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9e24453ee38bcd20050c0a7b8888c408334b40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10 out of 13 (77%) vaccines in the schedule achieved coverage of 90% or more. Vaccine coverage ranged from 89% to 96%.
Since 2001, estimates have been made for 6 new vaccines. IPV2 is the newest vaccine reported (2021), which achieved 89% coverage in 2024.
In 2024, Trinidad and Tobago reported stockouts of vaccines/supplies (OPV)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59124"/>
            </a:xfrm>
            <a:custGeom>
              <a:avLst/>
              <a:pathLst>
                <a:path w="6444618" h="359124">
                  <a:moveTo>
                    <a:pt x="0" y="359124"/>
                  </a:moveTo>
                  <a:lnTo>
                    <a:pt x="268525" y="319221"/>
                  </a:lnTo>
                  <a:lnTo>
                    <a:pt x="537051" y="39902"/>
                  </a:lnTo>
                  <a:lnTo>
                    <a:pt x="805577" y="239416"/>
                  </a:lnTo>
                  <a:lnTo>
                    <a:pt x="1074103" y="39902"/>
                  </a:lnTo>
                  <a:lnTo>
                    <a:pt x="1342628" y="39902"/>
                  </a:lnTo>
                  <a:lnTo>
                    <a:pt x="1611154" y="239416"/>
                  </a:lnTo>
                  <a:lnTo>
                    <a:pt x="1879680" y="359124"/>
                  </a:lnTo>
                  <a:lnTo>
                    <a:pt x="2148206" y="319221"/>
                  </a:lnTo>
                  <a:lnTo>
                    <a:pt x="2416732" y="159610"/>
                  </a:lnTo>
                  <a:lnTo>
                    <a:pt x="2685257" y="119708"/>
                  </a:lnTo>
                  <a:lnTo>
                    <a:pt x="2953783" y="119708"/>
                  </a:lnTo>
                  <a:lnTo>
                    <a:pt x="3222309" y="79805"/>
                  </a:lnTo>
                  <a:lnTo>
                    <a:pt x="3490835" y="199513"/>
                  </a:lnTo>
                  <a:lnTo>
                    <a:pt x="3759360" y="239416"/>
                  </a:lnTo>
                  <a:lnTo>
                    <a:pt x="4027886" y="39902"/>
                  </a:lnTo>
                  <a:lnTo>
                    <a:pt x="4296412" y="79805"/>
                  </a:lnTo>
                  <a:lnTo>
                    <a:pt x="4564938" y="119708"/>
                  </a:lnTo>
                  <a:lnTo>
                    <a:pt x="4833464" y="0"/>
                  </a:lnTo>
                  <a:lnTo>
                    <a:pt x="5101989" y="239416"/>
                  </a:lnTo>
                  <a:lnTo>
                    <a:pt x="5370515" y="119708"/>
                  </a:lnTo>
                  <a:lnTo>
                    <a:pt x="5639041" y="159610"/>
                  </a:lnTo>
                  <a:lnTo>
                    <a:pt x="5907567" y="239416"/>
                  </a:lnTo>
                  <a:lnTo>
                    <a:pt x="6176092" y="0"/>
                  </a:lnTo>
                  <a:lnTo>
                    <a:pt x="6444618" y="27931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438929"/>
            </a:xfrm>
            <a:custGeom>
              <a:avLst/>
              <a:pathLst>
                <a:path w="6444618" h="438929">
                  <a:moveTo>
                    <a:pt x="0" y="359124"/>
                  </a:moveTo>
                  <a:lnTo>
                    <a:pt x="268525" y="319221"/>
                  </a:lnTo>
                  <a:lnTo>
                    <a:pt x="537051" y="119708"/>
                  </a:lnTo>
                  <a:lnTo>
                    <a:pt x="805577" y="319221"/>
                  </a:lnTo>
                  <a:lnTo>
                    <a:pt x="1074103" y="199513"/>
                  </a:lnTo>
                  <a:lnTo>
                    <a:pt x="1342628" y="159610"/>
                  </a:lnTo>
                  <a:lnTo>
                    <a:pt x="1611154" y="279319"/>
                  </a:lnTo>
                  <a:lnTo>
                    <a:pt x="1879680" y="438929"/>
                  </a:lnTo>
                  <a:lnTo>
                    <a:pt x="2148206" y="359124"/>
                  </a:lnTo>
                  <a:lnTo>
                    <a:pt x="2416732" y="359124"/>
                  </a:lnTo>
                  <a:lnTo>
                    <a:pt x="2685257" y="359124"/>
                  </a:lnTo>
                  <a:lnTo>
                    <a:pt x="2953783" y="359124"/>
                  </a:lnTo>
                  <a:lnTo>
                    <a:pt x="3222309" y="279319"/>
                  </a:lnTo>
                  <a:lnTo>
                    <a:pt x="3490835" y="279319"/>
                  </a:lnTo>
                  <a:lnTo>
                    <a:pt x="3759360" y="279319"/>
                  </a:lnTo>
                  <a:lnTo>
                    <a:pt x="4027886" y="119708"/>
                  </a:lnTo>
                  <a:lnTo>
                    <a:pt x="4296412" y="79805"/>
                  </a:lnTo>
                  <a:lnTo>
                    <a:pt x="4564938" y="399027"/>
                  </a:lnTo>
                  <a:lnTo>
                    <a:pt x="4833464" y="0"/>
                  </a:lnTo>
                  <a:lnTo>
                    <a:pt x="5101989" y="239416"/>
                  </a:lnTo>
                  <a:lnTo>
                    <a:pt x="5370515" y="119708"/>
                  </a:lnTo>
                  <a:lnTo>
                    <a:pt x="5639041" y="199513"/>
                  </a:lnTo>
                  <a:lnTo>
                    <a:pt x="5907567" y="239416"/>
                  </a:lnTo>
                  <a:lnTo>
                    <a:pt x="6176092" y="119708"/>
                  </a:lnTo>
                  <a:lnTo>
                    <a:pt x="6444618" y="27931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558638"/>
            </a:xfrm>
            <a:custGeom>
              <a:avLst/>
              <a:pathLst>
                <a:path w="6444618" h="558638">
                  <a:moveTo>
                    <a:pt x="0" y="359124"/>
                  </a:moveTo>
                  <a:lnTo>
                    <a:pt x="268525" y="319221"/>
                  </a:lnTo>
                  <a:lnTo>
                    <a:pt x="537051" y="478832"/>
                  </a:lnTo>
                  <a:lnTo>
                    <a:pt x="805577" y="438929"/>
                  </a:lnTo>
                  <a:lnTo>
                    <a:pt x="1074103" y="159610"/>
                  </a:lnTo>
                  <a:lnTo>
                    <a:pt x="1342628" y="239416"/>
                  </a:lnTo>
                  <a:lnTo>
                    <a:pt x="1611154" y="399027"/>
                  </a:lnTo>
                  <a:lnTo>
                    <a:pt x="1879680" y="319221"/>
                  </a:lnTo>
                  <a:lnTo>
                    <a:pt x="2148206" y="319221"/>
                  </a:lnTo>
                  <a:lnTo>
                    <a:pt x="2416732" y="199513"/>
                  </a:lnTo>
                  <a:lnTo>
                    <a:pt x="2685257" y="279319"/>
                  </a:lnTo>
                  <a:lnTo>
                    <a:pt x="2953783" y="279319"/>
                  </a:lnTo>
                  <a:lnTo>
                    <a:pt x="3222309" y="558638"/>
                  </a:lnTo>
                  <a:lnTo>
                    <a:pt x="3490835" y="319221"/>
                  </a:lnTo>
                  <a:lnTo>
                    <a:pt x="3759360" y="119708"/>
                  </a:lnTo>
                  <a:lnTo>
                    <a:pt x="4027886" y="399027"/>
                  </a:lnTo>
                  <a:lnTo>
                    <a:pt x="4296412" y="518735"/>
                  </a:lnTo>
                  <a:lnTo>
                    <a:pt x="4564938" y="239416"/>
                  </a:lnTo>
                  <a:lnTo>
                    <a:pt x="4833464" y="359124"/>
                  </a:lnTo>
                  <a:lnTo>
                    <a:pt x="5101989" y="0"/>
                  </a:lnTo>
                  <a:lnTo>
                    <a:pt x="5370515" y="319221"/>
                  </a:lnTo>
                  <a:lnTo>
                    <a:pt x="5639041" y="239416"/>
                  </a:lnTo>
                  <a:lnTo>
                    <a:pt x="5907567" y="279319"/>
                  </a:lnTo>
                  <a:lnTo>
                    <a:pt x="6176092" y="359124"/>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1716804" y="1558029"/>
              <a:ext cx="6176092" cy="1117276"/>
            </a:xfrm>
            <a:custGeom>
              <a:avLst/>
              <a:pathLst>
                <a:path w="6176092" h="1117276">
                  <a:moveTo>
                    <a:pt x="0" y="518735"/>
                  </a:moveTo>
                  <a:lnTo>
                    <a:pt x="268525" y="638443"/>
                  </a:lnTo>
                  <a:lnTo>
                    <a:pt x="537051" y="798054"/>
                  </a:lnTo>
                  <a:lnTo>
                    <a:pt x="805577" y="598540"/>
                  </a:lnTo>
                  <a:lnTo>
                    <a:pt x="1074103" y="359124"/>
                  </a:lnTo>
                  <a:lnTo>
                    <a:pt x="1342628" y="598540"/>
                  </a:lnTo>
                  <a:lnTo>
                    <a:pt x="1611154" y="239416"/>
                  </a:lnTo>
                  <a:lnTo>
                    <a:pt x="1879680" y="478832"/>
                  </a:lnTo>
                  <a:lnTo>
                    <a:pt x="2148206" y="518735"/>
                  </a:lnTo>
                  <a:lnTo>
                    <a:pt x="2416732" y="438929"/>
                  </a:lnTo>
                  <a:lnTo>
                    <a:pt x="2685257" y="399027"/>
                  </a:lnTo>
                  <a:lnTo>
                    <a:pt x="2953783" y="319221"/>
                  </a:lnTo>
                  <a:lnTo>
                    <a:pt x="3222309" y="279319"/>
                  </a:lnTo>
                  <a:lnTo>
                    <a:pt x="3490835" y="0"/>
                  </a:lnTo>
                  <a:lnTo>
                    <a:pt x="3759360" y="558638"/>
                  </a:lnTo>
                  <a:lnTo>
                    <a:pt x="4027886" y="1117276"/>
                  </a:lnTo>
                  <a:lnTo>
                    <a:pt x="4296412" y="119708"/>
                  </a:lnTo>
                  <a:lnTo>
                    <a:pt x="4564938" y="39902"/>
                  </a:lnTo>
                  <a:lnTo>
                    <a:pt x="4833464" y="39902"/>
                  </a:lnTo>
                  <a:lnTo>
                    <a:pt x="5101989" y="119708"/>
                  </a:lnTo>
                  <a:lnTo>
                    <a:pt x="5370515" y="199513"/>
                  </a:lnTo>
                  <a:lnTo>
                    <a:pt x="5639041" y="39902"/>
                  </a:lnTo>
                  <a:lnTo>
                    <a:pt x="5907567" y="79805"/>
                  </a:lnTo>
                  <a:lnTo>
                    <a:pt x="6176092" y="15961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993" y="1197843"/>
              <a:ext cx="258429" cy="231435"/>
            </a:xfrm>
            <a:custGeom>
              <a:avLst/>
              <a:pathLst>
                <a:path w="258429" h="231435">
                  <a:moveTo>
                    <a:pt x="258429" y="0"/>
                  </a:moveTo>
                  <a:lnTo>
                    <a:pt x="0" y="231435"/>
                  </a:lnTo>
                </a:path>
              </a:pathLst>
            </a:custGeom>
          </p:spPr>
          <p:txBody>
            <a:bodyPr/>
            <a:lstStyle/>
            <a:p/>
          </p:txBody>
        </p:sp>
        <p:sp>
          <p:nvSpPr>
            <p:cNvPr id="41" name="pl41"/>
            <p:cNvSpPr/>
            <p:nvPr/>
          </p:nvSpPr>
          <p:spPr>
            <a:xfrm>
              <a:off x="7907287" y="1471490"/>
              <a:ext cx="254135" cy="119665"/>
            </a:xfrm>
            <a:custGeom>
              <a:avLst/>
              <a:pathLst>
                <a:path w="254135" h="119665">
                  <a:moveTo>
                    <a:pt x="254135" y="0"/>
                  </a:moveTo>
                  <a:lnTo>
                    <a:pt x="0" y="119665"/>
                  </a:lnTo>
                </a:path>
              </a:pathLst>
            </a:custGeom>
          </p:spPr>
          <p:txBody>
            <a:bodyPr/>
            <a:lstStyle/>
            <a:p/>
          </p:txBody>
        </p:sp>
        <p:sp>
          <p:nvSpPr>
            <p:cNvPr id="42" name="pl42"/>
            <p:cNvSpPr/>
            <p:nvPr/>
          </p:nvSpPr>
          <p:spPr>
            <a:xfrm>
              <a:off x="7908134" y="1604044"/>
              <a:ext cx="253288" cy="101613"/>
            </a:xfrm>
            <a:custGeom>
              <a:avLst/>
              <a:pathLst>
                <a:path w="253288" h="101613">
                  <a:moveTo>
                    <a:pt x="253288" y="101613"/>
                  </a:moveTo>
                  <a:lnTo>
                    <a:pt x="0" y="0"/>
                  </a:lnTo>
                </a:path>
              </a:pathLst>
            </a:custGeom>
          </p:spPr>
          <p:txBody>
            <a:bodyPr/>
            <a:lstStyle/>
            <a:p/>
          </p:txBody>
        </p:sp>
        <p:sp>
          <p:nvSpPr>
            <p:cNvPr id="43" name="pl43"/>
            <p:cNvSpPr/>
            <p:nvPr/>
          </p:nvSpPr>
          <p:spPr>
            <a:xfrm>
              <a:off x="7902468" y="1726874"/>
              <a:ext cx="258955" cy="249851"/>
            </a:xfrm>
            <a:custGeom>
              <a:avLst/>
              <a:pathLst>
                <a:path w="258955" h="249851">
                  <a:moveTo>
                    <a:pt x="258955" y="249851"/>
                  </a:moveTo>
                  <a:lnTo>
                    <a:pt x="0" y="0"/>
                  </a:lnTo>
                </a:path>
              </a:pathLst>
            </a:custGeom>
          </p:spPr>
          <p:txBody>
            <a:bodyPr/>
            <a:lstStyle/>
            <a:p/>
          </p:txBody>
        </p:sp>
        <p:sp>
          <p:nvSpPr>
            <p:cNvPr id="44" name="pg44"/>
            <p:cNvSpPr/>
            <p:nvPr/>
          </p:nvSpPr>
          <p:spPr>
            <a:xfrm>
              <a:off x="8092843" y="108501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1258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6" name="pg46"/>
            <p:cNvSpPr/>
            <p:nvPr/>
          </p:nvSpPr>
          <p:spPr>
            <a:xfrm>
              <a:off x="8092843" y="136000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40084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8" name="pg48"/>
            <p:cNvSpPr/>
            <p:nvPr/>
          </p:nvSpPr>
          <p:spPr>
            <a:xfrm>
              <a:off x="8092843" y="163299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6738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50" name="pg50"/>
            <p:cNvSpPr/>
            <p:nvPr/>
          </p:nvSpPr>
          <p:spPr>
            <a:xfrm>
              <a:off x="8092843" y="19070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479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5261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Trinidad and Tobago,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NA.
Between 2023 and 2024,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3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26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19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813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29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23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516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109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51568"/>
              <a:ext cx="249522" cy="1422071"/>
            </a:xfrm>
            <a:prstGeom prst="rect">
              <a:avLst/>
            </a:prstGeom>
            <a:solidFill>
              <a:srgbClr val="1CABE2">
                <a:alpha val="100000"/>
              </a:srgbClr>
            </a:solidFill>
          </p:spPr>
          <p:txBody>
            <a:bodyPr/>
            <a:lstStyle/>
            <a:p/>
          </p:txBody>
        </p:sp>
        <p:sp>
          <p:nvSpPr>
            <p:cNvPr id="25" name="rc25"/>
            <p:cNvSpPr/>
            <p:nvPr/>
          </p:nvSpPr>
          <p:spPr>
            <a:xfrm>
              <a:off x="1573521" y="2599701"/>
              <a:ext cx="249522" cy="1273938"/>
            </a:xfrm>
            <a:prstGeom prst="rect">
              <a:avLst/>
            </a:prstGeom>
            <a:solidFill>
              <a:srgbClr val="1CABE2">
                <a:alpha val="100000"/>
              </a:srgbClr>
            </a:solidFill>
          </p:spPr>
          <p:txBody>
            <a:bodyPr/>
            <a:lstStyle/>
            <a:p/>
          </p:txBody>
        </p:sp>
        <p:sp>
          <p:nvSpPr>
            <p:cNvPr id="26" name="rc26"/>
            <p:cNvSpPr/>
            <p:nvPr/>
          </p:nvSpPr>
          <p:spPr>
            <a:xfrm>
              <a:off x="1850769" y="3592929"/>
              <a:ext cx="249522" cy="280710"/>
            </a:xfrm>
            <a:prstGeom prst="rect">
              <a:avLst/>
            </a:prstGeom>
            <a:solidFill>
              <a:srgbClr val="1CABE2">
                <a:alpha val="100000"/>
              </a:srgbClr>
            </a:solidFill>
          </p:spPr>
          <p:txBody>
            <a:bodyPr/>
            <a:lstStyle/>
            <a:p/>
          </p:txBody>
        </p:sp>
        <p:sp>
          <p:nvSpPr>
            <p:cNvPr id="27" name="rc27"/>
            <p:cNvSpPr/>
            <p:nvPr/>
          </p:nvSpPr>
          <p:spPr>
            <a:xfrm>
              <a:off x="2128016" y="2894484"/>
              <a:ext cx="249522" cy="979155"/>
            </a:xfrm>
            <a:prstGeom prst="rect">
              <a:avLst/>
            </a:prstGeom>
            <a:solidFill>
              <a:srgbClr val="1CABE2">
                <a:alpha val="100000"/>
              </a:srgbClr>
            </a:solidFill>
          </p:spPr>
          <p:txBody>
            <a:bodyPr/>
            <a:lstStyle/>
            <a:p/>
          </p:txBody>
        </p:sp>
        <p:sp>
          <p:nvSpPr>
            <p:cNvPr id="28" name="rc28"/>
            <p:cNvSpPr/>
            <p:nvPr/>
          </p:nvSpPr>
          <p:spPr>
            <a:xfrm>
              <a:off x="2405264" y="3594410"/>
              <a:ext cx="249522" cy="279229"/>
            </a:xfrm>
            <a:prstGeom prst="rect">
              <a:avLst/>
            </a:prstGeom>
            <a:solidFill>
              <a:srgbClr val="1CABE2">
                <a:alpha val="100000"/>
              </a:srgbClr>
            </a:solidFill>
          </p:spPr>
          <p:txBody>
            <a:bodyPr/>
            <a:lstStyle/>
            <a:p/>
          </p:txBody>
        </p:sp>
        <p:sp>
          <p:nvSpPr>
            <p:cNvPr id="29" name="rc29"/>
            <p:cNvSpPr/>
            <p:nvPr/>
          </p:nvSpPr>
          <p:spPr>
            <a:xfrm>
              <a:off x="2682512" y="3592188"/>
              <a:ext cx="249522" cy="281451"/>
            </a:xfrm>
            <a:prstGeom prst="rect">
              <a:avLst/>
            </a:prstGeom>
            <a:solidFill>
              <a:srgbClr val="1CABE2">
                <a:alpha val="100000"/>
              </a:srgbClr>
            </a:solidFill>
          </p:spPr>
          <p:txBody>
            <a:bodyPr/>
            <a:lstStyle/>
            <a:p/>
          </p:txBody>
        </p:sp>
        <p:sp>
          <p:nvSpPr>
            <p:cNvPr id="30" name="rc30"/>
            <p:cNvSpPr/>
            <p:nvPr/>
          </p:nvSpPr>
          <p:spPr>
            <a:xfrm>
              <a:off x="2959759" y="2879671"/>
              <a:ext cx="249522" cy="993968"/>
            </a:xfrm>
            <a:prstGeom prst="rect">
              <a:avLst/>
            </a:prstGeom>
            <a:solidFill>
              <a:srgbClr val="1CABE2">
                <a:alpha val="100000"/>
              </a:srgbClr>
            </a:solidFill>
          </p:spPr>
          <p:txBody>
            <a:bodyPr/>
            <a:lstStyle/>
            <a:p/>
          </p:txBody>
        </p:sp>
        <p:sp>
          <p:nvSpPr>
            <p:cNvPr id="31" name="rc31"/>
            <p:cNvSpPr/>
            <p:nvPr/>
          </p:nvSpPr>
          <p:spPr>
            <a:xfrm>
              <a:off x="3237007" y="2447865"/>
              <a:ext cx="249522" cy="1425774"/>
            </a:xfrm>
            <a:prstGeom prst="rect">
              <a:avLst/>
            </a:prstGeom>
            <a:solidFill>
              <a:srgbClr val="1CABE2">
                <a:alpha val="100000"/>
              </a:srgbClr>
            </a:solidFill>
          </p:spPr>
          <p:txBody>
            <a:bodyPr/>
            <a:lstStyle/>
            <a:p/>
          </p:txBody>
        </p:sp>
        <p:sp>
          <p:nvSpPr>
            <p:cNvPr id="32" name="rc32"/>
            <p:cNvSpPr/>
            <p:nvPr/>
          </p:nvSpPr>
          <p:spPr>
            <a:xfrm>
              <a:off x="3514255" y="2590813"/>
              <a:ext cx="249522" cy="1282826"/>
            </a:xfrm>
            <a:prstGeom prst="rect">
              <a:avLst/>
            </a:prstGeom>
            <a:solidFill>
              <a:srgbClr val="1CABE2">
                <a:alpha val="100000"/>
              </a:srgbClr>
            </a:solidFill>
          </p:spPr>
          <p:txBody>
            <a:bodyPr/>
            <a:lstStyle/>
            <a:p/>
          </p:txBody>
        </p:sp>
        <p:sp>
          <p:nvSpPr>
            <p:cNvPr id="33" name="rc33"/>
            <p:cNvSpPr/>
            <p:nvPr/>
          </p:nvSpPr>
          <p:spPr>
            <a:xfrm>
              <a:off x="3791502" y="3160382"/>
              <a:ext cx="249522" cy="713257"/>
            </a:xfrm>
            <a:prstGeom prst="rect">
              <a:avLst/>
            </a:prstGeom>
            <a:solidFill>
              <a:srgbClr val="1CABE2">
                <a:alpha val="100000"/>
              </a:srgbClr>
            </a:solidFill>
          </p:spPr>
          <p:txBody>
            <a:bodyPr/>
            <a:lstStyle/>
            <a:p/>
          </p:txBody>
        </p:sp>
        <p:sp>
          <p:nvSpPr>
            <p:cNvPr id="34" name="rc34"/>
            <p:cNvSpPr/>
            <p:nvPr/>
          </p:nvSpPr>
          <p:spPr>
            <a:xfrm>
              <a:off x="4068750" y="3304811"/>
              <a:ext cx="249522" cy="568828"/>
            </a:xfrm>
            <a:prstGeom prst="rect">
              <a:avLst/>
            </a:prstGeom>
            <a:solidFill>
              <a:srgbClr val="1CABE2">
                <a:alpha val="100000"/>
              </a:srgbClr>
            </a:solidFill>
          </p:spPr>
          <p:txBody>
            <a:bodyPr/>
            <a:lstStyle/>
            <a:p/>
          </p:txBody>
        </p:sp>
        <p:sp>
          <p:nvSpPr>
            <p:cNvPr id="35" name="rc35"/>
            <p:cNvSpPr/>
            <p:nvPr/>
          </p:nvSpPr>
          <p:spPr>
            <a:xfrm>
              <a:off x="4345998" y="3307774"/>
              <a:ext cx="249522" cy="565865"/>
            </a:xfrm>
            <a:prstGeom prst="rect">
              <a:avLst/>
            </a:prstGeom>
            <a:solidFill>
              <a:srgbClr val="1CABE2">
                <a:alpha val="100000"/>
              </a:srgbClr>
            </a:solidFill>
          </p:spPr>
          <p:txBody>
            <a:bodyPr/>
            <a:lstStyle/>
            <a:p/>
          </p:txBody>
        </p:sp>
        <p:sp>
          <p:nvSpPr>
            <p:cNvPr id="36" name="rc36"/>
            <p:cNvSpPr/>
            <p:nvPr/>
          </p:nvSpPr>
          <p:spPr>
            <a:xfrm>
              <a:off x="4623245" y="3451462"/>
              <a:ext cx="249522" cy="422177"/>
            </a:xfrm>
            <a:prstGeom prst="rect">
              <a:avLst/>
            </a:prstGeom>
            <a:solidFill>
              <a:srgbClr val="1CABE2">
                <a:alpha val="100000"/>
              </a:srgbClr>
            </a:solidFill>
          </p:spPr>
          <p:txBody>
            <a:bodyPr/>
            <a:lstStyle/>
            <a:p/>
          </p:txBody>
        </p:sp>
        <p:sp>
          <p:nvSpPr>
            <p:cNvPr id="37" name="rc37"/>
            <p:cNvSpPr/>
            <p:nvPr/>
          </p:nvSpPr>
          <p:spPr>
            <a:xfrm>
              <a:off x="4900493" y="3038913"/>
              <a:ext cx="249522" cy="834726"/>
            </a:xfrm>
            <a:prstGeom prst="rect">
              <a:avLst/>
            </a:prstGeom>
            <a:solidFill>
              <a:srgbClr val="1CABE2">
                <a:alpha val="100000"/>
              </a:srgbClr>
            </a:solidFill>
          </p:spPr>
          <p:txBody>
            <a:bodyPr/>
            <a:lstStyle/>
            <a:p/>
          </p:txBody>
        </p:sp>
        <p:sp>
          <p:nvSpPr>
            <p:cNvPr id="38" name="rc38"/>
            <p:cNvSpPr/>
            <p:nvPr/>
          </p:nvSpPr>
          <p:spPr>
            <a:xfrm>
              <a:off x="5177741" y="2909297"/>
              <a:ext cx="249522" cy="964342"/>
            </a:xfrm>
            <a:prstGeom prst="rect">
              <a:avLst/>
            </a:prstGeom>
            <a:solidFill>
              <a:srgbClr val="1CABE2">
                <a:alpha val="100000"/>
              </a:srgbClr>
            </a:solidFill>
          </p:spPr>
          <p:txBody>
            <a:bodyPr/>
            <a:lstStyle/>
            <a:p/>
          </p:txBody>
        </p:sp>
        <p:sp>
          <p:nvSpPr>
            <p:cNvPr id="39" name="rc39"/>
            <p:cNvSpPr/>
            <p:nvPr/>
          </p:nvSpPr>
          <p:spPr>
            <a:xfrm>
              <a:off x="5454988" y="3601817"/>
              <a:ext cx="249522" cy="271823"/>
            </a:xfrm>
            <a:prstGeom prst="rect">
              <a:avLst/>
            </a:prstGeom>
            <a:solidFill>
              <a:srgbClr val="1CABE2">
                <a:alpha val="100000"/>
              </a:srgbClr>
            </a:solidFill>
          </p:spPr>
          <p:txBody>
            <a:bodyPr/>
            <a:lstStyle/>
            <a:p/>
          </p:txBody>
        </p:sp>
        <p:sp>
          <p:nvSpPr>
            <p:cNvPr id="40" name="rc40"/>
            <p:cNvSpPr/>
            <p:nvPr/>
          </p:nvSpPr>
          <p:spPr>
            <a:xfrm>
              <a:off x="5732236" y="3470719"/>
              <a:ext cx="249522" cy="402920"/>
            </a:xfrm>
            <a:prstGeom prst="rect">
              <a:avLst/>
            </a:prstGeom>
            <a:solidFill>
              <a:srgbClr val="1CABE2">
                <a:alpha val="100000"/>
              </a:srgbClr>
            </a:solidFill>
          </p:spPr>
          <p:txBody>
            <a:bodyPr/>
            <a:lstStyle/>
            <a:p/>
          </p:txBody>
        </p:sp>
        <p:sp>
          <p:nvSpPr>
            <p:cNvPr id="41" name="rc41"/>
            <p:cNvSpPr/>
            <p:nvPr/>
          </p:nvSpPr>
          <p:spPr>
            <a:xfrm>
              <a:off x="6009484" y="3346288"/>
              <a:ext cx="249522" cy="527351"/>
            </a:xfrm>
            <a:prstGeom prst="rect">
              <a:avLst/>
            </a:prstGeom>
            <a:solidFill>
              <a:srgbClr val="1CABE2">
                <a:alpha val="100000"/>
              </a:srgbClr>
            </a:solidFill>
          </p:spPr>
          <p:txBody>
            <a:bodyPr/>
            <a:lstStyle/>
            <a:p/>
          </p:txBody>
        </p:sp>
        <p:sp>
          <p:nvSpPr>
            <p:cNvPr id="42" name="rc42"/>
            <p:cNvSpPr/>
            <p:nvPr/>
          </p:nvSpPr>
          <p:spPr>
            <a:xfrm>
              <a:off x="6286731" y="3744024"/>
              <a:ext cx="249522" cy="129615"/>
            </a:xfrm>
            <a:prstGeom prst="rect">
              <a:avLst/>
            </a:prstGeom>
            <a:solidFill>
              <a:srgbClr val="1CABE2">
                <a:alpha val="100000"/>
              </a:srgbClr>
            </a:solidFill>
          </p:spPr>
          <p:txBody>
            <a:bodyPr/>
            <a:lstStyle/>
            <a:p/>
          </p:txBody>
        </p:sp>
        <p:sp>
          <p:nvSpPr>
            <p:cNvPr id="43" name="rc43"/>
            <p:cNvSpPr/>
            <p:nvPr/>
          </p:nvSpPr>
          <p:spPr>
            <a:xfrm>
              <a:off x="6563979" y="2955219"/>
              <a:ext cx="249522" cy="918421"/>
            </a:xfrm>
            <a:prstGeom prst="rect">
              <a:avLst/>
            </a:prstGeom>
            <a:solidFill>
              <a:srgbClr val="1CABE2">
                <a:alpha val="100000"/>
              </a:srgbClr>
            </a:solidFill>
          </p:spPr>
          <p:txBody>
            <a:bodyPr/>
            <a:lstStyle/>
            <a:p/>
          </p:txBody>
        </p:sp>
        <p:sp>
          <p:nvSpPr>
            <p:cNvPr id="44" name="rc44"/>
            <p:cNvSpPr/>
            <p:nvPr/>
          </p:nvSpPr>
          <p:spPr>
            <a:xfrm>
              <a:off x="6841227" y="3369249"/>
              <a:ext cx="249522" cy="504390"/>
            </a:xfrm>
            <a:prstGeom prst="rect">
              <a:avLst/>
            </a:prstGeom>
            <a:solidFill>
              <a:srgbClr val="1CABE2">
                <a:alpha val="100000"/>
              </a:srgbClr>
            </a:solidFill>
          </p:spPr>
          <p:txBody>
            <a:bodyPr/>
            <a:lstStyle/>
            <a:p/>
          </p:txBody>
        </p:sp>
        <p:sp>
          <p:nvSpPr>
            <p:cNvPr id="45" name="rc45"/>
            <p:cNvSpPr/>
            <p:nvPr/>
          </p:nvSpPr>
          <p:spPr>
            <a:xfrm>
              <a:off x="7118474" y="3259631"/>
              <a:ext cx="249522" cy="614008"/>
            </a:xfrm>
            <a:prstGeom prst="rect">
              <a:avLst/>
            </a:prstGeom>
            <a:solidFill>
              <a:srgbClr val="1CABE2">
                <a:alpha val="100000"/>
              </a:srgbClr>
            </a:solidFill>
          </p:spPr>
          <p:txBody>
            <a:bodyPr/>
            <a:lstStyle/>
            <a:p/>
          </p:txBody>
        </p:sp>
        <p:sp>
          <p:nvSpPr>
            <p:cNvPr id="46" name="rc46"/>
            <p:cNvSpPr/>
            <p:nvPr/>
          </p:nvSpPr>
          <p:spPr>
            <a:xfrm>
              <a:off x="7395722" y="3032247"/>
              <a:ext cx="249522" cy="841392"/>
            </a:xfrm>
            <a:prstGeom prst="rect">
              <a:avLst/>
            </a:prstGeom>
            <a:solidFill>
              <a:srgbClr val="1CABE2">
                <a:alpha val="100000"/>
              </a:srgbClr>
            </a:solidFill>
          </p:spPr>
          <p:txBody>
            <a:bodyPr/>
            <a:lstStyle/>
            <a:p/>
          </p:txBody>
        </p:sp>
        <p:sp>
          <p:nvSpPr>
            <p:cNvPr id="47" name="rc47"/>
            <p:cNvSpPr/>
            <p:nvPr/>
          </p:nvSpPr>
          <p:spPr>
            <a:xfrm>
              <a:off x="7672970" y="3755874"/>
              <a:ext cx="249522" cy="117765"/>
            </a:xfrm>
            <a:prstGeom prst="rect">
              <a:avLst/>
            </a:prstGeom>
            <a:solidFill>
              <a:srgbClr val="1CABE2">
                <a:alpha val="100000"/>
              </a:srgbClr>
            </a:solidFill>
          </p:spPr>
          <p:txBody>
            <a:bodyPr/>
            <a:lstStyle/>
            <a:p/>
          </p:txBody>
        </p:sp>
        <p:sp>
          <p:nvSpPr>
            <p:cNvPr id="48" name="rc48"/>
            <p:cNvSpPr/>
            <p:nvPr/>
          </p:nvSpPr>
          <p:spPr>
            <a:xfrm>
              <a:off x="7950217" y="2943368"/>
              <a:ext cx="249522" cy="930271"/>
            </a:xfrm>
            <a:prstGeom prst="rect">
              <a:avLst/>
            </a:prstGeom>
            <a:solidFill>
              <a:srgbClr val="1CABE2">
                <a:alpha val="100000"/>
              </a:srgbClr>
            </a:solidFill>
          </p:spPr>
          <p:txBody>
            <a:bodyPr/>
            <a:lstStyle/>
            <a:p/>
          </p:txBody>
        </p:sp>
        <p:sp>
          <p:nvSpPr>
            <p:cNvPr id="49" name="rc49"/>
            <p:cNvSpPr/>
            <p:nvPr/>
          </p:nvSpPr>
          <p:spPr>
            <a:xfrm>
              <a:off x="1296273" y="2451568"/>
              <a:ext cx="249522" cy="0"/>
            </a:xfrm>
            <a:prstGeom prst="rect">
              <a:avLst/>
            </a:prstGeom>
            <a:solidFill>
              <a:srgbClr val="B3B3B3">
                <a:alpha val="100000"/>
              </a:srgbClr>
            </a:solidFill>
          </p:spPr>
          <p:txBody>
            <a:bodyPr/>
            <a:lstStyle/>
            <a:p/>
          </p:txBody>
        </p:sp>
        <p:sp>
          <p:nvSpPr>
            <p:cNvPr id="50" name="rc50"/>
            <p:cNvSpPr/>
            <p:nvPr/>
          </p:nvSpPr>
          <p:spPr>
            <a:xfrm>
              <a:off x="1573521" y="2599701"/>
              <a:ext cx="249522" cy="0"/>
            </a:xfrm>
            <a:prstGeom prst="rect">
              <a:avLst/>
            </a:prstGeom>
            <a:solidFill>
              <a:srgbClr val="B3B3B3">
                <a:alpha val="100000"/>
              </a:srgbClr>
            </a:solidFill>
          </p:spPr>
          <p:txBody>
            <a:bodyPr/>
            <a:lstStyle/>
            <a:p/>
          </p:txBody>
        </p:sp>
        <p:sp>
          <p:nvSpPr>
            <p:cNvPr id="51" name="rc51"/>
            <p:cNvSpPr/>
            <p:nvPr/>
          </p:nvSpPr>
          <p:spPr>
            <a:xfrm>
              <a:off x="1850769" y="3312218"/>
              <a:ext cx="249522" cy="280710"/>
            </a:xfrm>
            <a:prstGeom prst="rect">
              <a:avLst/>
            </a:prstGeom>
            <a:solidFill>
              <a:srgbClr val="B3B3B3">
                <a:alpha val="100000"/>
              </a:srgbClr>
            </a:solidFill>
          </p:spPr>
          <p:txBody>
            <a:bodyPr/>
            <a:lstStyle/>
            <a:p/>
          </p:txBody>
        </p:sp>
        <p:sp>
          <p:nvSpPr>
            <p:cNvPr id="52" name="rc52"/>
            <p:cNvSpPr/>
            <p:nvPr/>
          </p:nvSpPr>
          <p:spPr>
            <a:xfrm>
              <a:off x="2128016" y="2614514"/>
              <a:ext cx="249522" cy="279970"/>
            </a:xfrm>
            <a:prstGeom prst="rect">
              <a:avLst/>
            </a:prstGeom>
            <a:solidFill>
              <a:srgbClr val="B3B3B3">
                <a:alpha val="100000"/>
              </a:srgbClr>
            </a:solidFill>
          </p:spPr>
          <p:txBody>
            <a:bodyPr/>
            <a:lstStyle/>
            <a:p/>
          </p:txBody>
        </p:sp>
        <p:sp>
          <p:nvSpPr>
            <p:cNvPr id="53" name="rc53"/>
            <p:cNvSpPr/>
            <p:nvPr/>
          </p:nvSpPr>
          <p:spPr>
            <a:xfrm>
              <a:off x="2405264" y="3036691"/>
              <a:ext cx="249522" cy="557718"/>
            </a:xfrm>
            <a:prstGeom prst="rect">
              <a:avLst/>
            </a:prstGeom>
            <a:solidFill>
              <a:srgbClr val="B3B3B3">
                <a:alpha val="100000"/>
              </a:srgbClr>
            </a:solidFill>
          </p:spPr>
          <p:txBody>
            <a:bodyPr/>
            <a:lstStyle/>
            <a:p/>
          </p:txBody>
        </p:sp>
        <p:sp>
          <p:nvSpPr>
            <p:cNvPr id="54" name="rc54"/>
            <p:cNvSpPr/>
            <p:nvPr/>
          </p:nvSpPr>
          <p:spPr>
            <a:xfrm>
              <a:off x="2682512" y="3170751"/>
              <a:ext cx="249522" cy="421436"/>
            </a:xfrm>
            <a:prstGeom prst="rect">
              <a:avLst/>
            </a:prstGeom>
            <a:solidFill>
              <a:srgbClr val="B3B3B3">
                <a:alpha val="100000"/>
              </a:srgbClr>
            </a:solidFill>
          </p:spPr>
          <p:txBody>
            <a:bodyPr/>
            <a:lstStyle/>
            <a:p/>
          </p:txBody>
        </p:sp>
        <p:sp>
          <p:nvSpPr>
            <p:cNvPr id="55" name="rc55"/>
            <p:cNvSpPr/>
            <p:nvPr/>
          </p:nvSpPr>
          <p:spPr>
            <a:xfrm>
              <a:off x="2959759" y="2737464"/>
              <a:ext cx="249522" cy="142207"/>
            </a:xfrm>
            <a:prstGeom prst="rect">
              <a:avLst/>
            </a:prstGeom>
            <a:solidFill>
              <a:srgbClr val="B3B3B3">
                <a:alpha val="100000"/>
              </a:srgbClr>
            </a:solidFill>
          </p:spPr>
          <p:txBody>
            <a:bodyPr/>
            <a:lstStyle/>
            <a:p/>
          </p:txBody>
        </p:sp>
        <p:sp>
          <p:nvSpPr>
            <p:cNvPr id="56" name="rc56"/>
            <p:cNvSpPr/>
            <p:nvPr/>
          </p:nvSpPr>
          <p:spPr>
            <a:xfrm>
              <a:off x="3237007" y="2162710"/>
              <a:ext cx="249522" cy="285154"/>
            </a:xfrm>
            <a:prstGeom prst="rect">
              <a:avLst/>
            </a:prstGeom>
            <a:solidFill>
              <a:srgbClr val="B3B3B3">
                <a:alpha val="100000"/>
              </a:srgbClr>
            </a:solidFill>
          </p:spPr>
          <p:txBody>
            <a:bodyPr/>
            <a:lstStyle/>
            <a:p/>
          </p:txBody>
        </p:sp>
        <p:sp>
          <p:nvSpPr>
            <p:cNvPr id="57" name="rc57"/>
            <p:cNvSpPr/>
            <p:nvPr/>
          </p:nvSpPr>
          <p:spPr>
            <a:xfrm>
              <a:off x="3514255" y="2448606"/>
              <a:ext cx="249522" cy="142207"/>
            </a:xfrm>
            <a:prstGeom prst="rect">
              <a:avLst/>
            </a:prstGeom>
            <a:solidFill>
              <a:srgbClr val="B3B3B3">
                <a:alpha val="100000"/>
              </a:srgbClr>
            </a:solidFill>
          </p:spPr>
          <p:txBody>
            <a:bodyPr/>
            <a:lstStyle/>
            <a:p/>
          </p:txBody>
        </p:sp>
        <p:sp>
          <p:nvSpPr>
            <p:cNvPr id="58" name="rc58"/>
            <p:cNvSpPr/>
            <p:nvPr/>
          </p:nvSpPr>
          <p:spPr>
            <a:xfrm>
              <a:off x="3791502" y="2447124"/>
              <a:ext cx="249522" cy="713257"/>
            </a:xfrm>
            <a:prstGeom prst="rect">
              <a:avLst/>
            </a:prstGeom>
            <a:solidFill>
              <a:srgbClr val="B3B3B3">
                <a:alpha val="100000"/>
              </a:srgbClr>
            </a:solidFill>
          </p:spPr>
          <p:txBody>
            <a:bodyPr/>
            <a:lstStyle/>
            <a:p/>
          </p:txBody>
        </p:sp>
        <p:sp>
          <p:nvSpPr>
            <p:cNvPr id="59" name="rc59"/>
            <p:cNvSpPr/>
            <p:nvPr/>
          </p:nvSpPr>
          <p:spPr>
            <a:xfrm>
              <a:off x="4068750" y="2452309"/>
              <a:ext cx="249522" cy="852502"/>
            </a:xfrm>
            <a:prstGeom prst="rect">
              <a:avLst/>
            </a:prstGeom>
            <a:solidFill>
              <a:srgbClr val="B3B3B3">
                <a:alpha val="100000"/>
              </a:srgbClr>
            </a:solidFill>
          </p:spPr>
          <p:txBody>
            <a:bodyPr/>
            <a:lstStyle/>
            <a:p/>
          </p:txBody>
        </p:sp>
        <p:sp>
          <p:nvSpPr>
            <p:cNvPr id="60" name="rc60"/>
            <p:cNvSpPr/>
            <p:nvPr/>
          </p:nvSpPr>
          <p:spPr>
            <a:xfrm>
              <a:off x="4345998" y="2458975"/>
              <a:ext cx="249522" cy="848798"/>
            </a:xfrm>
            <a:prstGeom prst="rect">
              <a:avLst/>
            </a:prstGeom>
            <a:solidFill>
              <a:srgbClr val="B3B3B3">
                <a:alpha val="100000"/>
              </a:srgbClr>
            </a:solidFill>
          </p:spPr>
          <p:txBody>
            <a:bodyPr/>
            <a:lstStyle/>
            <a:p/>
          </p:txBody>
        </p:sp>
        <p:sp>
          <p:nvSpPr>
            <p:cNvPr id="61" name="rc61"/>
            <p:cNvSpPr/>
            <p:nvPr/>
          </p:nvSpPr>
          <p:spPr>
            <a:xfrm>
              <a:off x="4623245" y="2748574"/>
              <a:ext cx="249522" cy="702888"/>
            </a:xfrm>
            <a:prstGeom prst="rect">
              <a:avLst/>
            </a:prstGeom>
            <a:solidFill>
              <a:srgbClr val="B3B3B3">
                <a:alpha val="100000"/>
              </a:srgbClr>
            </a:solidFill>
          </p:spPr>
          <p:txBody>
            <a:bodyPr/>
            <a:lstStyle/>
            <a:p/>
          </p:txBody>
        </p:sp>
        <p:sp>
          <p:nvSpPr>
            <p:cNvPr id="62" name="rc62"/>
            <p:cNvSpPr/>
            <p:nvPr/>
          </p:nvSpPr>
          <p:spPr>
            <a:xfrm>
              <a:off x="4900493" y="2760424"/>
              <a:ext cx="249522" cy="278488"/>
            </a:xfrm>
            <a:prstGeom prst="rect">
              <a:avLst/>
            </a:prstGeom>
            <a:solidFill>
              <a:srgbClr val="B3B3B3">
                <a:alpha val="100000"/>
              </a:srgbClr>
            </a:solidFill>
          </p:spPr>
          <p:txBody>
            <a:bodyPr/>
            <a:lstStyle/>
            <a:p/>
          </p:txBody>
        </p:sp>
        <p:sp>
          <p:nvSpPr>
            <p:cNvPr id="63" name="rc63"/>
            <p:cNvSpPr/>
            <p:nvPr/>
          </p:nvSpPr>
          <p:spPr>
            <a:xfrm>
              <a:off x="5177741" y="2771534"/>
              <a:ext cx="249522" cy="137763"/>
            </a:xfrm>
            <a:prstGeom prst="rect">
              <a:avLst/>
            </a:prstGeom>
            <a:solidFill>
              <a:srgbClr val="B3B3B3">
                <a:alpha val="100000"/>
              </a:srgbClr>
            </a:solidFill>
          </p:spPr>
          <p:txBody>
            <a:bodyPr/>
            <a:lstStyle/>
            <a:p/>
          </p:txBody>
        </p:sp>
        <p:sp>
          <p:nvSpPr>
            <p:cNvPr id="64" name="rc64"/>
            <p:cNvSpPr/>
            <p:nvPr/>
          </p:nvSpPr>
          <p:spPr>
            <a:xfrm>
              <a:off x="5454988" y="3329994"/>
              <a:ext cx="249522" cy="271823"/>
            </a:xfrm>
            <a:prstGeom prst="rect">
              <a:avLst/>
            </a:prstGeom>
            <a:solidFill>
              <a:srgbClr val="B3B3B3">
                <a:alpha val="100000"/>
              </a:srgbClr>
            </a:solidFill>
          </p:spPr>
          <p:txBody>
            <a:bodyPr/>
            <a:lstStyle/>
            <a:p/>
          </p:txBody>
        </p:sp>
        <p:sp>
          <p:nvSpPr>
            <p:cNvPr id="65" name="rc65"/>
            <p:cNvSpPr/>
            <p:nvPr/>
          </p:nvSpPr>
          <p:spPr>
            <a:xfrm>
              <a:off x="5732236" y="3470719"/>
              <a:ext cx="249522" cy="0"/>
            </a:xfrm>
            <a:prstGeom prst="rect">
              <a:avLst/>
            </a:prstGeom>
            <a:solidFill>
              <a:srgbClr val="B3B3B3">
                <a:alpha val="100000"/>
              </a:srgbClr>
            </a:solidFill>
          </p:spPr>
          <p:txBody>
            <a:bodyPr/>
            <a:lstStyle/>
            <a:p/>
          </p:txBody>
        </p:sp>
        <p:sp>
          <p:nvSpPr>
            <p:cNvPr id="66" name="rc66"/>
            <p:cNvSpPr/>
            <p:nvPr/>
          </p:nvSpPr>
          <p:spPr>
            <a:xfrm>
              <a:off x="6009484" y="2423423"/>
              <a:ext cx="249522" cy="922865"/>
            </a:xfrm>
            <a:prstGeom prst="rect">
              <a:avLst/>
            </a:prstGeom>
            <a:solidFill>
              <a:srgbClr val="B3B3B3">
                <a:alpha val="100000"/>
              </a:srgbClr>
            </a:solidFill>
          </p:spPr>
          <p:txBody>
            <a:bodyPr/>
            <a:lstStyle/>
            <a:p/>
          </p:txBody>
        </p:sp>
        <p:sp>
          <p:nvSpPr>
            <p:cNvPr id="67" name="rc67"/>
            <p:cNvSpPr/>
            <p:nvPr/>
          </p:nvSpPr>
          <p:spPr>
            <a:xfrm>
              <a:off x="6286731" y="3744024"/>
              <a:ext cx="249522" cy="0"/>
            </a:xfrm>
            <a:prstGeom prst="rect">
              <a:avLst/>
            </a:prstGeom>
            <a:solidFill>
              <a:srgbClr val="B3B3B3">
                <a:alpha val="100000"/>
              </a:srgbClr>
            </a:solidFill>
          </p:spPr>
          <p:txBody>
            <a:bodyPr/>
            <a:lstStyle/>
            <a:p/>
          </p:txBody>
        </p:sp>
        <p:sp>
          <p:nvSpPr>
            <p:cNvPr id="68" name="rc68"/>
            <p:cNvSpPr/>
            <p:nvPr/>
          </p:nvSpPr>
          <p:spPr>
            <a:xfrm>
              <a:off x="6563979" y="2955219"/>
              <a:ext cx="249522" cy="0"/>
            </a:xfrm>
            <a:prstGeom prst="rect">
              <a:avLst/>
            </a:prstGeom>
            <a:solidFill>
              <a:srgbClr val="B3B3B3">
                <a:alpha val="100000"/>
              </a:srgbClr>
            </a:solidFill>
          </p:spPr>
          <p:txBody>
            <a:bodyPr/>
            <a:lstStyle/>
            <a:p/>
          </p:txBody>
        </p:sp>
        <p:sp>
          <p:nvSpPr>
            <p:cNvPr id="69" name="rc69"/>
            <p:cNvSpPr/>
            <p:nvPr/>
          </p:nvSpPr>
          <p:spPr>
            <a:xfrm>
              <a:off x="6841227" y="3369249"/>
              <a:ext cx="249522" cy="0"/>
            </a:xfrm>
            <a:prstGeom prst="rect">
              <a:avLst/>
            </a:prstGeom>
            <a:solidFill>
              <a:srgbClr val="B3B3B3">
                <a:alpha val="100000"/>
              </a:srgbClr>
            </a:solidFill>
          </p:spPr>
          <p:txBody>
            <a:bodyPr/>
            <a:lstStyle/>
            <a:p/>
          </p:txBody>
        </p:sp>
        <p:sp>
          <p:nvSpPr>
            <p:cNvPr id="70" name="rc70"/>
            <p:cNvSpPr/>
            <p:nvPr/>
          </p:nvSpPr>
          <p:spPr>
            <a:xfrm>
              <a:off x="7118474" y="3136681"/>
              <a:ext cx="249522" cy="122949"/>
            </a:xfrm>
            <a:prstGeom prst="rect">
              <a:avLst/>
            </a:prstGeom>
            <a:solidFill>
              <a:srgbClr val="B3B3B3">
                <a:alpha val="100000"/>
              </a:srgbClr>
            </a:solidFill>
          </p:spPr>
          <p:txBody>
            <a:bodyPr/>
            <a:lstStyle/>
            <a:p/>
          </p:txBody>
        </p:sp>
        <p:sp>
          <p:nvSpPr>
            <p:cNvPr id="71" name="rc71"/>
            <p:cNvSpPr/>
            <p:nvPr/>
          </p:nvSpPr>
          <p:spPr>
            <a:xfrm>
              <a:off x="7395722" y="3032247"/>
              <a:ext cx="249522" cy="0"/>
            </a:xfrm>
            <a:prstGeom prst="rect">
              <a:avLst/>
            </a:prstGeom>
            <a:solidFill>
              <a:srgbClr val="B3B3B3">
                <a:alpha val="100000"/>
              </a:srgbClr>
            </a:solidFill>
          </p:spPr>
          <p:txBody>
            <a:bodyPr/>
            <a:lstStyle/>
            <a:p/>
          </p:txBody>
        </p:sp>
        <p:sp>
          <p:nvSpPr>
            <p:cNvPr id="72" name="rc72"/>
            <p:cNvSpPr/>
            <p:nvPr/>
          </p:nvSpPr>
          <p:spPr>
            <a:xfrm>
              <a:off x="7672970" y="3402578"/>
              <a:ext cx="249522" cy="353295"/>
            </a:xfrm>
            <a:prstGeom prst="rect">
              <a:avLst/>
            </a:prstGeom>
            <a:solidFill>
              <a:srgbClr val="B3B3B3">
                <a:alpha val="100000"/>
              </a:srgbClr>
            </a:solidFill>
          </p:spPr>
          <p:txBody>
            <a:bodyPr/>
            <a:lstStyle/>
            <a:p/>
          </p:txBody>
        </p:sp>
        <p:sp>
          <p:nvSpPr>
            <p:cNvPr id="73" name="rc73"/>
            <p:cNvSpPr/>
            <p:nvPr/>
          </p:nvSpPr>
          <p:spPr>
            <a:xfrm>
              <a:off x="7950217" y="2943368"/>
              <a:ext cx="249522" cy="0"/>
            </a:xfrm>
            <a:prstGeom prst="rect">
              <a:avLst/>
            </a:prstGeom>
            <a:solidFill>
              <a:srgbClr val="B3B3B3">
                <a:alpha val="100000"/>
              </a:srgbClr>
            </a:solidFill>
          </p:spPr>
          <p:txBody>
            <a:bodyPr/>
            <a:lstStyle/>
            <a:p/>
          </p:txBody>
        </p:sp>
        <p:sp>
          <p:nvSpPr>
            <p:cNvPr id="74" name="pl74"/>
            <p:cNvSpPr/>
            <p:nvPr/>
          </p:nvSpPr>
          <p:spPr>
            <a:xfrm>
              <a:off x="1421035" y="1050606"/>
              <a:ext cx="6653943" cy="256639"/>
            </a:xfrm>
            <a:custGeom>
              <a:avLst/>
              <a:pathLst>
                <a:path w="6653943" h="256639">
                  <a:moveTo>
                    <a:pt x="0" y="256639"/>
                  </a:moveTo>
                  <a:lnTo>
                    <a:pt x="277247" y="228123"/>
                  </a:lnTo>
                  <a:lnTo>
                    <a:pt x="554495" y="28515"/>
                  </a:lnTo>
                  <a:lnTo>
                    <a:pt x="831742" y="171092"/>
                  </a:lnTo>
                  <a:lnTo>
                    <a:pt x="1108990" y="28515"/>
                  </a:lnTo>
                  <a:lnTo>
                    <a:pt x="1386238" y="28515"/>
                  </a:lnTo>
                  <a:lnTo>
                    <a:pt x="1663485" y="171092"/>
                  </a:lnTo>
                  <a:lnTo>
                    <a:pt x="1940733" y="256639"/>
                  </a:lnTo>
                  <a:lnTo>
                    <a:pt x="2217981" y="228123"/>
                  </a:lnTo>
                  <a:lnTo>
                    <a:pt x="2495228" y="114061"/>
                  </a:lnTo>
                  <a:lnTo>
                    <a:pt x="2772476" y="85546"/>
                  </a:lnTo>
                  <a:lnTo>
                    <a:pt x="3049724" y="85546"/>
                  </a:lnTo>
                  <a:lnTo>
                    <a:pt x="3326971" y="57030"/>
                  </a:lnTo>
                  <a:lnTo>
                    <a:pt x="3604219" y="142577"/>
                  </a:lnTo>
                  <a:lnTo>
                    <a:pt x="3881467" y="171092"/>
                  </a:lnTo>
                  <a:lnTo>
                    <a:pt x="4158714" y="28515"/>
                  </a:lnTo>
                  <a:lnTo>
                    <a:pt x="4435962" y="57030"/>
                  </a:lnTo>
                  <a:lnTo>
                    <a:pt x="4713210" y="85546"/>
                  </a:lnTo>
                  <a:lnTo>
                    <a:pt x="4990457" y="0"/>
                  </a:lnTo>
                  <a:lnTo>
                    <a:pt x="5267705" y="171092"/>
                  </a:lnTo>
                  <a:lnTo>
                    <a:pt x="5544953" y="85546"/>
                  </a:lnTo>
                  <a:lnTo>
                    <a:pt x="5822200" y="114061"/>
                  </a:lnTo>
                  <a:lnTo>
                    <a:pt x="6099448" y="171092"/>
                  </a:lnTo>
                  <a:lnTo>
                    <a:pt x="6376696" y="0"/>
                  </a:lnTo>
                  <a:lnTo>
                    <a:pt x="6653943" y="199608"/>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313670"/>
            </a:xfrm>
            <a:custGeom>
              <a:avLst/>
              <a:pathLst>
                <a:path w="6653943" h="313670">
                  <a:moveTo>
                    <a:pt x="0" y="256639"/>
                  </a:moveTo>
                  <a:lnTo>
                    <a:pt x="277247" y="228123"/>
                  </a:lnTo>
                  <a:lnTo>
                    <a:pt x="554495" y="85546"/>
                  </a:lnTo>
                  <a:lnTo>
                    <a:pt x="831742" y="228123"/>
                  </a:lnTo>
                  <a:lnTo>
                    <a:pt x="1108990" y="142577"/>
                  </a:lnTo>
                  <a:lnTo>
                    <a:pt x="1386238" y="114061"/>
                  </a:lnTo>
                  <a:lnTo>
                    <a:pt x="1663485" y="199608"/>
                  </a:lnTo>
                  <a:lnTo>
                    <a:pt x="1940733" y="313670"/>
                  </a:lnTo>
                  <a:lnTo>
                    <a:pt x="2217981" y="256639"/>
                  </a:lnTo>
                  <a:lnTo>
                    <a:pt x="2495228" y="256639"/>
                  </a:lnTo>
                  <a:lnTo>
                    <a:pt x="2772476" y="256639"/>
                  </a:lnTo>
                  <a:lnTo>
                    <a:pt x="3049724" y="256639"/>
                  </a:lnTo>
                  <a:lnTo>
                    <a:pt x="3326971" y="199608"/>
                  </a:lnTo>
                  <a:lnTo>
                    <a:pt x="3604219" y="199608"/>
                  </a:lnTo>
                  <a:lnTo>
                    <a:pt x="3881467" y="199608"/>
                  </a:lnTo>
                  <a:lnTo>
                    <a:pt x="4158714" y="85546"/>
                  </a:lnTo>
                  <a:lnTo>
                    <a:pt x="4435962" y="57030"/>
                  </a:lnTo>
                  <a:lnTo>
                    <a:pt x="4713210" y="285154"/>
                  </a:lnTo>
                  <a:lnTo>
                    <a:pt x="4990457" y="0"/>
                  </a:lnTo>
                  <a:lnTo>
                    <a:pt x="5267705" y="171092"/>
                  </a:lnTo>
                  <a:lnTo>
                    <a:pt x="5544953" y="85546"/>
                  </a:lnTo>
                  <a:lnTo>
                    <a:pt x="5822200" y="142577"/>
                  </a:lnTo>
                  <a:lnTo>
                    <a:pt x="6099448" y="171092"/>
                  </a:lnTo>
                  <a:lnTo>
                    <a:pt x="6376696" y="85546"/>
                  </a:lnTo>
                  <a:lnTo>
                    <a:pt x="6653943" y="199608"/>
                  </a:lnTo>
                </a:path>
              </a:pathLst>
            </a:custGeom>
            <a:ln w="27101" cap="flat">
              <a:solidFill>
                <a:srgbClr val="333333">
                  <a:alpha val="50196"/>
                </a:srgbClr>
              </a:solidFill>
              <a:prstDash val="solid"/>
              <a:round/>
            </a:ln>
          </p:spPr>
          <p:txBody>
            <a:bodyPr/>
            <a:lstStyle/>
            <a:p/>
          </p:txBody>
        </p:sp>
        <p:sp>
          <p:nvSpPr>
            <p:cNvPr id="76" name="tx76"/>
            <p:cNvSpPr/>
            <p:nvPr/>
          </p:nvSpPr>
          <p:spPr>
            <a:xfrm>
              <a:off x="662845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90569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18294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28451"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3" name="tx83"/>
            <p:cNvSpPr/>
            <p:nvPr/>
          </p:nvSpPr>
          <p:spPr>
            <a:xfrm>
              <a:off x="690569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718294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5" name="tx85"/>
            <p:cNvSpPr/>
            <p:nvPr/>
          </p:nvSpPr>
          <p:spPr>
            <a:xfrm>
              <a:off x="7460194"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6" name="tx86"/>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7" name="tx87"/>
            <p:cNvSpPr/>
            <p:nvPr/>
          </p:nvSpPr>
          <p:spPr>
            <a:xfrm>
              <a:off x="8014689"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8" name="tx88"/>
            <p:cNvSpPr/>
            <p:nvPr/>
          </p:nvSpPr>
          <p:spPr>
            <a:xfrm>
              <a:off x="1345686" y="31221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9" name="tx89"/>
            <p:cNvSpPr/>
            <p:nvPr/>
          </p:nvSpPr>
          <p:spPr>
            <a:xfrm>
              <a:off x="6613391" y="33753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7445134" y="34138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1" name="tx91"/>
            <p:cNvSpPr/>
            <p:nvPr/>
          </p:nvSpPr>
          <p:spPr>
            <a:xfrm>
              <a:off x="7999630" y="33680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2" name="tx92"/>
            <p:cNvSpPr/>
            <p:nvPr/>
          </p:nvSpPr>
          <p:spPr>
            <a:xfrm>
              <a:off x="4118163" y="34082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3" name="tx93"/>
            <p:cNvSpPr/>
            <p:nvPr/>
          </p:nvSpPr>
          <p:spPr>
            <a:xfrm>
              <a:off x="1345686" y="23335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94" name="tx94"/>
            <p:cNvSpPr/>
            <p:nvPr/>
          </p:nvSpPr>
          <p:spPr>
            <a:xfrm>
              <a:off x="2745475" y="3054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5" name="tx95"/>
            <p:cNvSpPr/>
            <p:nvPr/>
          </p:nvSpPr>
          <p:spPr>
            <a:xfrm>
              <a:off x="4118163" y="23342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96" name="tx96"/>
            <p:cNvSpPr/>
            <p:nvPr/>
          </p:nvSpPr>
          <p:spPr>
            <a:xfrm>
              <a:off x="5517951" y="321327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7" name="tx97"/>
            <p:cNvSpPr/>
            <p:nvPr/>
          </p:nvSpPr>
          <p:spPr>
            <a:xfrm>
              <a:off x="6613391" y="28385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8" name="tx98"/>
            <p:cNvSpPr/>
            <p:nvPr/>
          </p:nvSpPr>
          <p:spPr>
            <a:xfrm>
              <a:off x="6904190" y="325253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9" name="tx99"/>
            <p:cNvSpPr/>
            <p:nvPr/>
          </p:nvSpPr>
          <p:spPr>
            <a:xfrm>
              <a:off x="7213091" y="30199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0" name="tx100"/>
            <p:cNvSpPr/>
            <p:nvPr/>
          </p:nvSpPr>
          <p:spPr>
            <a:xfrm>
              <a:off x="7445134" y="29155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1" name="tx101"/>
            <p:cNvSpPr/>
            <p:nvPr/>
          </p:nvSpPr>
          <p:spPr>
            <a:xfrm>
              <a:off x="7735933" y="328586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7999630" y="28252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3" name="tx103"/>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717597" y="3082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5" name="tx105"/>
            <p:cNvSpPr/>
            <p:nvPr/>
          </p:nvSpPr>
          <p:spPr>
            <a:xfrm>
              <a:off x="717597" y="234190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6" name="tx106"/>
            <p:cNvSpPr/>
            <p:nvPr/>
          </p:nvSpPr>
          <p:spPr>
            <a:xfrm>
              <a:off x="717597" y="1599470"/>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7" name="tx107"/>
            <p:cNvSpPr/>
            <p:nvPr/>
          </p:nvSpPr>
          <p:spPr>
            <a:xfrm>
              <a:off x="717597" y="860991"/>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8" name="tx10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5" name="pl12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6" name="pl12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7" name="tx12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8" name="tx12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9" name="rc129"/>
            <p:cNvSpPr/>
            <p:nvPr/>
          </p:nvSpPr>
          <p:spPr>
            <a:xfrm>
              <a:off x="4663170" y="4778716"/>
              <a:ext cx="201456" cy="201456"/>
            </a:xfrm>
            <a:prstGeom prst="rect">
              <a:avLst/>
            </a:prstGeom>
            <a:solidFill>
              <a:srgbClr val="B3B3B3">
                <a:alpha val="100000"/>
              </a:srgbClr>
            </a:solidFill>
          </p:spPr>
          <p:txBody>
            <a:bodyPr/>
            <a:lstStyle/>
            <a:p/>
          </p:txBody>
        </p:sp>
        <p:sp>
          <p:nvSpPr>
            <p:cNvPr id="130" name="rc130"/>
            <p:cNvSpPr/>
            <p:nvPr/>
          </p:nvSpPr>
          <p:spPr>
            <a:xfrm>
              <a:off x="5565324" y="4778716"/>
              <a:ext cx="201456" cy="201456"/>
            </a:xfrm>
            <a:prstGeom prst="rect">
              <a:avLst/>
            </a:prstGeom>
            <a:solidFill>
              <a:srgbClr val="1CABE2">
                <a:alpha val="100000"/>
              </a:srgbClr>
            </a:solidFill>
          </p:spPr>
          <p:txBody>
            <a:bodyPr/>
            <a:lstStyle/>
            <a:p/>
          </p:txBody>
        </p:sp>
        <p:sp>
          <p:nvSpPr>
            <p:cNvPr id="131" name="tx13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2" name="tx13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3" name="tx133"/>
            <p:cNvSpPr/>
            <p:nvPr/>
          </p:nvSpPr>
          <p:spPr>
            <a:xfrm>
              <a:off x="951100" y="467611"/>
              <a:ext cx="83497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Trinidad and Tobago, 2000-2024</a:t>
              </a:r>
            </a:p>
          </p:txBody>
        </p:sp>
        <p:sp>
          <p:nvSpPr>
            <p:cNvPr id="134" name="pl134"/>
            <p:cNvSpPr/>
            <p:nvPr/>
          </p:nvSpPr>
          <p:spPr>
            <a:xfrm>
              <a:off x="239555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59410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79266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49483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69338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89194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650800"/>
              <a:ext cx="6815524" cy="164676"/>
            </a:xfrm>
            <a:prstGeom prst="rect">
              <a:avLst/>
            </a:prstGeom>
            <a:solidFill>
              <a:srgbClr val="1CABE2">
                <a:alpha val="100000"/>
              </a:srgbClr>
            </a:solidFill>
          </p:spPr>
          <p:txBody>
            <a:bodyPr/>
            <a:lstStyle/>
            <a:p/>
          </p:txBody>
        </p:sp>
        <p:sp>
          <p:nvSpPr>
            <p:cNvPr id="145" name="rc145"/>
            <p:cNvSpPr/>
            <p:nvPr/>
          </p:nvSpPr>
          <p:spPr>
            <a:xfrm>
              <a:off x="1296273" y="5444954"/>
              <a:ext cx="873926" cy="164676"/>
            </a:xfrm>
            <a:prstGeom prst="rect">
              <a:avLst/>
            </a:prstGeom>
            <a:solidFill>
              <a:srgbClr val="1CABE2">
                <a:alpha val="100000"/>
              </a:srgbClr>
            </a:solidFill>
          </p:spPr>
          <p:txBody>
            <a:bodyPr/>
            <a:lstStyle/>
            <a:p/>
          </p:txBody>
        </p:sp>
        <p:sp>
          <p:nvSpPr>
            <p:cNvPr id="146" name="rc146"/>
            <p:cNvSpPr/>
            <p:nvPr/>
          </p:nvSpPr>
          <p:spPr>
            <a:xfrm>
              <a:off x="1296273" y="5239108"/>
              <a:ext cx="6903466" cy="164676"/>
            </a:xfrm>
            <a:prstGeom prst="rect">
              <a:avLst/>
            </a:prstGeom>
            <a:solidFill>
              <a:srgbClr val="1CABE2">
                <a:alpha val="100000"/>
              </a:srgbClr>
            </a:solidFill>
          </p:spPr>
          <p:txBody>
            <a:bodyPr/>
            <a:lstStyle/>
            <a:p/>
          </p:txBody>
        </p:sp>
        <p:sp>
          <p:nvSpPr>
            <p:cNvPr id="147" name="rc147"/>
            <p:cNvSpPr/>
            <p:nvPr/>
          </p:nvSpPr>
          <p:spPr>
            <a:xfrm>
              <a:off x="8111798" y="5650800"/>
              <a:ext cx="0" cy="164676"/>
            </a:xfrm>
            <a:prstGeom prst="rect">
              <a:avLst/>
            </a:prstGeom>
            <a:solidFill>
              <a:srgbClr val="B3B3B3">
                <a:alpha val="100000"/>
              </a:srgbClr>
            </a:solidFill>
          </p:spPr>
          <p:txBody>
            <a:bodyPr/>
            <a:lstStyle/>
            <a:p/>
          </p:txBody>
        </p:sp>
        <p:sp>
          <p:nvSpPr>
            <p:cNvPr id="148" name="rc148"/>
            <p:cNvSpPr/>
            <p:nvPr/>
          </p:nvSpPr>
          <p:spPr>
            <a:xfrm>
              <a:off x="2170199" y="5444954"/>
              <a:ext cx="2621778" cy="164676"/>
            </a:xfrm>
            <a:prstGeom prst="rect">
              <a:avLst/>
            </a:prstGeom>
            <a:solidFill>
              <a:srgbClr val="B3B3B3">
                <a:alpha val="100000"/>
              </a:srgbClr>
            </a:solidFill>
          </p:spPr>
          <p:txBody>
            <a:bodyPr/>
            <a:lstStyle/>
            <a:p/>
          </p:txBody>
        </p:sp>
        <p:sp>
          <p:nvSpPr>
            <p:cNvPr id="149" name="rc149"/>
            <p:cNvSpPr/>
            <p:nvPr/>
          </p:nvSpPr>
          <p:spPr>
            <a:xfrm>
              <a:off x="8199740" y="5239108"/>
              <a:ext cx="0" cy="164676"/>
            </a:xfrm>
            <a:prstGeom prst="rect">
              <a:avLst/>
            </a:prstGeom>
            <a:solidFill>
              <a:srgbClr val="B3B3B3">
                <a:alpha val="100000"/>
              </a:srgbClr>
            </a:solidFill>
          </p:spPr>
          <p:txBody>
            <a:bodyPr/>
            <a:lstStyle/>
            <a:p/>
          </p:txBody>
        </p:sp>
        <p:sp>
          <p:nvSpPr>
            <p:cNvPr id="150" name="tx150"/>
            <p:cNvSpPr/>
            <p:nvPr/>
          </p:nvSpPr>
          <p:spPr>
            <a:xfrm>
              <a:off x="8192170"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51" name="tx151"/>
            <p:cNvSpPr/>
            <p:nvPr/>
          </p:nvSpPr>
          <p:spPr>
            <a:xfrm>
              <a:off x="4857896"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2" name="tx152"/>
            <p:cNvSpPr/>
            <p:nvPr/>
          </p:nvSpPr>
          <p:spPr>
            <a:xfrm>
              <a:off x="8280112"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53" name="tx153"/>
            <p:cNvSpPr/>
            <p:nvPr/>
          </p:nvSpPr>
          <p:spPr>
            <a:xfrm>
              <a:off x="4623663"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54" name="tx154"/>
            <p:cNvSpPr/>
            <p:nvPr/>
          </p:nvSpPr>
          <p:spPr>
            <a:xfrm>
              <a:off x="1619101"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5" name="tx155"/>
            <p:cNvSpPr/>
            <p:nvPr/>
          </p:nvSpPr>
          <p:spPr>
            <a:xfrm>
              <a:off x="4667635"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56" name="tx156"/>
            <p:cNvSpPr/>
            <p:nvPr/>
          </p:nvSpPr>
          <p:spPr>
            <a:xfrm>
              <a:off x="7997662"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7" name="tx157"/>
            <p:cNvSpPr/>
            <p:nvPr/>
          </p:nvSpPr>
          <p:spPr>
            <a:xfrm>
              <a:off x="3366953"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808560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3" name="tx163"/>
            <p:cNvSpPr/>
            <p:nvPr/>
          </p:nvSpPr>
          <p:spPr>
            <a:xfrm>
              <a:off x="3351139"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0.4K</a:t>
              </a:r>
            </a:p>
          </p:txBody>
        </p:sp>
        <p:sp>
          <p:nvSpPr>
            <p:cNvPr id="164" name="tx164"/>
            <p:cNvSpPr/>
            <p:nvPr/>
          </p:nvSpPr>
          <p:spPr>
            <a:xfrm>
              <a:off x="5549695"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0.8K</a:t>
              </a:r>
            </a:p>
          </p:txBody>
        </p:sp>
        <p:sp>
          <p:nvSpPr>
            <p:cNvPr id="165" name="tx165"/>
            <p:cNvSpPr/>
            <p:nvPr/>
          </p:nvSpPr>
          <p:spPr>
            <a:xfrm>
              <a:off x="7748252" y="5918867"/>
              <a:ext cx="28738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66" name="tx166"/>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8" name="tx16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9" name="tx16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Trinidad and Tobago.
In 2024, DTP1 coverage in Trinidad and Tobago declined at 92%. The number of children missing out on any DTP vaccination (zero-dose children) increased from &lt;200 in 2023 to 1,000 in 2024.
DTP3 coverage declined at 92% in 2024, leaving 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57132"/>
            </a:xfrm>
            <a:custGeom>
              <a:avLst/>
              <a:pathLst>
                <a:path w="3418439" h="257132">
                  <a:moveTo>
                    <a:pt x="0" y="257132"/>
                  </a:moveTo>
                  <a:lnTo>
                    <a:pt x="142434" y="228562"/>
                  </a:lnTo>
                  <a:lnTo>
                    <a:pt x="284869" y="28570"/>
                  </a:lnTo>
                  <a:lnTo>
                    <a:pt x="427304" y="171421"/>
                  </a:lnTo>
                  <a:lnTo>
                    <a:pt x="569739" y="28570"/>
                  </a:lnTo>
                  <a:lnTo>
                    <a:pt x="712174" y="28570"/>
                  </a:lnTo>
                  <a:lnTo>
                    <a:pt x="854609" y="171421"/>
                  </a:lnTo>
                  <a:lnTo>
                    <a:pt x="997044" y="257132"/>
                  </a:lnTo>
                  <a:lnTo>
                    <a:pt x="1139479" y="228562"/>
                  </a:lnTo>
                  <a:lnTo>
                    <a:pt x="1281914" y="114281"/>
                  </a:lnTo>
                  <a:lnTo>
                    <a:pt x="1424349" y="85710"/>
                  </a:lnTo>
                  <a:lnTo>
                    <a:pt x="1566784" y="85710"/>
                  </a:lnTo>
                  <a:lnTo>
                    <a:pt x="1709219" y="57140"/>
                  </a:lnTo>
                  <a:lnTo>
                    <a:pt x="1851654" y="142851"/>
                  </a:lnTo>
                  <a:lnTo>
                    <a:pt x="1994089" y="171421"/>
                  </a:lnTo>
                  <a:lnTo>
                    <a:pt x="2136524" y="28570"/>
                  </a:lnTo>
                  <a:lnTo>
                    <a:pt x="2278959" y="57140"/>
                  </a:lnTo>
                  <a:lnTo>
                    <a:pt x="2421394" y="85710"/>
                  </a:lnTo>
                  <a:lnTo>
                    <a:pt x="2563829" y="0"/>
                  </a:lnTo>
                  <a:lnTo>
                    <a:pt x="2706264" y="171421"/>
                  </a:lnTo>
                  <a:lnTo>
                    <a:pt x="2848699" y="85710"/>
                  </a:lnTo>
                  <a:lnTo>
                    <a:pt x="2991134" y="114281"/>
                  </a:lnTo>
                  <a:lnTo>
                    <a:pt x="3133569" y="171421"/>
                  </a:lnTo>
                  <a:lnTo>
                    <a:pt x="3276004" y="0"/>
                  </a:lnTo>
                  <a:lnTo>
                    <a:pt x="3418439"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57132"/>
            </a:xfrm>
            <a:custGeom>
              <a:avLst/>
              <a:pathLst>
                <a:path w="3418439" h="257132">
                  <a:moveTo>
                    <a:pt x="0" y="257132"/>
                  </a:moveTo>
                  <a:lnTo>
                    <a:pt x="142434" y="228562"/>
                  </a:lnTo>
                  <a:lnTo>
                    <a:pt x="284869" y="28570"/>
                  </a:lnTo>
                  <a:lnTo>
                    <a:pt x="427304" y="171421"/>
                  </a:lnTo>
                  <a:lnTo>
                    <a:pt x="569739" y="28570"/>
                  </a:lnTo>
                  <a:lnTo>
                    <a:pt x="712174" y="28570"/>
                  </a:lnTo>
                  <a:lnTo>
                    <a:pt x="854609" y="171421"/>
                  </a:lnTo>
                  <a:lnTo>
                    <a:pt x="997044" y="257132"/>
                  </a:lnTo>
                  <a:lnTo>
                    <a:pt x="1139479" y="228562"/>
                  </a:lnTo>
                  <a:lnTo>
                    <a:pt x="1281914" y="114281"/>
                  </a:lnTo>
                  <a:lnTo>
                    <a:pt x="1424349" y="85710"/>
                  </a:lnTo>
                  <a:lnTo>
                    <a:pt x="1566784" y="85710"/>
                  </a:lnTo>
                  <a:lnTo>
                    <a:pt x="1709219" y="57140"/>
                  </a:lnTo>
                  <a:lnTo>
                    <a:pt x="1851654" y="142851"/>
                  </a:lnTo>
                  <a:lnTo>
                    <a:pt x="1994089" y="171421"/>
                  </a:lnTo>
                  <a:lnTo>
                    <a:pt x="2136524" y="28570"/>
                  </a:lnTo>
                  <a:lnTo>
                    <a:pt x="2278959" y="57140"/>
                  </a:lnTo>
                  <a:lnTo>
                    <a:pt x="2421394" y="85710"/>
                  </a:lnTo>
                  <a:lnTo>
                    <a:pt x="2563829" y="0"/>
                  </a:lnTo>
                  <a:lnTo>
                    <a:pt x="2706264" y="171421"/>
                  </a:lnTo>
                  <a:lnTo>
                    <a:pt x="2848699" y="85710"/>
                  </a:lnTo>
                  <a:lnTo>
                    <a:pt x="2991134" y="114281"/>
                  </a:lnTo>
                  <a:lnTo>
                    <a:pt x="3133569" y="171421"/>
                  </a:lnTo>
                  <a:lnTo>
                    <a:pt x="3276004" y="0"/>
                  </a:lnTo>
                  <a:lnTo>
                    <a:pt x="3418439"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57132"/>
            </a:xfrm>
            <a:custGeom>
              <a:avLst/>
              <a:pathLst>
                <a:path w="3418439" h="257132">
                  <a:moveTo>
                    <a:pt x="0" y="257132"/>
                  </a:moveTo>
                  <a:lnTo>
                    <a:pt x="142434" y="228562"/>
                  </a:lnTo>
                  <a:lnTo>
                    <a:pt x="284869" y="28570"/>
                  </a:lnTo>
                  <a:lnTo>
                    <a:pt x="427304" y="171421"/>
                  </a:lnTo>
                  <a:lnTo>
                    <a:pt x="569739" y="28570"/>
                  </a:lnTo>
                  <a:lnTo>
                    <a:pt x="712174" y="28570"/>
                  </a:lnTo>
                  <a:lnTo>
                    <a:pt x="854609" y="171421"/>
                  </a:lnTo>
                  <a:lnTo>
                    <a:pt x="997044" y="257132"/>
                  </a:lnTo>
                  <a:lnTo>
                    <a:pt x="1139479" y="228562"/>
                  </a:lnTo>
                  <a:lnTo>
                    <a:pt x="1281914" y="114281"/>
                  </a:lnTo>
                  <a:lnTo>
                    <a:pt x="1424349" y="85710"/>
                  </a:lnTo>
                  <a:lnTo>
                    <a:pt x="1566784" y="85710"/>
                  </a:lnTo>
                  <a:lnTo>
                    <a:pt x="1709219" y="57140"/>
                  </a:lnTo>
                  <a:lnTo>
                    <a:pt x="1851654" y="142851"/>
                  </a:lnTo>
                  <a:lnTo>
                    <a:pt x="1994089" y="171421"/>
                  </a:lnTo>
                  <a:lnTo>
                    <a:pt x="2136524" y="28570"/>
                  </a:lnTo>
                  <a:lnTo>
                    <a:pt x="2278959" y="57140"/>
                  </a:lnTo>
                  <a:lnTo>
                    <a:pt x="2421394" y="85710"/>
                  </a:lnTo>
                  <a:lnTo>
                    <a:pt x="2563829" y="0"/>
                  </a:lnTo>
                  <a:lnTo>
                    <a:pt x="2706264" y="171421"/>
                  </a:lnTo>
                  <a:lnTo>
                    <a:pt x="2848699" y="85710"/>
                  </a:lnTo>
                  <a:lnTo>
                    <a:pt x="2991134" y="114281"/>
                  </a:lnTo>
                  <a:lnTo>
                    <a:pt x="3133569" y="171421"/>
                  </a:lnTo>
                  <a:lnTo>
                    <a:pt x="3276004" y="0"/>
                  </a:lnTo>
                  <a:lnTo>
                    <a:pt x="3418439"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1718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1718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6504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274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84285" y="4804015"/>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60" name="tx60"/>
            <p:cNvSpPr/>
            <p:nvPr/>
          </p:nvSpPr>
          <p:spPr>
            <a:xfrm>
              <a:off x="32321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94597"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49521" y="472419"/>
              <a:ext cx="336344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Trinidad and Tobago,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2417344"/>
              <a:ext cx="3418439" cy="930996"/>
            </a:xfrm>
            <a:custGeom>
              <a:avLst/>
              <a:pathLst>
                <a:path w="3418439" h="930996">
                  <a:moveTo>
                    <a:pt x="0" y="930996"/>
                  </a:moveTo>
                  <a:lnTo>
                    <a:pt x="142434" y="827552"/>
                  </a:lnTo>
                  <a:lnTo>
                    <a:pt x="284869" y="103444"/>
                  </a:lnTo>
                  <a:lnTo>
                    <a:pt x="427304" y="620664"/>
                  </a:lnTo>
                  <a:lnTo>
                    <a:pt x="569739" y="103444"/>
                  </a:lnTo>
                  <a:lnTo>
                    <a:pt x="712174" y="103444"/>
                  </a:lnTo>
                  <a:lnTo>
                    <a:pt x="854609" y="620664"/>
                  </a:lnTo>
                  <a:lnTo>
                    <a:pt x="997044" y="930996"/>
                  </a:lnTo>
                  <a:lnTo>
                    <a:pt x="1139479" y="827552"/>
                  </a:lnTo>
                  <a:lnTo>
                    <a:pt x="1281914" y="413776"/>
                  </a:lnTo>
                  <a:lnTo>
                    <a:pt x="1424349" y="310332"/>
                  </a:lnTo>
                  <a:lnTo>
                    <a:pt x="1566784" y="310332"/>
                  </a:lnTo>
                  <a:lnTo>
                    <a:pt x="1709219" y="206888"/>
                  </a:lnTo>
                  <a:lnTo>
                    <a:pt x="1851654" y="517220"/>
                  </a:lnTo>
                  <a:lnTo>
                    <a:pt x="1994089" y="620664"/>
                  </a:lnTo>
                  <a:lnTo>
                    <a:pt x="2136524" y="103444"/>
                  </a:lnTo>
                  <a:lnTo>
                    <a:pt x="2278959" y="206888"/>
                  </a:lnTo>
                  <a:lnTo>
                    <a:pt x="2421394" y="310332"/>
                  </a:lnTo>
                  <a:lnTo>
                    <a:pt x="2563829" y="0"/>
                  </a:lnTo>
                  <a:lnTo>
                    <a:pt x="2706264" y="620664"/>
                  </a:lnTo>
                  <a:lnTo>
                    <a:pt x="2848699" y="310332"/>
                  </a:lnTo>
                  <a:lnTo>
                    <a:pt x="2991134" y="413776"/>
                  </a:lnTo>
                  <a:lnTo>
                    <a:pt x="3133569" y="620664"/>
                  </a:lnTo>
                  <a:lnTo>
                    <a:pt x="3276004" y="0"/>
                  </a:lnTo>
                  <a:lnTo>
                    <a:pt x="3418439" y="724108"/>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2417344"/>
              <a:ext cx="3418439" cy="930996"/>
            </a:xfrm>
            <a:custGeom>
              <a:avLst/>
              <a:pathLst>
                <a:path w="3418439" h="930996">
                  <a:moveTo>
                    <a:pt x="0" y="930996"/>
                  </a:moveTo>
                  <a:lnTo>
                    <a:pt x="142434" y="827552"/>
                  </a:lnTo>
                  <a:lnTo>
                    <a:pt x="284869" y="103444"/>
                  </a:lnTo>
                  <a:lnTo>
                    <a:pt x="427304" y="620664"/>
                  </a:lnTo>
                  <a:lnTo>
                    <a:pt x="569739" y="103444"/>
                  </a:lnTo>
                  <a:lnTo>
                    <a:pt x="712174" y="103444"/>
                  </a:lnTo>
                  <a:lnTo>
                    <a:pt x="854609" y="620664"/>
                  </a:lnTo>
                  <a:lnTo>
                    <a:pt x="997044" y="930996"/>
                  </a:lnTo>
                  <a:lnTo>
                    <a:pt x="1139479" y="827552"/>
                  </a:lnTo>
                  <a:lnTo>
                    <a:pt x="1281914" y="413776"/>
                  </a:lnTo>
                  <a:lnTo>
                    <a:pt x="1424349" y="310332"/>
                  </a:lnTo>
                  <a:lnTo>
                    <a:pt x="1566784" y="310332"/>
                  </a:lnTo>
                  <a:lnTo>
                    <a:pt x="1709219" y="206888"/>
                  </a:lnTo>
                  <a:lnTo>
                    <a:pt x="1851654" y="517220"/>
                  </a:lnTo>
                  <a:lnTo>
                    <a:pt x="1994089" y="620664"/>
                  </a:lnTo>
                  <a:lnTo>
                    <a:pt x="2136524" y="103444"/>
                  </a:lnTo>
                  <a:lnTo>
                    <a:pt x="2278959" y="206888"/>
                  </a:lnTo>
                  <a:lnTo>
                    <a:pt x="2421394" y="310332"/>
                  </a:lnTo>
                  <a:lnTo>
                    <a:pt x="2563829" y="0"/>
                  </a:lnTo>
                  <a:lnTo>
                    <a:pt x="2706264" y="620664"/>
                  </a:lnTo>
                  <a:lnTo>
                    <a:pt x="2848699" y="310332"/>
                  </a:lnTo>
                  <a:lnTo>
                    <a:pt x="2991134" y="413776"/>
                  </a:lnTo>
                  <a:lnTo>
                    <a:pt x="3133569" y="620664"/>
                  </a:lnTo>
                  <a:lnTo>
                    <a:pt x="3276004" y="0"/>
                  </a:lnTo>
                  <a:lnTo>
                    <a:pt x="3418439" y="724108"/>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41502"/>
              <a:ext cx="0" cy="1406838"/>
            </a:xfrm>
            <a:custGeom>
              <a:avLst/>
              <a:pathLst>
                <a:path w="0" h="1406838">
                  <a:moveTo>
                    <a:pt x="0" y="140683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41502"/>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41502"/>
              <a:ext cx="0" cy="786174"/>
            </a:xfrm>
            <a:custGeom>
              <a:avLst/>
              <a:pathLst>
                <a:path w="0" h="786174">
                  <a:moveTo>
                    <a:pt x="0" y="7861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41502"/>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502"/>
              <a:ext cx="0" cy="475842"/>
            </a:xfrm>
            <a:custGeom>
              <a:avLst/>
              <a:pathLst>
                <a:path w="0" h="475842">
                  <a:moveTo>
                    <a:pt x="0" y="4758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41502"/>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2417344"/>
              <a:ext cx="3418439" cy="930996"/>
            </a:xfrm>
            <a:custGeom>
              <a:avLst/>
              <a:pathLst>
                <a:path w="3418439" h="930996">
                  <a:moveTo>
                    <a:pt x="0" y="930996"/>
                  </a:moveTo>
                  <a:lnTo>
                    <a:pt x="142434" y="827552"/>
                  </a:lnTo>
                  <a:lnTo>
                    <a:pt x="284869" y="103444"/>
                  </a:lnTo>
                  <a:lnTo>
                    <a:pt x="427304" y="620664"/>
                  </a:lnTo>
                  <a:lnTo>
                    <a:pt x="569739" y="103444"/>
                  </a:lnTo>
                  <a:lnTo>
                    <a:pt x="712174" y="103444"/>
                  </a:lnTo>
                  <a:lnTo>
                    <a:pt x="854609" y="620664"/>
                  </a:lnTo>
                  <a:lnTo>
                    <a:pt x="997044" y="930996"/>
                  </a:lnTo>
                  <a:lnTo>
                    <a:pt x="1139479" y="827552"/>
                  </a:lnTo>
                  <a:lnTo>
                    <a:pt x="1281914" y="413776"/>
                  </a:lnTo>
                  <a:lnTo>
                    <a:pt x="1424349" y="310332"/>
                  </a:lnTo>
                  <a:lnTo>
                    <a:pt x="1566784" y="310332"/>
                  </a:lnTo>
                  <a:lnTo>
                    <a:pt x="1709219" y="206888"/>
                  </a:lnTo>
                  <a:lnTo>
                    <a:pt x="1851654" y="517220"/>
                  </a:lnTo>
                  <a:lnTo>
                    <a:pt x="1994089" y="620664"/>
                  </a:lnTo>
                  <a:lnTo>
                    <a:pt x="2136524" y="103444"/>
                  </a:lnTo>
                  <a:lnTo>
                    <a:pt x="2278959" y="206888"/>
                  </a:lnTo>
                  <a:lnTo>
                    <a:pt x="2421394" y="310332"/>
                  </a:lnTo>
                  <a:lnTo>
                    <a:pt x="2563829" y="0"/>
                  </a:lnTo>
                  <a:lnTo>
                    <a:pt x="2706264" y="620664"/>
                  </a:lnTo>
                  <a:lnTo>
                    <a:pt x="2848699" y="310332"/>
                  </a:lnTo>
                  <a:lnTo>
                    <a:pt x="2991134" y="413776"/>
                  </a:lnTo>
                  <a:lnTo>
                    <a:pt x="3133569" y="620664"/>
                  </a:lnTo>
                  <a:lnTo>
                    <a:pt x="3276004" y="0"/>
                  </a:lnTo>
                  <a:lnTo>
                    <a:pt x="3418439" y="724108"/>
                  </a:lnTo>
                </a:path>
              </a:pathLst>
            </a:custGeom>
            <a:ln w="27101" cap="flat">
              <a:solidFill>
                <a:srgbClr val="0058AB">
                  <a:alpha val="100000"/>
                </a:srgbClr>
              </a:solidFill>
              <a:prstDash val="solid"/>
              <a:round/>
            </a:ln>
          </p:spPr>
          <p:txBody>
            <a:bodyPr/>
            <a:lstStyle/>
            <a:p/>
          </p:txBody>
        </p:sp>
        <p:sp>
          <p:nvSpPr>
            <p:cNvPr id="89" name="tx89"/>
            <p:cNvSpPr/>
            <p:nvPr/>
          </p:nvSpPr>
          <p:spPr>
            <a:xfrm>
              <a:off x="5367266" y="185963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097490" y="186106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809665" y="185963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21840" y="186106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809158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132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785705" y="18610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106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106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25848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802093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877723" y="4804015"/>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114" name="tx114"/>
            <p:cNvSpPr/>
            <p:nvPr/>
          </p:nvSpPr>
          <p:spPr>
            <a:xfrm>
              <a:off x="75255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28803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830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8147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1464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6488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9805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3123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7228296" cy="149993"/>
            </a:xfrm>
            <a:prstGeom prst="rect">
              <a:avLst/>
            </a:prstGeom>
            <a:solidFill>
              <a:srgbClr val="1CABE2">
                <a:alpha val="80000"/>
              </a:srgbClr>
            </a:solidFill>
          </p:spPr>
          <p:txBody>
            <a:bodyPr/>
            <a:lstStyle/>
            <a:p/>
          </p:txBody>
        </p:sp>
        <p:sp>
          <p:nvSpPr>
            <p:cNvPr id="128" name="rc128"/>
            <p:cNvSpPr/>
            <p:nvPr/>
          </p:nvSpPr>
          <p:spPr>
            <a:xfrm>
              <a:off x="1317178" y="5637654"/>
              <a:ext cx="926854" cy="149993"/>
            </a:xfrm>
            <a:prstGeom prst="rect">
              <a:avLst/>
            </a:prstGeom>
            <a:solidFill>
              <a:srgbClr val="1CABE2">
                <a:alpha val="80000"/>
              </a:srgbClr>
            </a:solidFill>
          </p:spPr>
          <p:txBody>
            <a:bodyPr/>
            <a:lstStyle/>
            <a:p/>
          </p:txBody>
        </p:sp>
        <p:sp>
          <p:nvSpPr>
            <p:cNvPr id="129" name="rc129"/>
            <p:cNvSpPr/>
            <p:nvPr/>
          </p:nvSpPr>
          <p:spPr>
            <a:xfrm>
              <a:off x="1317178" y="5450161"/>
              <a:ext cx="7321564" cy="149993"/>
            </a:xfrm>
            <a:prstGeom prst="rect">
              <a:avLst/>
            </a:prstGeom>
            <a:solidFill>
              <a:srgbClr val="1CABE2">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41580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574751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6" name="tx136"/>
            <p:cNvSpPr/>
            <p:nvPr/>
          </p:nvSpPr>
          <p:spPr>
            <a:xfrm>
              <a:off x="796271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Trinidad and Tobago (92%) was 3 percentage points higher than the global average (89%) and 7 percentage points higher than the average across all LACR countries (85%).
National DTP1 coverage was 1 percentage point lower than in 2019 (93%).
This equates to 1,000 zero-dose children in 2024 - the same number of zero-dose children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Trinidad and Tobago ranked number 16 out of 32 countries for lowest DTP1 coverage (based on tied ranks).
Trinidad and Tobago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F26A21">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Trinidad and Tobago ranked number 22 out of 32 countries with &lt;1,000 zero-dose children.
In 2024, Trinidad and Tobago ranked number 18 out of 32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5370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1005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6640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32275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8188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3823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79457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85092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2994526"/>
              <a:ext cx="204851" cy="1631008"/>
            </a:xfrm>
            <a:prstGeom prst="rect">
              <a:avLst/>
            </a:prstGeom>
            <a:solidFill>
              <a:srgbClr val="80BD41">
                <a:alpha val="100000"/>
              </a:srgbClr>
            </a:solidFill>
          </p:spPr>
          <p:txBody>
            <a:bodyPr/>
            <a:lstStyle/>
            <a:p/>
          </p:txBody>
        </p:sp>
        <p:sp>
          <p:nvSpPr>
            <p:cNvPr id="27" name="rc27"/>
            <p:cNvSpPr/>
            <p:nvPr/>
          </p:nvSpPr>
          <p:spPr>
            <a:xfrm>
              <a:off x="1271992" y="2813345"/>
              <a:ext cx="204851" cy="181181"/>
            </a:xfrm>
            <a:prstGeom prst="rect">
              <a:avLst/>
            </a:prstGeom>
            <a:solidFill>
              <a:srgbClr val="0058AB">
                <a:alpha val="100000"/>
              </a:srgbClr>
            </a:solidFill>
          </p:spPr>
          <p:txBody>
            <a:bodyPr/>
            <a:lstStyle/>
            <a:p/>
          </p:txBody>
        </p:sp>
        <p:sp>
          <p:nvSpPr>
            <p:cNvPr id="28" name="rc28"/>
            <p:cNvSpPr/>
            <p:nvPr/>
          </p:nvSpPr>
          <p:spPr>
            <a:xfrm>
              <a:off x="1271992" y="2994526"/>
              <a:ext cx="204851" cy="0"/>
            </a:xfrm>
            <a:prstGeom prst="rect">
              <a:avLst/>
            </a:prstGeom>
            <a:solidFill>
              <a:srgbClr val="1CABE2">
                <a:alpha val="100000"/>
              </a:srgbClr>
            </a:solidFill>
          </p:spPr>
          <p:txBody>
            <a:bodyPr/>
            <a:lstStyle/>
            <a:p/>
          </p:txBody>
        </p:sp>
        <p:sp>
          <p:nvSpPr>
            <p:cNvPr id="29" name="rc29"/>
            <p:cNvSpPr/>
            <p:nvPr/>
          </p:nvSpPr>
          <p:spPr>
            <a:xfrm>
              <a:off x="1499604" y="2984335"/>
              <a:ext cx="204851" cy="1641200"/>
            </a:xfrm>
            <a:prstGeom prst="rect">
              <a:avLst/>
            </a:prstGeom>
            <a:solidFill>
              <a:srgbClr val="80BD41">
                <a:alpha val="100000"/>
              </a:srgbClr>
            </a:solidFill>
          </p:spPr>
          <p:txBody>
            <a:bodyPr/>
            <a:lstStyle/>
            <a:p/>
          </p:txBody>
        </p:sp>
        <p:sp>
          <p:nvSpPr>
            <p:cNvPr id="30" name="rc30"/>
            <p:cNvSpPr/>
            <p:nvPr/>
          </p:nvSpPr>
          <p:spPr>
            <a:xfrm>
              <a:off x="1499604" y="2822027"/>
              <a:ext cx="204851" cy="162308"/>
            </a:xfrm>
            <a:prstGeom prst="rect">
              <a:avLst/>
            </a:prstGeom>
            <a:solidFill>
              <a:srgbClr val="0058AB">
                <a:alpha val="100000"/>
              </a:srgbClr>
            </a:solidFill>
          </p:spPr>
          <p:txBody>
            <a:bodyPr/>
            <a:lstStyle/>
            <a:p/>
          </p:txBody>
        </p:sp>
        <p:sp>
          <p:nvSpPr>
            <p:cNvPr id="31" name="rc31"/>
            <p:cNvSpPr/>
            <p:nvPr/>
          </p:nvSpPr>
          <p:spPr>
            <a:xfrm>
              <a:off x="1499604" y="2984335"/>
              <a:ext cx="204851" cy="0"/>
            </a:xfrm>
            <a:prstGeom prst="rect">
              <a:avLst/>
            </a:prstGeom>
            <a:solidFill>
              <a:srgbClr val="1CABE2">
                <a:alpha val="100000"/>
              </a:srgbClr>
            </a:solidFill>
          </p:spPr>
          <p:txBody>
            <a:bodyPr/>
            <a:lstStyle/>
            <a:p/>
          </p:txBody>
        </p:sp>
        <p:sp>
          <p:nvSpPr>
            <p:cNvPr id="32" name="rc32"/>
            <p:cNvSpPr/>
            <p:nvPr/>
          </p:nvSpPr>
          <p:spPr>
            <a:xfrm>
              <a:off x="1727217" y="2909314"/>
              <a:ext cx="204851" cy="1716220"/>
            </a:xfrm>
            <a:prstGeom prst="rect">
              <a:avLst/>
            </a:prstGeom>
            <a:solidFill>
              <a:srgbClr val="80BD41">
                <a:alpha val="100000"/>
              </a:srgbClr>
            </a:solidFill>
          </p:spPr>
          <p:txBody>
            <a:bodyPr/>
            <a:lstStyle/>
            <a:p/>
          </p:txBody>
        </p:sp>
        <p:sp>
          <p:nvSpPr>
            <p:cNvPr id="33" name="rc33"/>
            <p:cNvSpPr/>
            <p:nvPr/>
          </p:nvSpPr>
          <p:spPr>
            <a:xfrm>
              <a:off x="1727217" y="2837786"/>
              <a:ext cx="204851" cy="35764"/>
            </a:xfrm>
            <a:prstGeom prst="rect">
              <a:avLst/>
            </a:prstGeom>
            <a:solidFill>
              <a:srgbClr val="0058AB">
                <a:alpha val="100000"/>
              </a:srgbClr>
            </a:solidFill>
          </p:spPr>
          <p:txBody>
            <a:bodyPr/>
            <a:lstStyle/>
            <a:p/>
          </p:txBody>
        </p:sp>
        <p:sp>
          <p:nvSpPr>
            <p:cNvPr id="34" name="rc34"/>
            <p:cNvSpPr/>
            <p:nvPr/>
          </p:nvSpPr>
          <p:spPr>
            <a:xfrm>
              <a:off x="1727217" y="2873550"/>
              <a:ext cx="204851" cy="35764"/>
            </a:xfrm>
            <a:prstGeom prst="rect">
              <a:avLst/>
            </a:prstGeom>
            <a:solidFill>
              <a:srgbClr val="1CABE2">
                <a:alpha val="100000"/>
              </a:srgbClr>
            </a:solidFill>
          </p:spPr>
          <p:txBody>
            <a:bodyPr/>
            <a:lstStyle/>
            <a:p/>
          </p:txBody>
        </p:sp>
        <p:sp>
          <p:nvSpPr>
            <p:cNvPr id="35" name="rc35"/>
            <p:cNvSpPr/>
            <p:nvPr/>
          </p:nvSpPr>
          <p:spPr>
            <a:xfrm>
              <a:off x="1954829" y="3003680"/>
              <a:ext cx="204851" cy="1621855"/>
            </a:xfrm>
            <a:prstGeom prst="rect">
              <a:avLst/>
            </a:prstGeom>
            <a:solidFill>
              <a:srgbClr val="80BD41">
                <a:alpha val="100000"/>
              </a:srgbClr>
            </a:solidFill>
          </p:spPr>
          <p:txBody>
            <a:bodyPr/>
            <a:lstStyle/>
            <a:p/>
          </p:txBody>
        </p:sp>
        <p:sp>
          <p:nvSpPr>
            <p:cNvPr id="36" name="rc36"/>
            <p:cNvSpPr/>
            <p:nvPr/>
          </p:nvSpPr>
          <p:spPr>
            <a:xfrm>
              <a:off x="1954829" y="2843259"/>
              <a:ext cx="204851" cy="124750"/>
            </a:xfrm>
            <a:prstGeom prst="rect">
              <a:avLst/>
            </a:prstGeom>
            <a:solidFill>
              <a:srgbClr val="0058AB">
                <a:alpha val="100000"/>
              </a:srgbClr>
            </a:solidFill>
          </p:spPr>
          <p:txBody>
            <a:bodyPr/>
            <a:lstStyle/>
            <a:p/>
          </p:txBody>
        </p:sp>
        <p:sp>
          <p:nvSpPr>
            <p:cNvPr id="37" name="rc37"/>
            <p:cNvSpPr/>
            <p:nvPr/>
          </p:nvSpPr>
          <p:spPr>
            <a:xfrm>
              <a:off x="1954829" y="2968010"/>
              <a:ext cx="204851" cy="35670"/>
            </a:xfrm>
            <a:prstGeom prst="rect">
              <a:avLst/>
            </a:prstGeom>
            <a:solidFill>
              <a:srgbClr val="1CABE2">
                <a:alpha val="100000"/>
              </a:srgbClr>
            </a:solidFill>
          </p:spPr>
          <p:txBody>
            <a:bodyPr/>
            <a:lstStyle/>
            <a:p/>
          </p:txBody>
        </p:sp>
        <p:sp>
          <p:nvSpPr>
            <p:cNvPr id="38" name="rc38"/>
            <p:cNvSpPr/>
            <p:nvPr/>
          </p:nvSpPr>
          <p:spPr>
            <a:xfrm>
              <a:off x="2182442" y="2955553"/>
              <a:ext cx="204851" cy="1669981"/>
            </a:xfrm>
            <a:prstGeom prst="rect">
              <a:avLst/>
            </a:prstGeom>
            <a:solidFill>
              <a:srgbClr val="80BD41">
                <a:alpha val="100000"/>
              </a:srgbClr>
            </a:solidFill>
          </p:spPr>
          <p:txBody>
            <a:bodyPr/>
            <a:lstStyle/>
            <a:p/>
          </p:txBody>
        </p:sp>
        <p:sp>
          <p:nvSpPr>
            <p:cNvPr id="39" name="rc39"/>
            <p:cNvSpPr/>
            <p:nvPr/>
          </p:nvSpPr>
          <p:spPr>
            <a:xfrm>
              <a:off x="2182442" y="2848921"/>
              <a:ext cx="204851" cy="35575"/>
            </a:xfrm>
            <a:prstGeom prst="rect">
              <a:avLst/>
            </a:prstGeom>
            <a:solidFill>
              <a:srgbClr val="0058AB">
                <a:alpha val="100000"/>
              </a:srgbClr>
            </a:solidFill>
          </p:spPr>
          <p:txBody>
            <a:bodyPr/>
            <a:lstStyle/>
            <a:p/>
          </p:txBody>
        </p:sp>
        <p:sp>
          <p:nvSpPr>
            <p:cNvPr id="40" name="rc40"/>
            <p:cNvSpPr/>
            <p:nvPr/>
          </p:nvSpPr>
          <p:spPr>
            <a:xfrm>
              <a:off x="2182442" y="2884496"/>
              <a:ext cx="204851" cy="71057"/>
            </a:xfrm>
            <a:prstGeom prst="rect">
              <a:avLst/>
            </a:prstGeom>
            <a:solidFill>
              <a:srgbClr val="1CABE2">
                <a:alpha val="100000"/>
              </a:srgbClr>
            </a:solidFill>
          </p:spPr>
          <p:txBody>
            <a:bodyPr/>
            <a:lstStyle/>
            <a:p/>
          </p:txBody>
        </p:sp>
        <p:sp>
          <p:nvSpPr>
            <p:cNvPr id="41" name="rc41"/>
            <p:cNvSpPr/>
            <p:nvPr/>
          </p:nvSpPr>
          <p:spPr>
            <a:xfrm>
              <a:off x="2410055" y="2923375"/>
              <a:ext cx="204851" cy="1702160"/>
            </a:xfrm>
            <a:prstGeom prst="rect">
              <a:avLst/>
            </a:prstGeom>
            <a:solidFill>
              <a:srgbClr val="80BD41">
                <a:alpha val="100000"/>
              </a:srgbClr>
            </a:solidFill>
          </p:spPr>
          <p:txBody>
            <a:bodyPr/>
            <a:lstStyle/>
            <a:p/>
          </p:txBody>
        </p:sp>
        <p:sp>
          <p:nvSpPr>
            <p:cNvPr id="42" name="rc42"/>
            <p:cNvSpPr/>
            <p:nvPr/>
          </p:nvSpPr>
          <p:spPr>
            <a:xfrm>
              <a:off x="2410055" y="2833822"/>
              <a:ext cx="204851" cy="35858"/>
            </a:xfrm>
            <a:prstGeom prst="rect">
              <a:avLst/>
            </a:prstGeom>
            <a:solidFill>
              <a:srgbClr val="0058AB">
                <a:alpha val="100000"/>
              </a:srgbClr>
            </a:solidFill>
          </p:spPr>
          <p:txBody>
            <a:bodyPr/>
            <a:lstStyle/>
            <a:p/>
          </p:txBody>
        </p:sp>
        <p:sp>
          <p:nvSpPr>
            <p:cNvPr id="43" name="rc43"/>
            <p:cNvSpPr/>
            <p:nvPr/>
          </p:nvSpPr>
          <p:spPr>
            <a:xfrm>
              <a:off x="2410055" y="2869681"/>
              <a:ext cx="204851" cy="53693"/>
            </a:xfrm>
            <a:prstGeom prst="rect">
              <a:avLst/>
            </a:prstGeom>
            <a:solidFill>
              <a:srgbClr val="1CABE2">
                <a:alpha val="100000"/>
              </a:srgbClr>
            </a:solidFill>
          </p:spPr>
          <p:txBody>
            <a:bodyPr/>
            <a:lstStyle/>
            <a:p/>
          </p:txBody>
        </p:sp>
        <p:sp>
          <p:nvSpPr>
            <p:cNvPr id="44" name="rc44"/>
            <p:cNvSpPr/>
            <p:nvPr/>
          </p:nvSpPr>
          <p:spPr>
            <a:xfrm>
              <a:off x="2637667" y="2961310"/>
              <a:ext cx="204851" cy="1664225"/>
            </a:xfrm>
            <a:prstGeom prst="rect">
              <a:avLst/>
            </a:prstGeom>
            <a:solidFill>
              <a:srgbClr val="80BD41">
                <a:alpha val="100000"/>
              </a:srgbClr>
            </a:solidFill>
          </p:spPr>
          <p:txBody>
            <a:bodyPr/>
            <a:lstStyle/>
            <a:p/>
          </p:txBody>
        </p:sp>
        <p:sp>
          <p:nvSpPr>
            <p:cNvPr id="45" name="rc45"/>
            <p:cNvSpPr/>
            <p:nvPr/>
          </p:nvSpPr>
          <p:spPr>
            <a:xfrm>
              <a:off x="2637667" y="2816553"/>
              <a:ext cx="204851" cy="126638"/>
            </a:xfrm>
            <a:prstGeom prst="rect">
              <a:avLst/>
            </a:prstGeom>
            <a:solidFill>
              <a:srgbClr val="0058AB">
                <a:alpha val="100000"/>
              </a:srgbClr>
            </a:solidFill>
          </p:spPr>
          <p:txBody>
            <a:bodyPr/>
            <a:lstStyle/>
            <a:p/>
          </p:txBody>
        </p:sp>
        <p:sp>
          <p:nvSpPr>
            <p:cNvPr id="46" name="rc46"/>
            <p:cNvSpPr/>
            <p:nvPr/>
          </p:nvSpPr>
          <p:spPr>
            <a:xfrm>
              <a:off x="2637667" y="2943192"/>
              <a:ext cx="204851" cy="18118"/>
            </a:xfrm>
            <a:prstGeom prst="rect">
              <a:avLst/>
            </a:prstGeom>
            <a:solidFill>
              <a:srgbClr val="1CABE2">
                <a:alpha val="100000"/>
              </a:srgbClr>
            </a:solidFill>
          </p:spPr>
          <p:txBody>
            <a:bodyPr/>
            <a:lstStyle/>
            <a:p/>
          </p:txBody>
        </p:sp>
        <p:sp>
          <p:nvSpPr>
            <p:cNvPr id="47" name="rc47"/>
            <p:cNvSpPr/>
            <p:nvPr/>
          </p:nvSpPr>
          <p:spPr>
            <a:xfrm>
              <a:off x="2865280" y="3026988"/>
              <a:ext cx="204851" cy="1598547"/>
            </a:xfrm>
            <a:prstGeom prst="rect">
              <a:avLst/>
            </a:prstGeom>
            <a:solidFill>
              <a:srgbClr val="80BD41">
                <a:alpha val="100000"/>
              </a:srgbClr>
            </a:solidFill>
          </p:spPr>
          <p:txBody>
            <a:bodyPr/>
            <a:lstStyle/>
            <a:p/>
          </p:txBody>
        </p:sp>
        <p:sp>
          <p:nvSpPr>
            <p:cNvPr id="48" name="rc48"/>
            <p:cNvSpPr/>
            <p:nvPr/>
          </p:nvSpPr>
          <p:spPr>
            <a:xfrm>
              <a:off x="2865280" y="2809004"/>
              <a:ext cx="204851" cy="181653"/>
            </a:xfrm>
            <a:prstGeom prst="rect">
              <a:avLst/>
            </a:prstGeom>
            <a:solidFill>
              <a:srgbClr val="0058AB">
                <a:alpha val="100000"/>
              </a:srgbClr>
            </a:solidFill>
          </p:spPr>
          <p:txBody>
            <a:bodyPr/>
            <a:lstStyle/>
            <a:p/>
          </p:txBody>
        </p:sp>
        <p:sp>
          <p:nvSpPr>
            <p:cNvPr id="49" name="rc49"/>
            <p:cNvSpPr/>
            <p:nvPr/>
          </p:nvSpPr>
          <p:spPr>
            <a:xfrm>
              <a:off x="2865280" y="2990657"/>
              <a:ext cx="204851" cy="36330"/>
            </a:xfrm>
            <a:prstGeom prst="rect">
              <a:avLst/>
            </a:prstGeom>
            <a:solidFill>
              <a:srgbClr val="1CABE2">
                <a:alpha val="100000"/>
              </a:srgbClr>
            </a:solidFill>
          </p:spPr>
          <p:txBody>
            <a:bodyPr/>
            <a:lstStyle/>
            <a:p/>
          </p:txBody>
        </p:sp>
        <p:sp>
          <p:nvSpPr>
            <p:cNvPr id="50" name="rc50"/>
            <p:cNvSpPr/>
            <p:nvPr/>
          </p:nvSpPr>
          <p:spPr>
            <a:xfrm>
              <a:off x="3092892" y="2991412"/>
              <a:ext cx="204851" cy="1634122"/>
            </a:xfrm>
            <a:prstGeom prst="rect">
              <a:avLst/>
            </a:prstGeom>
            <a:solidFill>
              <a:srgbClr val="80BD41">
                <a:alpha val="100000"/>
              </a:srgbClr>
            </a:solidFill>
          </p:spPr>
          <p:txBody>
            <a:bodyPr/>
            <a:lstStyle/>
            <a:p/>
          </p:txBody>
        </p:sp>
        <p:sp>
          <p:nvSpPr>
            <p:cNvPr id="51" name="rc51"/>
            <p:cNvSpPr/>
            <p:nvPr/>
          </p:nvSpPr>
          <p:spPr>
            <a:xfrm>
              <a:off x="3092892" y="2809853"/>
              <a:ext cx="204851" cy="163440"/>
            </a:xfrm>
            <a:prstGeom prst="rect">
              <a:avLst/>
            </a:prstGeom>
            <a:solidFill>
              <a:srgbClr val="0058AB">
                <a:alpha val="100000"/>
              </a:srgbClr>
            </a:solidFill>
          </p:spPr>
          <p:txBody>
            <a:bodyPr/>
            <a:lstStyle/>
            <a:p/>
          </p:txBody>
        </p:sp>
        <p:sp>
          <p:nvSpPr>
            <p:cNvPr id="52" name="rc52"/>
            <p:cNvSpPr/>
            <p:nvPr/>
          </p:nvSpPr>
          <p:spPr>
            <a:xfrm>
              <a:off x="3092892" y="2973294"/>
              <a:ext cx="204851" cy="18118"/>
            </a:xfrm>
            <a:prstGeom prst="rect">
              <a:avLst/>
            </a:prstGeom>
            <a:solidFill>
              <a:srgbClr val="1CABE2">
                <a:alpha val="100000"/>
              </a:srgbClr>
            </a:solidFill>
          </p:spPr>
          <p:txBody>
            <a:bodyPr/>
            <a:lstStyle/>
            <a:p/>
          </p:txBody>
        </p:sp>
        <p:sp>
          <p:nvSpPr>
            <p:cNvPr id="53" name="rc53"/>
            <p:cNvSpPr/>
            <p:nvPr/>
          </p:nvSpPr>
          <p:spPr>
            <a:xfrm>
              <a:off x="3320505" y="2989808"/>
              <a:ext cx="204851" cy="1635727"/>
            </a:xfrm>
            <a:prstGeom prst="rect">
              <a:avLst/>
            </a:prstGeom>
            <a:solidFill>
              <a:srgbClr val="80BD41">
                <a:alpha val="100000"/>
              </a:srgbClr>
            </a:solidFill>
          </p:spPr>
          <p:txBody>
            <a:bodyPr/>
            <a:lstStyle/>
            <a:p/>
          </p:txBody>
        </p:sp>
        <p:sp>
          <p:nvSpPr>
            <p:cNvPr id="54" name="rc54"/>
            <p:cNvSpPr/>
            <p:nvPr/>
          </p:nvSpPr>
          <p:spPr>
            <a:xfrm>
              <a:off x="3320505" y="2808061"/>
              <a:ext cx="204851" cy="90873"/>
            </a:xfrm>
            <a:prstGeom prst="rect">
              <a:avLst/>
            </a:prstGeom>
            <a:solidFill>
              <a:srgbClr val="0058AB">
                <a:alpha val="100000"/>
              </a:srgbClr>
            </a:solidFill>
          </p:spPr>
          <p:txBody>
            <a:bodyPr/>
            <a:lstStyle/>
            <a:p/>
          </p:txBody>
        </p:sp>
        <p:sp>
          <p:nvSpPr>
            <p:cNvPr id="55" name="rc55"/>
            <p:cNvSpPr/>
            <p:nvPr/>
          </p:nvSpPr>
          <p:spPr>
            <a:xfrm>
              <a:off x="3320505" y="2898934"/>
              <a:ext cx="204851" cy="90873"/>
            </a:xfrm>
            <a:prstGeom prst="rect">
              <a:avLst/>
            </a:prstGeom>
            <a:solidFill>
              <a:srgbClr val="1CABE2">
                <a:alpha val="100000"/>
              </a:srgbClr>
            </a:solidFill>
          </p:spPr>
          <p:txBody>
            <a:bodyPr/>
            <a:lstStyle/>
            <a:p/>
          </p:txBody>
        </p:sp>
        <p:sp>
          <p:nvSpPr>
            <p:cNvPr id="56" name="rc56"/>
            <p:cNvSpPr/>
            <p:nvPr/>
          </p:nvSpPr>
          <p:spPr>
            <a:xfrm>
              <a:off x="3548117" y="2995376"/>
              <a:ext cx="204851" cy="1630159"/>
            </a:xfrm>
            <a:prstGeom prst="rect">
              <a:avLst/>
            </a:prstGeom>
            <a:solidFill>
              <a:srgbClr val="80BD41">
                <a:alpha val="100000"/>
              </a:srgbClr>
            </a:solidFill>
          </p:spPr>
          <p:txBody>
            <a:bodyPr/>
            <a:lstStyle/>
            <a:p/>
          </p:txBody>
        </p:sp>
        <p:sp>
          <p:nvSpPr>
            <p:cNvPr id="57" name="rc57"/>
            <p:cNvSpPr/>
            <p:nvPr/>
          </p:nvSpPr>
          <p:spPr>
            <a:xfrm>
              <a:off x="3548117" y="2814289"/>
              <a:ext cx="204851" cy="72472"/>
            </a:xfrm>
            <a:prstGeom prst="rect">
              <a:avLst/>
            </a:prstGeom>
            <a:solidFill>
              <a:srgbClr val="0058AB">
                <a:alpha val="100000"/>
              </a:srgbClr>
            </a:solidFill>
          </p:spPr>
          <p:txBody>
            <a:bodyPr/>
            <a:lstStyle/>
            <a:p/>
          </p:txBody>
        </p:sp>
        <p:sp>
          <p:nvSpPr>
            <p:cNvPr id="58" name="rc58"/>
            <p:cNvSpPr/>
            <p:nvPr/>
          </p:nvSpPr>
          <p:spPr>
            <a:xfrm>
              <a:off x="3548117" y="2886761"/>
              <a:ext cx="204851" cy="108614"/>
            </a:xfrm>
            <a:prstGeom prst="rect">
              <a:avLst/>
            </a:prstGeom>
            <a:solidFill>
              <a:srgbClr val="1CABE2">
                <a:alpha val="100000"/>
              </a:srgbClr>
            </a:solidFill>
          </p:spPr>
          <p:txBody>
            <a:bodyPr/>
            <a:lstStyle/>
            <a:p/>
          </p:txBody>
        </p:sp>
        <p:sp>
          <p:nvSpPr>
            <p:cNvPr id="59" name="rc59"/>
            <p:cNvSpPr/>
            <p:nvPr/>
          </p:nvSpPr>
          <p:spPr>
            <a:xfrm>
              <a:off x="3775730" y="3003208"/>
              <a:ext cx="204851" cy="1622327"/>
            </a:xfrm>
            <a:prstGeom prst="rect">
              <a:avLst/>
            </a:prstGeom>
            <a:solidFill>
              <a:srgbClr val="80BD41">
                <a:alpha val="100000"/>
              </a:srgbClr>
            </a:solidFill>
          </p:spPr>
          <p:txBody>
            <a:bodyPr/>
            <a:lstStyle/>
            <a:p/>
          </p:txBody>
        </p:sp>
        <p:sp>
          <p:nvSpPr>
            <p:cNvPr id="60" name="rc60"/>
            <p:cNvSpPr/>
            <p:nvPr/>
          </p:nvSpPr>
          <p:spPr>
            <a:xfrm>
              <a:off x="3775730" y="2822970"/>
              <a:ext cx="204851" cy="72095"/>
            </a:xfrm>
            <a:prstGeom prst="rect">
              <a:avLst/>
            </a:prstGeom>
            <a:solidFill>
              <a:srgbClr val="0058AB">
                <a:alpha val="100000"/>
              </a:srgbClr>
            </a:solidFill>
          </p:spPr>
          <p:txBody>
            <a:bodyPr/>
            <a:lstStyle/>
            <a:p/>
          </p:txBody>
        </p:sp>
        <p:sp>
          <p:nvSpPr>
            <p:cNvPr id="61" name="rc61"/>
            <p:cNvSpPr/>
            <p:nvPr/>
          </p:nvSpPr>
          <p:spPr>
            <a:xfrm>
              <a:off x="3775730" y="2895065"/>
              <a:ext cx="204851" cy="108142"/>
            </a:xfrm>
            <a:prstGeom prst="rect">
              <a:avLst/>
            </a:prstGeom>
            <a:solidFill>
              <a:srgbClr val="1CABE2">
                <a:alpha val="100000"/>
              </a:srgbClr>
            </a:solidFill>
          </p:spPr>
          <p:txBody>
            <a:bodyPr/>
            <a:lstStyle/>
            <a:p/>
          </p:txBody>
        </p:sp>
        <p:sp>
          <p:nvSpPr>
            <p:cNvPr id="62" name="rc62"/>
            <p:cNvSpPr/>
            <p:nvPr/>
          </p:nvSpPr>
          <p:spPr>
            <a:xfrm>
              <a:off x="4003342" y="2977257"/>
              <a:ext cx="204851" cy="1648277"/>
            </a:xfrm>
            <a:prstGeom prst="rect">
              <a:avLst/>
            </a:prstGeom>
            <a:solidFill>
              <a:srgbClr val="80BD41">
                <a:alpha val="100000"/>
              </a:srgbClr>
            </a:solidFill>
          </p:spPr>
          <p:txBody>
            <a:bodyPr/>
            <a:lstStyle/>
            <a:p/>
          </p:txBody>
        </p:sp>
        <p:sp>
          <p:nvSpPr>
            <p:cNvPr id="63" name="rc63"/>
            <p:cNvSpPr/>
            <p:nvPr/>
          </p:nvSpPr>
          <p:spPr>
            <a:xfrm>
              <a:off x="4003342" y="2833917"/>
              <a:ext cx="204851" cy="53788"/>
            </a:xfrm>
            <a:prstGeom prst="rect">
              <a:avLst/>
            </a:prstGeom>
            <a:solidFill>
              <a:srgbClr val="0058AB">
                <a:alpha val="100000"/>
              </a:srgbClr>
            </a:solidFill>
          </p:spPr>
          <p:txBody>
            <a:bodyPr/>
            <a:lstStyle/>
            <a:p/>
          </p:txBody>
        </p:sp>
        <p:sp>
          <p:nvSpPr>
            <p:cNvPr id="64" name="rc64"/>
            <p:cNvSpPr/>
            <p:nvPr/>
          </p:nvSpPr>
          <p:spPr>
            <a:xfrm>
              <a:off x="4003342" y="2887705"/>
              <a:ext cx="204851" cy="89552"/>
            </a:xfrm>
            <a:prstGeom prst="rect">
              <a:avLst/>
            </a:prstGeom>
            <a:solidFill>
              <a:srgbClr val="1CABE2">
                <a:alpha val="100000"/>
              </a:srgbClr>
            </a:solidFill>
          </p:spPr>
          <p:txBody>
            <a:bodyPr/>
            <a:lstStyle/>
            <a:p/>
          </p:txBody>
        </p:sp>
        <p:sp>
          <p:nvSpPr>
            <p:cNvPr id="65" name="rc65"/>
            <p:cNvSpPr/>
            <p:nvPr/>
          </p:nvSpPr>
          <p:spPr>
            <a:xfrm>
              <a:off x="4230955" y="2994904"/>
              <a:ext cx="204851" cy="1630631"/>
            </a:xfrm>
            <a:prstGeom prst="rect">
              <a:avLst/>
            </a:prstGeom>
            <a:solidFill>
              <a:srgbClr val="80BD41">
                <a:alpha val="100000"/>
              </a:srgbClr>
            </a:solidFill>
          </p:spPr>
          <p:txBody>
            <a:bodyPr/>
            <a:lstStyle/>
            <a:p/>
          </p:txBody>
        </p:sp>
        <p:sp>
          <p:nvSpPr>
            <p:cNvPr id="66" name="rc66"/>
            <p:cNvSpPr/>
            <p:nvPr/>
          </p:nvSpPr>
          <p:spPr>
            <a:xfrm>
              <a:off x="4230955" y="2853073"/>
              <a:ext cx="204851" cy="106349"/>
            </a:xfrm>
            <a:prstGeom prst="rect">
              <a:avLst/>
            </a:prstGeom>
            <a:solidFill>
              <a:srgbClr val="0058AB">
                <a:alpha val="100000"/>
              </a:srgbClr>
            </a:solidFill>
          </p:spPr>
          <p:txBody>
            <a:bodyPr/>
            <a:lstStyle/>
            <a:p/>
          </p:txBody>
        </p:sp>
        <p:sp>
          <p:nvSpPr>
            <p:cNvPr id="67" name="rc67"/>
            <p:cNvSpPr/>
            <p:nvPr/>
          </p:nvSpPr>
          <p:spPr>
            <a:xfrm>
              <a:off x="4230955" y="2959422"/>
              <a:ext cx="204851" cy="35481"/>
            </a:xfrm>
            <a:prstGeom prst="rect">
              <a:avLst/>
            </a:prstGeom>
            <a:solidFill>
              <a:srgbClr val="1CABE2">
                <a:alpha val="100000"/>
              </a:srgbClr>
            </a:solidFill>
          </p:spPr>
          <p:txBody>
            <a:bodyPr/>
            <a:lstStyle/>
            <a:p/>
          </p:txBody>
        </p:sp>
        <p:sp>
          <p:nvSpPr>
            <p:cNvPr id="68" name="rc68"/>
            <p:cNvSpPr/>
            <p:nvPr/>
          </p:nvSpPr>
          <p:spPr>
            <a:xfrm>
              <a:off x="4458568" y="3011135"/>
              <a:ext cx="204851" cy="1614400"/>
            </a:xfrm>
            <a:prstGeom prst="rect">
              <a:avLst/>
            </a:prstGeom>
            <a:solidFill>
              <a:srgbClr val="80BD41">
                <a:alpha val="100000"/>
              </a:srgbClr>
            </a:solidFill>
          </p:spPr>
          <p:txBody>
            <a:bodyPr/>
            <a:lstStyle/>
            <a:p/>
          </p:txBody>
        </p:sp>
        <p:sp>
          <p:nvSpPr>
            <p:cNvPr id="69" name="rc69"/>
            <p:cNvSpPr/>
            <p:nvPr/>
          </p:nvSpPr>
          <p:spPr>
            <a:xfrm>
              <a:off x="4458568" y="2870719"/>
              <a:ext cx="204851" cy="122863"/>
            </a:xfrm>
            <a:prstGeom prst="rect">
              <a:avLst/>
            </a:prstGeom>
            <a:solidFill>
              <a:srgbClr val="0058AB">
                <a:alpha val="100000"/>
              </a:srgbClr>
            </a:solidFill>
          </p:spPr>
          <p:txBody>
            <a:bodyPr/>
            <a:lstStyle/>
            <a:p/>
          </p:txBody>
        </p:sp>
        <p:sp>
          <p:nvSpPr>
            <p:cNvPr id="70" name="rc70"/>
            <p:cNvSpPr/>
            <p:nvPr/>
          </p:nvSpPr>
          <p:spPr>
            <a:xfrm>
              <a:off x="4458568" y="2993583"/>
              <a:ext cx="204851" cy="17551"/>
            </a:xfrm>
            <a:prstGeom prst="rect">
              <a:avLst/>
            </a:prstGeom>
            <a:solidFill>
              <a:srgbClr val="1CABE2">
                <a:alpha val="100000"/>
              </a:srgbClr>
            </a:solidFill>
          </p:spPr>
          <p:txBody>
            <a:bodyPr/>
            <a:lstStyle/>
            <a:p/>
          </p:txBody>
        </p:sp>
        <p:sp>
          <p:nvSpPr>
            <p:cNvPr id="71" name="rc71"/>
            <p:cNvSpPr/>
            <p:nvPr/>
          </p:nvSpPr>
          <p:spPr>
            <a:xfrm>
              <a:off x="4686180" y="2963574"/>
              <a:ext cx="204851" cy="1661960"/>
            </a:xfrm>
            <a:prstGeom prst="rect">
              <a:avLst/>
            </a:prstGeom>
            <a:solidFill>
              <a:srgbClr val="80BD41">
                <a:alpha val="100000"/>
              </a:srgbClr>
            </a:solidFill>
          </p:spPr>
          <p:txBody>
            <a:bodyPr/>
            <a:lstStyle/>
            <a:p/>
          </p:txBody>
        </p:sp>
        <p:sp>
          <p:nvSpPr>
            <p:cNvPr id="72" name="rc72"/>
            <p:cNvSpPr/>
            <p:nvPr/>
          </p:nvSpPr>
          <p:spPr>
            <a:xfrm>
              <a:off x="4686180" y="2894310"/>
              <a:ext cx="204851" cy="34632"/>
            </a:xfrm>
            <a:prstGeom prst="rect">
              <a:avLst/>
            </a:prstGeom>
            <a:solidFill>
              <a:srgbClr val="0058AB">
                <a:alpha val="100000"/>
              </a:srgbClr>
            </a:solidFill>
          </p:spPr>
          <p:txBody>
            <a:bodyPr/>
            <a:lstStyle/>
            <a:p/>
          </p:txBody>
        </p:sp>
        <p:sp>
          <p:nvSpPr>
            <p:cNvPr id="73" name="rc73"/>
            <p:cNvSpPr/>
            <p:nvPr/>
          </p:nvSpPr>
          <p:spPr>
            <a:xfrm>
              <a:off x="4686180" y="2928942"/>
              <a:ext cx="204851" cy="34632"/>
            </a:xfrm>
            <a:prstGeom prst="rect">
              <a:avLst/>
            </a:prstGeom>
            <a:solidFill>
              <a:srgbClr val="1CABE2">
                <a:alpha val="100000"/>
              </a:srgbClr>
            </a:solidFill>
          </p:spPr>
          <p:txBody>
            <a:bodyPr/>
            <a:lstStyle/>
            <a:p/>
          </p:txBody>
        </p:sp>
        <p:sp>
          <p:nvSpPr>
            <p:cNvPr id="74" name="rc74"/>
            <p:cNvSpPr/>
            <p:nvPr/>
          </p:nvSpPr>
          <p:spPr>
            <a:xfrm>
              <a:off x="4913793" y="2965745"/>
              <a:ext cx="204851" cy="1659790"/>
            </a:xfrm>
            <a:prstGeom prst="rect">
              <a:avLst/>
            </a:prstGeom>
            <a:solidFill>
              <a:srgbClr val="80BD41">
                <a:alpha val="100000"/>
              </a:srgbClr>
            </a:solidFill>
          </p:spPr>
          <p:txBody>
            <a:bodyPr/>
            <a:lstStyle/>
            <a:p/>
          </p:txBody>
        </p:sp>
        <p:sp>
          <p:nvSpPr>
            <p:cNvPr id="75" name="rc75"/>
            <p:cNvSpPr/>
            <p:nvPr/>
          </p:nvSpPr>
          <p:spPr>
            <a:xfrm>
              <a:off x="4913793" y="2914410"/>
              <a:ext cx="204851" cy="51334"/>
            </a:xfrm>
            <a:prstGeom prst="rect">
              <a:avLst/>
            </a:prstGeom>
            <a:solidFill>
              <a:srgbClr val="0058AB">
                <a:alpha val="100000"/>
              </a:srgbClr>
            </a:solidFill>
          </p:spPr>
          <p:txBody>
            <a:bodyPr/>
            <a:lstStyle/>
            <a:p/>
          </p:txBody>
        </p:sp>
        <p:sp>
          <p:nvSpPr>
            <p:cNvPr id="76" name="rc76"/>
            <p:cNvSpPr/>
            <p:nvPr/>
          </p:nvSpPr>
          <p:spPr>
            <a:xfrm>
              <a:off x="4913793" y="2965745"/>
              <a:ext cx="204851" cy="0"/>
            </a:xfrm>
            <a:prstGeom prst="rect">
              <a:avLst/>
            </a:prstGeom>
            <a:solidFill>
              <a:srgbClr val="1CABE2">
                <a:alpha val="100000"/>
              </a:srgbClr>
            </a:solidFill>
          </p:spPr>
          <p:txBody>
            <a:bodyPr/>
            <a:lstStyle/>
            <a:p/>
          </p:txBody>
        </p:sp>
        <p:sp>
          <p:nvSpPr>
            <p:cNvPr id="77" name="rc77"/>
            <p:cNvSpPr/>
            <p:nvPr/>
          </p:nvSpPr>
          <p:spPr>
            <a:xfrm>
              <a:off x="5141405" y="3130601"/>
              <a:ext cx="204851" cy="1494934"/>
            </a:xfrm>
            <a:prstGeom prst="rect">
              <a:avLst/>
            </a:prstGeom>
            <a:solidFill>
              <a:srgbClr val="80BD41">
                <a:alpha val="100000"/>
              </a:srgbClr>
            </a:solidFill>
          </p:spPr>
          <p:txBody>
            <a:bodyPr/>
            <a:lstStyle/>
            <a:p/>
          </p:txBody>
        </p:sp>
        <p:sp>
          <p:nvSpPr>
            <p:cNvPr id="78" name="rc78"/>
            <p:cNvSpPr/>
            <p:nvPr/>
          </p:nvSpPr>
          <p:spPr>
            <a:xfrm>
              <a:off x="5141405" y="2945834"/>
              <a:ext cx="204851" cy="67188"/>
            </a:xfrm>
            <a:prstGeom prst="rect">
              <a:avLst/>
            </a:prstGeom>
            <a:solidFill>
              <a:srgbClr val="0058AB">
                <a:alpha val="100000"/>
              </a:srgbClr>
            </a:solidFill>
          </p:spPr>
          <p:txBody>
            <a:bodyPr/>
            <a:lstStyle/>
            <a:p/>
          </p:txBody>
        </p:sp>
        <p:sp>
          <p:nvSpPr>
            <p:cNvPr id="79" name="rc79"/>
            <p:cNvSpPr/>
            <p:nvPr/>
          </p:nvSpPr>
          <p:spPr>
            <a:xfrm>
              <a:off x="5141405" y="3013022"/>
              <a:ext cx="204851" cy="117579"/>
            </a:xfrm>
            <a:prstGeom prst="rect">
              <a:avLst/>
            </a:prstGeom>
            <a:solidFill>
              <a:srgbClr val="1CABE2">
                <a:alpha val="100000"/>
              </a:srgbClr>
            </a:solidFill>
          </p:spPr>
          <p:txBody>
            <a:bodyPr/>
            <a:lstStyle/>
            <a:p/>
          </p:txBody>
        </p:sp>
        <p:sp>
          <p:nvSpPr>
            <p:cNvPr id="80" name="rc80"/>
            <p:cNvSpPr/>
            <p:nvPr/>
          </p:nvSpPr>
          <p:spPr>
            <a:xfrm>
              <a:off x="5369018" y="2991601"/>
              <a:ext cx="204851" cy="1633934"/>
            </a:xfrm>
            <a:prstGeom prst="rect">
              <a:avLst/>
            </a:prstGeom>
            <a:solidFill>
              <a:srgbClr val="80BD41">
                <a:alpha val="100000"/>
              </a:srgbClr>
            </a:solidFill>
          </p:spPr>
          <p:txBody>
            <a:bodyPr/>
            <a:lstStyle/>
            <a:p/>
          </p:txBody>
        </p:sp>
        <p:sp>
          <p:nvSpPr>
            <p:cNvPr id="81" name="rc81"/>
            <p:cNvSpPr/>
            <p:nvPr/>
          </p:nvSpPr>
          <p:spPr>
            <a:xfrm>
              <a:off x="5369018" y="2975087"/>
              <a:ext cx="204851" cy="16513"/>
            </a:xfrm>
            <a:prstGeom prst="rect">
              <a:avLst/>
            </a:prstGeom>
            <a:solidFill>
              <a:srgbClr val="0058AB">
                <a:alpha val="100000"/>
              </a:srgbClr>
            </a:solidFill>
          </p:spPr>
          <p:txBody>
            <a:bodyPr/>
            <a:lstStyle/>
            <a:p/>
          </p:txBody>
        </p:sp>
        <p:sp>
          <p:nvSpPr>
            <p:cNvPr id="82" name="rc82"/>
            <p:cNvSpPr/>
            <p:nvPr/>
          </p:nvSpPr>
          <p:spPr>
            <a:xfrm>
              <a:off x="5369018" y="2991601"/>
              <a:ext cx="204851" cy="0"/>
            </a:xfrm>
            <a:prstGeom prst="rect">
              <a:avLst/>
            </a:prstGeom>
            <a:solidFill>
              <a:srgbClr val="1CABE2">
                <a:alpha val="100000"/>
              </a:srgbClr>
            </a:solidFill>
          </p:spPr>
          <p:txBody>
            <a:bodyPr/>
            <a:lstStyle/>
            <a:p/>
          </p:txBody>
        </p:sp>
        <p:sp>
          <p:nvSpPr>
            <p:cNvPr id="83" name="rc83"/>
            <p:cNvSpPr/>
            <p:nvPr/>
          </p:nvSpPr>
          <p:spPr>
            <a:xfrm>
              <a:off x="5596630" y="3071340"/>
              <a:ext cx="204851" cy="1554195"/>
            </a:xfrm>
            <a:prstGeom prst="rect">
              <a:avLst/>
            </a:prstGeom>
            <a:solidFill>
              <a:srgbClr val="80BD41">
                <a:alpha val="100000"/>
              </a:srgbClr>
            </a:solidFill>
          </p:spPr>
          <p:txBody>
            <a:bodyPr/>
            <a:lstStyle/>
            <a:p/>
          </p:txBody>
        </p:sp>
        <p:sp>
          <p:nvSpPr>
            <p:cNvPr id="84" name="rc84"/>
            <p:cNvSpPr/>
            <p:nvPr/>
          </p:nvSpPr>
          <p:spPr>
            <a:xfrm>
              <a:off x="5596630" y="2954327"/>
              <a:ext cx="204851" cy="117012"/>
            </a:xfrm>
            <a:prstGeom prst="rect">
              <a:avLst/>
            </a:prstGeom>
            <a:solidFill>
              <a:srgbClr val="0058AB">
                <a:alpha val="100000"/>
              </a:srgbClr>
            </a:solidFill>
          </p:spPr>
          <p:txBody>
            <a:bodyPr/>
            <a:lstStyle/>
            <a:p/>
          </p:txBody>
        </p:sp>
        <p:sp>
          <p:nvSpPr>
            <p:cNvPr id="85" name="rc85"/>
            <p:cNvSpPr/>
            <p:nvPr/>
          </p:nvSpPr>
          <p:spPr>
            <a:xfrm>
              <a:off x="5596630" y="3071340"/>
              <a:ext cx="204851" cy="0"/>
            </a:xfrm>
            <a:prstGeom prst="rect">
              <a:avLst/>
            </a:prstGeom>
            <a:solidFill>
              <a:srgbClr val="1CABE2">
                <a:alpha val="100000"/>
              </a:srgbClr>
            </a:solidFill>
          </p:spPr>
          <p:txBody>
            <a:bodyPr/>
            <a:lstStyle/>
            <a:p/>
          </p:txBody>
        </p:sp>
        <p:sp>
          <p:nvSpPr>
            <p:cNvPr id="86" name="rc86"/>
            <p:cNvSpPr/>
            <p:nvPr/>
          </p:nvSpPr>
          <p:spPr>
            <a:xfrm>
              <a:off x="5824243" y="3083041"/>
              <a:ext cx="204851" cy="1542494"/>
            </a:xfrm>
            <a:prstGeom prst="rect">
              <a:avLst/>
            </a:prstGeom>
            <a:solidFill>
              <a:srgbClr val="80BD41">
                <a:alpha val="100000"/>
              </a:srgbClr>
            </a:solidFill>
          </p:spPr>
          <p:txBody>
            <a:bodyPr/>
            <a:lstStyle/>
            <a:p/>
          </p:txBody>
        </p:sp>
        <p:sp>
          <p:nvSpPr>
            <p:cNvPr id="87" name="rc87"/>
            <p:cNvSpPr/>
            <p:nvPr/>
          </p:nvSpPr>
          <p:spPr>
            <a:xfrm>
              <a:off x="5824243" y="3018778"/>
              <a:ext cx="204851" cy="64262"/>
            </a:xfrm>
            <a:prstGeom prst="rect">
              <a:avLst/>
            </a:prstGeom>
            <a:solidFill>
              <a:srgbClr val="0058AB">
                <a:alpha val="100000"/>
              </a:srgbClr>
            </a:solidFill>
          </p:spPr>
          <p:txBody>
            <a:bodyPr/>
            <a:lstStyle/>
            <a:p/>
          </p:txBody>
        </p:sp>
        <p:sp>
          <p:nvSpPr>
            <p:cNvPr id="88" name="rc88"/>
            <p:cNvSpPr/>
            <p:nvPr/>
          </p:nvSpPr>
          <p:spPr>
            <a:xfrm>
              <a:off x="5824243" y="3083041"/>
              <a:ext cx="204851" cy="0"/>
            </a:xfrm>
            <a:prstGeom prst="rect">
              <a:avLst/>
            </a:prstGeom>
            <a:solidFill>
              <a:srgbClr val="1CABE2">
                <a:alpha val="100000"/>
              </a:srgbClr>
            </a:solidFill>
          </p:spPr>
          <p:txBody>
            <a:bodyPr/>
            <a:lstStyle/>
            <a:p/>
          </p:txBody>
        </p:sp>
        <p:sp>
          <p:nvSpPr>
            <p:cNvPr id="89" name="rc89"/>
            <p:cNvSpPr/>
            <p:nvPr/>
          </p:nvSpPr>
          <p:spPr>
            <a:xfrm>
              <a:off x="6051856" y="3154192"/>
              <a:ext cx="204851" cy="1471342"/>
            </a:xfrm>
            <a:prstGeom prst="rect">
              <a:avLst/>
            </a:prstGeom>
            <a:solidFill>
              <a:srgbClr val="80BD41">
                <a:alpha val="100000"/>
              </a:srgbClr>
            </a:solidFill>
          </p:spPr>
          <p:txBody>
            <a:bodyPr/>
            <a:lstStyle/>
            <a:p/>
          </p:txBody>
        </p:sp>
        <p:sp>
          <p:nvSpPr>
            <p:cNvPr id="90" name="rc90"/>
            <p:cNvSpPr/>
            <p:nvPr/>
          </p:nvSpPr>
          <p:spPr>
            <a:xfrm>
              <a:off x="6051856" y="3060299"/>
              <a:ext cx="204851" cy="78228"/>
            </a:xfrm>
            <a:prstGeom prst="rect">
              <a:avLst/>
            </a:prstGeom>
            <a:solidFill>
              <a:srgbClr val="0058AB">
                <a:alpha val="100000"/>
              </a:srgbClr>
            </a:solidFill>
          </p:spPr>
          <p:txBody>
            <a:bodyPr/>
            <a:lstStyle/>
            <a:p/>
          </p:txBody>
        </p:sp>
        <p:sp>
          <p:nvSpPr>
            <p:cNvPr id="91" name="rc91"/>
            <p:cNvSpPr/>
            <p:nvPr/>
          </p:nvSpPr>
          <p:spPr>
            <a:xfrm>
              <a:off x="6051856" y="3138528"/>
              <a:ext cx="204851" cy="15664"/>
            </a:xfrm>
            <a:prstGeom prst="rect">
              <a:avLst/>
            </a:prstGeom>
            <a:solidFill>
              <a:srgbClr val="1CABE2">
                <a:alpha val="100000"/>
              </a:srgbClr>
            </a:solidFill>
          </p:spPr>
          <p:txBody>
            <a:bodyPr/>
            <a:lstStyle/>
            <a:p/>
          </p:txBody>
        </p:sp>
        <p:sp>
          <p:nvSpPr>
            <p:cNvPr id="92" name="rc92"/>
            <p:cNvSpPr/>
            <p:nvPr/>
          </p:nvSpPr>
          <p:spPr>
            <a:xfrm>
              <a:off x="6279468" y="3200809"/>
              <a:ext cx="204851" cy="1424726"/>
            </a:xfrm>
            <a:prstGeom prst="rect">
              <a:avLst/>
            </a:prstGeom>
            <a:solidFill>
              <a:srgbClr val="80BD41">
                <a:alpha val="100000"/>
              </a:srgbClr>
            </a:solidFill>
          </p:spPr>
          <p:txBody>
            <a:bodyPr/>
            <a:lstStyle/>
            <a:p/>
          </p:txBody>
        </p:sp>
        <p:sp>
          <p:nvSpPr>
            <p:cNvPr id="93" name="rc93"/>
            <p:cNvSpPr/>
            <p:nvPr/>
          </p:nvSpPr>
          <p:spPr>
            <a:xfrm>
              <a:off x="6279468" y="3093610"/>
              <a:ext cx="204851" cy="107198"/>
            </a:xfrm>
            <a:prstGeom prst="rect">
              <a:avLst/>
            </a:prstGeom>
            <a:solidFill>
              <a:srgbClr val="0058AB">
                <a:alpha val="100000"/>
              </a:srgbClr>
            </a:solidFill>
          </p:spPr>
          <p:txBody>
            <a:bodyPr/>
            <a:lstStyle/>
            <a:p/>
          </p:txBody>
        </p:sp>
        <p:sp>
          <p:nvSpPr>
            <p:cNvPr id="94" name="rc94"/>
            <p:cNvSpPr/>
            <p:nvPr/>
          </p:nvSpPr>
          <p:spPr>
            <a:xfrm>
              <a:off x="6279468" y="3200809"/>
              <a:ext cx="204851" cy="0"/>
            </a:xfrm>
            <a:prstGeom prst="rect">
              <a:avLst/>
            </a:prstGeom>
            <a:solidFill>
              <a:srgbClr val="1CABE2">
                <a:alpha val="100000"/>
              </a:srgbClr>
            </a:solidFill>
          </p:spPr>
          <p:txBody>
            <a:bodyPr/>
            <a:lstStyle/>
            <a:p/>
          </p:txBody>
        </p:sp>
        <p:sp>
          <p:nvSpPr>
            <p:cNvPr id="95" name="rc95"/>
            <p:cNvSpPr/>
            <p:nvPr/>
          </p:nvSpPr>
          <p:spPr>
            <a:xfrm>
              <a:off x="6507081" y="3184861"/>
              <a:ext cx="204851" cy="1440674"/>
            </a:xfrm>
            <a:prstGeom prst="rect">
              <a:avLst/>
            </a:prstGeom>
            <a:solidFill>
              <a:srgbClr val="80BD41">
                <a:alpha val="100000"/>
              </a:srgbClr>
            </a:solidFill>
          </p:spPr>
          <p:txBody>
            <a:bodyPr/>
            <a:lstStyle/>
            <a:p/>
          </p:txBody>
        </p:sp>
        <p:sp>
          <p:nvSpPr>
            <p:cNvPr id="96" name="rc96"/>
            <p:cNvSpPr/>
            <p:nvPr/>
          </p:nvSpPr>
          <p:spPr>
            <a:xfrm>
              <a:off x="6507081" y="3124845"/>
              <a:ext cx="204851" cy="15004"/>
            </a:xfrm>
            <a:prstGeom prst="rect">
              <a:avLst/>
            </a:prstGeom>
            <a:solidFill>
              <a:srgbClr val="0058AB">
                <a:alpha val="100000"/>
              </a:srgbClr>
            </a:solidFill>
          </p:spPr>
          <p:txBody>
            <a:bodyPr/>
            <a:lstStyle/>
            <a:p/>
          </p:txBody>
        </p:sp>
        <p:sp>
          <p:nvSpPr>
            <p:cNvPr id="97" name="rc97"/>
            <p:cNvSpPr/>
            <p:nvPr/>
          </p:nvSpPr>
          <p:spPr>
            <a:xfrm>
              <a:off x="6507081" y="3139849"/>
              <a:ext cx="204851" cy="45012"/>
            </a:xfrm>
            <a:prstGeom prst="rect">
              <a:avLst/>
            </a:prstGeom>
            <a:solidFill>
              <a:srgbClr val="1CABE2">
                <a:alpha val="100000"/>
              </a:srgbClr>
            </a:solidFill>
          </p:spPr>
          <p:txBody>
            <a:bodyPr/>
            <a:lstStyle/>
            <a:p/>
          </p:txBody>
        </p:sp>
        <p:sp>
          <p:nvSpPr>
            <p:cNvPr id="98" name="rc98"/>
            <p:cNvSpPr/>
            <p:nvPr/>
          </p:nvSpPr>
          <p:spPr>
            <a:xfrm>
              <a:off x="6734693" y="3262052"/>
              <a:ext cx="204851" cy="1363483"/>
            </a:xfrm>
            <a:prstGeom prst="rect">
              <a:avLst/>
            </a:prstGeom>
            <a:solidFill>
              <a:srgbClr val="80BD41">
                <a:alpha val="100000"/>
              </a:srgbClr>
            </a:solidFill>
          </p:spPr>
          <p:txBody>
            <a:bodyPr/>
            <a:lstStyle/>
            <a:p/>
          </p:txBody>
        </p:sp>
        <p:sp>
          <p:nvSpPr>
            <p:cNvPr id="99" name="rc99"/>
            <p:cNvSpPr/>
            <p:nvPr/>
          </p:nvSpPr>
          <p:spPr>
            <a:xfrm>
              <a:off x="6734693" y="3143529"/>
              <a:ext cx="204851" cy="118522"/>
            </a:xfrm>
            <a:prstGeom prst="rect">
              <a:avLst/>
            </a:prstGeom>
            <a:solidFill>
              <a:srgbClr val="0058AB">
                <a:alpha val="100000"/>
              </a:srgbClr>
            </a:solidFill>
          </p:spPr>
          <p:txBody>
            <a:bodyPr/>
            <a:lstStyle/>
            <a:p/>
          </p:txBody>
        </p:sp>
        <p:sp>
          <p:nvSpPr>
            <p:cNvPr id="100" name="rc100"/>
            <p:cNvSpPr/>
            <p:nvPr/>
          </p:nvSpPr>
          <p:spPr>
            <a:xfrm>
              <a:off x="6734693" y="3262052"/>
              <a:ext cx="204851" cy="0"/>
            </a:xfrm>
            <a:prstGeom prst="rect">
              <a:avLst/>
            </a:prstGeom>
            <a:solidFill>
              <a:srgbClr val="1CABE2">
                <a:alpha val="100000"/>
              </a:srgbClr>
            </a:solidFill>
          </p:spPr>
          <p:txBody>
            <a:bodyPr/>
            <a:lstStyle/>
            <a:p/>
          </p:txBody>
        </p:sp>
        <p:sp>
          <p:nvSpPr>
            <p:cNvPr id="101" name="rc101"/>
            <p:cNvSpPr/>
            <p:nvPr/>
          </p:nvSpPr>
          <p:spPr>
            <a:xfrm>
              <a:off x="6962306" y="3176746"/>
              <a:ext cx="204851" cy="105366"/>
            </a:xfrm>
            <a:prstGeom prst="rect">
              <a:avLst/>
            </a:prstGeom>
            <a:solidFill>
              <a:srgbClr val="F26A21">
                <a:alpha val="100000"/>
              </a:srgbClr>
            </a:solidFill>
          </p:spPr>
          <p:txBody>
            <a:bodyPr/>
            <a:lstStyle/>
            <a:p/>
          </p:txBody>
        </p:sp>
        <p:sp>
          <p:nvSpPr>
            <p:cNvPr id="102" name="rc102"/>
            <p:cNvSpPr/>
            <p:nvPr/>
          </p:nvSpPr>
          <p:spPr>
            <a:xfrm>
              <a:off x="6962306" y="3282112"/>
              <a:ext cx="204851" cy="1343423"/>
            </a:xfrm>
            <a:prstGeom prst="rect">
              <a:avLst/>
            </a:prstGeom>
            <a:solidFill>
              <a:srgbClr val="FFC20E">
                <a:alpha val="100000"/>
              </a:srgbClr>
            </a:solidFill>
          </p:spPr>
          <p:txBody>
            <a:bodyPr/>
            <a:lstStyle/>
            <a:p/>
          </p:txBody>
        </p:sp>
        <p:sp>
          <p:nvSpPr>
            <p:cNvPr id="103" name="rc103"/>
            <p:cNvSpPr/>
            <p:nvPr/>
          </p:nvSpPr>
          <p:spPr>
            <a:xfrm>
              <a:off x="7189918" y="3202885"/>
              <a:ext cx="204851" cy="93670"/>
            </a:xfrm>
            <a:prstGeom prst="rect">
              <a:avLst/>
            </a:prstGeom>
            <a:solidFill>
              <a:srgbClr val="F26A21">
                <a:alpha val="100000"/>
              </a:srgbClr>
            </a:solidFill>
          </p:spPr>
          <p:txBody>
            <a:bodyPr/>
            <a:lstStyle/>
            <a:p/>
          </p:txBody>
        </p:sp>
        <p:sp>
          <p:nvSpPr>
            <p:cNvPr id="104" name="rc104"/>
            <p:cNvSpPr/>
            <p:nvPr/>
          </p:nvSpPr>
          <p:spPr>
            <a:xfrm>
              <a:off x="7189918" y="3296555"/>
              <a:ext cx="204851" cy="1328979"/>
            </a:xfrm>
            <a:prstGeom prst="rect">
              <a:avLst/>
            </a:prstGeom>
            <a:solidFill>
              <a:srgbClr val="FFC20E">
                <a:alpha val="100000"/>
              </a:srgbClr>
            </a:solidFill>
          </p:spPr>
          <p:txBody>
            <a:bodyPr/>
            <a:lstStyle/>
            <a:p/>
          </p:txBody>
        </p:sp>
        <p:sp>
          <p:nvSpPr>
            <p:cNvPr id="105" name="rc105"/>
            <p:cNvSpPr/>
            <p:nvPr/>
          </p:nvSpPr>
          <p:spPr>
            <a:xfrm>
              <a:off x="7417531" y="3226948"/>
              <a:ext cx="204851" cy="83272"/>
            </a:xfrm>
            <a:prstGeom prst="rect">
              <a:avLst/>
            </a:prstGeom>
            <a:solidFill>
              <a:srgbClr val="F26A21">
                <a:alpha val="100000"/>
              </a:srgbClr>
            </a:solidFill>
          </p:spPr>
          <p:txBody>
            <a:bodyPr/>
            <a:lstStyle/>
            <a:p/>
          </p:txBody>
        </p:sp>
        <p:sp>
          <p:nvSpPr>
            <p:cNvPr id="106" name="rc106"/>
            <p:cNvSpPr/>
            <p:nvPr/>
          </p:nvSpPr>
          <p:spPr>
            <a:xfrm>
              <a:off x="7417531" y="3310221"/>
              <a:ext cx="204851" cy="1315314"/>
            </a:xfrm>
            <a:prstGeom prst="rect">
              <a:avLst/>
            </a:prstGeom>
            <a:solidFill>
              <a:srgbClr val="FFC20E">
                <a:alpha val="100000"/>
              </a:srgbClr>
            </a:solidFill>
          </p:spPr>
          <p:txBody>
            <a:bodyPr/>
            <a:lstStyle/>
            <a:p/>
          </p:txBody>
        </p:sp>
        <p:sp>
          <p:nvSpPr>
            <p:cNvPr id="107" name="rc107"/>
            <p:cNvSpPr/>
            <p:nvPr/>
          </p:nvSpPr>
          <p:spPr>
            <a:xfrm>
              <a:off x="7645143" y="3247425"/>
              <a:ext cx="204851" cy="74029"/>
            </a:xfrm>
            <a:prstGeom prst="rect">
              <a:avLst/>
            </a:prstGeom>
            <a:solidFill>
              <a:srgbClr val="F26A21">
                <a:alpha val="100000"/>
              </a:srgbClr>
            </a:solidFill>
          </p:spPr>
          <p:txBody>
            <a:bodyPr/>
            <a:lstStyle/>
            <a:p/>
          </p:txBody>
        </p:sp>
        <p:sp>
          <p:nvSpPr>
            <p:cNvPr id="108" name="rc108"/>
            <p:cNvSpPr/>
            <p:nvPr/>
          </p:nvSpPr>
          <p:spPr>
            <a:xfrm>
              <a:off x="7645143" y="3321454"/>
              <a:ext cx="204851" cy="1304080"/>
            </a:xfrm>
            <a:prstGeom prst="rect">
              <a:avLst/>
            </a:prstGeom>
            <a:solidFill>
              <a:srgbClr val="FFC20E">
                <a:alpha val="100000"/>
              </a:srgbClr>
            </a:solidFill>
          </p:spPr>
          <p:txBody>
            <a:bodyPr/>
            <a:lstStyle/>
            <a:p/>
          </p:txBody>
        </p:sp>
        <p:sp>
          <p:nvSpPr>
            <p:cNvPr id="109" name="rc109"/>
            <p:cNvSpPr/>
            <p:nvPr/>
          </p:nvSpPr>
          <p:spPr>
            <a:xfrm>
              <a:off x="7872756" y="3265071"/>
              <a:ext cx="204851" cy="65811"/>
            </a:xfrm>
            <a:prstGeom prst="rect">
              <a:avLst/>
            </a:prstGeom>
            <a:solidFill>
              <a:srgbClr val="F26A21">
                <a:alpha val="100000"/>
              </a:srgbClr>
            </a:solidFill>
          </p:spPr>
          <p:txBody>
            <a:bodyPr/>
            <a:lstStyle/>
            <a:p/>
          </p:txBody>
        </p:sp>
        <p:sp>
          <p:nvSpPr>
            <p:cNvPr id="110" name="rc110"/>
            <p:cNvSpPr/>
            <p:nvPr/>
          </p:nvSpPr>
          <p:spPr>
            <a:xfrm>
              <a:off x="7872756" y="3330883"/>
              <a:ext cx="204851" cy="1294651"/>
            </a:xfrm>
            <a:prstGeom prst="rect">
              <a:avLst/>
            </a:prstGeom>
            <a:solidFill>
              <a:srgbClr val="FFC20E">
                <a:alpha val="100000"/>
              </a:srgbClr>
            </a:solidFill>
          </p:spPr>
          <p:txBody>
            <a:bodyPr/>
            <a:lstStyle/>
            <a:p/>
          </p:txBody>
        </p:sp>
        <p:sp>
          <p:nvSpPr>
            <p:cNvPr id="111" name="rc111"/>
            <p:cNvSpPr/>
            <p:nvPr/>
          </p:nvSpPr>
          <p:spPr>
            <a:xfrm>
              <a:off x="8100369" y="3281774"/>
              <a:ext cx="204851" cy="58506"/>
            </a:xfrm>
            <a:prstGeom prst="rect">
              <a:avLst/>
            </a:prstGeom>
            <a:solidFill>
              <a:srgbClr val="F26A21">
                <a:alpha val="100000"/>
              </a:srgbClr>
            </a:solidFill>
          </p:spPr>
          <p:txBody>
            <a:bodyPr/>
            <a:lstStyle/>
            <a:p/>
          </p:txBody>
        </p:sp>
        <p:sp>
          <p:nvSpPr>
            <p:cNvPr id="112" name="rc112"/>
            <p:cNvSpPr/>
            <p:nvPr/>
          </p:nvSpPr>
          <p:spPr>
            <a:xfrm>
              <a:off x="8100369" y="3340281"/>
              <a:ext cx="204851" cy="1285254"/>
            </a:xfrm>
            <a:prstGeom prst="rect">
              <a:avLst/>
            </a:prstGeom>
            <a:solidFill>
              <a:srgbClr val="FFC20E">
                <a:alpha val="100000"/>
              </a:srgbClr>
            </a:solidFill>
          </p:spPr>
          <p:txBody>
            <a:bodyPr/>
            <a:lstStyle/>
            <a:p/>
          </p:txBody>
        </p:sp>
        <p:sp>
          <p:nvSpPr>
            <p:cNvPr id="113" name="pl113"/>
            <p:cNvSpPr/>
            <p:nvPr/>
          </p:nvSpPr>
          <p:spPr>
            <a:xfrm>
              <a:off x="1374417" y="1227418"/>
              <a:ext cx="5462701" cy="308919"/>
            </a:xfrm>
            <a:custGeom>
              <a:avLst/>
              <a:pathLst>
                <a:path w="5462701" h="308919">
                  <a:moveTo>
                    <a:pt x="0" y="308919"/>
                  </a:moveTo>
                  <a:lnTo>
                    <a:pt x="227612" y="274595"/>
                  </a:lnTo>
                  <a:lnTo>
                    <a:pt x="455225" y="34324"/>
                  </a:lnTo>
                  <a:lnTo>
                    <a:pt x="682837" y="205946"/>
                  </a:lnTo>
                  <a:lnTo>
                    <a:pt x="910450" y="34324"/>
                  </a:lnTo>
                  <a:lnTo>
                    <a:pt x="1138062" y="34324"/>
                  </a:lnTo>
                  <a:lnTo>
                    <a:pt x="1365675" y="205946"/>
                  </a:lnTo>
                  <a:lnTo>
                    <a:pt x="1593287" y="308919"/>
                  </a:lnTo>
                  <a:lnTo>
                    <a:pt x="1820900" y="274595"/>
                  </a:lnTo>
                  <a:lnTo>
                    <a:pt x="2048513" y="137297"/>
                  </a:lnTo>
                  <a:lnTo>
                    <a:pt x="2276125" y="102973"/>
                  </a:lnTo>
                  <a:lnTo>
                    <a:pt x="2503738" y="102973"/>
                  </a:lnTo>
                  <a:lnTo>
                    <a:pt x="2731350" y="68648"/>
                  </a:lnTo>
                  <a:lnTo>
                    <a:pt x="2958963" y="171622"/>
                  </a:lnTo>
                  <a:lnTo>
                    <a:pt x="3186575" y="205946"/>
                  </a:lnTo>
                  <a:lnTo>
                    <a:pt x="3414188" y="34324"/>
                  </a:lnTo>
                  <a:lnTo>
                    <a:pt x="3641800" y="68648"/>
                  </a:lnTo>
                  <a:lnTo>
                    <a:pt x="3869413" y="102973"/>
                  </a:lnTo>
                  <a:lnTo>
                    <a:pt x="4097026" y="0"/>
                  </a:lnTo>
                  <a:lnTo>
                    <a:pt x="4324638" y="205946"/>
                  </a:lnTo>
                  <a:lnTo>
                    <a:pt x="4552251" y="102973"/>
                  </a:lnTo>
                  <a:lnTo>
                    <a:pt x="4779863" y="137297"/>
                  </a:lnTo>
                  <a:lnTo>
                    <a:pt x="5007476" y="205946"/>
                  </a:lnTo>
                  <a:lnTo>
                    <a:pt x="5235088" y="0"/>
                  </a:lnTo>
                  <a:lnTo>
                    <a:pt x="5462701" y="240270"/>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1227418"/>
              <a:ext cx="5462701" cy="377568"/>
            </a:xfrm>
            <a:custGeom>
              <a:avLst/>
              <a:pathLst>
                <a:path w="5462701" h="377568">
                  <a:moveTo>
                    <a:pt x="0" y="308919"/>
                  </a:moveTo>
                  <a:lnTo>
                    <a:pt x="227612" y="274595"/>
                  </a:lnTo>
                  <a:lnTo>
                    <a:pt x="455225" y="102973"/>
                  </a:lnTo>
                  <a:lnTo>
                    <a:pt x="682837" y="274595"/>
                  </a:lnTo>
                  <a:lnTo>
                    <a:pt x="910450" y="171622"/>
                  </a:lnTo>
                  <a:lnTo>
                    <a:pt x="1138062" y="137297"/>
                  </a:lnTo>
                  <a:lnTo>
                    <a:pt x="1365675" y="240270"/>
                  </a:lnTo>
                  <a:lnTo>
                    <a:pt x="1593287" y="377568"/>
                  </a:lnTo>
                  <a:lnTo>
                    <a:pt x="1820900" y="308919"/>
                  </a:lnTo>
                  <a:lnTo>
                    <a:pt x="2048513" y="308919"/>
                  </a:lnTo>
                  <a:lnTo>
                    <a:pt x="2276125" y="308919"/>
                  </a:lnTo>
                  <a:lnTo>
                    <a:pt x="2503738" y="308919"/>
                  </a:lnTo>
                  <a:lnTo>
                    <a:pt x="2731350" y="240270"/>
                  </a:lnTo>
                  <a:lnTo>
                    <a:pt x="2958963" y="240270"/>
                  </a:lnTo>
                  <a:lnTo>
                    <a:pt x="3186575" y="240270"/>
                  </a:lnTo>
                  <a:lnTo>
                    <a:pt x="3414188" y="102973"/>
                  </a:lnTo>
                  <a:lnTo>
                    <a:pt x="3641800" y="68648"/>
                  </a:lnTo>
                  <a:lnTo>
                    <a:pt x="3869413" y="343244"/>
                  </a:lnTo>
                  <a:lnTo>
                    <a:pt x="4097026" y="0"/>
                  </a:lnTo>
                  <a:lnTo>
                    <a:pt x="4324638" y="205946"/>
                  </a:lnTo>
                  <a:lnTo>
                    <a:pt x="4552251" y="102973"/>
                  </a:lnTo>
                  <a:lnTo>
                    <a:pt x="4779863" y="171622"/>
                  </a:lnTo>
                  <a:lnTo>
                    <a:pt x="5007476" y="205946"/>
                  </a:lnTo>
                  <a:lnTo>
                    <a:pt x="5235088" y="102973"/>
                  </a:lnTo>
                  <a:lnTo>
                    <a:pt x="5462701" y="240270"/>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244415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358221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2027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3072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85834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08595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313565"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68791"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1306089"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6" name="tx126"/>
            <p:cNvSpPr/>
            <p:nvPr/>
          </p:nvSpPr>
          <p:spPr>
            <a:xfrm>
              <a:off x="244415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3582215"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8" name="tx128"/>
            <p:cNvSpPr/>
            <p:nvPr/>
          </p:nvSpPr>
          <p:spPr>
            <a:xfrm>
              <a:off x="4720277"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563072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585834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08595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631356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54117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768791"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2445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7" name="tx137"/>
            <p:cNvSpPr/>
            <p:nvPr/>
          </p:nvSpPr>
          <p:spPr>
            <a:xfrm>
              <a:off x="508103" y="26808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8" name="tx138"/>
            <p:cNvSpPr/>
            <p:nvPr/>
          </p:nvSpPr>
          <p:spPr>
            <a:xfrm>
              <a:off x="508103" y="173714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39" name="tx139"/>
            <p:cNvSpPr/>
            <p:nvPr/>
          </p:nvSpPr>
          <p:spPr>
            <a:xfrm>
              <a:off x="508103" y="79349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84039" y="5504603"/>
              <a:ext cx="201455" cy="201456"/>
            </a:xfrm>
            <a:prstGeom prst="rect">
              <a:avLst/>
            </a:prstGeom>
            <a:solidFill>
              <a:srgbClr val="80BD41">
                <a:alpha val="100000"/>
              </a:srgbClr>
            </a:solidFill>
          </p:spPr>
          <p:txBody>
            <a:bodyPr/>
            <a:lstStyle/>
            <a:p/>
          </p:txBody>
        </p:sp>
        <p:sp>
          <p:nvSpPr>
            <p:cNvPr id="161" name="rc161"/>
            <p:cNvSpPr/>
            <p:nvPr/>
          </p:nvSpPr>
          <p:spPr>
            <a:xfrm>
              <a:off x="2585989" y="5504603"/>
              <a:ext cx="201456" cy="201456"/>
            </a:xfrm>
            <a:prstGeom prst="rect">
              <a:avLst/>
            </a:prstGeom>
            <a:solidFill>
              <a:srgbClr val="1CABE2">
                <a:alpha val="100000"/>
              </a:srgbClr>
            </a:solidFill>
          </p:spPr>
          <p:txBody>
            <a:bodyPr/>
            <a:lstStyle/>
            <a:p/>
          </p:txBody>
        </p:sp>
        <p:sp>
          <p:nvSpPr>
            <p:cNvPr id="162" name="rc162"/>
            <p:cNvSpPr/>
            <p:nvPr/>
          </p:nvSpPr>
          <p:spPr>
            <a:xfrm>
              <a:off x="3658812" y="5504603"/>
              <a:ext cx="201456" cy="201456"/>
            </a:xfrm>
            <a:prstGeom prst="rect">
              <a:avLst/>
            </a:prstGeom>
            <a:solidFill>
              <a:srgbClr val="0058AB">
                <a:alpha val="100000"/>
              </a:srgbClr>
            </a:solidFill>
          </p:spPr>
          <p:txBody>
            <a:bodyPr/>
            <a:lstStyle/>
            <a:p/>
          </p:txBody>
        </p:sp>
        <p:sp>
          <p:nvSpPr>
            <p:cNvPr id="163" name="rc163"/>
            <p:cNvSpPr/>
            <p:nvPr/>
          </p:nvSpPr>
          <p:spPr>
            <a:xfrm>
              <a:off x="4654145" y="5504603"/>
              <a:ext cx="201456" cy="201456"/>
            </a:xfrm>
            <a:prstGeom prst="rect">
              <a:avLst/>
            </a:prstGeom>
            <a:solidFill>
              <a:srgbClr val="FFC20E">
                <a:alpha val="100000"/>
              </a:srgbClr>
            </a:solidFill>
          </p:spPr>
          <p:txBody>
            <a:bodyPr/>
            <a:lstStyle/>
            <a:p/>
          </p:txBody>
        </p:sp>
        <p:sp>
          <p:nvSpPr>
            <p:cNvPr id="164" name="rc164"/>
            <p:cNvSpPr/>
            <p:nvPr/>
          </p:nvSpPr>
          <p:spPr>
            <a:xfrm>
              <a:off x="6558279" y="5504603"/>
              <a:ext cx="201455" cy="201456"/>
            </a:xfrm>
            <a:prstGeom prst="rect">
              <a:avLst/>
            </a:prstGeom>
            <a:solidFill>
              <a:srgbClr val="F26A21">
                <a:alpha val="100000"/>
              </a:srgbClr>
            </a:solidFill>
          </p:spPr>
          <p:txBody>
            <a:bodyPr/>
            <a:lstStyle/>
            <a:p/>
          </p:txBody>
        </p:sp>
        <p:sp>
          <p:nvSpPr>
            <p:cNvPr id="165" name="tx165"/>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20330" y="580629"/>
              <a:ext cx="52191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Trinidad and Tobago</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Trinidad and Tobago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5513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38387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31262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24137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1950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84825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77699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70574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877146"/>
              <a:ext cx="217589" cy="4113613"/>
            </a:xfrm>
            <a:prstGeom prst="rect">
              <a:avLst/>
            </a:prstGeom>
            <a:solidFill>
              <a:srgbClr val="0058AB">
                <a:alpha val="100000"/>
              </a:srgbClr>
            </a:solidFill>
          </p:spPr>
          <p:txBody>
            <a:bodyPr/>
            <a:lstStyle/>
            <a:p/>
          </p:txBody>
        </p:sp>
        <p:sp>
          <p:nvSpPr>
            <p:cNvPr id="41" name="rc41"/>
            <p:cNvSpPr/>
            <p:nvPr/>
          </p:nvSpPr>
          <p:spPr>
            <a:xfrm>
              <a:off x="1472058" y="1305648"/>
              <a:ext cx="217589" cy="3685111"/>
            </a:xfrm>
            <a:prstGeom prst="rect">
              <a:avLst/>
            </a:prstGeom>
            <a:solidFill>
              <a:srgbClr val="0058AB">
                <a:alpha val="100000"/>
              </a:srgbClr>
            </a:solidFill>
          </p:spPr>
          <p:txBody>
            <a:bodyPr/>
            <a:lstStyle/>
            <a:p/>
          </p:txBody>
        </p:sp>
        <p:sp>
          <p:nvSpPr>
            <p:cNvPr id="42" name="rc42"/>
            <p:cNvSpPr/>
            <p:nvPr/>
          </p:nvSpPr>
          <p:spPr>
            <a:xfrm>
              <a:off x="1713825" y="4178749"/>
              <a:ext cx="217589" cy="812010"/>
            </a:xfrm>
            <a:prstGeom prst="rect">
              <a:avLst/>
            </a:prstGeom>
            <a:solidFill>
              <a:srgbClr val="0058AB">
                <a:alpha val="100000"/>
              </a:srgbClr>
            </a:solidFill>
          </p:spPr>
          <p:txBody>
            <a:bodyPr/>
            <a:lstStyle/>
            <a:p/>
          </p:txBody>
        </p:sp>
        <p:sp>
          <p:nvSpPr>
            <p:cNvPr id="43" name="rc43"/>
            <p:cNvSpPr/>
            <p:nvPr/>
          </p:nvSpPr>
          <p:spPr>
            <a:xfrm>
              <a:off x="1955592" y="2158365"/>
              <a:ext cx="217589" cy="2832394"/>
            </a:xfrm>
            <a:prstGeom prst="rect">
              <a:avLst/>
            </a:prstGeom>
            <a:solidFill>
              <a:srgbClr val="0058AB">
                <a:alpha val="100000"/>
              </a:srgbClr>
            </a:solidFill>
          </p:spPr>
          <p:txBody>
            <a:bodyPr/>
            <a:lstStyle/>
            <a:p/>
          </p:txBody>
        </p:sp>
        <p:sp>
          <p:nvSpPr>
            <p:cNvPr id="44" name="rc44"/>
            <p:cNvSpPr/>
            <p:nvPr/>
          </p:nvSpPr>
          <p:spPr>
            <a:xfrm>
              <a:off x="2197358" y="4183034"/>
              <a:ext cx="217589" cy="807725"/>
            </a:xfrm>
            <a:prstGeom prst="rect">
              <a:avLst/>
            </a:prstGeom>
            <a:solidFill>
              <a:srgbClr val="0058AB">
                <a:alpha val="100000"/>
              </a:srgbClr>
            </a:solidFill>
          </p:spPr>
          <p:txBody>
            <a:bodyPr/>
            <a:lstStyle/>
            <a:p/>
          </p:txBody>
        </p:sp>
        <p:sp>
          <p:nvSpPr>
            <p:cNvPr id="45" name="rc45"/>
            <p:cNvSpPr/>
            <p:nvPr/>
          </p:nvSpPr>
          <p:spPr>
            <a:xfrm>
              <a:off x="2439125" y="4176607"/>
              <a:ext cx="217589" cy="814152"/>
            </a:xfrm>
            <a:prstGeom prst="rect">
              <a:avLst/>
            </a:prstGeom>
            <a:solidFill>
              <a:srgbClr val="0058AB">
                <a:alpha val="100000"/>
              </a:srgbClr>
            </a:solidFill>
          </p:spPr>
          <p:txBody>
            <a:bodyPr/>
            <a:lstStyle/>
            <a:p/>
          </p:txBody>
        </p:sp>
        <p:sp>
          <p:nvSpPr>
            <p:cNvPr id="46" name="rc46"/>
            <p:cNvSpPr/>
            <p:nvPr/>
          </p:nvSpPr>
          <p:spPr>
            <a:xfrm>
              <a:off x="2680891" y="2115515"/>
              <a:ext cx="217589" cy="2875244"/>
            </a:xfrm>
            <a:prstGeom prst="rect">
              <a:avLst/>
            </a:prstGeom>
            <a:solidFill>
              <a:srgbClr val="0058AB">
                <a:alpha val="100000"/>
              </a:srgbClr>
            </a:solidFill>
          </p:spPr>
          <p:txBody>
            <a:bodyPr/>
            <a:lstStyle/>
            <a:p/>
          </p:txBody>
        </p:sp>
        <p:sp>
          <p:nvSpPr>
            <p:cNvPr id="47" name="rc47"/>
            <p:cNvSpPr/>
            <p:nvPr/>
          </p:nvSpPr>
          <p:spPr>
            <a:xfrm>
              <a:off x="2922658" y="866434"/>
              <a:ext cx="217589" cy="4124325"/>
            </a:xfrm>
            <a:prstGeom prst="rect">
              <a:avLst/>
            </a:prstGeom>
            <a:solidFill>
              <a:srgbClr val="0058AB">
                <a:alpha val="100000"/>
              </a:srgbClr>
            </a:solidFill>
          </p:spPr>
          <p:txBody>
            <a:bodyPr/>
            <a:lstStyle/>
            <a:p/>
          </p:txBody>
        </p:sp>
        <p:sp>
          <p:nvSpPr>
            <p:cNvPr id="48" name="rc48"/>
            <p:cNvSpPr/>
            <p:nvPr/>
          </p:nvSpPr>
          <p:spPr>
            <a:xfrm>
              <a:off x="3164425" y="1279938"/>
              <a:ext cx="217589" cy="3710822"/>
            </a:xfrm>
            <a:prstGeom prst="rect">
              <a:avLst/>
            </a:prstGeom>
            <a:solidFill>
              <a:srgbClr val="0058AB">
                <a:alpha val="100000"/>
              </a:srgbClr>
            </a:solidFill>
          </p:spPr>
          <p:txBody>
            <a:bodyPr/>
            <a:lstStyle/>
            <a:p/>
          </p:txBody>
        </p:sp>
        <p:sp>
          <p:nvSpPr>
            <p:cNvPr id="49" name="rc49"/>
            <p:cNvSpPr/>
            <p:nvPr/>
          </p:nvSpPr>
          <p:spPr>
            <a:xfrm>
              <a:off x="3406191" y="2927525"/>
              <a:ext cx="217589" cy="2063234"/>
            </a:xfrm>
            <a:prstGeom prst="rect">
              <a:avLst/>
            </a:prstGeom>
            <a:solidFill>
              <a:srgbClr val="0058AB">
                <a:alpha val="100000"/>
              </a:srgbClr>
            </a:solidFill>
          </p:spPr>
          <p:txBody>
            <a:bodyPr/>
            <a:lstStyle/>
            <a:p/>
          </p:txBody>
        </p:sp>
        <p:sp>
          <p:nvSpPr>
            <p:cNvPr id="50" name="rc50"/>
            <p:cNvSpPr/>
            <p:nvPr/>
          </p:nvSpPr>
          <p:spPr>
            <a:xfrm>
              <a:off x="3647958" y="3345314"/>
              <a:ext cx="217589" cy="1645445"/>
            </a:xfrm>
            <a:prstGeom prst="rect">
              <a:avLst/>
            </a:prstGeom>
            <a:solidFill>
              <a:srgbClr val="0058AB">
                <a:alpha val="100000"/>
              </a:srgbClr>
            </a:solidFill>
          </p:spPr>
          <p:txBody>
            <a:bodyPr/>
            <a:lstStyle/>
            <a:p/>
          </p:txBody>
        </p:sp>
        <p:sp>
          <p:nvSpPr>
            <p:cNvPr id="51" name="rc51"/>
            <p:cNvSpPr/>
            <p:nvPr/>
          </p:nvSpPr>
          <p:spPr>
            <a:xfrm>
              <a:off x="3889725" y="3353884"/>
              <a:ext cx="217589" cy="1636875"/>
            </a:xfrm>
            <a:prstGeom prst="rect">
              <a:avLst/>
            </a:prstGeom>
            <a:solidFill>
              <a:srgbClr val="0058AB">
                <a:alpha val="100000"/>
              </a:srgbClr>
            </a:solidFill>
          </p:spPr>
          <p:txBody>
            <a:bodyPr/>
            <a:lstStyle/>
            <a:p/>
          </p:txBody>
        </p:sp>
        <p:sp>
          <p:nvSpPr>
            <p:cNvPr id="52" name="rc52"/>
            <p:cNvSpPr/>
            <p:nvPr/>
          </p:nvSpPr>
          <p:spPr>
            <a:xfrm>
              <a:off x="4131491" y="3769531"/>
              <a:ext cx="217589" cy="1221228"/>
            </a:xfrm>
            <a:prstGeom prst="rect">
              <a:avLst/>
            </a:prstGeom>
            <a:solidFill>
              <a:srgbClr val="0058AB">
                <a:alpha val="100000"/>
              </a:srgbClr>
            </a:solidFill>
          </p:spPr>
          <p:txBody>
            <a:bodyPr/>
            <a:lstStyle/>
            <a:p/>
          </p:txBody>
        </p:sp>
        <p:sp>
          <p:nvSpPr>
            <p:cNvPr id="53" name="rc53"/>
            <p:cNvSpPr/>
            <p:nvPr/>
          </p:nvSpPr>
          <p:spPr>
            <a:xfrm>
              <a:off x="4373258" y="2576154"/>
              <a:ext cx="217589" cy="2414605"/>
            </a:xfrm>
            <a:prstGeom prst="rect">
              <a:avLst/>
            </a:prstGeom>
            <a:solidFill>
              <a:srgbClr val="0058AB">
                <a:alpha val="100000"/>
              </a:srgbClr>
            </a:solidFill>
          </p:spPr>
          <p:txBody>
            <a:bodyPr/>
            <a:lstStyle/>
            <a:p/>
          </p:txBody>
        </p:sp>
        <p:sp>
          <p:nvSpPr>
            <p:cNvPr id="54" name="rc54"/>
            <p:cNvSpPr/>
            <p:nvPr/>
          </p:nvSpPr>
          <p:spPr>
            <a:xfrm>
              <a:off x="4615025" y="2201216"/>
              <a:ext cx="217589" cy="2789544"/>
            </a:xfrm>
            <a:prstGeom prst="rect">
              <a:avLst/>
            </a:prstGeom>
            <a:solidFill>
              <a:srgbClr val="0058AB">
                <a:alpha val="100000"/>
              </a:srgbClr>
            </a:solidFill>
          </p:spPr>
          <p:txBody>
            <a:bodyPr/>
            <a:lstStyle/>
            <a:p/>
          </p:txBody>
        </p:sp>
        <p:sp>
          <p:nvSpPr>
            <p:cNvPr id="55" name="rc55"/>
            <p:cNvSpPr/>
            <p:nvPr/>
          </p:nvSpPr>
          <p:spPr>
            <a:xfrm>
              <a:off x="4856791" y="4204460"/>
              <a:ext cx="217589" cy="786300"/>
            </a:xfrm>
            <a:prstGeom prst="rect">
              <a:avLst/>
            </a:prstGeom>
            <a:solidFill>
              <a:srgbClr val="0058AB">
                <a:alpha val="100000"/>
              </a:srgbClr>
            </a:solidFill>
          </p:spPr>
          <p:txBody>
            <a:bodyPr/>
            <a:lstStyle/>
            <a:p/>
          </p:txBody>
        </p:sp>
        <p:sp>
          <p:nvSpPr>
            <p:cNvPr id="56" name="rc56"/>
            <p:cNvSpPr/>
            <p:nvPr/>
          </p:nvSpPr>
          <p:spPr>
            <a:xfrm>
              <a:off x="5098558" y="3825236"/>
              <a:ext cx="217589" cy="1165523"/>
            </a:xfrm>
            <a:prstGeom prst="rect">
              <a:avLst/>
            </a:prstGeom>
            <a:solidFill>
              <a:srgbClr val="0058AB">
                <a:alpha val="100000"/>
              </a:srgbClr>
            </a:solidFill>
          </p:spPr>
          <p:txBody>
            <a:bodyPr/>
            <a:lstStyle/>
            <a:p/>
          </p:txBody>
        </p:sp>
        <p:sp>
          <p:nvSpPr>
            <p:cNvPr id="57" name="rc57"/>
            <p:cNvSpPr/>
            <p:nvPr/>
          </p:nvSpPr>
          <p:spPr>
            <a:xfrm>
              <a:off x="5340325" y="3465295"/>
              <a:ext cx="217589" cy="1525464"/>
            </a:xfrm>
            <a:prstGeom prst="rect">
              <a:avLst/>
            </a:prstGeom>
            <a:solidFill>
              <a:srgbClr val="0058AB">
                <a:alpha val="100000"/>
              </a:srgbClr>
            </a:solidFill>
          </p:spPr>
          <p:txBody>
            <a:bodyPr/>
            <a:lstStyle/>
            <a:p/>
          </p:txBody>
        </p:sp>
        <p:sp>
          <p:nvSpPr>
            <p:cNvPr id="58" name="rc58"/>
            <p:cNvSpPr/>
            <p:nvPr/>
          </p:nvSpPr>
          <p:spPr>
            <a:xfrm>
              <a:off x="5582091" y="4615821"/>
              <a:ext cx="217589" cy="374938"/>
            </a:xfrm>
            <a:prstGeom prst="rect">
              <a:avLst/>
            </a:prstGeom>
            <a:solidFill>
              <a:srgbClr val="0058AB">
                <a:alpha val="100000"/>
              </a:srgbClr>
            </a:solidFill>
          </p:spPr>
          <p:txBody>
            <a:bodyPr/>
            <a:lstStyle/>
            <a:p/>
          </p:txBody>
        </p:sp>
        <p:sp>
          <p:nvSpPr>
            <p:cNvPr id="59" name="rc59"/>
            <p:cNvSpPr/>
            <p:nvPr/>
          </p:nvSpPr>
          <p:spPr>
            <a:xfrm>
              <a:off x="5823858" y="2334051"/>
              <a:ext cx="217589" cy="2656708"/>
            </a:xfrm>
            <a:prstGeom prst="rect">
              <a:avLst/>
            </a:prstGeom>
            <a:solidFill>
              <a:srgbClr val="0058AB">
                <a:alpha val="100000"/>
              </a:srgbClr>
            </a:solidFill>
          </p:spPr>
          <p:txBody>
            <a:bodyPr/>
            <a:lstStyle/>
            <a:p/>
          </p:txBody>
        </p:sp>
        <p:sp>
          <p:nvSpPr>
            <p:cNvPr id="60" name="rc60"/>
            <p:cNvSpPr/>
            <p:nvPr/>
          </p:nvSpPr>
          <p:spPr>
            <a:xfrm>
              <a:off x="6065625" y="3531712"/>
              <a:ext cx="217589" cy="1459047"/>
            </a:xfrm>
            <a:prstGeom prst="rect">
              <a:avLst/>
            </a:prstGeom>
            <a:solidFill>
              <a:srgbClr val="0058AB">
                <a:alpha val="100000"/>
              </a:srgbClr>
            </a:solidFill>
          </p:spPr>
          <p:txBody>
            <a:bodyPr/>
            <a:lstStyle/>
            <a:p/>
          </p:txBody>
        </p:sp>
        <p:sp>
          <p:nvSpPr>
            <p:cNvPr id="61" name="rc61"/>
            <p:cNvSpPr/>
            <p:nvPr/>
          </p:nvSpPr>
          <p:spPr>
            <a:xfrm>
              <a:off x="6307391" y="3214621"/>
              <a:ext cx="217589" cy="1776138"/>
            </a:xfrm>
            <a:prstGeom prst="rect">
              <a:avLst/>
            </a:prstGeom>
            <a:solidFill>
              <a:srgbClr val="0058AB">
                <a:alpha val="100000"/>
              </a:srgbClr>
            </a:solidFill>
          </p:spPr>
          <p:txBody>
            <a:bodyPr/>
            <a:lstStyle/>
            <a:p/>
          </p:txBody>
        </p:sp>
        <p:sp>
          <p:nvSpPr>
            <p:cNvPr id="62" name="rc62"/>
            <p:cNvSpPr/>
            <p:nvPr/>
          </p:nvSpPr>
          <p:spPr>
            <a:xfrm>
              <a:off x="6549158" y="2556872"/>
              <a:ext cx="217589" cy="2433887"/>
            </a:xfrm>
            <a:prstGeom prst="rect">
              <a:avLst/>
            </a:prstGeom>
            <a:solidFill>
              <a:srgbClr val="0058AB">
                <a:alpha val="100000"/>
              </a:srgbClr>
            </a:solidFill>
          </p:spPr>
          <p:txBody>
            <a:bodyPr/>
            <a:lstStyle/>
            <a:p/>
          </p:txBody>
        </p:sp>
        <p:sp>
          <p:nvSpPr>
            <p:cNvPr id="63" name="rc63"/>
            <p:cNvSpPr/>
            <p:nvPr/>
          </p:nvSpPr>
          <p:spPr>
            <a:xfrm>
              <a:off x="6790924" y="4650101"/>
              <a:ext cx="217589" cy="340658"/>
            </a:xfrm>
            <a:prstGeom prst="rect">
              <a:avLst/>
            </a:prstGeom>
            <a:solidFill>
              <a:srgbClr val="0058AB">
                <a:alpha val="100000"/>
              </a:srgbClr>
            </a:solidFill>
          </p:spPr>
          <p:txBody>
            <a:bodyPr/>
            <a:lstStyle/>
            <a:p/>
          </p:txBody>
        </p:sp>
        <p:sp>
          <p:nvSpPr>
            <p:cNvPr id="64" name="rc64"/>
            <p:cNvSpPr/>
            <p:nvPr/>
          </p:nvSpPr>
          <p:spPr>
            <a:xfrm>
              <a:off x="7032691" y="2299771"/>
              <a:ext cx="217589" cy="2690988"/>
            </a:xfrm>
            <a:prstGeom prst="rect">
              <a:avLst/>
            </a:prstGeom>
            <a:solidFill>
              <a:srgbClr val="0058AB">
                <a:alpha val="100000"/>
              </a:srgbClr>
            </a:solidFill>
          </p:spPr>
          <p:txBody>
            <a:bodyPr/>
            <a:lstStyle/>
            <a:p/>
          </p:txBody>
        </p:sp>
        <p:sp>
          <p:nvSpPr>
            <p:cNvPr id="65" name="rc65"/>
            <p:cNvSpPr/>
            <p:nvPr/>
          </p:nvSpPr>
          <p:spPr>
            <a:xfrm>
              <a:off x="8483291" y="3662405"/>
              <a:ext cx="217589" cy="1328354"/>
            </a:xfrm>
            <a:prstGeom prst="rect">
              <a:avLst/>
            </a:prstGeom>
            <a:solidFill>
              <a:srgbClr val="69DBFF">
                <a:alpha val="100000"/>
              </a:srgbClr>
            </a:solidFill>
          </p:spPr>
          <p:txBody>
            <a:bodyPr/>
            <a:lstStyle/>
            <a:p/>
          </p:txBody>
        </p:sp>
        <p:sp>
          <p:nvSpPr>
            <p:cNvPr id="66" name="pl66"/>
            <p:cNvSpPr/>
            <p:nvPr/>
          </p:nvSpPr>
          <p:spPr>
            <a:xfrm>
              <a:off x="6174420" y="2334051"/>
              <a:ext cx="2417666" cy="1328354"/>
            </a:xfrm>
            <a:custGeom>
              <a:avLst/>
              <a:pathLst>
                <a:path w="2417666" h="1328354">
                  <a:moveTo>
                    <a:pt x="0" y="0"/>
                  </a:moveTo>
                  <a:lnTo>
                    <a:pt x="241766" y="132835"/>
                  </a:lnTo>
                  <a:lnTo>
                    <a:pt x="483533" y="265670"/>
                  </a:lnTo>
                  <a:lnTo>
                    <a:pt x="725299" y="398506"/>
                  </a:lnTo>
                  <a:lnTo>
                    <a:pt x="967066" y="531341"/>
                  </a:lnTo>
                  <a:lnTo>
                    <a:pt x="1208833" y="664177"/>
                  </a:lnTo>
                  <a:lnTo>
                    <a:pt x="1450599" y="797012"/>
                  </a:lnTo>
                  <a:lnTo>
                    <a:pt x="1692366" y="929848"/>
                  </a:lnTo>
                  <a:lnTo>
                    <a:pt x="1934133" y="1062683"/>
                  </a:lnTo>
                  <a:lnTo>
                    <a:pt x="2175899" y="1195518"/>
                  </a:lnTo>
                  <a:lnTo>
                    <a:pt x="2417666" y="1328354"/>
                  </a:lnTo>
                </a:path>
              </a:pathLst>
            </a:custGeom>
            <a:ln w="13550" cap="flat">
              <a:solidFill>
                <a:srgbClr val="000000">
                  <a:alpha val="100000"/>
                </a:srgbClr>
              </a:solidFill>
              <a:prstDash val="solid"/>
              <a:round/>
            </a:ln>
          </p:spPr>
          <p:txBody>
            <a:bodyPr/>
            <a:lstStyle/>
            <a:p/>
          </p:txBody>
        </p:sp>
        <p:sp>
          <p:nvSpPr>
            <p:cNvPr id="67" name="pt67"/>
            <p:cNvSpPr/>
            <p:nvPr/>
          </p:nvSpPr>
          <p:spPr>
            <a:xfrm>
              <a:off x="6149594" y="23092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24420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25748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27077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28405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29734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1062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2390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3719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35047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36375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87686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279082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171957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2" name="tx82"/>
            <p:cNvSpPr/>
            <p:nvPr/>
          </p:nvSpPr>
          <p:spPr>
            <a:xfrm>
              <a:off x="508103" y="64831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489512" y="398022"/>
              <a:ext cx="69521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Trinidad and Tobago</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17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98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479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46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07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989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970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44217"/>
              <a:ext cx="249522" cy="1558479"/>
            </a:xfrm>
            <a:prstGeom prst="rect">
              <a:avLst/>
            </a:prstGeom>
            <a:solidFill>
              <a:srgbClr val="80BD41">
                <a:alpha val="100000"/>
              </a:srgbClr>
            </a:solidFill>
          </p:spPr>
          <p:txBody>
            <a:bodyPr/>
            <a:lstStyle/>
            <a:p/>
          </p:txBody>
        </p:sp>
        <p:sp>
          <p:nvSpPr>
            <p:cNvPr id="24" name="rc24"/>
            <p:cNvSpPr/>
            <p:nvPr/>
          </p:nvSpPr>
          <p:spPr>
            <a:xfrm>
              <a:off x="1296273" y="2371053"/>
              <a:ext cx="249522" cy="173164"/>
            </a:xfrm>
            <a:prstGeom prst="rect">
              <a:avLst/>
            </a:prstGeom>
            <a:solidFill>
              <a:srgbClr val="1CABE2">
                <a:alpha val="100000"/>
              </a:srgbClr>
            </a:solidFill>
          </p:spPr>
          <p:txBody>
            <a:bodyPr/>
            <a:lstStyle/>
            <a:p/>
          </p:txBody>
        </p:sp>
        <p:sp>
          <p:nvSpPr>
            <p:cNvPr id="25" name="rc25"/>
            <p:cNvSpPr/>
            <p:nvPr/>
          </p:nvSpPr>
          <p:spPr>
            <a:xfrm>
              <a:off x="1573521" y="2534296"/>
              <a:ext cx="249522" cy="1568400"/>
            </a:xfrm>
            <a:prstGeom prst="rect">
              <a:avLst/>
            </a:prstGeom>
            <a:solidFill>
              <a:srgbClr val="80BD41">
                <a:alpha val="100000"/>
              </a:srgbClr>
            </a:solidFill>
          </p:spPr>
          <p:txBody>
            <a:bodyPr/>
            <a:lstStyle/>
            <a:p/>
          </p:txBody>
        </p:sp>
        <p:sp>
          <p:nvSpPr>
            <p:cNvPr id="26" name="rc26"/>
            <p:cNvSpPr/>
            <p:nvPr/>
          </p:nvSpPr>
          <p:spPr>
            <a:xfrm>
              <a:off x="1573521" y="2379170"/>
              <a:ext cx="249522" cy="155126"/>
            </a:xfrm>
            <a:prstGeom prst="rect">
              <a:avLst/>
            </a:prstGeom>
            <a:solidFill>
              <a:srgbClr val="1CABE2">
                <a:alpha val="100000"/>
              </a:srgbClr>
            </a:solidFill>
          </p:spPr>
          <p:txBody>
            <a:bodyPr/>
            <a:lstStyle/>
            <a:p/>
          </p:txBody>
        </p:sp>
        <p:sp>
          <p:nvSpPr>
            <p:cNvPr id="27" name="rc27"/>
            <p:cNvSpPr/>
            <p:nvPr/>
          </p:nvSpPr>
          <p:spPr>
            <a:xfrm>
              <a:off x="1850769" y="2427872"/>
              <a:ext cx="249522" cy="1674824"/>
            </a:xfrm>
            <a:prstGeom prst="rect">
              <a:avLst/>
            </a:prstGeom>
            <a:solidFill>
              <a:srgbClr val="80BD41">
                <a:alpha val="100000"/>
              </a:srgbClr>
            </a:solidFill>
          </p:spPr>
          <p:txBody>
            <a:bodyPr/>
            <a:lstStyle/>
            <a:p/>
          </p:txBody>
        </p:sp>
        <p:sp>
          <p:nvSpPr>
            <p:cNvPr id="28" name="rc28"/>
            <p:cNvSpPr/>
            <p:nvPr/>
          </p:nvSpPr>
          <p:spPr>
            <a:xfrm>
              <a:off x="1850769" y="2393600"/>
              <a:ext cx="249522" cy="34272"/>
            </a:xfrm>
            <a:prstGeom prst="rect">
              <a:avLst/>
            </a:prstGeom>
            <a:solidFill>
              <a:srgbClr val="1CABE2">
                <a:alpha val="100000"/>
              </a:srgbClr>
            </a:solidFill>
          </p:spPr>
          <p:txBody>
            <a:bodyPr/>
            <a:lstStyle/>
            <a:p/>
          </p:txBody>
        </p:sp>
        <p:sp>
          <p:nvSpPr>
            <p:cNvPr id="29" name="rc29"/>
            <p:cNvSpPr/>
            <p:nvPr/>
          </p:nvSpPr>
          <p:spPr>
            <a:xfrm>
              <a:off x="2128016" y="2518062"/>
              <a:ext cx="249522" cy="1584634"/>
            </a:xfrm>
            <a:prstGeom prst="rect">
              <a:avLst/>
            </a:prstGeom>
            <a:solidFill>
              <a:srgbClr val="80BD41">
                <a:alpha val="100000"/>
              </a:srgbClr>
            </a:solidFill>
          </p:spPr>
          <p:txBody>
            <a:bodyPr/>
            <a:lstStyle/>
            <a:p/>
          </p:txBody>
        </p:sp>
        <p:sp>
          <p:nvSpPr>
            <p:cNvPr id="30" name="rc30"/>
            <p:cNvSpPr/>
            <p:nvPr/>
          </p:nvSpPr>
          <p:spPr>
            <a:xfrm>
              <a:off x="2128016" y="2399012"/>
              <a:ext cx="249522" cy="119050"/>
            </a:xfrm>
            <a:prstGeom prst="rect">
              <a:avLst/>
            </a:prstGeom>
            <a:solidFill>
              <a:srgbClr val="1CABE2">
                <a:alpha val="100000"/>
              </a:srgbClr>
            </a:solidFill>
          </p:spPr>
          <p:txBody>
            <a:bodyPr/>
            <a:lstStyle/>
            <a:p/>
          </p:txBody>
        </p:sp>
        <p:sp>
          <p:nvSpPr>
            <p:cNvPr id="31" name="rc31"/>
            <p:cNvSpPr/>
            <p:nvPr/>
          </p:nvSpPr>
          <p:spPr>
            <a:xfrm>
              <a:off x="2405264" y="2438695"/>
              <a:ext cx="249522" cy="1664001"/>
            </a:xfrm>
            <a:prstGeom prst="rect">
              <a:avLst/>
            </a:prstGeom>
            <a:solidFill>
              <a:srgbClr val="80BD41">
                <a:alpha val="100000"/>
              </a:srgbClr>
            </a:solidFill>
          </p:spPr>
          <p:txBody>
            <a:bodyPr/>
            <a:lstStyle/>
            <a:p/>
          </p:txBody>
        </p:sp>
        <p:sp>
          <p:nvSpPr>
            <p:cNvPr id="32" name="rc32"/>
            <p:cNvSpPr/>
            <p:nvPr/>
          </p:nvSpPr>
          <p:spPr>
            <a:xfrm>
              <a:off x="2405264" y="2404423"/>
              <a:ext cx="249522" cy="34272"/>
            </a:xfrm>
            <a:prstGeom prst="rect">
              <a:avLst/>
            </a:prstGeom>
            <a:solidFill>
              <a:srgbClr val="1CABE2">
                <a:alpha val="100000"/>
              </a:srgbClr>
            </a:solidFill>
          </p:spPr>
          <p:txBody>
            <a:bodyPr/>
            <a:lstStyle/>
            <a:p/>
          </p:txBody>
        </p:sp>
        <p:sp>
          <p:nvSpPr>
            <p:cNvPr id="33" name="rc33"/>
            <p:cNvSpPr/>
            <p:nvPr/>
          </p:nvSpPr>
          <p:spPr>
            <a:xfrm>
              <a:off x="2682512" y="2424265"/>
              <a:ext cx="249522" cy="1678431"/>
            </a:xfrm>
            <a:prstGeom prst="rect">
              <a:avLst/>
            </a:prstGeom>
            <a:solidFill>
              <a:srgbClr val="80BD41">
                <a:alpha val="100000"/>
              </a:srgbClr>
            </a:solidFill>
          </p:spPr>
          <p:txBody>
            <a:bodyPr/>
            <a:lstStyle/>
            <a:p/>
          </p:txBody>
        </p:sp>
        <p:sp>
          <p:nvSpPr>
            <p:cNvPr id="34" name="rc34"/>
            <p:cNvSpPr/>
            <p:nvPr/>
          </p:nvSpPr>
          <p:spPr>
            <a:xfrm>
              <a:off x="2682512" y="2389993"/>
              <a:ext cx="249522" cy="34272"/>
            </a:xfrm>
            <a:prstGeom prst="rect">
              <a:avLst/>
            </a:prstGeom>
            <a:solidFill>
              <a:srgbClr val="1CABE2">
                <a:alpha val="100000"/>
              </a:srgbClr>
            </a:solidFill>
          </p:spPr>
          <p:txBody>
            <a:bodyPr/>
            <a:lstStyle/>
            <a:p/>
          </p:txBody>
        </p:sp>
        <p:sp>
          <p:nvSpPr>
            <p:cNvPr id="35" name="rc35"/>
            <p:cNvSpPr/>
            <p:nvPr/>
          </p:nvSpPr>
          <p:spPr>
            <a:xfrm>
              <a:off x="2959759" y="2494613"/>
              <a:ext cx="249522" cy="1608083"/>
            </a:xfrm>
            <a:prstGeom prst="rect">
              <a:avLst/>
            </a:prstGeom>
            <a:solidFill>
              <a:srgbClr val="80BD41">
                <a:alpha val="100000"/>
              </a:srgbClr>
            </a:solidFill>
          </p:spPr>
          <p:txBody>
            <a:bodyPr/>
            <a:lstStyle/>
            <a:p/>
          </p:txBody>
        </p:sp>
        <p:sp>
          <p:nvSpPr>
            <p:cNvPr id="36" name="rc36"/>
            <p:cNvSpPr/>
            <p:nvPr/>
          </p:nvSpPr>
          <p:spPr>
            <a:xfrm>
              <a:off x="2959759" y="2373759"/>
              <a:ext cx="249522" cy="120854"/>
            </a:xfrm>
            <a:prstGeom prst="rect">
              <a:avLst/>
            </a:prstGeom>
            <a:solidFill>
              <a:srgbClr val="1CABE2">
                <a:alpha val="100000"/>
              </a:srgbClr>
            </a:solidFill>
          </p:spPr>
          <p:txBody>
            <a:bodyPr/>
            <a:lstStyle/>
            <a:p/>
          </p:txBody>
        </p:sp>
        <p:sp>
          <p:nvSpPr>
            <p:cNvPr id="37" name="rc37"/>
            <p:cNvSpPr/>
            <p:nvPr/>
          </p:nvSpPr>
          <p:spPr>
            <a:xfrm>
              <a:off x="3237007" y="2540610"/>
              <a:ext cx="249522" cy="1562087"/>
            </a:xfrm>
            <a:prstGeom prst="rect">
              <a:avLst/>
            </a:prstGeom>
            <a:solidFill>
              <a:srgbClr val="80BD41">
                <a:alpha val="100000"/>
              </a:srgbClr>
            </a:solidFill>
          </p:spPr>
          <p:txBody>
            <a:bodyPr/>
            <a:lstStyle/>
            <a:p/>
          </p:txBody>
        </p:sp>
        <p:sp>
          <p:nvSpPr>
            <p:cNvPr id="38" name="rc38"/>
            <p:cNvSpPr/>
            <p:nvPr/>
          </p:nvSpPr>
          <p:spPr>
            <a:xfrm>
              <a:off x="3237007" y="2366543"/>
              <a:ext cx="249522" cy="174066"/>
            </a:xfrm>
            <a:prstGeom prst="rect">
              <a:avLst/>
            </a:prstGeom>
            <a:solidFill>
              <a:srgbClr val="1CABE2">
                <a:alpha val="100000"/>
              </a:srgbClr>
            </a:solidFill>
          </p:spPr>
          <p:txBody>
            <a:bodyPr/>
            <a:lstStyle/>
            <a:p/>
          </p:txBody>
        </p:sp>
        <p:sp>
          <p:nvSpPr>
            <p:cNvPr id="39" name="rc39"/>
            <p:cNvSpPr/>
            <p:nvPr/>
          </p:nvSpPr>
          <p:spPr>
            <a:xfrm>
              <a:off x="3514255" y="2523474"/>
              <a:ext cx="249522" cy="1579223"/>
            </a:xfrm>
            <a:prstGeom prst="rect">
              <a:avLst/>
            </a:prstGeom>
            <a:solidFill>
              <a:srgbClr val="80BD41">
                <a:alpha val="100000"/>
              </a:srgbClr>
            </a:solidFill>
          </p:spPr>
          <p:txBody>
            <a:bodyPr/>
            <a:lstStyle/>
            <a:p/>
          </p:txBody>
        </p:sp>
        <p:sp>
          <p:nvSpPr>
            <p:cNvPr id="40" name="rc40"/>
            <p:cNvSpPr/>
            <p:nvPr/>
          </p:nvSpPr>
          <p:spPr>
            <a:xfrm>
              <a:off x="3514255" y="2367445"/>
              <a:ext cx="249522" cy="156028"/>
            </a:xfrm>
            <a:prstGeom prst="rect">
              <a:avLst/>
            </a:prstGeom>
            <a:solidFill>
              <a:srgbClr val="1CABE2">
                <a:alpha val="100000"/>
              </a:srgbClr>
            </a:solidFill>
          </p:spPr>
          <p:txBody>
            <a:bodyPr/>
            <a:lstStyle/>
            <a:p/>
          </p:txBody>
        </p:sp>
        <p:sp>
          <p:nvSpPr>
            <p:cNvPr id="41" name="rc41"/>
            <p:cNvSpPr/>
            <p:nvPr/>
          </p:nvSpPr>
          <p:spPr>
            <a:xfrm>
              <a:off x="3791502" y="2452224"/>
              <a:ext cx="249522" cy="1650473"/>
            </a:xfrm>
            <a:prstGeom prst="rect">
              <a:avLst/>
            </a:prstGeom>
            <a:solidFill>
              <a:srgbClr val="80BD41">
                <a:alpha val="100000"/>
              </a:srgbClr>
            </a:solidFill>
          </p:spPr>
          <p:txBody>
            <a:bodyPr/>
            <a:lstStyle/>
            <a:p/>
          </p:txBody>
        </p:sp>
        <p:sp>
          <p:nvSpPr>
            <p:cNvPr id="42" name="rc42"/>
            <p:cNvSpPr/>
            <p:nvPr/>
          </p:nvSpPr>
          <p:spPr>
            <a:xfrm>
              <a:off x="3791502" y="2365641"/>
              <a:ext cx="249522" cy="86582"/>
            </a:xfrm>
            <a:prstGeom prst="rect">
              <a:avLst/>
            </a:prstGeom>
            <a:solidFill>
              <a:srgbClr val="1CABE2">
                <a:alpha val="100000"/>
              </a:srgbClr>
            </a:solidFill>
          </p:spPr>
          <p:txBody>
            <a:bodyPr/>
            <a:lstStyle/>
            <a:p/>
          </p:txBody>
        </p:sp>
        <p:sp>
          <p:nvSpPr>
            <p:cNvPr id="43" name="rc43"/>
            <p:cNvSpPr/>
            <p:nvPr/>
          </p:nvSpPr>
          <p:spPr>
            <a:xfrm>
              <a:off x="4068750" y="2440499"/>
              <a:ext cx="249522" cy="1662197"/>
            </a:xfrm>
            <a:prstGeom prst="rect">
              <a:avLst/>
            </a:prstGeom>
            <a:solidFill>
              <a:srgbClr val="80BD41">
                <a:alpha val="100000"/>
              </a:srgbClr>
            </a:solidFill>
          </p:spPr>
          <p:txBody>
            <a:bodyPr/>
            <a:lstStyle/>
            <a:p/>
          </p:txBody>
        </p:sp>
        <p:sp>
          <p:nvSpPr>
            <p:cNvPr id="44" name="rc44"/>
            <p:cNvSpPr/>
            <p:nvPr/>
          </p:nvSpPr>
          <p:spPr>
            <a:xfrm>
              <a:off x="4068750" y="2371053"/>
              <a:ext cx="249522" cy="69446"/>
            </a:xfrm>
            <a:prstGeom prst="rect">
              <a:avLst/>
            </a:prstGeom>
            <a:solidFill>
              <a:srgbClr val="1CABE2">
                <a:alpha val="100000"/>
              </a:srgbClr>
            </a:solidFill>
          </p:spPr>
          <p:txBody>
            <a:bodyPr/>
            <a:lstStyle/>
            <a:p/>
          </p:txBody>
        </p:sp>
        <p:sp>
          <p:nvSpPr>
            <p:cNvPr id="45" name="rc45"/>
            <p:cNvSpPr/>
            <p:nvPr/>
          </p:nvSpPr>
          <p:spPr>
            <a:xfrm>
              <a:off x="4345998" y="2448616"/>
              <a:ext cx="249522" cy="1654080"/>
            </a:xfrm>
            <a:prstGeom prst="rect">
              <a:avLst/>
            </a:prstGeom>
            <a:solidFill>
              <a:srgbClr val="80BD41">
                <a:alpha val="100000"/>
              </a:srgbClr>
            </a:solidFill>
          </p:spPr>
          <p:txBody>
            <a:bodyPr/>
            <a:lstStyle/>
            <a:p/>
          </p:txBody>
        </p:sp>
        <p:sp>
          <p:nvSpPr>
            <p:cNvPr id="46" name="rc46"/>
            <p:cNvSpPr/>
            <p:nvPr/>
          </p:nvSpPr>
          <p:spPr>
            <a:xfrm>
              <a:off x="4345998" y="2380072"/>
              <a:ext cx="249522" cy="68544"/>
            </a:xfrm>
            <a:prstGeom prst="rect">
              <a:avLst/>
            </a:prstGeom>
            <a:solidFill>
              <a:srgbClr val="1CABE2">
                <a:alpha val="100000"/>
              </a:srgbClr>
            </a:solidFill>
          </p:spPr>
          <p:txBody>
            <a:bodyPr/>
            <a:lstStyle/>
            <a:p/>
          </p:txBody>
        </p:sp>
        <p:sp>
          <p:nvSpPr>
            <p:cNvPr id="47" name="rc47"/>
            <p:cNvSpPr/>
            <p:nvPr/>
          </p:nvSpPr>
          <p:spPr>
            <a:xfrm>
              <a:off x="4623245" y="2441401"/>
              <a:ext cx="249522" cy="1661295"/>
            </a:xfrm>
            <a:prstGeom prst="rect">
              <a:avLst/>
            </a:prstGeom>
            <a:solidFill>
              <a:srgbClr val="80BD41">
                <a:alpha val="100000"/>
              </a:srgbClr>
            </a:solidFill>
          </p:spPr>
          <p:txBody>
            <a:bodyPr/>
            <a:lstStyle/>
            <a:p/>
          </p:txBody>
        </p:sp>
        <p:sp>
          <p:nvSpPr>
            <p:cNvPr id="48" name="rc48"/>
            <p:cNvSpPr/>
            <p:nvPr/>
          </p:nvSpPr>
          <p:spPr>
            <a:xfrm>
              <a:off x="4623245" y="2389993"/>
              <a:ext cx="249522" cy="51408"/>
            </a:xfrm>
            <a:prstGeom prst="rect">
              <a:avLst/>
            </a:prstGeom>
            <a:solidFill>
              <a:srgbClr val="1CABE2">
                <a:alpha val="100000"/>
              </a:srgbClr>
            </a:solidFill>
          </p:spPr>
          <p:txBody>
            <a:bodyPr/>
            <a:lstStyle/>
            <a:p/>
          </p:txBody>
        </p:sp>
        <p:sp>
          <p:nvSpPr>
            <p:cNvPr id="49" name="rc49"/>
            <p:cNvSpPr/>
            <p:nvPr/>
          </p:nvSpPr>
          <p:spPr>
            <a:xfrm>
              <a:off x="4900493" y="2509945"/>
              <a:ext cx="249522" cy="1592751"/>
            </a:xfrm>
            <a:prstGeom prst="rect">
              <a:avLst/>
            </a:prstGeom>
            <a:solidFill>
              <a:srgbClr val="80BD41">
                <a:alpha val="100000"/>
              </a:srgbClr>
            </a:solidFill>
          </p:spPr>
          <p:txBody>
            <a:bodyPr/>
            <a:lstStyle/>
            <a:p/>
          </p:txBody>
        </p:sp>
        <p:sp>
          <p:nvSpPr>
            <p:cNvPr id="50" name="rc50"/>
            <p:cNvSpPr/>
            <p:nvPr/>
          </p:nvSpPr>
          <p:spPr>
            <a:xfrm>
              <a:off x="4900493" y="2408031"/>
              <a:ext cx="249522" cy="101914"/>
            </a:xfrm>
            <a:prstGeom prst="rect">
              <a:avLst/>
            </a:prstGeom>
            <a:solidFill>
              <a:srgbClr val="1CABE2">
                <a:alpha val="100000"/>
              </a:srgbClr>
            </a:solidFill>
          </p:spPr>
          <p:txBody>
            <a:bodyPr/>
            <a:lstStyle/>
            <a:p/>
          </p:txBody>
        </p:sp>
        <p:sp>
          <p:nvSpPr>
            <p:cNvPr id="51" name="rc51"/>
            <p:cNvSpPr/>
            <p:nvPr/>
          </p:nvSpPr>
          <p:spPr>
            <a:xfrm>
              <a:off x="5177741" y="2543315"/>
              <a:ext cx="249522" cy="1559381"/>
            </a:xfrm>
            <a:prstGeom prst="rect">
              <a:avLst/>
            </a:prstGeom>
            <a:solidFill>
              <a:srgbClr val="80BD41">
                <a:alpha val="100000"/>
              </a:srgbClr>
            </a:solidFill>
          </p:spPr>
          <p:txBody>
            <a:bodyPr/>
            <a:lstStyle/>
            <a:p/>
          </p:txBody>
        </p:sp>
        <p:sp>
          <p:nvSpPr>
            <p:cNvPr id="52" name="rc52"/>
            <p:cNvSpPr/>
            <p:nvPr/>
          </p:nvSpPr>
          <p:spPr>
            <a:xfrm>
              <a:off x="5177741" y="2426069"/>
              <a:ext cx="249522" cy="117246"/>
            </a:xfrm>
            <a:prstGeom prst="rect">
              <a:avLst/>
            </a:prstGeom>
            <a:solidFill>
              <a:srgbClr val="1CABE2">
                <a:alpha val="100000"/>
              </a:srgbClr>
            </a:solidFill>
          </p:spPr>
          <p:txBody>
            <a:bodyPr/>
            <a:lstStyle/>
            <a:p/>
          </p:txBody>
        </p:sp>
        <p:sp>
          <p:nvSpPr>
            <p:cNvPr id="53" name="rc53"/>
            <p:cNvSpPr/>
            <p:nvPr/>
          </p:nvSpPr>
          <p:spPr>
            <a:xfrm>
              <a:off x="5454988" y="2481084"/>
              <a:ext cx="249522" cy="1621612"/>
            </a:xfrm>
            <a:prstGeom prst="rect">
              <a:avLst/>
            </a:prstGeom>
            <a:solidFill>
              <a:srgbClr val="80BD41">
                <a:alpha val="100000"/>
              </a:srgbClr>
            </a:solidFill>
          </p:spPr>
          <p:txBody>
            <a:bodyPr/>
            <a:lstStyle/>
            <a:p/>
          </p:txBody>
        </p:sp>
        <p:sp>
          <p:nvSpPr>
            <p:cNvPr id="54" name="rc54"/>
            <p:cNvSpPr/>
            <p:nvPr/>
          </p:nvSpPr>
          <p:spPr>
            <a:xfrm>
              <a:off x="5454988" y="2447714"/>
              <a:ext cx="249522" cy="33370"/>
            </a:xfrm>
            <a:prstGeom prst="rect">
              <a:avLst/>
            </a:prstGeom>
            <a:solidFill>
              <a:srgbClr val="1CABE2">
                <a:alpha val="100000"/>
              </a:srgbClr>
            </a:solidFill>
          </p:spPr>
          <p:txBody>
            <a:bodyPr/>
            <a:lstStyle/>
            <a:p/>
          </p:txBody>
        </p:sp>
        <p:sp>
          <p:nvSpPr>
            <p:cNvPr id="55" name="rc55"/>
            <p:cNvSpPr/>
            <p:nvPr/>
          </p:nvSpPr>
          <p:spPr>
            <a:xfrm>
              <a:off x="5732236" y="2516258"/>
              <a:ext cx="249522" cy="1586438"/>
            </a:xfrm>
            <a:prstGeom prst="rect">
              <a:avLst/>
            </a:prstGeom>
            <a:solidFill>
              <a:srgbClr val="80BD41">
                <a:alpha val="100000"/>
              </a:srgbClr>
            </a:solidFill>
          </p:spPr>
          <p:txBody>
            <a:bodyPr/>
            <a:lstStyle/>
            <a:p/>
          </p:txBody>
        </p:sp>
        <p:sp>
          <p:nvSpPr>
            <p:cNvPr id="56" name="rc56"/>
            <p:cNvSpPr/>
            <p:nvPr/>
          </p:nvSpPr>
          <p:spPr>
            <a:xfrm>
              <a:off x="5732236" y="2467556"/>
              <a:ext cx="249522" cy="48702"/>
            </a:xfrm>
            <a:prstGeom prst="rect">
              <a:avLst/>
            </a:prstGeom>
            <a:solidFill>
              <a:srgbClr val="1CABE2">
                <a:alpha val="100000"/>
              </a:srgbClr>
            </a:solidFill>
          </p:spPr>
          <p:txBody>
            <a:bodyPr/>
            <a:lstStyle/>
            <a:p/>
          </p:txBody>
        </p:sp>
        <p:sp>
          <p:nvSpPr>
            <p:cNvPr id="57" name="rc57"/>
            <p:cNvSpPr/>
            <p:nvPr/>
          </p:nvSpPr>
          <p:spPr>
            <a:xfrm>
              <a:off x="6009484" y="2561353"/>
              <a:ext cx="249522" cy="1541343"/>
            </a:xfrm>
            <a:prstGeom prst="rect">
              <a:avLst/>
            </a:prstGeom>
            <a:solidFill>
              <a:srgbClr val="80BD41">
                <a:alpha val="100000"/>
              </a:srgbClr>
            </a:solidFill>
          </p:spPr>
          <p:txBody>
            <a:bodyPr/>
            <a:lstStyle/>
            <a:p/>
          </p:txBody>
        </p:sp>
        <p:sp>
          <p:nvSpPr>
            <p:cNvPr id="58" name="rc58"/>
            <p:cNvSpPr/>
            <p:nvPr/>
          </p:nvSpPr>
          <p:spPr>
            <a:xfrm>
              <a:off x="6009484" y="2497319"/>
              <a:ext cx="249522" cy="64034"/>
            </a:xfrm>
            <a:prstGeom prst="rect">
              <a:avLst/>
            </a:prstGeom>
            <a:solidFill>
              <a:srgbClr val="1CABE2">
                <a:alpha val="100000"/>
              </a:srgbClr>
            </a:solidFill>
          </p:spPr>
          <p:txBody>
            <a:bodyPr/>
            <a:lstStyle/>
            <a:p/>
          </p:txBody>
        </p:sp>
        <p:sp>
          <p:nvSpPr>
            <p:cNvPr id="59" name="rc59"/>
            <p:cNvSpPr/>
            <p:nvPr/>
          </p:nvSpPr>
          <p:spPr>
            <a:xfrm>
              <a:off x="6286731" y="2540610"/>
              <a:ext cx="249522" cy="1562087"/>
            </a:xfrm>
            <a:prstGeom prst="rect">
              <a:avLst/>
            </a:prstGeom>
            <a:solidFill>
              <a:srgbClr val="80BD41">
                <a:alpha val="100000"/>
              </a:srgbClr>
            </a:solidFill>
          </p:spPr>
          <p:txBody>
            <a:bodyPr/>
            <a:lstStyle/>
            <a:p/>
          </p:txBody>
        </p:sp>
        <p:sp>
          <p:nvSpPr>
            <p:cNvPr id="60" name="rc60"/>
            <p:cNvSpPr/>
            <p:nvPr/>
          </p:nvSpPr>
          <p:spPr>
            <a:xfrm>
              <a:off x="6286731" y="2525277"/>
              <a:ext cx="249522" cy="15332"/>
            </a:xfrm>
            <a:prstGeom prst="rect">
              <a:avLst/>
            </a:prstGeom>
            <a:solidFill>
              <a:srgbClr val="1CABE2">
                <a:alpha val="100000"/>
              </a:srgbClr>
            </a:solidFill>
          </p:spPr>
          <p:txBody>
            <a:bodyPr/>
            <a:lstStyle/>
            <a:p/>
          </p:txBody>
        </p:sp>
        <p:sp>
          <p:nvSpPr>
            <p:cNvPr id="61" name="rc61"/>
            <p:cNvSpPr/>
            <p:nvPr/>
          </p:nvSpPr>
          <p:spPr>
            <a:xfrm>
              <a:off x="6563979" y="2617271"/>
              <a:ext cx="249522" cy="1485425"/>
            </a:xfrm>
            <a:prstGeom prst="rect">
              <a:avLst/>
            </a:prstGeom>
            <a:solidFill>
              <a:srgbClr val="80BD41">
                <a:alpha val="100000"/>
              </a:srgbClr>
            </a:solidFill>
          </p:spPr>
          <p:txBody>
            <a:bodyPr/>
            <a:lstStyle/>
            <a:p/>
          </p:txBody>
        </p:sp>
        <p:sp>
          <p:nvSpPr>
            <p:cNvPr id="62" name="rc62"/>
            <p:cNvSpPr/>
            <p:nvPr/>
          </p:nvSpPr>
          <p:spPr>
            <a:xfrm>
              <a:off x="6563979" y="2505436"/>
              <a:ext cx="249522" cy="111835"/>
            </a:xfrm>
            <a:prstGeom prst="rect">
              <a:avLst/>
            </a:prstGeom>
            <a:solidFill>
              <a:srgbClr val="1CABE2">
                <a:alpha val="100000"/>
              </a:srgbClr>
            </a:solidFill>
          </p:spPr>
          <p:txBody>
            <a:bodyPr/>
            <a:lstStyle/>
            <a:p/>
          </p:txBody>
        </p:sp>
        <p:sp>
          <p:nvSpPr>
            <p:cNvPr id="63" name="rc63"/>
            <p:cNvSpPr/>
            <p:nvPr/>
          </p:nvSpPr>
          <p:spPr>
            <a:xfrm>
              <a:off x="6841227" y="2628094"/>
              <a:ext cx="249522" cy="1474603"/>
            </a:xfrm>
            <a:prstGeom prst="rect">
              <a:avLst/>
            </a:prstGeom>
            <a:solidFill>
              <a:srgbClr val="80BD41">
                <a:alpha val="100000"/>
              </a:srgbClr>
            </a:solidFill>
          </p:spPr>
          <p:txBody>
            <a:bodyPr/>
            <a:lstStyle/>
            <a:p/>
          </p:txBody>
        </p:sp>
        <p:sp>
          <p:nvSpPr>
            <p:cNvPr id="64" name="rc64"/>
            <p:cNvSpPr/>
            <p:nvPr/>
          </p:nvSpPr>
          <p:spPr>
            <a:xfrm>
              <a:off x="6841227" y="2566765"/>
              <a:ext cx="249522" cy="61329"/>
            </a:xfrm>
            <a:prstGeom prst="rect">
              <a:avLst/>
            </a:prstGeom>
            <a:solidFill>
              <a:srgbClr val="1CABE2">
                <a:alpha val="100000"/>
              </a:srgbClr>
            </a:solidFill>
          </p:spPr>
          <p:txBody>
            <a:bodyPr/>
            <a:lstStyle/>
            <a:p/>
          </p:txBody>
        </p:sp>
        <p:sp>
          <p:nvSpPr>
            <p:cNvPr id="65" name="rc65"/>
            <p:cNvSpPr/>
            <p:nvPr/>
          </p:nvSpPr>
          <p:spPr>
            <a:xfrm>
              <a:off x="7118474" y="2681306"/>
              <a:ext cx="249522" cy="1421391"/>
            </a:xfrm>
            <a:prstGeom prst="rect">
              <a:avLst/>
            </a:prstGeom>
            <a:solidFill>
              <a:srgbClr val="80BD41">
                <a:alpha val="100000"/>
              </a:srgbClr>
            </a:solidFill>
          </p:spPr>
          <p:txBody>
            <a:bodyPr/>
            <a:lstStyle/>
            <a:p/>
          </p:txBody>
        </p:sp>
        <p:sp>
          <p:nvSpPr>
            <p:cNvPr id="66" name="rc66"/>
            <p:cNvSpPr/>
            <p:nvPr/>
          </p:nvSpPr>
          <p:spPr>
            <a:xfrm>
              <a:off x="7118474" y="2606448"/>
              <a:ext cx="249522" cy="74857"/>
            </a:xfrm>
            <a:prstGeom prst="rect">
              <a:avLst/>
            </a:prstGeom>
            <a:solidFill>
              <a:srgbClr val="1CABE2">
                <a:alpha val="100000"/>
              </a:srgbClr>
            </a:solidFill>
          </p:spPr>
          <p:txBody>
            <a:bodyPr/>
            <a:lstStyle/>
            <a:p/>
          </p:txBody>
        </p:sp>
        <p:sp>
          <p:nvSpPr>
            <p:cNvPr id="67" name="rc67"/>
            <p:cNvSpPr/>
            <p:nvPr/>
          </p:nvSpPr>
          <p:spPr>
            <a:xfrm>
              <a:off x="7395722" y="2740831"/>
              <a:ext cx="249522" cy="1361865"/>
            </a:xfrm>
            <a:prstGeom prst="rect">
              <a:avLst/>
            </a:prstGeom>
            <a:solidFill>
              <a:srgbClr val="80BD41">
                <a:alpha val="100000"/>
              </a:srgbClr>
            </a:solidFill>
          </p:spPr>
          <p:txBody>
            <a:bodyPr/>
            <a:lstStyle/>
            <a:p/>
          </p:txBody>
        </p:sp>
        <p:sp>
          <p:nvSpPr>
            <p:cNvPr id="68" name="rc68"/>
            <p:cNvSpPr/>
            <p:nvPr/>
          </p:nvSpPr>
          <p:spPr>
            <a:xfrm>
              <a:off x="7395722" y="2638015"/>
              <a:ext cx="249522" cy="102816"/>
            </a:xfrm>
            <a:prstGeom prst="rect">
              <a:avLst/>
            </a:prstGeom>
            <a:solidFill>
              <a:srgbClr val="1CABE2">
                <a:alpha val="100000"/>
              </a:srgbClr>
            </a:solidFill>
          </p:spPr>
          <p:txBody>
            <a:bodyPr/>
            <a:lstStyle/>
            <a:p/>
          </p:txBody>
        </p:sp>
        <p:sp>
          <p:nvSpPr>
            <p:cNvPr id="69" name="rc69"/>
            <p:cNvSpPr/>
            <p:nvPr/>
          </p:nvSpPr>
          <p:spPr>
            <a:xfrm>
              <a:off x="7672970" y="2683110"/>
              <a:ext cx="249522" cy="1419587"/>
            </a:xfrm>
            <a:prstGeom prst="rect">
              <a:avLst/>
            </a:prstGeom>
            <a:solidFill>
              <a:srgbClr val="80BD41">
                <a:alpha val="100000"/>
              </a:srgbClr>
            </a:solidFill>
          </p:spPr>
          <p:txBody>
            <a:bodyPr/>
            <a:lstStyle/>
            <a:p/>
          </p:txBody>
        </p:sp>
        <p:sp>
          <p:nvSpPr>
            <p:cNvPr id="70" name="rc70"/>
            <p:cNvSpPr/>
            <p:nvPr/>
          </p:nvSpPr>
          <p:spPr>
            <a:xfrm>
              <a:off x="7672970" y="2668679"/>
              <a:ext cx="249522" cy="14430"/>
            </a:xfrm>
            <a:prstGeom prst="rect">
              <a:avLst/>
            </a:prstGeom>
            <a:solidFill>
              <a:srgbClr val="1CABE2">
                <a:alpha val="100000"/>
              </a:srgbClr>
            </a:solidFill>
          </p:spPr>
          <p:txBody>
            <a:bodyPr/>
            <a:lstStyle/>
            <a:p/>
          </p:txBody>
        </p:sp>
        <p:sp>
          <p:nvSpPr>
            <p:cNvPr id="71" name="rc71"/>
            <p:cNvSpPr/>
            <p:nvPr/>
          </p:nvSpPr>
          <p:spPr>
            <a:xfrm>
              <a:off x="7950217" y="2799454"/>
              <a:ext cx="249522" cy="1303242"/>
            </a:xfrm>
            <a:prstGeom prst="rect">
              <a:avLst/>
            </a:prstGeom>
            <a:solidFill>
              <a:srgbClr val="80BD41">
                <a:alpha val="100000"/>
              </a:srgbClr>
            </a:solidFill>
          </p:spPr>
          <p:txBody>
            <a:bodyPr/>
            <a:lstStyle/>
            <a:p/>
          </p:txBody>
        </p:sp>
        <p:sp>
          <p:nvSpPr>
            <p:cNvPr id="72" name="rc72"/>
            <p:cNvSpPr/>
            <p:nvPr/>
          </p:nvSpPr>
          <p:spPr>
            <a:xfrm>
              <a:off x="7950217" y="2685815"/>
              <a:ext cx="249522" cy="113639"/>
            </a:xfrm>
            <a:prstGeom prst="rect">
              <a:avLst/>
            </a:prstGeom>
            <a:solidFill>
              <a:srgbClr val="1CABE2">
                <a:alpha val="100000"/>
              </a:srgbClr>
            </a:solidFill>
          </p:spPr>
          <p:txBody>
            <a:bodyPr/>
            <a:lstStyle/>
            <a:p/>
          </p:txBody>
        </p:sp>
        <p:sp>
          <p:nvSpPr>
            <p:cNvPr id="73" name="pl73"/>
            <p:cNvSpPr/>
            <p:nvPr/>
          </p:nvSpPr>
          <p:spPr>
            <a:xfrm>
              <a:off x="1421035" y="1236556"/>
              <a:ext cx="6653943" cy="260558"/>
            </a:xfrm>
            <a:custGeom>
              <a:avLst/>
              <a:pathLst>
                <a:path w="6653943" h="260558">
                  <a:moveTo>
                    <a:pt x="0" y="260558"/>
                  </a:moveTo>
                  <a:lnTo>
                    <a:pt x="277247" y="231607"/>
                  </a:lnTo>
                  <a:lnTo>
                    <a:pt x="554495" y="28950"/>
                  </a:lnTo>
                  <a:lnTo>
                    <a:pt x="831742" y="173705"/>
                  </a:lnTo>
                  <a:lnTo>
                    <a:pt x="1108990" y="28950"/>
                  </a:lnTo>
                  <a:lnTo>
                    <a:pt x="1386238" y="28950"/>
                  </a:lnTo>
                  <a:lnTo>
                    <a:pt x="1663485" y="173705"/>
                  </a:lnTo>
                  <a:lnTo>
                    <a:pt x="1940733" y="260558"/>
                  </a:lnTo>
                  <a:lnTo>
                    <a:pt x="2217981" y="231607"/>
                  </a:lnTo>
                  <a:lnTo>
                    <a:pt x="2495228" y="115803"/>
                  </a:lnTo>
                  <a:lnTo>
                    <a:pt x="2772476" y="86852"/>
                  </a:lnTo>
                  <a:lnTo>
                    <a:pt x="3049724" y="86852"/>
                  </a:lnTo>
                  <a:lnTo>
                    <a:pt x="3326971" y="57901"/>
                  </a:lnTo>
                  <a:lnTo>
                    <a:pt x="3604219" y="144754"/>
                  </a:lnTo>
                  <a:lnTo>
                    <a:pt x="3881467" y="173705"/>
                  </a:lnTo>
                  <a:lnTo>
                    <a:pt x="4158714" y="28950"/>
                  </a:lnTo>
                  <a:lnTo>
                    <a:pt x="4435962" y="57901"/>
                  </a:lnTo>
                  <a:lnTo>
                    <a:pt x="4713210" y="86852"/>
                  </a:lnTo>
                  <a:lnTo>
                    <a:pt x="4990457" y="0"/>
                  </a:lnTo>
                  <a:lnTo>
                    <a:pt x="5267705" y="173705"/>
                  </a:lnTo>
                  <a:lnTo>
                    <a:pt x="5544953" y="86852"/>
                  </a:lnTo>
                  <a:lnTo>
                    <a:pt x="5822200" y="115803"/>
                  </a:lnTo>
                  <a:lnTo>
                    <a:pt x="6099448" y="173705"/>
                  </a:lnTo>
                  <a:lnTo>
                    <a:pt x="6376696" y="0"/>
                  </a:lnTo>
                  <a:lnTo>
                    <a:pt x="6653943" y="202656"/>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1329607" y="22351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5" name="tx85"/>
            <p:cNvSpPr/>
            <p:nvPr/>
          </p:nvSpPr>
          <p:spPr>
            <a:xfrm>
              <a:off x="2755022" y="225406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6" name="tx86"/>
            <p:cNvSpPr/>
            <p:nvPr/>
          </p:nvSpPr>
          <p:spPr>
            <a:xfrm>
              <a:off x="4102084" y="22360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7" name="tx87"/>
            <p:cNvSpPr/>
            <p:nvPr/>
          </p:nvSpPr>
          <p:spPr>
            <a:xfrm>
              <a:off x="5488322" y="2311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a:t>
              </a:r>
            </a:p>
          </p:txBody>
        </p:sp>
        <p:sp>
          <p:nvSpPr>
            <p:cNvPr id="88" name="tx88"/>
            <p:cNvSpPr/>
            <p:nvPr/>
          </p:nvSpPr>
          <p:spPr>
            <a:xfrm>
              <a:off x="6597312" y="23706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a:t>
              </a:r>
            </a:p>
          </p:txBody>
        </p:sp>
        <p:sp>
          <p:nvSpPr>
            <p:cNvPr id="89" name="tx89"/>
            <p:cNvSpPr/>
            <p:nvPr/>
          </p:nvSpPr>
          <p:spPr>
            <a:xfrm>
              <a:off x="6913737" y="243198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0" name="tx90"/>
            <p:cNvSpPr/>
            <p:nvPr/>
          </p:nvSpPr>
          <p:spPr>
            <a:xfrm>
              <a:off x="7151808" y="2470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91" name="tx91"/>
            <p:cNvSpPr/>
            <p:nvPr/>
          </p:nvSpPr>
          <p:spPr>
            <a:xfrm>
              <a:off x="7429055" y="25029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2" name="tx92"/>
            <p:cNvSpPr/>
            <p:nvPr/>
          </p:nvSpPr>
          <p:spPr>
            <a:xfrm>
              <a:off x="7706303" y="2532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3" name="tx93"/>
            <p:cNvSpPr/>
            <p:nvPr/>
          </p:nvSpPr>
          <p:spPr>
            <a:xfrm>
              <a:off x="7983551" y="2550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4" name="pl94"/>
            <p:cNvSpPr/>
            <p:nvPr/>
          </p:nvSpPr>
          <p:spPr>
            <a:xfrm>
              <a:off x="1421035"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883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05" name="tx105"/>
            <p:cNvSpPr/>
            <p:nvPr/>
          </p:nvSpPr>
          <p:spPr>
            <a:xfrm>
              <a:off x="1355732" y="24225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06" name="tx106"/>
            <p:cNvSpPr/>
            <p:nvPr/>
          </p:nvSpPr>
          <p:spPr>
            <a:xfrm>
              <a:off x="2715845" y="3228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07" name="tx107"/>
            <p:cNvSpPr/>
            <p:nvPr/>
          </p:nvSpPr>
          <p:spPr>
            <a:xfrm>
              <a:off x="2753715" y="23732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2365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09" name="tx109"/>
            <p:cNvSpPr/>
            <p:nvPr/>
          </p:nvSpPr>
          <p:spPr>
            <a:xfrm>
              <a:off x="4139953" y="23718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27499" y="32568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1" name="tx111"/>
            <p:cNvSpPr/>
            <p:nvPr/>
          </p:nvSpPr>
          <p:spPr>
            <a:xfrm>
              <a:off x="5526191" y="24304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324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3" name="tx113"/>
            <p:cNvSpPr/>
            <p:nvPr/>
          </p:nvSpPr>
          <p:spPr>
            <a:xfrm>
              <a:off x="6623438" y="25274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4" name="tx114"/>
            <p:cNvSpPr/>
            <p:nvPr/>
          </p:nvSpPr>
          <p:spPr>
            <a:xfrm>
              <a:off x="6874560" y="3330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5" name="tx115"/>
            <p:cNvSpPr/>
            <p:nvPr/>
          </p:nvSpPr>
          <p:spPr>
            <a:xfrm>
              <a:off x="6912430" y="25635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3569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17" name="tx117"/>
            <p:cNvSpPr/>
            <p:nvPr/>
          </p:nvSpPr>
          <p:spPr>
            <a:xfrm>
              <a:off x="7189677" y="26099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386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9" name="tx119"/>
            <p:cNvSpPr/>
            <p:nvPr/>
          </p:nvSpPr>
          <p:spPr>
            <a:xfrm>
              <a:off x="7455181" y="26555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0" name="tx120"/>
            <p:cNvSpPr/>
            <p:nvPr/>
          </p:nvSpPr>
          <p:spPr>
            <a:xfrm>
              <a:off x="7706303" y="3357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21" name="tx121"/>
            <p:cNvSpPr/>
            <p:nvPr/>
          </p:nvSpPr>
          <p:spPr>
            <a:xfrm>
              <a:off x="7744173" y="26419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4171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23" name="tx123"/>
            <p:cNvSpPr/>
            <p:nvPr/>
          </p:nvSpPr>
          <p:spPr>
            <a:xfrm>
              <a:off x="8009676" y="27075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486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2467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34482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0218"/>
              <a:ext cx="24419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Trinidad and Tobago, 2000-2024</a:t>
              </a:r>
            </a:p>
          </p:txBody>
        </p:sp>
        <p:sp>
          <p:nvSpPr>
            <p:cNvPr id="153" name="pl153"/>
            <p:cNvSpPr/>
            <p:nvPr/>
          </p:nvSpPr>
          <p:spPr>
            <a:xfrm>
              <a:off x="22243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806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368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930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524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087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6493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114387" cy="167191"/>
            </a:xfrm>
            <a:prstGeom prst="rect">
              <a:avLst/>
            </a:prstGeom>
            <a:solidFill>
              <a:srgbClr val="80BD41">
                <a:alpha val="100000"/>
              </a:srgbClr>
            </a:solidFill>
          </p:spPr>
          <p:txBody>
            <a:bodyPr/>
            <a:lstStyle/>
            <a:p/>
          </p:txBody>
        </p:sp>
        <p:sp>
          <p:nvSpPr>
            <p:cNvPr id="165" name="rc165"/>
            <p:cNvSpPr/>
            <p:nvPr/>
          </p:nvSpPr>
          <p:spPr>
            <a:xfrm>
              <a:off x="7410661" y="5889059"/>
              <a:ext cx="460342" cy="167191"/>
            </a:xfrm>
            <a:prstGeom prst="rect">
              <a:avLst/>
            </a:prstGeom>
            <a:solidFill>
              <a:srgbClr val="1CABE2">
                <a:alpha val="100000"/>
              </a:srgbClr>
            </a:solidFill>
          </p:spPr>
          <p:txBody>
            <a:bodyPr/>
            <a:lstStyle/>
            <a:p/>
          </p:txBody>
        </p:sp>
        <p:sp>
          <p:nvSpPr>
            <p:cNvPr id="166" name="rc166"/>
            <p:cNvSpPr/>
            <p:nvPr/>
          </p:nvSpPr>
          <p:spPr>
            <a:xfrm>
              <a:off x="1296273" y="5680069"/>
              <a:ext cx="5843379" cy="167191"/>
            </a:xfrm>
            <a:prstGeom prst="rect">
              <a:avLst/>
            </a:prstGeom>
            <a:solidFill>
              <a:srgbClr val="80BD41">
                <a:alpha val="100000"/>
              </a:srgbClr>
            </a:solidFill>
          </p:spPr>
          <p:txBody>
            <a:bodyPr/>
            <a:lstStyle/>
            <a:p/>
          </p:txBody>
        </p:sp>
        <p:sp>
          <p:nvSpPr>
            <p:cNvPr id="167" name="rc167"/>
            <p:cNvSpPr/>
            <p:nvPr/>
          </p:nvSpPr>
          <p:spPr>
            <a:xfrm>
              <a:off x="7139653" y="5680069"/>
              <a:ext cx="59399" cy="167191"/>
            </a:xfrm>
            <a:prstGeom prst="rect">
              <a:avLst/>
            </a:prstGeom>
            <a:solidFill>
              <a:srgbClr val="1CABE2">
                <a:alpha val="100000"/>
              </a:srgbClr>
            </a:solidFill>
          </p:spPr>
          <p:txBody>
            <a:bodyPr/>
            <a:lstStyle/>
            <a:p/>
          </p:txBody>
        </p:sp>
        <p:sp>
          <p:nvSpPr>
            <p:cNvPr id="168" name="rc168"/>
            <p:cNvSpPr/>
            <p:nvPr/>
          </p:nvSpPr>
          <p:spPr>
            <a:xfrm>
              <a:off x="1296273" y="5471080"/>
              <a:ext cx="5364474" cy="167191"/>
            </a:xfrm>
            <a:prstGeom prst="rect">
              <a:avLst/>
            </a:prstGeom>
            <a:solidFill>
              <a:srgbClr val="80BD41">
                <a:alpha val="100000"/>
              </a:srgbClr>
            </a:solidFill>
          </p:spPr>
          <p:txBody>
            <a:bodyPr/>
            <a:lstStyle/>
            <a:p/>
          </p:txBody>
        </p:sp>
        <p:sp>
          <p:nvSpPr>
            <p:cNvPr id="169" name="rc169"/>
            <p:cNvSpPr/>
            <p:nvPr/>
          </p:nvSpPr>
          <p:spPr>
            <a:xfrm>
              <a:off x="6660748" y="5471080"/>
              <a:ext cx="467767" cy="167191"/>
            </a:xfrm>
            <a:prstGeom prst="rect">
              <a:avLst/>
            </a:prstGeom>
            <a:solidFill>
              <a:srgbClr val="1CABE2">
                <a:alpha val="100000"/>
              </a:srgbClr>
            </a:solidFill>
          </p:spPr>
          <p:txBody>
            <a:bodyPr/>
            <a:lstStyle/>
            <a:p/>
          </p:txBody>
        </p:sp>
        <p:sp>
          <p:nvSpPr>
            <p:cNvPr id="170" name="tx170"/>
            <p:cNvSpPr/>
            <p:nvPr/>
          </p:nvSpPr>
          <p:spPr>
            <a:xfrm>
              <a:off x="808721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a:t>
              </a:r>
            </a:p>
          </p:txBody>
        </p:sp>
        <p:sp>
          <p:nvSpPr>
            <p:cNvPr id="171" name="tx171"/>
            <p:cNvSpPr/>
            <p:nvPr/>
          </p:nvSpPr>
          <p:spPr>
            <a:xfrm>
              <a:off x="7381664"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a:t>
              </a:r>
            </a:p>
          </p:txBody>
        </p:sp>
        <p:sp>
          <p:nvSpPr>
            <p:cNvPr id="172" name="tx172"/>
            <p:cNvSpPr/>
            <p:nvPr/>
          </p:nvSpPr>
          <p:spPr>
            <a:xfrm>
              <a:off x="730370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73" name="tx173"/>
            <p:cNvSpPr/>
            <p:nvPr/>
          </p:nvSpPr>
          <p:spPr>
            <a:xfrm>
              <a:off x="424797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74" name="tx174"/>
            <p:cNvSpPr/>
            <p:nvPr/>
          </p:nvSpPr>
          <p:spPr>
            <a:xfrm>
              <a:off x="7565483"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5" name="tx175"/>
            <p:cNvSpPr/>
            <p:nvPr/>
          </p:nvSpPr>
          <p:spPr>
            <a:xfrm>
              <a:off x="411246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a:t>
              </a:r>
            </a:p>
          </p:txBody>
        </p:sp>
        <p:sp>
          <p:nvSpPr>
            <p:cNvPr id="176" name="tx176"/>
            <p:cNvSpPr/>
            <p:nvPr/>
          </p:nvSpPr>
          <p:spPr>
            <a:xfrm>
              <a:off x="7107554"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3873017"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78" name="tx178"/>
            <p:cNvSpPr/>
            <p:nvPr/>
          </p:nvSpPr>
          <p:spPr>
            <a:xfrm>
              <a:off x="6819283"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13646"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4" name="tx184"/>
            <p:cNvSpPr/>
            <p:nvPr/>
          </p:nvSpPr>
          <p:spPr>
            <a:xfrm>
              <a:off x="493101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678723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(92%) was relatively constant within 1% compared to 2019 (93%).
The number of children vaccinated with DTP1 decreased 12% compared to in 2019.
The number of surviving infants decreased approximately 11%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Trinidad and Tobago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257132"/>
                  </a:moveTo>
                  <a:lnTo>
                    <a:pt x="141553" y="228562"/>
                  </a:lnTo>
                  <a:lnTo>
                    <a:pt x="283107" y="85710"/>
                  </a:lnTo>
                  <a:lnTo>
                    <a:pt x="424661" y="228562"/>
                  </a:lnTo>
                  <a:lnTo>
                    <a:pt x="566215" y="142851"/>
                  </a:lnTo>
                  <a:lnTo>
                    <a:pt x="707769" y="114281"/>
                  </a:lnTo>
                  <a:lnTo>
                    <a:pt x="849323" y="199991"/>
                  </a:lnTo>
                  <a:lnTo>
                    <a:pt x="990877" y="314272"/>
                  </a:lnTo>
                  <a:lnTo>
                    <a:pt x="1132431" y="257132"/>
                  </a:lnTo>
                  <a:lnTo>
                    <a:pt x="1273984" y="257132"/>
                  </a:lnTo>
                  <a:lnTo>
                    <a:pt x="1415538" y="257132"/>
                  </a:lnTo>
                  <a:lnTo>
                    <a:pt x="1557092" y="257132"/>
                  </a:lnTo>
                  <a:lnTo>
                    <a:pt x="1698646" y="199991"/>
                  </a:lnTo>
                  <a:lnTo>
                    <a:pt x="1840200" y="199991"/>
                  </a:lnTo>
                  <a:lnTo>
                    <a:pt x="1981754" y="199991"/>
                  </a:lnTo>
                  <a:lnTo>
                    <a:pt x="2123308" y="85710"/>
                  </a:lnTo>
                  <a:lnTo>
                    <a:pt x="2264862" y="57140"/>
                  </a:lnTo>
                  <a:lnTo>
                    <a:pt x="2406416" y="285702"/>
                  </a:lnTo>
                  <a:lnTo>
                    <a:pt x="2547969" y="0"/>
                  </a:lnTo>
                  <a:lnTo>
                    <a:pt x="2689523" y="171421"/>
                  </a:lnTo>
                  <a:lnTo>
                    <a:pt x="2831077" y="85710"/>
                  </a:lnTo>
                  <a:lnTo>
                    <a:pt x="2972631" y="142851"/>
                  </a:lnTo>
                  <a:lnTo>
                    <a:pt x="3114185" y="171421"/>
                  </a:lnTo>
                  <a:lnTo>
                    <a:pt x="3255739" y="85710"/>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257132"/>
                  </a:moveTo>
                  <a:lnTo>
                    <a:pt x="141553" y="228562"/>
                  </a:lnTo>
                  <a:lnTo>
                    <a:pt x="283107" y="85710"/>
                  </a:lnTo>
                  <a:lnTo>
                    <a:pt x="424661" y="228562"/>
                  </a:lnTo>
                  <a:lnTo>
                    <a:pt x="566215" y="142851"/>
                  </a:lnTo>
                  <a:lnTo>
                    <a:pt x="707769" y="114281"/>
                  </a:lnTo>
                  <a:lnTo>
                    <a:pt x="849323" y="199991"/>
                  </a:lnTo>
                  <a:lnTo>
                    <a:pt x="990877" y="314272"/>
                  </a:lnTo>
                  <a:lnTo>
                    <a:pt x="1132431" y="257132"/>
                  </a:lnTo>
                  <a:lnTo>
                    <a:pt x="1273984" y="257132"/>
                  </a:lnTo>
                  <a:lnTo>
                    <a:pt x="1415538" y="257132"/>
                  </a:lnTo>
                  <a:lnTo>
                    <a:pt x="1557092" y="257132"/>
                  </a:lnTo>
                  <a:lnTo>
                    <a:pt x="1698646" y="199991"/>
                  </a:lnTo>
                  <a:lnTo>
                    <a:pt x="1840200" y="199991"/>
                  </a:lnTo>
                  <a:lnTo>
                    <a:pt x="1981754" y="199991"/>
                  </a:lnTo>
                  <a:lnTo>
                    <a:pt x="2123308" y="85710"/>
                  </a:lnTo>
                  <a:lnTo>
                    <a:pt x="2264862" y="57140"/>
                  </a:lnTo>
                  <a:lnTo>
                    <a:pt x="2406416" y="285702"/>
                  </a:lnTo>
                  <a:lnTo>
                    <a:pt x="2547969" y="0"/>
                  </a:lnTo>
                  <a:lnTo>
                    <a:pt x="2689523" y="171421"/>
                  </a:lnTo>
                  <a:lnTo>
                    <a:pt x="2831077" y="85710"/>
                  </a:lnTo>
                  <a:lnTo>
                    <a:pt x="2972631" y="142851"/>
                  </a:lnTo>
                  <a:lnTo>
                    <a:pt x="3114185" y="171421"/>
                  </a:lnTo>
                  <a:lnTo>
                    <a:pt x="3255739" y="85710"/>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257132"/>
                  </a:moveTo>
                  <a:lnTo>
                    <a:pt x="141553" y="228562"/>
                  </a:lnTo>
                  <a:lnTo>
                    <a:pt x="283107" y="85710"/>
                  </a:lnTo>
                  <a:lnTo>
                    <a:pt x="424661" y="228562"/>
                  </a:lnTo>
                  <a:lnTo>
                    <a:pt x="566215" y="142851"/>
                  </a:lnTo>
                  <a:lnTo>
                    <a:pt x="707769" y="114281"/>
                  </a:lnTo>
                  <a:lnTo>
                    <a:pt x="849323" y="199991"/>
                  </a:lnTo>
                  <a:lnTo>
                    <a:pt x="990877" y="314272"/>
                  </a:lnTo>
                  <a:lnTo>
                    <a:pt x="1132431" y="257132"/>
                  </a:lnTo>
                  <a:lnTo>
                    <a:pt x="1273984" y="257132"/>
                  </a:lnTo>
                  <a:lnTo>
                    <a:pt x="1415538" y="257132"/>
                  </a:lnTo>
                  <a:lnTo>
                    <a:pt x="1557092" y="257132"/>
                  </a:lnTo>
                  <a:lnTo>
                    <a:pt x="1698646" y="199991"/>
                  </a:lnTo>
                  <a:lnTo>
                    <a:pt x="1840200" y="199991"/>
                  </a:lnTo>
                  <a:lnTo>
                    <a:pt x="1981754" y="199991"/>
                  </a:lnTo>
                  <a:lnTo>
                    <a:pt x="2123308" y="85710"/>
                  </a:lnTo>
                  <a:lnTo>
                    <a:pt x="2264862" y="57140"/>
                  </a:lnTo>
                  <a:lnTo>
                    <a:pt x="2406416" y="285702"/>
                  </a:lnTo>
                  <a:lnTo>
                    <a:pt x="2547969" y="0"/>
                  </a:lnTo>
                  <a:lnTo>
                    <a:pt x="2689523" y="171421"/>
                  </a:lnTo>
                  <a:lnTo>
                    <a:pt x="2831077" y="85710"/>
                  </a:lnTo>
                  <a:lnTo>
                    <a:pt x="2972631" y="142851"/>
                  </a:lnTo>
                  <a:lnTo>
                    <a:pt x="3114185" y="171421"/>
                  </a:lnTo>
                  <a:lnTo>
                    <a:pt x="3255739" y="85710"/>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5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5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341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586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654" y="4804015"/>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60" name="tx60"/>
            <p:cNvSpPr/>
            <p:nvPr/>
          </p:nvSpPr>
          <p:spPr>
            <a:xfrm>
              <a:off x="322051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29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37891" y="472419"/>
              <a:ext cx="336344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Trinidad and Tobago,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86678"/>
              <a:ext cx="3397293" cy="868385"/>
            </a:xfrm>
            <a:custGeom>
              <a:avLst/>
              <a:pathLst>
                <a:path w="3397293" h="868385">
                  <a:moveTo>
                    <a:pt x="0" y="710497"/>
                  </a:moveTo>
                  <a:lnTo>
                    <a:pt x="141553" y="631552"/>
                  </a:lnTo>
                  <a:lnTo>
                    <a:pt x="283107" y="236832"/>
                  </a:lnTo>
                  <a:lnTo>
                    <a:pt x="424661" y="631552"/>
                  </a:lnTo>
                  <a:lnTo>
                    <a:pt x="566215" y="394720"/>
                  </a:lnTo>
                  <a:lnTo>
                    <a:pt x="707769" y="315776"/>
                  </a:lnTo>
                  <a:lnTo>
                    <a:pt x="849323" y="552608"/>
                  </a:lnTo>
                  <a:lnTo>
                    <a:pt x="990877" y="868385"/>
                  </a:lnTo>
                  <a:lnTo>
                    <a:pt x="1132431" y="710497"/>
                  </a:lnTo>
                  <a:lnTo>
                    <a:pt x="1273984" y="710497"/>
                  </a:lnTo>
                  <a:lnTo>
                    <a:pt x="1415538" y="710497"/>
                  </a:lnTo>
                  <a:lnTo>
                    <a:pt x="1557092" y="710497"/>
                  </a:lnTo>
                  <a:lnTo>
                    <a:pt x="1698646" y="552608"/>
                  </a:lnTo>
                  <a:lnTo>
                    <a:pt x="1840200" y="552608"/>
                  </a:lnTo>
                  <a:lnTo>
                    <a:pt x="1981754" y="552608"/>
                  </a:lnTo>
                  <a:lnTo>
                    <a:pt x="2123308" y="236832"/>
                  </a:lnTo>
                  <a:lnTo>
                    <a:pt x="2264862" y="157888"/>
                  </a:lnTo>
                  <a:lnTo>
                    <a:pt x="2406416" y="789441"/>
                  </a:lnTo>
                  <a:lnTo>
                    <a:pt x="2547969" y="0"/>
                  </a:lnTo>
                  <a:lnTo>
                    <a:pt x="2689523" y="473664"/>
                  </a:lnTo>
                  <a:lnTo>
                    <a:pt x="2831077" y="236832"/>
                  </a:lnTo>
                  <a:lnTo>
                    <a:pt x="2972631" y="394720"/>
                  </a:lnTo>
                  <a:lnTo>
                    <a:pt x="3114185" y="473664"/>
                  </a:lnTo>
                  <a:lnTo>
                    <a:pt x="3255739" y="236832"/>
                  </a:lnTo>
                  <a:lnTo>
                    <a:pt x="3397293" y="55260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86678"/>
              <a:ext cx="3397293" cy="868385"/>
            </a:xfrm>
            <a:custGeom>
              <a:avLst/>
              <a:pathLst>
                <a:path w="3397293" h="868385">
                  <a:moveTo>
                    <a:pt x="0" y="710497"/>
                  </a:moveTo>
                  <a:lnTo>
                    <a:pt x="141553" y="631552"/>
                  </a:lnTo>
                  <a:lnTo>
                    <a:pt x="283107" y="236832"/>
                  </a:lnTo>
                  <a:lnTo>
                    <a:pt x="424661" y="631552"/>
                  </a:lnTo>
                  <a:lnTo>
                    <a:pt x="566215" y="394720"/>
                  </a:lnTo>
                  <a:lnTo>
                    <a:pt x="707769" y="315776"/>
                  </a:lnTo>
                  <a:lnTo>
                    <a:pt x="849323" y="552608"/>
                  </a:lnTo>
                  <a:lnTo>
                    <a:pt x="990877" y="868385"/>
                  </a:lnTo>
                  <a:lnTo>
                    <a:pt x="1132431" y="710497"/>
                  </a:lnTo>
                  <a:lnTo>
                    <a:pt x="1273984" y="710497"/>
                  </a:lnTo>
                  <a:lnTo>
                    <a:pt x="1415538" y="710497"/>
                  </a:lnTo>
                  <a:lnTo>
                    <a:pt x="1557092" y="710497"/>
                  </a:lnTo>
                  <a:lnTo>
                    <a:pt x="1698646" y="552608"/>
                  </a:lnTo>
                  <a:lnTo>
                    <a:pt x="1840200" y="552608"/>
                  </a:lnTo>
                  <a:lnTo>
                    <a:pt x="1981754" y="552608"/>
                  </a:lnTo>
                  <a:lnTo>
                    <a:pt x="2123308" y="236832"/>
                  </a:lnTo>
                  <a:lnTo>
                    <a:pt x="2264862" y="157888"/>
                  </a:lnTo>
                  <a:lnTo>
                    <a:pt x="2406416" y="789441"/>
                  </a:lnTo>
                  <a:lnTo>
                    <a:pt x="2547969" y="0"/>
                  </a:lnTo>
                  <a:lnTo>
                    <a:pt x="2689523" y="473664"/>
                  </a:lnTo>
                  <a:lnTo>
                    <a:pt x="2831077" y="236832"/>
                  </a:lnTo>
                  <a:lnTo>
                    <a:pt x="2972631" y="394720"/>
                  </a:lnTo>
                  <a:lnTo>
                    <a:pt x="3114185" y="473664"/>
                  </a:lnTo>
                  <a:lnTo>
                    <a:pt x="3255739" y="236832"/>
                  </a:lnTo>
                  <a:lnTo>
                    <a:pt x="3397293" y="552608"/>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1073639"/>
            </a:xfrm>
            <a:custGeom>
              <a:avLst/>
              <a:pathLst>
                <a:path w="0" h="1073639">
                  <a:moveTo>
                    <a:pt x="0" y="107363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3535"/>
              <a:ext cx="0" cy="1073639"/>
            </a:xfrm>
            <a:custGeom>
              <a:avLst/>
              <a:pathLst>
                <a:path w="0" h="1073639">
                  <a:moveTo>
                    <a:pt x="0" y="10736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86678"/>
              <a:ext cx="3397293" cy="868385"/>
            </a:xfrm>
            <a:custGeom>
              <a:avLst/>
              <a:pathLst>
                <a:path w="3397293" h="868385">
                  <a:moveTo>
                    <a:pt x="0" y="710497"/>
                  </a:moveTo>
                  <a:lnTo>
                    <a:pt x="141553" y="631552"/>
                  </a:lnTo>
                  <a:lnTo>
                    <a:pt x="283107" y="236832"/>
                  </a:lnTo>
                  <a:lnTo>
                    <a:pt x="424661" y="631552"/>
                  </a:lnTo>
                  <a:lnTo>
                    <a:pt x="566215" y="394720"/>
                  </a:lnTo>
                  <a:lnTo>
                    <a:pt x="707769" y="315776"/>
                  </a:lnTo>
                  <a:lnTo>
                    <a:pt x="849323" y="552608"/>
                  </a:lnTo>
                  <a:lnTo>
                    <a:pt x="990877" y="868385"/>
                  </a:lnTo>
                  <a:lnTo>
                    <a:pt x="1132431" y="710497"/>
                  </a:lnTo>
                  <a:lnTo>
                    <a:pt x="1273984" y="710497"/>
                  </a:lnTo>
                  <a:lnTo>
                    <a:pt x="1415538" y="710497"/>
                  </a:lnTo>
                  <a:lnTo>
                    <a:pt x="1557092" y="710497"/>
                  </a:lnTo>
                  <a:lnTo>
                    <a:pt x="1698646" y="552608"/>
                  </a:lnTo>
                  <a:lnTo>
                    <a:pt x="1840200" y="552608"/>
                  </a:lnTo>
                  <a:lnTo>
                    <a:pt x="1981754" y="552608"/>
                  </a:lnTo>
                  <a:lnTo>
                    <a:pt x="2123308" y="236832"/>
                  </a:lnTo>
                  <a:lnTo>
                    <a:pt x="2264862" y="157888"/>
                  </a:lnTo>
                  <a:lnTo>
                    <a:pt x="2406416" y="789441"/>
                  </a:lnTo>
                  <a:lnTo>
                    <a:pt x="2547969" y="0"/>
                  </a:lnTo>
                  <a:lnTo>
                    <a:pt x="2689523" y="473664"/>
                  </a:lnTo>
                  <a:lnTo>
                    <a:pt x="2831077" y="236832"/>
                  </a:lnTo>
                  <a:lnTo>
                    <a:pt x="2972631" y="394720"/>
                  </a:lnTo>
                  <a:lnTo>
                    <a:pt x="3114185" y="473664"/>
                  </a:lnTo>
                  <a:lnTo>
                    <a:pt x="3255739" y="236832"/>
                  </a:lnTo>
                  <a:lnTo>
                    <a:pt x="3397293" y="552608"/>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5146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115288"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5008" y="185146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530827" y="18514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514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6762" y="18528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22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22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2701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0325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889353" y="4804015"/>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118" name="tx118"/>
            <p:cNvSpPr/>
            <p:nvPr/>
          </p:nvSpPr>
          <p:spPr>
            <a:xfrm>
              <a:off x="75372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2996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830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147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1464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488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805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3123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228296" cy="149993"/>
            </a:xfrm>
            <a:prstGeom prst="rect">
              <a:avLst/>
            </a:prstGeom>
            <a:solidFill>
              <a:srgbClr val="1CABE2">
                <a:alpha val="80000"/>
              </a:srgbClr>
            </a:solidFill>
          </p:spPr>
          <p:txBody>
            <a:bodyPr/>
            <a:lstStyle/>
            <a:p/>
          </p:txBody>
        </p:sp>
        <p:sp>
          <p:nvSpPr>
            <p:cNvPr id="132" name="rc132"/>
            <p:cNvSpPr/>
            <p:nvPr/>
          </p:nvSpPr>
          <p:spPr>
            <a:xfrm>
              <a:off x="1317178" y="5637654"/>
              <a:ext cx="3707416"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41580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574751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0" name="tx140"/>
            <p:cNvSpPr/>
            <p:nvPr/>
          </p:nvSpPr>
          <p:spPr>
            <a:xfrm>
              <a:off x="796271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Trinidad and Tobago (92%) was 7 percentage points higher than the global average (85%) and 10 percentage points higher than the average across all LACR countries (82%).
National DTP3 coverage was 1 percentage point lower than in 2019 (93%).
This equates to 1,000 un- and undervaccinated children in 2024 - the same number of un- and undervaccinated children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Trinidad and Tobago ranked number 19 out of 32 countries for lowest DTP3 coverage (based on tied ranks).
Trinidad and Tobago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93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945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97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449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19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571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8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95085"/>
              <a:ext cx="249522" cy="1511599"/>
            </a:xfrm>
            <a:prstGeom prst="rect">
              <a:avLst/>
            </a:prstGeom>
            <a:solidFill>
              <a:srgbClr val="80BD41">
                <a:alpha val="100000"/>
              </a:srgbClr>
            </a:solidFill>
          </p:spPr>
          <p:txBody>
            <a:bodyPr/>
            <a:lstStyle/>
            <a:p/>
          </p:txBody>
        </p:sp>
        <p:sp>
          <p:nvSpPr>
            <p:cNvPr id="24" name="rc24"/>
            <p:cNvSpPr/>
            <p:nvPr/>
          </p:nvSpPr>
          <p:spPr>
            <a:xfrm>
              <a:off x="1296273" y="2327130"/>
              <a:ext cx="249522" cy="167955"/>
            </a:xfrm>
            <a:prstGeom prst="rect">
              <a:avLst/>
            </a:prstGeom>
            <a:solidFill>
              <a:srgbClr val="1CABE2">
                <a:alpha val="100000"/>
              </a:srgbClr>
            </a:solidFill>
          </p:spPr>
          <p:txBody>
            <a:bodyPr/>
            <a:lstStyle/>
            <a:p/>
          </p:txBody>
        </p:sp>
        <p:sp>
          <p:nvSpPr>
            <p:cNvPr id="25" name="rc25"/>
            <p:cNvSpPr/>
            <p:nvPr/>
          </p:nvSpPr>
          <p:spPr>
            <a:xfrm>
              <a:off x="1573521" y="2485463"/>
              <a:ext cx="249522" cy="1521222"/>
            </a:xfrm>
            <a:prstGeom prst="rect">
              <a:avLst/>
            </a:prstGeom>
            <a:solidFill>
              <a:srgbClr val="80BD41">
                <a:alpha val="100000"/>
              </a:srgbClr>
            </a:solidFill>
          </p:spPr>
          <p:txBody>
            <a:bodyPr/>
            <a:lstStyle/>
            <a:p/>
          </p:txBody>
        </p:sp>
        <p:sp>
          <p:nvSpPr>
            <p:cNvPr id="26" name="rc26"/>
            <p:cNvSpPr/>
            <p:nvPr/>
          </p:nvSpPr>
          <p:spPr>
            <a:xfrm>
              <a:off x="1573521" y="2335002"/>
              <a:ext cx="249522" cy="150460"/>
            </a:xfrm>
            <a:prstGeom prst="rect">
              <a:avLst/>
            </a:prstGeom>
            <a:solidFill>
              <a:srgbClr val="1CABE2">
                <a:alpha val="100000"/>
              </a:srgbClr>
            </a:solidFill>
          </p:spPr>
          <p:txBody>
            <a:bodyPr/>
            <a:lstStyle/>
            <a:p/>
          </p:txBody>
        </p:sp>
        <p:sp>
          <p:nvSpPr>
            <p:cNvPr id="27" name="rc27"/>
            <p:cNvSpPr/>
            <p:nvPr/>
          </p:nvSpPr>
          <p:spPr>
            <a:xfrm>
              <a:off x="1850769" y="2415481"/>
              <a:ext cx="249522" cy="1591203"/>
            </a:xfrm>
            <a:prstGeom prst="rect">
              <a:avLst/>
            </a:prstGeom>
            <a:solidFill>
              <a:srgbClr val="80BD41">
                <a:alpha val="100000"/>
              </a:srgbClr>
            </a:solidFill>
          </p:spPr>
          <p:txBody>
            <a:bodyPr/>
            <a:lstStyle/>
            <a:p/>
          </p:txBody>
        </p:sp>
        <p:sp>
          <p:nvSpPr>
            <p:cNvPr id="28" name="rc28"/>
            <p:cNvSpPr/>
            <p:nvPr/>
          </p:nvSpPr>
          <p:spPr>
            <a:xfrm>
              <a:off x="1850769" y="2348999"/>
              <a:ext cx="249522" cy="66482"/>
            </a:xfrm>
            <a:prstGeom prst="rect">
              <a:avLst/>
            </a:prstGeom>
            <a:solidFill>
              <a:srgbClr val="1CABE2">
                <a:alpha val="100000"/>
              </a:srgbClr>
            </a:solidFill>
          </p:spPr>
          <p:txBody>
            <a:bodyPr/>
            <a:lstStyle/>
            <a:p/>
          </p:txBody>
        </p:sp>
        <p:sp>
          <p:nvSpPr>
            <p:cNvPr id="29" name="rc29"/>
            <p:cNvSpPr/>
            <p:nvPr/>
          </p:nvSpPr>
          <p:spPr>
            <a:xfrm>
              <a:off x="2128016" y="2502958"/>
              <a:ext cx="249522" cy="1503726"/>
            </a:xfrm>
            <a:prstGeom prst="rect">
              <a:avLst/>
            </a:prstGeom>
            <a:solidFill>
              <a:srgbClr val="80BD41">
                <a:alpha val="100000"/>
              </a:srgbClr>
            </a:solidFill>
          </p:spPr>
          <p:txBody>
            <a:bodyPr/>
            <a:lstStyle/>
            <a:p/>
          </p:txBody>
        </p:sp>
        <p:sp>
          <p:nvSpPr>
            <p:cNvPr id="30" name="rc30"/>
            <p:cNvSpPr/>
            <p:nvPr/>
          </p:nvSpPr>
          <p:spPr>
            <a:xfrm>
              <a:off x="2128016" y="2354247"/>
              <a:ext cx="249522" cy="148710"/>
            </a:xfrm>
            <a:prstGeom prst="rect">
              <a:avLst/>
            </a:prstGeom>
            <a:solidFill>
              <a:srgbClr val="1CABE2">
                <a:alpha val="100000"/>
              </a:srgbClr>
            </a:solidFill>
          </p:spPr>
          <p:txBody>
            <a:bodyPr/>
            <a:lstStyle/>
            <a:p/>
          </p:txBody>
        </p:sp>
        <p:sp>
          <p:nvSpPr>
            <p:cNvPr id="31" name="rc31"/>
            <p:cNvSpPr/>
            <p:nvPr/>
          </p:nvSpPr>
          <p:spPr>
            <a:xfrm>
              <a:off x="2405264" y="2458345"/>
              <a:ext cx="249522" cy="1548340"/>
            </a:xfrm>
            <a:prstGeom prst="rect">
              <a:avLst/>
            </a:prstGeom>
            <a:solidFill>
              <a:srgbClr val="80BD41">
                <a:alpha val="100000"/>
              </a:srgbClr>
            </a:solidFill>
          </p:spPr>
          <p:txBody>
            <a:bodyPr/>
            <a:lstStyle/>
            <a:p/>
          </p:txBody>
        </p:sp>
        <p:sp>
          <p:nvSpPr>
            <p:cNvPr id="32" name="rc32"/>
            <p:cNvSpPr/>
            <p:nvPr/>
          </p:nvSpPr>
          <p:spPr>
            <a:xfrm>
              <a:off x="2405264" y="2359496"/>
              <a:ext cx="249522" cy="98848"/>
            </a:xfrm>
            <a:prstGeom prst="rect">
              <a:avLst/>
            </a:prstGeom>
            <a:solidFill>
              <a:srgbClr val="1CABE2">
                <a:alpha val="100000"/>
              </a:srgbClr>
            </a:solidFill>
          </p:spPr>
          <p:txBody>
            <a:bodyPr/>
            <a:lstStyle/>
            <a:p/>
          </p:txBody>
        </p:sp>
        <p:sp>
          <p:nvSpPr>
            <p:cNvPr id="33" name="rc33"/>
            <p:cNvSpPr/>
            <p:nvPr/>
          </p:nvSpPr>
          <p:spPr>
            <a:xfrm>
              <a:off x="2682512" y="2428603"/>
              <a:ext cx="249522" cy="1578082"/>
            </a:xfrm>
            <a:prstGeom prst="rect">
              <a:avLst/>
            </a:prstGeom>
            <a:solidFill>
              <a:srgbClr val="80BD41">
                <a:alpha val="100000"/>
              </a:srgbClr>
            </a:solidFill>
          </p:spPr>
          <p:txBody>
            <a:bodyPr/>
            <a:lstStyle/>
            <a:p/>
          </p:txBody>
        </p:sp>
        <p:sp>
          <p:nvSpPr>
            <p:cNvPr id="34" name="rc34"/>
            <p:cNvSpPr/>
            <p:nvPr/>
          </p:nvSpPr>
          <p:spPr>
            <a:xfrm>
              <a:off x="2682512" y="2345500"/>
              <a:ext cx="249522" cy="83102"/>
            </a:xfrm>
            <a:prstGeom prst="rect">
              <a:avLst/>
            </a:prstGeom>
            <a:solidFill>
              <a:srgbClr val="1CABE2">
                <a:alpha val="100000"/>
              </a:srgbClr>
            </a:solidFill>
          </p:spPr>
          <p:txBody>
            <a:bodyPr/>
            <a:lstStyle/>
            <a:p/>
          </p:txBody>
        </p:sp>
        <p:sp>
          <p:nvSpPr>
            <p:cNvPr id="35" name="rc35"/>
            <p:cNvSpPr/>
            <p:nvPr/>
          </p:nvSpPr>
          <p:spPr>
            <a:xfrm>
              <a:off x="2959759" y="2463593"/>
              <a:ext cx="249522" cy="1543091"/>
            </a:xfrm>
            <a:prstGeom prst="rect">
              <a:avLst/>
            </a:prstGeom>
            <a:solidFill>
              <a:srgbClr val="80BD41">
                <a:alpha val="100000"/>
              </a:srgbClr>
            </a:solidFill>
          </p:spPr>
          <p:txBody>
            <a:bodyPr/>
            <a:lstStyle/>
            <a:p/>
          </p:txBody>
        </p:sp>
        <p:sp>
          <p:nvSpPr>
            <p:cNvPr id="36" name="rc36"/>
            <p:cNvSpPr/>
            <p:nvPr/>
          </p:nvSpPr>
          <p:spPr>
            <a:xfrm>
              <a:off x="2959759" y="2329754"/>
              <a:ext cx="249522" cy="133839"/>
            </a:xfrm>
            <a:prstGeom prst="rect">
              <a:avLst/>
            </a:prstGeom>
            <a:solidFill>
              <a:srgbClr val="1CABE2">
                <a:alpha val="100000"/>
              </a:srgbClr>
            </a:solidFill>
          </p:spPr>
          <p:txBody>
            <a:bodyPr/>
            <a:lstStyle/>
            <a:p/>
          </p:txBody>
        </p:sp>
        <p:sp>
          <p:nvSpPr>
            <p:cNvPr id="37" name="rc37"/>
            <p:cNvSpPr/>
            <p:nvPr/>
          </p:nvSpPr>
          <p:spPr>
            <a:xfrm>
              <a:off x="3237007" y="2524827"/>
              <a:ext cx="249522" cy="1481857"/>
            </a:xfrm>
            <a:prstGeom prst="rect">
              <a:avLst/>
            </a:prstGeom>
            <a:solidFill>
              <a:srgbClr val="80BD41">
                <a:alpha val="100000"/>
              </a:srgbClr>
            </a:solidFill>
          </p:spPr>
          <p:txBody>
            <a:bodyPr/>
            <a:lstStyle/>
            <a:p/>
          </p:txBody>
        </p:sp>
        <p:sp>
          <p:nvSpPr>
            <p:cNvPr id="38" name="rc38"/>
            <p:cNvSpPr/>
            <p:nvPr/>
          </p:nvSpPr>
          <p:spPr>
            <a:xfrm>
              <a:off x="3237007" y="2322756"/>
              <a:ext cx="249522" cy="202071"/>
            </a:xfrm>
            <a:prstGeom prst="rect">
              <a:avLst/>
            </a:prstGeom>
            <a:solidFill>
              <a:srgbClr val="1CABE2">
                <a:alpha val="100000"/>
              </a:srgbClr>
            </a:solidFill>
          </p:spPr>
          <p:txBody>
            <a:bodyPr/>
            <a:lstStyle/>
            <a:p/>
          </p:txBody>
        </p:sp>
        <p:sp>
          <p:nvSpPr>
            <p:cNvPr id="39" name="rc39"/>
            <p:cNvSpPr/>
            <p:nvPr/>
          </p:nvSpPr>
          <p:spPr>
            <a:xfrm>
              <a:off x="3514255" y="2491586"/>
              <a:ext cx="249522" cy="1515098"/>
            </a:xfrm>
            <a:prstGeom prst="rect">
              <a:avLst/>
            </a:prstGeom>
            <a:solidFill>
              <a:srgbClr val="80BD41">
                <a:alpha val="100000"/>
              </a:srgbClr>
            </a:solidFill>
          </p:spPr>
          <p:txBody>
            <a:bodyPr/>
            <a:lstStyle/>
            <a:p/>
          </p:txBody>
        </p:sp>
        <p:sp>
          <p:nvSpPr>
            <p:cNvPr id="40" name="rc40"/>
            <p:cNvSpPr/>
            <p:nvPr/>
          </p:nvSpPr>
          <p:spPr>
            <a:xfrm>
              <a:off x="3514255" y="2323630"/>
              <a:ext cx="249522" cy="167955"/>
            </a:xfrm>
            <a:prstGeom prst="rect">
              <a:avLst/>
            </a:prstGeom>
            <a:solidFill>
              <a:srgbClr val="1CABE2">
                <a:alpha val="100000"/>
              </a:srgbClr>
            </a:solidFill>
          </p:spPr>
          <p:txBody>
            <a:bodyPr/>
            <a:lstStyle/>
            <a:p/>
          </p:txBody>
        </p:sp>
        <p:sp>
          <p:nvSpPr>
            <p:cNvPr id="41" name="rc41"/>
            <p:cNvSpPr/>
            <p:nvPr/>
          </p:nvSpPr>
          <p:spPr>
            <a:xfrm>
              <a:off x="3791502" y="2490711"/>
              <a:ext cx="249522" cy="1515973"/>
            </a:xfrm>
            <a:prstGeom prst="rect">
              <a:avLst/>
            </a:prstGeom>
            <a:solidFill>
              <a:srgbClr val="80BD41">
                <a:alpha val="100000"/>
              </a:srgbClr>
            </a:solidFill>
          </p:spPr>
          <p:txBody>
            <a:bodyPr/>
            <a:lstStyle/>
            <a:p/>
          </p:txBody>
        </p:sp>
        <p:sp>
          <p:nvSpPr>
            <p:cNvPr id="42" name="rc42"/>
            <p:cNvSpPr/>
            <p:nvPr/>
          </p:nvSpPr>
          <p:spPr>
            <a:xfrm>
              <a:off x="3791502" y="2321881"/>
              <a:ext cx="249522" cy="168830"/>
            </a:xfrm>
            <a:prstGeom prst="rect">
              <a:avLst/>
            </a:prstGeom>
            <a:solidFill>
              <a:srgbClr val="1CABE2">
                <a:alpha val="100000"/>
              </a:srgbClr>
            </a:solidFill>
          </p:spPr>
          <p:txBody>
            <a:bodyPr/>
            <a:lstStyle/>
            <a:p/>
          </p:txBody>
        </p:sp>
        <p:sp>
          <p:nvSpPr>
            <p:cNvPr id="43" name="rc43"/>
            <p:cNvSpPr/>
            <p:nvPr/>
          </p:nvSpPr>
          <p:spPr>
            <a:xfrm>
              <a:off x="4068750" y="2495960"/>
              <a:ext cx="249522" cy="1510724"/>
            </a:xfrm>
            <a:prstGeom prst="rect">
              <a:avLst/>
            </a:prstGeom>
            <a:solidFill>
              <a:srgbClr val="80BD41">
                <a:alpha val="100000"/>
              </a:srgbClr>
            </a:solidFill>
          </p:spPr>
          <p:txBody>
            <a:bodyPr/>
            <a:lstStyle/>
            <a:p/>
          </p:txBody>
        </p:sp>
        <p:sp>
          <p:nvSpPr>
            <p:cNvPr id="44" name="rc44"/>
            <p:cNvSpPr/>
            <p:nvPr/>
          </p:nvSpPr>
          <p:spPr>
            <a:xfrm>
              <a:off x="4068750" y="2328004"/>
              <a:ext cx="249522" cy="167955"/>
            </a:xfrm>
            <a:prstGeom prst="rect">
              <a:avLst/>
            </a:prstGeom>
            <a:solidFill>
              <a:srgbClr val="1CABE2">
                <a:alpha val="100000"/>
              </a:srgbClr>
            </a:solidFill>
          </p:spPr>
          <p:txBody>
            <a:bodyPr/>
            <a:lstStyle/>
            <a:p/>
          </p:txBody>
        </p:sp>
        <p:sp>
          <p:nvSpPr>
            <p:cNvPr id="45" name="rc45"/>
            <p:cNvSpPr/>
            <p:nvPr/>
          </p:nvSpPr>
          <p:spPr>
            <a:xfrm>
              <a:off x="4345998" y="2502958"/>
              <a:ext cx="249522" cy="1503726"/>
            </a:xfrm>
            <a:prstGeom prst="rect">
              <a:avLst/>
            </a:prstGeom>
            <a:solidFill>
              <a:srgbClr val="80BD41">
                <a:alpha val="100000"/>
              </a:srgbClr>
            </a:solidFill>
          </p:spPr>
          <p:txBody>
            <a:bodyPr/>
            <a:lstStyle/>
            <a:p/>
          </p:txBody>
        </p:sp>
        <p:sp>
          <p:nvSpPr>
            <p:cNvPr id="46" name="rc46"/>
            <p:cNvSpPr/>
            <p:nvPr/>
          </p:nvSpPr>
          <p:spPr>
            <a:xfrm>
              <a:off x="4345998" y="2335877"/>
              <a:ext cx="249522" cy="167080"/>
            </a:xfrm>
            <a:prstGeom prst="rect">
              <a:avLst/>
            </a:prstGeom>
            <a:solidFill>
              <a:srgbClr val="1CABE2">
                <a:alpha val="100000"/>
              </a:srgbClr>
            </a:solidFill>
          </p:spPr>
          <p:txBody>
            <a:bodyPr/>
            <a:lstStyle/>
            <a:p/>
          </p:txBody>
        </p:sp>
        <p:sp>
          <p:nvSpPr>
            <p:cNvPr id="47" name="rc47"/>
            <p:cNvSpPr/>
            <p:nvPr/>
          </p:nvSpPr>
          <p:spPr>
            <a:xfrm>
              <a:off x="4623245" y="2478464"/>
              <a:ext cx="249522" cy="1528220"/>
            </a:xfrm>
            <a:prstGeom prst="rect">
              <a:avLst/>
            </a:prstGeom>
            <a:solidFill>
              <a:srgbClr val="80BD41">
                <a:alpha val="100000"/>
              </a:srgbClr>
            </a:solidFill>
          </p:spPr>
          <p:txBody>
            <a:bodyPr/>
            <a:lstStyle/>
            <a:p/>
          </p:txBody>
        </p:sp>
        <p:sp>
          <p:nvSpPr>
            <p:cNvPr id="48" name="rc48"/>
            <p:cNvSpPr/>
            <p:nvPr/>
          </p:nvSpPr>
          <p:spPr>
            <a:xfrm>
              <a:off x="4623245" y="2345500"/>
              <a:ext cx="249522" cy="132964"/>
            </a:xfrm>
            <a:prstGeom prst="rect">
              <a:avLst/>
            </a:prstGeom>
            <a:solidFill>
              <a:srgbClr val="1CABE2">
                <a:alpha val="100000"/>
              </a:srgbClr>
            </a:solidFill>
          </p:spPr>
          <p:txBody>
            <a:bodyPr/>
            <a:lstStyle/>
            <a:p/>
          </p:txBody>
        </p:sp>
        <p:sp>
          <p:nvSpPr>
            <p:cNvPr id="49" name="rc49"/>
            <p:cNvSpPr/>
            <p:nvPr/>
          </p:nvSpPr>
          <p:spPr>
            <a:xfrm>
              <a:off x="4900493" y="2495085"/>
              <a:ext cx="249522" cy="1511599"/>
            </a:xfrm>
            <a:prstGeom prst="rect">
              <a:avLst/>
            </a:prstGeom>
            <a:solidFill>
              <a:srgbClr val="80BD41">
                <a:alpha val="100000"/>
              </a:srgbClr>
            </a:solidFill>
          </p:spPr>
          <p:txBody>
            <a:bodyPr/>
            <a:lstStyle/>
            <a:p/>
          </p:txBody>
        </p:sp>
        <p:sp>
          <p:nvSpPr>
            <p:cNvPr id="50" name="rc50"/>
            <p:cNvSpPr/>
            <p:nvPr/>
          </p:nvSpPr>
          <p:spPr>
            <a:xfrm>
              <a:off x="4900493" y="2363870"/>
              <a:ext cx="249522" cy="131215"/>
            </a:xfrm>
            <a:prstGeom prst="rect">
              <a:avLst/>
            </a:prstGeom>
            <a:solidFill>
              <a:srgbClr val="1CABE2">
                <a:alpha val="100000"/>
              </a:srgbClr>
            </a:solidFill>
          </p:spPr>
          <p:txBody>
            <a:bodyPr/>
            <a:lstStyle/>
            <a:p/>
          </p:txBody>
        </p:sp>
        <p:sp>
          <p:nvSpPr>
            <p:cNvPr id="51" name="rc51"/>
            <p:cNvSpPr/>
            <p:nvPr/>
          </p:nvSpPr>
          <p:spPr>
            <a:xfrm>
              <a:off x="5177741" y="2509956"/>
              <a:ext cx="249522" cy="1496728"/>
            </a:xfrm>
            <a:prstGeom prst="rect">
              <a:avLst/>
            </a:prstGeom>
            <a:solidFill>
              <a:srgbClr val="80BD41">
                <a:alpha val="100000"/>
              </a:srgbClr>
            </a:solidFill>
          </p:spPr>
          <p:txBody>
            <a:bodyPr/>
            <a:lstStyle/>
            <a:p/>
          </p:txBody>
        </p:sp>
        <p:sp>
          <p:nvSpPr>
            <p:cNvPr id="52" name="rc52"/>
            <p:cNvSpPr/>
            <p:nvPr/>
          </p:nvSpPr>
          <p:spPr>
            <a:xfrm>
              <a:off x="5177741" y="2379616"/>
              <a:ext cx="249522" cy="130340"/>
            </a:xfrm>
            <a:prstGeom prst="rect">
              <a:avLst/>
            </a:prstGeom>
            <a:solidFill>
              <a:srgbClr val="1CABE2">
                <a:alpha val="100000"/>
              </a:srgbClr>
            </a:solidFill>
          </p:spPr>
          <p:txBody>
            <a:bodyPr/>
            <a:lstStyle/>
            <a:p/>
          </p:txBody>
        </p:sp>
        <p:sp>
          <p:nvSpPr>
            <p:cNvPr id="53" name="rc53"/>
            <p:cNvSpPr/>
            <p:nvPr/>
          </p:nvSpPr>
          <p:spPr>
            <a:xfrm>
              <a:off x="5454988" y="2466218"/>
              <a:ext cx="249522" cy="1540467"/>
            </a:xfrm>
            <a:prstGeom prst="rect">
              <a:avLst/>
            </a:prstGeom>
            <a:solidFill>
              <a:srgbClr val="80BD41">
                <a:alpha val="100000"/>
              </a:srgbClr>
            </a:solidFill>
          </p:spPr>
          <p:txBody>
            <a:bodyPr/>
            <a:lstStyle/>
            <a:p/>
          </p:txBody>
        </p:sp>
        <p:sp>
          <p:nvSpPr>
            <p:cNvPr id="54" name="rc54"/>
            <p:cNvSpPr/>
            <p:nvPr/>
          </p:nvSpPr>
          <p:spPr>
            <a:xfrm>
              <a:off x="5454988" y="2402360"/>
              <a:ext cx="249522" cy="63858"/>
            </a:xfrm>
            <a:prstGeom prst="rect">
              <a:avLst/>
            </a:prstGeom>
            <a:solidFill>
              <a:srgbClr val="1CABE2">
                <a:alpha val="100000"/>
              </a:srgbClr>
            </a:solidFill>
          </p:spPr>
          <p:txBody>
            <a:bodyPr/>
            <a:lstStyle/>
            <a:p/>
          </p:txBody>
        </p:sp>
        <p:sp>
          <p:nvSpPr>
            <p:cNvPr id="55" name="rc55"/>
            <p:cNvSpPr/>
            <p:nvPr/>
          </p:nvSpPr>
          <p:spPr>
            <a:xfrm>
              <a:off x="5732236" y="2467967"/>
              <a:ext cx="249522" cy="1538717"/>
            </a:xfrm>
            <a:prstGeom prst="rect">
              <a:avLst/>
            </a:prstGeom>
            <a:solidFill>
              <a:srgbClr val="80BD41">
                <a:alpha val="100000"/>
              </a:srgbClr>
            </a:solidFill>
          </p:spPr>
          <p:txBody>
            <a:bodyPr/>
            <a:lstStyle/>
            <a:p/>
          </p:txBody>
        </p:sp>
        <p:sp>
          <p:nvSpPr>
            <p:cNvPr id="56" name="rc56"/>
            <p:cNvSpPr/>
            <p:nvPr/>
          </p:nvSpPr>
          <p:spPr>
            <a:xfrm>
              <a:off x="5732236" y="2420730"/>
              <a:ext cx="249522" cy="47237"/>
            </a:xfrm>
            <a:prstGeom prst="rect">
              <a:avLst/>
            </a:prstGeom>
            <a:solidFill>
              <a:srgbClr val="1CABE2">
                <a:alpha val="100000"/>
              </a:srgbClr>
            </a:solidFill>
          </p:spPr>
          <p:txBody>
            <a:bodyPr/>
            <a:lstStyle/>
            <a:p/>
          </p:txBody>
        </p:sp>
        <p:sp>
          <p:nvSpPr>
            <p:cNvPr id="57" name="rc57"/>
            <p:cNvSpPr/>
            <p:nvPr/>
          </p:nvSpPr>
          <p:spPr>
            <a:xfrm>
              <a:off x="6009484" y="2621052"/>
              <a:ext cx="249522" cy="1385633"/>
            </a:xfrm>
            <a:prstGeom prst="rect">
              <a:avLst/>
            </a:prstGeom>
            <a:solidFill>
              <a:srgbClr val="80BD41">
                <a:alpha val="100000"/>
              </a:srgbClr>
            </a:solidFill>
          </p:spPr>
          <p:txBody>
            <a:bodyPr/>
            <a:lstStyle/>
            <a:p/>
          </p:txBody>
        </p:sp>
        <p:sp>
          <p:nvSpPr>
            <p:cNvPr id="58" name="rc58"/>
            <p:cNvSpPr/>
            <p:nvPr/>
          </p:nvSpPr>
          <p:spPr>
            <a:xfrm>
              <a:off x="6009484" y="2449597"/>
              <a:ext cx="249522" cy="171454"/>
            </a:xfrm>
            <a:prstGeom prst="rect">
              <a:avLst/>
            </a:prstGeom>
            <a:solidFill>
              <a:srgbClr val="1CABE2">
                <a:alpha val="100000"/>
              </a:srgbClr>
            </a:solidFill>
          </p:spPr>
          <p:txBody>
            <a:bodyPr/>
            <a:lstStyle/>
            <a:p/>
          </p:txBody>
        </p:sp>
        <p:sp>
          <p:nvSpPr>
            <p:cNvPr id="59" name="rc59"/>
            <p:cNvSpPr/>
            <p:nvPr/>
          </p:nvSpPr>
          <p:spPr>
            <a:xfrm>
              <a:off x="6286731" y="2491586"/>
              <a:ext cx="249522" cy="1515098"/>
            </a:xfrm>
            <a:prstGeom prst="rect">
              <a:avLst/>
            </a:prstGeom>
            <a:solidFill>
              <a:srgbClr val="80BD41">
                <a:alpha val="100000"/>
              </a:srgbClr>
            </a:solidFill>
          </p:spPr>
          <p:txBody>
            <a:bodyPr/>
            <a:lstStyle/>
            <a:p/>
          </p:txBody>
        </p:sp>
        <p:sp>
          <p:nvSpPr>
            <p:cNvPr id="60" name="rc60"/>
            <p:cNvSpPr/>
            <p:nvPr/>
          </p:nvSpPr>
          <p:spPr>
            <a:xfrm>
              <a:off x="6286731" y="2476715"/>
              <a:ext cx="249522" cy="14871"/>
            </a:xfrm>
            <a:prstGeom prst="rect">
              <a:avLst/>
            </a:prstGeom>
            <a:solidFill>
              <a:srgbClr val="1CABE2">
                <a:alpha val="100000"/>
              </a:srgbClr>
            </a:solidFill>
          </p:spPr>
          <p:txBody>
            <a:bodyPr/>
            <a:lstStyle/>
            <a:p/>
          </p:txBody>
        </p:sp>
        <p:sp>
          <p:nvSpPr>
            <p:cNvPr id="61" name="rc61"/>
            <p:cNvSpPr/>
            <p:nvPr/>
          </p:nvSpPr>
          <p:spPr>
            <a:xfrm>
              <a:off x="6563979" y="2565941"/>
              <a:ext cx="249522" cy="1440743"/>
            </a:xfrm>
            <a:prstGeom prst="rect">
              <a:avLst/>
            </a:prstGeom>
            <a:solidFill>
              <a:srgbClr val="80BD41">
                <a:alpha val="100000"/>
              </a:srgbClr>
            </a:solidFill>
          </p:spPr>
          <p:txBody>
            <a:bodyPr/>
            <a:lstStyle/>
            <a:p/>
          </p:txBody>
        </p:sp>
        <p:sp>
          <p:nvSpPr>
            <p:cNvPr id="62" name="rc62"/>
            <p:cNvSpPr/>
            <p:nvPr/>
          </p:nvSpPr>
          <p:spPr>
            <a:xfrm>
              <a:off x="6563979" y="2457470"/>
              <a:ext cx="249522" cy="108471"/>
            </a:xfrm>
            <a:prstGeom prst="rect">
              <a:avLst/>
            </a:prstGeom>
            <a:solidFill>
              <a:srgbClr val="1CABE2">
                <a:alpha val="100000"/>
              </a:srgbClr>
            </a:solidFill>
          </p:spPr>
          <p:txBody>
            <a:bodyPr/>
            <a:lstStyle/>
            <a:p/>
          </p:txBody>
        </p:sp>
        <p:sp>
          <p:nvSpPr>
            <p:cNvPr id="63" name="rc63"/>
            <p:cNvSpPr/>
            <p:nvPr/>
          </p:nvSpPr>
          <p:spPr>
            <a:xfrm>
              <a:off x="6841227" y="2576439"/>
              <a:ext cx="249522" cy="1430246"/>
            </a:xfrm>
            <a:prstGeom prst="rect">
              <a:avLst/>
            </a:prstGeom>
            <a:solidFill>
              <a:srgbClr val="80BD41">
                <a:alpha val="100000"/>
              </a:srgbClr>
            </a:solidFill>
          </p:spPr>
          <p:txBody>
            <a:bodyPr/>
            <a:lstStyle/>
            <a:p/>
          </p:txBody>
        </p:sp>
        <p:sp>
          <p:nvSpPr>
            <p:cNvPr id="64" name="rc64"/>
            <p:cNvSpPr/>
            <p:nvPr/>
          </p:nvSpPr>
          <p:spPr>
            <a:xfrm>
              <a:off x="6841227" y="2516954"/>
              <a:ext cx="249522" cy="59484"/>
            </a:xfrm>
            <a:prstGeom prst="rect">
              <a:avLst/>
            </a:prstGeom>
            <a:solidFill>
              <a:srgbClr val="1CABE2">
                <a:alpha val="100000"/>
              </a:srgbClr>
            </a:solidFill>
          </p:spPr>
          <p:txBody>
            <a:bodyPr/>
            <a:lstStyle/>
            <a:p/>
          </p:txBody>
        </p:sp>
        <p:sp>
          <p:nvSpPr>
            <p:cNvPr id="65" name="rc65"/>
            <p:cNvSpPr/>
            <p:nvPr/>
          </p:nvSpPr>
          <p:spPr>
            <a:xfrm>
              <a:off x="7118474" y="2642921"/>
              <a:ext cx="249522" cy="1363763"/>
            </a:xfrm>
            <a:prstGeom prst="rect">
              <a:avLst/>
            </a:prstGeom>
            <a:solidFill>
              <a:srgbClr val="80BD41">
                <a:alpha val="100000"/>
              </a:srgbClr>
            </a:solidFill>
          </p:spPr>
          <p:txBody>
            <a:bodyPr/>
            <a:lstStyle/>
            <a:p/>
          </p:txBody>
        </p:sp>
        <p:sp>
          <p:nvSpPr>
            <p:cNvPr id="66" name="rc66"/>
            <p:cNvSpPr/>
            <p:nvPr/>
          </p:nvSpPr>
          <p:spPr>
            <a:xfrm>
              <a:off x="7118474" y="2555444"/>
              <a:ext cx="249522" cy="87476"/>
            </a:xfrm>
            <a:prstGeom prst="rect">
              <a:avLst/>
            </a:prstGeom>
            <a:solidFill>
              <a:srgbClr val="1CABE2">
                <a:alpha val="100000"/>
              </a:srgbClr>
            </a:solidFill>
          </p:spPr>
          <p:txBody>
            <a:bodyPr/>
            <a:lstStyle/>
            <a:p/>
          </p:txBody>
        </p:sp>
        <p:sp>
          <p:nvSpPr>
            <p:cNvPr id="67" name="rc67"/>
            <p:cNvSpPr/>
            <p:nvPr/>
          </p:nvSpPr>
          <p:spPr>
            <a:xfrm>
              <a:off x="7395722" y="2685785"/>
              <a:ext cx="249522" cy="1320900"/>
            </a:xfrm>
            <a:prstGeom prst="rect">
              <a:avLst/>
            </a:prstGeom>
            <a:solidFill>
              <a:srgbClr val="80BD41">
                <a:alpha val="100000"/>
              </a:srgbClr>
            </a:solidFill>
          </p:spPr>
          <p:txBody>
            <a:bodyPr/>
            <a:lstStyle/>
            <a:p/>
          </p:txBody>
        </p:sp>
        <p:sp>
          <p:nvSpPr>
            <p:cNvPr id="68" name="rc68"/>
            <p:cNvSpPr/>
            <p:nvPr/>
          </p:nvSpPr>
          <p:spPr>
            <a:xfrm>
              <a:off x="7395722" y="2586061"/>
              <a:ext cx="249522" cy="99723"/>
            </a:xfrm>
            <a:prstGeom prst="rect">
              <a:avLst/>
            </a:prstGeom>
            <a:solidFill>
              <a:srgbClr val="1CABE2">
                <a:alpha val="100000"/>
              </a:srgbClr>
            </a:solidFill>
          </p:spPr>
          <p:txBody>
            <a:bodyPr/>
            <a:lstStyle/>
            <a:p/>
          </p:txBody>
        </p:sp>
        <p:sp>
          <p:nvSpPr>
            <p:cNvPr id="69" name="rc69"/>
            <p:cNvSpPr/>
            <p:nvPr/>
          </p:nvSpPr>
          <p:spPr>
            <a:xfrm>
              <a:off x="7672970" y="2670913"/>
              <a:ext cx="249522" cy="1335771"/>
            </a:xfrm>
            <a:prstGeom prst="rect">
              <a:avLst/>
            </a:prstGeom>
            <a:solidFill>
              <a:srgbClr val="80BD41">
                <a:alpha val="100000"/>
              </a:srgbClr>
            </a:solidFill>
          </p:spPr>
          <p:txBody>
            <a:bodyPr/>
            <a:lstStyle/>
            <a:p/>
          </p:txBody>
        </p:sp>
        <p:sp>
          <p:nvSpPr>
            <p:cNvPr id="70" name="rc70"/>
            <p:cNvSpPr/>
            <p:nvPr/>
          </p:nvSpPr>
          <p:spPr>
            <a:xfrm>
              <a:off x="7672970" y="2614928"/>
              <a:ext cx="249522" cy="55985"/>
            </a:xfrm>
            <a:prstGeom prst="rect">
              <a:avLst/>
            </a:prstGeom>
            <a:solidFill>
              <a:srgbClr val="1CABE2">
                <a:alpha val="100000"/>
              </a:srgbClr>
            </a:solidFill>
          </p:spPr>
          <p:txBody>
            <a:bodyPr/>
            <a:lstStyle/>
            <a:p/>
          </p:txBody>
        </p:sp>
        <p:sp>
          <p:nvSpPr>
            <p:cNvPr id="71" name="rc71"/>
            <p:cNvSpPr/>
            <p:nvPr/>
          </p:nvSpPr>
          <p:spPr>
            <a:xfrm>
              <a:off x="7950217" y="2742644"/>
              <a:ext cx="249522" cy="1264040"/>
            </a:xfrm>
            <a:prstGeom prst="rect">
              <a:avLst/>
            </a:prstGeom>
            <a:solidFill>
              <a:srgbClr val="80BD41">
                <a:alpha val="100000"/>
              </a:srgbClr>
            </a:solidFill>
          </p:spPr>
          <p:txBody>
            <a:bodyPr/>
            <a:lstStyle/>
            <a:p/>
          </p:txBody>
        </p:sp>
        <p:sp>
          <p:nvSpPr>
            <p:cNvPr id="72" name="rc72"/>
            <p:cNvSpPr/>
            <p:nvPr/>
          </p:nvSpPr>
          <p:spPr>
            <a:xfrm>
              <a:off x="7950217" y="2632424"/>
              <a:ext cx="249522" cy="110220"/>
            </a:xfrm>
            <a:prstGeom prst="rect">
              <a:avLst/>
            </a:prstGeom>
            <a:solidFill>
              <a:srgbClr val="1CABE2">
                <a:alpha val="100000"/>
              </a:srgbClr>
            </a:solidFill>
          </p:spPr>
          <p:txBody>
            <a:bodyPr/>
            <a:lstStyle/>
            <a:p/>
          </p:txBody>
        </p:sp>
        <p:sp>
          <p:nvSpPr>
            <p:cNvPr id="73" name="pl73"/>
            <p:cNvSpPr/>
            <p:nvPr/>
          </p:nvSpPr>
          <p:spPr>
            <a:xfrm>
              <a:off x="1421035" y="1226758"/>
              <a:ext cx="6653943" cy="308880"/>
            </a:xfrm>
            <a:custGeom>
              <a:avLst/>
              <a:pathLst>
                <a:path w="6653943" h="308880">
                  <a:moveTo>
                    <a:pt x="0" y="252720"/>
                  </a:moveTo>
                  <a:lnTo>
                    <a:pt x="277247" y="224640"/>
                  </a:lnTo>
                  <a:lnTo>
                    <a:pt x="554495" y="84240"/>
                  </a:lnTo>
                  <a:lnTo>
                    <a:pt x="831742" y="224640"/>
                  </a:lnTo>
                  <a:lnTo>
                    <a:pt x="1108990" y="140400"/>
                  </a:lnTo>
                  <a:lnTo>
                    <a:pt x="1386238" y="112320"/>
                  </a:lnTo>
                  <a:lnTo>
                    <a:pt x="1663485" y="196560"/>
                  </a:lnTo>
                  <a:lnTo>
                    <a:pt x="1940733" y="308880"/>
                  </a:lnTo>
                  <a:lnTo>
                    <a:pt x="2217981" y="252720"/>
                  </a:lnTo>
                  <a:lnTo>
                    <a:pt x="2495228" y="252720"/>
                  </a:lnTo>
                  <a:lnTo>
                    <a:pt x="2772476" y="252720"/>
                  </a:lnTo>
                  <a:lnTo>
                    <a:pt x="3049724" y="252720"/>
                  </a:lnTo>
                  <a:lnTo>
                    <a:pt x="3326971" y="196560"/>
                  </a:lnTo>
                  <a:lnTo>
                    <a:pt x="3604219" y="196560"/>
                  </a:lnTo>
                  <a:lnTo>
                    <a:pt x="3881467" y="196560"/>
                  </a:lnTo>
                  <a:lnTo>
                    <a:pt x="4158714" y="84240"/>
                  </a:lnTo>
                  <a:lnTo>
                    <a:pt x="4435962" y="56160"/>
                  </a:lnTo>
                  <a:lnTo>
                    <a:pt x="4713210" y="280800"/>
                  </a:lnTo>
                  <a:lnTo>
                    <a:pt x="4990457" y="0"/>
                  </a:lnTo>
                  <a:lnTo>
                    <a:pt x="5267705" y="168480"/>
                  </a:lnTo>
                  <a:lnTo>
                    <a:pt x="5544953" y="84240"/>
                  </a:lnTo>
                  <a:lnTo>
                    <a:pt x="5822200" y="140400"/>
                  </a:lnTo>
                  <a:lnTo>
                    <a:pt x="6099448" y="168480"/>
                  </a:lnTo>
                  <a:lnTo>
                    <a:pt x="6376696" y="84240"/>
                  </a:lnTo>
                  <a:lnTo>
                    <a:pt x="6653943" y="19656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1329607" y="2191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5" name="tx85"/>
            <p:cNvSpPr/>
            <p:nvPr/>
          </p:nvSpPr>
          <p:spPr>
            <a:xfrm>
              <a:off x="2755022" y="220957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6" name="tx86"/>
            <p:cNvSpPr/>
            <p:nvPr/>
          </p:nvSpPr>
          <p:spPr>
            <a:xfrm>
              <a:off x="4102084" y="21920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7" name="tx87"/>
            <p:cNvSpPr/>
            <p:nvPr/>
          </p:nvSpPr>
          <p:spPr>
            <a:xfrm>
              <a:off x="5488322" y="2265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a:t>
              </a:r>
            </a:p>
          </p:txBody>
        </p:sp>
        <p:sp>
          <p:nvSpPr>
            <p:cNvPr id="88" name="tx88"/>
            <p:cNvSpPr/>
            <p:nvPr/>
          </p:nvSpPr>
          <p:spPr>
            <a:xfrm>
              <a:off x="6597312" y="23226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a:t>
              </a:r>
            </a:p>
          </p:txBody>
        </p:sp>
        <p:sp>
          <p:nvSpPr>
            <p:cNvPr id="89" name="tx89"/>
            <p:cNvSpPr/>
            <p:nvPr/>
          </p:nvSpPr>
          <p:spPr>
            <a:xfrm>
              <a:off x="6913737" y="238217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0" name="tx90"/>
            <p:cNvSpPr/>
            <p:nvPr/>
          </p:nvSpPr>
          <p:spPr>
            <a:xfrm>
              <a:off x="7151808" y="24195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91" name="tx91"/>
            <p:cNvSpPr/>
            <p:nvPr/>
          </p:nvSpPr>
          <p:spPr>
            <a:xfrm>
              <a:off x="7429055" y="2451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2" name="tx92"/>
            <p:cNvSpPr/>
            <p:nvPr/>
          </p:nvSpPr>
          <p:spPr>
            <a:xfrm>
              <a:off x="7706303" y="2479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3" name="tx93"/>
            <p:cNvSpPr/>
            <p:nvPr/>
          </p:nvSpPr>
          <p:spPr>
            <a:xfrm>
              <a:off x="7983551" y="2497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4" name="pl94"/>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157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05" name="tx105"/>
            <p:cNvSpPr/>
            <p:nvPr/>
          </p:nvSpPr>
          <p:spPr>
            <a:xfrm>
              <a:off x="1355732" y="23760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06" name="tx106"/>
            <p:cNvSpPr/>
            <p:nvPr/>
          </p:nvSpPr>
          <p:spPr>
            <a:xfrm>
              <a:off x="2755022" y="318259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7" name="tx107"/>
            <p:cNvSpPr/>
            <p:nvPr/>
          </p:nvSpPr>
          <p:spPr>
            <a:xfrm>
              <a:off x="2753715" y="23531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2162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09" name="tx109"/>
            <p:cNvSpPr/>
            <p:nvPr/>
          </p:nvSpPr>
          <p:spPr>
            <a:xfrm>
              <a:off x="4128209" y="23769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0" name="tx110"/>
            <p:cNvSpPr/>
            <p:nvPr/>
          </p:nvSpPr>
          <p:spPr>
            <a:xfrm>
              <a:off x="5488322" y="3201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1" name="tx111"/>
            <p:cNvSpPr/>
            <p:nvPr/>
          </p:nvSpPr>
          <p:spPr>
            <a:xfrm>
              <a:off x="5526191" y="24003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512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3" name="tx113"/>
            <p:cNvSpPr/>
            <p:nvPr/>
          </p:nvSpPr>
          <p:spPr>
            <a:xfrm>
              <a:off x="6623438" y="24778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4" name="tx114"/>
            <p:cNvSpPr/>
            <p:nvPr/>
          </p:nvSpPr>
          <p:spPr>
            <a:xfrm>
              <a:off x="6874560" y="32565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5" name="tx115"/>
            <p:cNvSpPr/>
            <p:nvPr/>
          </p:nvSpPr>
          <p:spPr>
            <a:xfrm>
              <a:off x="6912430" y="25127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289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7" name="tx117"/>
            <p:cNvSpPr/>
            <p:nvPr/>
          </p:nvSpPr>
          <p:spPr>
            <a:xfrm>
              <a:off x="7217110" y="256528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8" name="tx118"/>
            <p:cNvSpPr/>
            <p:nvPr/>
          </p:nvSpPr>
          <p:spPr>
            <a:xfrm>
              <a:off x="7429055" y="3311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9" name="tx119"/>
            <p:cNvSpPr/>
            <p:nvPr/>
          </p:nvSpPr>
          <p:spPr>
            <a:xfrm>
              <a:off x="7455181" y="26020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0" name="tx120"/>
            <p:cNvSpPr/>
            <p:nvPr/>
          </p:nvSpPr>
          <p:spPr>
            <a:xfrm>
              <a:off x="7706303" y="33037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1" name="tx121"/>
            <p:cNvSpPr/>
            <p:nvPr/>
          </p:nvSpPr>
          <p:spPr>
            <a:xfrm>
              <a:off x="7744173" y="26090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34076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23" name="tx123"/>
            <p:cNvSpPr/>
            <p:nvPr/>
          </p:nvSpPr>
          <p:spPr>
            <a:xfrm>
              <a:off x="8009676" y="26524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07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2050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33019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0218"/>
              <a:ext cx="24419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Trinidad and Tobago, 2000-2024</a:t>
              </a:r>
            </a:p>
          </p:txBody>
        </p:sp>
        <p:sp>
          <p:nvSpPr>
            <p:cNvPr id="153" name="pl153"/>
            <p:cNvSpPr/>
            <p:nvPr/>
          </p:nvSpPr>
          <p:spPr>
            <a:xfrm>
              <a:off x="22243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806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368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930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524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087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6493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6114387" cy="162162"/>
            </a:xfrm>
            <a:prstGeom prst="rect">
              <a:avLst/>
            </a:prstGeom>
            <a:solidFill>
              <a:srgbClr val="80BD41">
                <a:alpha val="100000"/>
              </a:srgbClr>
            </a:solidFill>
          </p:spPr>
          <p:txBody>
            <a:bodyPr/>
            <a:lstStyle/>
            <a:p/>
          </p:txBody>
        </p:sp>
        <p:sp>
          <p:nvSpPr>
            <p:cNvPr id="165" name="rc165"/>
            <p:cNvSpPr/>
            <p:nvPr/>
          </p:nvSpPr>
          <p:spPr>
            <a:xfrm>
              <a:off x="7410661" y="5774644"/>
              <a:ext cx="460342" cy="162162"/>
            </a:xfrm>
            <a:prstGeom prst="rect">
              <a:avLst/>
            </a:prstGeom>
            <a:solidFill>
              <a:srgbClr val="1CABE2">
                <a:alpha val="100000"/>
              </a:srgbClr>
            </a:solidFill>
          </p:spPr>
          <p:txBody>
            <a:bodyPr/>
            <a:lstStyle/>
            <a:p/>
          </p:txBody>
        </p:sp>
        <p:sp>
          <p:nvSpPr>
            <p:cNvPr id="166" name="rc166"/>
            <p:cNvSpPr/>
            <p:nvPr/>
          </p:nvSpPr>
          <p:spPr>
            <a:xfrm>
              <a:off x="1296273" y="5571941"/>
              <a:ext cx="5668895" cy="162162"/>
            </a:xfrm>
            <a:prstGeom prst="rect">
              <a:avLst/>
            </a:prstGeom>
            <a:solidFill>
              <a:srgbClr val="80BD41">
                <a:alpha val="100000"/>
              </a:srgbClr>
            </a:solidFill>
          </p:spPr>
          <p:txBody>
            <a:bodyPr/>
            <a:lstStyle/>
            <a:p/>
          </p:txBody>
        </p:sp>
        <p:sp>
          <p:nvSpPr>
            <p:cNvPr id="167" name="rc167"/>
            <p:cNvSpPr/>
            <p:nvPr/>
          </p:nvSpPr>
          <p:spPr>
            <a:xfrm>
              <a:off x="6965168" y="5571941"/>
              <a:ext cx="237596" cy="162162"/>
            </a:xfrm>
            <a:prstGeom prst="rect">
              <a:avLst/>
            </a:prstGeom>
            <a:solidFill>
              <a:srgbClr val="1CABE2">
                <a:alpha val="100000"/>
              </a:srgbClr>
            </a:solidFill>
          </p:spPr>
          <p:txBody>
            <a:bodyPr/>
            <a:lstStyle/>
            <a:p/>
          </p:txBody>
        </p:sp>
        <p:sp>
          <p:nvSpPr>
            <p:cNvPr id="168" name="rc168"/>
            <p:cNvSpPr/>
            <p:nvPr/>
          </p:nvSpPr>
          <p:spPr>
            <a:xfrm>
              <a:off x="1296273" y="5369238"/>
              <a:ext cx="5364474" cy="162162"/>
            </a:xfrm>
            <a:prstGeom prst="rect">
              <a:avLst/>
            </a:prstGeom>
            <a:solidFill>
              <a:srgbClr val="80BD41">
                <a:alpha val="100000"/>
              </a:srgbClr>
            </a:solidFill>
          </p:spPr>
          <p:txBody>
            <a:bodyPr/>
            <a:lstStyle/>
            <a:p/>
          </p:txBody>
        </p:sp>
        <p:sp>
          <p:nvSpPr>
            <p:cNvPr id="169" name="rc169"/>
            <p:cNvSpPr/>
            <p:nvPr/>
          </p:nvSpPr>
          <p:spPr>
            <a:xfrm>
              <a:off x="6660748" y="5369238"/>
              <a:ext cx="467767" cy="162162"/>
            </a:xfrm>
            <a:prstGeom prst="rect">
              <a:avLst/>
            </a:prstGeom>
            <a:solidFill>
              <a:srgbClr val="1CABE2">
                <a:alpha val="100000"/>
              </a:srgbClr>
            </a:solidFill>
          </p:spPr>
          <p:txBody>
            <a:bodyPr/>
            <a:lstStyle/>
            <a:p/>
          </p:txBody>
        </p:sp>
        <p:sp>
          <p:nvSpPr>
            <p:cNvPr id="170" name="tx170"/>
            <p:cNvSpPr/>
            <p:nvPr/>
          </p:nvSpPr>
          <p:spPr>
            <a:xfrm>
              <a:off x="8087213"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a:t>
              </a:r>
            </a:p>
          </p:txBody>
        </p:sp>
        <p:sp>
          <p:nvSpPr>
            <p:cNvPr id="171" name="tx171"/>
            <p:cNvSpPr/>
            <p:nvPr/>
          </p:nvSpPr>
          <p:spPr>
            <a:xfrm>
              <a:off x="7381664"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a:t>
              </a:r>
            </a:p>
          </p:txBody>
        </p:sp>
        <p:sp>
          <p:nvSpPr>
            <p:cNvPr id="172" name="tx172"/>
            <p:cNvSpPr/>
            <p:nvPr/>
          </p:nvSpPr>
          <p:spPr>
            <a:xfrm>
              <a:off x="730370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73" name="tx173"/>
            <p:cNvSpPr/>
            <p:nvPr/>
          </p:nvSpPr>
          <p:spPr>
            <a:xfrm>
              <a:off x="424797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74" name="tx174"/>
            <p:cNvSpPr/>
            <p:nvPr/>
          </p:nvSpPr>
          <p:spPr>
            <a:xfrm>
              <a:off x="7565483"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5" name="tx175"/>
            <p:cNvSpPr/>
            <p:nvPr/>
          </p:nvSpPr>
          <p:spPr>
            <a:xfrm>
              <a:off x="4025227"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76" name="tx176"/>
            <p:cNvSpPr/>
            <p:nvPr/>
          </p:nvSpPr>
          <p:spPr>
            <a:xfrm>
              <a:off x="7022168"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3873017"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78" name="tx178"/>
            <p:cNvSpPr/>
            <p:nvPr/>
          </p:nvSpPr>
          <p:spPr>
            <a:xfrm>
              <a:off x="6819283"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13646"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4" name="tx184"/>
            <p:cNvSpPr/>
            <p:nvPr/>
          </p:nvSpPr>
          <p:spPr>
            <a:xfrm>
              <a:off x="493101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678723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(92%) was relatively constant within 1% compared to 2019 (93%).
The number of children vaccinated with DTP3 decreased 12% compared to in 2019.
The number of surviving infants decreased approximately 11%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4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14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79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34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31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796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161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52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18041"/>
              <a:ext cx="249522" cy="488644"/>
            </a:xfrm>
            <a:prstGeom prst="rect">
              <a:avLst/>
            </a:prstGeom>
            <a:solidFill>
              <a:srgbClr val="E2231A">
                <a:alpha val="100000"/>
              </a:srgbClr>
            </a:solidFill>
          </p:spPr>
          <p:txBody>
            <a:bodyPr/>
            <a:lstStyle/>
            <a:p/>
          </p:txBody>
        </p:sp>
        <p:sp>
          <p:nvSpPr>
            <p:cNvPr id="25" name="rc25"/>
            <p:cNvSpPr/>
            <p:nvPr/>
          </p:nvSpPr>
          <p:spPr>
            <a:xfrm>
              <a:off x="1573521" y="3568941"/>
              <a:ext cx="249522" cy="437743"/>
            </a:xfrm>
            <a:prstGeom prst="rect">
              <a:avLst/>
            </a:prstGeom>
            <a:solidFill>
              <a:srgbClr val="E2231A">
                <a:alpha val="100000"/>
              </a:srgbClr>
            </a:solidFill>
          </p:spPr>
          <p:txBody>
            <a:bodyPr/>
            <a:lstStyle/>
            <a:p/>
          </p:txBody>
        </p:sp>
        <p:sp>
          <p:nvSpPr>
            <p:cNvPr id="26" name="rc26"/>
            <p:cNvSpPr/>
            <p:nvPr/>
          </p:nvSpPr>
          <p:spPr>
            <a:xfrm>
              <a:off x="1850769" y="3379846"/>
              <a:ext cx="249522" cy="626838"/>
            </a:xfrm>
            <a:prstGeom prst="rect">
              <a:avLst/>
            </a:prstGeom>
            <a:solidFill>
              <a:srgbClr val="E2231A">
                <a:alpha val="100000"/>
              </a:srgbClr>
            </a:solidFill>
          </p:spPr>
          <p:txBody>
            <a:bodyPr/>
            <a:lstStyle/>
            <a:p/>
          </p:txBody>
        </p:sp>
        <p:sp>
          <p:nvSpPr>
            <p:cNvPr id="27" name="rc27"/>
            <p:cNvSpPr/>
            <p:nvPr/>
          </p:nvSpPr>
          <p:spPr>
            <a:xfrm>
              <a:off x="2128016" y="3429983"/>
              <a:ext cx="249522" cy="576701"/>
            </a:xfrm>
            <a:prstGeom prst="rect">
              <a:avLst/>
            </a:prstGeom>
            <a:solidFill>
              <a:srgbClr val="E2231A">
                <a:alpha val="100000"/>
              </a:srgbClr>
            </a:solidFill>
          </p:spPr>
          <p:txBody>
            <a:bodyPr/>
            <a:lstStyle/>
            <a:p/>
          </p:txBody>
        </p:sp>
        <p:sp>
          <p:nvSpPr>
            <p:cNvPr id="28" name="rc28"/>
            <p:cNvSpPr/>
            <p:nvPr/>
          </p:nvSpPr>
          <p:spPr>
            <a:xfrm>
              <a:off x="2405264" y="3767198"/>
              <a:ext cx="249522" cy="239486"/>
            </a:xfrm>
            <a:prstGeom prst="rect">
              <a:avLst/>
            </a:prstGeom>
            <a:solidFill>
              <a:srgbClr val="E2231A">
                <a:alpha val="100000"/>
              </a:srgbClr>
            </a:solidFill>
          </p:spPr>
          <p:txBody>
            <a:bodyPr/>
            <a:lstStyle/>
            <a:p/>
          </p:txBody>
        </p:sp>
        <p:sp>
          <p:nvSpPr>
            <p:cNvPr id="29" name="rc29"/>
            <p:cNvSpPr/>
            <p:nvPr/>
          </p:nvSpPr>
          <p:spPr>
            <a:xfrm>
              <a:off x="2682512" y="3668452"/>
              <a:ext cx="249522" cy="338233"/>
            </a:xfrm>
            <a:prstGeom prst="rect">
              <a:avLst/>
            </a:prstGeom>
            <a:solidFill>
              <a:srgbClr val="E2231A">
                <a:alpha val="100000"/>
              </a:srgbClr>
            </a:solidFill>
          </p:spPr>
          <p:txBody>
            <a:bodyPr/>
            <a:lstStyle/>
            <a:p/>
          </p:txBody>
        </p:sp>
        <p:sp>
          <p:nvSpPr>
            <p:cNvPr id="30" name="rc30"/>
            <p:cNvSpPr/>
            <p:nvPr/>
          </p:nvSpPr>
          <p:spPr>
            <a:xfrm>
              <a:off x="2959759" y="3469940"/>
              <a:ext cx="249522" cy="536744"/>
            </a:xfrm>
            <a:prstGeom prst="rect">
              <a:avLst/>
            </a:prstGeom>
            <a:solidFill>
              <a:srgbClr val="E2231A">
                <a:alpha val="100000"/>
              </a:srgbClr>
            </a:solidFill>
          </p:spPr>
          <p:txBody>
            <a:bodyPr/>
            <a:lstStyle/>
            <a:p/>
          </p:txBody>
        </p:sp>
        <p:sp>
          <p:nvSpPr>
            <p:cNvPr id="31" name="rc31"/>
            <p:cNvSpPr/>
            <p:nvPr/>
          </p:nvSpPr>
          <p:spPr>
            <a:xfrm>
              <a:off x="3237007" y="3565887"/>
              <a:ext cx="249522" cy="440797"/>
            </a:xfrm>
            <a:prstGeom prst="rect">
              <a:avLst/>
            </a:prstGeom>
            <a:solidFill>
              <a:srgbClr val="E2231A">
                <a:alpha val="100000"/>
              </a:srgbClr>
            </a:solidFill>
          </p:spPr>
          <p:txBody>
            <a:bodyPr/>
            <a:lstStyle/>
            <a:p/>
          </p:txBody>
        </p:sp>
        <p:sp>
          <p:nvSpPr>
            <p:cNvPr id="32" name="rc32"/>
            <p:cNvSpPr/>
            <p:nvPr/>
          </p:nvSpPr>
          <p:spPr>
            <a:xfrm>
              <a:off x="3514255" y="3565887"/>
              <a:ext cx="249522" cy="440797"/>
            </a:xfrm>
            <a:prstGeom prst="rect">
              <a:avLst/>
            </a:prstGeom>
            <a:solidFill>
              <a:srgbClr val="E2231A">
                <a:alpha val="100000"/>
              </a:srgbClr>
            </a:solidFill>
          </p:spPr>
          <p:txBody>
            <a:bodyPr/>
            <a:lstStyle/>
            <a:p/>
          </p:txBody>
        </p:sp>
        <p:sp>
          <p:nvSpPr>
            <p:cNvPr id="33" name="rc33"/>
            <p:cNvSpPr/>
            <p:nvPr/>
          </p:nvSpPr>
          <p:spPr>
            <a:xfrm>
              <a:off x="3791502" y="3712480"/>
              <a:ext cx="249522" cy="294204"/>
            </a:xfrm>
            <a:prstGeom prst="rect">
              <a:avLst/>
            </a:prstGeom>
            <a:solidFill>
              <a:srgbClr val="E2231A">
                <a:alpha val="100000"/>
              </a:srgbClr>
            </a:solidFill>
          </p:spPr>
          <p:txBody>
            <a:bodyPr/>
            <a:lstStyle/>
            <a:p/>
          </p:txBody>
        </p:sp>
        <p:sp>
          <p:nvSpPr>
            <p:cNvPr id="34" name="rc34"/>
            <p:cNvSpPr/>
            <p:nvPr/>
          </p:nvSpPr>
          <p:spPr>
            <a:xfrm>
              <a:off x="4068750" y="3615770"/>
              <a:ext cx="249522" cy="390915"/>
            </a:xfrm>
            <a:prstGeom prst="rect">
              <a:avLst/>
            </a:prstGeom>
            <a:solidFill>
              <a:srgbClr val="E2231A">
                <a:alpha val="100000"/>
              </a:srgbClr>
            </a:solidFill>
          </p:spPr>
          <p:txBody>
            <a:bodyPr/>
            <a:lstStyle/>
            <a:p/>
          </p:txBody>
        </p:sp>
        <p:sp>
          <p:nvSpPr>
            <p:cNvPr id="35" name="rc35"/>
            <p:cNvSpPr/>
            <p:nvPr/>
          </p:nvSpPr>
          <p:spPr>
            <a:xfrm>
              <a:off x="4345998" y="3617806"/>
              <a:ext cx="249522" cy="388879"/>
            </a:xfrm>
            <a:prstGeom prst="rect">
              <a:avLst/>
            </a:prstGeom>
            <a:solidFill>
              <a:srgbClr val="E2231A">
                <a:alpha val="100000"/>
              </a:srgbClr>
            </a:solidFill>
          </p:spPr>
          <p:txBody>
            <a:bodyPr/>
            <a:lstStyle/>
            <a:p/>
          </p:txBody>
        </p:sp>
        <p:sp>
          <p:nvSpPr>
            <p:cNvPr id="36" name="rc36"/>
            <p:cNvSpPr/>
            <p:nvPr/>
          </p:nvSpPr>
          <p:spPr>
            <a:xfrm>
              <a:off x="4623245" y="3281863"/>
              <a:ext cx="249522" cy="724821"/>
            </a:xfrm>
            <a:prstGeom prst="rect">
              <a:avLst/>
            </a:prstGeom>
            <a:solidFill>
              <a:srgbClr val="E2231A">
                <a:alpha val="100000"/>
              </a:srgbClr>
            </a:solidFill>
          </p:spPr>
          <p:txBody>
            <a:bodyPr/>
            <a:lstStyle/>
            <a:p/>
          </p:txBody>
        </p:sp>
        <p:sp>
          <p:nvSpPr>
            <p:cNvPr id="37" name="rc37"/>
            <p:cNvSpPr/>
            <p:nvPr/>
          </p:nvSpPr>
          <p:spPr>
            <a:xfrm>
              <a:off x="4900493" y="3576576"/>
              <a:ext cx="249522" cy="430108"/>
            </a:xfrm>
            <a:prstGeom prst="rect">
              <a:avLst/>
            </a:prstGeom>
            <a:solidFill>
              <a:srgbClr val="E2231A">
                <a:alpha val="100000"/>
              </a:srgbClr>
            </a:solidFill>
          </p:spPr>
          <p:txBody>
            <a:bodyPr/>
            <a:lstStyle/>
            <a:p/>
          </p:txBody>
        </p:sp>
        <p:sp>
          <p:nvSpPr>
            <p:cNvPr id="38" name="rc38"/>
            <p:cNvSpPr/>
            <p:nvPr/>
          </p:nvSpPr>
          <p:spPr>
            <a:xfrm>
              <a:off x="5177741" y="3817335"/>
              <a:ext cx="249522" cy="189349"/>
            </a:xfrm>
            <a:prstGeom prst="rect">
              <a:avLst/>
            </a:prstGeom>
            <a:solidFill>
              <a:srgbClr val="E2231A">
                <a:alpha val="100000"/>
              </a:srgbClr>
            </a:solidFill>
          </p:spPr>
          <p:txBody>
            <a:bodyPr/>
            <a:lstStyle/>
            <a:p/>
          </p:txBody>
        </p:sp>
        <p:sp>
          <p:nvSpPr>
            <p:cNvPr id="39" name="rc39"/>
            <p:cNvSpPr/>
            <p:nvPr/>
          </p:nvSpPr>
          <p:spPr>
            <a:xfrm>
              <a:off x="5454988" y="3493100"/>
              <a:ext cx="249522" cy="513585"/>
            </a:xfrm>
            <a:prstGeom prst="rect">
              <a:avLst/>
            </a:prstGeom>
            <a:solidFill>
              <a:srgbClr val="E2231A">
                <a:alpha val="100000"/>
              </a:srgbClr>
            </a:solidFill>
          </p:spPr>
          <p:txBody>
            <a:bodyPr/>
            <a:lstStyle/>
            <a:p/>
          </p:txBody>
        </p:sp>
        <p:sp>
          <p:nvSpPr>
            <p:cNvPr id="40" name="rc40"/>
            <p:cNvSpPr/>
            <p:nvPr/>
          </p:nvSpPr>
          <p:spPr>
            <a:xfrm>
              <a:off x="5732236" y="3360504"/>
              <a:ext cx="249522" cy="646180"/>
            </a:xfrm>
            <a:prstGeom prst="rect">
              <a:avLst/>
            </a:prstGeom>
            <a:solidFill>
              <a:srgbClr val="E2231A">
                <a:alpha val="100000"/>
              </a:srgbClr>
            </a:solidFill>
          </p:spPr>
          <p:txBody>
            <a:bodyPr/>
            <a:lstStyle/>
            <a:p/>
          </p:txBody>
        </p:sp>
        <p:sp>
          <p:nvSpPr>
            <p:cNvPr id="41" name="rc41"/>
            <p:cNvSpPr/>
            <p:nvPr/>
          </p:nvSpPr>
          <p:spPr>
            <a:xfrm>
              <a:off x="6009484" y="3689575"/>
              <a:ext cx="249522" cy="317109"/>
            </a:xfrm>
            <a:prstGeom prst="rect">
              <a:avLst/>
            </a:prstGeom>
            <a:solidFill>
              <a:srgbClr val="E2231A">
                <a:alpha val="100000"/>
              </a:srgbClr>
            </a:solidFill>
          </p:spPr>
          <p:txBody>
            <a:bodyPr/>
            <a:lstStyle/>
            <a:p/>
          </p:txBody>
        </p:sp>
        <p:sp>
          <p:nvSpPr>
            <p:cNvPr id="42" name="rc42"/>
            <p:cNvSpPr/>
            <p:nvPr/>
          </p:nvSpPr>
          <p:spPr>
            <a:xfrm>
              <a:off x="6286731" y="3561561"/>
              <a:ext cx="249522" cy="445124"/>
            </a:xfrm>
            <a:prstGeom prst="rect">
              <a:avLst/>
            </a:prstGeom>
            <a:solidFill>
              <a:srgbClr val="E2231A">
                <a:alpha val="100000"/>
              </a:srgbClr>
            </a:solidFill>
          </p:spPr>
          <p:txBody>
            <a:bodyPr/>
            <a:lstStyle/>
            <a:p/>
          </p:txBody>
        </p:sp>
        <p:sp>
          <p:nvSpPr>
            <p:cNvPr id="43" name="rc43"/>
            <p:cNvSpPr/>
            <p:nvPr/>
          </p:nvSpPr>
          <p:spPr>
            <a:xfrm>
              <a:off x="6563979" y="3961638"/>
              <a:ext cx="249522" cy="45046"/>
            </a:xfrm>
            <a:prstGeom prst="rect">
              <a:avLst/>
            </a:prstGeom>
            <a:solidFill>
              <a:srgbClr val="E2231A">
                <a:alpha val="100000"/>
              </a:srgbClr>
            </a:solidFill>
          </p:spPr>
          <p:txBody>
            <a:bodyPr/>
            <a:lstStyle/>
            <a:p/>
          </p:txBody>
        </p:sp>
        <p:sp>
          <p:nvSpPr>
            <p:cNvPr id="44" name="rc44"/>
            <p:cNvSpPr/>
            <p:nvPr/>
          </p:nvSpPr>
          <p:spPr>
            <a:xfrm>
              <a:off x="6841227" y="3616788"/>
              <a:ext cx="249522" cy="389897"/>
            </a:xfrm>
            <a:prstGeom prst="rect">
              <a:avLst/>
            </a:prstGeom>
            <a:solidFill>
              <a:srgbClr val="E2231A">
                <a:alpha val="100000"/>
              </a:srgbClr>
            </a:solidFill>
          </p:spPr>
          <p:txBody>
            <a:bodyPr/>
            <a:lstStyle/>
            <a:p/>
          </p:txBody>
        </p:sp>
        <p:sp>
          <p:nvSpPr>
            <p:cNvPr id="45" name="rc45"/>
            <p:cNvSpPr/>
            <p:nvPr/>
          </p:nvSpPr>
          <p:spPr>
            <a:xfrm>
              <a:off x="7118474" y="3711208"/>
              <a:ext cx="249522" cy="295476"/>
            </a:xfrm>
            <a:prstGeom prst="rect">
              <a:avLst/>
            </a:prstGeom>
            <a:solidFill>
              <a:srgbClr val="E2231A">
                <a:alpha val="100000"/>
              </a:srgbClr>
            </a:solidFill>
          </p:spPr>
          <p:txBody>
            <a:bodyPr/>
            <a:lstStyle/>
            <a:p/>
          </p:txBody>
        </p:sp>
        <p:sp>
          <p:nvSpPr>
            <p:cNvPr id="46" name="rc46"/>
            <p:cNvSpPr/>
            <p:nvPr/>
          </p:nvSpPr>
          <p:spPr>
            <a:xfrm>
              <a:off x="7395722" y="3676087"/>
              <a:ext cx="249522" cy="330598"/>
            </a:xfrm>
            <a:prstGeom prst="rect">
              <a:avLst/>
            </a:prstGeom>
            <a:solidFill>
              <a:srgbClr val="E2231A">
                <a:alpha val="100000"/>
              </a:srgbClr>
            </a:solidFill>
          </p:spPr>
          <p:txBody>
            <a:bodyPr/>
            <a:lstStyle/>
            <a:p/>
          </p:txBody>
        </p:sp>
        <p:sp>
          <p:nvSpPr>
            <p:cNvPr id="47" name="rc47"/>
            <p:cNvSpPr/>
            <p:nvPr/>
          </p:nvSpPr>
          <p:spPr>
            <a:xfrm>
              <a:off x="7672970" y="3602026"/>
              <a:ext cx="249522" cy="404658"/>
            </a:xfrm>
            <a:prstGeom prst="rect">
              <a:avLst/>
            </a:prstGeom>
            <a:solidFill>
              <a:srgbClr val="E2231A">
                <a:alpha val="100000"/>
              </a:srgbClr>
            </a:solidFill>
          </p:spPr>
          <p:txBody>
            <a:bodyPr/>
            <a:lstStyle/>
            <a:p/>
          </p:txBody>
        </p:sp>
        <p:sp>
          <p:nvSpPr>
            <p:cNvPr id="48" name="rc48"/>
            <p:cNvSpPr/>
            <p:nvPr/>
          </p:nvSpPr>
          <p:spPr>
            <a:xfrm>
              <a:off x="7950217" y="3846857"/>
              <a:ext cx="249522" cy="159827"/>
            </a:xfrm>
            <a:prstGeom prst="rect">
              <a:avLst/>
            </a:prstGeom>
            <a:solidFill>
              <a:srgbClr val="E2231A">
                <a:alpha val="100000"/>
              </a:srgbClr>
            </a:solidFill>
          </p:spPr>
          <p:txBody>
            <a:bodyPr/>
            <a:lstStyle/>
            <a:p/>
          </p:txBody>
        </p:sp>
        <p:sp>
          <p:nvSpPr>
            <p:cNvPr id="49" name="rc49"/>
            <p:cNvSpPr/>
            <p:nvPr/>
          </p:nvSpPr>
          <p:spPr>
            <a:xfrm>
              <a:off x="1573521" y="3012854"/>
              <a:ext cx="249522" cy="556087"/>
            </a:xfrm>
            <a:prstGeom prst="rect">
              <a:avLst/>
            </a:prstGeom>
            <a:solidFill>
              <a:srgbClr val="B3B3B3">
                <a:alpha val="100000"/>
              </a:srgbClr>
            </a:solidFill>
          </p:spPr>
          <p:txBody>
            <a:bodyPr/>
            <a:lstStyle/>
            <a:p/>
          </p:txBody>
        </p:sp>
        <p:sp>
          <p:nvSpPr>
            <p:cNvPr id="50" name="rc50"/>
            <p:cNvSpPr/>
            <p:nvPr/>
          </p:nvSpPr>
          <p:spPr>
            <a:xfrm>
              <a:off x="1850769" y="2889421"/>
              <a:ext cx="249522" cy="490425"/>
            </a:xfrm>
            <a:prstGeom prst="rect">
              <a:avLst/>
            </a:prstGeom>
            <a:solidFill>
              <a:srgbClr val="B3B3B3">
                <a:alpha val="100000"/>
              </a:srgbClr>
            </a:solidFill>
          </p:spPr>
          <p:txBody>
            <a:bodyPr/>
            <a:lstStyle/>
            <a:p/>
          </p:txBody>
        </p:sp>
        <p:sp>
          <p:nvSpPr>
            <p:cNvPr id="51" name="rc51"/>
            <p:cNvSpPr/>
            <p:nvPr/>
          </p:nvSpPr>
          <p:spPr>
            <a:xfrm>
              <a:off x="2128016" y="2707961"/>
              <a:ext cx="249522" cy="722022"/>
            </a:xfrm>
            <a:prstGeom prst="rect">
              <a:avLst/>
            </a:prstGeom>
            <a:solidFill>
              <a:srgbClr val="B3B3B3">
                <a:alpha val="100000"/>
              </a:srgbClr>
            </a:solidFill>
          </p:spPr>
          <p:txBody>
            <a:bodyPr/>
            <a:lstStyle/>
            <a:p/>
          </p:txBody>
        </p:sp>
        <p:sp>
          <p:nvSpPr>
            <p:cNvPr id="52" name="rc52"/>
            <p:cNvSpPr/>
            <p:nvPr/>
          </p:nvSpPr>
          <p:spPr>
            <a:xfrm>
              <a:off x="2405264" y="2951774"/>
              <a:ext cx="249522" cy="815424"/>
            </a:xfrm>
            <a:prstGeom prst="rect">
              <a:avLst/>
            </a:prstGeom>
            <a:solidFill>
              <a:srgbClr val="B3B3B3">
                <a:alpha val="100000"/>
              </a:srgbClr>
            </a:solidFill>
          </p:spPr>
          <p:txBody>
            <a:bodyPr/>
            <a:lstStyle/>
            <a:p/>
          </p:txBody>
        </p:sp>
        <p:sp>
          <p:nvSpPr>
            <p:cNvPr id="53" name="rc53"/>
            <p:cNvSpPr/>
            <p:nvPr/>
          </p:nvSpPr>
          <p:spPr>
            <a:xfrm>
              <a:off x="2682512" y="3242160"/>
              <a:ext cx="249522" cy="426291"/>
            </a:xfrm>
            <a:prstGeom prst="rect">
              <a:avLst/>
            </a:prstGeom>
            <a:solidFill>
              <a:srgbClr val="B3B3B3">
                <a:alpha val="100000"/>
              </a:srgbClr>
            </a:solidFill>
          </p:spPr>
          <p:txBody>
            <a:bodyPr/>
            <a:lstStyle/>
            <a:p/>
          </p:txBody>
        </p:sp>
        <p:sp>
          <p:nvSpPr>
            <p:cNvPr id="54" name="rc54"/>
            <p:cNvSpPr/>
            <p:nvPr/>
          </p:nvSpPr>
          <p:spPr>
            <a:xfrm>
              <a:off x="2959759" y="2961699"/>
              <a:ext cx="249522" cy="508240"/>
            </a:xfrm>
            <a:prstGeom prst="rect">
              <a:avLst/>
            </a:prstGeom>
            <a:solidFill>
              <a:srgbClr val="B3B3B3">
                <a:alpha val="100000"/>
              </a:srgbClr>
            </a:solidFill>
          </p:spPr>
          <p:txBody>
            <a:bodyPr/>
            <a:lstStyle/>
            <a:p/>
          </p:txBody>
        </p:sp>
        <p:sp>
          <p:nvSpPr>
            <p:cNvPr id="55" name="rc55"/>
            <p:cNvSpPr/>
            <p:nvPr/>
          </p:nvSpPr>
          <p:spPr>
            <a:xfrm>
              <a:off x="3237007" y="3392571"/>
              <a:ext cx="249522" cy="173315"/>
            </a:xfrm>
            <a:prstGeom prst="rect">
              <a:avLst/>
            </a:prstGeom>
            <a:solidFill>
              <a:srgbClr val="B3B3B3">
                <a:alpha val="100000"/>
              </a:srgbClr>
            </a:solidFill>
          </p:spPr>
          <p:txBody>
            <a:bodyPr/>
            <a:lstStyle/>
            <a:p/>
          </p:txBody>
        </p:sp>
        <p:sp>
          <p:nvSpPr>
            <p:cNvPr id="56" name="rc56"/>
            <p:cNvSpPr/>
            <p:nvPr/>
          </p:nvSpPr>
          <p:spPr>
            <a:xfrm>
              <a:off x="3514255" y="3111855"/>
              <a:ext cx="249522" cy="454031"/>
            </a:xfrm>
            <a:prstGeom prst="rect">
              <a:avLst/>
            </a:prstGeom>
            <a:solidFill>
              <a:srgbClr val="B3B3B3">
                <a:alpha val="100000"/>
              </a:srgbClr>
            </a:solidFill>
          </p:spPr>
          <p:txBody>
            <a:bodyPr/>
            <a:lstStyle/>
            <a:p/>
          </p:txBody>
        </p:sp>
        <p:sp>
          <p:nvSpPr>
            <p:cNvPr id="57" name="rc57"/>
            <p:cNvSpPr/>
            <p:nvPr/>
          </p:nvSpPr>
          <p:spPr>
            <a:xfrm>
              <a:off x="3791502" y="3061719"/>
              <a:ext cx="249522" cy="650761"/>
            </a:xfrm>
            <a:prstGeom prst="rect">
              <a:avLst/>
            </a:prstGeom>
            <a:solidFill>
              <a:srgbClr val="B3B3B3">
                <a:alpha val="100000"/>
              </a:srgbClr>
            </a:solidFill>
          </p:spPr>
          <p:txBody>
            <a:bodyPr/>
            <a:lstStyle/>
            <a:p/>
          </p:txBody>
        </p:sp>
        <p:sp>
          <p:nvSpPr>
            <p:cNvPr id="58" name="rc58"/>
            <p:cNvSpPr/>
            <p:nvPr/>
          </p:nvSpPr>
          <p:spPr>
            <a:xfrm>
              <a:off x="4068750" y="3147740"/>
              <a:ext cx="249522" cy="468029"/>
            </a:xfrm>
            <a:prstGeom prst="rect">
              <a:avLst/>
            </a:prstGeom>
            <a:solidFill>
              <a:srgbClr val="B3B3B3">
                <a:alpha val="100000"/>
              </a:srgbClr>
            </a:solidFill>
          </p:spPr>
          <p:txBody>
            <a:bodyPr/>
            <a:lstStyle/>
            <a:p/>
          </p:txBody>
        </p:sp>
        <p:sp>
          <p:nvSpPr>
            <p:cNvPr id="59" name="rc59"/>
            <p:cNvSpPr/>
            <p:nvPr/>
          </p:nvSpPr>
          <p:spPr>
            <a:xfrm>
              <a:off x="4345998" y="3188715"/>
              <a:ext cx="249522" cy="429090"/>
            </a:xfrm>
            <a:prstGeom prst="rect">
              <a:avLst/>
            </a:prstGeom>
            <a:solidFill>
              <a:srgbClr val="B3B3B3">
                <a:alpha val="100000"/>
              </a:srgbClr>
            </a:solidFill>
          </p:spPr>
          <p:txBody>
            <a:bodyPr/>
            <a:lstStyle/>
            <a:p/>
          </p:txBody>
        </p:sp>
        <p:sp>
          <p:nvSpPr>
            <p:cNvPr id="60" name="rc60"/>
            <p:cNvSpPr/>
            <p:nvPr/>
          </p:nvSpPr>
          <p:spPr>
            <a:xfrm>
              <a:off x="4900493" y="3328946"/>
              <a:ext cx="249522" cy="247630"/>
            </a:xfrm>
            <a:prstGeom prst="rect">
              <a:avLst/>
            </a:prstGeom>
            <a:solidFill>
              <a:srgbClr val="B3B3B3">
                <a:alpha val="100000"/>
              </a:srgbClr>
            </a:solidFill>
          </p:spPr>
          <p:txBody>
            <a:bodyPr/>
            <a:lstStyle/>
            <a:p/>
          </p:txBody>
        </p:sp>
        <p:sp>
          <p:nvSpPr>
            <p:cNvPr id="61" name="rc61"/>
            <p:cNvSpPr/>
            <p:nvPr/>
          </p:nvSpPr>
          <p:spPr>
            <a:xfrm>
              <a:off x="5177741" y="3667434"/>
              <a:ext cx="249522" cy="149901"/>
            </a:xfrm>
            <a:prstGeom prst="rect">
              <a:avLst/>
            </a:prstGeom>
            <a:solidFill>
              <a:srgbClr val="B3B3B3">
                <a:alpha val="100000"/>
              </a:srgbClr>
            </a:solidFill>
          </p:spPr>
          <p:txBody>
            <a:bodyPr/>
            <a:lstStyle/>
            <a:p/>
          </p:txBody>
        </p:sp>
        <p:sp>
          <p:nvSpPr>
            <p:cNvPr id="62" name="rc62"/>
            <p:cNvSpPr/>
            <p:nvPr/>
          </p:nvSpPr>
          <p:spPr>
            <a:xfrm>
              <a:off x="5454988" y="2991730"/>
              <a:ext cx="249522" cy="501369"/>
            </a:xfrm>
            <a:prstGeom prst="rect">
              <a:avLst/>
            </a:prstGeom>
            <a:solidFill>
              <a:srgbClr val="B3B3B3">
                <a:alpha val="100000"/>
              </a:srgbClr>
            </a:solidFill>
          </p:spPr>
          <p:txBody>
            <a:bodyPr/>
            <a:lstStyle/>
            <a:p/>
          </p:txBody>
        </p:sp>
        <p:sp>
          <p:nvSpPr>
            <p:cNvPr id="63" name="rc63"/>
            <p:cNvSpPr/>
            <p:nvPr/>
          </p:nvSpPr>
          <p:spPr>
            <a:xfrm>
              <a:off x="5732236" y="2321881"/>
              <a:ext cx="249522" cy="1038623"/>
            </a:xfrm>
            <a:prstGeom prst="rect">
              <a:avLst/>
            </a:prstGeom>
            <a:solidFill>
              <a:srgbClr val="B3B3B3">
                <a:alpha val="100000"/>
              </a:srgbClr>
            </a:solidFill>
          </p:spPr>
          <p:txBody>
            <a:bodyPr/>
            <a:lstStyle/>
            <a:p/>
          </p:txBody>
        </p:sp>
        <p:sp>
          <p:nvSpPr>
            <p:cNvPr id="64" name="rc64"/>
            <p:cNvSpPr/>
            <p:nvPr/>
          </p:nvSpPr>
          <p:spPr>
            <a:xfrm>
              <a:off x="6009484" y="3538146"/>
              <a:ext cx="249522" cy="151428"/>
            </a:xfrm>
            <a:prstGeom prst="rect">
              <a:avLst/>
            </a:prstGeom>
            <a:solidFill>
              <a:srgbClr val="B3B3B3">
                <a:alpha val="100000"/>
              </a:srgbClr>
            </a:solidFill>
          </p:spPr>
          <p:txBody>
            <a:bodyPr/>
            <a:lstStyle/>
            <a:p/>
          </p:txBody>
        </p:sp>
        <p:sp>
          <p:nvSpPr>
            <p:cNvPr id="65" name="rc65"/>
            <p:cNvSpPr/>
            <p:nvPr/>
          </p:nvSpPr>
          <p:spPr>
            <a:xfrm>
              <a:off x="6563979" y="3637148"/>
              <a:ext cx="249522" cy="324490"/>
            </a:xfrm>
            <a:prstGeom prst="rect">
              <a:avLst/>
            </a:prstGeom>
            <a:solidFill>
              <a:srgbClr val="B3B3B3">
                <a:alpha val="100000"/>
              </a:srgbClr>
            </a:solidFill>
          </p:spPr>
          <p:txBody>
            <a:bodyPr/>
            <a:lstStyle/>
            <a:p/>
          </p:txBody>
        </p:sp>
        <p:sp>
          <p:nvSpPr>
            <p:cNvPr id="66" name="rc66"/>
            <p:cNvSpPr/>
            <p:nvPr/>
          </p:nvSpPr>
          <p:spPr>
            <a:xfrm>
              <a:off x="6841227" y="3553926"/>
              <a:ext cx="249522" cy="62862"/>
            </a:xfrm>
            <a:prstGeom prst="rect">
              <a:avLst/>
            </a:prstGeom>
            <a:solidFill>
              <a:srgbClr val="B3B3B3">
                <a:alpha val="100000"/>
              </a:srgbClr>
            </a:solidFill>
          </p:spPr>
          <p:txBody>
            <a:bodyPr/>
            <a:lstStyle/>
            <a:p/>
          </p:txBody>
        </p:sp>
        <p:sp>
          <p:nvSpPr>
            <p:cNvPr id="67" name="rc67"/>
            <p:cNvSpPr/>
            <p:nvPr/>
          </p:nvSpPr>
          <p:spPr>
            <a:xfrm>
              <a:off x="7118474" y="3469940"/>
              <a:ext cx="249522" cy="241267"/>
            </a:xfrm>
            <a:prstGeom prst="rect">
              <a:avLst/>
            </a:prstGeom>
            <a:solidFill>
              <a:srgbClr val="B3B3B3">
                <a:alpha val="100000"/>
              </a:srgbClr>
            </a:solidFill>
          </p:spPr>
          <p:txBody>
            <a:bodyPr/>
            <a:lstStyle/>
            <a:p/>
          </p:txBody>
        </p:sp>
        <p:sp>
          <p:nvSpPr>
            <p:cNvPr id="68" name="rc68"/>
            <p:cNvSpPr/>
            <p:nvPr/>
          </p:nvSpPr>
          <p:spPr>
            <a:xfrm>
              <a:off x="7395722" y="3654708"/>
              <a:ext cx="249522" cy="21378"/>
            </a:xfrm>
            <a:prstGeom prst="rect">
              <a:avLst/>
            </a:prstGeom>
            <a:solidFill>
              <a:srgbClr val="B3B3B3">
                <a:alpha val="100000"/>
              </a:srgbClr>
            </a:solidFill>
          </p:spPr>
          <p:txBody>
            <a:bodyPr/>
            <a:lstStyle/>
            <a:p/>
          </p:txBody>
        </p:sp>
        <p:sp>
          <p:nvSpPr>
            <p:cNvPr id="69" name="rc69"/>
            <p:cNvSpPr/>
            <p:nvPr/>
          </p:nvSpPr>
          <p:spPr>
            <a:xfrm>
              <a:off x="7950217" y="3545527"/>
              <a:ext cx="249522" cy="301330"/>
            </a:xfrm>
            <a:prstGeom prst="rect">
              <a:avLst/>
            </a:prstGeom>
            <a:solidFill>
              <a:srgbClr val="B3B3B3">
                <a:alpha val="100000"/>
              </a:srgbClr>
            </a:solidFill>
          </p:spPr>
          <p:txBody>
            <a:bodyPr/>
            <a:lstStyle/>
            <a:p/>
          </p:txBody>
        </p:sp>
        <p:sp>
          <p:nvSpPr>
            <p:cNvPr id="70" name="pl70"/>
            <p:cNvSpPr/>
            <p:nvPr/>
          </p:nvSpPr>
          <p:spPr>
            <a:xfrm>
              <a:off x="1421035" y="1226758"/>
              <a:ext cx="6653943" cy="393120"/>
            </a:xfrm>
            <a:custGeom>
              <a:avLst/>
              <a:pathLst>
                <a:path w="6653943" h="393120">
                  <a:moveTo>
                    <a:pt x="0" y="252720"/>
                  </a:moveTo>
                  <a:lnTo>
                    <a:pt x="277247" y="224640"/>
                  </a:lnTo>
                  <a:lnTo>
                    <a:pt x="554495" y="336960"/>
                  </a:lnTo>
                  <a:lnTo>
                    <a:pt x="831742" y="308880"/>
                  </a:lnTo>
                  <a:lnTo>
                    <a:pt x="1108990" y="112320"/>
                  </a:lnTo>
                  <a:lnTo>
                    <a:pt x="1386238" y="168480"/>
                  </a:lnTo>
                  <a:lnTo>
                    <a:pt x="1663485" y="280800"/>
                  </a:lnTo>
                  <a:lnTo>
                    <a:pt x="1940733" y="224640"/>
                  </a:lnTo>
                  <a:lnTo>
                    <a:pt x="2217981" y="224640"/>
                  </a:lnTo>
                  <a:lnTo>
                    <a:pt x="2495228" y="140400"/>
                  </a:lnTo>
                  <a:lnTo>
                    <a:pt x="2772476" y="196560"/>
                  </a:lnTo>
                  <a:lnTo>
                    <a:pt x="3049724" y="196560"/>
                  </a:lnTo>
                  <a:lnTo>
                    <a:pt x="3326971" y="393120"/>
                  </a:lnTo>
                  <a:lnTo>
                    <a:pt x="3604219" y="224640"/>
                  </a:lnTo>
                  <a:lnTo>
                    <a:pt x="3881467" y="84240"/>
                  </a:lnTo>
                  <a:lnTo>
                    <a:pt x="4158714" y="280800"/>
                  </a:lnTo>
                  <a:lnTo>
                    <a:pt x="4435962" y="365040"/>
                  </a:lnTo>
                  <a:lnTo>
                    <a:pt x="4713210" y="168480"/>
                  </a:lnTo>
                  <a:lnTo>
                    <a:pt x="4990457" y="252720"/>
                  </a:lnTo>
                  <a:lnTo>
                    <a:pt x="5267705" y="0"/>
                  </a:lnTo>
                  <a:lnTo>
                    <a:pt x="5544953" y="224640"/>
                  </a:lnTo>
                  <a:lnTo>
                    <a:pt x="5822200" y="168480"/>
                  </a:lnTo>
                  <a:lnTo>
                    <a:pt x="6099448" y="196560"/>
                  </a:lnTo>
                  <a:lnTo>
                    <a:pt x="6376696" y="252720"/>
                  </a:lnTo>
                  <a:lnTo>
                    <a:pt x="6653943" y="84240"/>
                  </a:lnTo>
                </a:path>
              </a:pathLst>
            </a:custGeom>
            <a:ln w="27101" cap="flat">
              <a:solidFill>
                <a:srgbClr val="0058AB">
                  <a:alpha val="100000"/>
                </a:srgbClr>
              </a:solidFill>
              <a:prstDash val="solid"/>
              <a:round/>
            </a:ln>
          </p:spPr>
          <p:txBody>
            <a:bodyPr/>
            <a:lstStyle/>
            <a:p/>
          </p:txBody>
        </p:sp>
        <p:sp>
          <p:nvSpPr>
            <p:cNvPr id="71" name="pl71"/>
            <p:cNvSpPr/>
            <p:nvPr/>
          </p:nvSpPr>
          <p:spPr>
            <a:xfrm>
              <a:off x="1698282" y="1395239"/>
              <a:ext cx="6376696" cy="786241"/>
            </a:xfrm>
            <a:custGeom>
              <a:avLst/>
              <a:pathLst>
                <a:path w="6376696" h="786241">
                  <a:moveTo>
                    <a:pt x="0" y="365040"/>
                  </a:moveTo>
                  <a:lnTo>
                    <a:pt x="277247" y="449281"/>
                  </a:lnTo>
                  <a:lnTo>
                    <a:pt x="554495" y="561601"/>
                  </a:lnTo>
                  <a:lnTo>
                    <a:pt x="831742" y="421200"/>
                  </a:lnTo>
                  <a:lnTo>
                    <a:pt x="1108990" y="252720"/>
                  </a:lnTo>
                  <a:lnTo>
                    <a:pt x="1386238" y="421200"/>
                  </a:lnTo>
                  <a:lnTo>
                    <a:pt x="1663485" y="168480"/>
                  </a:lnTo>
                  <a:lnTo>
                    <a:pt x="1940733" y="336960"/>
                  </a:lnTo>
                  <a:lnTo>
                    <a:pt x="2217981" y="365040"/>
                  </a:lnTo>
                  <a:lnTo>
                    <a:pt x="2495228" y="308880"/>
                  </a:lnTo>
                  <a:lnTo>
                    <a:pt x="2772476" y="280800"/>
                  </a:lnTo>
                  <a:lnTo>
                    <a:pt x="3049724" y="224640"/>
                  </a:lnTo>
                  <a:lnTo>
                    <a:pt x="3326971" y="196560"/>
                  </a:lnTo>
                  <a:lnTo>
                    <a:pt x="3604219" y="0"/>
                  </a:lnTo>
                  <a:lnTo>
                    <a:pt x="3881467" y="393120"/>
                  </a:lnTo>
                  <a:lnTo>
                    <a:pt x="4158714" y="786241"/>
                  </a:lnTo>
                  <a:lnTo>
                    <a:pt x="4435962" y="84240"/>
                  </a:lnTo>
                  <a:lnTo>
                    <a:pt x="4713210" y="28080"/>
                  </a:lnTo>
                  <a:lnTo>
                    <a:pt x="4990457" y="28080"/>
                  </a:lnTo>
                  <a:lnTo>
                    <a:pt x="5267705" y="84240"/>
                  </a:lnTo>
                  <a:lnTo>
                    <a:pt x="5544953" y="140400"/>
                  </a:lnTo>
                  <a:lnTo>
                    <a:pt x="5822200" y="28080"/>
                  </a:lnTo>
                  <a:lnTo>
                    <a:pt x="6099448" y="56160"/>
                  </a:lnTo>
                  <a:lnTo>
                    <a:pt x="6376696" y="112320"/>
                  </a:lnTo>
                </a:path>
              </a:pathLst>
            </a:custGeom>
            <a:ln w="27101" cap="flat">
              <a:solidFill>
                <a:srgbClr val="333333">
                  <a:alpha val="100000"/>
                </a:srgbClr>
              </a:solidFill>
              <a:prstDash val="solid"/>
              <a:round/>
            </a:ln>
          </p:spPr>
          <p:txBody>
            <a:bodyPr/>
            <a:lstStyle/>
            <a:p/>
          </p:txBody>
        </p:sp>
        <p:sp>
          <p:nvSpPr>
            <p:cNvPr id="72" name="tx72"/>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3" name="tx73"/>
            <p:cNvSpPr/>
            <p:nvPr/>
          </p:nvSpPr>
          <p:spPr>
            <a:xfrm>
              <a:off x="6895650"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4" name="tx74"/>
            <p:cNvSpPr/>
            <p:nvPr/>
          </p:nvSpPr>
          <p:spPr>
            <a:xfrm>
              <a:off x="7172898"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5" name="tx75"/>
            <p:cNvSpPr/>
            <p:nvPr/>
          </p:nvSpPr>
          <p:spPr>
            <a:xfrm>
              <a:off x="7450145"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6" name="tx76"/>
            <p:cNvSpPr/>
            <p:nvPr/>
          </p:nvSpPr>
          <p:spPr>
            <a:xfrm>
              <a:off x="7727393"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7" name="tx77"/>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8" name="tx78"/>
            <p:cNvSpPr/>
            <p:nvPr/>
          </p:nvSpPr>
          <p:spPr>
            <a:xfrm>
              <a:off x="6618402"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9" name="tx79"/>
            <p:cNvSpPr/>
            <p:nvPr/>
          </p:nvSpPr>
          <p:spPr>
            <a:xfrm>
              <a:off x="6895650"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80" name="tx80"/>
            <p:cNvSpPr/>
            <p:nvPr/>
          </p:nvSpPr>
          <p:spPr>
            <a:xfrm>
              <a:off x="7172898"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81" name="tx81"/>
            <p:cNvSpPr/>
            <p:nvPr/>
          </p:nvSpPr>
          <p:spPr>
            <a:xfrm>
              <a:off x="7450145"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2" name="tx82"/>
            <p:cNvSpPr/>
            <p:nvPr/>
          </p:nvSpPr>
          <p:spPr>
            <a:xfrm>
              <a:off x="7727393"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3" name="tx83"/>
            <p:cNvSpPr/>
            <p:nvPr/>
          </p:nvSpPr>
          <p:spPr>
            <a:xfrm>
              <a:off x="8004641"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84" name="tx84"/>
            <p:cNvSpPr/>
            <p:nvPr/>
          </p:nvSpPr>
          <p:spPr>
            <a:xfrm>
              <a:off x="1345686" y="37219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5" name="tx85"/>
            <p:cNvSpPr/>
            <p:nvPr/>
          </p:nvSpPr>
          <p:spPr>
            <a:xfrm>
              <a:off x="2731924" y="37970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6" name="tx86"/>
            <p:cNvSpPr/>
            <p:nvPr/>
          </p:nvSpPr>
          <p:spPr>
            <a:xfrm>
              <a:off x="4118163" y="37707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7" name="tx87"/>
            <p:cNvSpPr/>
            <p:nvPr/>
          </p:nvSpPr>
          <p:spPr>
            <a:xfrm>
              <a:off x="5549605" y="37107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8" name="tx88"/>
            <p:cNvSpPr/>
            <p:nvPr/>
          </p:nvSpPr>
          <p:spPr>
            <a:xfrm>
              <a:off x="6890639" y="37712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9" name="tx89"/>
            <p:cNvSpPr/>
            <p:nvPr/>
          </p:nvSpPr>
          <p:spPr>
            <a:xfrm>
              <a:off x="7167887" y="38198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7445134" y="38008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1" name="tx91"/>
            <p:cNvSpPr/>
            <p:nvPr/>
          </p:nvSpPr>
          <p:spPr>
            <a:xfrm>
              <a:off x="7722382" y="37639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2" name="tx92"/>
            <p:cNvSpPr/>
            <p:nvPr/>
          </p:nvSpPr>
          <p:spPr>
            <a:xfrm>
              <a:off x="2731924" y="34161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4118163" y="33413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4" name="tx94"/>
            <p:cNvSpPr/>
            <p:nvPr/>
          </p:nvSpPr>
          <p:spPr>
            <a:xfrm>
              <a:off x="5549605" y="32032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5" name="tx95"/>
            <p:cNvSpPr/>
            <p:nvPr/>
          </p:nvSpPr>
          <p:spPr>
            <a:xfrm>
              <a:off x="6613391" y="38039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6" name="tx96"/>
            <p:cNvSpPr/>
            <p:nvPr/>
          </p:nvSpPr>
          <p:spPr>
            <a:xfrm>
              <a:off x="7999630" y="38169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2780143" y="3135878"/>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98" name="tx98"/>
            <p:cNvSpPr/>
            <p:nvPr/>
          </p:nvSpPr>
          <p:spPr>
            <a:xfrm>
              <a:off x="4125697" y="304145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99" name="tx99"/>
            <p:cNvSpPr/>
            <p:nvPr/>
          </p:nvSpPr>
          <p:spPr>
            <a:xfrm>
              <a:off x="5552619" y="2886972"/>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00" name="tx100"/>
            <p:cNvSpPr/>
            <p:nvPr/>
          </p:nvSpPr>
          <p:spPr>
            <a:xfrm>
              <a:off x="6620926" y="353091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01" name="tx101"/>
            <p:cNvSpPr/>
            <p:nvPr/>
          </p:nvSpPr>
          <p:spPr>
            <a:xfrm>
              <a:off x="6898174" y="344769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02" name="tx102"/>
            <p:cNvSpPr/>
            <p:nvPr/>
          </p:nvSpPr>
          <p:spPr>
            <a:xfrm>
              <a:off x="7175422" y="336489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03" name="tx103"/>
            <p:cNvSpPr/>
            <p:nvPr/>
          </p:nvSpPr>
          <p:spPr>
            <a:xfrm>
              <a:off x="7452669" y="354966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04" name="tx104"/>
            <p:cNvSpPr/>
            <p:nvPr/>
          </p:nvSpPr>
          <p:spPr>
            <a:xfrm>
              <a:off x="8007165" y="343929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05" name="tx10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717597" y="3190996"/>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7" name="tx107"/>
            <p:cNvSpPr/>
            <p:nvPr/>
          </p:nvSpPr>
          <p:spPr>
            <a:xfrm>
              <a:off x="717597" y="2427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08" name="tx108"/>
            <p:cNvSpPr/>
            <p:nvPr/>
          </p:nvSpPr>
          <p:spPr>
            <a:xfrm>
              <a:off x="717597" y="16640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09" name="tx109"/>
            <p:cNvSpPr/>
            <p:nvPr/>
          </p:nvSpPr>
          <p:spPr>
            <a:xfrm>
              <a:off x="639902" y="902250"/>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10" name="tx11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8" name="pl12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9" name="tx12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78790" y="4909475"/>
              <a:ext cx="201456" cy="201456"/>
            </a:xfrm>
            <a:prstGeom prst="rect">
              <a:avLst/>
            </a:prstGeom>
            <a:solidFill>
              <a:srgbClr val="E2231A">
                <a:alpha val="100000"/>
              </a:srgbClr>
            </a:solidFill>
          </p:spPr>
          <p:txBody>
            <a:bodyPr/>
            <a:lstStyle/>
            <a:p/>
          </p:txBody>
        </p:sp>
        <p:sp>
          <p:nvSpPr>
            <p:cNvPr id="132" name="rc132"/>
            <p:cNvSpPr/>
            <p:nvPr/>
          </p:nvSpPr>
          <p:spPr>
            <a:xfrm>
              <a:off x="5642950" y="4909475"/>
              <a:ext cx="201456" cy="201456"/>
            </a:xfrm>
            <a:prstGeom prst="rect">
              <a:avLst/>
            </a:prstGeom>
            <a:solidFill>
              <a:srgbClr val="B3B3B3">
                <a:alpha val="100000"/>
              </a:srgbClr>
            </a:solidFill>
          </p:spPr>
          <p:txBody>
            <a:bodyPr/>
            <a:lstStyle/>
            <a:p/>
          </p:txBody>
        </p:sp>
        <p:sp>
          <p:nvSpPr>
            <p:cNvPr id="133" name="tx13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51100" y="650218"/>
              <a:ext cx="24419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Trinidad and Tobago, 2000-2024</a:t>
              </a:r>
            </a:p>
          </p:txBody>
        </p:sp>
        <p:sp>
          <p:nvSpPr>
            <p:cNvPr id="137" name="pl137"/>
            <p:cNvSpPr/>
            <p:nvPr/>
          </p:nvSpPr>
          <p:spPr>
            <a:xfrm>
              <a:off x="22487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1536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0585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9635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2012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1061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0110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296273" y="5774644"/>
              <a:ext cx="674345" cy="162162"/>
            </a:xfrm>
            <a:prstGeom prst="rect">
              <a:avLst/>
            </a:prstGeom>
            <a:solidFill>
              <a:srgbClr val="E2231A">
                <a:alpha val="100000"/>
              </a:srgbClr>
            </a:solidFill>
          </p:spPr>
          <p:txBody>
            <a:bodyPr/>
            <a:lstStyle/>
            <a:p/>
          </p:txBody>
        </p:sp>
        <p:sp>
          <p:nvSpPr>
            <p:cNvPr id="149" name="rc149"/>
            <p:cNvSpPr/>
            <p:nvPr/>
          </p:nvSpPr>
          <p:spPr>
            <a:xfrm>
              <a:off x="1296273" y="5571941"/>
              <a:ext cx="6057677" cy="162162"/>
            </a:xfrm>
            <a:prstGeom prst="rect">
              <a:avLst/>
            </a:prstGeom>
            <a:solidFill>
              <a:srgbClr val="E2231A">
                <a:alpha val="100000"/>
              </a:srgbClr>
            </a:solidFill>
          </p:spPr>
          <p:txBody>
            <a:bodyPr/>
            <a:lstStyle/>
            <a:p/>
          </p:txBody>
        </p:sp>
        <p:sp>
          <p:nvSpPr>
            <p:cNvPr id="150" name="rc150"/>
            <p:cNvSpPr/>
            <p:nvPr/>
          </p:nvSpPr>
          <p:spPr>
            <a:xfrm>
              <a:off x="1296273" y="5369238"/>
              <a:ext cx="2392592" cy="162162"/>
            </a:xfrm>
            <a:prstGeom prst="rect">
              <a:avLst/>
            </a:prstGeom>
            <a:solidFill>
              <a:srgbClr val="E2231A">
                <a:alpha val="100000"/>
              </a:srgbClr>
            </a:solidFill>
          </p:spPr>
          <p:txBody>
            <a:bodyPr/>
            <a:lstStyle/>
            <a:p/>
          </p:txBody>
        </p:sp>
        <p:sp>
          <p:nvSpPr>
            <p:cNvPr id="151" name="rc151"/>
            <p:cNvSpPr/>
            <p:nvPr/>
          </p:nvSpPr>
          <p:spPr>
            <a:xfrm>
              <a:off x="1970619" y="5774644"/>
              <a:ext cx="4857571" cy="162162"/>
            </a:xfrm>
            <a:prstGeom prst="rect">
              <a:avLst/>
            </a:prstGeom>
            <a:solidFill>
              <a:srgbClr val="B3B3B3">
                <a:alpha val="100000"/>
              </a:srgbClr>
            </a:solidFill>
          </p:spPr>
          <p:txBody>
            <a:bodyPr/>
            <a:lstStyle/>
            <a:p/>
          </p:txBody>
        </p:sp>
        <p:sp>
          <p:nvSpPr>
            <p:cNvPr id="152" name="rc152"/>
            <p:cNvSpPr/>
            <p:nvPr/>
          </p:nvSpPr>
          <p:spPr>
            <a:xfrm>
              <a:off x="3688866" y="5369238"/>
              <a:ext cx="4510874" cy="162162"/>
            </a:xfrm>
            <a:prstGeom prst="rect">
              <a:avLst/>
            </a:prstGeom>
            <a:solidFill>
              <a:srgbClr val="B3B3B3">
                <a:alpha val="100000"/>
              </a:srgbClr>
            </a:solidFill>
          </p:spPr>
          <p:txBody>
            <a:bodyPr/>
            <a:lstStyle/>
            <a:p/>
          </p:txBody>
        </p:sp>
        <p:sp>
          <p:nvSpPr>
            <p:cNvPr id="153" name="tx153"/>
            <p:cNvSpPr/>
            <p:nvPr/>
          </p:nvSpPr>
          <p:spPr>
            <a:xfrm>
              <a:off x="6908563"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54" name="tx154"/>
            <p:cNvSpPr/>
            <p:nvPr/>
          </p:nvSpPr>
          <p:spPr>
            <a:xfrm>
              <a:off x="828011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55" name="tx155"/>
            <p:cNvSpPr/>
            <p:nvPr/>
          </p:nvSpPr>
          <p:spPr>
            <a:xfrm>
              <a:off x="1519310"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6" name="tx156"/>
            <p:cNvSpPr/>
            <p:nvPr/>
          </p:nvSpPr>
          <p:spPr>
            <a:xfrm>
              <a:off x="4244740"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57" name="tx157"/>
            <p:cNvSpPr/>
            <p:nvPr/>
          </p:nvSpPr>
          <p:spPr>
            <a:xfrm>
              <a:off x="2426651"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8" name="tx158"/>
            <p:cNvSpPr/>
            <p:nvPr/>
          </p:nvSpPr>
          <p:spPr>
            <a:xfrm>
              <a:off x="4319032"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59" name="tx159"/>
            <p:cNvSpPr/>
            <p:nvPr/>
          </p:nvSpPr>
          <p:spPr>
            <a:xfrm>
              <a:off x="5863931"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0" name="tx16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4" name="tx164"/>
            <p:cNvSpPr/>
            <p:nvPr/>
          </p:nvSpPr>
          <p:spPr>
            <a:xfrm>
              <a:off x="305751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5" name="tx165"/>
            <p:cNvSpPr/>
            <p:nvPr/>
          </p:nvSpPr>
          <p:spPr>
            <a:xfrm>
              <a:off x="496244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6" name="tx166"/>
            <p:cNvSpPr/>
            <p:nvPr/>
          </p:nvSpPr>
          <p:spPr>
            <a:xfrm>
              <a:off x="686737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7" name="tx167"/>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96%. This is lower than in 2019, where coverage was 99%.
&lt;1,000 children missed their routine first dose of measles vaccine.
MCV2 is typically administered to children between 18 months and five years old. MCV2 coverage declined at 89%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99983"/>
            </a:xfrm>
            <a:custGeom>
              <a:avLst/>
              <a:pathLst>
                <a:path w="3397293" h="399983">
                  <a:moveTo>
                    <a:pt x="0" y="257132"/>
                  </a:moveTo>
                  <a:lnTo>
                    <a:pt x="141553" y="228562"/>
                  </a:lnTo>
                  <a:lnTo>
                    <a:pt x="283107" y="342843"/>
                  </a:lnTo>
                  <a:lnTo>
                    <a:pt x="424661" y="314272"/>
                  </a:lnTo>
                  <a:lnTo>
                    <a:pt x="566215" y="114281"/>
                  </a:lnTo>
                  <a:lnTo>
                    <a:pt x="707769" y="171421"/>
                  </a:lnTo>
                  <a:lnTo>
                    <a:pt x="849323" y="285702"/>
                  </a:lnTo>
                  <a:lnTo>
                    <a:pt x="990877" y="228562"/>
                  </a:lnTo>
                  <a:lnTo>
                    <a:pt x="1132431" y="228562"/>
                  </a:lnTo>
                  <a:lnTo>
                    <a:pt x="1273984" y="142851"/>
                  </a:lnTo>
                  <a:lnTo>
                    <a:pt x="1415538" y="199991"/>
                  </a:lnTo>
                  <a:lnTo>
                    <a:pt x="1557092" y="199991"/>
                  </a:lnTo>
                  <a:lnTo>
                    <a:pt x="1698646" y="399983"/>
                  </a:lnTo>
                  <a:lnTo>
                    <a:pt x="1840200" y="228562"/>
                  </a:lnTo>
                  <a:lnTo>
                    <a:pt x="1981754" y="85710"/>
                  </a:lnTo>
                  <a:lnTo>
                    <a:pt x="2123308" y="285702"/>
                  </a:lnTo>
                  <a:lnTo>
                    <a:pt x="2264862" y="371413"/>
                  </a:lnTo>
                  <a:lnTo>
                    <a:pt x="2406416" y="171421"/>
                  </a:lnTo>
                  <a:lnTo>
                    <a:pt x="2547969" y="257132"/>
                  </a:lnTo>
                  <a:lnTo>
                    <a:pt x="2689523" y="0"/>
                  </a:lnTo>
                  <a:lnTo>
                    <a:pt x="2831077" y="228562"/>
                  </a:lnTo>
                  <a:lnTo>
                    <a:pt x="2972631" y="171421"/>
                  </a:lnTo>
                  <a:lnTo>
                    <a:pt x="3114185" y="199991"/>
                  </a:lnTo>
                  <a:lnTo>
                    <a:pt x="3255739" y="257132"/>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99983"/>
            </a:xfrm>
            <a:custGeom>
              <a:avLst/>
              <a:pathLst>
                <a:path w="3397293" h="399983">
                  <a:moveTo>
                    <a:pt x="0" y="257132"/>
                  </a:moveTo>
                  <a:lnTo>
                    <a:pt x="141553" y="228562"/>
                  </a:lnTo>
                  <a:lnTo>
                    <a:pt x="283107" y="342843"/>
                  </a:lnTo>
                  <a:lnTo>
                    <a:pt x="424661" y="314272"/>
                  </a:lnTo>
                  <a:lnTo>
                    <a:pt x="566215" y="114281"/>
                  </a:lnTo>
                  <a:lnTo>
                    <a:pt x="707769" y="171421"/>
                  </a:lnTo>
                  <a:lnTo>
                    <a:pt x="849323" y="285702"/>
                  </a:lnTo>
                  <a:lnTo>
                    <a:pt x="990877" y="228562"/>
                  </a:lnTo>
                  <a:lnTo>
                    <a:pt x="1132431" y="228562"/>
                  </a:lnTo>
                  <a:lnTo>
                    <a:pt x="1273984" y="142851"/>
                  </a:lnTo>
                  <a:lnTo>
                    <a:pt x="1415538" y="199991"/>
                  </a:lnTo>
                  <a:lnTo>
                    <a:pt x="1557092" y="199991"/>
                  </a:lnTo>
                  <a:lnTo>
                    <a:pt x="1698646" y="399983"/>
                  </a:lnTo>
                  <a:lnTo>
                    <a:pt x="1840200" y="228562"/>
                  </a:lnTo>
                  <a:lnTo>
                    <a:pt x="1981754" y="85710"/>
                  </a:lnTo>
                  <a:lnTo>
                    <a:pt x="2123308" y="285702"/>
                  </a:lnTo>
                  <a:lnTo>
                    <a:pt x="2264862" y="371413"/>
                  </a:lnTo>
                  <a:lnTo>
                    <a:pt x="2406416" y="171421"/>
                  </a:lnTo>
                  <a:lnTo>
                    <a:pt x="2547969" y="257132"/>
                  </a:lnTo>
                  <a:lnTo>
                    <a:pt x="2689523" y="0"/>
                  </a:lnTo>
                  <a:lnTo>
                    <a:pt x="2831077" y="228562"/>
                  </a:lnTo>
                  <a:lnTo>
                    <a:pt x="2972631" y="171421"/>
                  </a:lnTo>
                  <a:lnTo>
                    <a:pt x="3114185" y="199991"/>
                  </a:lnTo>
                  <a:lnTo>
                    <a:pt x="3255739" y="257132"/>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99983"/>
            </a:xfrm>
            <a:custGeom>
              <a:avLst/>
              <a:pathLst>
                <a:path w="3397293" h="399983">
                  <a:moveTo>
                    <a:pt x="0" y="257132"/>
                  </a:moveTo>
                  <a:lnTo>
                    <a:pt x="141553" y="228562"/>
                  </a:lnTo>
                  <a:lnTo>
                    <a:pt x="283107" y="342843"/>
                  </a:lnTo>
                  <a:lnTo>
                    <a:pt x="424661" y="314272"/>
                  </a:lnTo>
                  <a:lnTo>
                    <a:pt x="566215" y="114281"/>
                  </a:lnTo>
                  <a:lnTo>
                    <a:pt x="707769" y="171421"/>
                  </a:lnTo>
                  <a:lnTo>
                    <a:pt x="849323" y="285702"/>
                  </a:lnTo>
                  <a:lnTo>
                    <a:pt x="990877" y="228562"/>
                  </a:lnTo>
                  <a:lnTo>
                    <a:pt x="1132431" y="228562"/>
                  </a:lnTo>
                  <a:lnTo>
                    <a:pt x="1273984" y="142851"/>
                  </a:lnTo>
                  <a:lnTo>
                    <a:pt x="1415538" y="199991"/>
                  </a:lnTo>
                  <a:lnTo>
                    <a:pt x="1557092" y="199991"/>
                  </a:lnTo>
                  <a:lnTo>
                    <a:pt x="1698646" y="399983"/>
                  </a:lnTo>
                  <a:lnTo>
                    <a:pt x="1840200" y="228562"/>
                  </a:lnTo>
                  <a:lnTo>
                    <a:pt x="1981754" y="85710"/>
                  </a:lnTo>
                  <a:lnTo>
                    <a:pt x="2123308" y="285702"/>
                  </a:lnTo>
                  <a:lnTo>
                    <a:pt x="2264862" y="371413"/>
                  </a:lnTo>
                  <a:lnTo>
                    <a:pt x="2406416" y="171421"/>
                  </a:lnTo>
                  <a:lnTo>
                    <a:pt x="2547969" y="257132"/>
                  </a:lnTo>
                  <a:lnTo>
                    <a:pt x="2689523" y="0"/>
                  </a:lnTo>
                  <a:lnTo>
                    <a:pt x="2831077" y="228562"/>
                  </a:lnTo>
                  <a:lnTo>
                    <a:pt x="2972631" y="171421"/>
                  </a:lnTo>
                  <a:lnTo>
                    <a:pt x="3114185" y="199991"/>
                  </a:lnTo>
                  <a:lnTo>
                    <a:pt x="3255739" y="257132"/>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5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5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341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586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654" y="4804015"/>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60" name="tx60"/>
            <p:cNvSpPr/>
            <p:nvPr/>
          </p:nvSpPr>
          <p:spPr>
            <a:xfrm>
              <a:off x="322051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29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20961" y="471005"/>
              <a:ext cx="339729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Trinidad and Tobago,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42085"/>
              <a:ext cx="3397293" cy="1235243"/>
            </a:xfrm>
            <a:custGeom>
              <a:avLst/>
              <a:pathLst>
                <a:path w="3397293" h="1235243">
                  <a:moveTo>
                    <a:pt x="0" y="794084"/>
                  </a:moveTo>
                  <a:lnTo>
                    <a:pt x="141553" y="705853"/>
                  </a:lnTo>
                  <a:lnTo>
                    <a:pt x="283107" y="1058779"/>
                  </a:lnTo>
                  <a:lnTo>
                    <a:pt x="424661" y="970548"/>
                  </a:lnTo>
                  <a:lnTo>
                    <a:pt x="566215" y="352926"/>
                  </a:lnTo>
                  <a:lnTo>
                    <a:pt x="707769" y="529389"/>
                  </a:lnTo>
                  <a:lnTo>
                    <a:pt x="849323" y="882316"/>
                  </a:lnTo>
                  <a:lnTo>
                    <a:pt x="990877" y="705853"/>
                  </a:lnTo>
                  <a:lnTo>
                    <a:pt x="1132431" y="705853"/>
                  </a:lnTo>
                  <a:lnTo>
                    <a:pt x="1273984" y="441158"/>
                  </a:lnTo>
                  <a:lnTo>
                    <a:pt x="1415538" y="617621"/>
                  </a:lnTo>
                  <a:lnTo>
                    <a:pt x="1557092" y="617621"/>
                  </a:lnTo>
                  <a:lnTo>
                    <a:pt x="1698646" y="1235243"/>
                  </a:lnTo>
                  <a:lnTo>
                    <a:pt x="1840200" y="705853"/>
                  </a:lnTo>
                  <a:lnTo>
                    <a:pt x="1981754" y="264694"/>
                  </a:lnTo>
                  <a:lnTo>
                    <a:pt x="2123308" y="882316"/>
                  </a:lnTo>
                  <a:lnTo>
                    <a:pt x="2264862" y="1147011"/>
                  </a:lnTo>
                  <a:lnTo>
                    <a:pt x="2406416" y="529389"/>
                  </a:lnTo>
                  <a:lnTo>
                    <a:pt x="2547969" y="794084"/>
                  </a:lnTo>
                  <a:lnTo>
                    <a:pt x="2689523" y="0"/>
                  </a:lnTo>
                  <a:lnTo>
                    <a:pt x="2831077" y="705853"/>
                  </a:lnTo>
                  <a:lnTo>
                    <a:pt x="2972631" y="529389"/>
                  </a:lnTo>
                  <a:lnTo>
                    <a:pt x="3114185" y="617621"/>
                  </a:lnTo>
                  <a:lnTo>
                    <a:pt x="3255739" y="794084"/>
                  </a:lnTo>
                  <a:lnTo>
                    <a:pt x="3397293" y="26469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42085"/>
              <a:ext cx="3397293" cy="1235243"/>
            </a:xfrm>
            <a:custGeom>
              <a:avLst/>
              <a:pathLst>
                <a:path w="3397293" h="1235243">
                  <a:moveTo>
                    <a:pt x="0" y="794084"/>
                  </a:moveTo>
                  <a:lnTo>
                    <a:pt x="141553" y="705853"/>
                  </a:lnTo>
                  <a:lnTo>
                    <a:pt x="283107" y="1058779"/>
                  </a:lnTo>
                  <a:lnTo>
                    <a:pt x="424661" y="970548"/>
                  </a:lnTo>
                  <a:lnTo>
                    <a:pt x="566215" y="352926"/>
                  </a:lnTo>
                  <a:lnTo>
                    <a:pt x="707769" y="529389"/>
                  </a:lnTo>
                  <a:lnTo>
                    <a:pt x="849323" y="882316"/>
                  </a:lnTo>
                  <a:lnTo>
                    <a:pt x="990877" y="705853"/>
                  </a:lnTo>
                  <a:lnTo>
                    <a:pt x="1132431" y="705853"/>
                  </a:lnTo>
                  <a:lnTo>
                    <a:pt x="1273984" y="441158"/>
                  </a:lnTo>
                  <a:lnTo>
                    <a:pt x="1415538" y="617621"/>
                  </a:lnTo>
                  <a:lnTo>
                    <a:pt x="1557092" y="617621"/>
                  </a:lnTo>
                  <a:lnTo>
                    <a:pt x="1698646" y="1235243"/>
                  </a:lnTo>
                  <a:lnTo>
                    <a:pt x="1840200" y="705853"/>
                  </a:lnTo>
                  <a:lnTo>
                    <a:pt x="1981754" y="264694"/>
                  </a:lnTo>
                  <a:lnTo>
                    <a:pt x="2123308" y="882316"/>
                  </a:lnTo>
                  <a:lnTo>
                    <a:pt x="2264862" y="1147011"/>
                  </a:lnTo>
                  <a:lnTo>
                    <a:pt x="2406416" y="529389"/>
                  </a:lnTo>
                  <a:lnTo>
                    <a:pt x="2547969" y="794084"/>
                  </a:lnTo>
                  <a:lnTo>
                    <a:pt x="2689523" y="0"/>
                  </a:lnTo>
                  <a:lnTo>
                    <a:pt x="2831077" y="705853"/>
                  </a:lnTo>
                  <a:lnTo>
                    <a:pt x="2972631" y="529389"/>
                  </a:lnTo>
                  <a:lnTo>
                    <a:pt x="3114185" y="617621"/>
                  </a:lnTo>
                  <a:lnTo>
                    <a:pt x="3255739" y="794084"/>
                  </a:lnTo>
                  <a:lnTo>
                    <a:pt x="3397293" y="264694"/>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1729340"/>
            </a:xfrm>
            <a:custGeom>
              <a:avLst/>
              <a:pathLst>
                <a:path w="0" h="1729340">
                  <a:moveTo>
                    <a:pt x="0" y="172934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1464645"/>
            </a:xfrm>
            <a:custGeom>
              <a:avLst/>
              <a:pathLst>
                <a:path w="0" h="1464645">
                  <a:moveTo>
                    <a:pt x="0" y="146464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1552877"/>
            </a:xfrm>
            <a:custGeom>
              <a:avLst/>
              <a:pathLst>
                <a:path w="0" h="1552877">
                  <a:moveTo>
                    <a:pt x="0" y="15528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1817572"/>
            </a:xfrm>
            <a:custGeom>
              <a:avLst/>
              <a:pathLst>
                <a:path w="0" h="1817572">
                  <a:moveTo>
                    <a:pt x="0" y="18175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1729340"/>
            </a:xfrm>
            <a:custGeom>
              <a:avLst/>
              <a:pathLst>
                <a:path w="0" h="1729340">
                  <a:moveTo>
                    <a:pt x="0" y="172934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42085"/>
              <a:ext cx="3397293" cy="1235243"/>
            </a:xfrm>
            <a:custGeom>
              <a:avLst/>
              <a:pathLst>
                <a:path w="3397293" h="1235243">
                  <a:moveTo>
                    <a:pt x="0" y="794084"/>
                  </a:moveTo>
                  <a:lnTo>
                    <a:pt x="141553" y="705853"/>
                  </a:lnTo>
                  <a:lnTo>
                    <a:pt x="283107" y="1058779"/>
                  </a:lnTo>
                  <a:lnTo>
                    <a:pt x="424661" y="970548"/>
                  </a:lnTo>
                  <a:lnTo>
                    <a:pt x="566215" y="352926"/>
                  </a:lnTo>
                  <a:lnTo>
                    <a:pt x="707769" y="529389"/>
                  </a:lnTo>
                  <a:lnTo>
                    <a:pt x="849323" y="882316"/>
                  </a:lnTo>
                  <a:lnTo>
                    <a:pt x="990877" y="705853"/>
                  </a:lnTo>
                  <a:lnTo>
                    <a:pt x="1132431" y="705853"/>
                  </a:lnTo>
                  <a:lnTo>
                    <a:pt x="1273984" y="441158"/>
                  </a:lnTo>
                  <a:lnTo>
                    <a:pt x="1415538" y="617621"/>
                  </a:lnTo>
                  <a:lnTo>
                    <a:pt x="1557092" y="617621"/>
                  </a:lnTo>
                  <a:lnTo>
                    <a:pt x="1698646" y="1235243"/>
                  </a:lnTo>
                  <a:lnTo>
                    <a:pt x="1840200" y="705853"/>
                  </a:lnTo>
                  <a:lnTo>
                    <a:pt x="1981754" y="264694"/>
                  </a:lnTo>
                  <a:lnTo>
                    <a:pt x="2123308" y="882316"/>
                  </a:lnTo>
                  <a:lnTo>
                    <a:pt x="2264862" y="1147011"/>
                  </a:lnTo>
                  <a:lnTo>
                    <a:pt x="2406416" y="529389"/>
                  </a:lnTo>
                  <a:lnTo>
                    <a:pt x="2547969" y="794084"/>
                  </a:lnTo>
                  <a:lnTo>
                    <a:pt x="2689523" y="0"/>
                  </a:lnTo>
                  <a:lnTo>
                    <a:pt x="2831077" y="705853"/>
                  </a:lnTo>
                  <a:lnTo>
                    <a:pt x="2972631" y="529389"/>
                  </a:lnTo>
                  <a:lnTo>
                    <a:pt x="3114185" y="617621"/>
                  </a:lnTo>
                  <a:lnTo>
                    <a:pt x="3255739" y="794084"/>
                  </a:lnTo>
                  <a:lnTo>
                    <a:pt x="3397293" y="264694"/>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310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097238" y="15310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805008" y="153374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482632" y="153109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310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86762" y="15310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22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22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2701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325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89353" y="4804015"/>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117" name="tx117"/>
            <p:cNvSpPr/>
            <p:nvPr/>
          </p:nvSpPr>
          <p:spPr>
            <a:xfrm>
              <a:off x="75372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2996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683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7707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731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195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219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2431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815042" cy="149993"/>
            </a:xfrm>
            <a:prstGeom prst="rect">
              <a:avLst/>
            </a:prstGeom>
            <a:solidFill>
              <a:srgbClr val="E2231A">
                <a:alpha val="80000"/>
              </a:srgbClr>
            </a:solidFill>
          </p:spPr>
          <p:txBody>
            <a:bodyPr/>
            <a:lstStyle/>
            <a:p/>
          </p:txBody>
        </p:sp>
        <p:sp>
          <p:nvSpPr>
            <p:cNvPr id="131" name="rc131"/>
            <p:cNvSpPr/>
            <p:nvPr/>
          </p:nvSpPr>
          <p:spPr>
            <a:xfrm>
              <a:off x="1317178" y="5637654"/>
              <a:ext cx="7321564" cy="149993"/>
            </a:xfrm>
            <a:prstGeom prst="rect">
              <a:avLst/>
            </a:prstGeom>
            <a:solidFill>
              <a:srgbClr val="E2231A">
                <a:alpha val="80000"/>
              </a:srgbClr>
            </a:solidFill>
          </p:spPr>
          <p:txBody>
            <a:bodyPr/>
            <a:lstStyle/>
            <a:p/>
          </p:txBody>
        </p:sp>
        <p:sp>
          <p:nvSpPr>
            <p:cNvPr id="132" name="rc132"/>
            <p:cNvSpPr/>
            <p:nvPr/>
          </p:nvSpPr>
          <p:spPr>
            <a:xfrm>
              <a:off x="1317178" y="5450161"/>
              <a:ext cx="2891787"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8647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557234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787472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Trinidad and Tobago (96%) was 12 percentage points higher than the global average (84%) and 10 percentage points higher than the average across all LACR countries (86%).
National MCV1 coverage was 3 percentage points lower than in 2019 (99%).
The number of unvaccinated children increased (ie. worsened)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Trinidad and Tobago ranked number 26 out of 32 countries for lowest MCV1 coverage (based on tied ranks).
Trinidad and Tobago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17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98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479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46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07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989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970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44217"/>
              <a:ext cx="249522" cy="1558479"/>
            </a:xfrm>
            <a:prstGeom prst="rect">
              <a:avLst/>
            </a:prstGeom>
            <a:solidFill>
              <a:srgbClr val="80BD41">
                <a:alpha val="100000"/>
              </a:srgbClr>
            </a:solidFill>
          </p:spPr>
          <p:txBody>
            <a:bodyPr/>
            <a:lstStyle/>
            <a:p/>
          </p:txBody>
        </p:sp>
        <p:sp>
          <p:nvSpPr>
            <p:cNvPr id="24" name="rc24"/>
            <p:cNvSpPr/>
            <p:nvPr/>
          </p:nvSpPr>
          <p:spPr>
            <a:xfrm>
              <a:off x="1296273" y="2371053"/>
              <a:ext cx="249522" cy="173164"/>
            </a:xfrm>
            <a:prstGeom prst="rect">
              <a:avLst/>
            </a:prstGeom>
            <a:solidFill>
              <a:srgbClr val="E2231A">
                <a:alpha val="100000"/>
              </a:srgbClr>
            </a:solidFill>
          </p:spPr>
          <p:txBody>
            <a:bodyPr/>
            <a:lstStyle/>
            <a:p/>
          </p:txBody>
        </p:sp>
        <p:sp>
          <p:nvSpPr>
            <p:cNvPr id="25" name="rc25"/>
            <p:cNvSpPr/>
            <p:nvPr/>
          </p:nvSpPr>
          <p:spPr>
            <a:xfrm>
              <a:off x="1573521" y="2534296"/>
              <a:ext cx="249522" cy="1568400"/>
            </a:xfrm>
            <a:prstGeom prst="rect">
              <a:avLst/>
            </a:prstGeom>
            <a:solidFill>
              <a:srgbClr val="80BD41">
                <a:alpha val="100000"/>
              </a:srgbClr>
            </a:solidFill>
          </p:spPr>
          <p:txBody>
            <a:bodyPr/>
            <a:lstStyle/>
            <a:p/>
          </p:txBody>
        </p:sp>
        <p:sp>
          <p:nvSpPr>
            <p:cNvPr id="26" name="rc26"/>
            <p:cNvSpPr/>
            <p:nvPr/>
          </p:nvSpPr>
          <p:spPr>
            <a:xfrm>
              <a:off x="1573521" y="2379170"/>
              <a:ext cx="249522" cy="155126"/>
            </a:xfrm>
            <a:prstGeom prst="rect">
              <a:avLst/>
            </a:prstGeom>
            <a:solidFill>
              <a:srgbClr val="E2231A">
                <a:alpha val="100000"/>
              </a:srgbClr>
            </a:solidFill>
          </p:spPr>
          <p:txBody>
            <a:bodyPr/>
            <a:lstStyle/>
            <a:p/>
          </p:txBody>
        </p:sp>
        <p:sp>
          <p:nvSpPr>
            <p:cNvPr id="27" name="rc27"/>
            <p:cNvSpPr/>
            <p:nvPr/>
          </p:nvSpPr>
          <p:spPr>
            <a:xfrm>
              <a:off x="1850769" y="2616369"/>
              <a:ext cx="249522" cy="1486327"/>
            </a:xfrm>
            <a:prstGeom prst="rect">
              <a:avLst/>
            </a:prstGeom>
            <a:solidFill>
              <a:srgbClr val="80BD41">
                <a:alpha val="100000"/>
              </a:srgbClr>
            </a:solidFill>
          </p:spPr>
          <p:txBody>
            <a:bodyPr/>
            <a:lstStyle/>
            <a:p/>
          </p:txBody>
        </p:sp>
        <p:sp>
          <p:nvSpPr>
            <p:cNvPr id="28" name="rc28"/>
            <p:cNvSpPr/>
            <p:nvPr/>
          </p:nvSpPr>
          <p:spPr>
            <a:xfrm>
              <a:off x="1850769" y="2394502"/>
              <a:ext cx="249522" cy="221866"/>
            </a:xfrm>
            <a:prstGeom prst="rect">
              <a:avLst/>
            </a:prstGeom>
            <a:solidFill>
              <a:srgbClr val="E2231A">
                <a:alpha val="100000"/>
              </a:srgbClr>
            </a:solidFill>
          </p:spPr>
          <p:txBody>
            <a:bodyPr/>
            <a:lstStyle/>
            <a:p/>
          </p:txBody>
        </p:sp>
        <p:sp>
          <p:nvSpPr>
            <p:cNvPr id="29" name="rc29"/>
            <p:cNvSpPr/>
            <p:nvPr/>
          </p:nvSpPr>
          <p:spPr>
            <a:xfrm>
              <a:off x="2128016" y="2603743"/>
              <a:ext cx="249522" cy="1498954"/>
            </a:xfrm>
            <a:prstGeom prst="rect">
              <a:avLst/>
            </a:prstGeom>
            <a:solidFill>
              <a:srgbClr val="80BD41">
                <a:alpha val="100000"/>
              </a:srgbClr>
            </a:solidFill>
          </p:spPr>
          <p:txBody>
            <a:bodyPr/>
            <a:lstStyle/>
            <a:p/>
          </p:txBody>
        </p:sp>
        <p:sp>
          <p:nvSpPr>
            <p:cNvPr id="30" name="rc30"/>
            <p:cNvSpPr/>
            <p:nvPr/>
          </p:nvSpPr>
          <p:spPr>
            <a:xfrm>
              <a:off x="2128016" y="2399012"/>
              <a:ext cx="249522" cy="204730"/>
            </a:xfrm>
            <a:prstGeom prst="rect">
              <a:avLst/>
            </a:prstGeom>
            <a:solidFill>
              <a:srgbClr val="E2231A">
                <a:alpha val="100000"/>
              </a:srgbClr>
            </a:solidFill>
          </p:spPr>
          <p:txBody>
            <a:bodyPr/>
            <a:lstStyle/>
            <a:p/>
          </p:txBody>
        </p:sp>
        <p:sp>
          <p:nvSpPr>
            <p:cNvPr id="31" name="rc31"/>
            <p:cNvSpPr/>
            <p:nvPr/>
          </p:nvSpPr>
          <p:spPr>
            <a:xfrm>
              <a:off x="2405264" y="2489201"/>
              <a:ext cx="249522" cy="1613495"/>
            </a:xfrm>
            <a:prstGeom prst="rect">
              <a:avLst/>
            </a:prstGeom>
            <a:solidFill>
              <a:srgbClr val="80BD41">
                <a:alpha val="100000"/>
              </a:srgbClr>
            </a:solidFill>
          </p:spPr>
          <p:txBody>
            <a:bodyPr/>
            <a:lstStyle/>
            <a:p/>
          </p:txBody>
        </p:sp>
        <p:sp>
          <p:nvSpPr>
            <p:cNvPr id="32" name="rc32"/>
            <p:cNvSpPr/>
            <p:nvPr/>
          </p:nvSpPr>
          <p:spPr>
            <a:xfrm>
              <a:off x="2405264" y="2404423"/>
              <a:ext cx="249522" cy="84778"/>
            </a:xfrm>
            <a:prstGeom prst="rect">
              <a:avLst/>
            </a:prstGeom>
            <a:solidFill>
              <a:srgbClr val="E2231A">
                <a:alpha val="100000"/>
              </a:srgbClr>
            </a:solidFill>
          </p:spPr>
          <p:txBody>
            <a:bodyPr/>
            <a:lstStyle/>
            <a:p/>
          </p:txBody>
        </p:sp>
        <p:sp>
          <p:nvSpPr>
            <p:cNvPr id="33" name="rc33"/>
            <p:cNvSpPr/>
            <p:nvPr/>
          </p:nvSpPr>
          <p:spPr>
            <a:xfrm>
              <a:off x="2682512" y="2509945"/>
              <a:ext cx="249522" cy="1592751"/>
            </a:xfrm>
            <a:prstGeom prst="rect">
              <a:avLst/>
            </a:prstGeom>
            <a:solidFill>
              <a:srgbClr val="80BD41">
                <a:alpha val="100000"/>
              </a:srgbClr>
            </a:solidFill>
          </p:spPr>
          <p:txBody>
            <a:bodyPr/>
            <a:lstStyle/>
            <a:p/>
          </p:txBody>
        </p:sp>
        <p:sp>
          <p:nvSpPr>
            <p:cNvPr id="34" name="rc34"/>
            <p:cNvSpPr/>
            <p:nvPr/>
          </p:nvSpPr>
          <p:spPr>
            <a:xfrm>
              <a:off x="2682512" y="2389993"/>
              <a:ext cx="249522" cy="119952"/>
            </a:xfrm>
            <a:prstGeom prst="rect">
              <a:avLst/>
            </a:prstGeom>
            <a:solidFill>
              <a:srgbClr val="E2231A">
                <a:alpha val="100000"/>
              </a:srgbClr>
            </a:solidFill>
          </p:spPr>
          <p:txBody>
            <a:bodyPr/>
            <a:lstStyle/>
            <a:p/>
          </p:txBody>
        </p:sp>
        <p:sp>
          <p:nvSpPr>
            <p:cNvPr id="35" name="rc35"/>
            <p:cNvSpPr/>
            <p:nvPr/>
          </p:nvSpPr>
          <p:spPr>
            <a:xfrm>
              <a:off x="2959759" y="2564059"/>
              <a:ext cx="249522" cy="1538637"/>
            </a:xfrm>
            <a:prstGeom prst="rect">
              <a:avLst/>
            </a:prstGeom>
            <a:solidFill>
              <a:srgbClr val="80BD41">
                <a:alpha val="100000"/>
              </a:srgbClr>
            </a:solidFill>
          </p:spPr>
          <p:txBody>
            <a:bodyPr/>
            <a:lstStyle/>
            <a:p/>
          </p:txBody>
        </p:sp>
        <p:sp>
          <p:nvSpPr>
            <p:cNvPr id="36" name="rc36"/>
            <p:cNvSpPr/>
            <p:nvPr/>
          </p:nvSpPr>
          <p:spPr>
            <a:xfrm>
              <a:off x="2959759" y="2373759"/>
              <a:ext cx="249522" cy="190300"/>
            </a:xfrm>
            <a:prstGeom prst="rect">
              <a:avLst/>
            </a:prstGeom>
            <a:solidFill>
              <a:srgbClr val="E2231A">
                <a:alpha val="100000"/>
              </a:srgbClr>
            </a:solidFill>
          </p:spPr>
          <p:txBody>
            <a:bodyPr/>
            <a:lstStyle/>
            <a:p/>
          </p:txBody>
        </p:sp>
        <p:sp>
          <p:nvSpPr>
            <p:cNvPr id="37" name="rc37"/>
            <p:cNvSpPr/>
            <p:nvPr/>
          </p:nvSpPr>
          <p:spPr>
            <a:xfrm>
              <a:off x="3237007" y="2522572"/>
              <a:ext cx="249522" cy="1580125"/>
            </a:xfrm>
            <a:prstGeom prst="rect">
              <a:avLst/>
            </a:prstGeom>
            <a:solidFill>
              <a:srgbClr val="80BD41">
                <a:alpha val="100000"/>
              </a:srgbClr>
            </a:solidFill>
          </p:spPr>
          <p:txBody>
            <a:bodyPr/>
            <a:lstStyle/>
            <a:p/>
          </p:txBody>
        </p:sp>
        <p:sp>
          <p:nvSpPr>
            <p:cNvPr id="38" name="rc38"/>
            <p:cNvSpPr/>
            <p:nvPr/>
          </p:nvSpPr>
          <p:spPr>
            <a:xfrm>
              <a:off x="3237007" y="2366543"/>
              <a:ext cx="249522" cy="156028"/>
            </a:xfrm>
            <a:prstGeom prst="rect">
              <a:avLst/>
            </a:prstGeom>
            <a:solidFill>
              <a:srgbClr val="E2231A">
                <a:alpha val="100000"/>
              </a:srgbClr>
            </a:solidFill>
          </p:spPr>
          <p:txBody>
            <a:bodyPr/>
            <a:lstStyle/>
            <a:p/>
          </p:txBody>
        </p:sp>
        <p:sp>
          <p:nvSpPr>
            <p:cNvPr id="39" name="rc39"/>
            <p:cNvSpPr/>
            <p:nvPr/>
          </p:nvSpPr>
          <p:spPr>
            <a:xfrm>
              <a:off x="3514255" y="2523474"/>
              <a:ext cx="249522" cy="1579223"/>
            </a:xfrm>
            <a:prstGeom prst="rect">
              <a:avLst/>
            </a:prstGeom>
            <a:solidFill>
              <a:srgbClr val="80BD41">
                <a:alpha val="100000"/>
              </a:srgbClr>
            </a:solidFill>
          </p:spPr>
          <p:txBody>
            <a:bodyPr/>
            <a:lstStyle/>
            <a:p/>
          </p:txBody>
        </p:sp>
        <p:sp>
          <p:nvSpPr>
            <p:cNvPr id="40" name="rc40"/>
            <p:cNvSpPr/>
            <p:nvPr/>
          </p:nvSpPr>
          <p:spPr>
            <a:xfrm>
              <a:off x="3514255" y="2367445"/>
              <a:ext cx="249522" cy="156028"/>
            </a:xfrm>
            <a:prstGeom prst="rect">
              <a:avLst/>
            </a:prstGeom>
            <a:solidFill>
              <a:srgbClr val="E2231A">
                <a:alpha val="100000"/>
              </a:srgbClr>
            </a:solidFill>
          </p:spPr>
          <p:txBody>
            <a:bodyPr/>
            <a:lstStyle/>
            <a:p/>
          </p:txBody>
        </p:sp>
        <p:sp>
          <p:nvSpPr>
            <p:cNvPr id="41" name="rc41"/>
            <p:cNvSpPr/>
            <p:nvPr/>
          </p:nvSpPr>
          <p:spPr>
            <a:xfrm>
              <a:off x="3791502" y="2470262"/>
              <a:ext cx="249522" cy="1632435"/>
            </a:xfrm>
            <a:prstGeom prst="rect">
              <a:avLst/>
            </a:prstGeom>
            <a:solidFill>
              <a:srgbClr val="80BD41">
                <a:alpha val="100000"/>
              </a:srgbClr>
            </a:solidFill>
          </p:spPr>
          <p:txBody>
            <a:bodyPr/>
            <a:lstStyle/>
            <a:p/>
          </p:txBody>
        </p:sp>
        <p:sp>
          <p:nvSpPr>
            <p:cNvPr id="42" name="rc42"/>
            <p:cNvSpPr/>
            <p:nvPr/>
          </p:nvSpPr>
          <p:spPr>
            <a:xfrm>
              <a:off x="3791502" y="2365641"/>
              <a:ext cx="249522" cy="104620"/>
            </a:xfrm>
            <a:prstGeom prst="rect">
              <a:avLst/>
            </a:prstGeom>
            <a:solidFill>
              <a:srgbClr val="E2231A">
                <a:alpha val="100000"/>
              </a:srgbClr>
            </a:solidFill>
          </p:spPr>
          <p:txBody>
            <a:bodyPr/>
            <a:lstStyle/>
            <a:p/>
          </p:txBody>
        </p:sp>
        <p:sp>
          <p:nvSpPr>
            <p:cNvPr id="43" name="rc43"/>
            <p:cNvSpPr/>
            <p:nvPr/>
          </p:nvSpPr>
          <p:spPr>
            <a:xfrm>
              <a:off x="4068750" y="2509945"/>
              <a:ext cx="249522" cy="1592751"/>
            </a:xfrm>
            <a:prstGeom prst="rect">
              <a:avLst/>
            </a:prstGeom>
            <a:solidFill>
              <a:srgbClr val="80BD41">
                <a:alpha val="100000"/>
              </a:srgbClr>
            </a:solidFill>
          </p:spPr>
          <p:txBody>
            <a:bodyPr/>
            <a:lstStyle/>
            <a:p/>
          </p:txBody>
        </p:sp>
        <p:sp>
          <p:nvSpPr>
            <p:cNvPr id="44" name="rc44"/>
            <p:cNvSpPr/>
            <p:nvPr/>
          </p:nvSpPr>
          <p:spPr>
            <a:xfrm>
              <a:off x="4068750" y="2371053"/>
              <a:ext cx="249522" cy="138892"/>
            </a:xfrm>
            <a:prstGeom prst="rect">
              <a:avLst/>
            </a:prstGeom>
            <a:solidFill>
              <a:srgbClr val="E2231A">
                <a:alpha val="100000"/>
              </a:srgbClr>
            </a:solidFill>
          </p:spPr>
          <p:txBody>
            <a:bodyPr/>
            <a:lstStyle/>
            <a:p/>
          </p:txBody>
        </p:sp>
        <p:sp>
          <p:nvSpPr>
            <p:cNvPr id="45" name="rc45"/>
            <p:cNvSpPr/>
            <p:nvPr/>
          </p:nvSpPr>
          <p:spPr>
            <a:xfrm>
              <a:off x="4345998" y="2518062"/>
              <a:ext cx="249522" cy="1584634"/>
            </a:xfrm>
            <a:prstGeom prst="rect">
              <a:avLst/>
            </a:prstGeom>
            <a:solidFill>
              <a:srgbClr val="80BD41">
                <a:alpha val="100000"/>
              </a:srgbClr>
            </a:solidFill>
          </p:spPr>
          <p:txBody>
            <a:bodyPr/>
            <a:lstStyle/>
            <a:p/>
          </p:txBody>
        </p:sp>
        <p:sp>
          <p:nvSpPr>
            <p:cNvPr id="46" name="rc46"/>
            <p:cNvSpPr/>
            <p:nvPr/>
          </p:nvSpPr>
          <p:spPr>
            <a:xfrm>
              <a:off x="4345998" y="2380072"/>
              <a:ext cx="249522" cy="137990"/>
            </a:xfrm>
            <a:prstGeom prst="rect">
              <a:avLst/>
            </a:prstGeom>
            <a:solidFill>
              <a:srgbClr val="E2231A">
                <a:alpha val="100000"/>
              </a:srgbClr>
            </a:solidFill>
          </p:spPr>
          <p:txBody>
            <a:bodyPr/>
            <a:lstStyle/>
            <a:p/>
          </p:txBody>
        </p:sp>
        <p:sp>
          <p:nvSpPr>
            <p:cNvPr id="47" name="rc47"/>
            <p:cNvSpPr/>
            <p:nvPr/>
          </p:nvSpPr>
          <p:spPr>
            <a:xfrm>
              <a:off x="4623245" y="2647034"/>
              <a:ext cx="249522" cy="1455663"/>
            </a:xfrm>
            <a:prstGeom prst="rect">
              <a:avLst/>
            </a:prstGeom>
            <a:solidFill>
              <a:srgbClr val="80BD41">
                <a:alpha val="100000"/>
              </a:srgbClr>
            </a:solidFill>
          </p:spPr>
          <p:txBody>
            <a:bodyPr/>
            <a:lstStyle/>
            <a:p/>
          </p:txBody>
        </p:sp>
        <p:sp>
          <p:nvSpPr>
            <p:cNvPr id="48" name="rc48"/>
            <p:cNvSpPr/>
            <p:nvPr/>
          </p:nvSpPr>
          <p:spPr>
            <a:xfrm>
              <a:off x="4623245" y="2389993"/>
              <a:ext cx="249522" cy="257040"/>
            </a:xfrm>
            <a:prstGeom prst="rect">
              <a:avLst/>
            </a:prstGeom>
            <a:solidFill>
              <a:srgbClr val="E2231A">
                <a:alpha val="100000"/>
              </a:srgbClr>
            </a:solidFill>
          </p:spPr>
          <p:txBody>
            <a:bodyPr/>
            <a:lstStyle/>
            <a:p/>
          </p:txBody>
        </p:sp>
        <p:sp>
          <p:nvSpPr>
            <p:cNvPr id="49" name="rc49"/>
            <p:cNvSpPr/>
            <p:nvPr/>
          </p:nvSpPr>
          <p:spPr>
            <a:xfrm>
              <a:off x="4900493" y="2561353"/>
              <a:ext cx="249522" cy="1541343"/>
            </a:xfrm>
            <a:prstGeom prst="rect">
              <a:avLst/>
            </a:prstGeom>
            <a:solidFill>
              <a:srgbClr val="80BD41">
                <a:alpha val="100000"/>
              </a:srgbClr>
            </a:solidFill>
          </p:spPr>
          <p:txBody>
            <a:bodyPr/>
            <a:lstStyle/>
            <a:p/>
          </p:txBody>
        </p:sp>
        <p:sp>
          <p:nvSpPr>
            <p:cNvPr id="50" name="rc50"/>
            <p:cNvSpPr/>
            <p:nvPr/>
          </p:nvSpPr>
          <p:spPr>
            <a:xfrm>
              <a:off x="4900493" y="2408933"/>
              <a:ext cx="249522" cy="152420"/>
            </a:xfrm>
            <a:prstGeom prst="rect">
              <a:avLst/>
            </a:prstGeom>
            <a:solidFill>
              <a:srgbClr val="E2231A">
                <a:alpha val="100000"/>
              </a:srgbClr>
            </a:solidFill>
          </p:spPr>
          <p:txBody>
            <a:bodyPr/>
            <a:lstStyle/>
            <a:p/>
          </p:txBody>
        </p:sp>
        <p:sp>
          <p:nvSpPr>
            <p:cNvPr id="51" name="rc51"/>
            <p:cNvSpPr/>
            <p:nvPr/>
          </p:nvSpPr>
          <p:spPr>
            <a:xfrm>
              <a:off x="5177741" y="2492809"/>
              <a:ext cx="249522" cy="1609887"/>
            </a:xfrm>
            <a:prstGeom prst="rect">
              <a:avLst/>
            </a:prstGeom>
            <a:solidFill>
              <a:srgbClr val="80BD41">
                <a:alpha val="100000"/>
              </a:srgbClr>
            </a:solidFill>
          </p:spPr>
          <p:txBody>
            <a:bodyPr/>
            <a:lstStyle/>
            <a:p/>
          </p:txBody>
        </p:sp>
        <p:sp>
          <p:nvSpPr>
            <p:cNvPr id="52" name="rc52"/>
            <p:cNvSpPr/>
            <p:nvPr/>
          </p:nvSpPr>
          <p:spPr>
            <a:xfrm>
              <a:off x="5177741" y="2426069"/>
              <a:ext cx="249522" cy="66740"/>
            </a:xfrm>
            <a:prstGeom prst="rect">
              <a:avLst/>
            </a:prstGeom>
            <a:solidFill>
              <a:srgbClr val="E2231A">
                <a:alpha val="100000"/>
              </a:srgbClr>
            </a:solidFill>
          </p:spPr>
          <p:txBody>
            <a:bodyPr/>
            <a:lstStyle/>
            <a:p/>
          </p:txBody>
        </p:sp>
        <p:sp>
          <p:nvSpPr>
            <p:cNvPr id="53" name="rc53"/>
            <p:cNvSpPr/>
            <p:nvPr/>
          </p:nvSpPr>
          <p:spPr>
            <a:xfrm>
              <a:off x="5454988" y="2629898"/>
              <a:ext cx="249522" cy="1472799"/>
            </a:xfrm>
            <a:prstGeom prst="rect">
              <a:avLst/>
            </a:prstGeom>
            <a:solidFill>
              <a:srgbClr val="80BD41">
                <a:alpha val="100000"/>
              </a:srgbClr>
            </a:solidFill>
          </p:spPr>
          <p:txBody>
            <a:bodyPr/>
            <a:lstStyle/>
            <a:p/>
          </p:txBody>
        </p:sp>
        <p:sp>
          <p:nvSpPr>
            <p:cNvPr id="54" name="rc54"/>
            <p:cNvSpPr/>
            <p:nvPr/>
          </p:nvSpPr>
          <p:spPr>
            <a:xfrm>
              <a:off x="5454988" y="2447714"/>
              <a:ext cx="249522" cy="182183"/>
            </a:xfrm>
            <a:prstGeom prst="rect">
              <a:avLst/>
            </a:prstGeom>
            <a:solidFill>
              <a:srgbClr val="E2231A">
                <a:alpha val="100000"/>
              </a:srgbClr>
            </a:solidFill>
          </p:spPr>
          <p:txBody>
            <a:bodyPr/>
            <a:lstStyle/>
            <a:p/>
          </p:txBody>
        </p:sp>
        <p:sp>
          <p:nvSpPr>
            <p:cNvPr id="55" name="rc55"/>
            <p:cNvSpPr/>
            <p:nvPr/>
          </p:nvSpPr>
          <p:spPr>
            <a:xfrm>
              <a:off x="5732236" y="2696638"/>
              <a:ext cx="249522" cy="1406058"/>
            </a:xfrm>
            <a:prstGeom prst="rect">
              <a:avLst/>
            </a:prstGeom>
            <a:solidFill>
              <a:srgbClr val="80BD41">
                <a:alpha val="100000"/>
              </a:srgbClr>
            </a:solidFill>
          </p:spPr>
          <p:txBody>
            <a:bodyPr/>
            <a:lstStyle/>
            <a:p/>
          </p:txBody>
        </p:sp>
        <p:sp>
          <p:nvSpPr>
            <p:cNvPr id="56" name="rc56"/>
            <p:cNvSpPr/>
            <p:nvPr/>
          </p:nvSpPr>
          <p:spPr>
            <a:xfrm>
              <a:off x="5732236" y="2467556"/>
              <a:ext cx="249522" cy="229082"/>
            </a:xfrm>
            <a:prstGeom prst="rect">
              <a:avLst/>
            </a:prstGeom>
            <a:solidFill>
              <a:srgbClr val="E2231A">
                <a:alpha val="100000"/>
              </a:srgbClr>
            </a:solidFill>
          </p:spPr>
          <p:txBody>
            <a:bodyPr/>
            <a:lstStyle/>
            <a:p/>
          </p:txBody>
        </p:sp>
        <p:sp>
          <p:nvSpPr>
            <p:cNvPr id="57" name="rc57"/>
            <p:cNvSpPr/>
            <p:nvPr/>
          </p:nvSpPr>
          <p:spPr>
            <a:xfrm>
              <a:off x="6009484" y="2610056"/>
              <a:ext cx="249522" cy="1492640"/>
            </a:xfrm>
            <a:prstGeom prst="rect">
              <a:avLst/>
            </a:prstGeom>
            <a:solidFill>
              <a:srgbClr val="80BD41">
                <a:alpha val="100000"/>
              </a:srgbClr>
            </a:solidFill>
          </p:spPr>
          <p:txBody>
            <a:bodyPr/>
            <a:lstStyle/>
            <a:p/>
          </p:txBody>
        </p:sp>
        <p:sp>
          <p:nvSpPr>
            <p:cNvPr id="58" name="rc58"/>
            <p:cNvSpPr/>
            <p:nvPr/>
          </p:nvSpPr>
          <p:spPr>
            <a:xfrm>
              <a:off x="6009484" y="2497319"/>
              <a:ext cx="249522" cy="112737"/>
            </a:xfrm>
            <a:prstGeom prst="rect">
              <a:avLst/>
            </a:prstGeom>
            <a:solidFill>
              <a:srgbClr val="E2231A">
                <a:alpha val="100000"/>
              </a:srgbClr>
            </a:solidFill>
          </p:spPr>
          <p:txBody>
            <a:bodyPr/>
            <a:lstStyle/>
            <a:p/>
          </p:txBody>
        </p:sp>
        <p:sp>
          <p:nvSpPr>
            <p:cNvPr id="59" name="rc59"/>
            <p:cNvSpPr/>
            <p:nvPr/>
          </p:nvSpPr>
          <p:spPr>
            <a:xfrm>
              <a:off x="6286731" y="2683110"/>
              <a:ext cx="249522" cy="1419587"/>
            </a:xfrm>
            <a:prstGeom prst="rect">
              <a:avLst/>
            </a:prstGeom>
            <a:solidFill>
              <a:srgbClr val="80BD41">
                <a:alpha val="100000"/>
              </a:srgbClr>
            </a:solidFill>
          </p:spPr>
          <p:txBody>
            <a:bodyPr/>
            <a:lstStyle/>
            <a:p/>
          </p:txBody>
        </p:sp>
        <p:sp>
          <p:nvSpPr>
            <p:cNvPr id="60" name="rc60"/>
            <p:cNvSpPr/>
            <p:nvPr/>
          </p:nvSpPr>
          <p:spPr>
            <a:xfrm>
              <a:off x="6286731" y="2525277"/>
              <a:ext cx="249522" cy="157832"/>
            </a:xfrm>
            <a:prstGeom prst="rect">
              <a:avLst/>
            </a:prstGeom>
            <a:solidFill>
              <a:srgbClr val="E2231A">
                <a:alpha val="100000"/>
              </a:srgbClr>
            </a:solidFill>
          </p:spPr>
          <p:txBody>
            <a:bodyPr/>
            <a:lstStyle/>
            <a:p/>
          </p:txBody>
        </p:sp>
        <p:sp>
          <p:nvSpPr>
            <p:cNvPr id="61" name="rc61"/>
            <p:cNvSpPr/>
            <p:nvPr/>
          </p:nvSpPr>
          <p:spPr>
            <a:xfrm>
              <a:off x="6563979" y="2521670"/>
              <a:ext cx="249522" cy="1581026"/>
            </a:xfrm>
            <a:prstGeom prst="rect">
              <a:avLst/>
            </a:prstGeom>
            <a:solidFill>
              <a:srgbClr val="80BD41">
                <a:alpha val="100000"/>
              </a:srgbClr>
            </a:solidFill>
          </p:spPr>
          <p:txBody>
            <a:bodyPr/>
            <a:lstStyle/>
            <a:p/>
          </p:txBody>
        </p:sp>
        <p:sp>
          <p:nvSpPr>
            <p:cNvPr id="62" name="rc62"/>
            <p:cNvSpPr/>
            <p:nvPr/>
          </p:nvSpPr>
          <p:spPr>
            <a:xfrm>
              <a:off x="6563979" y="2505436"/>
              <a:ext cx="249522" cy="16234"/>
            </a:xfrm>
            <a:prstGeom prst="rect">
              <a:avLst/>
            </a:prstGeom>
            <a:solidFill>
              <a:srgbClr val="E2231A">
                <a:alpha val="100000"/>
              </a:srgbClr>
            </a:solidFill>
          </p:spPr>
          <p:txBody>
            <a:bodyPr/>
            <a:lstStyle/>
            <a:p/>
          </p:txBody>
        </p:sp>
        <p:sp>
          <p:nvSpPr>
            <p:cNvPr id="63" name="rc63"/>
            <p:cNvSpPr/>
            <p:nvPr/>
          </p:nvSpPr>
          <p:spPr>
            <a:xfrm>
              <a:off x="6841227" y="2705657"/>
              <a:ext cx="249522" cy="1397039"/>
            </a:xfrm>
            <a:prstGeom prst="rect">
              <a:avLst/>
            </a:prstGeom>
            <a:solidFill>
              <a:srgbClr val="80BD41">
                <a:alpha val="100000"/>
              </a:srgbClr>
            </a:solidFill>
          </p:spPr>
          <p:txBody>
            <a:bodyPr/>
            <a:lstStyle/>
            <a:p/>
          </p:txBody>
        </p:sp>
        <p:sp>
          <p:nvSpPr>
            <p:cNvPr id="64" name="rc64"/>
            <p:cNvSpPr/>
            <p:nvPr/>
          </p:nvSpPr>
          <p:spPr>
            <a:xfrm>
              <a:off x="6841227" y="2567667"/>
              <a:ext cx="249522" cy="137990"/>
            </a:xfrm>
            <a:prstGeom prst="rect">
              <a:avLst/>
            </a:prstGeom>
            <a:solidFill>
              <a:srgbClr val="E2231A">
                <a:alpha val="100000"/>
              </a:srgbClr>
            </a:solidFill>
          </p:spPr>
          <p:txBody>
            <a:bodyPr/>
            <a:lstStyle/>
            <a:p/>
          </p:txBody>
        </p:sp>
        <p:sp>
          <p:nvSpPr>
            <p:cNvPr id="65" name="rc65"/>
            <p:cNvSpPr/>
            <p:nvPr/>
          </p:nvSpPr>
          <p:spPr>
            <a:xfrm>
              <a:off x="7118474" y="2711068"/>
              <a:ext cx="249522" cy="1391628"/>
            </a:xfrm>
            <a:prstGeom prst="rect">
              <a:avLst/>
            </a:prstGeom>
            <a:solidFill>
              <a:srgbClr val="80BD41">
                <a:alpha val="100000"/>
              </a:srgbClr>
            </a:solidFill>
          </p:spPr>
          <p:txBody>
            <a:bodyPr/>
            <a:lstStyle/>
            <a:p/>
          </p:txBody>
        </p:sp>
        <p:sp>
          <p:nvSpPr>
            <p:cNvPr id="66" name="rc66"/>
            <p:cNvSpPr/>
            <p:nvPr/>
          </p:nvSpPr>
          <p:spPr>
            <a:xfrm>
              <a:off x="7118474" y="2606448"/>
              <a:ext cx="249522" cy="104620"/>
            </a:xfrm>
            <a:prstGeom prst="rect">
              <a:avLst/>
            </a:prstGeom>
            <a:solidFill>
              <a:srgbClr val="E2231A">
                <a:alpha val="100000"/>
              </a:srgbClr>
            </a:solidFill>
          </p:spPr>
          <p:txBody>
            <a:bodyPr/>
            <a:lstStyle/>
            <a:p/>
          </p:txBody>
        </p:sp>
        <p:sp>
          <p:nvSpPr>
            <p:cNvPr id="67" name="rc67"/>
            <p:cNvSpPr/>
            <p:nvPr/>
          </p:nvSpPr>
          <p:spPr>
            <a:xfrm>
              <a:off x="7395722" y="2755261"/>
              <a:ext cx="249522" cy="1347435"/>
            </a:xfrm>
            <a:prstGeom prst="rect">
              <a:avLst/>
            </a:prstGeom>
            <a:solidFill>
              <a:srgbClr val="80BD41">
                <a:alpha val="100000"/>
              </a:srgbClr>
            </a:solidFill>
          </p:spPr>
          <p:txBody>
            <a:bodyPr/>
            <a:lstStyle/>
            <a:p/>
          </p:txBody>
        </p:sp>
        <p:sp>
          <p:nvSpPr>
            <p:cNvPr id="68" name="rc68"/>
            <p:cNvSpPr/>
            <p:nvPr/>
          </p:nvSpPr>
          <p:spPr>
            <a:xfrm>
              <a:off x="7395722" y="2638015"/>
              <a:ext cx="249522" cy="117246"/>
            </a:xfrm>
            <a:prstGeom prst="rect">
              <a:avLst/>
            </a:prstGeom>
            <a:solidFill>
              <a:srgbClr val="E2231A">
                <a:alpha val="100000"/>
              </a:srgbClr>
            </a:solidFill>
          </p:spPr>
          <p:txBody>
            <a:bodyPr/>
            <a:lstStyle/>
            <a:p/>
          </p:txBody>
        </p:sp>
        <p:sp>
          <p:nvSpPr>
            <p:cNvPr id="69" name="rc69"/>
            <p:cNvSpPr/>
            <p:nvPr/>
          </p:nvSpPr>
          <p:spPr>
            <a:xfrm>
              <a:off x="7672970" y="2812081"/>
              <a:ext cx="249522" cy="1290615"/>
            </a:xfrm>
            <a:prstGeom prst="rect">
              <a:avLst/>
            </a:prstGeom>
            <a:solidFill>
              <a:srgbClr val="80BD41">
                <a:alpha val="100000"/>
              </a:srgbClr>
            </a:solidFill>
          </p:spPr>
          <p:txBody>
            <a:bodyPr/>
            <a:lstStyle/>
            <a:p/>
          </p:txBody>
        </p:sp>
        <p:sp>
          <p:nvSpPr>
            <p:cNvPr id="70" name="rc70"/>
            <p:cNvSpPr/>
            <p:nvPr/>
          </p:nvSpPr>
          <p:spPr>
            <a:xfrm>
              <a:off x="7672970" y="2668679"/>
              <a:ext cx="249522" cy="143401"/>
            </a:xfrm>
            <a:prstGeom prst="rect">
              <a:avLst/>
            </a:prstGeom>
            <a:solidFill>
              <a:srgbClr val="E2231A">
                <a:alpha val="100000"/>
              </a:srgbClr>
            </a:solidFill>
          </p:spPr>
          <p:txBody>
            <a:bodyPr/>
            <a:lstStyle/>
            <a:p/>
          </p:txBody>
        </p:sp>
        <p:sp>
          <p:nvSpPr>
            <p:cNvPr id="71" name="rc71"/>
            <p:cNvSpPr/>
            <p:nvPr/>
          </p:nvSpPr>
          <p:spPr>
            <a:xfrm>
              <a:off x="7950217" y="2742635"/>
              <a:ext cx="249522" cy="1360062"/>
            </a:xfrm>
            <a:prstGeom prst="rect">
              <a:avLst/>
            </a:prstGeom>
            <a:solidFill>
              <a:srgbClr val="80BD41">
                <a:alpha val="100000"/>
              </a:srgbClr>
            </a:solidFill>
          </p:spPr>
          <p:txBody>
            <a:bodyPr/>
            <a:lstStyle/>
            <a:p/>
          </p:txBody>
        </p:sp>
        <p:sp>
          <p:nvSpPr>
            <p:cNvPr id="72" name="rc72"/>
            <p:cNvSpPr/>
            <p:nvPr/>
          </p:nvSpPr>
          <p:spPr>
            <a:xfrm>
              <a:off x="7950217" y="2685815"/>
              <a:ext cx="249522" cy="56819"/>
            </a:xfrm>
            <a:prstGeom prst="rect">
              <a:avLst/>
            </a:prstGeom>
            <a:solidFill>
              <a:srgbClr val="E2231A">
                <a:alpha val="100000"/>
              </a:srgbClr>
            </a:solidFill>
          </p:spPr>
          <p:txBody>
            <a:bodyPr/>
            <a:lstStyle/>
            <a:p/>
          </p:txBody>
        </p:sp>
        <p:sp>
          <p:nvSpPr>
            <p:cNvPr id="73" name="pl73"/>
            <p:cNvSpPr/>
            <p:nvPr/>
          </p:nvSpPr>
          <p:spPr>
            <a:xfrm>
              <a:off x="1421035" y="1236556"/>
              <a:ext cx="6653943" cy="405312"/>
            </a:xfrm>
            <a:custGeom>
              <a:avLst/>
              <a:pathLst>
                <a:path w="6653943" h="405312">
                  <a:moveTo>
                    <a:pt x="0" y="260558"/>
                  </a:moveTo>
                  <a:lnTo>
                    <a:pt x="277247" y="231607"/>
                  </a:lnTo>
                  <a:lnTo>
                    <a:pt x="554495" y="347411"/>
                  </a:lnTo>
                  <a:lnTo>
                    <a:pt x="831742" y="318460"/>
                  </a:lnTo>
                  <a:lnTo>
                    <a:pt x="1108990" y="115803"/>
                  </a:lnTo>
                  <a:lnTo>
                    <a:pt x="1386238" y="173705"/>
                  </a:lnTo>
                  <a:lnTo>
                    <a:pt x="1663485" y="289509"/>
                  </a:lnTo>
                  <a:lnTo>
                    <a:pt x="1940733" y="231607"/>
                  </a:lnTo>
                  <a:lnTo>
                    <a:pt x="2217981" y="231607"/>
                  </a:lnTo>
                  <a:lnTo>
                    <a:pt x="2495228" y="144754"/>
                  </a:lnTo>
                  <a:lnTo>
                    <a:pt x="2772476" y="202656"/>
                  </a:lnTo>
                  <a:lnTo>
                    <a:pt x="3049724" y="202656"/>
                  </a:lnTo>
                  <a:lnTo>
                    <a:pt x="3326971" y="405312"/>
                  </a:lnTo>
                  <a:lnTo>
                    <a:pt x="3604219" y="231607"/>
                  </a:lnTo>
                  <a:lnTo>
                    <a:pt x="3881467" y="86852"/>
                  </a:lnTo>
                  <a:lnTo>
                    <a:pt x="4158714" y="289509"/>
                  </a:lnTo>
                  <a:lnTo>
                    <a:pt x="4435962" y="376361"/>
                  </a:lnTo>
                  <a:lnTo>
                    <a:pt x="4713210" y="173705"/>
                  </a:lnTo>
                  <a:lnTo>
                    <a:pt x="4990457" y="260558"/>
                  </a:lnTo>
                  <a:lnTo>
                    <a:pt x="5267705" y="0"/>
                  </a:lnTo>
                  <a:lnTo>
                    <a:pt x="5544953" y="231607"/>
                  </a:lnTo>
                  <a:lnTo>
                    <a:pt x="5822200" y="173705"/>
                  </a:lnTo>
                  <a:lnTo>
                    <a:pt x="6099448" y="202656"/>
                  </a:lnTo>
                  <a:lnTo>
                    <a:pt x="6376696" y="260558"/>
                  </a:lnTo>
                  <a:lnTo>
                    <a:pt x="6653943" y="8685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29607" y="22351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5" name="tx85"/>
            <p:cNvSpPr/>
            <p:nvPr/>
          </p:nvSpPr>
          <p:spPr>
            <a:xfrm>
              <a:off x="2755022" y="225406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6" name="tx86"/>
            <p:cNvSpPr/>
            <p:nvPr/>
          </p:nvSpPr>
          <p:spPr>
            <a:xfrm>
              <a:off x="4102084" y="22360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7" name="tx87"/>
            <p:cNvSpPr/>
            <p:nvPr/>
          </p:nvSpPr>
          <p:spPr>
            <a:xfrm>
              <a:off x="5488322" y="2311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a:t>
              </a:r>
            </a:p>
          </p:txBody>
        </p:sp>
        <p:sp>
          <p:nvSpPr>
            <p:cNvPr id="88" name="tx88"/>
            <p:cNvSpPr/>
            <p:nvPr/>
          </p:nvSpPr>
          <p:spPr>
            <a:xfrm>
              <a:off x="6597312" y="23706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a:t>
              </a:r>
            </a:p>
          </p:txBody>
        </p:sp>
        <p:sp>
          <p:nvSpPr>
            <p:cNvPr id="89" name="tx89"/>
            <p:cNvSpPr/>
            <p:nvPr/>
          </p:nvSpPr>
          <p:spPr>
            <a:xfrm>
              <a:off x="6913737" y="243198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0" name="tx90"/>
            <p:cNvSpPr/>
            <p:nvPr/>
          </p:nvSpPr>
          <p:spPr>
            <a:xfrm>
              <a:off x="7151808" y="2470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91" name="tx91"/>
            <p:cNvSpPr/>
            <p:nvPr/>
          </p:nvSpPr>
          <p:spPr>
            <a:xfrm>
              <a:off x="7429055" y="25029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2" name="tx92"/>
            <p:cNvSpPr/>
            <p:nvPr/>
          </p:nvSpPr>
          <p:spPr>
            <a:xfrm>
              <a:off x="7706303" y="2532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3" name="tx93"/>
            <p:cNvSpPr/>
            <p:nvPr/>
          </p:nvSpPr>
          <p:spPr>
            <a:xfrm>
              <a:off x="7983551" y="2550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4" name="pl94"/>
            <p:cNvSpPr/>
            <p:nvPr/>
          </p:nvSpPr>
          <p:spPr>
            <a:xfrm>
              <a:off x="1421035"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883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05" name="tx105"/>
            <p:cNvSpPr/>
            <p:nvPr/>
          </p:nvSpPr>
          <p:spPr>
            <a:xfrm>
              <a:off x="1355732" y="24225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06" name="tx106"/>
            <p:cNvSpPr/>
            <p:nvPr/>
          </p:nvSpPr>
          <p:spPr>
            <a:xfrm>
              <a:off x="2715845" y="32724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7" name="tx107"/>
            <p:cNvSpPr/>
            <p:nvPr/>
          </p:nvSpPr>
          <p:spPr>
            <a:xfrm>
              <a:off x="2741971" y="24148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8" name="tx108"/>
            <p:cNvSpPr/>
            <p:nvPr/>
          </p:nvSpPr>
          <p:spPr>
            <a:xfrm>
              <a:off x="4102084" y="32724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9" name="tx109"/>
            <p:cNvSpPr/>
            <p:nvPr/>
          </p:nvSpPr>
          <p:spPr>
            <a:xfrm>
              <a:off x="4128209" y="24054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0" name="tx110"/>
            <p:cNvSpPr/>
            <p:nvPr/>
          </p:nvSpPr>
          <p:spPr>
            <a:xfrm>
              <a:off x="5488322" y="33312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1" name="tx111"/>
            <p:cNvSpPr/>
            <p:nvPr/>
          </p:nvSpPr>
          <p:spPr>
            <a:xfrm>
              <a:off x="5553624" y="250490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2" name="tx112"/>
            <p:cNvSpPr/>
            <p:nvPr/>
          </p:nvSpPr>
          <p:spPr>
            <a:xfrm>
              <a:off x="6597312" y="3277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3" name="tx113"/>
            <p:cNvSpPr/>
            <p:nvPr/>
          </p:nvSpPr>
          <p:spPr>
            <a:xfrm>
              <a:off x="6635182" y="24796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369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5" name="tx115"/>
            <p:cNvSpPr/>
            <p:nvPr/>
          </p:nvSpPr>
          <p:spPr>
            <a:xfrm>
              <a:off x="6900686" y="26016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6" name="tx116"/>
            <p:cNvSpPr/>
            <p:nvPr/>
          </p:nvSpPr>
          <p:spPr>
            <a:xfrm>
              <a:off x="7151808" y="3371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17" name="tx117"/>
            <p:cNvSpPr/>
            <p:nvPr/>
          </p:nvSpPr>
          <p:spPr>
            <a:xfrm>
              <a:off x="7177933" y="26248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8" name="tx118"/>
            <p:cNvSpPr/>
            <p:nvPr/>
          </p:nvSpPr>
          <p:spPr>
            <a:xfrm>
              <a:off x="7429055" y="33939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9" name="tx119"/>
            <p:cNvSpPr/>
            <p:nvPr/>
          </p:nvSpPr>
          <p:spPr>
            <a:xfrm>
              <a:off x="7455181" y="26615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0" name="tx120"/>
            <p:cNvSpPr/>
            <p:nvPr/>
          </p:nvSpPr>
          <p:spPr>
            <a:xfrm>
              <a:off x="7706303" y="34222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1" name="tx121"/>
            <p:cNvSpPr/>
            <p:nvPr/>
          </p:nvSpPr>
          <p:spPr>
            <a:xfrm>
              <a:off x="7732429" y="27053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7983551" y="33876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23" name="tx123"/>
            <p:cNvSpPr/>
            <p:nvPr/>
          </p:nvSpPr>
          <p:spPr>
            <a:xfrm>
              <a:off x="8021420" y="26803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486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2467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34482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0218"/>
              <a:ext cx="24419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Trinidad and Tobago, 2000-2024</a:t>
              </a:r>
            </a:p>
          </p:txBody>
        </p:sp>
        <p:sp>
          <p:nvSpPr>
            <p:cNvPr id="153" name="pl153"/>
            <p:cNvSpPr/>
            <p:nvPr/>
          </p:nvSpPr>
          <p:spPr>
            <a:xfrm>
              <a:off x="22243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806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368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930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524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087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6493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507906" cy="167191"/>
            </a:xfrm>
            <a:prstGeom prst="rect">
              <a:avLst/>
            </a:prstGeom>
            <a:solidFill>
              <a:srgbClr val="80BD41">
                <a:alpha val="100000"/>
              </a:srgbClr>
            </a:solidFill>
          </p:spPr>
          <p:txBody>
            <a:bodyPr/>
            <a:lstStyle/>
            <a:p/>
          </p:txBody>
        </p:sp>
        <p:sp>
          <p:nvSpPr>
            <p:cNvPr id="165" name="rc165"/>
            <p:cNvSpPr/>
            <p:nvPr/>
          </p:nvSpPr>
          <p:spPr>
            <a:xfrm>
              <a:off x="7804180" y="5889059"/>
              <a:ext cx="66823" cy="167191"/>
            </a:xfrm>
            <a:prstGeom prst="rect">
              <a:avLst/>
            </a:prstGeom>
            <a:solidFill>
              <a:srgbClr val="E2231A">
                <a:alpha val="100000"/>
              </a:srgbClr>
            </a:solidFill>
          </p:spPr>
          <p:txBody>
            <a:bodyPr/>
            <a:lstStyle/>
            <a:p/>
          </p:txBody>
        </p:sp>
        <p:sp>
          <p:nvSpPr>
            <p:cNvPr id="166" name="rc166"/>
            <p:cNvSpPr/>
            <p:nvPr/>
          </p:nvSpPr>
          <p:spPr>
            <a:xfrm>
              <a:off x="1296273" y="5680069"/>
              <a:ext cx="5312500" cy="167191"/>
            </a:xfrm>
            <a:prstGeom prst="rect">
              <a:avLst/>
            </a:prstGeom>
            <a:solidFill>
              <a:srgbClr val="80BD41">
                <a:alpha val="100000"/>
              </a:srgbClr>
            </a:solidFill>
          </p:spPr>
          <p:txBody>
            <a:bodyPr/>
            <a:lstStyle/>
            <a:p/>
          </p:txBody>
        </p:sp>
        <p:sp>
          <p:nvSpPr>
            <p:cNvPr id="167" name="rc167"/>
            <p:cNvSpPr/>
            <p:nvPr/>
          </p:nvSpPr>
          <p:spPr>
            <a:xfrm>
              <a:off x="6608774" y="5680069"/>
              <a:ext cx="590277" cy="167191"/>
            </a:xfrm>
            <a:prstGeom prst="rect">
              <a:avLst/>
            </a:prstGeom>
            <a:solidFill>
              <a:srgbClr val="E2231A">
                <a:alpha val="100000"/>
              </a:srgbClr>
            </a:solidFill>
          </p:spPr>
          <p:txBody>
            <a:bodyPr/>
            <a:lstStyle/>
            <a:p/>
          </p:txBody>
        </p:sp>
        <p:sp>
          <p:nvSpPr>
            <p:cNvPr id="168" name="rc168"/>
            <p:cNvSpPr/>
            <p:nvPr/>
          </p:nvSpPr>
          <p:spPr>
            <a:xfrm>
              <a:off x="1296273" y="5471080"/>
              <a:ext cx="5598358" cy="167191"/>
            </a:xfrm>
            <a:prstGeom prst="rect">
              <a:avLst/>
            </a:prstGeom>
            <a:solidFill>
              <a:srgbClr val="80BD41">
                <a:alpha val="100000"/>
              </a:srgbClr>
            </a:solidFill>
          </p:spPr>
          <p:txBody>
            <a:bodyPr/>
            <a:lstStyle/>
            <a:p/>
          </p:txBody>
        </p:sp>
        <p:sp>
          <p:nvSpPr>
            <p:cNvPr id="169" name="rc169"/>
            <p:cNvSpPr/>
            <p:nvPr/>
          </p:nvSpPr>
          <p:spPr>
            <a:xfrm>
              <a:off x="6894632" y="5471080"/>
              <a:ext cx="233883" cy="167191"/>
            </a:xfrm>
            <a:prstGeom prst="rect">
              <a:avLst/>
            </a:prstGeom>
            <a:solidFill>
              <a:srgbClr val="E2231A">
                <a:alpha val="100000"/>
              </a:srgbClr>
            </a:solidFill>
          </p:spPr>
          <p:txBody>
            <a:bodyPr/>
            <a:lstStyle/>
            <a:p/>
          </p:txBody>
        </p:sp>
        <p:sp>
          <p:nvSpPr>
            <p:cNvPr id="170" name="tx170"/>
            <p:cNvSpPr/>
            <p:nvPr/>
          </p:nvSpPr>
          <p:spPr>
            <a:xfrm>
              <a:off x="808721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a:t>
              </a:r>
            </a:p>
          </p:txBody>
        </p:sp>
        <p:sp>
          <p:nvSpPr>
            <p:cNvPr id="171" name="tx171"/>
            <p:cNvSpPr/>
            <p:nvPr/>
          </p:nvSpPr>
          <p:spPr>
            <a:xfrm>
              <a:off x="7381664"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a:t>
              </a:r>
            </a:p>
          </p:txBody>
        </p:sp>
        <p:sp>
          <p:nvSpPr>
            <p:cNvPr id="172" name="tx172"/>
            <p:cNvSpPr/>
            <p:nvPr/>
          </p:nvSpPr>
          <p:spPr>
            <a:xfrm>
              <a:off x="730370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73" name="tx173"/>
            <p:cNvSpPr/>
            <p:nvPr/>
          </p:nvSpPr>
          <p:spPr>
            <a:xfrm>
              <a:off x="444473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74" name="tx174"/>
            <p:cNvSpPr/>
            <p:nvPr/>
          </p:nvSpPr>
          <p:spPr>
            <a:xfrm>
              <a:off x="7775793"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384703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76" name="tx176"/>
            <p:cNvSpPr/>
            <p:nvPr/>
          </p:nvSpPr>
          <p:spPr>
            <a:xfrm>
              <a:off x="6828564"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7" name="tx177"/>
            <p:cNvSpPr/>
            <p:nvPr/>
          </p:nvSpPr>
          <p:spPr>
            <a:xfrm>
              <a:off x="398995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78" name="tx178"/>
            <p:cNvSpPr/>
            <p:nvPr/>
          </p:nvSpPr>
          <p:spPr>
            <a:xfrm>
              <a:off x="6949776"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13646"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4" name="tx184"/>
            <p:cNvSpPr/>
            <p:nvPr/>
          </p:nvSpPr>
          <p:spPr>
            <a:xfrm>
              <a:off x="493101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678723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lower than in 2019 (99%).
The number of children vaccinated with MCV1 decreased 14% compared to in 2019.
The number of surviving infants decreased approximately 11%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416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570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72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1493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5647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9801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040129"/>
              <a:ext cx="3520101" cy="1109206"/>
            </a:xfrm>
            <a:custGeom>
              <a:avLst/>
              <a:pathLst>
                <a:path w="3520101" h="1109206">
                  <a:moveTo>
                    <a:pt x="0" y="1109206"/>
                  </a:moveTo>
                  <a:lnTo>
                    <a:pt x="146670" y="1109206"/>
                  </a:lnTo>
                  <a:lnTo>
                    <a:pt x="293341" y="792290"/>
                  </a:lnTo>
                  <a:lnTo>
                    <a:pt x="440012" y="792290"/>
                  </a:lnTo>
                  <a:lnTo>
                    <a:pt x="586683" y="475374"/>
                  </a:lnTo>
                  <a:lnTo>
                    <a:pt x="733354" y="633832"/>
                  </a:lnTo>
                  <a:lnTo>
                    <a:pt x="880025" y="950748"/>
                  </a:lnTo>
                  <a:lnTo>
                    <a:pt x="1026696" y="792290"/>
                  </a:lnTo>
                  <a:lnTo>
                    <a:pt x="1173367" y="950748"/>
                  </a:lnTo>
                  <a:lnTo>
                    <a:pt x="1320038" y="316916"/>
                  </a:lnTo>
                  <a:lnTo>
                    <a:pt x="1466709" y="158458"/>
                  </a:lnTo>
                  <a:lnTo>
                    <a:pt x="1613379" y="158458"/>
                  </a:lnTo>
                  <a:lnTo>
                    <a:pt x="1760050" y="316916"/>
                  </a:lnTo>
                  <a:lnTo>
                    <a:pt x="1906721" y="792290"/>
                  </a:lnTo>
                  <a:lnTo>
                    <a:pt x="2053392" y="950748"/>
                  </a:lnTo>
                  <a:lnTo>
                    <a:pt x="2200063" y="792290"/>
                  </a:lnTo>
                  <a:lnTo>
                    <a:pt x="2346734" y="1109206"/>
                  </a:lnTo>
                  <a:lnTo>
                    <a:pt x="2493405" y="0"/>
                  </a:lnTo>
                  <a:lnTo>
                    <a:pt x="2640076" y="1109206"/>
                  </a:lnTo>
                  <a:lnTo>
                    <a:pt x="2786747" y="1109206"/>
                  </a:lnTo>
                  <a:lnTo>
                    <a:pt x="2933418" y="1109206"/>
                  </a:lnTo>
                  <a:lnTo>
                    <a:pt x="3080089" y="950748"/>
                  </a:lnTo>
                  <a:lnTo>
                    <a:pt x="3226759" y="1109206"/>
                  </a:lnTo>
                  <a:lnTo>
                    <a:pt x="3373430" y="633832"/>
                  </a:lnTo>
                  <a:lnTo>
                    <a:pt x="3520101" y="1109206"/>
                  </a:lnTo>
                </a:path>
              </a:pathLst>
            </a:custGeom>
            <a:ln w="27101" cap="flat">
              <a:solidFill>
                <a:srgbClr val="0058AB">
                  <a:alpha val="80000"/>
                </a:srgbClr>
              </a:solidFill>
              <a:prstDash val="solid"/>
              <a:round/>
            </a:ln>
          </p:spPr>
          <p:txBody>
            <a:bodyPr/>
            <a:lstStyle/>
            <a:p/>
          </p:txBody>
        </p:sp>
        <p:sp>
          <p:nvSpPr>
            <p:cNvPr id="19" name="pl19"/>
            <p:cNvSpPr/>
            <p:nvPr/>
          </p:nvSpPr>
          <p:spPr>
            <a:xfrm>
              <a:off x="943464" y="2089380"/>
              <a:ext cx="3520101" cy="1267664"/>
            </a:xfrm>
            <a:custGeom>
              <a:avLst/>
              <a:pathLst>
                <a:path w="3520101" h="1267664">
                  <a:moveTo>
                    <a:pt x="0" y="0"/>
                  </a:moveTo>
                  <a:lnTo>
                    <a:pt x="146670" y="158458"/>
                  </a:lnTo>
                  <a:lnTo>
                    <a:pt x="293341" y="0"/>
                  </a:lnTo>
                  <a:lnTo>
                    <a:pt x="440012" y="316916"/>
                  </a:lnTo>
                  <a:lnTo>
                    <a:pt x="586683" y="475374"/>
                  </a:lnTo>
                  <a:lnTo>
                    <a:pt x="733354" y="316916"/>
                  </a:lnTo>
                  <a:lnTo>
                    <a:pt x="880025" y="475374"/>
                  </a:lnTo>
                  <a:lnTo>
                    <a:pt x="1026696" y="475374"/>
                  </a:lnTo>
                  <a:lnTo>
                    <a:pt x="1173367" y="792290"/>
                  </a:lnTo>
                  <a:lnTo>
                    <a:pt x="1320038" y="950748"/>
                  </a:lnTo>
                  <a:lnTo>
                    <a:pt x="1466709" y="1109206"/>
                  </a:lnTo>
                  <a:lnTo>
                    <a:pt x="1613379" y="1109206"/>
                  </a:lnTo>
                  <a:lnTo>
                    <a:pt x="1760050" y="1109206"/>
                  </a:lnTo>
                  <a:lnTo>
                    <a:pt x="1906721" y="1109206"/>
                  </a:lnTo>
                  <a:lnTo>
                    <a:pt x="2053392" y="1267664"/>
                  </a:lnTo>
                  <a:lnTo>
                    <a:pt x="2200063" y="1267664"/>
                  </a:lnTo>
                  <a:lnTo>
                    <a:pt x="2346734" y="1267664"/>
                  </a:lnTo>
                  <a:lnTo>
                    <a:pt x="2493405" y="1267664"/>
                  </a:lnTo>
                  <a:lnTo>
                    <a:pt x="2640076" y="1267664"/>
                  </a:lnTo>
                  <a:lnTo>
                    <a:pt x="2786747" y="1267664"/>
                  </a:lnTo>
                  <a:lnTo>
                    <a:pt x="2933418" y="1267664"/>
                  </a:lnTo>
                  <a:lnTo>
                    <a:pt x="3080089" y="1109206"/>
                  </a:lnTo>
                  <a:lnTo>
                    <a:pt x="3226759" y="1267664"/>
                  </a:lnTo>
                  <a:lnTo>
                    <a:pt x="3373430" y="1267664"/>
                  </a:lnTo>
                  <a:lnTo>
                    <a:pt x="3520101" y="1267664"/>
                  </a:lnTo>
                </a:path>
              </a:pathLst>
            </a:custGeom>
            <a:ln w="27101" cap="flat">
              <a:solidFill>
                <a:srgbClr val="1CABE2">
                  <a:alpha val="80000"/>
                </a:srgbClr>
              </a:solidFill>
              <a:prstDash val="solid"/>
              <a:round/>
            </a:ln>
          </p:spPr>
          <p:txBody>
            <a:bodyPr/>
            <a:lstStyle/>
            <a:p/>
          </p:txBody>
        </p:sp>
        <p:sp>
          <p:nvSpPr>
            <p:cNvPr id="20" name="pl20"/>
            <p:cNvSpPr/>
            <p:nvPr/>
          </p:nvSpPr>
          <p:spPr>
            <a:xfrm>
              <a:off x="943464" y="2564755"/>
              <a:ext cx="3520101" cy="1267664"/>
            </a:xfrm>
            <a:custGeom>
              <a:avLst/>
              <a:pathLst>
                <a:path w="3520101" h="1267664">
                  <a:moveTo>
                    <a:pt x="0" y="633832"/>
                  </a:moveTo>
                  <a:lnTo>
                    <a:pt x="146670" y="792290"/>
                  </a:lnTo>
                  <a:lnTo>
                    <a:pt x="293341" y="792290"/>
                  </a:lnTo>
                  <a:lnTo>
                    <a:pt x="440012" y="950748"/>
                  </a:lnTo>
                  <a:lnTo>
                    <a:pt x="586683" y="1109206"/>
                  </a:lnTo>
                  <a:lnTo>
                    <a:pt x="733354" y="950748"/>
                  </a:lnTo>
                  <a:lnTo>
                    <a:pt x="880025" y="1109206"/>
                  </a:lnTo>
                  <a:lnTo>
                    <a:pt x="1026696" y="1267664"/>
                  </a:lnTo>
                  <a:lnTo>
                    <a:pt x="1173367" y="792290"/>
                  </a:lnTo>
                  <a:lnTo>
                    <a:pt x="1320038" y="1109206"/>
                  </a:lnTo>
                  <a:lnTo>
                    <a:pt x="1466709" y="1109206"/>
                  </a:lnTo>
                  <a:lnTo>
                    <a:pt x="1613379" y="950748"/>
                  </a:lnTo>
                  <a:lnTo>
                    <a:pt x="1760050" y="1109206"/>
                  </a:lnTo>
                  <a:lnTo>
                    <a:pt x="1906721" y="950748"/>
                  </a:lnTo>
                  <a:lnTo>
                    <a:pt x="2053392" y="475374"/>
                  </a:lnTo>
                  <a:lnTo>
                    <a:pt x="2200063" y="475374"/>
                  </a:lnTo>
                  <a:lnTo>
                    <a:pt x="2346734" y="633832"/>
                  </a:lnTo>
                  <a:lnTo>
                    <a:pt x="2493405" y="158458"/>
                  </a:lnTo>
                  <a:lnTo>
                    <a:pt x="2640076" y="792290"/>
                  </a:lnTo>
                  <a:lnTo>
                    <a:pt x="2786747" y="475374"/>
                  </a:lnTo>
                  <a:lnTo>
                    <a:pt x="2933418" y="0"/>
                  </a:lnTo>
                  <a:lnTo>
                    <a:pt x="3080089" y="158458"/>
                  </a:lnTo>
                  <a:lnTo>
                    <a:pt x="3226759" y="158458"/>
                  </a:lnTo>
                  <a:lnTo>
                    <a:pt x="3373430" y="792290"/>
                  </a:lnTo>
                  <a:lnTo>
                    <a:pt x="3520101" y="950748"/>
                  </a:lnTo>
                </a:path>
              </a:pathLst>
            </a:custGeom>
            <a:ln w="27101" cap="flat">
              <a:solidFill>
                <a:srgbClr val="00833D">
                  <a:alpha val="80000"/>
                </a:srgbClr>
              </a:solidFill>
              <a:prstDash val="solid"/>
              <a:round/>
            </a:ln>
          </p:spPr>
          <p:txBody>
            <a:bodyPr/>
            <a:lstStyle/>
            <a:p/>
          </p:txBody>
        </p:sp>
        <p:sp>
          <p:nvSpPr>
            <p:cNvPr id="21" name="pl21"/>
            <p:cNvSpPr/>
            <p:nvPr/>
          </p:nvSpPr>
          <p:spPr>
            <a:xfrm>
              <a:off x="943464" y="3040129"/>
              <a:ext cx="3520101" cy="1109206"/>
            </a:xfrm>
            <a:custGeom>
              <a:avLst/>
              <a:pathLst>
                <a:path w="3520101" h="1109206">
                  <a:moveTo>
                    <a:pt x="0" y="1109206"/>
                  </a:moveTo>
                  <a:lnTo>
                    <a:pt x="146670" y="1109206"/>
                  </a:lnTo>
                  <a:lnTo>
                    <a:pt x="293341" y="792290"/>
                  </a:lnTo>
                  <a:lnTo>
                    <a:pt x="440012" y="792290"/>
                  </a:lnTo>
                  <a:lnTo>
                    <a:pt x="586683" y="475374"/>
                  </a:lnTo>
                  <a:lnTo>
                    <a:pt x="733354" y="633832"/>
                  </a:lnTo>
                  <a:lnTo>
                    <a:pt x="880025" y="950748"/>
                  </a:lnTo>
                  <a:lnTo>
                    <a:pt x="1026696" y="792290"/>
                  </a:lnTo>
                  <a:lnTo>
                    <a:pt x="1173367" y="950748"/>
                  </a:lnTo>
                  <a:lnTo>
                    <a:pt x="1320038" y="316916"/>
                  </a:lnTo>
                  <a:lnTo>
                    <a:pt x="1466709" y="158458"/>
                  </a:lnTo>
                  <a:lnTo>
                    <a:pt x="1613379" y="158458"/>
                  </a:lnTo>
                  <a:lnTo>
                    <a:pt x="1760050" y="316916"/>
                  </a:lnTo>
                  <a:lnTo>
                    <a:pt x="1906721" y="792290"/>
                  </a:lnTo>
                  <a:lnTo>
                    <a:pt x="2053392" y="950748"/>
                  </a:lnTo>
                  <a:lnTo>
                    <a:pt x="2200063" y="792290"/>
                  </a:lnTo>
                  <a:lnTo>
                    <a:pt x="2346734" y="1109206"/>
                  </a:lnTo>
                  <a:lnTo>
                    <a:pt x="2493405" y="0"/>
                  </a:lnTo>
                  <a:lnTo>
                    <a:pt x="2640076" y="1109206"/>
                  </a:lnTo>
                  <a:lnTo>
                    <a:pt x="2786747" y="1109206"/>
                  </a:lnTo>
                  <a:lnTo>
                    <a:pt x="2933418" y="1109206"/>
                  </a:lnTo>
                  <a:lnTo>
                    <a:pt x="3080089" y="950748"/>
                  </a:lnTo>
                  <a:lnTo>
                    <a:pt x="3226759" y="1109206"/>
                  </a:lnTo>
                  <a:lnTo>
                    <a:pt x="3373430" y="633832"/>
                  </a:lnTo>
                  <a:lnTo>
                    <a:pt x="3520101" y="1109206"/>
                  </a:lnTo>
                </a:path>
              </a:pathLst>
            </a:custGeom>
            <a:ln w="43362" cap="flat">
              <a:solidFill>
                <a:srgbClr val="000000">
                  <a:alpha val="100000"/>
                </a:srgbClr>
              </a:solidFill>
              <a:prstDash val="solid"/>
              <a:round/>
            </a:ln>
          </p:spPr>
          <p:txBody>
            <a:bodyPr/>
            <a:lstStyle/>
            <a:p/>
          </p:txBody>
        </p:sp>
        <p:sp>
          <p:nvSpPr>
            <p:cNvPr id="22" name="pl22"/>
            <p:cNvSpPr/>
            <p:nvPr/>
          </p:nvSpPr>
          <p:spPr>
            <a:xfrm>
              <a:off x="943464" y="3040129"/>
              <a:ext cx="3520101" cy="1109206"/>
            </a:xfrm>
            <a:custGeom>
              <a:avLst/>
              <a:pathLst>
                <a:path w="3520101" h="1109206">
                  <a:moveTo>
                    <a:pt x="0" y="1109206"/>
                  </a:moveTo>
                  <a:lnTo>
                    <a:pt x="146670" y="1109206"/>
                  </a:lnTo>
                  <a:lnTo>
                    <a:pt x="293341" y="792290"/>
                  </a:lnTo>
                  <a:lnTo>
                    <a:pt x="440012" y="792290"/>
                  </a:lnTo>
                  <a:lnTo>
                    <a:pt x="586683" y="475374"/>
                  </a:lnTo>
                  <a:lnTo>
                    <a:pt x="733354" y="633832"/>
                  </a:lnTo>
                  <a:lnTo>
                    <a:pt x="880025" y="950748"/>
                  </a:lnTo>
                  <a:lnTo>
                    <a:pt x="1026696" y="792290"/>
                  </a:lnTo>
                  <a:lnTo>
                    <a:pt x="1173367" y="950748"/>
                  </a:lnTo>
                  <a:lnTo>
                    <a:pt x="1320038" y="316916"/>
                  </a:lnTo>
                  <a:lnTo>
                    <a:pt x="1466709" y="158458"/>
                  </a:lnTo>
                  <a:lnTo>
                    <a:pt x="1613379" y="158458"/>
                  </a:lnTo>
                  <a:lnTo>
                    <a:pt x="1760050" y="316916"/>
                  </a:lnTo>
                  <a:lnTo>
                    <a:pt x="1906721" y="792290"/>
                  </a:lnTo>
                  <a:lnTo>
                    <a:pt x="2053392" y="950748"/>
                  </a:lnTo>
                  <a:lnTo>
                    <a:pt x="2200063" y="792290"/>
                  </a:lnTo>
                  <a:lnTo>
                    <a:pt x="2346734" y="1109206"/>
                  </a:lnTo>
                  <a:lnTo>
                    <a:pt x="2493405" y="0"/>
                  </a:lnTo>
                  <a:lnTo>
                    <a:pt x="2640076" y="1109206"/>
                  </a:lnTo>
                  <a:lnTo>
                    <a:pt x="2786747" y="1109206"/>
                  </a:lnTo>
                  <a:lnTo>
                    <a:pt x="2933418" y="1109206"/>
                  </a:lnTo>
                  <a:lnTo>
                    <a:pt x="3080089" y="950748"/>
                  </a:lnTo>
                  <a:lnTo>
                    <a:pt x="3226759" y="1109206"/>
                  </a:lnTo>
                  <a:lnTo>
                    <a:pt x="3373430" y="633832"/>
                  </a:lnTo>
                  <a:lnTo>
                    <a:pt x="3520101" y="1109206"/>
                  </a:lnTo>
                </a:path>
              </a:pathLst>
            </a:custGeom>
            <a:ln w="27101" cap="flat">
              <a:solidFill>
                <a:srgbClr val="0058AB">
                  <a:alpha val="100000"/>
                </a:srgbClr>
              </a:solidFill>
              <a:prstDash val="solid"/>
              <a:round/>
            </a:ln>
          </p:spPr>
          <p:txBody>
            <a:bodyPr/>
            <a:lstStyle/>
            <a:p/>
          </p:txBody>
        </p:sp>
        <p:sp>
          <p:nvSpPr>
            <p:cNvPr id="23" name="pl23"/>
            <p:cNvSpPr/>
            <p:nvPr/>
          </p:nvSpPr>
          <p:spPr>
            <a:xfrm>
              <a:off x="767459" y="41493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198587"/>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2723213"/>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357045"/>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198587"/>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3" name="pg33"/>
            <p:cNvSpPr/>
            <p:nvPr/>
          </p:nvSpPr>
          <p:spPr>
            <a:xfrm>
              <a:off x="1618330" y="3132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16079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351684" y="26566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268546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3085039" y="32904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32053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671722"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58406" y="3132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16079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4405077"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3179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47670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41066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25221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9375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18945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18945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83731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59977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456557" y="6074855"/>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63" name="tx63"/>
            <p:cNvSpPr/>
            <p:nvPr/>
          </p:nvSpPr>
          <p:spPr>
            <a:xfrm>
              <a:off x="310441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866870"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9416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570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772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1493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5647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9801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247838"/>
              <a:ext cx="3520101" cy="2852246"/>
            </a:xfrm>
            <a:custGeom>
              <a:avLst/>
              <a:pathLst>
                <a:path w="3520101" h="2852246">
                  <a:moveTo>
                    <a:pt x="0" y="1901497"/>
                  </a:moveTo>
                  <a:lnTo>
                    <a:pt x="146670" y="1901497"/>
                  </a:lnTo>
                  <a:lnTo>
                    <a:pt x="293341" y="158458"/>
                  </a:lnTo>
                  <a:lnTo>
                    <a:pt x="440012" y="1109206"/>
                  </a:lnTo>
                  <a:lnTo>
                    <a:pt x="586683" y="1426123"/>
                  </a:lnTo>
                  <a:lnTo>
                    <a:pt x="733354" y="1109206"/>
                  </a:lnTo>
                  <a:lnTo>
                    <a:pt x="880025" y="1267664"/>
                  </a:lnTo>
                  <a:lnTo>
                    <a:pt x="1026696" y="2059955"/>
                  </a:lnTo>
                  <a:lnTo>
                    <a:pt x="1173367" y="1901497"/>
                  </a:lnTo>
                  <a:lnTo>
                    <a:pt x="1320038" y="1743039"/>
                  </a:lnTo>
                  <a:lnTo>
                    <a:pt x="1466709" y="1267664"/>
                  </a:lnTo>
                  <a:lnTo>
                    <a:pt x="1613379" y="1267664"/>
                  </a:lnTo>
                  <a:lnTo>
                    <a:pt x="1760050" y="0"/>
                  </a:lnTo>
                  <a:lnTo>
                    <a:pt x="1906721" y="1426123"/>
                  </a:lnTo>
                  <a:lnTo>
                    <a:pt x="2053392" y="2376871"/>
                  </a:lnTo>
                  <a:lnTo>
                    <a:pt x="2200063" y="475374"/>
                  </a:lnTo>
                  <a:lnTo>
                    <a:pt x="2346734" y="158458"/>
                  </a:lnTo>
                  <a:lnTo>
                    <a:pt x="2493405" y="1426123"/>
                  </a:lnTo>
                  <a:lnTo>
                    <a:pt x="2640076" y="475374"/>
                  </a:lnTo>
                  <a:lnTo>
                    <a:pt x="2786747" y="2852246"/>
                  </a:lnTo>
                  <a:lnTo>
                    <a:pt x="2933418" y="1109206"/>
                  </a:lnTo>
                  <a:lnTo>
                    <a:pt x="3080089" y="1584581"/>
                  </a:lnTo>
                  <a:lnTo>
                    <a:pt x="3226759" y="1743039"/>
                  </a:lnTo>
                  <a:lnTo>
                    <a:pt x="3373430" y="475374"/>
                  </a:lnTo>
                  <a:lnTo>
                    <a:pt x="3520101" y="2535329"/>
                  </a:lnTo>
                </a:path>
              </a:pathLst>
            </a:custGeom>
            <a:ln w="27101" cap="flat">
              <a:solidFill>
                <a:srgbClr val="0058AB">
                  <a:alpha val="80000"/>
                </a:srgbClr>
              </a:solidFill>
              <a:prstDash val="solid"/>
              <a:round/>
            </a:ln>
          </p:spPr>
          <p:txBody>
            <a:bodyPr/>
            <a:lstStyle/>
            <a:p/>
          </p:txBody>
        </p:sp>
        <p:sp>
          <p:nvSpPr>
            <p:cNvPr id="80" name="pl80"/>
            <p:cNvSpPr/>
            <p:nvPr/>
          </p:nvSpPr>
          <p:spPr>
            <a:xfrm>
              <a:off x="5308715" y="1930922"/>
              <a:ext cx="3520101" cy="1426123"/>
            </a:xfrm>
            <a:custGeom>
              <a:avLst/>
              <a:pathLst>
                <a:path w="3520101" h="1426123">
                  <a:moveTo>
                    <a:pt x="0" y="0"/>
                  </a:moveTo>
                  <a:lnTo>
                    <a:pt x="146670" y="158458"/>
                  </a:lnTo>
                  <a:lnTo>
                    <a:pt x="293341" y="158458"/>
                  </a:lnTo>
                  <a:lnTo>
                    <a:pt x="440012" y="316916"/>
                  </a:lnTo>
                  <a:lnTo>
                    <a:pt x="586683" y="475374"/>
                  </a:lnTo>
                  <a:lnTo>
                    <a:pt x="733354" y="475374"/>
                  </a:lnTo>
                  <a:lnTo>
                    <a:pt x="880025" y="633832"/>
                  </a:lnTo>
                  <a:lnTo>
                    <a:pt x="1026696" y="792290"/>
                  </a:lnTo>
                  <a:lnTo>
                    <a:pt x="1173367" y="950748"/>
                  </a:lnTo>
                  <a:lnTo>
                    <a:pt x="1320038" y="1109206"/>
                  </a:lnTo>
                  <a:lnTo>
                    <a:pt x="1466709" y="1267664"/>
                  </a:lnTo>
                  <a:lnTo>
                    <a:pt x="1613379" y="1267664"/>
                  </a:lnTo>
                  <a:lnTo>
                    <a:pt x="1760050" y="1267664"/>
                  </a:lnTo>
                  <a:lnTo>
                    <a:pt x="1906721" y="1426123"/>
                  </a:lnTo>
                  <a:lnTo>
                    <a:pt x="2053392" y="1267664"/>
                  </a:lnTo>
                  <a:lnTo>
                    <a:pt x="2200063" y="1426123"/>
                  </a:lnTo>
                  <a:lnTo>
                    <a:pt x="2346734" y="1267664"/>
                  </a:lnTo>
                  <a:lnTo>
                    <a:pt x="2493405" y="1267664"/>
                  </a:lnTo>
                  <a:lnTo>
                    <a:pt x="2640076" y="1426123"/>
                  </a:lnTo>
                  <a:lnTo>
                    <a:pt x="2786747" y="1426123"/>
                  </a:lnTo>
                  <a:lnTo>
                    <a:pt x="2933418" y="1426123"/>
                  </a:lnTo>
                  <a:lnTo>
                    <a:pt x="3080089" y="1267664"/>
                  </a:lnTo>
                  <a:lnTo>
                    <a:pt x="3226759" y="1109206"/>
                  </a:lnTo>
                  <a:lnTo>
                    <a:pt x="3373430" y="1109206"/>
                  </a:lnTo>
                  <a:lnTo>
                    <a:pt x="3520101" y="1267664"/>
                  </a:lnTo>
                </a:path>
              </a:pathLst>
            </a:custGeom>
            <a:ln w="27101" cap="flat">
              <a:solidFill>
                <a:srgbClr val="1CABE2">
                  <a:alpha val="80000"/>
                </a:srgbClr>
              </a:solidFill>
              <a:prstDash val="solid"/>
              <a:round/>
            </a:ln>
          </p:spPr>
          <p:txBody>
            <a:bodyPr/>
            <a:lstStyle/>
            <a:p/>
          </p:txBody>
        </p:sp>
        <p:sp>
          <p:nvSpPr>
            <p:cNvPr id="81" name="pl81"/>
            <p:cNvSpPr/>
            <p:nvPr/>
          </p:nvSpPr>
          <p:spPr>
            <a:xfrm>
              <a:off x="5308715" y="2881671"/>
              <a:ext cx="3520101" cy="1426123"/>
            </a:xfrm>
            <a:custGeom>
              <a:avLst/>
              <a:pathLst>
                <a:path w="3520101" h="1426123">
                  <a:moveTo>
                    <a:pt x="0" y="792290"/>
                  </a:moveTo>
                  <a:lnTo>
                    <a:pt x="146670" y="1267664"/>
                  </a:lnTo>
                  <a:lnTo>
                    <a:pt x="293341" y="792290"/>
                  </a:lnTo>
                  <a:lnTo>
                    <a:pt x="440012" y="792290"/>
                  </a:lnTo>
                  <a:lnTo>
                    <a:pt x="586683" y="792290"/>
                  </a:lnTo>
                  <a:lnTo>
                    <a:pt x="733354" y="475374"/>
                  </a:lnTo>
                  <a:lnTo>
                    <a:pt x="880025" y="950748"/>
                  </a:lnTo>
                  <a:lnTo>
                    <a:pt x="1026696" y="1109206"/>
                  </a:lnTo>
                  <a:lnTo>
                    <a:pt x="1173367" y="950748"/>
                  </a:lnTo>
                  <a:lnTo>
                    <a:pt x="1320038" y="950748"/>
                  </a:lnTo>
                  <a:lnTo>
                    <a:pt x="1466709" y="792290"/>
                  </a:lnTo>
                  <a:lnTo>
                    <a:pt x="1613379" y="950748"/>
                  </a:lnTo>
                  <a:lnTo>
                    <a:pt x="1760050" y="1109206"/>
                  </a:lnTo>
                  <a:lnTo>
                    <a:pt x="1906721" y="950748"/>
                  </a:lnTo>
                  <a:lnTo>
                    <a:pt x="2053392" y="950748"/>
                  </a:lnTo>
                  <a:lnTo>
                    <a:pt x="2200063" y="792290"/>
                  </a:lnTo>
                  <a:lnTo>
                    <a:pt x="2346734" y="950748"/>
                  </a:lnTo>
                  <a:lnTo>
                    <a:pt x="2493405" y="0"/>
                  </a:lnTo>
                  <a:lnTo>
                    <a:pt x="2640076" y="1426123"/>
                  </a:lnTo>
                  <a:lnTo>
                    <a:pt x="2786747" y="1267664"/>
                  </a:lnTo>
                  <a:lnTo>
                    <a:pt x="2933418" y="950748"/>
                  </a:lnTo>
                  <a:lnTo>
                    <a:pt x="3080089" y="1267664"/>
                  </a:lnTo>
                  <a:lnTo>
                    <a:pt x="3226759" y="158458"/>
                  </a:lnTo>
                  <a:lnTo>
                    <a:pt x="3373430" y="475374"/>
                  </a:lnTo>
                  <a:lnTo>
                    <a:pt x="3520101" y="1426123"/>
                  </a:lnTo>
                </a:path>
              </a:pathLst>
            </a:custGeom>
            <a:ln w="27101" cap="flat">
              <a:solidFill>
                <a:srgbClr val="00833D">
                  <a:alpha val="80000"/>
                </a:srgbClr>
              </a:solidFill>
              <a:prstDash val="solid"/>
              <a:round/>
            </a:ln>
          </p:spPr>
          <p:txBody>
            <a:bodyPr/>
            <a:lstStyle/>
            <a:p/>
          </p:txBody>
        </p:sp>
        <p:sp>
          <p:nvSpPr>
            <p:cNvPr id="82" name="pl82"/>
            <p:cNvSpPr/>
            <p:nvPr/>
          </p:nvSpPr>
          <p:spPr>
            <a:xfrm>
              <a:off x="5308715" y="2247838"/>
              <a:ext cx="3520101" cy="2852246"/>
            </a:xfrm>
            <a:custGeom>
              <a:avLst/>
              <a:pathLst>
                <a:path w="3520101" h="2852246">
                  <a:moveTo>
                    <a:pt x="0" y="1901497"/>
                  </a:moveTo>
                  <a:lnTo>
                    <a:pt x="146670" y="1901497"/>
                  </a:lnTo>
                  <a:lnTo>
                    <a:pt x="293341" y="158458"/>
                  </a:lnTo>
                  <a:lnTo>
                    <a:pt x="440012" y="1109206"/>
                  </a:lnTo>
                  <a:lnTo>
                    <a:pt x="586683" y="1426123"/>
                  </a:lnTo>
                  <a:lnTo>
                    <a:pt x="733354" y="1109206"/>
                  </a:lnTo>
                  <a:lnTo>
                    <a:pt x="880025" y="1267664"/>
                  </a:lnTo>
                  <a:lnTo>
                    <a:pt x="1026696" y="2059955"/>
                  </a:lnTo>
                  <a:lnTo>
                    <a:pt x="1173367" y="1901497"/>
                  </a:lnTo>
                  <a:lnTo>
                    <a:pt x="1320038" y="1743039"/>
                  </a:lnTo>
                  <a:lnTo>
                    <a:pt x="1466709" y="1267664"/>
                  </a:lnTo>
                  <a:lnTo>
                    <a:pt x="1613379" y="1267664"/>
                  </a:lnTo>
                  <a:lnTo>
                    <a:pt x="1760050" y="0"/>
                  </a:lnTo>
                  <a:lnTo>
                    <a:pt x="1906721" y="1426123"/>
                  </a:lnTo>
                  <a:lnTo>
                    <a:pt x="2053392" y="2376871"/>
                  </a:lnTo>
                  <a:lnTo>
                    <a:pt x="2200063" y="475374"/>
                  </a:lnTo>
                  <a:lnTo>
                    <a:pt x="2346734" y="158458"/>
                  </a:lnTo>
                  <a:lnTo>
                    <a:pt x="2493405" y="1426123"/>
                  </a:lnTo>
                  <a:lnTo>
                    <a:pt x="2640076" y="475374"/>
                  </a:lnTo>
                  <a:lnTo>
                    <a:pt x="2786747" y="2852246"/>
                  </a:lnTo>
                  <a:lnTo>
                    <a:pt x="2933418" y="1109206"/>
                  </a:lnTo>
                  <a:lnTo>
                    <a:pt x="3080089" y="1584581"/>
                  </a:lnTo>
                  <a:lnTo>
                    <a:pt x="3226759" y="1743039"/>
                  </a:lnTo>
                  <a:lnTo>
                    <a:pt x="3373430" y="475374"/>
                  </a:lnTo>
                  <a:lnTo>
                    <a:pt x="3520101" y="2535329"/>
                  </a:lnTo>
                </a:path>
              </a:pathLst>
            </a:custGeom>
            <a:ln w="43362" cap="flat">
              <a:solidFill>
                <a:srgbClr val="000000">
                  <a:alpha val="100000"/>
                </a:srgbClr>
              </a:solidFill>
              <a:prstDash val="solid"/>
              <a:round/>
            </a:ln>
          </p:spPr>
          <p:txBody>
            <a:bodyPr/>
            <a:lstStyle/>
            <a:p/>
          </p:txBody>
        </p:sp>
        <p:sp>
          <p:nvSpPr>
            <p:cNvPr id="83" name="pl83"/>
            <p:cNvSpPr/>
            <p:nvPr/>
          </p:nvSpPr>
          <p:spPr>
            <a:xfrm>
              <a:off x="5308715" y="2247838"/>
              <a:ext cx="3520101" cy="2852246"/>
            </a:xfrm>
            <a:custGeom>
              <a:avLst/>
              <a:pathLst>
                <a:path w="3520101" h="2852246">
                  <a:moveTo>
                    <a:pt x="0" y="1901497"/>
                  </a:moveTo>
                  <a:lnTo>
                    <a:pt x="146670" y="1901497"/>
                  </a:lnTo>
                  <a:lnTo>
                    <a:pt x="293341" y="158458"/>
                  </a:lnTo>
                  <a:lnTo>
                    <a:pt x="440012" y="1109206"/>
                  </a:lnTo>
                  <a:lnTo>
                    <a:pt x="586683" y="1426123"/>
                  </a:lnTo>
                  <a:lnTo>
                    <a:pt x="733354" y="1109206"/>
                  </a:lnTo>
                  <a:lnTo>
                    <a:pt x="880025" y="1267664"/>
                  </a:lnTo>
                  <a:lnTo>
                    <a:pt x="1026696" y="2059955"/>
                  </a:lnTo>
                  <a:lnTo>
                    <a:pt x="1173367" y="1901497"/>
                  </a:lnTo>
                  <a:lnTo>
                    <a:pt x="1320038" y="1743039"/>
                  </a:lnTo>
                  <a:lnTo>
                    <a:pt x="1466709" y="1267664"/>
                  </a:lnTo>
                  <a:lnTo>
                    <a:pt x="1613379" y="1267664"/>
                  </a:lnTo>
                  <a:lnTo>
                    <a:pt x="1760050" y="0"/>
                  </a:lnTo>
                  <a:lnTo>
                    <a:pt x="1906721" y="1426123"/>
                  </a:lnTo>
                  <a:lnTo>
                    <a:pt x="2053392" y="2376871"/>
                  </a:lnTo>
                  <a:lnTo>
                    <a:pt x="2200063" y="475374"/>
                  </a:lnTo>
                  <a:lnTo>
                    <a:pt x="2346734" y="158458"/>
                  </a:lnTo>
                  <a:lnTo>
                    <a:pt x="2493405" y="1426123"/>
                  </a:lnTo>
                  <a:lnTo>
                    <a:pt x="2640076" y="475374"/>
                  </a:lnTo>
                  <a:lnTo>
                    <a:pt x="2786747" y="2852246"/>
                  </a:lnTo>
                  <a:lnTo>
                    <a:pt x="2933418" y="1109206"/>
                  </a:lnTo>
                  <a:lnTo>
                    <a:pt x="3080089" y="1584581"/>
                  </a:lnTo>
                  <a:lnTo>
                    <a:pt x="3226759" y="1743039"/>
                  </a:lnTo>
                  <a:lnTo>
                    <a:pt x="3373430" y="475374"/>
                  </a:lnTo>
                  <a:lnTo>
                    <a:pt x="3520101" y="2535329"/>
                  </a:lnTo>
                </a:path>
              </a:pathLst>
            </a:custGeom>
            <a:ln w="27101" cap="flat">
              <a:solidFill>
                <a:srgbClr val="0058AB">
                  <a:alpha val="100000"/>
                </a:srgbClr>
              </a:solidFill>
              <a:prstDash val="solid"/>
              <a:round/>
            </a:ln>
          </p:spPr>
          <p:txBody>
            <a:bodyPr/>
            <a:lstStyle/>
            <a:p/>
          </p:txBody>
        </p:sp>
        <p:sp>
          <p:nvSpPr>
            <p:cNvPr id="84" name="pl84"/>
            <p:cNvSpPr/>
            <p:nvPr/>
          </p:nvSpPr>
          <p:spPr>
            <a:xfrm>
              <a:off x="5132709" y="41493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288167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040129"/>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224783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224783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4" name="pg94"/>
            <p:cNvSpPr/>
            <p:nvPr/>
          </p:nvSpPr>
          <p:spPr>
            <a:xfrm>
              <a:off x="5983581" y="28151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284521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6" name="pg96"/>
            <p:cNvSpPr/>
            <p:nvPr/>
          </p:nvSpPr>
          <p:spPr>
            <a:xfrm>
              <a:off x="6716935" y="29735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00391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8" name="pg98"/>
            <p:cNvSpPr/>
            <p:nvPr/>
          </p:nvSpPr>
          <p:spPr>
            <a:xfrm>
              <a:off x="7450290" y="2181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22100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8020127" y="455814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50480" y="4586966"/>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2" name="pg102"/>
            <p:cNvSpPr/>
            <p:nvPr/>
          </p:nvSpPr>
          <p:spPr>
            <a:xfrm>
              <a:off x="8623657" y="2181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22100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4" name="pg104"/>
            <p:cNvSpPr/>
            <p:nvPr/>
          </p:nvSpPr>
          <p:spPr>
            <a:xfrm>
              <a:off x="8753481" y="424122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271581"/>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tx106"/>
            <p:cNvSpPr/>
            <p:nvPr/>
          </p:nvSpPr>
          <p:spPr>
            <a:xfrm>
              <a:off x="8889106" y="31581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25206" y="42686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5006511" y="41066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25221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9375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55470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55470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720256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96502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821808" y="6074855"/>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124" name="tx124"/>
            <p:cNvSpPr/>
            <p:nvPr/>
          </p:nvSpPr>
          <p:spPr>
            <a:xfrm>
              <a:off x="746966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8232121"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-4%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Trinidad and Tobago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11377"/>
            </a:xfrm>
            <a:custGeom>
              <a:avLst/>
              <a:pathLst>
                <a:path w="2123063" h="111377">
                  <a:moveTo>
                    <a:pt x="0" y="111377"/>
                  </a:moveTo>
                  <a:lnTo>
                    <a:pt x="88460" y="99001"/>
                  </a:lnTo>
                  <a:lnTo>
                    <a:pt x="176921" y="12375"/>
                  </a:lnTo>
                  <a:lnTo>
                    <a:pt x="265382" y="74251"/>
                  </a:lnTo>
                  <a:lnTo>
                    <a:pt x="353843" y="12375"/>
                  </a:lnTo>
                  <a:lnTo>
                    <a:pt x="442304" y="12375"/>
                  </a:lnTo>
                  <a:lnTo>
                    <a:pt x="530765" y="74251"/>
                  </a:lnTo>
                  <a:lnTo>
                    <a:pt x="619226" y="111377"/>
                  </a:lnTo>
                  <a:lnTo>
                    <a:pt x="707687" y="99001"/>
                  </a:lnTo>
                  <a:lnTo>
                    <a:pt x="796148" y="49500"/>
                  </a:lnTo>
                  <a:lnTo>
                    <a:pt x="884609" y="37125"/>
                  </a:lnTo>
                  <a:lnTo>
                    <a:pt x="973070" y="37125"/>
                  </a:lnTo>
                  <a:lnTo>
                    <a:pt x="1061531" y="24750"/>
                  </a:lnTo>
                  <a:lnTo>
                    <a:pt x="1149992" y="61876"/>
                  </a:lnTo>
                  <a:lnTo>
                    <a:pt x="1238453" y="74251"/>
                  </a:lnTo>
                  <a:lnTo>
                    <a:pt x="1326914" y="12375"/>
                  </a:lnTo>
                  <a:lnTo>
                    <a:pt x="1415375" y="24750"/>
                  </a:lnTo>
                  <a:lnTo>
                    <a:pt x="1503836" y="37125"/>
                  </a:lnTo>
                  <a:lnTo>
                    <a:pt x="1592297" y="0"/>
                  </a:lnTo>
                  <a:lnTo>
                    <a:pt x="1680758" y="74251"/>
                  </a:lnTo>
                  <a:lnTo>
                    <a:pt x="1769219" y="37125"/>
                  </a:lnTo>
                  <a:lnTo>
                    <a:pt x="1857680" y="49500"/>
                  </a:lnTo>
                  <a:lnTo>
                    <a:pt x="1946141" y="74251"/>
                  </a:lnTo>
                  <a:lnTo>
                    <a:pt x="2034602" y="0"/>
                  </a:lnTo>
                  <a:lnTo>
                    <a:pt x="2123063" y="86626"/>
                  </a:lnTo>
                </a:path>
              </a:pathLst>
            </a:custGeom>
            <a:ln w="27101" cap="flat">
              <a:solidFill>
                <a:srgbClr val="1CABE2">
                  <a:alpha val="100000"/>
                </a:srgbClr>
              </a:solidFill>
              <a:prstDash val="solid"/>
              <a:round/>
            </a:ln>
          </p:spPr>
          <p:txBody>
            <a:bodyPr/>
            <a:lstStyle/>
            <a:p/>
          </p:txBody>
        </p:sp>
        <p:sp>
          <p:nvSpPr>
            <p:cNvPr id="24" name="tx24"/>
            <p:cNvSpPr/>
            <p:nvPr/>
          </p:nvSpPr>
          <p:spPr>
            <a:xfrm>
              <a:off x="91027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 name="tx25"/>
            <p:cNvSpPr/>
            <p:nvPr/>
          </p:nvSpPr>
          <p:spPr>
            <a:xfrm>
              <a:off x="3217825"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173253"/>
            </a:xfrm>
            <a:custGeom>
              <a:avLst/>
              <a:pathLst>
                <a:path w="2123063" h="173253">
                  <a:moveTo>
                    <a:pt x="0" y="111377"/>
                  </a:moveTo>
                  <a:lnTo>
                    <a:pt x="88460" y="99001"/>
                  </a:lnTo>
                  <a:lnTo>
                    <a:pt x="176921" y="148502"/>
                  </a:lnTo>
                  <a:lnTo>
                    <a:pt x="265382" y="136127"/>
                  </a:lnTo>
                  <a:lnTo>
                    <a:pt x="353843" y="49500"/>
                  </a:lnTo>
                  <a:lnTo>
                    <a:pt x="442304" y="74251"/>
                  </a:lnTo>
                  <a:lnTo>
                    <a:pt x="530765" y="123752"/>
                  </a:lnTo>
                  <a:lnTo>
                    <a:pt x="619226" y="99001"/>
                  </a:lnTo>
                  <a:lnTo>
                    <a:pt x="707687" y="99001"/>
                  </a:lnTo>
                  <a:lnTo>
                    <a:pt x="796148" y="61876"/>
                  </a:lnTo>
                  <a:lnTo>
                    <a:pt x="884609" y="86626"/>
                  </a:lnTo>
                  <a:lnTo>
                    <a:pt x="973070" y="86626"/>
                  </a:lnTo>
                  <a:lnTo>
                    <a:pt x="1061531" y="173253"/>
                  </a:lnTo>
                  <a:lnTo>
                    <a:pt x="1149992" y="99001"/>
                  </a:lnTo>
                  <a:lnTo>
                    <a:pt x="1238453" y="37125"/>
                  </a:lnTo>
                  <a:lnTo>
                    <a:pt x="1326914" y="123752"/>
                  </a:lnTo>
                  <a:lnTo>
                    <a:pt x="1415375" y="160877"/>
                  </a:lnTo>
                  <a:lnTo>
                    <a:pt x="1503836" y="74251"/>
                  </a:lnTo>
                  <a:lnTo>
                    <a:pt x="1592297" y="111377"/>
                  </a:lnTo>
                  <a:lnTo>
                    <a:pt x="1680758" y="0"/>
                  </a:lnTo>
                  <a:lnTo>
                    <a:pt x="1769219" y="99001"/>
                  </a:lnTo>
                  <a:lnTo>
                    <a:pt x="1857680" y="74251"/>
                  </a:lnTo>
                  <a:lnTo>
                    <a:pt x="1946141" y="86626"/>
                  </a:lnTo>
                  <a:lnTo>
                    <a:pt x="2034602" y="111377"/>
                  </a:lnTo>
                  <a:lnTo>
                    <a:pt x="2123063" y="37125"/>
                  </a:lnTo>
                </a:path>
              </a:pathLst>
            </a:custGeom>
            <a:ln w="27101" cap="flat">
              <a:solidFill>
                <a:srgbClr val="1CABE2">
                  <a:alpha val="100000"/>
                </a:srgbClr>
              </a:solidFill>
              <a:prstDash val="solid"/>
              <a:round/>
            </a:ln>
          </p:spPr>
          <p:txBody>
            <a:bodyPr/>
            <a:lstStyle/>
            <a:p/>
          </p:txBody>
        </p:sp>
        <p:sp>
          <p:nvSpPr>
            <p:cNvPr id="48" name="tx48"/>
            <p:cNvSpPr/>
            <p:nvPr/>
          </p:nvSpPr>
          <p:spPr>
            <a:xfrm>
              <a:off x="910275"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36127"/>
            </a:xfrm>
            <a:custGeom>
              <a:avLst/>
              <a:pathLst>
                <a:path w="2123063" h="136127">
                  <a:moveTo>
                    <a:pt x="0" y="111377"/>
                  </a:moveTo>
                  <a:lnTo>
                    <a:pt x="88460" y="99001"/>
                  </a:lnTo>
                  <a:lnTo>
                    <a:pt x="176921" y="37125"/>
                  </a:lnTo>
                  <a:lnTo>
                    <a:pt x="265382" y="99001"/>
                  </a:lnTo>
                  <a:lnTo>
                    <a:pt x="353843" y="61876"/>
                  </a:lnTo>
                  <a:lnTo>
                    <a:pt x="442304" y="49500"/>
                  </a:lnTo>
                  <a:lnTo>
                    <a:pt x="530765" y="123752"/>
                  </a:lnTo>
                  <a:lnTo>
                    <a:pt x="619226" y="111377"/>
                  </a:lnTo>
                  <a:lnTo>
                    <a:pt x="707687" y="99001"/>
                  </a:lnTo>
                  <a:lnTo>
                    <a:pt x="796148" y="111377"/>
                  </a:lnTo>
                  <a:lnTo>
                    <a:pt x="884609" y="99001"/>
                  </a:lnTo>
                  <a:lnTo>
                    <a:pt x="973070" y="99001"/>
                  </a:lnTo>
                  <a:lnTo>
                    <a:pt x="1061531" y="99001"/>
                  </a:lnTo>
                  <a:lnTo>
                    <a:pt x="1149992" y="61876"/>
                  </a:lnTo>
                  <a:lnTo>
                    <a:pt x="1238453" y="61876"/>
                  </a:lnTo>
                  <a:lnTo>
                    <a:pt x="1326914" y="136127"/>
                  </a:lnTo>
                  <a:lnTo>
                    <a:pt x="1415375" y="99001"/>
                  </a:lnTo>
                  <a:lnTo>
                    <a:pt x="1503836" y="61876"/>
                  </a:lnTo>
                  <a:lnTo>
                    <a:pt x="1592297" y="0"/>
                  </a:lnTo>
                  <a:lnTo>
                    <a:pt x="1680758" y="74251"/>
                  </a:lnTo>
                  <a:lnTo>
                    <a:pt x="1769219" y="74251"/>
                  </a:lnTo>
                  <a:lnTo>
                    <a:pt x="1857680" y="61876"/>
                  </a:lnTo>
                  <a:lnTo>
                    <a:pt x="1946141" y="74251"/>
                  </a:lnTo>
                  <a:lnTo>
                    <a:pt x="2034602" y="37125"/>
                  </a:lnTo>
                  <a:lnTo>
                    <a:pt x="2123063" y="86626"/>
                  </a:lnTo>
                </a:path>
              </a:pathLst>
            </a:custGeom>
            <a:ln w="27101" cap="flat">
              <a:solidFill>
                <a:srgbClr val="1CABE2">
                  <a:alpha val="100000"/>
                </a:srgbClr>
              </a:solidFill>
              <a:prstDash val="solid"/>
              <a:round/>
            </a:ln>
          </p:spPr>
          <p:txBody>
            <a:bodyPr/>
            <a:lstStyle/>
            <a:p/>
          </p:txBody>
        </p:sp>
        <p:sp>
          <p:nvSpPr>
            <p:cNvPr id="72" name="tx72"/>
            <p:cNvSpPr/>
            <p:nvPr/>
          </p:nvSpPr>
          <p:spPr>
            <a:xfrm>
              <a:off x="91027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3" name="tx73"/>
            <p:cNvSpPr/>
            <p:nvPr/>
          </p:nvSpPr>
          <p:spPr>
            <a:xfrm>
              <a:off x="3217825"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4" name="tx74"/>
            <p:cNvSpPr/>
            <p:nvPr/>
          </p:nvSpPr>
          <p:spPr>
            <a:xfrm>
              <a:off x="2688703"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5" name="tx75"/>
            <p:cNvSpPr/>
            <p:nvPr/>
          </p:nvSpPr>
          <p:spPr>
            <a:xfrm>
              <a:off x="304254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36127"/>
            </a:xfrm>
            <a:custGeom>
              <a:avLst/>
              <a:pathLst>
                <a:path w="2123063" h="136127">
                  <a:moveTo>
                    <a:pt x="0" y="111377"/>
                  </a:moveTo>
                  <a:lnTo>
                    <a:pt x="88460" y="99001"/>
                  </a:lnTo>
                  <a:lnTo>
                    <a:pt x="176921" y="37125"/>
                  </a:lnTo>
                  <a:lnTo>
                    <a:pt x="265382" y="99001"/>
                  </a:lnTo>
                  <a:lnTo>
                    <a:pt x="353843" y="61876"/>
                  </a:lnTo>
                  <a:lnTo>
                    <a:pt x="442304" y="49500"/>
                  </a:lnTo>
                  <a:lnTo>
                    <a:pt x="530765" y="86626"/>
                  </a:lnTo>
                  <a:lnTo>
                    <a:pt x="619226" y="136127"/>
                  </a:lnTo>
                  <a:lnTo>
                    <a:pt x="707687" y="111377"/>
                  </a:lnTo>
                  <a:lnTo>
                    <a:pt x="796148" y="111377"/>
                  </a:lnTo>
                  <a:lnTo>
                    <a:pt x="884609" y="111377"/>
                  </a:lnTo>
                  <a:lnTo>
                    <a:pt x="973070" y="111377"/>
                  </a:lnTo>
                  <a:lnTo>
                    <a:pt x="1061531" y="86626"/>
                  </a:lnTo>
                  <a:lnTo>
                    <a:pt x="1149992" y="86626"/>
                  </a:lnTo>
                  <a:lnTo>
                    <a:pt x="1238453" y="86626"/>
                  </a:lnTo>
                  <a:lnTo>
                    <a:pt x="1326914" y="37125"/>
                  </a:lnTo>
                  <a:lnTo>
                    <a:pt x="1415375" y="24750"/>
                  </a:lnTo>
                  <a:lnTo>
                    <a:pt x="1503836" y="123752"/>
                  </a:lnTo>
                  <a:lnTo>
                    <a:pt x="1592297" y="0"/>
                  </a:lnTo>
                  <a:lnTo>
                    <a:pt x="1680758" y="74251"/>
                  </a:lnTo>
                  <a:lnTo>
                    <a:pt x="1769219" y="37125"/>
                  </a:lnTo>
                  <a:lnTo>
                    <a:pt x="1857680" y="61876"/>
                  </a:lnTo>
                  <a:lnTo>
                    <a:pt x="1946141" y="74251"/>
                  </a:lnTo>
                  <a:lnTo>
                    <a:pt x="2034602" y="37125"/>
                  </a:lnTo>
                  <a:lnTo>
                    <a:pt x="2123063" y="86626"/>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7" name="tx97"/>
            <p:cNvSpPr/>
            <p:nvPr/>
          </p:nvSpPr>
          <p:spPr>
            <a:xfrm>
              <a:off x="601201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8" name="tx98"/>
            <p:cNvSpPr/>
            <p:nvPr/>
          </p:nvSpPr>
          <p:spPr>
            <a:xfrm>
              <a:off x="5482890"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944853" y="2935376"/>
              <a:ext cx="2034602" cy="346506"/>
            </a:xfrm>
            <a:custGeom>
              <a:avLst/>
              <a:pathLst>
                <a:path w="2034602" h="346506">
                  <a:moveTo>
                    <a:pt x="0" y="160877"/>
                  </a:moveTo>
                  <a:lnTo>
                    <a:pt x="88460" y="198003"/>
                  </a:lnTo>
                  <a:lnTo>
                    <a:pt x="176921" y="247504"/>
                  </a:lnTo>
                  <a:lnTo>
                    <a:pt x="265382" y="185628"/>
                  </a:lnTo>
                  <a:lnTo>
                    <a:pt x="353843" y="111377"/>
                  </a:lnTo>
                  <a:lnTo>
                    <a:pt x="442304" y="185628"/>
                  </a:lnTo>
                  <a:lnTo>
                    <a:pt x="530765" y="74251"/>
                  </a:lnTo>
                  <a:lnTo>
                    <a:pt x="619226" y="148502"/>
                  </a:lnTo>
                  <a:lnTo>
                    <a:pt x="707687" y="160877"/>
                  </a:lnTo>
                  <a:lnTo>
                    <a:pt x="796148" y="136127"/>
                  </a:lnTo>
                  <a:lnTo>
                    <a:pt x="884609" y="123752"/>
                  </a:lnTo>
                  <a:lnTo>
                    <a:pt x="973070" y="99001"/>
                  </a:lnTo>
                  <a:lnTo>
                    <a:pt x="1061531" y="86626"/>
                  </a:lnTo>
                  <a:lnTo>
                    <a:pt x="1149992" y="0"/>
                  </a:lnTo>
                  <a:lnTo>
                    <a:pt x="1238453" y="173253"/>
                  </a:lnTo>
                  <a:lnTo>
                    <a:pt x="1326914" y="346506"/>
                  </a:lnTo>
                  <a:lnTo>
                    <a:pt x="1415375" y="37125"/>
                  </a:lnTo>
                  <a:lnTo>
                    <a:pt x="1503836" y="12375"/>
                  </a:lnTo>
                  <a:lnTo>
                    <a:pt x="1592297" y="12375"/>
                  </a:lnTo>
                  <a:lnTo>
                    <a:pt x="1680758" y="37125"/>
                  </a:lnTo>
                  <a:lnTo>
                    <a:pt x="1769219" y="61876"/>
                  </a:lnTo>
                  <a:lnTo>
                    <a:pt x="1857680" y="12375"/>
                  </a:lnTo>
                  <a:lnTo>
                    <a:pt x="1946141" y="24750"/>
                  </a:lnTo>
                  <a:lnTo>
                    <a:pt x="2034602" y="49500"/>
                  </a:lnTo>
                </a:path>
              </a:pathLst>
            </a:custGeom>
            <a:ln w="27101" cap="flat">
              <a:solidFill>
                <a:srgbClr val="1CABE2">
                  <a:alpha val="100000"/>
                </a:srgbClr>
              </a:solidFill>
              <a:prstDash val="solid"/>
              <a:round/>
            </a:ln>
          </p:spPr>
          <p:txBody>
            <a:bodyPr/>
            <a:lstStyle/>
            <a:p/>
          </p:txBody>
        </p:sp>
        <p:sp>
          <p:nvSpPr>
            <p:cNvPr id="120" name="tx120"/>
            <p:cNvSpPr/>
            <p:nvPr/>
          </p:nvSpPr>
          <p:spPr>
            <a:xfrm>
              <a:off x="3792923"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1" name="tx121"/>
            <p:cNvSpPr/>
            <p:nvPr/>
          </p:nvSpPr>
          <p:spPr>
            <a:xfrm>
              <a:off x="60120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2" name="tx122"/>
            <p:cNvSpPr/>
            <p:nvPr/>
          </p:nvSpPr>
          <p:spPr>
            <a:xfrm>
              <a:off x="5482890"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3" name="tx123"/>
            <p:cNvSpPr/>
            <p:nvPr/>
          </p:nvSpPr>
          <p:spPr>
            <a:xfrm>
              <a:off x="5836734"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160877"/>
            </a:xfrm>
            <a:custGeom>
              <a:avLst/>
              <a:pathLst>
                <a:path w="2123063" h="160877">
                  <a:moveTo>
                    <a:pt x="0" y="86626"/>
                  </a:moveTo>
                  <a:lnTo>
                    <a:pt x="88460" y="86626"/>
                  </a:lnTo>
                  <a:lnTo>
                    <a:pt x="176921" y="123752"/>
                  </a:lnTo>
                  <a:lnTo>
                    <a:pt x="265382" y="123752"/>
                  </a:lnTo>
                  <a:lnTo>
                    <a:pt x="353843" y="99001"/>
                  </a:lnTo>
                  <a:lnTo>
                    <a:pt x="442304" y="61876"/>
                  </a:lnTo>
                  <a:lnTo>
                    <a:pt x="530765" y="123752"/>
                  </a:lnTo>
                  <a:lnTo>
                    <a:pt x="619226" y="99001"/>
                  </a:lnTo>
                  <a:lnTo>
                    <a:pt x="707687" y="148502"/>
                  </a:lnTo>
                  <a:lnTo>
                    <a:pt x="796148" y="49500"/>
                  </a:lnTo>
                  <a:lnTo>
                    <a:pt x="884609" y="37125"/>
                  </a:lnTo>
                  <a:lnTo>
                    <a:pt x="973070" y="37125"/>
                  </a:lnTo>
                  <a:lnTo>
                    <a:pt x="1061531" y="160877"/>
                  </a:lnTo>
                  <a:lnTo>
                    <a:pt x="1149992" y="111377"/>
                  </a:lnTo>
                  <a:lnTo>
                    <a:pt x="1238453" y="24750"/>
                  </a:lnTo>
                  <a:lnTo>
                    <a:pt x="1326914" y="86626"/>
                  </a:lnTo>
                  <a:lnTo>
                    <a:pt x="1415375" y="160877"/>
                  </a:lnTo>
                  <a:lnTo>
                    <a:pt x="1503836" y="37125"/>
                  </a:lnTo>
                  <a:lnTo>
                    <a:pt x="1592297" y="123752"/>
                  </a:lnTo>
                  <a:lnTo>
                    <a:pt x="1680758" y="0"/>
                  </a:lnTo>
                  <a:lnTo>
                    <a:pt x="1769219" y="111377"/>
                  </a:lnTo>
                  <a:lnTo>
                    <a:pt x="1857680" y="86626"/>
                  </a:lnTo>
                  <a:lnTo>
                    <a:pt x="1946141" y="61876"/>
                  </a:lnTo>
                  <a:lnTo>
                    <a:pt x="2034602" y="99001"/>
                  </a:lnTo>
                  <a:lnTo>
                    <a:pt x="2123063" y="4950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5" name="tx145"/>
            <p:cNvSpPr/>
            <p:nvPr/>
          </p:nvSpPr>
          <p:spPr>
            <a:xfrm>
              <a:off x="601201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6" name="tx146"/>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tx147"/>
            <p:cNvSpPr/>
            <p:nvPr/>
          </p:nvSpPr>
          <p:spPr>
            <a:xfrm>
              <a:off x="5836734"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079271"/>
              <a:ext cx="796148" cy="1150896"/>
            </a:xfrm>
            <a:custGeom>
              <a:avLst/>
              <a:pathLst>
                <a:path w="796148" h="1150896">
                  <a:moveTo>
                    <a:pt x="0" y="1150896"/>
                  </a:moveTo>
                  <a:lnTo>
                    <a:pt x="88460" y="37125"/>
                  </a:lnTo>
                  <a:lnTo>
                    <a:pt x="176921" y="111377"/>
                  </a:lnTo>
                  <a:lnTo>
                    <a:pt x="265382" y="0"/>
                  </a:lnTo>
                  <a:lnTo>
                    <a:pt x="353843" y="86626"/>
                  </a:lnTo>
                  <a:lnTo>
                    <a:pt x="442304" y="86626"/>
                  </a:lnTo>
                  <a:lnTo>
                    <a:pt x="530765" y="37125"/>
                  </a:lnTo>
                  <a:lnTo>
                    <a:pt x="619226" y="86626"/>
                  </a:lnTo>
                  <a:lnTo>
                    <a:pt x="707687" y="0"/>
                  </a:lnTo>
                  <a:lnTo>
                    <a:pt x="796148" y="111377"/>
                  </a:lnTo>
                </a:path>
              </a:pathLst>
            </a:custGeom>
            <a:ln w="27101" cap="flat">
              <a:solidFill>
                <a:srgbClr val="1CABE2">
                  <a:alpha val="100000"/>
                </a:srgbClr>
              </a:solidFill>
              <a:prstDash val="solid"/>
              <a:round/>
            </a:ln>
          </p:spPr>
          <p:txBody>
            <a:bodyPr/>
            <a:lstStyle/>
            <a:p/>
          </p:txBody>
        </p:sp>
        <p:sp>
          <p:nvSpPr>
            <p:cNvPr id="168" name="tx168"/>
            <p:cNvSpPr/>
            <p:nvPr/>
          </p:nvSpPr>
          <p:spPr>
            <a:xfrm>
              <a:off x="7901529" y="2137900"/>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69" name="tx169"/>
            <p:cNvSpPr/>
            <p:nvPr/>
          </p:nvSpPr>
          <p:spPr>
            <a:xfrm>
              <a:off x="880620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0" name="tx170"/>
            <p:cNvSpPr/>
            <p:nvPr/>
          </p:nvSpPr>
          <p:spPr>
            <a:xfrm>
              <a:off x="827707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712111" y="2861125"/>
              <a:ext cx="1061531" cy="717763"/>
            </a:xfrm>
            <a:custGeom>
              <a:avLst/>
              <a:pathLst>
                <a:path w="1061531" h="717763">
                  <a:moveTo>
                    <a:pt x="0" y="717763"/>
                  </a:moveTo>
                  <a:lnTo>
                    <a:pt x="88460" y="235129"/>
                  </a:lnTo>
                  <a:lnTo>
                    <a:pt x="176921" y="49500"/>
                  </a:lnTo>
                  <a:lnTo>
                    <a:pt x="265382" y="86626"/>
                  </a:lnTo>
                  <a:lnTo>
                    <a:pt x="353843" y="99001"/>
                  </a:lnTo>
                  <a:lnTo>
                    <a:pt x="442304" y="74251"/>
                  </a:lnTo>
                  <a:lnTo>
                    <a:pt x="530765" y="0"/>
                  </a:lnTo>
                  <a:lnTo>
                    <a:pt x="619226" y="74251"/>
                  </a:lnTo>
                  <a:lnTo>
                    <a:pt x="707687" y="49500"/>
                  </a:lnTo>
                  <a:lnTo>
                    <a:pt x="796148" y="49500"/>
                  </a:lnTo>
                  <a:lnTo>
                    <a:pt x="884609" y="74251"/>
                  </a:lnTo>
                  <a:lnTo>
                    <a:pt x="973070" y="61876"/>
                  </a:lnTo>
                  <a:lnTo>
                    <a:pt x="1061531" y="99001"/>
                  </a:lnTo>
                </a:path>
              </a:pathLst>
            </a:custGeom>
            <a:ln w="27101" cap="flat">
              <a:solidFill>
                <a:srgbClr val="1CABE2">
                  <a:alpha val="100000"/>
                </a:srgbClr>
              </a:solidFill>
              <a:prstDash val="solid"/>
              <a:round/>
            </a:ln>
          </p:spPr>
          <p:txBody>
            <a:bodyPr/>
            <a:lstStyle/>
            <a:p/>
          </p:txBody>
        </p:sp>
        <p:sp>
          <p:nvSpPr>
            <p:cNvPr id="192" name="tx192"/>
            <p:cNvSpPr/>
            <p:nvPr/>
          </p:nvSpPr>
          <p:spPr>
            <a:xfrm>
              <a:off x="7560181"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93" name="tx193"/>
            <p:cNvSpPr/>
            <p:nvPr/>
          </p:nvSpPr>
          <p:spPr>
            <a:xfrm>
              <a:off x="8806200"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5" name="tx195"/>
            <p:cNvSpPr/>
            <p:nvPr/>
          </p:nvSpPr>
          <p:spPr>
            <a:xfrm>
              <a:off x="8630921"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80924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1903146" y="398022"/>
              <a:ext cx="60295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Trinidad and Tobago,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(89%), followed by IPV1 (90%).
Compared to 2019, coverage of 8 vaccines decreased (DTP1, DTP3, IPV1, MCV1, MCV2, PCV3, POL3 and YFV).
Compared to 2023, coverage of 6 vaccines decreased (DTP1, DTP3, IPV1, MCV2, PCV3 and POL3) and 2 vaccines increased (MCV1 and YFV).</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521945"/>
            </a:xfrm>
            <a:custGeom>
              <a:avLst/>
              <a:pathLst>
                <a:path w="6480943" h="521945">
                  <a:moveTo>
                    <a:pt x="0" y="427046"/>
                  </a:moveTo>
                  <a:lnTo>
                    <a:pt x="270039" y="379596"/>
                  </a:lnTo>
                  <a:lnTo>
                    <a:pt x="540078" y="142348"/>
                  </a:lnTo>
                  <a:lnTo>
                    <a:pt x="810117" y="379596"/>
                  </a:lnTo>
                  <a:lnTo>
                    <a:pt x="1080157" y="237248"/>
                  </a:lnTo>
                  <a:lnTo>
                    <a:pt x="1350196" y="189798"/>
                  </a:lnTo>
                  <a:lnTo>
                    <a:pt x="1620235" y="332147"/>
                  </a:lnTo>
                  <a:lnTo>
                    <a:pt x="1890275" y="521945"/>
                  </a:lnTo>
                  <a:lnTo>
                    <a:pt x="2160314" y="427046"/>
                  </a:lnTo>
                  <a:lnTo>
                    <a:pt x="2430353" y="427046"/>
                  </a:lnTo>
                  <a:lnTo>
                    <a:pt x="2700393" y="427046"/>
                  </a:lnTo>
                  <a:lnTo>
                    <a:pt x="2970432" y="427046"/>
                  </a:lnTo>
                  <a:lnTo>
                    <a:pt x="3240471" y="332147"/>
                  </a:lnTo>
                  <a:lnTo>
                    <a:pt x="3510510" y="332147"/>
                  </a:lnTo>
                  <a:lnTo>
                    <a:pt x="3780550" y="332147"/>
                  </a:lnTo>
                  <a:lnTo>
                    <a:pt x="4050589" y="142348"/>
                  </a:lnTo>
                  <a:lnTo>
                    <a:pt x="4320628" y="94899"/>
                  </a:lnTo>
                  <a:lnTo>
                    <a:pt x="4590668" y="474496"/>
                  </a:lnTo>
                  <a:lnTo>
                    <a:pt x="4860707" y="0"/>
                  </a:lnTo>
                  <a:lnTo>
                    <a:pt x="5130746" y="284697"/>
                  </a:lnTo>
                  <a:lnTo>
                    <a:pt x="5400786" y="142348"/>
                  </a:lnTo>
                  <a:lnTo>
                    <a:pt x="5670825" y="237248"/>
                  </a:lnTo>
                  <a:lnTo>
                    <a:pt x="5940864" y="284697"/>
                  </a:lnTo>
                  <a:lnTo>
                    <a:pt x="6210904" y="142348"/>
                  </a:lnTo>
                  <a:lnTo>
                    <a:pt x="6480943" y="332147"/>
                  </a:lnTo>
                </a:path>
              </a:pathLst>
            </a:custGeom>
            <a:ln w="27101" cap="flat">
              <a:solidFill>
                <a:srgbClr val="1C86EE">
                  <a:alpha val="100000"/>
                </a:srgbClr>
              </a:solidFill>
              <a:prstDash val="solid"/>
              <a:round/>
            </a:ln>
          </p:spPr>
          <p:txBody>
            <a:bodyPr/>
            <a:lstStyle/>
            <a:p/>
          </p:txBody>
        </p:sp>
        <p:sp>
          <p:nvSpPr>
            <p:cNvPr id="38" name="pl38"/>
            <p:cNvSpPr/>
            <p:nvPr/>
          </p:nvSpPr>
          <p:spPr>
            <a:xfrm>
              <a:off x="1675333" y="930799"/>
              <a:ext cx="5940864" cy="4460263"/>
            </a:xfrm>
            <a:custGeom>
              <a:avLst/>
              <a:pathLst>
                <a:path w="5940864" h="4460263">
                  <a:moveTo>
                    <a:pt x="0" y="4460263"/>
                  </a:moveTo>
                  <a:lnTo>
                    <a:pt x="270039" y="1091341"/>
                  </a:lnTo>
                  <a:lnTo>
                    <a:pt x="540078" y="237248"/>
                  </a:lnTo>
                  <a:lnTo>
                    <a:pt x="810117" y="189798"/>
                  </a:lnTo>
                  <a:lnTo>
                    <a:pt x="1080157" y="474496"/>
                  </a:lnTo>
                  <a:lnTo>
                    <a:pt x="1350196" y="474496"/>
                  </a:lnTo>
                  <a:lnTo>
                    <a:pt x="1620235" y="427046"/>
                  </a:lnTo>
                  <a:lnTo>
                    <a:pt x="1890275" y="427046"/>
                  </a:lnTo>
                  <a:lnTo>
                    <a:pt x="2160314" y="427046"/>
                  </a:lnTo>
                  <a:lnTo>
                    <a:pt x="2430353" y="427046"/>
                  </a:lnTo>
                  <a:lnTo>
                    <a:pt x="2700393" y="332147"/>
                  </a:lnTo>
                  <a:lnTo>
                    <a:pt x="2970432" y="332147"/>
                  </a:lnTo>
                  <a:lnTo>
                    <a:pt x="3240471" y="332147"/>
                  </a:lnTo>
                  <a:lnTo>
                    <a:pt x="3510510" y="427046"/>
                  </a:lnTo>
                  <a:lnTo>
                    <a:pt x="3780550" y="94899"/>
                  </a:lnTo>
                  <a:lnTo>
                    <a:pt x="4050589" y="474496"/>
                  </a:lnTo>
                  <a:lnTo>
                    <a:pt x="4320628" y="0"/>
                  </a:lnTo>
                  <a:lnTo>
                    <a:pt x="4590668" y="284697"/>
                  </a:lnTo>
                  <a:lnTo>
                    <a:pt x="4860707" y="142348"/>
                  </a:lnTo>
                  <a:lnTo>
                    <a:pt x="5130746" y="237248"/>
                  </a:lnTo>
                  <a:lnTo>
                    <a:pt x="5400786" y="284697"/>
                  </a:lnTo>
                  <a:lnTo>
                    <a:pt x="5670825" y="142348"/>
                  </a:lnTo>
                  <a:lnTo>
                    <a:pt x="5940864" y="332147"/>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1897984"/>
            </a:xfrm>
            <a:custGeom>
              <a:avLst/>
              <a:pathLst>
                <a:path w="6480943" h="1897984">
                  <a:moveTo>
                    <a:pt x="0" y="1186240"/>
                  </a:moveTo>
                  <a:lnTo>
                    <a:pt x="270039" y="664294"/>
                  </a:lnTo>
                  <a:lnTo>
                    <a:pt x="540078" y="1897984"/>
                  </a:lnTo>
                  <a:lnTo>
                    <a:pt x="810117" y="332147"/>
                  </a:lnTo>
                  <a:lnTo>
                    <a:pt x="1080157" y="237248"/>
                  </a:lnTo>
                  <a:lnTo>
                    <a:pt x="1350196" y="189798"/>
                  </a:lnTo>
                  <a:lnTo>
                    <a:pt x="1620235" y="474496"/>
                  </a:lnTo>
                  <a:lnTo>
                    <a:pt x="1890275" y="521945"/>
                  </a:lnTo>
                  <a:lnTo>
                    <a:pt x="2160314" y="427046"/>
                  </a:lnTo>
                  <a:lnTo>
                    <a:pt x="2430353" y="427046"/>
                  </a:lnTo>
                  <a:lnTo>
                    <a:pt x="2700393" y="427046"/>
                  </a:lnTo>
                  <a:lnTo>
                    <a:pt x="2970432" y="427046"/>
                  </a:lnTo>
                  <a:lnTo>
                    <a:pt x="3240471" y="332147"/>
                  </a:lnTo>
                  <a:lnTo>
                    <a:pt x="3510510" y="332147"/>
                  </a:lnTo>
                  <a:lnTo>
                    <a:pt x="3780550" y="332147"/>
                  </a:lnTo>
                  <a:lnTo>
                    <a:pt x="4050589" y="427046"/>
                  </a:lnTo>
                  <a:lnTo>
                    <a:pt x="4320628" y="94899"/>
                  </a:lnTo>
                  <a:lnTo>
                    <a:pt x="4590668" y="474496"/>
                  </a:lnTo>
                  <a:lnTo>
                    <a:pt x="4860707" y="0"/>
                  </a:lnTo>
                  <a:lnTo>
                    <a:pt x="5130746" y="284697"/>
                  </a:lnTo>
                  <a:lnTo>
                    <a:pt x="5400786" y="142348"/>
                  </a:lnTo>
                  <a:lnTo>
                    <a:pt x="5670825" y="237248"/>
                  </a:lnTo>
                  <a:lnTo>
                    <a:pt x="5940864" y="284697"/>
                  </a:lnTo>
                  <a:lnTo>
                    <a:pt x="6210904" y="142348"/>
                  </a:lnTo>
                  <a:lnTo>
                    <a:pt x="6480943" y="332147"/>
                  </a:lnTo>
                </a:path>
              </a:pathLst>
            </a:custGeom>
            <a:ln w="27101" cap="flat">
              <a:solidFill>
                <a:srgbClr val="EE00EE">
                  <a:alpha val="100000"/>
                </a:srgbClr>
              </a:solidFill>
              <a:prstDash val="solid"/>
              <a:round/>
            </a:ln>
          </p:spPr>
          <p:txBody>
            <a:bodyPr/>
            <a:lstStyle/>
            <a:p/>
          </p:txBody>
        </p:sp>
        <p:sp>
          <p:nvSpPr>
            <p:cNvPr id="40" name="pl40"/>
            <p:cNvSpPr/>
            <p:nvPr/>
          </p:nvSpPr>
          <p:spPr>
            <a:xfrm>
              <a:off x="4645766" y="4869116"/>
              <a:ext cx="2970432" cy="474496"/>
            </a:xfrm>
            <a:custGeom>
              <a:avLst/>
              <a:pathLst>
                <a:path w="2970432" h="474496">
                  <a:moveTo>
                    <a:pt x="0" y="379596"/>
                  </a:moveTo>
                  <a:lnTo>
                    <a:pt x="540078" y="474496"/>
                  </a:lnTo>
                  <a:lnTo>
                    <a:pt x="810117" y="474496"/>
                  </a:lnTo>
                  <a:lnTo>
                    <a:pt x="1080157" y="189798"/>
                  </a:lnTo>
                  <a:lnTo>
                    <a:pt x="1350196" y="142348"/>
                  </a:lnTo>
                  <a:lnTo>
                    <a:pt x="1620235" y="379596"/>
                  </a:lnTo>
                  <a:lnTo>
                    <a:pt x="2160314" y="379596"/>
                  </a:lnTo>
                  <a:lnTo>
                    <a:pt x="2430353" y="379596"/>
                  </a:lnTo>
                  <a:lnTo>
                    <a:pt x="2700393" y="189798"/>
                  </a:lnTo>
                  <a:lnTo>
                    <a:pt x="2970432"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4412813"/>
            </a:xfrm>
            <a:custGeom>
              <a:avLst/>
              <a:pathLst>
                <a:path w="2430353" h="4412813">
                  <a:moveTo>
                    <a:pt x="0" y="4412813"/>
                  </a:moveTo>
                  <a:lnTo>
                    <a:pt x="270039" y="142348"/>
                  </a:lnTo>
                  <a:lnTo>
                    <a:pt x="540078" y="427046"/>
                  </a:lnTo>
                  <a:lnTo>
                    <a:pt x="810117" y="0"/>
                  </a:lnTo>
                  <a:lnTo>
                    <a:pt x="1080157" y="332147"/>
                  </a:lnTo>
                  <a:lnTo>
                    <a:pt x="1350196" y="332147"/>
                  </a:lnTo>
                  <a:lnTo>
                    <a:pt x="1620235" y="142348"/>
                  </a:lnTo>
                  <a:lnTo>
                    <a:pt x="1890275" y="332147"/>
                  </a:lnTo>
                  <a:lnTo>
                    <a:pt x="2160314" y="0"/>
                  </a:lnTo>
                  <a:lnTo>
                    <a:pt x="2430353" y="427046"/>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664294"/>
            </a:xfrm>
            <a:custGeom>
              <a:avLst/>
              <a:pathLst>
                <a:path w="6480943" h="664294">
                  <a:moveTo>
                    <a:pt x="0" y="427046"/>
                  </a:moveTo>
                  <a:lnTo>
                    <a:pt x="270039" y="379596"/>
                  </a:lnTo>
                  <a:lnTo>
                    <a:pt x="540078" y="569395"/>
                  </a:lnTo>
                  <a:lnTo>
                    <a:pt x="810117" y="521945"/>
                  </a:lnTo>
                  <a:lnTo>
                    <a:pt x="1080157" y="189798"/>
                  </a:lnTo>
                  <a:lnTo>
                    <a:pt x="1350196" y="284697"/>
                  </a:lnTo>
                  <a:lnTo>
                    <a:pt x="1620235" y="474496"/>
                  </a:lnTo>
                  <a:lnTo>
                    <a:pt x="1890275" y="379596"/>
                  </a:lnTo>
                  <a:lnTo>
                    <a:pt x="2160314" y="379596"/>
                  </a:lnTo>
                  <a:lnTo>
                    <a:pt x="2430353" y="237248"/>
                  </a:lnTo>
                  <a:lnTo>
                    <a:pt x="2700393" y="332147"/>
                  </a:lnTo>
                  <a:lnTo>
                    <a:pt x="2970432" y="332147"/>
                  </a:lnTo>
                  <a:lnTo>
                    <a:pt x="3240471" y="664294"/>
                  </a:lnTo>
                  <a:lnTo>
                    <a:pt x="3510510" y="379596"/>
                  </a:lnTo>
                  <a:lnTo>
                    <a:pt x="3780550" y="142348"/>
                  </a:lnTo>
                  <a:lnTo>
                    <a:pt x="4050589" y="474496"/>
                  </a:lnTo>
                  <a:lnTo>
                    <a:pt x="4320628" y="616844"/>
                  </a:lnTo>
                  <a:lnTo>
                    <a:pt x="4590668" y="284697"/>
                  </a:lnTo>
                  <a:lnTo>
                    <a:pt x="4860707" y="427046"/>
                  </a:lnTo>
                  <a:lnTo>
                    <a:pt x="5130746" y="0"/>
                  </a:lnTo>
                  <a:lnTo>
                    <a:pt x="5400786" y="379596"/>
                  </a:lnTo>
                  <a:lnTo>
                    <a:pt x="5670825" y="284697"/>
                  </a:lnTo>
                  <a:lnTo>
                    <a:pt x="5940864" y="332147"/>
                  </a:lnTo>
                  <a:lnTo>
                    <a:pt x="6210904" y="427046"/>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1405294" y="1215496"/>
              <a:ext cx="6210904" cy="1328589"/>
            </a:xfrm>
            <a:custGeom>
              <a:avLst/>
              <a:pathLst>
                <a:path w="6210904" h="1328589">
                  <a:moveTo>
                    <a:pt x="0" y="616844"/>
                  </a:moveTo>
                  <a:lnTo>
                    <a:pt x="270039" y="759193"/>
                  </a:lnTo>
                  <a:lnTo>
                    <a:pt x="540078" y="948992"/>
                  </a:lnTo>
                  <a:lnTo>
                    <a:pt x="810117" y="711744"/>
                  </a:lnTo>
                  <a:lnTo>
                    <a:pt x="1080157" y="427046"/>
                  </a:lnTo>
                  <a:lnTo>
                    <a:pt x="1350196" y="711744"/>
                  </a:lnTo>
                  <a:lnTo>
                    <a:pt x="1620235" y="284697"/>
                  </a:lnTo>
                  <a:lnTo>
                    <a:pt x="1890275" y="569395"/>
                  </a:lnTo>
                  <a:lnTo>
                    <a:pt x="2160314" y="616844"/>
                  </a:lnTo>
                  <a:lnTo>
                    <a:pt x="2430353" y="521945"/>
                  </a:lnTo>
                  <a:lnTo>
                    <a:pt x="2700393" y="474496"/>
                  </a:lnTo>
                  <a:lnTo>
                    <a:pt x="2970432" y="379596"/>
                  </a:lnTo>
                  <a:lnTo>
                    <a:pt x="3240471" y="332147"/>
                  </a:lnTo>
                  <a:lnTo>
                    <a:pt x="3510510" y="0"/>
                  </a:lnTo>
                  <a:lnTo>
                    <a:pt x="3780550" y="664294"/>
                  </a:lnTo>
                  <a:lnTo>
                    <a:pt x="4050589" y="1328589"/>
                  </a:lnTo>
                  <a:lnTo>
                    <a:pt x="4320628" y="142348"/>
                  </a:lnTo>
                  <a:lnTo>
                    <a:pt x="4590668" y="47449"/>
                  </a:lnTo>
                  <a:lnTo>
                    <a:pt x="4860707" y="47449"/>
                  </a:lnTo>
                  <a:lnTo>
                    <a:pt x="5130746" y="142348"/>
                  </a:lnTo>
                  <a:lnTo>
                    <a:pt x="5400786" y="237248"/>
                  </a:lnTo>
                  <a:lnTo>
                    <a:pt x="5670825" y="47449"/>
                  </a:lnTo>
                  <a:lnTo>
                    <a:pt x="5940864" y="94899"/>
                  </a:lnTo>
                  <a:lnTo>
                    <a:pt x="6210904" y="189798"/>
                  </a:lnTo>
                </a:path>
              </a:pathLst>
            </a:custGeom>
            <a:ln w="27101" cap="flat">
              <a:solidFill>
                <a:srgbClr val="FFC20E">
                  <a:alpha val="100000"/>
                </a:srgbClr>
              </a:solidFill>
              <a:prstDash val="solid"/>
              <a:round/>
            </a:ln>
          </p:spPr>
          <p:txBody>
            <a:bodyPr/>
            <a:lstStyle/>
            <a:p/>
          </p:txBody>
        </p:sp>
        <p:sp>
          <p:nvSpPr>
            <p:cNvPr id="44" name="pl44"/>
            <p:cNvSpPr/>
            <p:nvPr/>
          </p:nvSpPr>
          <p:spPr>
            <a:xfrm>
              <a:off x="4375727" y="930799"/>
              <a:ext cx="3240471" cy="2752077"/>
            </a:xfrm>
            <a:custGeom>
              <a:avLst/>
              <a:pathLst>
                <a:path w="3240471" h="2752077">
                  <a:moveTo>
                    <a:pt x="0" y="2752077"/>
                  </a:moveTo>
                  <a:lnTo>
                    <a:pt x="270039" y="901542"/>
                  </a:lnTo>
                  <a:lnTo>
                    <a:pt x="540078" y="189798"/>
                  </a:lnTo>
                  <a:lnTo>
                    <a:pt x="810117" y="332147"/>
                  </a:lnTo>
                  <a:lnTo>
                    <a:pt x="1080157" y="379596"/>
                  </a:lnTo>
                  <a:lnTo>
                    <a:pt x="1350196" y="284697"/>
                  </a:lnTo>
                  <a:lnTo>
                    <a:pt x="1620235" y="0"/>
                  </a:lnTo>
                  <a:lnTo>
                    <a:pt x="1890275" y="284697"/>
                  </a:lnTo>
                  <a:lnTo>
                    <a:pt x="2160314" y="189798"/>
                  </a:lnTo>
                  <a:lnTo>
                    <a:pt x="2430353" y="189798"/>
                  </a:lnTo>
                  <a:lnTo>
                    <a:pt x="2700393" y="284697"/>
                  </a:lnTo>
                  <a:lnTo>
                    <a:pt x="2970432" y="237248"/>
                  </a:lnTo>
                  <a:lnTo>
                    <a:pt x="3240471"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521945"/>
            </a:xfrm>
            <a:custGeom>
              <a:avLst/>
              <a:pathLst>
                <a:path w="6480943" h="521945">
                  <a:moveTo>
                    <a:pt x="0" y="427046"/>
                  </a:moveTo>
                  <a:lnTo>
                    <a:pt x="270039" y="379596"/>
                  </a:lnTo>
                  <a:lnTo>
                    <a:pt x="540078" y="142348"/>
                  </a:lnTo>
                  <a:lnTo>
                    <a:pt x="810117" y="379596"/>
                  </a:lnTo>
                  <a:lnTo>
                    <a:pt x="1080157" y="237248"/>
                  </a:lnTo>
                  <a:lnTo>
                    <a:pt x="1350196" y="189798"/>
                  </a:lnTo>
                  <a:lnTo>
                    <a:pt x="1620235" y="474496"/>
                  </a:lnTo>
                  <a:lnTo>
                    <a:pt x="1890275" y="427046"/>
                  </a:lnTo>
                  <a:lnTo>
                    <a:pt x="2160314" y="379596"/>
                  </a:lnTo>
                  <a:lnTo>
                    <a:pt x="2430353" y="427046"/>
                  </a:lnTo>
                  <a:lnTo>
                    <a:pt x="2700393" y="379596"/>
                  </a:lnTo>
                  <a:lnTo>
                    <a:pt x="2970432" y="379596"/>
                  </a:lnTo>
                  <a:lnTo>
                    <a:pt x="3240471" y="379596"/>
                  </a:lnTo>
                  <a:lnTo>
                    <a:pt x="3510510" y="237248"/>
                  </a:lnTo>
                  <a:lnTo>
                    <a:pt x="3780550" y="237248"/>
                  </a:lnTo>
                  <a:lnTo>
                    <a:pt x="4050589" y="521945"/>
                  </a:lnTo>
                  <a:lnTo>
                    <a:pt x="4320628" y="379596"/>
                  </a:lnTo>
                  <a:lnTo>
                    <a:pt x="4590668" y="237248"/>
                  </a:lnTo>
                  <a:lnTo>
                    <a:pt x="4860707" y="0"/>
                  </a:lnTo>
                  <a:lnTo>
                    <a:pt x="5130746" y="284697"/>
                  </a:lnTo>
                  <a:lnTo>
                    <a:pt x="5400786" y="284697"/>
                  </a:lnTo>
                  <a:lnTo>
                    <a:pt x="5670825" y="237248"/>
                  </a:lnTo>
                  <a:lnTo>
                    <a:pt x="5940864" y="284697"/>
                  </a:lnTo>
                  <a:lnTo>
                    <a:pt x="6210904" y="142348"/>
                  </a:lnTo>
                  <a:lnTo>
                    <a:pt x="6480943" y="332147"/>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664294"/>
            </a:xfrm>
            <a:custGeom>
              <a:avLst/>
              <a:pathLst>
                <a:path w="6480943" h="664294">
                  <a:moveTo>
                    <a:pt x="0" y="427046"/>
                  </a:moveTo>
                  <a:lnTo>
                    <a:pt x="270039" y="379596"/>
                  </a:lnTo>
                  <a:lnTo>
                    <a:pt x="540078" y="569395"/>
                  </a:lnTo>
                  <a:lnTo>
                    <a:pt x="810117" y="521945"/>
                  </a:lnTo>
                  <a:lnTo>
                    <a:pt x="1080157" y="189798"/>
                  </a:lnTo>
                  <a:lnTo>
                    <a:pt x="1350196" y="284697"/>
                  </a:lnTo>
                  <a:lnTo>
                    <a:pt x="1620235" y="474496"/>
                  </a:lnTo>
                  <a:lnTo>
                    <a:pt x="1890275" y="379596"/>
                  </a:lnTo>
                  <a:lnTo>
                    <a:pt x="2160314" y="379596"/>
                  </a:lnTo>
                  <a:lnTo>
                    <a:pt x="2430353" y="237248"/>
                  </a:lnTo>
                  <a:lnTo>
                    <a:pt x="2700393" y="332147"/>
                  </a:lnTo>
                  <a:lnTo>
                    <a:pt x="2970432" y="332147"/>
                  </a:lnTo>
                  <a:lnTo>
                    <a:pt x="3240471" y="664294"/>
                  </a:lnTo>
                  <a:lnTo>
                    <a:pt x="3510510" y="379596"/>
                  </a:lnTo>
                  <a:lnTo>
                    <a:pt x="3780550" y="142348"/>
                  </a:lnTo>
                  <a:lnTo>
                    <a:pt x="4050589" y="474496"/>
                  </a:lnTo>
                  <a:lnTo>
                    <a:pt x="4320628" y="616844"/>
                  </a:lnTo>
                  <a:lnTo>
                    <a:pt x="4590668" y="284697"/>
                  </a:lnTo>
                  <a:lnTo>
                    <a:pt x="4860707" y="427046"/>
                  </a:lnTo>
                  <a:lnTo>
                    <a:pt x="5130746" y="0"/>
                  </a:lnTo>
                  <a:lnTo>
                    <a:pt x="5400786" y="379596"/>
                  </a:lnTo>
                  <a:lnTo>
                    <a:pt x="5670825" y="284697"/>
                  </a:lnTo>
                  <a:lnTo>
                    <a:pt x="5940864" y="332147"/>
                  </a:lnTo>
                  <a:lnTo>
                    <a:pt x="6210904" y="427046"/>
                  </a:lnTo>
                  <a:lnTo>
                    <a:pt x="6480943" y="142348"/>
                  </a:lnTo>
                </a:path>
              </a:pathLst>
            </a:custGeom>
            <a:ln w="27101" cap="flat">
              <a:solidFill>
                <a:srgbClr val="836FFF">
                  <a:alpha val="100000"/>
                </a:srgbClr>
              </a:solidFill>
              <a:prstDash val="solid"/>
              <a:round/>
            </a:ln>
          </p:spPr>
          <p:txBody>
            <a:bodyPr/>
            <a:lstStyle/>
            <a:p/>
          </p:txBody>
        </p:sp>
        <p:sp>
          <p:nvSpPr>
            <p:cNvPr id="47" name="pl47"/>
            <p:cNvSpPr/>
            <p:nvPr/>
          </p:nvSpPr>
          <p:spPr>
            <a:xfrm>
              <a:off x="7631606" y="783547"/>
              <a:ext cx="727254" cy="283592"/>
            </a:xfrm>
            <a:custGeom>
              <a:avLst/>
              <a:pathLst>
                <a:path w="727254" h="283592">
                  <a:moveTo>
                    <a:pt x="727254" y="0"/>
                  </a:moveTo>
                  <a:lnTo>
                    <a:pt x="0" y="283592"/>
                  </a:lnTo>
                </a:path>
              </a:pathLst>
            </a:custGeom>
          </p:spPr>
          <p:txBody>
            <a:bodyPr/>
            <a:lstStyle/>
            <a:p/>
          </p:txBody>
        </p:sp>
        <p:sp>
          <p:nvSpPr>
            <p:cNvPr id="48" name="pl48"/>
            <p:cNvSpPr/>
            <p:nvPr/>
          </p:nvSpPr>
          <p:spPr>
            <a:xfrm>
              <a:off x="7634278" y="1038365"/>
              <a:ext cx="658153" cy="33852"/>
            </a:xfrm>
            <a:custGeom>
              <a:avLst/>
              <a:pathLst>
                <a:path w="658153" h="33852">
                  <a:moveTo>
                    <a:pt x="658153" y="0"/>
                  </a:moveTo>
                  <a:lnTo>
                    <a:pt x="0" y="33852"/>
                  </a:lnTo>
                </a:path>
              </a:pathLst>
            </a:custGeom>
          </p:spPr>
          <p:txBody>
            <a:bodyPr/>
            <a:lstStyle/>
            <a:p/>
          </p:txBody>
        </p:sp>
        <p:sp>
          <p:nvSpPr>
            <p:cNvPr id="49" name="pl49"/>
            <p:cNvSpPr/>
            <p:nvPr/>
          </p:nvSpPr>
          <p:spPr>
            <a:xfrm>
              <a:off x="7625391" y="1272760"/>
              <a:ext cx="757553" cy="808718"/>
            </a:xfrm>
            <a:custGeom>
              <a:avLst/>
              <a:pathLst>
                <a:path w="757553" h="808718">
                  <a:moveTo>
                    <a:pt x="757553" y="808718"/>
                  </a:moveTo>
                  <a:lnTo>
                    <a:pt x="0" y="0"/>
                  </a:lnTo>
                </a:path>
              </a:pathLst>
            </a:custGeom>
          </p:spPr>
          <p:txBody>
            <a:bodyPr/>
            <a:lstStyle/>
            <a:p/>
          </p:txBody>
        </p:sp>
        <p:sp>
          <p:nvSpPr>
            <p:cNvPr id="50" name="pl50"/>
            <p:cNvSpPr/>
            <p:nvPr/>
          </p:nvSpPr>
          <p:spPr>
            <a:xfrm>
              <a:off x="7634276" y="1263890"/>
              <a:ext cx="694307" cy="36261"/>
            </a:xfrm>
            <a:custGeom>
              <a:avLst/>
              <a:pathLst>
                <a:path w="694307" h="36261">
                  <a:moveTo>
                    <a:pt x="694307" y="36261"/>
                  </a:moveTo>
                  <a:lnTo>
                    <a:pt x="0" y="0"/>
                  </a:lnTo>
                </a:path>
              </a:pathLst>
            </a:custGeom>
          </p:spPr>
          <p:txBody>
            <a:bodyPr/>
            <a:lstStyle/>
            <a:p/>
          </p:txBody>
        </p:sp>
        <p:sp>
          <p:nvSpPr>
            <p:cNvPr id="51" name="pl51"/>
            <p:cNvSpPr/>
            <p:nvPr/>
          </p:nvSpPr>
          <p:spPr>
            <a:xfrm>
              <a:off x="7628561" y="1271277"/>
              <a:ext cx="808533" cy="544814"/>
            </a:xfrm>
            <a:custGeom>
              <a:avLst/>
              <a:pathLst>
                <a:path w="808533" h="544814">
                  <a:moveTo>
                    <a:pt x="808533" y="544814"/>
                  </a:moveTo>
                  <a:lnTo>
                    <a:pt x="0" y="0"/>
                  </a:lnTo>
                </a:path>
              </a:pathLst>
            </a:custGeom>
          </p:spPr>
          <p:txBody>
            <a:bodyPr/>
            <a:lstStyle/>
            <a:p/>
          </p:txBody>
        </p:sp>
        <p:sp>
          <p:nvSpPr>
            <p:cNvPr id="52" name="pl52"/>
            <p:cNvSpPr/>
            <p:nvPr/>
          </p:nvSpPr>
          <p:spPr>
            <a:xfrm>
              <a:off x="7631582" y="1268979"/>
              <a:ext cx="727120" cy="285150"/>
            </a:xfrm>
            <a:custGeom>
              <a:avLst/>
              <a:pathLst>
                <a:path w="727120" h="285150">
                  <a:moveTo>
                    <a:pt x="727120" y="285150"/>
                  </a:moveTo>
                  <a:lnTo>
                    <a:pt x="0" y="0"/>
                  </a:lnTo>
                </a:path>
              </a:pathLst>
            </a:custGeom>
          </p:spPr>
          <p:txBody>
            <a:bodyPr/>
            <a:lstStyle/>
            <a:p/>
          </p:txBody>
        </p:sp>
        <p:sp>
          <p:nvSpPr>
            <p:cNvPr id="53" name="pl53"/>
            <p:cNvSpPr/>
            <p:nvPr/>
          </p:nvSpPr>
          <p:spPr>
            <a:xfrm>
              <a:off x="7623994" y="1320675"/>
              <a:ext cx="776948" cy="1024488"/>
            </a:xfrm>
            <a:custGeom>
              <a:avLst/>
              <a:pathLst>
                <a:path w="776948" h="1024488">
                  <a:moveTo>
                    <a:pt x="776948" y="1024488"/>
                  </a:moveTo>
                  <a:lnTo>
                    <a:pt x="0" y="0"/>
                  </a:lnTo>
                </a:path>
              </a:pathLst>
            </a:custGeom>
          </p:spPr>
          <p:txBody>
            <a:bodyPr/>
            <a:lstStyle/>
            <a:p/>
          </p:txBody>
        </p:sp>
        <p:sp>
          <p:nvSpPr>
            <p:cNvPr id="54" name="pl54"/>
            <p:cNvSpPr/>
            <p:nvPr/>
          </p:nvSpPr>
          <p:spPr>
            <a:xfrm>
              <a:off x="7623025" y="1368392"/>
              <a:ext cx="802001" cy="1239021"/>
            </a:xfrm>
            <a:custGeom>
              <a:avLst/>
              <a:pathLst>
                <a:path w="802001" h="1239021">
                  <a:moveTo>
                    <a:pt x="802001" y="1239021"/>
                  </a:moveTo>
                  <a:lnTo>
                    <a:pt x="0" y="0"/>
                  </a:lnTo>
                </a:path>
              </a:pathLst>
            </a:custGeom>
          </p:spPr>
          <p:txBody>
            <a:bodyPr/>
            <a:lstStyle/>
            <a:p/>
          </p:txBody>
        </p:sp>
        <p:sp>
          <p:nvSpPr>
            <p:cNvPr id="55" name="pl55"/>
            <p:cNvSpPr/>
            <p:nvPr/>
          </p:nvSpPr>
          <p:spPr>
            <a:xfrm>
              <a:off x="7624055" y="1415556"/>
              <a:ext cx="1052337" cy="1374331"/>
            </a:xfrm>
            <a:custGeom>
              <a:avLst/>
              <a:pathLst>
                <a:path w="1052337" h="1374331">
                  <a:moveTo>
                    <a:pt x="1052337" y="1374331"/>
                  </a:moveTo>
                  <a:lnTo>
                    <a:pt x="0" y="0"/>
                  </a:lnTo>
                </a:path>
              </a:pathLst>
            </a:custGeom>
          </p:spPr>
          <p:txBody>
            <a:bodyPr/>
            <a:lstStyle/>
            <a:p/>
          </p:txBody>
        </p:sp>
        <p:sp>
          <p:nvSpPr>
            <p:cNvPr id="56" name="pl56"/>
            <p:cNvSpPr/>
            <p:nvPr/>
          </p:nvSpPr>
          <p:spPr>
            <a:xfrm>
              <a:off x="7634339" y="4869117"/>
              <a:ext cx="748606" cy="2"/>
            </a:xfrm>
            <a:custGeom>
              <a:avLst/>
              <a:pathLst>
                <a:path w="748606" h="2">
                  <a:moveTo>
                    <a:pt x="748606" y="2"/>
                  </a:moveTo>
                  <a:lnTo>
                    <a:pt x="0" y="0"/>
                  </a:lnTo>
                </a:path>
              </a:pathLst>
            </a:custGeom>
          </p:spPr>
          <p:txBody>
            <a:bodyPr/>
            <a:lstStyle/>
            <a:p/>
          </p:txBody>
        </p:sp>
        <p:sp>
          <p:nvSpPr>
            <p:cNvPr id="57" name="pg57"/>
            <p:cNvSpPr/>
            <p:nvPr/>
          </p:nvSpPr>
          <p:spPr>
            <a:xfrm>
              <a:off x="8290281" y="69285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3141" y="73439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59" name="pg59"/>
            <p:cNvSpPr/>
            <p:nvPr/>
          </p:nvSpPr>
          <p:spPr>
            <a:xfrm>
              <a:off x="8223851" y="95372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99526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96%</a:t>
              </a:r>
            </a:p>
          </p:txBody>
        </p:sp>
        <p:sp>
          <p:nvSpPr>
            <p:cNvPr id="61" name="pg61"/>
            <p:cNvSpPr/>
            <p:nvPr/>
          </p:nvSpPr>
          <p:spPr>
            <a:xfrm>
              <a:off x="8314365" y="200332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204486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3" name="pg63"/>
            <p:cNvSpPr/>
            <p:nvPr/>
          </p:nvSpPr>
          <p:spPr>
            <a:xfrm>
              <a:off x="8260004" y="121576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23861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5" name="pg65"/>
            <p:cNvSpPr/>
            <p:nvPr/>
          </p:nvSpPr>
          <p:spPr>
            <a:xfrm>
              <a:off x="8368515" y="173822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77976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7" name="pg67"/>
            <p:cNvSpPr/>
            <p:nvPr/>
          </p:nvSpPr>
          <p:spPr>
            <a:xfrm>
              <a:off x="8290122" y="147580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51734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92%</a:t>
              </a:r>
            </a:p>
          </p:txBody>
        </p:sp>
        <p:sp>
          <p:nvSpPr>
            <p:cNvPr id="69" name="pg69"/>
            <p:cNvSpPr/>
            <p:nvPr/>
          </p:nvSpPr>
          <p:spPr>
            <a:xfrm>
              <a:off x="8332362" y="226620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30774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71" name="pg71"/>
            <p:cNvSpPr/>
            <p:nvPr/>
          </p:nvSpPr>
          <p:spPr>
            <a:xfrm>
              <a:off x="8356446" y="252776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2" name="tx72"/>
            <p:cNvSpPr/>
            <p:nvPr/>
          </p:nvSpPr>
          <p:spPr>
            <a:xfrm>
              <a:off x="8379306" y="256930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73" name="pg73"/>
            <p:cNvSpPr/>
            <p:nvPr/>
          </p:nvSpPr>
          <p:spPr>
            <a:xfrm>
              <a:off x="8290281" y="27898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3142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89%</a:t>
              </a:r>
            </a:p>
          </p:txBody>
        </p:sp>
        <p:sp>
          <p:nvSpPr>
            <p:cNvPr id="75" name="pg75"/>
            <p:cNvSpPr/>
            <p:nvPr/>
          </p:nvSpPr>
          <p:spPr>
            <a:xfrm>
              <a:off x="8314365" y="478459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482613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16%</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018098" y="401416"/>
              <a:ext cx="379541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Trinidad and Tobago,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(89%), followed by IPV1 (90%).
Coverage of 9 vaccines decreased (DTP3, HepB3, Hib3, IPV1, MCV1, MCV2, PcV3, Polio3 and Rubella) and 1 vaccine increased (HPVc) compared to respective coverage in 2019.
Coverage of 7 vaccines decreased (DTP3, HepB3, Hib3, IPV1, MCV2, PcV3 and Polio3) and 3 vaccines increased (HPVc, MCV1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135597" y="907931"/>
              <a:ext cx="505514" cy="0"/>
            </a:xfrm>
            <a:custGeom>
              <a:avLst/>
              <a:pathLst>
                <a:path w="505514" h="0">
                  <a:moveTo>
                    <a:pt x="0" y="0"/>
                  </a:moveTo>
                  <a:lnTo>
                    <a:pt x="72216" y="0"/>
                  </a:lnTo>
                  <a:lnTo>
                    <a:pt x="72216" y="0"/>
                  </a:lnTo>
                  <a:lnTo>
                    <a:pt x="216649" y="0"/>
                  </a:lnTo>
                  <a:lnTo>
                    <a:pt x="288865" y="0"/>
                  </a:lnTo>
                  <a:lnTo>
                    <a:pt x="505514"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1320786"/>
              <a:ext cx="288865" cy="0"/>
            </a:xfrm>
            <a:custGeom>
              <a:avLst/>
              <a:pathLst>
                <a:path w="288865" h="0">
                  <a:moveTo>
                    <a:pt x="0" y="0"/>
                  </a:move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1733641"/>
              <a:ext cx="288865" cy="0"/>
            </a:xfrm>
            <a:custGeom>
              <a:avLst/>
              <a:pathLst>
                <a:path w="288865" h="0">
                  <a:moveTo>
                    <a:pt x="0" y="0"/>
                  </a:move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2146496"/>
              <a:ext cx="288865" cy="0"/>
            </a:xfrm>
            <a:custGeom>
              <a:avLst/>
              <a:pathLst>
                <a:path w="288865" h="0">
                  <a:moveTo>
                    <a:pt x="0" y="0"/>
                  </a:move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7991164" y="2559351"/>
              <a:ext cx="649947" cy="0"/>
            </a:xfrm>
            <a:custGeom>
              <a:avLst/>
              <a:pathLst>
                <a:path w="649947" h="0">
                  <a:moveTo>
                    <a:pt x="0" y="0"/>
                  </a:moveTo>
                  <a:lnTo>
                    <a:pt x="144432" y="0"/>
                  </a:lnTo>
                  <a:lnTo>
                    <a:pt x="144432" y="0"/>
                  </a:lnTo>
                  <a:lnTo>
                    <a:pt x="144432" y="0"/>
                  </a:lnTo>
                  <a:lnTo>
                    <a:pt x="433298"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991164" y="2972206"/>
              <a:ext cx="649947" cy="0"/>
            </a:xfrm>
            <a:custGeom>
              <a:avLst/>
              <a:pathLst>
                <a:path w="649947" h="0">
                  <a:moveTo>
                    <a:pt x="0" y="0"/>
                  </a:moveTo>
                  <a:lnTo>
                    <a:pt x="72216" y="0"/>
                  </a:lnTo>
                  <a:lnTo>
                    <a:pt x="144432" y="0"/>
                  </a:lnTo>
                  <a:lnTo>
                    <a:pt x="216649" y="0"/>
                  </a:lnTo>
                  <a:lnTo>
                    <a:pt x="433298"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7846732" y="3385062"/>
              <a:ext cx="288865" cy="0"/>
            </a:xfrm>
            <a:custGeom>
              <a:avLst/>
              <a:pathLst>
                <a:path w="288865" h="0">
                  <a:moveTo>
                    <a:pt x="0" y="0"/>
                  </a:move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3797917"/>
              <a:ext cx="288865" cy="0"/>
            </a:xfrm>
            <a:custGeom>
              <a:avLst/>
              <a:pathLst>
                <a:path w="288865" h="0">
                  <a:moveTo>
                    <a:pt x="0" y="0"/>
                  </a:moveTo>
                  <a:lnTo>
                    <a:pt x="144432"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4210772"/>
              <a:ext cx="288865" cy="0"/>
            </a:xfrm>
            <a:custGeom>
              <a:avLst/>
              <a:pathLst>
                <a:path w="288865" h="0">
                  <a:moveTo>
                    <a:pt x="0" y="0"/>
                  </a:moveTo>
                  <a:lnTo>
                    <a:pt x="72216" y="0"/>
                  </a:lnTo>
                  <a:lnTo>
                    <a:pt x="72216" y="0"/>
                  </a:lnTo>
                  <a:lnTo>
                    <a:pt x="72216" y="0"/>
                  </a:lnTo>
                  <a:lnTo>
                    <a:pt x="144432"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7991164" y="4623627"/>
              <a:ext cx="649947" cy="0"/>
            </a:xfrm>
            <a:custGeom>
              <a:avLst/>
              <a:pathLst>
                <a:path w="649947" h="0">
                  <a:moveTo>
                    <a:pt x="0" y="0"/>
                  </a:moveTo>
                  <a:lnTo>
                    <a:pt x="72216" y="0"/>
                  </a:lnTo>
                  <a:lnTo>
                    <a:pt x="144432" y="0"/>
                  </a:lnTo>
                  <a:lnTo>
                    <a:pt x="216649" y="0"/>
                  </a:lnTo>
                  <a:lnTo>
                    <a:pt x="433298"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5036482"/>
              <a:ext cx="649947" cy="0"/>
            </a:xfrm>
            <a:custGeom>
              <a:avLst/>
              <a:pathLst>
                <a:path w="649947" h="0">
                  <a:moveTo>
                    <a:pt x="0" y="0"/>
                  </a:moveTo>
                  <a:lnTo>
                    <a:pt x="72216" y="0"/>
                  </a:lnTo>
                  <a:lnTo>
                    <a:pt x="144432"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31" name="pt31"/>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45046"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072830"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145046"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36169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07283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14504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36169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07283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14504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36169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07283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072830"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928397"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92839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072830"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00061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856180"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14504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21726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00061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145046"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36169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07283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928397"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361695"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0612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928397"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21726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74688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41749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Trinidad and Tobago,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(93%) and 2023 (99%). DTP1 coverage declined in 2024 (92%) compared to 2023, and was lower than in 2019. In 2019-2024, DTP1 coverage was at it's lowest level in 2024 (92%).
In 2023, 4 vaccines had lower coverage than in 2019.
In 2024, 11 vaccines had lower coverage than in 2019.
In 2024, 8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3128338"/>
              <a:ext cx="3172162" cy="1302159"/>
            </a:xfrm>
            <a:custGeom>
              <a:avLst/>
              <a:pathLst>
                <a:path w="3172162" h="1302159">
                  <a:moveTo>
                    <a:pt x="0" y="1096555"/>
                  </a:moveTo>
                  <a:lnTo>
                    <a:pt x="576756" y="1302159"/>
                  </a:lnTo>
                  <a:lnTo>
                    <a:pt x="865135" y="0"/>
                  </a:lnTo>
                  <a:lnTo>
                    <a:pt x="1153513" y="1062288"/>
                  </a:lnTo>
                  <a:lnTo>
                    <a:pt x="1441891" y="719614"/>
                  </a:lnTo>
                  <a:lnTo>
                    <a:pt x="1730270" y="1165090"/>
                  </a:lnTo>
                  <a:lnTo>
                    <a:pt x="2307027" y="1130822"/>
                  </a:lnTo>
                  <a:lnTo>
                    <a:pt x="2595405" y="993753"/>
                  </a:lnTo>
                  <a:lnTo>
                    <a:pt x="2883783" y="582545"/>
                  </a:lnTo>
                  <a:lnTo>
                    <a:pt x="3172162" y="445475"/>
                  </a:lnTo>
                </a:path>
              </a:pathLst>
            </a:custGeom>
            <a:ln w="29811" cap="flat">
              <a:solidFill>
                <a:srgbClr val="FF0000">
                  <a:alpha val="100000"/>
                </a:srgbClr>
              </a:solidFill>
              <a:prstDash val="solid"/>
              <a:round/>
            </a:ln>
          </p:spPr>
          <p:txBody>
            <a:bodyPr/>
            <a:lstStyle/>
            <a:p/>
          </p:txBody>
        </p:sp>
        <p:sp>
          <p:nvSpPr>
            <p:cNvPr id="30" name="pl30"/>
            <p:cNvSpPr/>
            <p:nvPr/>
          </p:nvSpPr>
          <p:spPr>
            <a:xfrm>
              <a:off x="1233024" y="4327696"/>
              <a:ext cx="3172162" cy="342673"/>
            </a:xfrm>
            <a:custGeom>
              <a:avLst/>
              <a:pathLst>
                <a:path w="3172162" h="342673">
                  <a:moveTo>
                    <a:pt x="0" y="274138"/>
                  </a:moveTo>
                  <a:lnTo>
                    <a:pt x="576756" y="342673"/>
                  </a:lnTo>
                  <a:lnTo>
                    <a:pt x="865135" y="342673"/>
                  </a:lnTo>
                  <a:lnTo>
                    <a:pt x="1153513" y="137069"/>
                  </a:lnTo>
                  <a:lnTo>
                    <a:pt x="1441891" y="102802"/>
                  </a:lnTo>
                  <a:lnTo>
                    <a:pt x="1730270" y="274138"/>
                  </a:lnTo>
                  <a:lnTo>
                    <a:pt x="2307027" y="274138"/>
                  </a:lnTo>
                  <a:lnTo>
                    <a:pt x="2595405" y="274138"/>
                  </a:lnTo>
                  <a:lnTo>
                    <a:pt x="2883783" y="137069"/>
                  </a:lnTo>
                  <a:lnTo>
                    <a:pt x="3172162" y="0"/>
                  </a:lnTo>
                </a:path>
              </a:pathLst>
            </a:custGeom>
            <a:ln w="29811" cap="flat">
              <a:solidFill>
                <a:srgbClr val="0058AB">
                  <a:alpha val="100000"/>
                </a:srgbClr>
              </a:solidFill>
              <a:prstDash val="solid"/>
              <a:round/>
            </a:ln>
          </p:spPr>
          <p:txBody>
            <a:bodyPr/>
            <a:lstStyle/>
            <a:p/>
          </p:txBody>
        </p:sp>
        <p:sp>
          <p:nvSpPr>
            <p:cNvPr id="31" name="pt31"/>
            <p:cNvSpPr/>
            <p:nvPr/>
          </p:nvSpPr>
          <p:spPr>
            <a:xfrm>
              <a:off x="1208198" y="42000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84955"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073333"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361712"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650090"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938468" y="42686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515225" y="423433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803604" y="40972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91982" y="36860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80360"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08198"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784955"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073333"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361712"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650090"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938468"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515225"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803604"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4091982"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380360"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tx51"/>
            <p:cNvSpPr/>
            <p:nvPr/>
          </p:nvSpPr>
          <p:spPr>
            <a:xfrm>
              <a:off x="1233024"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52" name="tx52"/>
            <p:cNvSpPr/>
            <p:nvPr/>
          </p:nvSpPr>
          <p:spPr>
            <a:xfrm>
              <a:off x="1809781"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53" name="tx53"/>
            <p:cNvSpPr/>
            <p:nvPr/>
          </p:nvSpPr>
          <p:spPr>
            <a:xfrm>
              <a:off x="2098159"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54" name="tx54"/>
            <p:cNvSpPr/>
            <p:nvPr/>
          </p:nvSpPr>
          <p:spPr>
            <a:xfrm>
              <a:off x="2386538"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55" name="tx55"/>
            <p:cNvSpPr/>
            <p:nvPr/>
          </p:nvSpPr>
          <p:spPr>
            <a:xfrm>
              <a:off x="2674916"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56" name="tx56"/>
            <p:cNvSpPr/>
            <p:nvPr/>
          </p:nvSpPr>
          <p:spPr>
            <a:xfrm>
              <a:off x="2963294"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57" name="tx57"/>
            <p:cNvSpPr/>
            <p:nvPr/>
          </p:nvSpPr>
          <p:spPr>
            <a:xfrm>
              <a:off x="3540051"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58" name="tx58"/>
            <p:cNvSpPr/>
            <p:nvPr/>
          </p:nvSpPr>
          <p:spPr>
            <a:xfrm>
              <a:off x="3828430"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59" name="tx59"/>
            <p:cNvSpPr/>
            <p:nvPr/>
          </p:nvSpPr>
          <p:spPr>
            <a:xfrm>
              <a:off x="4116808"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60" name="tx60"/>
            <p:cNvSpPr/>
            <p:nvPr/>
          </p:nvSpPr>
          <p:spPr>
            <a:xfrm>
              <a:off x="4405186"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61" name="tx61"/>
            <p:cNvSpPr/>
            <p:nvPr/>
          </p:nvSpPr>
          <p:spPr>
            <a:xfrm>
              <a:off x="1233024" y="40526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62" name="tx62"/>
            <p:cNvSpPr/>
            <p:nvPr/>
          </p:nvSpPr>
          <p:spPr>
            <a:xfrm>
              <a:off x="1809781"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63" name="tx63"/>
            <p:cNvSpPr/>
            <p:nvPr/>
          </p:nvSpPr>
          <p:spPr>
            <a:xfrm>
              <a:off x="2098159"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64" name="tx64"/>
            <p:cNvSpPr/>
            <p:nvPr/>
          </p:nvSpPr>
          <p:spPr>
            <a:xfrm>
              <a:off x="2386538"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65" name="tx65"/>
            <p:cNvSpPr/>
            <p:nvPr/>
          </p:nvSpPr>
          <p:spPr>
            <a:xfrm>
              <a:off x="2674916"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66" name="tx66"/>
            <p:cNvSpPr/>
            <p:nvPr/>
          </p:nvSpPr>
          <p:spPr>
            <a:xfrm>
              <a:off x="2963294" y="412242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67" name="tx67"/>
            <p:cNvSpPr/>
            <p:nvPr/>
          </p:nvSpPr>
          <p:spPr>
            <a:xfrm>
              <a:off x="3540051" y="4086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68" name="tx68"/>
            <p:cNvSpPr/>
            <p:nvPr/>
          </p:nvSpPr>
          <p:spPr>
            <a:xfrm>
              <a:off x="3828430" y="395108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69" name="tx69"/>
            <p:cNvSpPr/>
            <p:nvPr/>
          </p:nvSpPr>
          <p:spPr>
            <a:xfrm>
              <a:off x="4116808" y="35386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70" name="tx70"/>
            <p:cNvSpPr/>
            <p:nvPr/>
          </p:nvSpPr>
          <p:spPr>
            <a:xfrm>
              <a:off x="4405186"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71" name="pl71"/>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2" name="rc72"/>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3" name="pl73"/>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54264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7148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003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29155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579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86831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1566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445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73345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8021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831020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5985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003181" y="3128338"/>
              <a:ext cx="2595405" cy="1302159"/>
            </a:xfrm>
            <a:custGeom>
              <a:avLst/>
              <a:pathLst>
                <a:path w="2595405" h="1302159">
                  <a:moveTo>
                    <a:pt x="0" y="1302159"/>
                  </a:moveTo>
                  <a:lnTo>
                    <a:pt x="288378" y="0"/>
                  </a:lnTo>
                  <a:lnTo>
                    <a:pt x="576756" y="1062288"/>
                  </a:lnTo>
                  <a:lnTo>
                    <a:pt x="865135" y="719614"/>
                  </a:lnTo>
                  <a:lnTo>
                    <a:pt x="1153513" y="1165090"/>
                  </a:lnTo>
                  <a:lnTo>
                    <a:pt x="1730270" y="1130822"/>
                  </a:lnTo>
                  <a:lnTo>
                    <a:pt x="2018648" y="993753"/>
                  </a:lnTo>
                  <a:lnTo>
                    <a:pt x="2307027" y="582545"/>
                  </a:lnTo>
                  <a:lnTo>
                    <a:pt x="2595405" y="1165090"/>
                  </a:lnTo>
                </a:path>
              </a:pathLst>
            </a:custGeom>
            <a:ln w="29811" cap="flat">
              <a:solidFill>
                <a:srgbClr val="FF0000">
                  <a:alpha val="100000"/>
                </a:srgbClr>
              </a:solidFill>
              <a:prstDash val="solid"/>
              <a:round/>
            </a:ln>
          </p:spPr>
          <p:txBody>
            <a:bodyPr/>
            <a:lstStyle/>
            <a:p/>
          </p:txBody>
        </p:sp>
        <p:sp>
          <p:nvSpPr>
            <p:cNvPr id="99" name="pl99"/>
            <p:cNvSpPr/>
            <p:nvPr/>
          </p:nvSpPr>
          <p:spPr>
            <a:xfrm>
              <a:off x="6003181" y="4430498"/>
              <a:ext cx="2595405" cy="274138"/>
            </a:xfrm>
            <a:custGeom>
              <a:avLst/>
              <a:pathLst>
                <a:path w="2595405" h="274138">
                  <a:moveTo>
                    <a:pt x="0" y="239871"/>
                  </a:moveTo>
                  <a:lnTo>
                    <a:pt x="288378" y="239871"/>
                  </a:lnTo>
                  <a:lnTo>
                    <a:pt x="576756" y="34267"/>
                  </a:lnTo>
                  <a:lnTo>
                    <a:pt x="865135" y="0"/>
                  </a:lnTo>
                  <a:lnTo>
                    <a:pt x="1153513" y="171336"/>
                  </a:lnTo>
                  <a:lnTo>
                    <a:pt x="1730270" y="171336"/>
                  </a:lnTo>
                  <a:lnTo>
                    <a:pt x="2018648" y="171336"/>
                  </a:lnTo>
                  <a:lnTo>
                    <a:pt x="2307027" y="205604"/>
                  </a:lnTo>
                  <a:lnTo>
                    <a:pt x="2595405" y="274138"/>
                  </a:lnTo>
                </a:path>
              </a:pathLst>
            </a:custGeom>
            <a:ln w="29811" cap="flat">
              <a:solidFill>
                <a:srgbClr val="0058AB">
                  <a:alpha val="100000"/>
                </a:srgbClr>
              </a:solidFill>
              <a:prstDash val="solid"/>
              <a:round/>
            </a:ln>
          </p:spPr>
          <p:txBody>
            <a:bodyPr/>
            <a:lstStyle/>
            <a:p/>
          </p:txBody>
        </p:sp>
        <p:sp>
          <p:nvSpPr>
            <p:cNvPr id="100" name="pt100"/>
            <p:cNvSpPr/>
            <p:nvPr/>
          </p:nvSpPr>
          <p:spPr>
            <a:xfrm>
              <a:off x="5978355"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6266733"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6555112"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6843490"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7131868" y="42686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7708625" y="423433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7997003" y="40972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8285382" y="36860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8573760" y="42686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5978355"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pt110"/>
            <p:cNvSpPr/>
            <p:nvPr/>
          </p:nvSpPr>
          <p:spPr>
            <a:xfrm>
              <a:off x="6266733"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pt111"/>
            <p:cNvSpPr/>
            <p:nvPr/>
          </p:nvSpPr>
          <p:spPr>
            <a:xfrm>
              <a:off x="6555112"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2" name="pt112"/>
            <p:cNvSpPr/>
            <p:nvPr/>
          </p:nvSpPr>
          <p:spPr>
            <a:xfrm>
              <a:off x="6843490"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7131868"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7708625"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7997003"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pt116"/>
            <p:cNvSpPr/>
            <p:nvPr/>
          </p:nvSpPr>
          <p:spPr>
            <a:xfrm>
              <a:off x="8285382"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pt117"/>
            <p:cNvSpPr/>
            <p:nvPr/>
          </p:nvSpPr>
          <p:spPr>
            <a:xfrm>
              <a:off x="8573760"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tx118"/>
            <p:cNvSpPr/>
            <p:nvPr/>
          </p:nvSpPr>
          <p:spPr>
            <a:xfrm>
              <a:off x="6003181"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119" name="tx119"/>
            <p:cNvSpPr/>
            <p:nvPr/>
          </p:nvSpPr>
          <p:spPr>
            <a:xfrm>
              <a:off x="6291559"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120" name="tx120"/>
            <p:cNvSpPr/>
            <p:nvPr/>
          </p:nvSpPr>
          <p:spPr>
            <a:xfrm>
              <a:off x="6579937"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121" name="tx121"/>
            <p:cNvSpPr/>
            <p:nvPr/>
          </p:nvSpPr>
          <p:spPr>
            <a:xfrm>
              <a:off x="6868316"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122" name="tx122"/>
            <p:cNvSpPr/>
            <p:nvPr/>
          </p:nvSpPr>
          <p:spPr>
            <a:xfrm>
              <a:off x="7156694"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23" name="tx123"/>
            <p:cNvSpPr/>
            <p:nvPr/>
          </p:nvSpPr>
          <p:spPr>
            <a:xfrm>
              <a:off x="7733451"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24" name="tx124"/>
            <p:cNvSpPr/>
            <p:nvPr/>
          </p:nvSpPr>
          <p:spPr>
            <a:xfrm>
              <a:off x="8021829"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25" name="tx125"/>
            <p:cNvSpPr/>
            <p:nvPr/>
          </p:nvSpPr>
          <p:spPr>
            <a:xfrm>
              <a:off x="8310208"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126" name="tx126"/>
            <p:cNvSpPr/>
            <p:nvPr/>
          </p:nvSpPr>
          <p:spPr>
            <a:xfrm>
              <a:off x="8598586"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127" name="tx127"/>
            <p:cNvSpPr/>
            <p:nvPr/>
          </p:nvSpPr>
          <p:spPr>
            <a:xfrm>
              <a:off x="6003181"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128" name="tx128"/>
            <p:cNvSpPr/>
            <p:nvPr/>
          </p:nvSpPr>
          <p:spPr>
            <a:xfrm>
              <a:off x="6291559"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129" name="tx129"/>
            <p:cNvSpPr/>
            <p:nvPr/>
          </p:nvSpPr>
          <p:spPr>
            <a:xfrm>
              <a:off x="6579937"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30" name="tx130"/>
            <p:cNvSpPr/>
            <p:nvPr/>
          </p:nvSpPr>
          <p:spPr>
            <a:xfrm>
              <a:off x="6868316"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131" name="tx131"/>
            <p:cNvSpPr/>
            <p:nvPr/>
          </p:nvSpPr>
          <p:spPr>
            <a:xfrm>
              <a:off x="7156694" y="412242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132" name="tx132"/>
            <p:cNvSpPr/>
            <p:nvPr/>
          </p:nvSpPr>
          <p:spPr>
            <a:xfrm>
              <a:off x="7733451" y="4086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133" name="tx133"/>
            <p:cNvSpPr/>
            <p:nvPr/>
          </p:nvSpPr>
          <p:spPr>
            <a:xfrm>
              <a:off x="8021829" y="395108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134" name="tx134"/>
            <p:cNvSpPr/>
            <p:nvPr/>
          </p:nvSpPr>
          <p:spPr>
            <a:xfrm>
              <a:off x="8310208" y="35386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135" name="tx135"/>
            <p:cNvSpPr/>
            <p:nvPr/>
          </p:nvSpPr>
          <p:spPr>
            <a:xfrm>
              <a:off x="8598586" y="412242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136" name="pl13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7" name="rc13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38" name="tx13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9" name="tx13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0" name="tx140"/>
            <p:cNvSpPr/>
            <p:nvPr/>
          </p:nvSpPr>
          <p:spPr>
            <a:xfrm rot="-5400000">
              <a:off x="11049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1" name="tx141"/>
            <p:cNvSpPr/>
            <p:nvPr/>
          </p:nvSpPr>
          <p:spPr>
            <a:xfrm rot="-5400000">
              <a:off x="139340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2" name="tx142"/>
            <p:cNvSpPr/>
            <p:nvPr/>
          </p:nvSpPr>
          <p:spPr>
            <a:xfrm rot="-5400000">
              <a:off x="1681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3" name="tx143"/>
            <p:cNvSpPr/>
            <p:nvPr/>
          </p:nvSpPr>
          <p:spPr>
            <a:xfrm rot="-5400000">
              <a:off x="197015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4" name="tx144"/>
            <p:cNvSpPr/>
            <p:nvPr/>
          </p:nvSpPr>
          <p:spPr>
            <a:xfrm rot="-5400000">
              <a:off x="2258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5" name="tx145"/>
            <p:cNvSpPr/>
            <p:nvPr/>
          </p:nvSpPr>
          <p:spPr>
            <a:xfrm rot="-5400000">
              <a:off x="254691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6" name="tx146"/>
            <p:cNvSpPr/>
            <p:nvPr/>
          </p:nvSpPr>
          <p:spPr>
            <a:xfrm rot="-5400000">
              <a:off x="283529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7" name="tx147"/>
            <p:cNvSpPr/>
            <p:nvPr/>
          </p:nvSpPr>
          <p:spPr>
            <a:xfrm rot="-5400000">
              <a:off x="3123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341205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9" name="tx149"/>
            <p:cNvSpPr/>
            <p:nvPr/>
          </p:nvSpPr>
          <p:spPr>
            <a:xfrm rot="-5400000">
              <a:off x="3700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0" name="tx150"/>
            <p:cNvSpPr/>
            <p:nvPr/>
          </p:nvSpPr>
          <p:spPr>
            <a:xfrm rot="-5400000">
              <a:off x="39887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1" name="tx151"/>
            <p:cNvSpPr/>
            <p:nvPr/>
          </p:nvSpPr>
          <p:spPr>
            <a:xfrm rot="-5400000">
              <a:off x="42771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2" name="tx152"/>
            <p:cNvSpPr/>
            <p:nvPr/>
          </p:nvSpPr>
          <p:spPr>
            <a:xfrm rot="-5400000">
              <a:off x="52983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3" name="tx153"/>
            <p:cNvSpPr/>
            <p:nvPr/>
          </p:nvSpPr>
          <p:spPr>
            <a:xfrm rot="-5400000">
              <a:off x="558680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4" name="tx154"/>
            <p:cNvSpPr/>
            <p:nvPr/>
          </p:nvSpPr>
          <p:spPr>
            <a:xfrm rot="-5400000">
              <a:off x="5875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5" name="tx155"/>
            <p:cNvSpPr/>
            <p:nvPr/>
          </p:nvSpPr>
          <p:spPr>
            <a:xfrm rot="-5400000">
              <a:off x="616355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6" name="tx156"/>
            <p:cNvSpPr/>
            <p:nvPr/>
          </p:nvSpPr>
          <p:spPr>
            <a:xfrm rot="-5400000">
              <a:off x="6451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7" name="tx157"/>
            <p:cNvSpPr/>
            <p:nvPr/>
          </p:nvSpPr>
          <p:spPr>
            <a:xfrm rot="-5400000">
              <a:off x="67403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8" name="tx158"/>
            <p:cNvSpPr/>
            <p:nvPr/>
          </p:nvSpPr>
          <p:spPr>
            <a:xfrm rot="-5400000">
              <a:off x="702869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9" name="tx159"/>
            <p:cNvSpPr/>
            <p:nvPr/>
          </p:nvSpPr>
          <p:spPr>
            <a:xfrm rot="-5400000">
              <a:off x="7317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0" name="tx160"/>
            <p:cNvSpPr/>
            <p:nvPr/>
          </p:nvSpPr>
          <p:spPr>
            <a:xfrm rot="-5400000">
              <a:off x="760545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1" name="tx161"/>
            <p:cNvSpPr/>
            <p:nvPr/>
          </p:nvSpPr>
          <p:spPr>
            <a:xfrm rot="-5400000">
              <a:off x="7893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2" name="tx162"/>
            <p:cNvSpPr/>
            <p:nvPr/>
          </p:nvSpPr>
          <p:spPr>
            <a:xfrm rot="-5400000">
              <a:off x="818217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3" name="tx163"/>
            <p:cNvSpPr/>
            <p:nvPr/>
          </p:nvSpPr>
          <p:spPr>
            <a:xfrm rot="-5400000">
              <a:off x="84705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4" name="tx16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5" name="tx16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6" name="tx16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7" name="tx16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8" name="tx16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9" name="tx16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0" name="tx17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l17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2" name="pl17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3" name="tx17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4" name="tx17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5" name="tx175"/>
            <p:cNvSpPr/>
            <p:nvPr/>
          </p:nvSpPr>
          <p:spPr>
            <a:xfrm>
              <a:off x="757200" y="398022"/>
              <a:ext cx="63549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Trinidad and Tobago, 2013-2024</a:t>
              </a:r>
            </a:p>
          </p:txBody>
        </p:sp>
        <p:sp>
          <p:nvSpPr>
            <p:cNvPr id="176" name="tx17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Trinidad and Tobago was 2013.
In 2024, first dose (HPV1) programme coverage among girls was 38% and last dose (HPVc) programme coverage was 16%.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440577"/>
            </a:xfrm>
            <a:custGeom>
              <a:avLst/>
              <a:pathLst>
                <a:path w="6444618" h="440577">
                  <a:moveTo>
                    <a:pt x="0" y="360472"/>
                  </a:moveTo>
                  <a:lnTo>
                    <a:pt x="268525" y="320420"/>
                  </a:lnTo>
                  <a:lnTo>
                    <a:pt x="537051" y="120157"/>
                  </a:lnTo>
                  <a:lnTo>
                    <a:pt x="805577" y="320420"/>
                  </a:lnTo>
                  <a:lnTo>
                    <a:pt x="1074103" y="200262"/>
                  </a:lnTo>
                  <a:lnTo>
                    <a:pt x="1342628" y="160210"/>
                  </a:lnTo>
                  <a:lnTo>
                    <a:pt x="1611154" y="280367"/>
                  </a:lnTo>
                  <a:lnTo>
                    <a:pt x="1879680" y="440577"/>
                  </a:lnTo>
                  <a:lnTo>
                    <a:pt x="2148206" y="360472"/>
                  </a:lnTo>
                  <a:lnTo>
                    <a:pt x="2416732" y="360472"/>
                  </a:lnTo>
                  <a:lnTo>
                    <a:pt x="2685257" y="360472"/>
                  </a:lnTo>
                  <a:lnTo>
                    <a:pt x="2953783" y="360472"/>
                  </a:lnTo>
                  <a:lnTo>
                    <a:pt x="3222309" y="280367"/>
                  </a:lnTo>
                  <a:lnTo>
                    <a:pt x="3490835" y="280367"/>
                  </a:lnTo>
                  <a:lnTo>
                    <a:pt x="3759360" y="280367"/>
                  </a:lnTo>
                  <a:lnTo>
                    <a:pt x="4027886" y="120157"/>
                  </a:lnTo>
                  <a:lnTo>
                    <a:pt x="4296412" y="80105"/>
                  </a:lnTo>
                  <a:lnTo>
                    <a:pt x="4564938" y="400525"/>
                  </a:lnTo>
                  <a:lnTo>
                    <a:pt x="4833464" y="0"/>
                  </a:lnTo>
                  <a:lnTo>
                    <a:pt x="5101989" y="240315"/>
                  </a:lnTo>
                  <a:lnTo>
                    <a:pt x="5370515" y="120157"/>
                  </a:lnTo>
                  <a:lnTo>
                    <a:pt x="5639041" y="200262"/>
                  </a:lnTo>
                  <a:lnTo>
                    <a:pt x="5907567" y="240315"/>
                  </a:lnTo>
                  <a:lnTo>
                    <a:pt x="6176092" y="120157"/>
                  </a:lnTo>
                  <a:lnTo>
                    <a:pt x="6444618" y="280367"/>
                  </a:lnTo>
                </a:path>
              </a:pathLst>
            </a:custGeom>
            <a:ln w="27101" cap="flat">
              <a:solidFill>
                <a:srgbClr val="F8766D">
                  <a:alpha val="100000"/>
                </a:srgbClr>
              </a:solidFill>
              <a:prstDash val="solid"/>
              <a:round/>
            </a:ln>
          </p:spPr>
          <p:txBody>
            <a:bodyPr/>
            <a:lstStyle/>
            <a:p/>
          </p:txBody>
        </p:sp>
        <p:sp>
          <p:nvSpPr>
            <p:cNvPr id="27" name="pl27"/>
            <p:cNvSpPr/>
            <p:nvPr/>
          </p:nvSpPr>
          <p:spPr>
            <a:xfrm>
              <a:off x="1716804" y="1321899"/>
              <a:ext cx="6176092" cy="1121470"/>
            </a:xfrm>
            <a:custGeom>
              <a:avLst/>
              <a:pathLst>
                <a:path w="6176092" h="1121470">
                  <a:moveTo>
                    <a:pt x="0" y="520682"/>
                  </a:moveTo>
                  <a:lnTo>
                    <a:pt x="268525" y="640840"/>
                  </a:lnTo>
                  <a:lnTo>
                    <a:pt x="537051" y="801050"/>
                  </a:lnTo>
                  <a:lnTo>
                    <a:pt x="805577" y="600787"/>
                  </a:lnTo>
                  <a:lnTo>
                    <a:pt x="1074103" y="360472"/>
                  </a:lnTo>
                  <a:lnTo>
                    <a:pt x="1342628" y="600787"/>
                  </a:lnTo>
                  <a:lnTo>
                    <a:pt x="1611154" y="240315"/>
                  </a:lnTo>
                  <a:lnTo>
                    <a:pt x="1879680" y="480630"/>
                  </a:lnTo>
                  <a:lnTo>
                    <a:pt x="2148206" y="520682"/>
                  </a:lnTo>
                  <a:lnTo>
                    <a:pt x="2416732" y="440577"/>
                  </a:lnTo>
                  <a:lnTo>
                    <a:pt x="2685257" y="400525"/>
                  </a:lnTo>
                  <a:lnTo>
                    <a:pt x="2953783" y="320420"/>
                  </a:lnTo>
                  <a:lnTo>
                    <a:pt x="3222309" y="280367"/>
                  </a:lnTo>
                  <a:lnTo>
                    <a:pt x="3490835" y="0"/>
                  </a:lnTo>
                  <a:lnTo>
                    <a:pt x="3759360" y="560735"/>
                  </a:lnTo>
                  <a:lnTo>
                    <a:pt x="4027886" y="1121470"/>
                  </a:lnTo>
                  <a:lnTo>
                    <a:pt x="4296412" y="120157"/>
                  </a:lnTo>
                  <a:lnTo>
                    <a:pt x="4564938" y="40052"/>
                  </a:lnTo>
                  <a:lnTo>
                    <a:pt x="4833464" y="40052"/>
                  </a:lnTo>
                  <a:lnTo>
                    <a:pt x="5101989" y="120157"/>
                  </a:lnTo>
                  <a:lnTo>
                    <a:pt x="5370515" y="200262"/>
                  </a:lnTo>
                  <a:lnTo>
                    <a:pt x="5639041" y="40052"/>
                  </a:lnTo>
                  <a:lnTo>
                    <a:pt x="5907567" y="80105"/>
                  </a:lnTo>
                  <a:lnTo>
                    <a:pt x="6176092" y="160210"/>
                  </a:lnTo>
                </a:path>
              </a:pathLst>
            </a:custGeom>
            <a:ln w="27101" cap="flat">
              <a:solidFill>
                <a:srgbClr val="7CAE00">
                  <a:alpha val="100000"/>
                </a:srgbClr>
              </a:solidFill>
              <a:prstDash val="solid"/>
              <a:round/>
            </a:ln>
          </p:spPr>
          <p:txBody>
            <a:bodyPr/>
            <a:lstStyle/>
            <a:p/>
          </p:txBody>
        </p:sp>
        <p:sp>
          <p:nvSpPr>
            <p:cNvPr id="28" name="pl28"/>
            <p:cNvSpPr/>
            <p:nvPr/>
          </p:nvSpPr>
          <p:spPr>
            <a:xfrm>
              <a:off x="4670588" y="1081584"/>
              <a:ext cx="3222309" cy="2323045"/>
            </a:xfrm>
            <a:custGeom>
              <a:avLst/>
              <a:pathLst>
                <a:path w="3222309" h="2323045">
                  <a:moveTo>
                    <a:pt x="0" y="2323045"/>
                  </a:moveTo>
                  <a:lnTo>
                    <a:pt x="268525" y="760997"/>
                  </a:lnTo>
                  <a:lnTo>
                    <a:pt x="537051" y="160210"/>
                  </a:lnTo>
                  <a:lnTo>
                    <a:pt x="805577" y="280367"/>
                  </a:lnTo>
                  <a:lnTo>
                    <a:pt x="1074103" y="320420"/>
                  </a:lnTo>
                  <a:lnTo>
                    <a:pt x="1342628" y="240315"/>
                  </a:lnTo>
                  <a:lnTo>
                    <a:pt x="1611154" y="0"/>
                  </a:lnTo>
                  <a:lnTo>
                    <a:pt x="1879680" y="240315"/>
                  </a:lnTo>
                  <a:lnTo>
                    <a:pt x="2148206" y="160210"/>
                  </a:lnTo>
                  <a:lnTo>
                    <a:pt x="2416732" y="160210"/>
                  </a:lnTo>
                  <a:lnTo>
                    <a:pt x="2685257" y="240315"/>
                  </a:lnTo>
                  <a:lnTo>
                    <a:pt x="2953783" y="200262"/>
                  </a:lnTo>
                  <a:lnTo>
                    <a:pt x="3222309" y="320420"/>
                  </a:lnTo>
                </a:path>
              </a:pathLst>
            </a:custGeom>
            <a:ln w="27101" cap="flat">
              <a:solidFill>
                <a:srgbClr val="00BFC4">
                  <a:alpha val="100000"/>
                </a:srgbClr>
              </a:solidFill>
              <a:prstDash val="solid"/>
              <a:round/>
            </a:ln>
          </p:spPr>
          <p:txBody>
            <a:bodyPr/>
            <a:lstStyle/>
            <a:p/>
          </p:txBody>
        </p:sp>
        <p:sp>
          <p:nvSpPr>
            <p:cNvPr id="29" name="pl29"/>
            <p:cNvSpPr/>
            <p:nvPr/>
          </p:nvSpPr>
          <p:spPr>
            <a:xfrm>
              <a:off x="4939113" y="4405943"/>
              <a:ext cx="2953783" cy="400525"/>
            </a:xfrm>
            <a:custGeom>
              <a:avLst/>
              <a:pathLst>
                <a:path w="2953783" h="400525">
                  <a:moveTo>
                    <a:pt x="0" y="320420"/>
                  </a:moveTo>
                  <a:lnTo>
                    <a:pt x="537051" y="400525"/>
                  </a:lnTo>
                  <a:lnTo>
                    <a:pt x="805577" y="400525"/>
                  </a:lnTo>
                  <a:lnTo>
                    <a:pt x="1074103" y="160210"/>
                  </a:lnTo>
                  <a:lnTo>
                    <a:pt x="1342628" y="120157"/>
                  </a:lnTo>
                  <a:lnTo>
                    <a:pt x="1611154" y="320420"/>
                  </a:lnTo>
                  <a:lnTo>
                    <a:pt x="2148206" y="320420"/>
                  </a:lnTo>
                  <a:lnTo>
                    <a:pt x="2416732" y="320420"/>
                  </a:lnTo>
                  <a:lnTo>
                    <a:pt x="2685257" y="160210"/>
                  </a:lnTo>
                  <a:lnTo>
                    <a:pt x="2953783"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235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44373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367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180420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632211" y="33662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900737" y="46879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664" y="1183193"/>
              <a:ext cx="256758" cy="170924"/>
            </a:xfrm>
            <a:custGeom>
              <a:avLst/>
              <a:pathLst>
                <a:path w="256758" h="170924">
                  <a:moveTo>
                    <a:pt x="256758" y="0"/>
                  </a:moveTo>
                  <a:lnTo>
                    <a:pt x="0" y="170924"/>
                  </a:lnTo>
                </a:path>
              </a:pathLst>
            </a:custGeom>
          </p:spPr>
          <p:txBody>
            <a:bodyPr/>
            <a:lstStyle/>
            <a:p/>
          </p:txBody>
        </p:sp>
        <p:sp>
          <p:nvSpPr>
            <p:cNvPr id="40" name="pl40"/>
            <p:cNvSpPr/>
            <p:nvPr/>
          </p:nvSpPr>
          <p:spPr>
            <a:xfrm>
              <a:off x="7911345" y="1404022"/>
              <a:ext cx="250077" cy="27362"/>
            </a:xfrm>
            <a:custGeom>
              <a:avLst/>
              <a:pathLst>
                <a:path w="250077" h="27362">
                  <a:moveTo>
                    <a:pt x="250077" y="27362"/>
                  </a:moveTo>
                  <a:lnTo>
                    <a:pt x="0" y="0"/>
                  </a:lnTo>
                </a:path>
              </a:pathLst>
            </a:custGeom>
          </p:spPr>
          <p:txBody>
            <a:bodyPr/>
            <a:lstStyle/>
            <a:p/>
          </p:txBody>
        </p:sp>
        <p:sp>
          <p:nvSpPr>
            <p:cNvPr id="41" name="pl41"/>
            <p:cNvSpPr/>
            <p:nvPr/>
          </p:nvSpPr>
          <p:spPr>
            <a:xfrm>
              <a:off x="7903922" y="1490243"/>
              <a:ext cx="257500" cy="189976"/>
            </a:xfrm>
            <a:custGeom>
              <a:avLst/>
              <a:pathLst>
                <a:path w="257500" h="189976">
                  <a:moveTo>
                    <a:pt x="257500" y="189976"/>
                  </a:moveTo>
                  <a:lnTo>
                    <a:pt x="0" y="0"/>
                  </a:lnTo>
                </a:path>
              </a:pathLst>
            </a:custGeom>
          </p:spPr>
          <p:txBody>
            <a:bodyPr/>
            <a:lstStyle/>
            <a:p/>
          </p:txBody>
        </p:sp>
        <p:sp>
          <p:nvSpPr>
            <p:cNvPr id="42" name="pl42"/>
            <p:cNvSpPr/>
            <p:nvPr/>
          </p:nvSpPr>
          <p:spPr>
            <a:xfrm>
              <a:off x="7911730" y="4405942"/>
              <a:ext cx="249692" cy="0"/>
            </a:xfrm>
            <a:custGeom>
              <a:avLst/>
              <a:pathLst>
                <a:path w="249692" h="0">
                  <a:moveTo>
                    <a:pt x="249692" y="0"/>
                  </a:moveTo>
                  <a:lnTo>
                    <a:pt x="0" y="0"/>
                  </a:lnTo>
                </a:path>
              </a:pathLst>
            </a:custGeom>
          </p:spPr>
          <p:txBody>
            <a:bodyPr/>
            <a:lstStyle/>
            <a:p/>
          </p:txBody>
        </p:sp>
        <p:sp>
          <p:nvSpPr>
            <p:cNvPr id="43" name="pg43"/>
            <p:cNvSpPr/>
            <p:nvPr/>
          </p:nvSpPr>
          <p:spPr>
            <a:xfrm>
              <a:off x="8092843" y="10677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10863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5" name="pg45"/>
            <p:cNvSpPr/>
            <p:nvPr/>
          </p:nvSpPr>
          <p:spPr>
            <a:xfrm>
              <a:off x="8092843" y="134103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38188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7" name="pg47"/>
            <p:cNvSpPr/>
            <p:nvPr/>
          </p:nvSpPr>
          <p:spPr>
            <a:xfrm>
              <a:off x="8092843" y="161338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65422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89%</a:t>
              </a:r>
            </a:p>
          </p:txBody>
        </p:sp>
        <p:sp>
          <p:nvSpPr>
            <p:cNvPr id="49" name="pg49"/>
            <p:cNvSpPr/>
            <p:nvPr/>
          </p:nvSpPr>
          <p:spPr>
            <a:xfrm>
              <a:off x="8092843" y="431495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35579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16%</a:t>
              </a:r>
            </a:p>
          </p:txBody>
        </p:sp>
        <p:sp>
          <p:nvSpPr>
            <p:cNvPr id="51" name="pg51"/>
            <p:cNvSpPr/>
            <p:nvPr/>
          </p:nvSpPr>
          <p:spPr>
            <a:xfrm>
              <a:off x="1152378" y="144603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098" y="1489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3" name="pg53"/>
            <p:cNvSpPr/>
            <p:nvPr/>
          </p:nvSpPr>
          <p:spPr>
            <a:xfrm>
              <a:off x="1422027" y="184613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467747" y="18899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80</a:t>
              </a:r>
            </a:p>
          </p:txBody>
        </p:sp>
        <p:sp>
          <p:nvSpPr>
            <p:cNvPr id="55" name="pg55"/>
            <p:cNvSpPr/>
            <p:nvPr/>
          </p:nvSpPr>
          <p:spPr>
            <a:xfrm>
              <a:off x="4734708" y="321735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780428" y="32627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41</a:t>
              </a:r>
            </a:p>
          </p:txBody>
        </p:sp>
        <p:sp>
          <p:nvSpPr>
            <p:cNvPr id="57" name="pg57"/>
            <p:cNvSpPr/>
            <p:nvPr/>
          </p:nvSpPr>
          <p:spPr>
            <a:xfrm>
              <a:off x="5003776" y="4558667"/>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049496" y="460247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651253" y="580629"/>
              <a:ext cx="45757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Trinidad and Tobago,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Trinidad and Tobago has all 4 of the  SDG vaccines.
In 2024, Trinidad and Tobago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7 percentage points from 99% in 2023 to 92% in 2024.
• DTP3 coverage declined 4 percentage points from 96% in 2023 to 92% in 2024.
• There were there were 1,000 more zero-dose children in 2024. This leaves 1,000 children without vaccination, vulnerable to vaccine-preventable diseases and a further &lt;100 with incomplete protection.
• Trinidad and Tobago accounted for 0.1% of zero-dose children in Latin America and the Caribbean (LACR) and &lt;0.1% of zero-dose children globally.
• MCV1 coverage increased 6 percentage points from 90% in 2023 to 96% in 2024. There were &lt;1,000 children who missed out on the first measles vaccination.
• MCV2 coverage declined 2 percentage points from 91% in 2023 to 89% in 2024.
• Last dose coverage of HPV vaccination (HPVc) among girls increased from 12% to 16%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Trinidad and Tobago,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Trinidad and Tobago.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DAPMHHIV-502652578-1605456</_dlc_DocId>
    <_dlc_DocIdUrl xmlns="9e17fbd9-fb4c-4d20-9ec4-18aa77a91b0d">
      <Url>https://unicef.sharepoint.com/teams/DAPM-Health-HIV/_layouts/15/DocIdRedir.aspx?ID=DAPMHHIV-502652578-1605456</Url>
      <Description>DAPMHHIV-502652578-1605456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ac5d1ffb-62b1-4871-b615-1c0b5f60e855</vt:lpwstr>
  </property>
  <property fmtid="{D5CDD505-2E9C-101B-9397-08002B2CF9AE}" pid="4" name="MediaServiceImageTags">
    <vt:lpwstr/>
  </property>
</Properties>
</file>