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062fecf2a921a51bbaa0caf3faafc55aa4d2ed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7 vaccins sur 16 (44 %) du calendrier ont atteint une couverture de 90 % ou plus. La couverture vaccinale était comprise entre 69 % et 96 %.
Depuis 2004, des estimations ont été faites pour 11 nouveaux vaccins. Le HPVc est le vaccin le plus récent déclaré (2023), qui a atteint une couverture de 36% en 2024.
En 2024, le Togo a signalé des ruptures de stock de vaccins/approvisionnements (BCG, VPO et PCV)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98418"/>
              <a:ext cx="6444618" cy="1356692"/>
            </a:xfrm>
            <a:custGeom>
              <a:avLst/>
              <a:pathLst>
                <a:path w="6444618" h="1356692">
                  <a:moveTo>
                    <a:pt x="0" y="678346"/>
                  </a:moveTo>
                  <a:lnTo>
                    <a:pt x="268525" y="1356692"/>
                  </a:lnTo>
                  <a:lnTo>
                    <a:pt x="537051" y="877859"/>
                  </a:lnTo>
                  <a:lnTo>
                    <a:pt x="805577" y="558638"/>
                  </a:lnTo>
                  <a:lnTo>
                    <a:pt x="1074103" y="558638"/>
                  </a:lnTo>
                  <a:lnTo>
                    <a:pt x="1342628" y="239416"/>
                  </a:lnTo>
                  <a:lnTo>
                    <a:pt x="1611154" y="239416"/>
                  </a:lnTo>
                  <a:lnTo>
                    <a:pt x="1879680" y="119708"/>
                  </a:lnTo>
                  <a:lnTo>
                    <a:pt x="2148206" y="199513"/>
                  </a:lnTo>
                  <a:lnTo>
                    <a:pt x="2416732" y="159610"/>
                  </a:lnTo>
                  <a:lnTo>
                    <a:pt x="2685257" y="0"/>
                  </a:lnTo>
                  <a:lnTo>
                    <a:pt x="2953783" y="119708"/>
                  </a:lnTo>
                  <a:lnTo>
                    <a:pt x="3222309" y="119708"/>
                  </a:lnTo>
                  <a:lnTo>
                    <a:pt x="3490835" y="119708"/>
                  </a:lnTo>
                  <a:lnTo>
                    <a:pt x="3759360" y="319221"/>
                  </a:lnTo>
                  <a:lnTo>
                    <a:pt x="4027886" y="359124"/>
                  </a:lnTo>
                  <a:lnTo>
                    <a:pt x="4296412" y="319221"/>
                  </a:lnTo>
                  <a:lnTo>
                    <a:pt x="4564938" y="319221"/>
                  </a:lnTo>
                  <a:lnTo>
                    <a:pt x="4833464" y="319221"/>
                  </a:lnTo>
                  <a:lnTo>
                    <a:pt x="5101989" y="199513"/>
                  </a:lnTo>
                  <a:lnTo>
                    <a:pt x="5370515" y="359124"/>
                  </a:lnTo>
                  <a:lnTo>
                    <a:pt x="5639041" y="279319"/>
                  </a:lnTo>
                  <a:lnTo>
                    <a:pt x="5907567" y="279319"/>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1596108"/>
            </a:xfrm>
            <a:custGeom>
              <a:avLst/>
              <a:pathLst>
                <a:path w="6444618" h="1596108">
                  <a:moveTo>
                    <a:pt x="0" y="1037470"/>
                  </a:moveTo>
                  <a:lnTo>
                    <a:pt x="268525" y="1596108"/>
                  </a:lnTo>
                  <a:lnTo>
                    <a:pt x="537051" y="1236984"/>
                  </a:lnTo>
                  <a:lnTo>
                    <a:pt x="805577" y="718249"/>
                  </a:lnTo>
                  <a:lnTo>
                    <a:pt x="1074103" y="758151"/>
                  </a:lnTo>
                  <a:lnTo>
                    <a:pt x="1342628" y="319221"/>
                  </a:lnTo>
                  <a:lnTo>
                    <a:pt x="1611154" y="239416"/>
                  </a:lnTo>
                  <a:lnTo>
                    <a:pt x="1879680" y="319221"/>
                  </a:lnTo>
                  <a:lnTo>
                    <a:pt x="2148206" y="359124"/>
                  </a:lnTo>
                  <a:lnTo>
                    <a:pt x="2416732" y="478832"/>
                  </a:lnTo>
                  <a:lnTo>
                    <a:pt x="2685257" y="279319"/>
                  </a:lnTo>
                  <a:lnTo>
                    <a:pt x="2953783" y="199513"/>
                  </a:lnTo>
                  <a:lnTo>
                    <a:pt x="3222309" y="239416"/>
                  </a:lnTo>
                  <a:lnTo>
                    <a:pt x="3490835" y="239416"/>
                  </a:lnTo>
                  <a:lnTo>
                    <a:pt x="3759360" y="239416"/>
                  </a:lnTo>
                  <a:lnTo>
                    <a:pt x="4027886" y="319221"/>
                  </a:lnTo>
                  <a:lnTo>
                    <a:pt x="4296412" y="319221"/>
                  </a:lnTo>
                  <a:lnTo>
                    <a:pt x="4564938" y="239416"/>
                  </a:lnTo>
                  <a:lnTo>
                    <a:pt x="4833464" y="319221"/>
                  </a:lnTo>
                  <a:lnTo>
                    <a:pt x="5101989" y="159610"/>
                  </a:lnTo>
                  <a:lnTo>
                    <a:pt x="5370515" y="199513"/>
                  </a:lnTo>
                  <a:lnTo>
                    <a:pt x="5639041" y="119708"/>
                  </a:lnTo>
                  <a:lnTo>
                    <a:pt x="5907567" y="15961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036861"/>
              <a:ext cx="6444618" cy="1636011"/>
            </a:xfrm>
            <a:custGeom>
              <a:avLst/>
              <a:pathLst>
                <a:path w="6444618" h="1636011">
                  <a:moveTo>
                    <a:pt x="0" y="917762"/>
                  </a:moveTo>
                  <a:lnTo>
                    <a:pt x="268525" y="1636011"/>
                  </a:lnTo>
                  <a:lnTo>
                    <a:pt x="537051" y="1316789"/>
                  </a:lnTo>
                  <a:lnTo>
                    <a:pt x="805577" y="518735"/>
                  </a:lnTo>
                  <a:lnTo>
                    <a:pt x="1074103" y="438929"/>
                  </a:lnTo>
                  <a:lnTo>
                    <a:pt x="1342628" y="438929"/>
                  </a:lnTo>
                  <a:lnTo>
                    <a:pt x="1611154" y="119708"/>
                  </a:lnTo>
                  <a:lnTo>
                    <a:pt x="1879680" y="399027"/>
                  </a:lnTo>
                  <a:lnTo>
                    <a:pt x="2148206" y="718249"/>
                  </a:lnTo>
                  <a:lnTo>
                    <a:pt x="2416732" y="598540"/>
                  </a:lnTo>
                  <a:lnTo>
                    <a:pt x="2685257" y="518735"/>
                  </a:lnTo>
                  <a:lnTo>
                    <a:pt x="2953783" y="359124"/>
                  </a:lnTo>
                  <a:lnTo>
                    <a:pt x="3222309" y="359124"/>
                  </a:lnTo>
                  <a:lnTo>
                    <a:pt x="3490835" y="359124"/>
                  </a:lnTo>
                  <a:lnTo>
                    <a:pt x="3759360" y="159610"/>
                  </a:lnTo>
                  <a:lnTo>
                    <a:pt x="4027886" y="239416"/>
                  </a:lnTo>
                  <a:lnTo>
                    <a:pt x="4296412" y="319221"/>
                  </a:lnTo>
                  <a:lnTo>
                    <a:pt x="4564938" y="119708"/>
                  </a:lnTo>
                  <a:lnTo>
                    <a:pt x="4833464" y="319221"/>
                  </a:lnTo>
                  <a:lnTo>
                    <a:pt x="5101989" y="119708"/>
                  </a:lnTo>
                  <a:lnTo>
                    <a:pt x="5370515" y="239416"/>
                  </a:lnTo>
                  <a:lnTo>
                    <a:pt x="5639041" y="159610"/>
                  </a:lnTo>
                  <a:lnTo>
                    <a:pt x="5907567" y="79805"/>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6550268" y="2515694"/>
              <a:ext cx="1342628" cy="558638"/>
            </a:xfrm>
            <a:custGeom>
              <a:avLst/>
              <a:pathLst>
                <a:path w="1342628" h="558638">
                  <a:moveTo>
                    <a:pt x="0" y="399027"/>
                  </a:moveTo>
                  <a:lnTo>
                    <a:pt x="268525" y="558638"/>
                  </a:lnTo>
                  <a:lnTo>
                    <a:pt x="537051" y="399027"/>
                  </a:lnTo>
                  <a:lnTo>
                    <a:pt x="805577" y="119708"/>
                  </a:lnTo>
                  <a:lnTo>
                    <a:pt x="1074103" y="79805"/>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845" y="1439488"/>
              <a:ext cx="250577" cy="36146"/>
            </a:xfrm>
            <a:custGeom>
              <a:avLst/>
              <a:pathLst>
                <a:path w="250577" h="36146">
                  <a:moveTo>
                    <a:pt x="250577" y="0"/>
                  </a:moveTo>
                  <a:lnTo>
                    <a:pt x="0" y="36146"/>
                  </a:lnTo>
                </a:path>
              </a:pathLst>
            </a:custGeom>
          </p:spPr>
          <p:txBody>
            <a:bodyPr/>
            <a:lstStyle/>
            <a:p/>
          </p:txBody>
        </p:sp>
        <p:sp>
          <p:nvSpPr>
            <p:cNvPr id="41" name="pl41"/>
            <p:cNvSpPr/>
            <p:nvPr/>
          </p:nvSpPr>
          <p:spPr>
            <a:xfrm>
              <a:off x="7910955" y="1680050"/>
              <a:ext cx="250467" cy="32085"/>
            </a:xfrm>
            <a:custGeom>
              <a:avLst/>
              <a:pathLst>
                <a:path w="250467" h="32085">
                  <a:moveTo>
                    <a:pt x="250467" y="32085"/>
                  </a:moveTo>
                  <a:lnTo>
                    <a:pt x="0" y="0"/>
                  </a:lnTo>
                </a:path>
              </a:pathLst>
            </a:custGeom>
          </p:spPr>
          <p:txBody>
            <a:bodyPr/>
            <a:lstStyle/>
            <a:p/>
          </p:txBody>
        </p:sp>
        <p:sp>
          <p:nvSpPr>
            <p:cNvPr id="42" name="pl42"/>
            <p:cNvSpPr/>
            <p:nvPr/>
          </p:nvSpPr>
          <p:spPr>
            <a:xfrm>
              <a:off x="7911385" y="2036857"/>
              <a:ext cx="250038" cy="4"/>
            </a:xfrm>
            <a:custGeom>
              <a:avLst/>
              <a:pathLst>
                <a:path w="250038" h="4">
                  <a:moveTo>
                    <a:pt x="250038" y="0"/>
                  </a:moveTo>
                  <a:lnTo>
                    <a:pt x="0" y="4"/>
                  </a:lnTo>
                </a:path>
              </a:pathLst>
            </a:custGeom>
          </p:spPr>
          <p:txBody>
            <a:bodyPr/>
            <a:lstStyle/>
            <a:p/>
          </p:txBody>
        </p:sp>
        <p:sp>
          <p:nvSpPr>
            <p:cNvPr id="43" name="pl43"/>
            <p:cNvSpPr/>
            <p:nvPr/>
          </p:nvSpPr>
          <p:spPr>
            <a:xfrm>
              <a:off x="7911385" y="2515694"/>
              <a:ext cx="250038" cy="2"/>
            </a:xfrm>
            <a:custGeom>
              <a:avLst/>
              <a:pathLst>
                <a:path w="250038" h="2">
                  <a:moveTo>
                    <a:pt x="250038" y="2"/>
                  </a:moveTo>
                  <a:lnTo>
                    <a:pt x="0" y="0"/>
                  </a:lnTo>
                </a:path>
              </a:pathLst>
            </a:custGeom>
          </p:spPr>
          <p:txBody>
            <a:bodyPr/>
            <a:lstStyle/>
            <a:p/>
          </p:txBody>
        </p:sp>
        <p:sp>
          <p:nvSpPr>
            <p:cNvPr id="44" name="pg44"/>
            <p:cNvSpPr/>
            <p:nvPr/>
          </p:nvSpPr>
          <p:spPr>
            <a:xfrm>
              <a:off x="8092843" y="134726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88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6220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628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8" name="pg48"/>
            <p:cNvSpPr/>
            <p:nvPr/>
          </p:nvSpPr>
          <p:spPr>
            <a:xfrm>
              <a:off x="8092843" y="19458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867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0" name="pg50"/>
            <p:cNvSpPr/>
            <p:nvPr/>
          </p:nvSpPr>
          <p:spPr>
            <a:xfrm>
              <a:off x="8092843" y="24247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655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1532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Togo,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81 %.
La couverture par le DTC3 - un indicateur de la qualité des services de vaccination fournis aux enfants par les pays - a atteint l'objectif de 90 %.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MCV1 NA et la couverture MCV2 étaient inférieures à l'objectif de 95 %.
Entre 2023 et 2024, la couverture a augmenté pour 1 vaccin, a diminué pour 0 et est restée inchangée pour 3 autres.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86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144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503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465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824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3183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274506"/>
              <a:ext cx="249014" cy="636167"/>
            </a:xfrm>
            <a:prstGeom prst="rect">
              <a:avLst/>
            </a:prstGeom>
            <a:solidFill>
              <a:srgbClr val="1CABE2">
                <a:alpha val="100000"/>
              </a:srgbClr>
            </a:solidFill>
          </p:spPr>
          <p:txBody>
            <a:bodyPr/>
            <a:lstStyle/>
            <a:p/>
          </p:txBody>
        </p:sp>
        <p:sp>
          <p:nvSpPr>
            <p:cNvPr id="23" name="rc23"/>
            <p:cNvSpPr/>
            <p:nvPr/>
          </p:nvSpPr>
          <p:spPr>
            <a:xfrm>
              <a:off x="1587736" y="2702577"/>
              <a:ext cx="249014" cy="1208095"/>
            </a:xfrm>
            <a:prstGeom prst="rect">
              <a:avLst/>
            </a:prstGeom>
            <a:solidFill>
              <a:srgbClr val="1CABE2">
                <a:alpha val="100000"/>
              </a:srgbClr>
            </a:solidFill>
          </p:spPr>
          <p:txBody>
            <a:bodyPr/>
            <a:lstStyle/>
            <a:p/>
          </p:txBody>
        </p:sp>
        <p:sp>
          <p:nvSpPr>
            <p:cNvPr id="24" name="rc24"/>
            <p:cNvSpPr/>
            <p:nvPr/>
          </p:nvSpPr>
          <p:spPr>
            <a:xfrm>
              <a:off x="1864419" y="3075325"/>
              <a:ext cx="249014" cy="835347"/>
            </a:xfrm>
            <a:prstGeom prst="rect">
              <a:avLst/>
            </a:prstGeom>
            <a:solidFill>
              <a:srgbClr val="1CABE2">
                <a:alpha val="100000"/>
              </a:srgbClr>
            </a:solidFill>
          </p:spPr>
          <p:txBody>
            <a:bodyPr/>
            <a:lstStyle/>
            <a:p/>
          </p:txBody>
        </p:sp>
        <p:sp>
          <p:nvSpPr>
            <p:cNvPr id="25" name="rc25"/>
            <p:cNvSpPr/>
            <p:nvPr/>
          </p:nvSpPr>
          <p:spPr>
            <a:xfrm>
              <a:off x="2141101" y="3331279"/>
              <a:ext cx="249014" cy="579394"/>
            </a:xfrm>
            <a:prstGeom prst="rect">
              <a:avLst/>
            </a:prstGeom>
            <a:solidFill>
              <a:srgbClr val="1CABE2">
                <a:alpha val="100000"/>
              </a:srgbClr>
            </a:solidFill>
          </p:spPr>
          <p:txBody>
            <a:bodyPr/>
            <a:lstStyle/>
            <a:p/>
          </p:txBody>
        </p:sp>
        <p:sp>
          <p:nvSpPr>
            <p:cNvPr id="26" name="rc26"/>
            <p:cNvSpPr/>
            <p:nvPr/>
          </p:nvSpPr>
          <p:spPr>
            <a:xfrm>
              <a:off x="2417783" y="3321773"/>
              <a:ext cx="249014" cy="588899"/>
            </a:xfrm>
            <a:prstGeom prst="rect">
              <a:avLst/>
            </a:prstGeom>
            <a:solidFill>
              <a:srgbClr val="1CABE2">
                <a:alpha val="100000"/>
              </a:srgbClr>
            </a:solidFill>
          </p:spPr>
          <p:txBody>
            <a:bodyPr/>
            <a:lstStyle/>
            <a:p/>
          </p:txBody>
        </p:sp>
        <p:sp>
          <p:nvSpPr>
            <p:cNvPr id="27" name="rc27"/>
            <p:cNvSpPr/>
            <p:nvPr/>
          </p:nvSpPr>
          <p:spPr>
            <a:xfrm>
              <a:off x="2694466" y="3587958"/>
              <a:ext cx="249014" cy="322715"/>
            </a:xfrm>
            <a:prstGeom prst="rect">
              <a:avLst/>
            </a:prstGeom>
            <a:solidFill>
              <a:srgbClr val="1CABE2">
                <a:alpha val="100000"/>
              </a:srgbClr>
            </a:solidFill>
          </p:spPr>
          <p:txBody>
            <a:bodyPr/>
            <a:lstStyle/>
            <a:p/>
          </p:txBody>
        </p:sp>
        <p:sp>
          <p:nvSpPr>
            <p:cNvPr id="28" name="rc28"/>
            <p:cNvSpPr/>
            <p:nvPr/>
          </p:nvSpPr>
          <p:spPr>
            <a:xfrm>
              <a:off x="2971148" y="3576430"/>
              <a:ext cx="249014" cy="334242"/>
            </a:xfrm>
            <a:prstGeom prst="rect">
              <a:avLst/>
            </a:prstGeom>
            <a:solidFill>
              <a:srgbClr val="1CABE2">
                <a:alpha val="100000"/>
              </a:srgbClr>
            </a:solidFill>
          </p:spPr>
          <p:txBody>
            <a:bodyPr/>
            <a:lstStyle/>
            <a:p/>
          </p:txBody>
        </p:sp>
        <p:sp>
          <p:nvSpPr>
            <p:cNvPr id="29" name="rc29"/>
            <p:cNvSpPr/>
            <p:nvPr/>
          </p:nvSpPr>
          <p:spPr>
            <a:xfrm>
              <a:off x="3247830" y="3678932"/>
              <a:ext cx="249014" cy="231740"/>
            </a:xfrm>
            <a:prstGeom prst="rect">
              <a:avLst/>
            </a:prstGeom>
            <a:solidFill>
              <a:srgbClr val="1CABE2">
                <a:alpha val="100000"/>
              </a:srgbClr>
            </a:solidFill>
          </p:spPr>
          <p:txBody>
            <a:bodyPr/>
            <a:lstStyle/>
            <a:p/>
          </p:txBody>
        </p:sp>
        <p:sp>
          <p:nvSpPr>
            <p:cNvPr id="30" name="rc30"/>
            <p:cNvSpPr/>
            <p:nvPr/>
          </p:nvSpPr>
          <p:spPr>
            <a:xfrm>
              <a:off x="3524513" y="3592797"/>
              <a:ext cx="249014" cy="317876"/>
            </a:xfrm>
            <a:prstGeom prst="rect">
              <a:avLst/>
            </a:prstGeom>
            <a:solidFill>
              <a:srgbClr val="1CABE2">
                <a:alpha val="100000"/>
              </a:srgbClr>
            </a:solidFill>
          </p:spPr>
          <p:txBody>
            <a:bodyPr/>
            <a:lstStyle/>
            <a:p/>
          </p:txBody>
        </p:sp>
        <p:sp>
          <p:nvSpPr>
            <p:cNvPr id="31" name="rc31"/>
            <p:cNvSpPr/>
            <p:nvPr/>
          </p:nvSpPr>
          <p:spPr>
            <a:xfrm>
              <a:off x="3801195" y="3623559"/>
              <a:ext cx="249014" cy="287113"/>
            </a:xfrm>
            <a:prstGeom prst="rect">
              <a:avLst/>
            </a:prstGeom>
            <a:solidFill>
              <a:srgbClr val="1CABE2">
                <a:alpha val="100000"/>
              </a:srgbClr>
            </a:solidFill>
          </p:spPr>
          <p:txBody>
            <a:bodyPr/>
            <a:lstStyle/>
            <a:p/>
          </p:txBody>
        </p:sp>
        <p:sp>
          <p:nvSpPr>
            <p:cNvPr id="32" name="rc32"/>
            <p:cNvSpPr/>
            <p:nvPr/>
          </p:nvSpPr>
          <p:spPr>
            <a:xfrm>
              <a:off x="4077877" y="3784545"/>
              <a:ext cx="249014" cy="126127"/>
            </a:xfrm>
            <a:prstGeom prst="rect">
              <a:avLst/>
            </a:prstGeom>
            <a:solidFill>
              <a:srgbClr val="1CABE2">
                <a:alpha val="100000"/>
              </a:srgbClr>
            </a:solidFill>
          </p:spPr>
          <p:txBody>
            <a:bodyPr/>
            <a:lstStyle/>
            <a:p/>
          </p:txBody>
        </p:sp>
        <p:sp>
          <p:nvSpPr>
            <p:cNvPr id="33" name="rc33"/>
            <p:cNvSpPr/>
            <p:nvPr/>
          </p:nvSpPr>
          <p:spPr>
            <a:xfrm>
              <a:off x="4354560" y="3656776"/>
              <a:ext cx="249014" cy="253896"/>
            </a:xfrm>
            <a:prstGeom prst="rect">
              <a:avLst/>
            </a:prstGeom>
            <a:solidFill>
              <a:srgbClr val="1CABE2">
                <a:alpha val="100000"/>
              </a:srgbClr>
            </a:solidFill>
          </p:spPr>
          <p:txBody>
            <a:bodyPr/>
            <a:lstStyle/>
            <a:p/>
          </p:txBody>
        </p:sp>
        <p:sp>
          <p:nvSpPr>
            <p:cNvPr id="34" name="rc34"/>
            <p:cNvSpPr/>
            <p:nvPr/>
          </p:nvSpPr>
          <p:spPr>
            <a:xfrm>
              <a:off x="4631242" y="3656500"/>
              <a:ext cx="249014" cy="254173"/>
            </a:xfrm>
            <a:prstGeom prst="rect">
              <a:avLst/>
            </a:prstGeom>
            <a:solidFill>
              <a:srgbClr val="1CABE2">
                <a:alpha val="100000"/>
              </a:srgbClr>
            </a:solidFill>
          </p:spPr>
          <p:txBody>
            <a:bodyPr/>
            <a:lstStyle/>
            <a:p/>
          </p:txBody>
        </p:sp>
        <p:sp>
          <p:nvSpPr>
            <p:cNvPr id="35" name="rc35"/>
            <p:cNvSpPr/>
            <p:nvPr/>
          </p:nvSpPr>
          <p:spPr>
            <a:xfrm>
              <a:off x="4907924" y="3654892"/>
              <a:ext cx="249014" cy="255780"/>
            </a:xfrm>
            <a:prstGeom prst="rect">
              <a:avLst/>
            </a:prstGeom>
            <a:solidFill>
              <a:srgbClr val="1CABE2">
                <a:alpha val="100000"/>
              </a:srgbClr>
            </a:solidFill>
          </p:spPr>
          <p:txBody>
            <a:bodyPr/>
            <a:lstStyle/>
            <a:p/>
          </p:txBody>
        </p:sp>
        <p:sp>
          <p:nvSpPr>
            <p:cNvPr id="36" name="rc36"/>
            <p:cNvSpPr/>
            <p:nvPr/>
          </p:nvSpPr>
          <p:spPr>
            <a:xfrm>
              <a:off x="5184607" y="3434921"/>
              <a:ext cx="249014" cy="475751"/>
            </a:xfrm>
            <a:prstGeom prst="rect">
              <a:avLst/>
            </a:prstGeom>
            <a:solidFill>
              <a:srgbClr val="1CABE2">
                <a:alpha val="100000"/>
              </a:srgbClr>
            </a:solidFill>
          </p:spPr>
          <p:txBody>
            <a:bodyPr/>
            <a:lstStyle/>
            <a:p/>
          </p:txBody>
        </p:sp>
        <p:sp>
          <p:nvSpPr>
            <p:cNvPr id="37" name="rc37"/>
            <p:cNvSpPr/>
            <p:nvPr/>
          </p:nvSpPr>
          <p:spPr>
            <a:xfrm>
              <a:off x="5461289" y="3382849"/>
              <a:ext cx="249014" cy="527823"/>
            </a:xfrm>
            <a:prstGeom prst="rect">
              <a:avLst/>
            </a:prstGeom>
            <a:solidFill>
              <a:srgbClr val="1CABE2">
                <a:alpha val="100000"/>
              </a:srgbClr>
            </a:solidFill>
          </p:spPr>
          <p:txBody>
            <a:bodyPr/>
            <a:lstStyle/>
            <a:p/>
          </p:txBody>
        </p:sp>
        <p:sp>
          <p:nvSpPr>
            <p:cNvPr id="38" name="rc38"/>
            <p:cNvSpPr/>
            <p:nvPr/>
          </p:nvSpPr>
          <p:spPr>
            <a:xfrm>
              <a:off x="5737971" y="3417743"/>
              <a:ext cx="249014" cy="492930"/>
            </a:xfrm>
            <a:prstGeom prst="rect">
              <a:avLst/>
            </a:prstGeom>
            <a:solidFill>
              <a:srgbClr val="1CABE2">
                <a:alpha val="100000"/>
              </a:srgbClr>
            </a:solidFill>
          </p:spPr>
          <p:txBody>
            <a:bodyPr/>
            <a:lstStyle/>
            <a:p/>
          </p:txBody>
        </p:sp>
        <p:sp>
          <p:nvSpPr>
            <p:cNvPr id="39" name="rc39"/>
            <p:cNvSpPr/>
            <p:nvPr/>
          </p:nvSpPr>
          <p:spPr>
            <a:xfrm>
              <a:off x="6014654" y="3411918"/>
              <a:ext cx="249014" cy="498754"/>
            </a:xfrm>
            <a:prstGeom prst="rect">
              <a:avLst/>
            </a:prstGeom>
            <a:solidFill>
              <a:srgbClr val="1CABE2">
                <a:alpha val="100000"/>
              </a:srgbClr>
            </a:solidFill>
          </p:spPr>
          <p:txBody>
            <a:bodyPr/>
            <a:lstStyle/>
            <a:p/>
          </p:txBody>
        </p:sp>
        <p:sp>
          <p:nvSpPr>
            <p:cNvPr id="40" name="rc40"/>
            <p:cNvSpPr/>
            <p:nvPr/>
          </p:nvSpPr>
          <p:spPr>
            <a:xfrm>
              <a:off x="6291336" y="3406630"/>
              <a:ext cx="249014" cy="504042"/>
            </a:xfrm>
            <a:prstGeom prst="rect">
              <a:avLst/>
            </a:prstGeom>
            <a:solidFill>
              <a:srgbClr val="1CABE2">
                <a:alpha val="100000"/>
              </a:srgbClr>
            </a:solidFill>
          </p:spPr>
          <p:txBody>
            <a:bodyPr/>
            <a:lstStyle/>
            <a:p/>
          </p:txBody>
        </p:sp>
        <p:sp>
          <p:nvSpPr>
            <p:cNvPr id="41" name="rc41"/>
            <p:cNvSpPr/>
            <p:nvPr/>
          </p:nvSpPr>
          <p:spPr>
            <a:xfrm>
              <a:off x="6568018" y="3540154"/>
              <a:ext cx="249014" cy="370518"/>
            </a:xfrm>
            <a:prstGeom prst="rect">
              <a:avLst/>
            </a:prstGeom>
            <a:solidFill>
              <a:srgbClr val="1CABE2">
                <a:alpha val="100000"/>
              </a:srgbClr>
            </a:solidFill>
          </p:spPr>
          <p:txBody>
            <a:bodyPr/>
            <a:lstStyle/>
            <a:p/>
          </p:txBody>
        </p:sp>
        <p:sp>
          <p:nvSpPr>
            <p:cNvPr id="42" name="rc42"/>
            <p:cNvSpPr/>
            <p:nvPr/>
          </p:nvSpPr>
          <p:spPr>
            <a:xfrm>
              <a:off x="6844701" y="3348941"/>
              <a:ext cx="249014" cy="561731"/>
            </a:xfrm>
            <a:prstGeom prst="rect">
              <a:avLst/>
            </a:prstGeom>
            <a:solidFill>
              <a:srgbClr val="1CABE2">
                <a:alpha val="100000"/>
              </a:srgbClr>
            </a:solidFill>
          </p:spPr>
          <p:txBody>
            <a:bodyPr/>
            <a:lstStyle/>
            <a:p/>
          </p:txBody>
        </p:sp>
        <p:sp>
          <p:nvSpPr>
            <p:cNvPr id="43" name="rc43"/>
            <p:cNvSpPr/>
            <p:nvPr/>
          </p:nvSpPr>
          <p:spPr>
            <a:xfrm>
              <a:off x="7121383" y="3437341"/>
              <a:ext cx="249014" cy="473331"/>
            </a:xfrm>
            <a:prstGeom prst="rect">
              <a:avLst/>
            </a:prstGeom>
            <a:solidFill>
              <a:srgbClr val="1CABE2">
                <a:alpha val="100000"/>
              </a:srgbClr>
            </a:solidFill>
          </p:spPr>
          <p:txBody>
            <a:bodyPr/>
            <a:lstStyle/>
            <a:p/>
          </p:txBody>
        </p:sp>
        <p:sp>
          <p:nvSpPr>
            <p:cNvPr id="44" name="rc44"/>
            <p:cNvSpPr/>
            <p:nvPr/>
          </p:nvSpPr>
          <p:spPr>
            <a:xfrm>
              <a:off x="7398065" y="3432899"/>
              <a:ext cx="249014" cy="477773"/>
            </a:xfrm>
            <a:prstGeom prst="rect">
              <a:avLst/>
            </a:prstGeom>
            <a:solidFill>
              <a:srgbClr val="1CABE2">
                <a:alpha val="100000"/>
              </a:srgbClr>
            </a:solidFill>
          </p:spPr>
          <p:txBody>
            <a:bodyPr/>
            <a:lstStyle/>
            <a:p/>
          </p:txBody>
        </p:sp>
        <p:sp>
          <p:nvSpPr>
            <p:cNvPr id="45" name="rc45"/>
            <p:cNvSpPr/>
            <p:nvPr/>
          </p:nvSpPr>
          <p:spPr>
            <a:xfrm>
              <a:off x="7674748" y="3668978"/>
              <a:ext cx="249014" cy="241695"/>
            </a:xfrm>
            <a:prstGeom prst="rect">
              <a:avLst/>
            </a:prstGeom>
            <a:solidFill>
              <a:srgbClr val="1CABE2">
                <a:alpha val="100000"/>
              </a:srgbClr>
            </a:solidFill>
          </p:spPr>
          <p:txBody>
            <a:bodyPr/>
            <a:lstStyle/>
            <a:p/>
          </p:txBody>
        </p:sp>
        <p:sp>
          <p:nvSpPr>
            <p:cNvPr id="46" name="rc46"/>
            <p:cNvSpPr/>
            <p:nvPr/>
          </p:nvSpPr>
          <p:spPr>
            <a:xfrm>
              <a:off x="7951430" y="3666472"/>
              <a:ext cx="249014" cy="244201"/>
            </a:xfrm>
            <a:prstGeom prst="rect">
              <a:avLst/>
            </a:prstGeom>
            <a:solidFill>
              <a:srgbClr val="1CABE2">
                <a:alpha val="100000"/>
              </a:srgbClr>
            </a:solidFill>
          </p:spPr>
          <p:txBody>
            <a:bodyPr/>
            <a:lstStyle/>
            <a:p/>
          </p:txBody>
        </p:sp>
        <p:sp>
          <p:nvSpPr>
            <p:cNvPr id="47" name="rc47"/>
            <p:cNvSpPr/>
            <p:nvPr/>
          </p:nvSpPr>
          <p:spPr>
            <a:xfrm>
              <a:off x="1311054" y="2765555"/>
              <a:ext cx="249014" cy="508950"/>
            </a:xfrm>
            <a:prstGeom prst="rect">
              <a:avLst/>
            </a:prstGeom>
            <a:solidFill>
              <a:srgbClr val="B3B3B3">
                <a:alpha val="100000"/>
              </a:srgbClr>
            </a:solidFill>
          </p:spPr>
          <p:txBody>
            <a:bodyPr/>
            <a:lstStyle/>
            <a:p/>
          </p:txBody>
        </p:sp>
        <p:sp>
          <p:nvSpPr>
            <p:cNvPr id="48" name="rc48"/>
            <p:cNvSpPr/>
            <p:nvPr/>
          </p:nvSpPr>
          <p:spPr>
            <a:xfrm>
              <a:off x="1587736" y="2278120"/>
              <a:ext cx="249014" cy="424457"/>
            </a:xfrm>
            <a:prstGeom prst="rect">
              <a:avLst/>
            </a:prstGeom>
            <a:solidFill>
              <a:srgbClr val="B3B3B3">
                <a:alpha val="100000"/>
              </a:srgbClr>
            </a:solidFill>
          </p:spPr>
          <p:txBody>
            <a:bodyPr/>
            <a:lstStyle/>
            <a:p/>
          </p:txBody>
        </p:sp>
        <p:sp>
          <p:nvSpPr>
            <p:cNvPr id="49" name="rc49"/>
            <p:cNvSpPr/>
            <p:nvPr/>
          </p:nvSpPr>
          <p:spPr>
            <a:xfrm>
              <a:off x="1864419" y="2540693"/>
              <a:ext cx="249014" cy="534632"/>
            </a:xfrm>
            <a:prstGeom prst="rect">
              <a:avLst/>
            </a:prstGeom>
            <a:solidFill>
              <a:srgbClr val="B3B3B3">
                <a:alpha val="100000"/>
              </a:srgbClr>
            </a:solidFill>
          </p:spPr>
          <p:txBody>
            <a:bodyPr/>
            <a:lstStyle/>
            <a:p/>
          </p:txBody>
        </p:sp>
        <p:sp>
          <p:nvSpPr>
            <p:cNvPr id="50" name="rc50"/>
            <p:cNvSpPr/>
            <p:nvPr/>
          </p:nvSpPr>
          <p:spPr>
            <a:xfrm>
              <a:off x="2141101" y="2956388"/>
              <a:ext cx="249014" cy="374890"/>
            </a:xfrm>
            <a:prstGeom prst="rect">
              <a:avLst/>
            </a:prstGeom>
            <a:solidFill>
              <a:srgbClr val="B3B3B3">
                <a:alpha val="100000"/>
              </a:srgbClr>
            </a:solidFill>
          </p:spPr>
          <p:txBody>
            <a:bodyPr/>
            <a:lstStyle/>
            <a:p/>
          </p:txBody>
        </p:sp>
        <p:sp>
          <p:nvSpPr>
            <p:cNvPr id="51" name="rc51"/>
            <p:cNvSpPr/>
            <p:nvPr/>
          </p:nvSpPr>
          <p:spPr>
            <a:xfrm>
              <a:off x="2417783" y="2906078"/>
              <a:ext cx="249014" cy="415694"/>
            </a:xfrm>
            <a:prstGeom prst="rect">
              <a:avLst/>
            </a:prstGeom>
            <a:solidFill>
              <a:srgbClr val="B3B3B3">
                <a:alpha val="100000"/>
              </a:srgbClr>
            </a:solidFill>
          </p:spPr>
          <p:txBody>
            <a:bodyPr/>
            <a:lstStyle/>
            <a:p/>
          </p:txBody>
        </p:sp>
        <p:sp>
          <p:nvSpPr>
            <p:cNvPr id="52" name="rc52"/>
            <p:cNvSpPr/>
            <p:nvPr/>
          </p:nvSpPr>
          <p:spPr>
            <a:xfrm>
              <a:off x="2694466" y="3265225"/>
              <a:ext cx="249014" cy="322732"/>
            </a:xfrm>
            <a:prstGeom prst="rect">
              <a:avLst/>
            </a:prstGeom>
            <a:solidFill>
              <a:srgbClr val="B3B3B3">
                <a:alpha val="100000"/>
              </a:srgbClr>
            </a:solidFill>
          </p:spPr>
          <p:txBody>
            <a:bodyPr/>
            <a:lstStyle/>
            <a:p/>
          </p:txBody>
        </p:sp>
        <p:sp>
          <p:nvSpPr>
            <p:cNvPr id="53" name="rc53"/>
            <p:cNvSpPr/>
            <p:nvPr/>
          </p:nvSpPr>
          <p:spPr>
            <a:xfrm>
              <a:off x="2971148" y="3316450"/>
              <a:ext cx="249014" cy="259979"/>
            </a:xfrm>
            <a:prstGeom prst="rect">
              <a:avLst/>
            </a:prstGeom>
            <a:solidFill>
              <a:srgbClr val="B3B3B3">
                <a:alpha val="100000"/>
              </a:srgbClr>
            </a:solidFill>
          </p:spPr>
          <p:txBody>
            <a:bodyPr/>
            <a:lstStyle/>
            <a:p/>
          </p:txBody>
        </p:sp>
        <p:sp>
          <p:nvSpPr>
            <p:cNvPr id="54" name="rc54"/>
            <p:cNvSpPr/>
            <p:nvPr/>
          </p:nvSpPr>
          <p:spPr>
            <a:xfrm>
              <a:off x="3247830" y="3215452"/>
              <a:ext cx="249014" cy="463480"/>
            </a:xfrm>
            <a:prstGeom prst="rect">
              <a:avLst/>
            </a:prstGeom>
            <a:solidFill>
              <a:srgbClr val="B3B3B3">
                <a:alpha val="100000"/>
              </a:srgbClr>
            </a:solidFill>
          </p:spPr>
          <p:txBody>
            <a:bodyPr/>
            <a:lstStyle/>
            <a:p/>
          </p:txBody>
        </p:sp>
        <p:sp>
          <p:nvSpPr>
            <p:cNvPr id="55" name="rc55"/>
            <p:cNvSpPr/>
            <p:nvPr/>
          </p:nvSpPr>
          <p:spPr>
            <a:xfrm>
              <a:off x="3524513" y="3155706"/>
              <a:ext cx="249014" cy="437090"/>
            </a:xfrm>
            <a:prstGeom prst="rect">
              <a:avLst/>
            </a:prstGeom>
            <a:solidFill>
              <a:srgbClr val="B3B3B3">
                <a:alpha val="100000"/>
              </a:srgbClr>
            </a:solidFill>
          </p:spPr>
          <p:txBody>
            <a:bodyPr/>
            <a:lstStyle/>
            <a:p/>
          </p:txBody>
        </p:sp>
        <p:sp>
          <p:nvSpPr>
            <p:cNvPr id="56" name="rc56"/>
            <p:cNvSpPr/>
            <p:nvPr/>
          </p:nvSpPr>
          <p:spPr>
            <a:xfrm>
              <a:off x="3801195" y="3008304"/>
              <a:ext cx="249014" cy="615255"/>
            </a:xfrm>
            <a:prstGeom prst="rect">
              <a:avLst/>
            </a:prstGeom>
            <a:solidFill>
              <a:srgbClr val="B3B3B3">
                <a:alpha val="100000"/>
              </a:srgbClr>
            </a:solidFill>
          </p:spPr>
          <p:txBody>
            <a:bodyPr/>
            <a:lstStyle/>
            <a:p/>
          </p:txBody>
        </p:sp>
        <p:sp>
          <p:nvSpPr>
            <p:cNvPr id="57" name="rc57"/>
            <p:cNvSpPr/>
            <p:nvPr/>
          </p:nvSpPr>
          <p:spPr>
            <a:xfrm>
              <a:off x="4077877" y="3195957"/>
              <a:ext cx="249014" cy="588588"/>
            </a:xfrm>
            <a:prstGeom prst="rect">
              <a:avLst/>
            </a:prstGeom>
            <a:solidFill>
              <a:srgbClr val="B3B3B3">
                <a:alpha val="100000"/>
              </a:srgbClr>
            </a:solidFill>
          </p:spPr>
          <p:txBody>
            <a:bodyPr/>
            <a:lstStyle/>
            <a:p/>
          </p:txBody>
        </p:sp>
        <p:sp>
          <p:nvSpPr>
            <p:cNvPr id="58" name="rc58"/>
            <p:cNvSpPr/>
            <p:nvPr/>
          </p:nvSpPr>
          <p:spPr>
            <a:xfrm>
              <a:off x="4354560" y="3275923"/>
              <a:ext cx="249014" cy="380853"/>
            </a:xfrm>
            <a:prstGeom prst="rect">
              <a:avLst/>
            </a:prstGeom>
            <a:solidFill>
              <a:srgbClr val="B3B3B3">
                <a:alpha val="100000"/>
              </a:srgbClr>
            </a:solidFill>
          </p:spPr>
          <p:txBody>
            <a:bodyPr/>
            <a:lstStyle/>
            <a:p/>
          </p:txBody>
        </p:sp>
        <p:sp>
          <p:nvSpPr>
            <p:cNvPr id="59" name="rc59"/>
            <p:cNvSpPr/>
            <p:nvPr/>
          </p:nvSpPr>
          <p:spPr>
            <a:xfrm>
              <a:off x="4631242" y="3232872"/>
              <a:ext cx="249014" cy="423627"/>
            </a:xfrm>
            <a:prstGeom prst="rect">
              <a:avLst/>
            </a:prstGeom>
            <a:solidFill>
              <a:srgbClr val="B3B3B3">
                <a:alpha val="100000"/>
              </a:srgbClr>
            </a:solidFill>
          </p:spPr>
          <p:txBody>
            <a:bodyPr/>
            <a:lstStyle/>
            <a:p/>
          </p:txBody>
        </p:sp>
        <p:sp>
          <p:nvSpPr>
            <p:cNvPr id="60" name="rc60"/>
            <p:cNvSpPr/>
            <p:nvPr/>
          </p:nvSpPr>
          <p:spPr>
            <a:xfrm>
              <a:off x="4907924" y="3228603"/>
              <a:ext cx="249014" cy="426289"/>
            </a:xfrm>
            <a:prstGeom prst="rect">
              <a:avLst/>
            </a:prstGeom>
            <a:solidFill>
              <a:srgbClr val="B3B3B3">
                <a:alpha val="100000"/>
              </a:srgbClr>
            </a:solidFill>
          </p:spPr>
          <p:txBody>
            <a:bodyPr/>
            <a:lstStyle/>
            <a:p/>
          </p:txBody>
        </p:sp>
        <p:sp>
          <p:nvSpPr>
            <p:cNvPr id="61" name="rc61"/>
            <p:cNvSpPr/>
            <p:nvPr/>
          </p:nvSpPr>
          <p:spPr>
            <a:xfrm>
              <a:off x="5184607" y="3218666"/>
              <a:ext cx="249014" cy="216255"/>
            </a:xfrm>
            <a:prstGeom prst="rect">
              <a:avLst/>
            </a:prstGeom>
            <a:solidFill>
              <a:srgbClr val="B3B3B3">
                <a:alpha val="100000"/>
              </a:srgbClr>
            </a:solidFill>
          </p:spPr>
          <p:txBody>
            <a:bodyPr/>
            <a:lstStyle/>
            <a:p/>
          </p:txBody>
        </p:sp>
        <p:sp>
          <p:nvSpPr>
            <p:cNvPr id="62" name="rc62"/>
            <p:cNvSpPr/>
            <p:nvPr/>
          </p:nvSpPr>
          <p:spPr>
            <a:xfrm>
              <a:off x="5461289" y="3118946"/>
              <a:ext cx="249014" cy="263903"/>
            </a:xfrm>
            <a:prstGeom prst="rect">
              <a:avLst/>
            </a:prstGeom>
            <a:solidFill>
              <a:srgbClr val="B3B3B3">
                <a:alpha val="100000"/>
              </a:srgbClr>
            </a:solidFill>
          </p:spPr>
          <p:txBody>
            <a:bodyPr/>
            <a:lstStyle/>
            <a:p/>
          </p:txBody>
        </p:sp>
        <p:sp>
          <p:nvSpPr>
            <p:cNvPr id="63" name="rc63"/>
            <p:cNvSpPr/>
            <p:nvPr/>
          </p:nvSpPr>
          <p:spPr>
            <a:xfrm>
              <a:off x="5737971" y="3104066"/>
              <a:ext cx="249014" cy="313676"/>
            </a:xfrm>
            <a:prstGeom prst="rect">
              <a:avLst/>
            </a:prstGeom>
            <a:solidFill>
              <a:srgbClr val="B3B3B3">
                <a:alpha val="100000"/>
              </a:srgbClr>
            </a:solidFill>
          </p:spPr>
          <p:txBody>
            <a:bodyPr/>
            <a:lstStyle/>
            <a:p/>
          </p:txBody>
        </p:sp>
        <p:sp>
          <p:nvSpPr>
            <p:cNvPr id="64" name="rc64"/>
            <p:cNvSpPr/>
            <p:nvPr/>
          </p:nvSpPr>
          <p:spPr>
            <a:xfrm>
              <a:off x="6014654" y="3185225"/>
              <a:ext cx="249014" cy="226693"/>
            </a:xfrm>
            <a:prstGeom prst="rect">
              <a:avLst/>
            </a:prstGeom>
            <a:solidFill>
              <a:srgbClr val="B3B3B3">
                <a:alpha val="100000"/>
              </a:srgbClr>
            </a:solidFill>
          </p:spPr>
          <p:txBody>
            <a:bodyPr/>
            <a:lstStyle/>
            <a:p/>
          </p:txBody>
        </p:sp>
        <p:sp>
          <p:nvSpPr>
            <p:cNvPr id="65" name="rc65"/>
            <p:cNvSpPr/>
            <p:nvPr/>
          </p:nvSpPr>
          <p:spPr>
            <a:xfrm>
              <a:off x="6291336" y="3085868"/>
              <a:ext cx="249014" cy="320762"/>
            </a:xfrm>
            <a:prstGeom prst="rect">
              <a:avLst/>
            </a:prstGeom>
            <a:solidFill>
              <a:srgbClr val="B3B3B3">
                <a:alpha val="100000"/>
              </a:srgbClr>
            </a:solidFill>
          </p:spPr>
          <p:txBody>
            <a:bodyPr/>
            <a:lstStyle/>
            <a:p/>
          </p:txBody>
        </p:sp>
        <p:sp>
          <p:nvSpPr>
            <p:cNvPr id="66" name="rc66"/>
            <p:cNvSpPr/>
            <p:nvPr/>
          </p:nvSpPr>
          <p:spPr>
            <a:xfrm>
              <a:off x="6568018" y="3262270"/>
              <a:ext cx="249014" cy="277884"/>
            </a:xfrm>
            <a:prstGeom prst="rect">
              <a:avLst/>
            </a:prstGeom>
            <a:solidFill>
              <a:srgbClr val="B3B3B3">
                <a:alpha val="100000"/>
              </a:srgbClr>
            </a:solidFill>
          </p:spPr>
          <p:txBody>
            <a:bodyPr/>
            <a:lstStyle/>
            <a:p/>
          </p:txBody>
        </p:sp>
        <p:sp>
          <p:nvSpPr>
            <p:cNvPr id="67" name="rc67"/>
            <p:cNvSpPr/>
            <p:nvPr/>
          </p:nvSpPr>
          <p:spPr>
            <a:xfrm>
              <a:off x="6844701" y="3208504"/>
              <a:ext cx="249014" cy="140437"/>
            </a:xfrm>
            <a:prstGeom prst="rect">
              <a:avLst/>
            </a:prstGeom>
            <a:solidFill>
              <a:srgbClr val="B3B3B3">
                <a:alpha val="100000"/>
              </a:srgbClr>
            </a:solidFill>
          </p:spPr>
          <p:txBody>
            <a:bodyPr/>
            <a:lstStyle/>
            <a:p/>
          </p:txBody>
        </p:sp>
        <p:sp>
          <p:nvSpPr>
            <p:cNvPr id="68" name="rc68"/>
            <p:cNvSpPr/>
            <p:nvPr/>
          </p:nvSpPr>
          <p:spPr>
            <a:xfrm>
              <a:off x="7121383" y="3295331"/>
              <a:ext cx="249014" cy="142009"/>
            </a:xfrm>
            <a:prstGeom prst="rect">
              <a:avLst/>
            </a:prstGeom>
            <a:solidFill>
              <a:srgbClr val="B3B3B3">
                <a:alpha val="100000"/>
              </a:srgbClr>
            </a:solidFill>
          </p:spPr>
          <p:txBody>
            <a:bodyPr/>
            <a:lstStyle/>
            <a:p/>
          </p:txBody>
        </p:sp>
        <p:sp>
          <p:nvSpPr>
            <p:cNvPr id="69" name="rc69"/>
            <p:cNvSpPr/>
            <p:nvPr/>
          </p:nvSpPr>
          <p:spPr>
            <a:xfrm>
              <a:off x="7398065" y="3241790"/>
              <a:ext cx="249014" cy="191109"/>
            </a:xfrm>
            <a:prstGeom prst="rect">
              <a:avLst/>
            </a:prstGeom>
            <a:solidFill>
              <a:srgbClr val="B3B3B3">
                <a:alpha val="100000"/>
              </a:srgbClr>
            </a:solidFill>
          </p:spPr>
          <p:txBody>
            <a:bodyPr/>
            <a:lstStyle/>
            <a:p/>
          </p:txBody>
        </p:sp>
        <p:sp>
          <p:nvSpPr>
            <p:cNvPr id="70" name="rc70"/>
            <p:cNvSpPr/>
            <p:nvPr/>
          </p:nvSpPr>
          <p:spPr>
            <a:xfrm>
              <a:off x="7674748" y="3427265"/>
              <a:ext cx="249014" cy="241712"/>
            </a:xfrm>
            <a:prstGeom prst="rect">
              <a:avLst/>
            </a:prstGeom>
            <a:solidFill>
              <a:srgbClr val="B3B3B3">
                <a:alpha val="100000"/>
              </a:srgbClr>
            </a:solidFill>
          </p:spPr>
          <p:txBody>
            <a:bodyPr/>
            <a:lstStyle/>
            <a:p/>
          </p:txBody>
        </p:sp>
        <p:sp>
          <p:nvSpPr>
            <p:cNvPr id="71" name="rc71"/>
            <p:cNvSpPr/>
            <p:nvPr/>
          </p:nvSpPr>
          <p:spPr>
            <a:xfrm>
              <a:off x="7951430" y="3422288"/>
              <a:ext cx="249014" cy="244183"/>
            </a:xfrm>
            <a:prstGeom prst="rect">
              <a:avLst/>
            </a:prstGeom>
            <a:solidFill>
              <a:srgbClr val="B3B3B3">
                <a:alpha val="100000"/>
              </a:srgbClr>
            </a:solidFill>
          </p:spPr>
          <p:txBody>
            <a:bodyPr/>
            <a:lstStyle/>
            <a:p/>
          </p:txBody>
        </p:sp>
        <p:sp>
          <p:nvSpPr>
            <p:cNvPr id="72" name="pl72"/>
            <p:cNvSpPr/>
            <p:nvPr/>
          </p:nvSpPr>
          <p:spPr>
            <a:xfrm>
              <a:off x="1435561" y="1271380"/>
              <a:ext cx="6640376" cy="925113"/>
            </a:xfrm>
            <a:custGeom>
              <a:avLst/>
              <a:pathLst>
                <a:path w="6640376" h="925113">
                  <a:moveTo>
                    <a:pt x="0" y="462556"/>
                  </a:moveTo>
                  <a:lnTo>
                    <a:pt x="276682" y="925113"/>
                  </a:lnTo>
                  <a:lnTo>
                    <a:pt x="553364" y="598602"/>
                  </a:lnTo>
                  <a:lnTo>
                    <a:pt x="830047" y="380928"/>
                  </a:lnTo>
                  <a:lnTo>
                    <a:pt x="1106729" y="380928"/>
                  </a:lnTo>
                  <a:lnTo>
                    <a:pt x="1383411" y="163255"/>
                  </a:lnTo>
                  <a:lnTo>
                    <a:pt x="1660094" y="163255"/>
                  </a:lnTo>
                  <a:lnTo>
                    <a:pt x="1936776" y="81627"/>
                  </a:lnTo>
                  <a:lnTo>
                    <a:pt x="2213458" y="136046"/>
                  </a:lnTo>
                  <a:lnTo>
                    <a:pt x="2490141" y="108836"/>
                  </a:lnTo>
                  <a:lnTo>
                    <a:pt x="2766823" y="0"/>
                  </a:lnTo>
                  <a:lnTo>
                    <a:pt x="3043505" y="81627"/>
                  </a:lnTo>
                  <a:lnTo>
                    <a:pt x="3320188" y="81627"/>
                  </a:lnTo>
                  <a:lnTo>
                    <a:pt x="3596870" y="81627"/>
                  </a:lnTo>
                  <a:lnTo>
                    <a:pt x="3873552" y="217673"/>
                  </a:lnTo>
                  <a:lnTo>
                    <a:pt x="4150235" y="244882"/>
                  </a:lnTo>
                  <a:lnTo>
                    <a:pt x="4426917" y="217673"/>
                  </a:lnTo>
                  <a:lnTo>
                    <a:pt x="4703599" y="217673"/>
                  </a:lnTo>
                  <a:lnTo>
                    <a:pt x="4980282" y="217673"/>
                  </a:lnTo>
                  <a:lnTo>
                    <a:pt x="5256964" y="136046"/>
                  </a:lnTo>
                  <a:lnTo>
                    <a:pt x="5533646" y="244882"/>
                  </a:lnTo>
                  <a:lnTo>
                    <a:pt x="5810329" y="190464"/>
                  </a:lnTo>
                  <a:lnTo>
                    <a:pt x="6087011" y="190464"/>
                  </a:lnTo>
                  <a:lnTo>
                    <a:pt x="6363693" y="54418"/>
                  </a:lnTo>
                  <a:lnTo>
                    <a:pt x="6640376" y="54418"/>
                  </a:lnTo>
                </a:path>
              </a:pathLst>
            </a:custGeom>
            <a:ln w="27101" cap="flat">
              <a:solidFill>
                <a:srgbClr val="0058AB">
                  <a:alpha val="50196"/>
                </a:srgbClr>
              </a:solidFill>
              <a:prstDash val="solid"/>
              <a:round/>
            </a:ln>
          </p:spPr>
          <p:txBody>
            <a:bodyPr/>
            <a:lstStyle/>
            <a:p/>
          </p:txBody>
        </p:sp>
        <p:sp>
          <p:nvSpPr>
            <p:cNvPr id="73" name="pl73"/>
            <p:cNvSpPr/>
            <p:nvPr/>
          </p:nvSpPr>
          <p:spPr>
            <a:xfrm>
              <a:off x="1435561" y="1461844"/>
              <a:ext cx="6640376" cy="1088368"/>
            </a:xfrm>
            <a:custGeom>
              <a:avLst/>
              <a:pathLst>
                <a:path w="6640376" h="1088368">
                  <a:moveTo>
                    <a:pt x="0" y="707439"/>
                  </a:moveTo>
                  <a:lnTo>
                    <a:pt x="276682" y="1088368"/>
                  </a:lnTo>
                  <a:lnTo>
                    <a:pt x="553364" y="843485"/>
                  </a:lnTo>
                  <a:lnTo>
                    <a:pt x="830047" y="489765"/>
                  </a:lnTo>
                  <a:lnTo>
                    <a:pt x="1106729" y="516974"/>
                  </a:lnTo>
                  <a:lnTo>
                    <a:pt x="1383411" y="217673"/>
                  </a:lnTo>
                  <a:lnTo>
                    <a:pt x="1660094" y="163255"/>
                  </a:lnTo>
                  <a:lnTo>
                    <a:pt x="1936776" y="217673"/>
                  </a:lnTo>
                  <a:lnTo>
                    <a:pt x="2213458" y="244882"/>
                  </a:lnTo>
                  <a:lnTo>
                    <a:pt x="2490141" y="326510"/>
                  </a:lnTo>
                  <a:lnTo>
                    <a:pt x="2766823" y="190464"/>
                  </a:lnTo>
                  <a:lnTo>
                    <a:pt x="3043505" y="136046"/>
                  </a:lnTo>
                  <a:lnTo>
                    <a:pt x="3320188" y="163255"/>
                  </a:lnTo>
                  <a:lnTo>
                    <a:pt x="3596870" y="163255"/>
                  </a:lnTo>
                  <a:lnTo>
                    <a:pt x="3873552" y="163255"/>
                  </a:lnTo>
                  <a:lnTo>
                    <a:pt x="4150235" y="217673"/>
                  </a:lnTo>
                  <a:lnTo>
                    <a:pt x="4426917" y="217673"/>
                  </a:lnTo>
                  <a:lnTo>
                    <a:pt x="4703599" y="163255"/>
                  </a:lnTo>
                  <a:lnTo>
                    <a:pt x="4980282" y="217673"/>
                  </a:lnTo>
                  <a:lnTo>
                    <a:pt x="5256964" y="108836"/>
                  </a:lnTo>
                  <a:lnTo>
                    <a:pt x="5533646" y="136046"/>
                  </a:lnTo>
                  <a:lnTo>
                    <a:pt x="5810329" y="81627"/>
                  </a:lnTo>
                  <a:lnTo>
                    <a:pt x="6087011" y="108836"/>
                  </a:lnTo>
                  <a:lnTo>
                    <a:pt x="6363693" y="0"/>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6908918" y="13594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7185600" y="130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7462283" y="130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7738965"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8015647"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32236" y="162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1" name="tx81"/>
            <p:cNvSpPr/>
            <p:nvPr/>
          </p:nvSpPr>
          <p:spPr>
            <a:xfrm>
              <a:off x="6908918"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2" name="tx82"/>
            <p:cNvSpPr/>
            <p:nvPr/>
          </p:nvSpPr>
          <p:spPr>
            <a:xfrm>
              <a:off x="7185600"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462283" y="162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738965"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8015647"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1330067" y="355209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87" name="tx87"/>
            <p:cNvSpPr/>
            <p:nvPr/>
          </p:nvSpPr>
          <p:spPr>
            <a:xfrm>
              <a:off x="2713479" y="37088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88" name="tx88"/>
            <p:cNvSpPr/>
            <p:nvPr/>
          </p:nvSpPr>
          <p:spPr>
            <a:xfrm>
              <a:off x="4127035" y="38071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9" name="tx89"/>
            <p:cNvSpPr/>
            <p:nvPr/>
          </p:nvSpPr>
          <p:spPr>
            <a:xfrm>
              <a:off x="5480302" y="36062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0" name="tx90"/>
            <p:cNvSpPr/>
            <p:nvPr/>
          </p:nvSpPr>
          <p:spPr>
            <a:xfrm>
              <a:off x="6587032" y="36862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1" name="tx91"/>
            <p:cNvSpPr/>
            <p:nvPr/>
          </p:nvSpPr>
          <p:spPr>
            <a:xfrm>
              <a:off x="6863714" y="35893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92" name="tx92"/>
            <p:cNvSpPr/>
            <p:nvPr/>
          </p:nvSpPr>
          <p:spPr>
            <a:xfrm>
              <a:off x="7140396" y="363489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3" name="tx93"/>
            <p:cNvSpPr/>
            <p:nvPr/>
          </p:nvSpPr>
          <p:spPr>
            <a:xfrm>
              <a:off x="7417079" y="36313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94" name="tx94"/>
            <p:cNvSpPr/>
            <p:nvPr/>
          </p:nvSpPr>
          <p:spPr>
            <a:xfrm>
              <a:off x="7738965" y="3750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7970443" y="374945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6" name="tx96"/>
            <p:cNvSpPr/>
            <p:nvPr/>
          </p:nvSpPr>
          <p:spPr>
            <a:xfrm>
              <a:off x="1330067" y="29795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97" name="tx97"/>
            <p:cNvSpPr/>
            <p:nvPr/>
          </p:nvSpPr>
          <p:spPr>
            <a:xfrm>
              <a:off x="2713479" y="33861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98" name="tx98"/>
            <p:cNvSpPr/>
            <p:nvPr/>
          </p:nvSpPr>
          <p:spPr>
            <a:xfrm>
              <a:off x="4096891" y="34497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99" name="tx99"/>
            <p:cNvSpPr/>
            <p:nvPr/>
          </p:nvSpPr>
          <p:spPr>
            <a:xfrm>
              <a:off x="5480302" y="32104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0" name="tx100"/>
            <p:cNvSpPr/>
            <p:nvPr/>
          </p:nvSpPr>
          <p:spPr>
            <a:xfrm>
              <a:off x="6587032" y="33607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1" name="tx101"/>
            <p:cNvSpPr/>
            <p:nvPr/>
          </p:nvSpPr>
          <p:spPr>
            <a:xfrm>
              <a:off x="6893859" y="32382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2" name="tx102"/>
            <p:cNvSpPr/>
            <p:nvPr/>
          </p:nvSpPr>
          <p:spPr>
            <a:xfrm>
              <a:off x="7170541" y="33258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3" name="tx103"/>
            <p:cNvSpPr/>
            <p:nvPr/>
          </p:nvSpPr>
          <p:spPr>
            <a:xfrm>
              <a:off x="7417079" y="32982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4" name="tx104"/>
            <p:cNvSpPr/>
            <p:nvPr/>
          </p:nvSpPr>
          <p:spPr>
            <a:xfrm>
              <a:off x="7738965" y="3509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7970443" y="35052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6" name="tx106"/>
            <p:cNvSpPr/>
            <p:nvPr/>
          </p:nvSpPr>
          <p:spPr>
            <a:xfrm>
              <a:off x="1330067" y="26474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66.3</a:t>
              </a:r>
            </a:p>
          </p:txBody>
        </p:sp>
        <p:sp>
          <p:nvSpPr>
            <p:cNvPr id="107" name="tx107"/>
            <p:cNvSpPr/>
            <p:nvPr/>
          </p:nvSpPr>
          <p:spPr>
            <a:xfrm>
              <a:off x="2713479" y="31471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08" name="tx108"/>
            <p:cNvSpPr/>
            <p:nvPr/>
          </p:nvSpPr>
          <p:spPr>
            <a:xfrm>
              <a:off x="4096891" y="30792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09" name="tx109"/>
            <p:cNvSpPr/>
            <p:nvPr/>
          </p:nvSpPr>
          <p:spPr>
            <a:xfrm>
              <a:off x="5480302" y="30009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10" name="tx110"/>
            <p:cNvSpPr/>
            <p:nvPr/>
          </p:nvSpPr>
          <p:spPr>
            <a:xfrm>
              <a:off x="6587032" y="31441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a:t>
              </a:r>
            </a:p>
          </p:txBody>
        </p:sp>
        <p:sp>
          <p:nvSpPr>
            <p:cNvPr id="111" name="tx111"/>
            <p:cNvSpPr/>
            <p:nvPr/>
          </p:nvSpPr>
          <p:spPr>
            <a:xfrm>
              <a:off x="6863714" y="30904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12" name="tx112"/>
            <p:cNvSpPr/>
            <p:nvPr/>
          </p:nvSpPr>
          <p:spPr>
            <a:xfrm>
              <a:off x="7140396" y="31772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35.6</a:t>
              </a:r>
            </a:p>
          </p:txBody>
        </p:sp>
        <p:sp>
          <p:nvSpPr>
            <p:cNvPr id="113" name="tx113"/>
            <p:cNvSpPr/>
            <p:nvPr/>
          </p:nvSpPr>
          <p:spPr>
            <a:xfrm>
              <a:off x="7417079" y="31236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38.7</a:t>
              </a:r>
            </a:p>
          </p:txBody>
        </p:sp>
        <p:sp>
          <p:nvSpPr>
            <p:cNvPr id="114" name="tx114"/>
            <p:cNvSpPr/>
            <p:nvPr/>
          </p:nvSpPr>
          <p:spPr>
            <a:xfrm>
              <a:off x="7738965" y="3309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7970443" y="330419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16" name="tx116"/>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55386" y="299443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577692" y="21303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12661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0" name="tx120"/>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6" name="tx136"/>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7" name="pl137"/>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808891"/>
              <a:ext cx="201456" cy="201456"/>
            </a:xfrm>
            <a:prstGeom prst="rect">
              <a:avLst/>
            </a:prstGeom>
            <a:solidFill>
              <a:srgbClr val="B3B3B3">
                <a:alpha val="100000"/>
              </a:srgbClr>
            </a:solidFill>
          </p:spPr>
          <p:txBody>
            <a:bodyPr/>
            <a:lstStyle/>
            <a:p/>
          </p:txBody>
        </p:sp>
        <p:sp>
          <p:nvSpPr>
            <p:cNvPr id="142" name="rc142"/>
            <p:cNvSpPr/>
            <p:nvPr/>
          </p:nvSpPr>
          <p:spPr>
            <a:xfrm>
              <a:off x="5573066" y="4808891"/>
              <a:ext cx="201456" cy="201456"/>
            </a:xfrm>
            <a:prstGeom prst="rect">
              <a:avLst/>
            </a:prstGeom>
            <a:solidFill>
              <a:srgbClr val="1CABE2">
                <a:alpha val="100000"/>
              </a:srgbClr>
            </a:solidFill>
          </p:spPr>
          <p:txBody>
            <a:bodyPr/>
            <a:lstStyle/>
            <a:p/>
          </p:txBody>
        </p:sp>
        <p:sp>
          <p:nvSpPr>
            <p:cNvPr id="143" name="tx143"/>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6" name="tx146"/>
            <p:cNvSpPr/>
            <p:nvPr/>
          </p:nvSpPr>
          <p:spPr>
            <a:xfrm>
              <a:off x="966584"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47" name="pl147"/>
            <p:cNvSpPr/>
            <p:nvPr/>
          </p:nvSpPr>
          <p:spPr>
            <a:xfrm>
              <a:off x="222919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06548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90177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73806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14734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98363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81992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60230"/>
              <a:ext cx="3936820" cy="157133"/>
            </a:xfrm>
            <a:prstGeom prst="rect">
              <a:avLst/>
            </a:prstGeom>
            <a:solidFill>
              <a:srgbClr val="1CABE2">
                <a:alpha val="100000"/>
              </a:srgbClr>
            </a:solidFill>
          </p:spPr>
          <p:txBody>
            <a:bodyPr/>
            <a:lstStyle/>
            <a:p/>
          </p:txBody>
        </p:sp>
        <p:sp>
          <p:nvSpPr>
            <p:cNvPr id="159" name="rc159"/>
            <p:cNvSpPr/>
            <p:nvPr/>
          </p:nvSpPr>
          <p:spPr>
            <a:xfrm>
              <a:off x="1311054" y="5463814"/>
              <a:ext cx="2568050" cy="157133"/>
            </a:xfrm>
            <a:prstGeom prst="rect">
              <a:avLst/>
            </a:prstGeom>
            <a:solidFill>
              <a:srgbClr val="1CABE2">
                <a:alpha val="100000"/>
              </a:srgbClr>
            </a:solidFill>
          </p:spPr>
          <p:txBody>
            <a:bodyPr/>
            <a:lstStyle/>
            <a:p/>
          </p:txBody>
        </p:sp>
        <p:sp>
          <p:nvSpPr>
            <p:cNvPr id="160" name="rc160"/>
            <p:cNvSpPr/>
            <p:nvPr/>
          </p:nvSpPr>
          <p:spPr>
            <a:xfrm>
              <a:off x="1311054" y="5267397"/>
              <a:ext cx="2594676" cy="157133"/>
            </a:xfrm>
            <a:prstGeom prst="rect">
              <a:avLst/>
            </a:prstGeom>
            <a:solidFill>
              <a:srgbClr val="1CABE2">
                <a:alpha val="100000"/>
              </a:srgbClr>
            </a:solidFill>
          </p:spPr>
          <p:txBody>
            <a:bodyPr/>
            <a:lstStyle/>
            <a:p/>
          </p:txBody>
        </p:sp>
        <p:sp>
          <p:nvSpPr>
            <p:cNvPr id="161" name="rc161"/>
            <p:cNvSpPr/>
            <p:nvPr/>
          </p:nvSpPr>
          <p:spPr>
            <a:xfrm>
              <a:off x="5247874" y="5660230"/>
              <a:ext cx="2952569" cy="157133"/>
            </a:xfrm>
            <a:prstGeom prst="rect">
              <a:avLst/>
            </a:prstGeom>
            <a:solidFill>
              <a:srgbClr val="B3B3B3">
                <a:alpha val="100000"/>
              </a:srgbClr>
            </a:solidFill>
          </p:spPr>
          <p:txBody>
            <a:bodyPr/>
            <a:lstStyle/>
            <a:p/>
          </p:txBody>
        </p:sp>
        <p:sp>
          <p:nvSpPr>
            <p:cNvPr id="162" name="rc162"/>
            <p:cNvSpPr/>
            <p:nvPr/>
          </p:nvSpPr>
          <p:spPr>
            <a:xfrm>
              <a:off x="3879104" y="5463814"/>
              <a:ext cx="2568234" cy="157133"/>
            </a:xfrm>
            <a:prstGeom prst="rect">
              <a:avLst/>
            </a:prstGeom>
            <a:solidFill>
              <a:srgbClr val="B3B3B3">
                <a:alpha val="100000"/>
              </a:srgbClr>
            </a:solidFill>
          </p:spPr>
          <p:txBody>
            <a:bodyPr/>
            <a:lstStyle/>
            <a:p/>
          </p:txBody>
        </p:sp>
        <p:sp>
          <p:nvSpPr>
            <p:cNvPr id="163" name="rc163"/>
            <p:cNvSpPr/>
            <p:nvPr/>
          </p:nvSpPr>
          <p:spPr>
            <a:xfrm>
              <a:off x="3905731" y="5267397"/>
              <a:ext cx="2594493" cy="157133"/>
            </a:xfrm>
            <a:prstGeom prst="rect">
              <a:avLst/>
            </a:prstGeom>
            <a:solidFill>
              <a:srgbClr val="B3B3B3">
                <a:alpha val="100000"/>
              </a:srgbClr>
            </a:solidFill>
          </p:spPr>
          <p:txBody>
            <a:bodyPr/>
            <a:lstStyle/>
            <a:p/>
          </p:txBody>
        </p:sp>
        <p:sp>
          <p:nvSpPr>
            <p:cNvPr id="164" name="tx164"/>
            <p:cNvSpPr/>
            <p:nvPr/>
          </p:nvSpPr>
          <p:spPr>
            <a:xfrm>
              <a:off x="8312971"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65" name="tx165"/>
            <p:cNvSpPr/>
            <p:nvPr/>
          </p:nvSpPr>
          <p:spPr>
            <a:xfrm>
              <a:off x="6511648" y="549924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66" name="tx166"/>
            <p:cNvSpPr/>
            <p:nvPr/>
          </p:nvSpPr>
          <p:spPr>
            <a:xfrm>
              <a:off x="6612750"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67" name="tx167"/>
            <p:cNvSpPr/>
            <p:nvPr/>
          </p:nvSpPr>
          <p:spPr>
            <a:xfrm>
              <a:off x="3166937"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68" name="tx168"/>
            <p:cNvSpPr/>
            <p:nvPr/>
          </p:nvSpPr>
          <p:spPr>
            <a:xfrm>
              <a:off x="2530770" y="550065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9" name="tx169"/>
            <p:cNvSpPr/>
            <p:nvPr/>
          </p:nvSpPr>
          <p:spPr>
            <a:xfrm>
              <a:off x="2495866"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70" name="tx170"/>
            <p:cNvSpPr/>
            <p:nvPr/>
          </p:nvSpPr>
          <p:spPr>
            <a:xfrm>
              <a:off x="6611633"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71" name="tx171"/>
            <p:cNvSpPr/>
            <p:nvPr/>
          </p:nvSpPr>
          <p:spPr>
            <a:xfrm>
              <a:off x="5098912" y="550065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2" name="tx172"/>
            <p:cNvSpPr/>
            <p:nvPr/>
          </p:nvSpPr>
          <p:spPr>
            <a:xfrm>
              <a:off x="5090451"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73" name="tx173"/>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02305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485934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6695638"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0" name="tx180"/>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1" name="tx181"/>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2" name="tx182"/>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3" name="tx183"/>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Togo.
En 2024, la couverture du DTC1 au Togo est restée constante à 95%. Le nombre d'enfants n'ayant reçu aucune dose de vaccin DTC (enfants n'ayant reçu aucune dose) est resté constant, passant de 14 000 en 2023 à 14 000 en 2024.
La couverture du DTC3 est restée constante à 90% en 2024, laissant 28 000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82530"/>
              <a:ext cx="3397293" cy="941323"/>
            </a:xfrm>
            <a:custGeom>
              <a:avLst/>
              <a:pathLst>
                <a:path w="3397293" h="941323">
                  <a:moveTo>
                    <a:pt x="0" y="470661"/>
                  </a:moveTo>
                  <a:lnTo>
                    <a:pt x="141553" y="941323"/>
                  </a:lnTo>
                  <a:lnTo>
                    <a:pt x="283107" y="609091"/>
                  </a:lnTo>
                  <a:lnTo>
                    <a:pt x="424661" y="387603"/>
                  </a:lnTo>
                  <a:lnTo>
                    <a:pt x="566215" y="387603"/>
                  </a:lnTo>
                  <a:lnTo>
                    <a:pt x="707769" y="166115"/>
                  </a:lnTo>
                  <a:lnTo>
                    <a:pt x="849323" y="166115"/>
                  </a:lnTo>
                  <a:lnTo>
                    <a:pt x="990877" y="83057"/>
                  </a:lnTo>
                  <a:lnTo>
                    <a:pt x="1132431" y="138429"/>
                  </a:lnTo>
                  <a:lnTo>
                    <a:pt x="1273984" y="110743"/>
                  </a:lnTo>
                  <a:lnTo>
                    <a:pt x="1415538" y="0"/>
                  </a:lnTo>
                  <a:lnTo>
                    <a:pt x="1557092" y="83057"/>
                  </a:lnTo>
                  <a:lnTo>
                    <a:pt x="1698646" y="83057"/>
                  </a:lnTo>
                  <a:lnTo>
                    <a:pt x="1840200" y="83057"/>
                  </a:lnTo>
                  <a:lnTo>
                    <a:pt x="1981754" y="221487"/>
                  </a:lnTo>
                  <a:lnTo>
                    <a:pt x="2123308" y="249173"/>
                  </a:lnTo>
                  <a:lnTo>
                    <a:pt x="2264862" y="221487"/>
                  </a:lnTo>
                  <a:lnTo>
                    <a:pt x="2406416" y="221487"/>
                  </a:lnTo>
                  <a:lnTo>
                    <a:pt x="2547969" y="221487"/>
                  </a:lnTo>
                  <a:lnTo>
                    <a:pt x="2689523" y="138429"/>
                  </a:lnTo>
                  <a:lnTo>
                    <a:pt x="2831077" y="249173"/>
                  </a:lnTo>
                  <a:lnTo>
                    <a:pt x="2972631" y="193801"/>
                  </a:lnTo>
                  <a:lnTo>
                    <a:pt x="3114185" y="19380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82530"/>
              <a:ext cx="3397293" cy="941323"/>
            </a:xfrm>
            <a:custGeom>
              <a:avLst/>
              <a:pathLst>
                <a:path w="3397293" h="941323">
                  <a:moveTo>
                    <a:pt x="0" y="470661"/>
                  </a:moveTo>
                  <a:lnTo>
                    <a:pt x="141553" y="941323"/>
                  </a:lnTo>
                  <a:lnTo>
                    <a:pt x="283107" y="609091"/>
                  </a:lnTo>
                  <a:lnTo>
                    <a:pt x="424661" y="387603"/>
                  </a:lnTo>
                  <a:lnTo>
                    <a:pt x="566215" y="387603"/>
                  </a:lnTo>
                  <a:lnTo>
                    <a:pt x="707769" y="166115"/>
                  </a:lnTo>
                  <a:lnTo>
                    <a:pt x="849323" y="166115"/>
                  </a:lnTo>
                  <a:lnTo>
                    <a:pt x="990877" y="83057"/>
                  </a:lnTo>
                  <a:lnTo>
                    <a:pt x="1132431" y="138429"/>
                  </a:lnTo>
                  <a:lnTo>
                    <a:pt x="1273984" y="110743"/>
                  </a:lnTo>
                  <a:lnTo>
                    <a:pt x="1415538" y="0"/>
                  </a:lnTo>
                  <a:lnTo>
                    <a:pt x="1557092" y="83057"/>
                  </a:lnTo>
                  <a:lnTo>
                    <a:pt x="1698646" y="83057"/>
                  </a:lnTo>
                  <a:lnTo>
                    <a:pt x="1840200" y="83057"/>
                  </a:lnTo>
                  <a:lnTo>
                    <a:pt x="1981754" y="221487"/>
                  </a:lnTo>
                  <a:lnTo>
                    <a:pt x="2123308" y="249173"/>
                  </a:lnTo>
                  <a:lnTo>
                    <a:pt x="2264862" y="221487"/>
                  </a:lnTo>
                  <a:lnTo>
                    <a:pt x="2406416" y="221487"/>
                  </a:lnTo>
                  <a:lnTo>
                    <a:pt x="2547969" y="221487"/>
                  </a:lnTo>
                  <a:lnTo>
                    <a:pt x="2689523" y="138429"/>
                  </a:lnTo>
                  <a:lnTo>
                    <a:pt x="2831077" y="249173"/>
                  </a:lnTo>
                  <a:lnTo>
                    <a:pt x="2972631" y="193801"/>
                  </a:lnTo>
                  <a:lnTo>
                    <a:pt x="3114185" y="193801"/>
                  </a:lnTo>
                  <a:lnTo>
                    <a:pt x="3255739" y="55371"/>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082530"/>
              <a:ext cx="3397293" cy="941323"/>
            </a:xfrm>
            <a:custGeom>
              <a:avLst/>
              <a:pathLst>
                <a:path w="3397293" h="941323">
                  <a:moveTo>
                    <a:pt x="0" y="470661"/>
                  </a:moveTo>
                  <a:lnTo>
                    <a:pt x="141553" y="941323"/>
                  </a:lnTo>
                  <a:lnTo>
                    <a:pt x="283107" y="609091"/>
                  </a:lnTo>
                  <a:lnTo>
                    <a:pt x="424661" y="387603"/>
                  </a:lnTo>
                  <a:lnTo>
                    <a:pt x="566215" y="387603"/>
                  </a:lnTo>
                  <a:lnTo>
                    <a:pt x="707769" y="166115"/>
                  </a:lnTo>
                  <a:lnTo>
                    <a:pt x="849323" y="166115"/>
                  </a:lnTo>
                  <a:lnTo>
                    <a:pt x="990877" y="83057"/>
                  </a:lnTo>
                  <a:lnTo>
                    <a:pt x="1132431" y="138429"/>
                  </a:lnTo>
                  <a:lnTo>
                    <a:pt x="1273984" y="110743"/>
                  </a:lnTo>
                  <a:lnTo>
                    <a:pt x="1415538" y="0"/>
                  </a:lnTo>
                  <a:lnTo>
                    <a:pt x="1557092" y="83057"/>
                  </a:lnTo>
                  <a:lnTo>
                    <a:pt x="1698646" y="83057"/>
                  </a:lnTo>
                  <a:lnTo>
                    <a:pt x="1840200" y="83057"/>
                  </a:lnTo>
                  <a:lnTo>
                    <a:pt x="1981754" y="221487"/>
                  </a:lnTo>
                  <a:lnTo>
                    <a:pt x="2123308" y="249173"/>
                  </a:lnTo>
                  <a:lnTo>
                    <a:pt x="2264862" y="221487"/>
                  </a:lnTo>
                  <a:lnTo>
                    <a:pt x="2406416" y="221487"/>
                  </a:lnTo>
                  <a:lnTo>
                    <a:pt x="2547969" y="221487"/>
                  </a:lnTo>
                  <a:lnTo>
                    <a:pt x="2689523" y="138429"/>
                  </a:lnTo>
                  <a:lnTo>
                    <a:pt x="2831077" y="249173"/>
                  </a:lnTo>
                  <a:lnTo>
                    <a:pt x="2972631" y="193801"/>
                  </a:lnTo>
                  <a:lnTo>
                    <a:pt x="3114185" y="19380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0875" y="472419"/>
              <a:ext cx="239747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Togo, 2000-2024</a:t>
              </a:r>
            </a:p>
          </p:txBody>
        </p:sp>
        <p:sp>
          <p:nvSpPr>
            <p:cNvPr id="63" name="pl63"/>
            <p:cNvSpPr/>
            <p:nvPr/>
          </p:nvSpPr>
          <p:spPr>
            <a:xfrm>
              <a:off x="5267799" y="35037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31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24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21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1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4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34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127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520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91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21730"/>
              <a:ext cx="3397293" cy="2246341"/>
            </a:xfrm>
            <a:custGeom>
              <a:avLst/>
              <a:pathLst>
                <a:path w="3397293" h="2246341">
                  <a:moveTo>
                    <a:pt x="0" y="1123170"/>
                  </a:moveTo>
                  <a:lnTo>
                    <a:pt x="141553" y="2246341"/>
                  </a:lnTo>
                  <a:lnTo>
                    <a:pt x="283107" y="1453514"/>
                  </a:lnTo>
                  <a:lnTo>
                    <a:pt x="424661" y="924963"/>
                  </a:lnTo>
                  <a:lnTo>
                    <a:pt x="566215" y="924963"/>
                  </a:lnTo>
                  <a:lnTo>
                    <a:pt x="707769" y="396413"/>
                  </a:lnTo>
                  <a:lnTo>
                    <a:pt x="849323" y="396413"/>
                  </a:lnTo>
                  <a:lnTo>
                    <a:pt x="990877" y="198206"/>
                  </a:lnTo>
                  <a:lnTo>
                    <a:pt x="1132431" y="330344"/>
                  </a:lnTo>
                  <a:lnTo>
                    <a:pt x="1273984" y="264275"/>
                  </a:lnTo>
                  <a:lnTo>
                    <a:pt x="1415538" y="0"/>
                  </a:lnTo>
                  <a:lnTo>
                    <a:pt x="1557092" y="198206"/>
                  </a:lnTo>
                  <a:lnTo>
                    <a:pt x="1698646" y="198206"/>
                  </a:lnTo>
                  <a:lnTo>
                    <a:pt x="1840200" y="198206"/>
                  </a:lnTo>
                  <a:lnTo>
                    <a:pt x="1981754" y="528550"/>
                  </a:lnTo>
                  <a:lnTo>
                    <a:pt x="2123308" y="594619"/>
                  </a:lnTo>
                  <a:lnTo>
                    <a:pt x="2264862" y="528550"/>
                  </a:lnTo>
                  <a:lnTo>
                    <a:pt x="2406416" y="528550"/>
                  </a:lnTo>
                  <a:lnTo>
                    <a:pt x="2547969" y="528550"/>
                  </a:lnTo>
                  <a:lnTo>
                    <a:pt x="2689523" y="330344"/>
                  </a:lnTo>
                  <a:lnTo>
                    <a:pt x="2831077" y="594619"/>
                  </a:lnTo>
                  <a:lnTo>
                    <a:pt x="2972631" y="462481"/>
                  </a:lnTo>
                  <a:lnTo>
                    <a:pt x="3114185" y="462481"/>
                  </a:lnTo>
                  <a:lnTo>
                    <a:pt x="3255739" y="132137"/>
                  </a:lnTo>
                  <a:lnTo>
                    <a:pt x="3397293" y="132137"/>
                  </a:lnTo>
                </a:path>
              </a:pathLst>
            </a:custGeom>
            <a:ln w="27101" cap="flat">
              <a:solidFill>
                <a:srgbClr val="0058AB">
                  <a:alpha val="100000"/>
                </a:srgbClr>
              </a:solidFill>
              <a:prstDash val="solid"/>
              <a:round/>
            </a:ln>
          </p:spPr>
          <p:txBody>
            <a:bodyPr/>
            <a:lstStyle/>
            <a:p/>
          </p:txBody>
        </p:sp>
        <p:sp>
          <p:nvSpPr>
            <p:cNvPr id="81" name="pl81"/>
            <p:cNvSpPr/>
            <p:nvPr/>
          </p:nvSpPr>
          <p:spPr>
            <a:xfrm>
              <a:off x="5437664" y="1852074"/>
              <a:ext cx="3397293" cy="528550"/>
            </a:xfrm>
            <a:custGeom>
              <a:avLst/>
              <a:pathLst>
                <a:path w="3397293" h="528550">
                  <a:moveTo>
                    <a:pt x="0" y="528550"/>
                  </a:moveTo>
                  <a:lnTo>
                    <a:pt x="141553" y="462481"/>
                  </a:lnTo>
                  <a:lnTo>
                    <a:pt x="283107" y="462481"/>
                  </a:lnTo>
                  <a:lnTo>
                    <a:pt x="424661" y="396413"/>
                  </a:lnTo>
                  <a:lnTo>
                    <a:pt x="566215" y="330344"/>
                  </a:lnTo>
                  <a:lnTo>
                    <a:pt x="707769" y="264275"/>
                  </a:lnTo>
                  <a:lnTo>
                    <a:pt x="849323" y="198206"/>
                  </a:lnTo>
                  <a:lnTo>
                    <a:pt x="990877" y="198206"/>
                  </a:lnTo>
                  <a:lnTo>
                    <a:pt x="1132431" y="132137"/>
                  </a:lnTo>
                  <a:lnTo>
                    <a:pt x="1273984" y="66068"/>
                  </a:lnTo>
                  <a:lnTo>
                    <a:pt x="1415538" y="66068"/>
                  </a:lnTo>
                  <a:lnTo>
                    <a:pt x="1557092" y="66068"/>
                  </a:lnTo>
                  <a:lnTo>
                    <a:pt x="1698646" y="66068"/>
                  </a:lnTo>
                  <a:lnTo>
                    <a:pt x="1840200" y="66068"/>
                  </a:lnTo>
                  <a:lnTo>
                    <a:pt x="1981754" y="66068"/>
                  </a:lnTo>
                  <a:lnTo>
                    <a:pt x="2123308" y="66068"/>
                  </a:lnTo>
                  <a:lnTo>
                    <a:pt x="2264862" y="0"/>
                  </a:lnTo>
                  <a:lnTo>
                    <a:pt x="2406416" y="0"/>
                  </a:lnTo>
                  <a:lnTo>
                    <a:pt x="2547969" y="0"/>
                  </a:lnTo>
                  <a:lnTo>
                    <a:pt x="2689523" y="0"/>
                  </a:lnTo>
                  <a:lnTo>
                    <a:pt x="2831077" y="132137"/>
                  </a:lnTo>
                  <a:lnTo>
                    <a:pt x="2972631" y="198206"/>
                  </a:lnTo>
                  <a:lnTo>
                    <a:pt x="3114185" y="66068"/>
                  </a:lnTo>
                  <a:lnTo>
                    <a:pt x="3255739" y="66068"/>
                  </a:lnTo>
                  <a:lnTo>
                    <a:pt x="3397293" y="66068"/>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86006"/>
              <a:ext cx="3397293" cy="1585652"/>
            </a:xfrm>
            <a:custGeom>
              <a:avLst/>
              <a:pathLst>
                <a:path w="3397293" h="1585652">
                  <a:moveTo>
                    <a:pt x="0" y="1585652"/>
                  </a:moveTo>
                  <a:lnTo>
                    <a:pt x="141553" y="1585652"/>
                  </a:lnTo>
                  <a:lnTo>
                    <a:pt x="283107" y="1519583"/>
                  </a:lnTo>
                  <a:lnTo>
                    <a:pt x="424661" y="1387445"/>
                  </a:lnTo>
                  <a:lnTo>
                    <a:pt x="566215" y="1189239"/>
                  </a:lnTo>
                  <a:lnTo>
                    <a:pt x="707769" y="991032"/>
                  </a:lnTo>
                  <a:lnTo>
                    <a:pt x="849323" y="858895"/>
                  </a:lnTo>
                  <a:lnTo>
                    <a:pt x="990877" y="726757"/>
                  </a:lnTo>
                  <a:lnTo>
                    <a:pt x="1132431" y="396413"/>
                  </a:lnTo>
                  <a:lnTo>
                    <a:pt x="1273984" y="132137"/>
                  </a:lnTo>
                  <a:lnTo>
                    <a:pt x="1415538" y="528550"/>
                  </a:lnTo>
                  <a:lnTo>
                    <a:pt x="1557092" y="660688"/>
                  </a:lnTo>
                  <a:lnTo>
                    <a:pt x="1698646" y="924963"/>
                  </a:lnTo>
                  <a:lnTo>
                    <a:pt x="1840200" y="991032"/>
                  </a:lnTo>
                  <a:lnTo>
                    <a:pt x="1981754" y="726757"/>
                  </a:lnTo>
                  <a:lnTo>
                    <a:pt x="2123308" y="660688"/>
                  </a:lnTo>
                  <a:lnTo>
                    <a:pt x="2264862" y="330344"/>
                  </a:lnTo>
                  <a:lnTo>
                    <a:pt x="2406416" y="264275"/>
                  </a:lnTo>
                  <a:lnTo>
                    <a:pt x="2547969" y="198206"/>
                  </a:lnTo>
                  <a:lnTo>
                    <a:pt x="2689523" y="66068"/>
                  </a:lnTo>
                  <a:lnTo>
                    <a:pt x="2831077" y="198206"/>
                  </a:lnTo>
                  <a:lnTo>
                    <a:pt x="2972631" y="264275"/>
                  </a:lnTo>
                  <a:lnTo>
                    <a:pt x="3114185" y="264275"/>
                  </a:lnTo>
                  <a:lnTo>
                    <a:pt x="3255739" y="66068"/>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85207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21730"/>
              <a:ext cx="3397293" cy="2246341"/>
            </a:xfrm>
            <a:custGeom>
              <a:avLst/>
              <a:pathLst>
                <a:path w="3397293" h="2246341">
                  <a:moveTo>
                    <a:pt x="0" y="1123170"/>
                  </a:moveTo>
                  <a:lnTo>
                    <a:pt x="141553" y="2246341"/>
                  </a:lnTo>
                  <a:lnTo>
                    <a:pt x="283107" y="1453514"/>
                  </a:lnTo>
                  <a:lnTo>
                    <a:pt x="424661" y="924963"/>
                  </a:lnTo>
                  <a:lnTo>
                    <a:pt x="566215" y="924963"/>
                  </a:lnTo>
                  <a:lnTo>
                    <a:pt x="707769" y="396413"/>
                  </a:lnTo>
                  <a:lnTo>
                    <a:pt x="849323" y="396413"/>
                  </a:lnTo>
                  <a:lnTo>
                    <a:pt x="990877" y="198206"/>
                  </a:lnTo>
                  <a:lnTo>
                    <a:pt x="1132431" y="330344"/>
                  </a:lnTo>
                  <a:lnTo>
                    <a:pt x="1273984" y="264275"/>
                  </a:lnTo>
                  <a:lnTo>
                    <a:pt x="1415538" y="0"/>
                  </a:lnTo>
                  <a:lnTo>
                    <a:pt x="1557092" y="198206"/>
                  </a:lnTo>
                  <a:lnTo>
                    <a:pt x="1698646" y="198206"/>
                  </a:lnTo>
                  <a:lnTo>
                    <a:pt x="1840200" y="198206"/>
                  </a:lnTo>
                  <a:lnTo>
                    <a:pt x="1981754" y="528550"/>
                  </a:lnTo>
                  <a:lnTo>
                    <a:pt x="2123308" y="594619"/>
                  </a:lnTo>
                  <a:lnTo>
                    <a:pt x="2264862" y="528550"/>
                  </a:lnTo>
                  <a:lnTo>
                    <a:pt x="2406416" y="528550"/>
                  </a:lnTo>
                  <a:lnTo>
                    <a:pt x="2547969" y="528550"/>
                  </a:lnTo>
                  <a:lnTo>
                    <a:pt x="2689523" y="330344"/>
                  </a:lnTo>
                  <a:lnTo>
                    <a:pt x="2831077" y="594619"/>
                  </a:lnTo>
                  <a:lnTo>
                    <a:pt x="2972631" y="462481"/>
                  </a:lnTo>
                  <a:lnTo>
                    <a:pt x="3114185" y="462481"/>
                  </a:lnTo>
                  <a:lnTo>
                    <a:pt x="3255739" y="132137"/>
                  </a:lnTo>
                  <a:lnTo>
                    <a:pt x="3397293" y="132137"/>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48158"/>
              <a:ext cx="0" cy="1096742"/>
            </a:xfrm>
            <a:custGeom>
              <a:avLst/>
              <a:pathLst>
                <a:path w="0" h="1096742">
                  <a:moveTo>
                    <a:pt x="0" y="10967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48158"/>
              <a:ext cx="0" cy="369985"/>
            </a:xfrm>
            <a:custGeom>
              <a:avLst/>
              <a:pathLst>
                <a:path w="0" h="369985">
                  <a:moveTo>
                    <a:pt x="0" y="369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21730"/>
              <a:ext cx="0" cy="26427"/>
            </a:xfrm>
            <a:custGeom>
              <a:avLst/>
              <a:pathLst>
                <a:path w="0" h="26427">
                  <a:moveTo>
                    <a:pt x="0" y="0"/>
                  </a:moveTo>
                  <a:lnTo>
                    <a:pt x="0" y="26427"/>
                  </a:lnTo>
                </a:path>
              </a:pathLst>
            </a:custGeom>
            <a:ln w="13550" cap="flat">
              <a:solidFill>
                <a:srgbClr val="0058AB">
                  <a:alpha val="100000"/>
                </a:srgbClr>
              </a:solidFill>
              <a:prstDash val="dot"/>
              <a:round/>
            </a:ln>
          </p:spPr>
          <p:txBody>
            <a:bodyPr/>
            <a:lstStyle/>
            <a:p/>
          </p:txBody>
        </p:sp>
        <p:sp>
          <p:nvSpPr>
            <p:cNvPr id="88" name="pl88"/>
            <p:cNvSpPr/>
            <p:nvPr/>
          </p:nvSpPr>
          <p:spPr>
            <a:xfrm>
              <a:off x="7560972" y="1548158"/>
              <a:ext cx="0" cy="568192"/>
            </a:xfrm>
            <a:custGeom>
              <a:avLst/>
              <a:pathLst>
                <a:path w="0" h="568192">
                  <a:moveTo>
                    <a:pt x="0" y="5681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48158"/>
              <a:ext cx="0" cy="303916"/>
            </a:xfrm>
            <a:custGeom>
              <a:avLst/>
              <a:pathLst>
                <a:path w="0" h="303916">
                  <a:moveTo>
                    <a:pt x="0" y="3039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48158"/>
              <a:ext cx="0" cy="105710"/>
            </a:xfrm>
            <a:custGeom>
              <a:avLst/>
              <a:pathLst>
                <a:path w="0" h="105710">
                  <a:moveTo>
                    <a:pt x="0" y="1057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48158"/>
              <a:ext cx="0" cy="105710"/>
            </a:xfrm>
            <a:custGeom>
              <a:avLst/>
              <a:pathLst>
                <a:path w="0" h="105710">
                  <a:moveTo>
                    <a:pt x="0" y="10571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21730"/>
              <a:ext cx="3397293" cy="2246341"/>
            </a:xfrm>
            <a:custGeom>
              <a:avLst/>
              <a:pathLst>
                <a:path w="3397293" h="2246341">
                  <a:moveTo>
                    <a:pt x="0" y="1123170"/>
                  </a:moveTo>
                  <a:lnTo>
                    <a:pt x="141553" y="2246341"/>
                  </a:lnTo>
                  <a:lnTo>
                    <a:pt x="283107" y="1453514"/>
                  </a:lnTo>
                  <a:lnTo>
                    <a:pt x="424661" y="924963"/>
                  </a:lnTo>
                  <a:lnTo>
                    <a:pt x="566215" y="924963"/>
                  </a:lnTo>
                  <a:lnTo>
                    <a:pt x="707769" y="396413"/>
                  </a:lnTo>
                  <a:lnTo>
                    <a:pt x="849323" y="396413"/>
                  </a:lnTo>
                  <a:lnTo>
                    <a:pt x="990877" y="198206"/>
                  </a:lnTo>
                  <a:lnTo>
                    <a:pt x="1132431" y="330344"/>
                  </a:lnTo>
                  <a:lnTo>
                    <a:pt x="1273984" y="264275"/>
                  </a:lnTo>
                  <a:lnTo>
                    <a:pt x="1415538" y="0"/>
                  </a:lnTo>
                  <a:lnTo>
                    <a:pt x="1557092" y="198206"/>
                  </a:lnTo>
                  <a:lnTo>
                    <a:pt x="1698646" y="198206"/>
                  </a:lnTo>
                  <a:lnTo>
                    <a:pt x="1840200" y="198206"/>
                  </a:lnTo>
                  <a:lnTo>
                    <a:pt x="1981754" y="528550"/>
                  </a:lnTo>
                  <a:lnTo>
                    <a:pt x="2123308" y="594619"/>
                  </a:lnTo>
                  <a:lnTo>
                    <a:pt x="2264862" y="528550"/>
                  </a:lnTo>
                  <a:lnTo>
                    <a:pt x="2406416" y="528550"/>
                  </a:lnTo>
                  <a:lnTo>
                    <a:pt x="2547969" y="528550"/>
                  </a:lnTo>
                  <a:lnTo>
                    <a:pt x="2689523" y="330344"/>
                  </a:lnTo>
                  <a:lnTo>
                    <a:pt x="2831077" y="594619"/>
                  </a:lnTo>
                  <a:lnTo>
                    <a:pt x="2972631" y="462481"/>
                  </a:lnTo>
                  <a:lnTo>
                    <a:pt x="3114185" y="462481"/>
                  </a:lnTo>
                  <a:lnTo>
                    <a:pt x="3255739" y="132137"/>
                  </a:lnTo>
                  <a:lnTo>
                    <a:pt x="3397293" y="132137"/>
                  </a:lnTo>
                </a:path>
              </a:pathLst>
            </a:custGeom>
            <a:ln w="27101" cap="flat">
              <a:solidFill>
                <a:srgbClr val="0058AB">
                  <a:alpha val="100000"/>
                </a:srgbClr>
              </a:solidFill>
              <a:prstDash val="solid"/>
              <a:round/>
            </a:ln>
          </p:spPr>
          <p:txBody>
            <a:bodyPr/>
            <a:lstStyle/>
            <a:p/>
          </p:txBody>
        </p:sp>
        <p:sp>
          <p:nvSpPr>
            <p:cNvPr id="93" name="tx93"/>
            <p:cNvSpPr/>
            <p:nvPr/>
          </p:nvSpPr>
          <p:spPr>
            <a:xfrm>
              <a:off x="5359324" y="14826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97238" y="14826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4826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12777" y="148293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097042" y="14812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4812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14812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8790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7468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8195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213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0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999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1392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5762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2008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7676"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0" name="tx120"/>
            <p:cNvSpPr/>
            <p:nvPr/>
          </p:nvSpPr>
          <p:spPr>
            <a:xfrm>
              <a:off x="702472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8718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709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784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860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2935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00108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247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224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3978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4731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7321564" cy="145351"/>
            </a:xfrm>
            <a:prstGeom prst="rect">
              <a:avLst/>
            </a:prstGeom>
            <a:solidFill>
              <a:srgbClr val="1CABE2">
                <a:alpha val="80000"/>
              </a:srgbClr>
            </a:solidFill>
          </p:spPr>
          <p:txBody>
            <a:bodyPr/>
            <a:lstStyle/>
            <a:p/>
          </p:txBody>
        </p:sp>
        <p:sp>
          <p:nvSpPr>
            <p:cNvPr id="137" name="rc137"/>
            <p:cNvSpPr/>
            <p:nvPr/>
          </p:nvSpPr>
          <p:spPr>
            <a:xfrm>
              <a:off x="1317178" y="5528559"/>
              <a:ext cx="4775973" cy="145351"/>
            </a:xfrm>
            <a:prstGeom prst="rect">
              <a:avLst/>
            </a:prstGeom>
            <a:solidFill>
              <a:srgbClr val="1CABE2">
                <a:alpha val="80000"/>
              </a:srgbClr>
            </a:solidFill>
          </p:spPr>
          <p:txBody>
            <a:bodyPr/>
            <a:lstStyle/>
            <a:p/>
          </p:txBody>
        </p:sp>
        <p:sp>
          <p:nvSpPr>
            <p:cNvPr id="138" name="rc138"/>
            <p:cNvSpPr/>
            <p:nvPr/>
          </p:nvSpPr>
          <p:spPr>
            <a:xfrm>
              <a:off x="1317178" y="5346869"/>
              <a:ext cx="4825491" cy="145351"/>
            </a:xfrm>
            <a:prstGeom prst="rect">
              <a:avLst/>
            </a:prstGeom>
            <a:solidFill>
              <a:srgbClr val="1CABE2">
                <a:alpha val="80000"/>
              </a:srgbClr>
            </a:solidFill>
          </p:spPr>
          <p:txBody>
            <a:bodyPr/>
            <a:lstStyle/>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7512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30496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601249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772002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8" name="tx14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Togo (95 %) était supérieure de 6 points de pourcentage à la moyenne mondiale (89 %) et de 14 points de pourcentage à la moyenne de l'ensemble des pays du site WCAR (81 %).
La couverture nationale en DTC1 était supérieure de 3 points de pourcentage à celle de 2019 (92%).
Cela équivaut à 14 000 enfants recevant une dose zéro en 2024, contre 21 000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Togo se classera au 19e rang sur 24 pays pour la plus faible couverture en DTC1 (sur la base des rangs ex æquo).
Le Togo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F26A21">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Togo se classait au 15e rang sur 24 pays, avec 27 000 enfants ne recevant aucune dose.
En 2024, le Togo se classe au 19e rang sur 24 pays avec 14 000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3961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373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350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384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362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3394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4032656"/>
              <a:ext cx="203168" cy="708093"/>
            </a:xfrm>
            <a:prstGeom prst="rect">
              <a:avLst/>
            </a:prstGeom>
            <a:solidFill>
              <a:srgbClr val="80BD41">
                <a:alpha val="100000"/>
              </a:srgbClr>
            </a:solidFill>
          </p:spPr>
          <p:txBody>
            <a:bodyPr/>
            <a:lstStyle/>
            <a:p/>
          </p:txBody>
        </p:sp>
        <p:sp>
          <p:nvSpPr>
            <p:cNvPr id="25" name="rc25"/>
            <p:cNvSpPr/>
            <p:nvPr/>
          </p:nvSpPr>
          <p:spPr>
            <a:xfrm>
              <a:off x="1332670" y="3634351"/>
              <a:ext cx="203168" cy="221277"/>
            </a:xfrm>
            <a:prstGeom prst="rect">
              <a:avLst/>
            </a:prstGeom>
            <a:solidFill>
              <a:srgbClr val="0058AB">
                <a:alpha val="100000"/>
              </a:srgbClr>
            </a:solidFill>
          </p:spPr>
          <p:txBody>
            <a:bodyPr/>
            <a:lstStyle/>
            <a:p/>
          </p:txBody>
        </p:sp>
        <p:sp>
          <p:nvSpPr>
            <p:cNvPr id="26" name="rc26"/>
            <p:cNvSpPr/>
            <p:nvPr/>
          </p:nvSpPr>
          <p:spPr>
            <a:xfrm>
              <a:off x="1332670" y="3855628"/>
              <a:ext cx="203168" cy="177027"/>
            </a:xfrm>
            <a:prstGeom prst="rect">
              <a:avLst/>
            </a:prstGeom>
            <a:solidFill>
              <a:srgbClr val="1CABE2">
                <a:alpha val="100000"/>
              </a:srgbClr>
            </a:solidFill>
          </p:spPr>
          <p:txBody>
            <a:bodyPr/>
            <a:lstStyle/>
            <a:p/>
          </p:txBody>
        </p:sp>
        <p:sp>
          <p:nvSpPr>
            <p:cNvPr id="27" name="rc27"/>
            <p:cNvSpPr/>
            <p:nvPr/>
          </p:nvSpPr>
          <p:spPr>
            <a:xfrm>
              <a:off x="1558413" y="4172895"/>
              <a:ext cx="203168" cy="567854"/>
            </a:xfrm>
            <a:prstGeom prst="rect">
              <a:avLst/>
            </a:prstGeom>
            <a:solidFill>
              <a:srgbClr val="80BD41">
                <a:alpha val="100000"/>
              </a:srgbClr>
            </a:solidFill>
          </p:spPr>
          <p:txBody>
            <a:bodyPr/>
            <a:lstStyle/>
            <a:p/>
          </p:txBody>
        </p:sp>
        <p:sp>
          <p:nvSpPr>
            <p:cNvPr id="28" name="rc28"/>
            <p:cNvSpPr/>
            <p:nvPr/>
          </p:nvSpPr>
          <p:spPr>
            <a:xfrm>
              <a:off x="1558413" y="3605046"/>
              <a:ext cx="203168" cy="420210"/>
            </a:xfrm>
            <a:prstGeom prst="rect">
              <a:avLst/>
            </a:prstGeom>
            <a:solidFill>
              <a:srgbClr val="0058AB">
                <a:alpha val="100000"/>
              </a:srgbClr>
            </a:solidFill>
          </p:spPr>
          <p:txBody>
            <a:bodyPr/>
            <a:lstStyle/>
            <a:p/>
          </p:txBody>
        </p:sp>
        <p:sp>
          <p:nvSpPr>
            <p:cNvPr id="29" name="rc29"/>
            <p:cNvSpPr/>
            <p:nvPr/>
          </p:nvSpPr>
          <p:spPr>
            <a:xfrm>
              <a:off x="1558413" y="4025256"/>
              <a:ext cx="203168" cy="147638"/>
            </a:xfrm>
            <a:prstGeom prst="rect">
              <a:avLst/>
            </a:prstGeom>
            <a:solidFill>
              <a:srgbClr val="1CABE2">
                <a:alpha val="100000"/>
              </a:srgbClr>
            </a:solidFill>
          </p:spPr>
          <p:txBody>
            <a:bodyPr/>
            <a:lstStyle/>
            <a:p/>
          </p:txBody>
        </p:sp>
        <p:sp>
          <p:nvSpPr>
            <p:cNvPr id="30" name="rc30"/>
            <p:cNvSpPr/>
            <p:nvPr/>
          </p:nvSpPr>
          <p:spPr>
            <a:xfrm>
              <a:off x="1784155" y="4055030"/>
              <a:ext cx="203168" cy="685719"/>
            </a:xfrm>
            <a:prstGeom prst="rect">
              <a:avLst/>
            </a:prstGeom>
            <a:solidFill>
              <a:srgbClr val="80BD41">
                <a:alpha val="100000"/>
              </a:srgbClr>
            </a:solidFill>
          </p:spPr>
          <p:txBody>
            <a:bodyPr/>
            <a:lstStyle/>
            <a:p/>
          </p:txBody>
        </p:sp>
        <p:sp>
          <p:nvSpPr>
            <p:cNvPr id="31" name="rc31"/>
            <p:cNvSpPr/>
            <p:nvPr/>
          </p:nvSpPr>
          <p:spPr>
            <a:xfrm>
              <a:off x="1784155" y="3578512"/>
              <a:ext cx="203168" cy="290557"/>
            </a:xfrm>
            <a:prstGeom prst="rect">
              <a:avLst/>
            </a:prstGeom>
            <a:solidFill>
              <a:srgbClr val="0058AB">
                <a:alpha val="100000"/>
              </a:srgbClr>
            </a:solidFill>
          </p:spPr>
          <p:txBody>
            <a:bodyPr/>
            <a:lstStyle/>
            <a:p/>
          </p:txBody>
        </p:sp>
        <p:sp>
          <p:nvSpPr>
            <p:cNvPr id="32" name="rc32"/>
            <p:cNvSpPr/>
            <p:nvPr/>
          </p:nvSpPr>
          <p:spPr>
            <a:xfrm>
              <a:off x="1784155" y="3869070"/>
              <a:ext cx="203168" cy="185960"/>
            </a:xfrm>
            <a:prstGeom prst="rect">
              <a:avLst/>
            </a:prstGeom>
            <a:solidFill>
              <a:srgbClr val="1CABE2">
                <a:alpha val="100000"/>
              </a:srgbClr>
            </a:solidFill>
          </p:spPr>
          <p:txBody>
            <a:bodyPr/>
            <a:lstStyle/>
            <a:p/>
          </p:txBody>
        </p:sp>
        <p:sp>
          <p:nvSpPr>
            <p:cNvPr id="33" name="rc33"/>
            <p:cNvSpPr/>
            <p:nvPr/>
          </p:nvSpPr>
          <p:spPr>
            <a:xfrm>
              <a:off x="2009898" y="3887224"/>
              <a:ext cx="203168" cy="853525"/>
            </a:xfrm>
            <a:prstGeom prst="rect">
              <a:avLst/>
            </a:prstGeom>
            <a:solidFill>
              <a:srgbClr val="80BD41">
                <a:alpha val="100000"/>
              </a:srgbClr>
            </a:solidFill>
          </p:spPr>
          <p:txBody>
            <a:bodyPr/>
            <a:lstStyle/>
            <a:p/>
          </p:txBody>
        </p:sp>
        <p:sp>
          <p:nvSpPr>
            <p:cNvPr id="34" name="rc34"/>
            <p:cNvSpPr/>
            <p:nvPr/>
          </p:nvSpPr>
          <p:spPr>
            <a:xfrm>
              <a:off x="2009898" y="3555296"/>
              <a:ext cx="203168" cy="201530"/>
            </a:xfrm>
            <a:prstGeom prst="rect">
              <a:avLst/>
            </a:prstGeom>
            <a:solidFill>
              <a:srgbClr val="0058AB">
                <a:alpha val="100000"/>
              </a:srgbClr>
            </a:solidFill>
          </p:spPr>
          <p:txBody>
            <a:bodyPr/>
            <a:lstStyle/>
            <a:p/>
          </p:txBody>
        </p:sp>
        <p:sp>
          <p:nvSpPr>
            <p:cNvPr id="35" name="rc35"/>
            <p:cNvSpPr/>
            <p:nvPr/>
          </p:nvSpPr>
          <p:spPr>
            <a:xfrm>
              <a:off x="2009898" y="3756826"/>
              <a:ext cx="203168" cy="130397"/>
            </a:xfrm>
            <a:prstGeom prst="rect">
              <a:avLst/>
            </a:prstGeom>
            <a:solidFill>
              <a:srgbClr val="1CABE2">
                <a:alpha val="100000"/>
              </a:srgbClr>
            </a:solidFill>
          </p:spPr>
          <p:txBody>
            <a:bodyPr/>
            <a:lstStyle/>
            <a:p/>
          </p:txBody>
        </p:sp>
        <p:sp>
          <p:nvSpPr>
            <p:cNvPr id="36" name="rc36"/>
            <p:cNvSpPr/>
            <p:nvPr/>
          </p:nvSpPr>
          <p:spPr>
            <a:xfrm>
              <a:off x="2235640" y="3885264"/>
              <a:ext cx="203168" cy="855485"/>
            </a:xfrm>
            <a:prstGeom prst="rect">
              <a:avLst/>
            </a:prstGeom>
            <a:solidFill>
              <a:srgbClr val="80BD41">
                <a:alpha val="100000"/>
              </a:srgbClr>
            </a:solidFill>
          </p:spPr>
          <p:txBody>
            <a:bodyPr/>
            <a:lstStyle/>
            <a:p/>
          </p:txBody>
        </p:sp>
        <p:sp>
          <p:nvSpPr>
            <p:cNvPr id="37" name="rc37"/>
            <p:cNvSpPr/>
            <p:nvPr/>
          </p:nvSpPr>
          <p:spPr>
            <a:xfrm>
              <a:off x="2235640" y="3535837"/>
              <a:ext cx="203168" cy="204836"/>
            </a:xfrm>
            <a:prstGeom prst="rect">
              <a:avLst/>
            </a:prstGeom>
            <a:solidFill>
              <a:srgbClr val="0058AB">
                <a:alpha val="100000"/>
              </a:srgbClr>
            </a:solidFill>
          </p:spPr>
          <p:txBody>
            <a:bodyPr/>
            <a:lstStyle/>
            <a:p/>
          </p:txBody>
        </p:sp>
        <p:sp>
          <p:nvSpPr>
            <p:cNvPr id="38" name="rc38"/>
            <p:cNvSpPr/>
            <p:nvPr/>
          </p:nvSpPr>
          <p:spPr>
            <a:xfrm>
              <a:off x="2235640" y="3740673"/>
              <a:ext cx="203168" cy="144590"/>
            </a:xfrm>
            <a:prstGeom prst="rect">
              <a:avLst/>
            </a:prstGeom>
            <a:solidFill>
              <a:srgbClr val="1CABE2">
                <a:alpha val="100000"/>
              </a:srgbClr>
            </a:solidFill>
          </p:spPr>
          <p:txBody>
            <a:bodyPr/>
            <a:lstStyle/>
            <a:p/>
          </p:txBody>
        </p:sp>
        <p:sp>
          <p:nvSpPr>
            <p:cNvPr id="39" name="rc39"/>
            <p:cNvSpPr/>
            <p:nvPr/>
          </p:nvSpPr>
          <p:spPr>
            <a:xfrm>
              <a:off x="2461382" y="3718017"/>
              <a:ext cx="203168" cy="1022732"/>
            </a:xfrm>
            <a:prstGeom prst="rect">
              <a:avLst/>
            </a:prstGeom>
            <a:solidFill>
              <a:srgbClr val="80BD41">
                <a:alpha val="100000"/>
              </a:srgbClr>
            </a:solidFill>
          </p:spPr>
          <p:txBody>
            <a:bodyPr/>
            <a:lstStyle/>
            <a:p/>
          </p:txBody>
        </p:sp>
        <p:sp>
          <p:nvSpPr>
            <p:cNvPr id="40" name="rc40"/>
            <p:cNvSpPr/>
            <p:nvPr/>
          </p:nvSpPr>
          <p:spPr>
            <a:xfrm>
              <a:off x="2461382" y="3493511"/>
              <a:ext cx="203168" cy="112249"/>
            </a:xfrm>
            <a:prstGeom prst="rect">
              <a:avLst/>
            </a:prstGeom>
            <a:solidFill>
              <a:srgbClr val="0058AB">
                <a:alpha val="100000"/>
              </a:srgbClr>
            </a:solidFill>
          </p:spPr>
          <p:txBody>
            <a:bodyPr/>
            <a:lstStyle/>
            <a:p/>
          </p:txBody>
        </p:sp>
        <p:sp>
          <p:nvSpPr>
            <p:cNvPr id="41" name="rc41"/>
            <p:cNvSpPr/>
            <p:nvPr/>
          </p:nvSpPr>
          <p:spPr>
            <a:xfrm>
              <a:off x="2461382" y="3605761"/>
              <a:ext cx="203168" cy="112255"/>
            </a:xfrm>
            <a:prstGeom prst="rect">
              <a:avLst/>
            </a:prstGeom>
            <a:solidFill>
              <a:srgbClr val="1CABE2">
                <a:alpha val="100000"/>
              </a:srgbClr>
            </a:solidFill>
          </p:spPr>
          <p:txBody>
            <a:bodyPr/>
            <a:lstStyle/>
            <a:p/>
          </p:txBody>
        </p:sp>
        <p:sp>
          <p:nvSpPr>
            <p:cNvPr id="42" name="rc42"/>
            <p:cNvSpPr/>
            <p:nvPr/>
          </p:nvSpPr>
          <p:spPr>
            <a:xfrm>
              <a:off x="2687125" y="3655655"/>
              <a:ext cx="203168" cy="1085094"/>
            </a:xfrm>
            <a:prstGeom prst="rect">
              <a:avLst/>
            </a:prstGeom>
            <a:solidFill>
              <a:srgbClr val="80BD41">
                <a:alpha val="100000"/>
              </a:srgbClr>
            </a:solidFill>
          </p:spPr>
          <p:txBody>
            <a:bodyPr/>
            <a:lstStyle/>
            <a:p/>
          </p:txBody>
        </p:sp>
        <p:sp>
          <p:nvSpPr>
            <p:cNvPr id="43" name="rc43"/>
            <p:cNvSpPr/>
            <p:nvPr/>
          </p:nvSpPr>
          <p:spPr>
            <a:xfrm>
              <a:off x="2687125" y="3448967"/>
              <a:ext cx="203168" cy="116259"/>
            </a:xfrm>
            <a:prstGeom prst="rect">
              <a:avLst/>
            </a:prstGeom>
            <a:solidFill>
              <a:srgbClr val="0058AB">
                <a:alpha val="100000"/>
              </a:srgbClr>
            </a:solidFill>
          </p:spPr>
          <p:txBody>
            <a:bodyPr/>
            <a:lstStyle/>
            <a:p/>
          </p:txBody>
        </p:sp>
        <p:sp>
          <p:nvSpPr>
            <p:cNvPr id="44" name="rc44"/>
            <p:cNvSpPr/>
            <p:nvPr/>
          </p:nvSpPr>
          <p:spPr>
            <a:xfrm>
              <a:off x="2687125" y="3565227"/>
              <a:ext cx="203168" cy="90428"/>
            </a:xfrm>
            <a:prstGeom prst="rect">
              <a:avLst/>
            </a:prstGeom>
            <a:solidFill>
              <a:srgbClr val="1CABE2">
                <a:alpha val="100000"/>
              </a:srgbClr>
            </a:solidFill>
          </p:spPr>
          <p:txBody>
            <a:bodyPr/>
            <a:lstStyle/>
            <a:p/>
          </p:txBody>
        </p:sp>
        <p:sp>
          <p:nvSpPr>
            <p:cNvPr id="45" name="rc45"/>
            <p:cNvSpPr/>
            <p:nvPr/>
          </p:nvSpPr>
          <p:spPr>
            <a:xfrm>
              <a:off x="2912867" y="3639142"/>
              <a:ext cx="203168" cy="1101607"/>
            </a:xfrm>
            <a:prstGeom prst="rect">
              <a:avLst/>
            </a:prstGeom>
            <a:solidFill>
              <a:srgbClr val="80BD41">
                <a:alpha val="100000"/>
              </a:srgbClr>
            </a:solidFill>
          </p:spPr>
          <p:txBody>
            <a:bodyPr/>
            <a:lstStyle/>
            <a:p/>
          </p:txBody>
        </p:sp>
        <p:sp>
          <p:nvSpPr>
            <p:cNvPr id="46" name="rc46"/>
            <p:cNvSpPr/>
            <p:nvPr/>
          </p:nvSpPr>
          <p:spPr>
            <a:xfrm>
              <a:off x="2912867" y="3397324"/>
              <a:ext cx="203168" cy="80606"/>
            </a:xfrm>
            <a:prstGeom prst="rect">
              <a:avLst/>
            </a:prstGeom>
            <a:solidFill>
              <a:srgbClr val="0058AB">
                <a:alpha val="100000"/>
              </a:srgbClr>
            </a:solidFill>
          </p:spPr>
          <p:txBody>
            <a:bodyPr/>
            <a:lstStyle/>
            <a:p/>
          </p:txBody>
        </p:sp>
        <p:sp>
          <p:nvSpPr>
            <p:cNvPr id="47" name="rc47"/>
            <p:cNvSpPr/>
            <p:nvPr/>
          </p:nvSpPr>
          <p:spPr>
            <a:xfrm>
              <a:off x="2912867" y="3477930"/>
              <a:ext cx="203168" cy="161212"/>
            </a:xfrm>
            <a:prstGeom prst="rect">
              <a:avLst/>
            </a:prstGeom>
            <a:solidFill>
              <a:srgbClr val="1CABE2">
                <a:alpha val="100000"/>
              </a:srgbClr>
            </a:solidFill>
          </p:spPr>
          <p:txBody>
            <a:bodyPr/>
            <a:lstStyle/>
            <a:p/>
          </p:txBody>
        </p:sp>
        <p:sp>
          <p:nvSpPr>
            <p:cNvPr id="48" name="rc48"/>
            <p:cNvSpPr/>
            <p:nvPr/>
          </p:nvSpPr>
          <p:spPr>
            <a:xfrm>
              <a:off x="3138609" y="3621246"/>
              <a:ext cx="203168" cy="1119503"/>
            </a:xfrm>
            <a:prstGeom prst="rect">
              <a:avLst/>
            </a:prstGeom>
            <a:solidFill>
              <a:srgbClr val="80BD41">
                <a:alpha val="100000"/>
              </a:srgbClr>
            </a:solidFill>
          </p:spPr>
          <p:txBody>
            <a:bodyPr/>
            <a:lstStyle/>
            <a:p/>
          </p:txBody>
        </p:sp>
        <p:sp>
          <p:nvSpPr>
            <p:cNvPr id="49" name="rc49"/>
            <p:cNvSpPr/>
            <p:nvPr/>
          </p:nvSpPr>
          <p:spPr>
            <a:xfrm>
              <a:off x="3138609" y="3358647"/>
              <a:ext cx="203168" cy="110566"/>
            </a:xfrm>
            <a:prstGeom prst="rect">
              <a:avLst/>
            </a:prstGeom>
            <a:solidFill>
              <a:srgbClr val="0058AB">
                <a:alpha val="100000"/>
              </a:srgbClr>
            </a:solidFill>
          </p:spPr>
          <p:txBody>
            <a:bodyPr/>
            <a:lstStyle/>
            <a:p/>
          </p:txBody>
        </p:sp>
        <p:sp>
          <p:nvSpPr>
            <p:cNvPr id="50" name="rc50"/>
            <p:cNvSpPr/>
            <p:nvPr/>
          </p:nvSpPr>
          <p:spPr>
            <a:xfrm>
              <a:off x="3138609" y="3469214"/>
              <a:ext cx="203168" cy="152032"/>
            </a:xfrm>
            <a:prstGeom prst="rect">
              <a:avLst/>
            </a:prstGeom>
            <a:solidFill>
              <a:srgbClr val="1CABE2">
                <a:alpha val="100000"/>
              </a:srgbClr>
            </a:solidFill>
          </p:spPr>
          <p:txBody>
            <a:bodyPr/>
            <a:lstStyle/>
            <a:p/>
          </p:txBody>
        </p:sp>
        <p:sp>
          <p:nvSpPr>
            <p:cNvPr id="51" name="rc51"/>
            <p:cNvSpPr/>
            <p:nvPr/>
          </p:nvSpPr>
          <p:spPr>
            <a:xfrm>
              <a:off x="3364352" y="3627949"/>
              <a:ext cx="203168" cy="1112800"/>
            </a:xfrm>
            <a:prstGeom prst="rect">
              <a:avLst/>
            </a:prstGeom>
            <a:solidFill>
              <a:srgbClr val="80BD41">
                <a:alpha val="100000"/>
              </a:srgbClr>
            </a:solidFill>
          </p:spPr>
          <p:txBody>
            <a:bodyPr/>
            <a:lstStyle/>
            <a:p/>
          </p:txBody>
        </p:sp>
        <p:sp>
          <p:nvSpPr>
            <p:cNvPr id="52" name="rc52"/>
            <p:cNvSpPr/>
            <p:nvPr/>
          </p:nvSpPr>
          <p:spPr>
            <a:xfrm>
              <a:off x="3364352" y="3314079"/>
              <a:ext cx="203168" cy="99866"/>
            </a:xfrm>
            <a:prstGeom prst="rect">
              <a:avLst/>
            </a:prstGeom>
            <a:solidFill>
              <a:srgbClr val="0058AB">
                <a:alpha val="100000"/>
              </a:srgbClr>
            </a:solidFill>
          </p:spPr>
          <p:txBody>
            <a:bodyPr/>
            <a:lstStyle/>
            <a:p/>
          </p:txBody>
        </p:sp>
        <p:sp>
          <p:nvSpPr>
            <p:cNvPr id="53" name="rc53"/>
            <p:cNvSpPr/>
            <p:nvPr/>
          </p:nvSpPr>
          <p:spPr>
            <a:xfrm>
              <a:off x="3364352" y="3413945"/>
              <a:ext cx="203168" cy="214003"/>
            </a:xfrm>
            <a:prstGeom prst="rect">
              <a:avLst/>
            </a:prstGeom>
            <a:solidFill>
              <a:srgbClr val="1CABE2">
                <a:alpha val="100000"/>
              </a:srgbClr>
            </a:solidFill>
          </p:spPr>
          <p:txBody>
            <a:bodyPr/>
            <a:lstStyle/>
            <a:p/>
          </p:txBody>
        </p:sp>
        <p:sp>
          <p:nvSpPr>
            <p:cNvPr id="54" name="rc54"/>
            <p:cNvSpPr/>
            <p:nvPr/>
          </p:nvSpPr>
          <p:spPr>
            <a:xfrm>
              <a:off x="3590094" y="3527007"/>
              <a:ext cx="203168" cy="1213742"/>
            </a:xfrm>
            <a:prstGeom prst="rect">
              <a:avLst/>
            </a:prstGeom>
            <a:solidFill>
              <a:srgbClr val="80BD41">
                <a:alpha val="100000"/>
              </a:srgbClr>
            </a:solidFill>
          </p:spPr>
          <p:txBody>
            <a:bodyPr/>
            <a:lstStyle/>
            <a:p/>
          </p:txBody>
        </p:sp>
        <p:sp>
          <p:nvSpPr>
            <p:cNvPr id="55" name="rc55"/>
            <p:cNvSpPr/>
            <p:nvPr/>
          </p:nvSpPr>
          <p:spPr>
            <a:xfrm>
              <a:off x="3590094" y="3278408"/>
              <a:ext cx="203168" cy="43870"/>
            </a:xfrm>
            <a:prstGeom prst="rect">
              <a:avLst/>
            </a:prstGeom>
            <a:solidFill>
              <a:srgbClr val="0058AB">
                <a:alpha val="100000"/>
              </a:srgbClr>
            </a:solidFill>
          </p:spPr>
          <p:txBody>
            <a:bodyPr/>
            <a:lstStyle/>
            <a:p/>
          </p:txBody>
        </p:sp>
        <p:sp>
          <p:nvSpPr>
            <p:cNvPr id="56" name="rc56"/>
            <p:cNvSpPr/>
            <p:nvPr/>
          </p:nvSpPr>
          <p:spPr>
            <a:xfrm>
              <a:off x="3590094" y="3322278"/>
              <a:ext cx="203168" cy="204728"/>
            </a:xfrm>
            <a:prstGeom prst="rect">
              <a:avLst/>
            </a:prstGeom>
            <a:solidFill>
              <a:srgbClr val="1CABE2">
                <a:alpha val="100000"/>
              </a:srgbClr>
            </a:solidFill>
          </p:spPr>
          <p:txBody>
            <a:bodyPr/>
            <a:lstStyle/>
            <a:p/>
          </p:txBody>
        </p:sp>
        <p:sp>
          <p:nvSpPr>
            <p:cNvPr id="57" name="rc57"/>
            <p:cNvSpPr/>
            <p:nvPr/>
          </p:nvSpPr>
          <p:spPr>
            <a:xfrm>
              <a:off x="3815836" y="3489634"/>
              <a:ext cx="203168" cy="1251115"/>
            </a:xfrm>
            <a:prstGeom prst="rect">
              <a:avLst/>
            </a:prstGeom>
            <a:solidFill>
              <a:srgbClr val="80BD41">
                <a:alpha val="100000"/>
              </a:srgbClr>
            </a:solidFill>
          </p:spPr>
          <p:txBody>
            <a:bodyPr/>
            <a:lstStyle/>
            <a:p/>
          </p:txBody>
        </p:sp>
        <p:sp>
          <p:nvSpPr>
            <p:cNvPr id="58" name="rc58"/>
            <p:cNvSpPr/>
            <p:nvPr/>
          </p:nvSpPr>
          <p:spPr>
            <a:xfrm>
              <a:off x="3815836" y="3268850"/>
              <a:ext cx="203168" cy="88312"/>
            </a:xfrm>
            <a:prstGeom prst="rect">
              <a:avLst/>
            </a:prstGeom>
            <a:solidFill>
              <a:srgbClr val="0058AB">
                <a:alpha val="100000"/>
              </a:srgbClr>
            </a:solidFill>
          </p:spPr>
          <p:txBody>
            <a:bodyPr/>
            <a:lstStyle/>
            <a:p/>
          </p:txBody>
        </p:sp>
        <p:sp>
          <p:nvSpPr>
            <p:cNvPr id="59" name="rc59"/>
            <p:cNvSpPr/>
            <p:nvPr/>
          </p:nvSpPr>
          <p:spPr>
            <a:xfrm>
              <a:off x="3815836" y="3357162"/>
              <a:ext cx="203168" cy="132471"/>
            </a:xfrm>
            <a:prstGeom prst="rect">
              <a:avLst/>
            </a:prstGeom>
            <a:solidFill>
              <a:srgbClr val="1CABE2">
                <a:alpha val="100000"/>
              </a:srgbClr>
            </a:solidFill>
          </p:spPr>
          <p:txBody>
            <a:bodyPr/>
            <a:lstStyle/>
            <a:p/>
          </p:txBody>
        </p:sp>
        <p:sp>
          <p:nvSpPr>
            <p:cNvPr id="60" name="rc60"/>
            <p:cNvSpPr/>
            <p:nvPr/>
          </p:nvSpPr>
          <p:spPr>
            <a:xfrm>
              <a:off x="4041579" y="3503027"/>
              <a:ext cx="203168" cy="1237722"/>
            </a:xfrm>
            <a:prstGeom prst="rect">
              <a:avLst/>
            </a:prstGeom>
            <a:solidFill>
              <a:srgbClr val="80BD41">
                <a:alpha val="100000"/>
              </a:srgbClr>
            </a:solidFill>
          </p:spPr>
          <p:txBody>
            <a:bodyPr/>
            <a:lstStyle/>
            <a:p/>
          </p:txBody>
        </p:sp>
        <p:sp>
          <p:nvSpPr>
            <p:cNvPr id="61" name="rc61"/>
            <p:cNvSpPr/>
            <p:nvPr/>
          </p:nvSpPr>
          <p:spPr>
            <a:xfrm>
              <a:off x="4041579" y="3267269"/>
              <a:ext cx="203168" cy="88408"/>
            </a:xfrm>
            <a:prstGeom prst="rect">
              <a:avLst/>
            </a:prstGeom>
            <a:solidFill>
              <a:srgbClr val="0058AB">
                <a:alpha val="100000"/>
              </a:srgbClr>
            </a:solidFill>
          </p:spPr>
          <p:txBody>
            <a:bodyPr/>
            <a:lstStyle/>
            <a:p/>
          </p:txBody>
        </p:sp>
        <p:sp>
          <p:nvSpPr>
            <p:cNvPr id="62" name="rc62"/>
            <p:cNvSpPr/>
            <p:nvPr/>
          </p:nvSpPr>
          <p:spPr>
            <a:xfrm>
              <a:off x="4041579" y="3355677"/>
              <a:ext cx="203168" cy="147349"/>
            </a:xfrm>
            <a:prstGeom prst="rect">
              <a:avLst/>
            </a:prstGeom>
            <a:solidFill>
              <a:srgbClr val="1CABE2">
                <a:alpha val="100000"/>
              </a:srgbClr>
            </a:solidFill>
          </p:spPr>
          <p:txBody>
            <a:bodyPr/>
            <a:lstStyle/>
            <a:p/>
          </p:txBody>
        </p:sp>
        <p:sp>
          <p:nvSpPr>
            <p:cNvPr id="63" name="rc63"/>
            <p:cNvSpPr/>
            <p:nvPr/>
          </p:nvSpPr>
          <p:spPr>
            <a:xfrm>
              <a:off x="4267321" y="3495225"/>
              <a:ext cx="203168" cy="1245524"/>
            </a:xfrm>
            <a:prstGeom prst="rect">
              <a:avLst/>
            </a:prstGeom>
            <a:solidFill>
              <a:srgbClr val="80BD41">
                <a:alpha val="100000"/>
              </a:srgbClr>
            </a:solidFill>
          </p:spPr>
          <p:txBody>
            <a:bodyPr/>
            <a:lstStyle/>
            <a:p/>
          </p:txBody>
        </p:sp>
        <p:sp>
          <p:nvSpPr>
            <p:cNvPr id="64" name="rc64"/>
            <p:cNvSpPr/>
            <p:nvPr/>
          </p:nvSpPr>
          <p:spPr>
            <a:xfrm>
              <a:off x="4267321" y="3257981"/>
              <a:ext cx="203168" cy="88967"/>
            </a:xfrm>
            <a:prstGeom prst="rect">
              <a:avLst/>
            </a:prstGeom>
            <a:solidFill>
              <a:srgbClr val="0058AB">
                <a:alpha val="100000"/>
              </a:srgbClr>
            </a:solidFill>
          </p:spPr>
          <p:txBody>
            <a:bodyPr/>
            <a:lstStyle/>
            <a:p/>
          </p:txBody>
        </p:sp>
        <p:sp>
          <p:nvSpPr>
            <p:cNvPr id="65" name="rc65"/>
            <p:cNvSpPr/>
            <p:nvPr/>
          </p:nvSpPr>
          <p:spPr>
            <a:xfrm>
              <a:off x="4267321" y="3346949"/>
              <a:ext cx="203168" cy="148275"/>
            </a:xfrm>
            <a:prstGeom prst="rect">
              <a:avLst/>
            </a:prstGeom>
            <a:solidFill>
              <a:srgbClr val="1CABE2">
                <a:alpha val="100000"/>
              </a:srgbClr>
            </a:solidFill>
          </p:spPr>
          <p:txBody>
            <a:bodyPr/>
            <a:lstStyle/>
            <a:p/>
          </p:txBody>
        </p:sp>
        <p:sp>
          <p:nvSpPr>
            <p:cNvPr id="66" name="rc66"/>
            <p:cNvSpPr/>
            <p:nvPr/>
          </p:nvSpPr>
          <p:spPr>
            <a:xfrm>
              <a:off x="4493063" y="3477064"/>
              <a:ext cx="203168" cy="1263685"/>
            </a:xfrm>
            <a:prstGeom prst="rect">
              <a:avLst/>
            </a:prstGeom>
            <a:solidFill>
              <a:srgbClr val="80BD41">
                <a:alpha val="100000"/>
              </a:srgbClr>
            </a:solidFill>
          </p:spPr>
          <p:txBody>
            <a:bodyPr/>
            <a:lstStyle/>
            <a:p/>
          </p:txBody>
        </p:sp>
        <p:sp>
          <p:nvSpPr>
            <p:cNvPr id="67" name="rc67"/>
            <p:cNvSpPr/>
            <p:nvPr/>
          </p:nvSpPr>
          <p:spPr>
            <a:xfrm>
              <a:off x="4493063" y="3236364"/>
              <a:ext cx="203168" cy="165480"/>
            </a:xfrm>
            <a:prstGeom prst="rect">
              <a:avLst/>
            </a:prstGeom>
            <a:solidFill>
              <a:srgbClr val="0058AB">
                <a:alpha val="100000"/>
              </a:srgbClr>
            </a:solidFill>
          </p:spPr>
          <p:txBody>
            <a:bodyPr/>
            <a:lstStyle/>
            <a:p/>
          </p:txBody>
        </p:sp>
        <p:sp>
          <p:nvSpPr>
            <p:cNvPr id="68" name="rc68"/>
            <p:cNvSpPr/>
            <p:nvPr/>
          </p:nvSpPr>
          <p:spPr>
            <a:xfrm>
              <a:off x="4493063" y="3401845"/>
              <a:ext cx="203168" cy="75219"/>
            </a:xfrm>
            <a:prstGeom prst="rect">
              <a:avLst/>
            </a:prstGeom>
            <a:solidFill>
              <a:srgbClr val="1CABE2">
                <a:alpha val="100000"/>
              </a:srgbClr>
            </a:solidFill>
          </p:spPr>
          <p:txBody>
            <a:bodyPr/>
            <a:lstStyle/>
            <a:p/>
          </p:txBody>
        </p:sp>
        <p:sp>
          <p:nvSpPr>
            <p:cNvPr id="69" name="rc69"/>
            <p:cNvSpPr/>
            <p:nvPr/>
          </p:nvSpPr>
          <p:spPr>
            <a:xfrm>
              <a:off x="4718806" y="3486214"/>
              <a:ext cx="203168" cy="1254535"/>
            </a:xfrm>
            <a:prstGeom prst="rect">
              <a:avLst/>
            </a:prstGeom>
            <a:solidFill>
              <a:srgbClr val="80BD41">
                <a:alpha val="100000"/>
              </a:srgbClr>
            </a:solidFill>
          </p:spPr>
          <p:txBody>
            <a:bodyPr/>
            <a:lstStyle/>
            <a:p/>
          </p:txBody>
        </p:sp>
        <p:sp>
          <p:nvSpPr>
            <p:cNvPr id="70" name="rc70"/>
            <p:cNvSpPr/>
            <p:nvPr/>
          </p:nvSpPr>
          <p:spPr>
            <a:xfrm>
              <a:off x="4718806" y="3210828"/>
              <a:ext cx="203168" cy="183592"/>
            </a:xfrm>
            <a:prstGeom prst="rect">
              <a:avLst/>
            </a:prstGeom>
            <a:solidFill>
              <a:srgbClr val="0058AB">
                <a:alpha val="100000"/>
              </a:srgbClr>
            </a:solidFill>
          </p:spPr>
          <p:txBody>
            <a:bodyPr/>
            <a:lstStyle/>
            <a:p/>
          </p:txBody>
        </p:sp>
        <p:sp>
          <p:nvSpPr>
            <p:cNvPr id="71" name="rc71"/>
            <p:cNvSpPr/>
            <p:nvPr/>
          </p:nvSpPr>
          <p:spPr>
            <a:xfrm>
              <a:off x="4718806" y="3394421"/>
              <a:ext cx="203168" cy="91793"/>
            </a:xfrm>
            <a:prstGeom prst="rect">
              <a:avLst/>
            </a:prstGeom>
            <a:solidFill>
              <a:srgbClr val="1CABE2">
                <a:alpha val="100000"/>
              </a:srgbClr>
            </a:solidFill>
          </p:spPr>
          <p:txBody>
            <a:bodyPr/>
            <a:lstStyle/>
            <a:p/>
          </p:txBody>
        </p:sp>
        <p:sp>
          <p:nvSpPr>
            <p:cNvPr id="72" name="rc72"/>
            <p:cNvSpPr/>
            <p:nvPr/>
          </p:nvSpPr>
          <p:spPr>
            <a:xfrm>
              <a:off x="4944548" y="3462649"/>
              <a:ext cx="203168" cy="1278100"/>
            </a:xfrm>
            <a:prstGeom prst="rect">
              <a:avLst/>
            </a:prstGeom>
            <a:solidFill>
              <a:srgbClr val="80BD41">
                <a:alpha val="100000"/>
              </a:srgbClr>
            </a:solidFill>
          </p:spPr>
          <p:txBody>
            <a:bodyPr/>
            <a:lstStyle/>
            <a:p/>
          </p:txBody>
        </p:sp>
        <p:sp>
          <p:nvSpPr>
            <p:cNvPr id="73" name="rc73"/>
            <p:cNvSpPr/>
            <p:nvPr/>
          </p:nvSpPr>
          <p:spPr>
            <a:xfrm>
              <a:off x="4944548" y="3182088"/>
              <a:ext cx="203168" cy="171455"/>
            </a:xfrm>
            <a:prstGeom prst="rect">
              <a:avLst/>
            </a:prstGeom>
            <a:solidFill>
              <a:srgbClr val="0058AB">
                <a:alpha val="100000"/>
              </a:srgbClr>
            </a:solidFill>
          </p:spPr>
          <p:txBody>
            <a:bodyPr/>
            <a:lstStyle/>
            <a:p/>
          </p:txBody>
        </p:sp>
        <p:sp>
          <p:nvSpPr>
            <p:cNvPr id="74" name="rc74"/>
            <p:cNvSpPr/>
            <p:nvPr/>
          </p:nvSpPr>
          <p:spPr>
            <a:xfrm>
              <a:off x="4944548" y="3353543"/>
              <a:ext cx="203168" cy="109105"/>
            </a:xfrm>
            <a:prstGeom prst="rect">
              <a:avLst/>
            </a:prstGeom>
            <a:solidFill>
              <a:srgbClr val="1CABE2">
                <a:alpha val="100000"/>
              </a:srgbClr>
            </a:solidFill>
          </p:spPr>
          <p:txBody>
            <a:bodyPr/>
            <a:lstStyle/>
            <a:p/>
          </p:txBody>
        </p:sp>
        <p:sp>
          <p:nvSpPr>
            <p:cNvPr id="75" name="rc75"/>
            <p:cNvSpPr/>
            <p:nvPr/>
          </p:nvSpPr>
          <p:spPr>
            <a:xfrm>
              <a:off x="5170291" y="3416001"/>
              <a:ext cx="203168" cy="1324748"/>
            </a:xfrm>
            <a:prstGeom prst="rect">
              <a:avLst/>
            </a:prstGeom>
            <a:solidFill>
              <a:srgbClr val="80BD41">
                <a:alpha val="100000"/>
              </a:srgbClr>
            </a:solidFill>
          </p:spPr>
          <p:txBody>
            <a:bodyPr/>
            <a:lstStyle/>
            <a:p/>
          </p:txBody>
        </p:sp>
        <p:sp>
          <p:nvSpPr>
            <p:cNvPr id="76" name="rc76"/>
            <p:cNvSpPr/>
            <p:nvPr/>
          </p:nvSpPr>
          <p:spPr>
            <a:xfrm>
              <a:off x="5170291" y="3163669"/>
              <a:ext cx="203168" cy="173481"/>
            </a:xfrm>
            <a:prstGeom prst="rect">
              <a:avLst/>
            </a:prstGeom>
            <a:solidFill>
              <a:srgbClr val="0058AB">
                <a:alpha val="100000"/>
              </a:srgbClr>
            </a:solidFill>
          </p:spPr>
          <p:txBody>
            <a:bodyPr/>
            <a:lstStyle/>
            <a:p/>
          </p:txBody>
        </p:sp>
        <p:sp>
          <p:nvSpPr>
            <p:cNvPr id="77" name="rc77"/>
            <p:cNvSpPr/>
            <p:nvPr/>
          </p:nvSpPr>
          <p:spPr>
            <a:xfrm>
              <a:off x="5170291" y="3337151"/>
              <a:ext cx="203168" cy="78850"/>
            </a:xfrm>
            <a:prstGeom prst="rect">
              <a:avLst/>
            </a:prstGeom>
            <a:solidFill>
              <a:srgbClr val="1CABE2">
                <a:alpha val="100000"/>
              </a:srgbClr>
            </a:solidFill>
          </p:spPr>
          <p:txBody>
            <a:bodyPr/>
            <a:lstStyle/>
            <a:p/>
          </p:txBody>
        </p:sp>
        <p:sp>
          <p:nvSpPr>
            <p:cNvPr id="78" name="rc78"/>
            <p:cNvSpPr/>
            <p:nvPr/>
          </p:nvSpPr>
          <p:spPr>
            <a:xfrm>
              <a:off x="5396033" y="3433813"/>
              <a:ext cx="203168" cy="1306936"/>
            </a:xfrm>
            <a:prstGeom prst="rect">
              <a:avLst/>
            </a:prstGeom>
            <a:solidFill>
              <a:srgbClr val="80BD41">
                <a:alpha val="100000"/>
              </a:srgbClr>
            </a:solidFill>
          </p:spPr>
          <p:txBody>
            <a:bodyPr/>
            <a:lstStyle/>
            <a:p/>
          </p:txBody>
        </p:sp>
        <p:sp>
          <p:nvSpPr>
            <p:cNvPr id="79" name="rc79"/>
            <p:cNvSpPr/>
            <p:nvPr/>
          </p:nvSpPr>
          <p:spPr>
            <a:xfrm>
              <a:off x="5396033" y="3146922"/>
              <a:ext cx="203168" cy="175320"/>
            </a:xfrm>
            <a:prstGeom prst="rect">
              <a:avLst/>
            </a:prstGeom>
            <a:solidFill>
              <a:srgbClr val="0058AB">
                <a:alpha val="100000"/>
              </a:srgbClr>
            </a:solidFill>
          </p:spPr>
          <p:txBody>
            <a:bodyPr/>
            <a:lstStyle/>
            <a:p/>
          </p:txBody>
        </p:sp>
        <p:sp>
          <p:nvSpPr>
            <p:cNvPr id="80" name="rc80"/>
            <p:cNvSpPr/>
            <p:nvPr/>
          </p:nvSpPr>
          <p:spPr>
            <a:xfrm>
              <a:off x="5396033" y="3322242"/>
              <a:ext cx="203168" cy="111570"/>
            </a:xfrm>
            <a:prstGeom prst="rect">
              <a:avLst/>
            </a:prstGeom>
            <a:solidFill>
              <a:srgbClr val="1CABE2">
                <a:alpha val="100000"/>
              </a:srgbClr>
            </a:solidFill>
          </p:spPr>
          <p:txBody>
            <a:bodyPr/>
            <a:lstStyle/>
            <a:p/>
          </p:txBody>
        </p:sp>
        <p:sp>
          <p:nvSpPr>
            <p:cNvPr id="81" name="rc81"/>
            <p:cNvSpPr/>
            <p:nvPr/>
          </p:nvSpPr>
          <p:spPr>
            <a:xfrm>
              <a:off x="5621775" y="3355347"/>
              <a:ext cx="203168" cy="1385402"/>
            </a:xfrm>
            <a:prstGeom prst="rect">
              <a:avLst/>
            </a:prstGeom>
            <a:solidFill>
              <a:srgbClr val="80BD41">
                <a:alpha val="100000"/>
              </a:srgbClr>
            </a:solidFill>
          </p:spPr>
          <p:txBody>
            <a:bodyPr/>
            <a:lstStyle/>
            <a:p/>
          </p:txBody>
        </p:sp>
        <p:sp>
          <p:nvSpPr>
            <p:cNvPr id="82" name="rc82"/>
            <p:cNvSpPr/>
            <p:nvPr/>
          </p:nvSpPr>
          <p:spPr>
            <a:xfrm>
              <a:off x="5621775" y="3129814"/>
              <a:ext cx="203168" cy="128877"/>
            </a:xfrm>
            <a:prstGeom prst="rect">
              <a:avLst/>
            </a:prstGeom>
            <a:solidFill>
              <a:srgbClr val="0058AB">
                <a:alpha val="100000"/>
              </a:srgbClr>
            </a:solidFill>
          </p:spPr>
          <p:txBody>
            <a:bodyPr/>
            <a:lstStyle/>
            <a:p/>
          </p:txBody>
        </p:sp>
        <p:sp>
          <p:nvSpPr>
            <p:cNvPr id="83" name="rc83"/>
            <p:cNvSpPr/>
            <p:nvPr/>
          </p:nvSpPr>
          <p:spPr>
            <a:xfrm>
              <a:off x="5621775" y="3258691"/>
              <a:ext cx="203168" cy="96656"/>
            </a:xfrm>
            <a:prstGeom prst="rect">
              <a:avLst/>
            </a:prstGeom>
            <a:solidFill>
              <a:srgbClr val="1CABE2">
                <a:alpha val="100000"/>
              </a:srgbClr>
            </a:solidFill>
          </p:spPr>
          <p:txBody>
            <a:bodyPr/>
            <a:lstStyle/>
            <a:p/>
          </p:txBody>
        </p:sp>
        <p:sp>
          <p:nvSpPr>
            <p:cNvPr id="84" name="rc84"/>
            <p:cNvSpPr/>
            <p:nvPr/>
          </p:nvSpPr>
          <p:spPr>
            <a:xfrm>
              <a:off x="5847518" y="3356772"/>
              <a:ext cx="203168" cy="1383977"/>
            </a:xfrm>
            <a:prstGeom prst="rect">
              <a:avLst/>
            </a:prstGeom>
            <a:solidFill>
              <a:srgbClr val="80BD41">
                <a:alpha val="100000"/>
              </a:srgbClr>
            </a:solidFill>
          </p:spPr>
          <p:txBody>
            <a:bodyPr/>
            <a:lstStyle/>
            <a:p/>
          </p:txBody>
        </p:sp>
        <p:sp>
          <p:nvSpPr>
            <p:cNvPr id="85" name="rc85"/>
            <p:cNvSpPr/>
            <p:nvPr/>
          </p:nvSpPr>
          <p:spPr>
            <a:xfrm>
              <a:off x="5847518" y="3112537"/>
              <a:ext cx="203168" cy="195386"/>
            </a:xfrm>
            <a:prstGeom prst="rect">
              <a:avLst/>
            </a:prstGeom>
            <a:solidFill>
              <a:srgbClr val="0058AB">
                <a:alpha val="100000"/>
              </a:srgbClr>
            </a:solidFill>
          </p:spPr>
          <p:txBody>
            <a:bodyPr/>
            <a:lstStyle/>
            <a:p/>
          </p:txBody>
        </p:sp>
        <p:sp>
          <p:nvSpPr>
            <p:cNvPr id="86" name="rc86"/>
            <p:cNvSpPr/>
            <p:nvPr/>
          </p:nvSpPr>
          <p:spPr>
            <a:xfrm>
              <a:off x="5847518" y="3307923"/>
              <a:ext cx="203168" cy="48848"/>
            </a:xfrm>
            <a:prstGeom prst="rect">
              <a:avLst/>
            </a:prstGeom>
            <a:solidFill>
              <a:srgbClr val="1CABE2">
                <a:alpha val="100000"/>
              </a:srgbClr>
            </a:solidFill>
          </p:spPr>
          <p:txBody>
            <a:bodyPr/>
            <a:lstStyle/>
            <a:p/>
          </p:txBody>
        </p:sp>
        <p:sp>
          <p:nvSpPr>
            <p:cNvPr id="87" name="rc87"/>
            <p:cNvSpPr/>
            <p:nvPr/>
          </p:nvSpPr>
          <p:spPr>
            <a:xfrm>
              <a:off x="6073260" y="3308374"/>
              <a:ext cx="203168" cy="1432375"/>
            </a:xfrm>
            <a:prstGeom prst="rect">
              <a:avLst/>
            </a:prstGeom>
            <a:solidFill>
              <a:srgbClr val="80BD41">
                <a:alpha val="100000"/>
              </a:srgbClr>
            </a:solidFill>
          </p:spPr>
          <p:txBody>
            <a:bodyPr/>
            <a:lstStyle/>
            <a:p/>
          </p:txBody>
        </p:sp>
        <p:sp>
          <p:nvSpPr>
            <p:cNvPr id="88" name="rc88"/>
            <p:cNvSpPr/>
            <p:nvPr/>
          </p:nvSpPr>
          <p:spPr>
            <a:xfrm>
              <a:off x="6073260" y="3094341"/>
              <a:ext cx="203168" cy="164638"/>
            </a:xfrm>
            <a:prstGeom prst="rect">
              <a:avLst/>
            </a:prstGeom>
            <a:solidFill>
              <a:srgbClr val="0058AB">
                <a:alpha val="100000"/>
              </a:srgbClr>
            </a:solidFill>
          </p:spPr>
          <p:txBody>
            <a:bodyPr/>
            <a:lstStyle/>
            <a:p/>
          </p:txBody>
        </p:sp>
        <p:sp>
          <p:nvSpPr>
            <p:cNvPr id="89" name="rc89"/>
            <p:cNvSpPr/>
            <p:nvPr/>
          </p:nvSpPr>
          <p:spPr>
            <a:xfrm>
              <a:off x="6073260" y="3258979"/>
              <a:ext cx="203168" cy="49395"/>
            </a:xfrm>
            <a:prstGeom prst="rect">
              <a:avLst/>
            </a:prstGeom>
            <a:solidFill>
              <a:srgbClr val="1CABE2">
                <a:alpha val="100000"/>
              </a:srgbClr>
            </a:solidFill>
          </p:spPr>
          <p:txBody>
            <a:bodyPr/>
            <a:lstStyle/>
            <a:p/>
          </p:txBody>
        </p:sp>
        <p:sp>
          <p:nvSpPr>
            <p:cNvPr id="90" name="rc90"/>
            <p:cNvSpPr/>
            <p:nvPr/>
          </p:nvSpPr>
          <p:spPr>
            <a:xfrm>
              <a:off x="6299002" y="3311560"/>
              <a:ext cx="203168" cy="1429189"/>
            </a:xfrm>
            <a:prstGeom prst="rect">
              <a:avLst/>
            </a:prstGeom>
            <a:solidFill>
              <a:srgbClr val="80BD41">
                <a:alpha val="100000"/>
              </a:srgbClr>
            </a:solidFill>
          </p:spPr>
          <p:txBody>
            <a:bodyPr/>
            <a:lstStyle/>
            <a:p/>
          </p:txBody>
        </p:sp>
        <p:sp>
          <p:nvSpPr>
            <p:cNvPr id="91" name="rc91"/>
            <p:cNvSpPr/>
            <p:nvPr/>
          </p:nvSpPr>
          <p:spPr>
            <a:xfrm>
              <a:off x="6299002" y="3078904"/>
              <a:ext cx="203168" cy="166183"/>
            </a:xfrm>
            <a:prstGeom prst="rect">
              <a:avLst/>
            </a:prstGeom>
            <a:solidFill>
              <a:srgbClr val="0058AB">
                <a:alpha val="100000"/>
              </a:srgbClr>
            </a:solidFill>
          </p:spPr>
          <p:txBody>
            <a:bodyPr/>
            <a:lstStyle/>
            <a:p/>
          </p:txBody>
        </p:sp>
        <p:sp>
          <p:nvSpPr>
            <p:cNvPr id="92" name="rc92"/>
            <p:cNvSpPr/>
            <p:nvPr/>
          </p:nvSpPr>
          <p:spPr>
            <a:xfrm>
              <a:off x="6299002" y="3245087"/>
              <a:ext cx="203168" cy="66473"/>
            </a:xfrm>
            <a:prstGeom prst="rect">
              <a:avLst/>
            </a:prstGeom>
            <a:solidFill>
              <a:srgbClr val="1CABE2">
                <a:alpha val="100000"/>
              </a:srgbClr>
            </a:solidFill>
          </p:spPr>
          <p:txBody>
            <a:bodyPr/>
            <a:lstStyle/>
            <a:p/>
          </p:txBody>
        </p:sp>
        <p:sp>
          <p:nvSpPr>
            <p:cNvPr id="93" name="rc93"/>
            <p:cNvSpPr/>
            <p:nvPr/>
          </p:nvSpPr>
          <p:spPr>
            <a:xfrm>
              <a:off x="6524745" y="3227462"/>
              <a:ext cx="203168" cy="1513287"/>
            </a:xfrm>
            <a:prstGeom prst="rect">
              <a:avLst/>
            </a:prstGeom>
            <a:solidFill>
              <a:srgbClr val="80BD41">
                <a:alpha val="100000"/>
              </a:srgbClr>
            </a:solidFill>
          </p:spPr>
          <p:txBody>
            <a:bodyPr/>
            <a:lstStyle/>
            <a:p/>
          </p:txBody>
        </p:sp>
        <p:sp>
          <p:nvSpPr>
            <p:cNvPr id="94" name="rc94"/>
            <p:cNvSpPr/>
            <p:nvPr/>
          </p:nvSpPr>
          <p:spPr>
            <a:xfrm>
              <a:off x="6524745" y="3059319"/>
              <a:ext cx="203168" cy="84068"/>
            </a:xfrm>
            <a:prstGeom prst="rect">
              <a:avLst/>
            </a:prstGeom>
            <a:solidFill>
              <a:srgbClr val="0058AB">
                <a:alpha val="100000"/>
              </a:srgbClr>
            </a:solidFill>
          </p:spPr>
          <p:txBody>
            <a:bodyPr/>
            <a:lstStyle/>
            <a:p/>
          </p:txBody>
        </p:sp>
        <p:sp>
          <p:nvSpPr>
            <p:cNvPr id="95" name="rc95"/>
            <p:cNvSpPr/>
            <p:nvPr/>
          </p:nvSpPr>
          <p:spPr>
            <a:xfrm>
              <a:off x="6524745" y="3143387"/>
              <a:ext cx="203168" cy="84074"/>
            </a:xfrm>
            <a:prstGeom prst="rect">
              <a:avLst/>
            </a:prstGeom>
            <a:solidFill>
              <a:srgbClr val="1CABE2">
                <a:alpha val="100000"/>
              </a:srgbClr>
            </a:solidFill>
          </p:spPr>
          <p:txBody>
            <a:bodyPr/>
            <a:lstStyle/>
            <a:p/>
          </p:txBody>
        </p:sp>
        <p:sp>
          <p:nvSpPr>
            <p:cNvPr id="96" name="rc96"/>
            <p:cNvSpPr/>
            <p:nvPr/>
          </p:nvSpPr>
          <p:spPr>
            <a:xfrm>
              <a:off x="6750487" y="3211856"/>
              <a:ext cx="203168" cy="1528893"/>
            </a:xfrm>
            <a:prstGeom prst="rect">
              <a:avLst/>
            </a:prstGeom>
            <a:solidFill>
              <a:srgbClr val="80BD41">
                <a:alpha val="100000"/>
              </a:srgbClr>
            </a:solidFill>
          </p:spPr>
          <p:txBody>
            <a:bodyPr/>
            <a:lstStyle/>
            <a:p/>
          </p:txBody>
        </p:sp>
        <p:sp>
          <p:nvSpPr>
            <p:cNvPr id="97" name="rc97"/>
            <p:cNvSpPr/>
            <p:nvPr/>
          </p:nvSpPr>
          <p:spPr>
            <a:xfrm>
              <a:off x="6750487" y="3041982"/>
              <a:ext cx="203168" cy="84940"/>
            </a:xfrm>
            <a:prstGeom prst="rect">
              <a:avLst/>
            </a:prstGeom>
            <a:solidFill>
              <a:srgbClr val="0058AB">
                <a:alpha val="100000"/>
              </a:srgbClr>
            </a:solidFill>
          </p:spPr>
          <p:txBody>
            <a:bodyPr/>
            <a:lstStyle/>
            <a:p/>
          </p:txBody>
        </p:sp>
        <p:sp>
          <p:nvSpPr>
            <p:cNvPr id="98" name="rc98"/>
            <p:cNvSpPr/>
            <p:nvPr/>
          </p:nvSpPr>
          <p:spPr>
            <a:xfrm>
              <a:off x="6750487" y="3126922"/>
              <a:ext cx="203168" cy="84934"/>
            </a:xfrm>
            <a:prstGeom prst="rect">
              <a:avLst/>
            </a:prstGeom>
            <a:solidFill>
              <a:srgbClr val="1CABE2">
                <a:alpha val="100000"/>
              </a:srgbClr>
            </a:solidFill>
          </p:spPr>
          <p:txBody>
            <a:bodyPr/>
            <a:lstStyle/>
            <a:p/>
          </p:txBody>
        </p:sp>
        <p:sp>
          <p:nvSpPr>
            <p:cNvPr id="99" name="rc99"/>
            <p:cNvSpPr/>
            <p:nvPr/>
          </p:nvSpPr>
          <p:spPr>
            <a:xfrm>
              <a:off x="6976229" y="3020840"/>
              <a:ext cx="203168" cy="81118"/>
            </a:xfrm>
            <a:prstGeom prst="rect">
              <a:avLst/>
            </a:prstGeom>
            <a:solidFill>
              <a:srgbClr val="F26A21">
                <a:alpha val="100000"/>
              </a:srgbClr>
            </a:solidFill>
          </p:spPr>
          <p:txBody>
            <a:bodyPr/>
            <a:lstStyle/>
            <a:p/>
          </p:txBody>
        </p:sp>
        <p:sp>
          <p:nvSpPr>
            <p:cNvPr id="100" name="rc100"/>
            <p:cNvSpPr/>
            <p:nvPr/>
          </p:nvSpPr>
          <p:spPr>
            <a:xfrm>
              <a:off x="6976229" y="3101958"/>
              <a:ext cx="203168" cy="1638791"/>
            </a:xfrm>
            <a:prstGeom prst="rect">
              <a:avLst/>
            </a:prstGeom>
            <a:solidFill>
              <a:srgbClr val="FFC20E">
                <a:alpha val="100000"/>
              </a:srgbClr>
            </a:solidFill>
          </p:spPr>
          <p:txBody>
            <a:bodyPr/>
            <a:lstStyle/>
            <a:p/>
          </p:txBody>
        </p:sp>
        <p:sp>
          <p:nvSpPr>
            <p:cNvPr id="101" name="rc101"/>
            <p:cNvSpPr/>
            <p:nvPr/>
          </p:nvSpPr>
          <p:spPr>
            <a:xfrm>
              <a:off x="7201972" y="3000534"/>
              <a:ext cx="203168" cy="77468"/>
            </a:xfrm>
            <a:prstGeom prst="rect">
              <a:avLst/>
            </a:prstGeom>
            <a:solidFill>
              <a:srgbClr val="F26A21">
                <a:alpha val="100000"/>
              </a:srgbClr>
            </a:solidFill>
          </p:spPr>
          <p:txBody>
            <a:bodyPr/>
            <a:lstStyle/>
            <a:p/>
          </p:txBody>
        </p:sp>
        <p:sp>
          <p:nvSpPr>
            <p:cNvPr id="102" name="rc102"/>
            <p:cNvSpPr/>
            <p:nvPr/>
          </p:nvSpPr>
          <p:spPr>
            <a:xfrm>
              <a:off x="7201972" y="3078002"/>
              <a:ext cx="203168" cy="1662747"/>
            </a:xfrm>
            <a:prstGeom prst="rect">
              <a:avLst/>
            </a:prstGeom>
            <a:solidFill>
              <a:srgbClr val="FFC20E">
                <a:alpha val="100000"/>
              </a:srgbClr>
            </a:solidFill>
          </p:spPr>
          <p:txBody>
            <a:bodyPr/>
            <a:lstStyle/>
            <a:p/>
          </p:txBody>
        </p:sp>
        <p:sp>
          <p:nvSpPr>
            <p:cNvPr id="103" name="rc103"/>
            <p:cNvSpPr/>
            <p:nvPr/>
          </p:nvSpPr>
          <p:spPr>
            <a:xfrm>
              <a:off x="7427714" y="2977162"/>
              <a:ext cx="203168" cy="73982"/>
            </a:xfrm>
            <a:prstGeom prst="rect">
              <a:avLst/>
            </a:prstGeom>
            <a:solidFill>
              <a:srgbClr val="F26A21">
                <a:alpha val="100000"/>
              </a:srgbClr>
            </a:solidFill>
          </p:spPr>
          <p:txBody>
            <a:bodyPr/>
            <a:lstStyle/>
            <a:p/>
          </p:txBody>
        </p:sp>
        <p:sp>
          <p:nvSpPr>
            <p:cNvPr id="104" name="rc104"/>
            <p:cNvSpPr/>
            <p:nvPr/>
          </p:nvSpPr>
          <p:spPr>
            <a:xfrm>
              <a:off x="7427714" y="3051144"/>
              <a:ext cx="203168" cy="1689605"/>
            </a:xfrm>
            <a:prstGeom prst="rect">
              <a:avLst/>
            </a:prstGeom>
            <a:solidFill>
              <a:srgbClr val="FFC20E">
                <a:alpha val="100000"/>
              </a:srgbClr>
            </a:solidFill>
          </p:spPr>
          <p:txBody>
            <a:bodyPr/>
            <a:lstStyle/>
            <a:p/>
          </p:txBody>
        </p:sp>
        <p:sp>
          <p:nvSpPr>
            <p:cNvPr id="105" name="rc105"/>
            <p:cNvSpPr/>
            <p:nvPr/>
          </p:nvSpPr>
          <p:spPr>
            <a:xfrm>
              <a:off x="7653457" y="2956392"/>
              <a:ext cx="203168" cy="70653"/>
            </a:xfrm>
            <a:prstGeom prst="rect">
              <a:avLst/>
            </a:prstGeom>
            <a:solidFill>
              <a:srgbClr val="F26A21">
                <a:alpha val="100000"/>
              </a:srgbClr>
            </a:solidFill>
          </p:spPr>
          <p:txBody>
            <a:bodyPr/>
            <a:lstStyle/>
            <a:p/>
          </p:txBody>
        </p:sp>
        <p:sp>
          <p:nvSpPr>
            <p:cNvPr id="106" name="rc106"/>
            <p:cNvSpPr/>
            <p:nvPr/>
          </p:nvSpPr>
          <p:spPr>
            <a:xfrm>
              <a:off x="7653457" y="3027046"/>
              <a:ext cx="203168" cy="1713703"/>
            </a:xfrm>
            <a:prstGeom prst="rect">
              <a:avLst/>
            </a:prstGeom>
            <a:solidFill>
              <a:srgbClr val="FFC20E">
                <a:alpha val="100000"/>
              </a:srgbClr>
            </a:solidFill>
          </p:spPr>
          <p:txBody>
            <a:bodyPr/>
            <a:lstStyle/>
            <a:p/>
          </p:txBody>
        </p:sp>
        <p:sp>
          <p:nvSpPr>
            <p:cNvPr id="107" name="rc107"/>
            <p:cNvSpPr/>
            <p:nvPr/>
          </p:nvSpPr>
          <p:spPr>
            <a:xfrm>
              <a:off x="7879199" y="2932654"/>
              <a:ext cx="203168" cy="67474"/>
            </a:xfrm>
            <a:prstGeom prst="rect">
              <a:avLst/>
            </a:prstGeom>
            <a:solidFill>
              <a:srgbClr val="F26A21">
                <a:alpha val="100000"/>
              </a:srgbClr>
            </a:solidFill>
          </p:spPr>
          <p:txBody>
            <a:bodyPr/>
            <a:lstStyle/>
            <a:p/>
          </p:txBody>
        </p:sp>
        <p:sp>
          <p:nvSpPr>
            <p:cNvPr id="108" name="rc108"/>
            <p:cNvSpPr/>
            <p:nvPr/>
          </p:nvSpPr>
          <p:spPr>
            <a:xfrm>
              <a:off x="7879199" y="3000128"/>
              <a:ext cx="203168" cy="1740621"/>
            </a:xfrm>
            <a:prstGeom prst="rect">
              <a:avLst/>
            </a:prstGeom>
            <a:solidFill>
              <a:srgbClr val="FFC20E">
                <a:alpha val="100000"/>
              </a:srgbClr>
            </a:solidFill>
          </p:spPr>
          <p:txBody>
            <a:bodyPr/>
            <a:lstStyle/>
            <a:p/>
          </p:txBody>
        </p:sp>
        <p:sp>
          <p:nvSpPr>
            <p:cNvPr id="109" name="rc109"/>
            <p:cNvSpPr/>
            <p:nvPr/>
          </p:nvSpPr>
          <p:spPr>
            <a:xfrm>
              <a:off x="8104941" y="2907839"/>
              <a:ext cx="203168" cy="64438"/>
            </a:xfrm>
            <a:prstGeom prst="rect">
              <a:avLst/>
            </a:prstGeom>
            <a:solidFill>
              <a:srgbClr val="F26A21">
                <a:alpha val="100000"/>
              </a:srgbClr>
            </a:solidFill>
          </p:spPr>
          <p:txBody>
            <a:bodyPr/>
            <a:lstStyle/>
            <a:p/>
          </p:txBody>
        </p:sp>
        <p:sp>
          <p:nvSpPr>
            <p:cNvPr id="110" name="rc110"/>
            <p:cNvSpPr/>
            <p:nvPr/>
          </p:nvSpPr>
          <p:spPr>
            <a:xfrm>
              <a:off x="8104941" y="2972277"/>
              <a:ext cx="203168" cy="1768472"/>
            </a:xfrm>
            <a:prstGeom prst="rect">
              <a:avLst/>
            </a:prstGeom>
            <a:solidFill>
              <a:srgbClr val="FFC20E">
                <a:alpha val="100000"/>
              </a:srgbClr>
            </a:solidFill>
          </p:spPr>
          <p:txBody>
            <a:bodyPr/>
            <a:lstStyle/>
            <a:p/>
          </p:txBody>
        </p:sp>
        <p:sp>
          <p:nvSpPr>
            <p:cNvPr id="111" name="pl111"/>
            <p:cNvSpPr/>
            <p:nvPr/>
          </p:nvSpPr>
          <p:spPr>
            <a:xfrm>
              <a:off x="1434255" y="1309914"/>
              <a:ext cx="5417816" cy="1202560"/>
            </a:xfrm>
            <a:custGeom>
              <a:avLst/>
              <a:pathLst>
                <a:path w="5417816" h="1202560">
                  <a:moveTo>
                    <a:pt x="0" y="601280"/>
                  </a:moveTo>
                  <a:lnTo>
                    <a:pt x="225742" y="1202560"/>
                  </a:lnTo>
                  <a:lnTo>
                    <a:pt x="451484" y="778127"/>
                  </a:lnTo>
                  <a:lnTo>
                    <a:pt x="677227" y="495172"/>
                  </a:lnTo>
                  <a:lnTo>
                    <a:pt x="902969" y="495172"/>
                  </a:lnTo>
                  <a:lnTo>
                    <a:pt x="1128711" y="212216"/>
                  </a:lnTo>
                  <a:lnTo>
                    <a:pt x="1354454" y="212216"/>
                  </a:lnTo>
                  <a:lnTo>
                    <a:pt x="1580196" y="106108"/>
                  </a:lnTo>
                  <a:lnTo>
                    <a:pt x="1805938" y="176847"/>
                  </a:lnTo>
                  <a:lnTo>
                    <a:pt x="2031681" y="141477"/>
                  </a:lnTo>
                  <a:lnTo>
                    <a:pt x="2257423" y="0"/>
                  </a:lnTo>
                  <a:lnTo>
                    <a:pt x="2483165" y="106108"/>
                  </a:lnTo>
                  <a:lnTo>
                    <a:pt x="2708908" y="106108"/>
                  </a:lnTo>
                  <a:lnTo>
                    <a:pt x="2934650" y="106108"/>
                  </a:lnTo>
                  <a:lnTo>
                    <a:pt x="3160393" y="282955"/>
                  </a:lnTo>
                  <a:lnTo>
                    <a:pt x="3386135" y="318324"/>
                  </a:lnTo>
                  <a:lnTo>
                    <a:pt x="3611877" y="282955"/>
                  </a:lnTo>
                  <a:lnTo>
                    <a:pt x="3837620" y="282955"/>
                  </a:lnTo>
                  <a:lnTo>
                    <a:pt x="4063362" y="282955"/>
                  </a:lnTo>
                  <a:lnTo>
                    <a:pt x="4289104" y="176847"/>
                  </a:lnTo>
                  <a:lnTo>
                    <a:pt x="4514847" y="318324"/>
                  </a:lnTo>
                  <a:lnTo>
                    <a:pt x="4740589" y="247586"/>
                  </a:lnTo>
                  <a:lnTo>
                    <a:pt x="4966331" y="247586"/>
                  </a:lnTo>
                  <a:lnTo>
                    <a:pt x="5192074" y="70738"/>
                  </a:lnTo>
                  <a:lnTo>
                    <a:pt x="5417816" y="7073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557500"/>
              <a:ext cx="5417816" cy="1414777"/>
            </a:xfrm>
            <a:custGeom>
              <a:avLst/>
              <a:pathLst>
                <a:path w="5417816" h="1414777">
                  <a:moveTo>
                    <a:pt x="0" y="919605"/>
                  </a:moveTo>
                  <a:lnTo>
                    <a:pt x="225742" y="1414777"/>
                  </a:lnTo>
                  <a:lnTo>
                    <a:pt x="451484" y="1096452"/>
                  </a:lnTo>
                  <a:lnTo>
                    <a:pt x="677227" y="636649"/>
                  </a:lnTo>
                  <a:lnTo>
                    <a:pt x="902969" y="672019"/>
                  </a:lnTo>
                  <a:lnTo>
                    <a:pt x="1128711" y="282955"/>
                  </a:lnTo>
                  <a:lnTo>
                    <a:pt x="1354454" y="212216"/>
                  </a:lnTo>
                  <a:lnTo>
                    <a:pt x="1580196" y="282955"/>
                  </a:lnTo>
                  <a:lnTo>
                    <a:pt x="1805938" y="318324"/>
                  </a:lnTo>
                  <a:lnTo>
                    <a:pt x="2031681" y="424433"/>
                  </a:lnTo>
                  <a:lnTo>
                    <a:pt x="2257423" y="247586"/>
                  </a:lnTo>
                  <a:lnTo>
                    <a:pt x="2483165" y="176847"/>
                  </a:lnTo>
                  <a:lnTo>
                    <a:pt x="2708908" y="212216"/>
                  </a:lnTo>
                  <a:lnTo>
                    <a:pt x="2934650" y="212216"/>
                  </a:lnTo>
                  <a:lnTo>
                    <a:pt x="3160393" y="212216"/>
                  </a:lnTo>
                  <a:lnTo>
                    <a:pt x="3386135" y="282955"/>
                  </a:lnTo>
                  <a:lnTo>
                    <a:pt x="3611877" y="282955"/>
                  </a:lnTo>
                  <a:lnTo>
                    <a:pt x="3837620" y="212216"/>
                  </a:lnTo>
                  <a:lnTo>
                    <a:pt x="4063362" y="282955"/>
                  </a:lnTo>
                  <a:lnTo>
                    <a:pt x="4289104" y="141477"/>
                  </a:lnTo>
                  <a:lnTo>
                    <a:pt x="4514847" y="176847"/>
                  </a:lnTo>
                  <a:lnTo>
                    <a:pt x="4740589" y="106108"/>
                  </a:lnTo>
                  <a:lnTo>
                    <a:pt x="4966331" y="141477"/>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4" name="tx114"/>
            <p:cNvSpPr/>
            <p:nvPr/>
          </p:nvSpPr>
          <p:spPr>
            <a:xfrm>
              <a:off x="2494638"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3623350"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52062"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5655031"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5880773"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6106516" y="1353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6332258" y="13533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558000"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783743"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365926" y="25456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4" name="tx124"/>
            <p:cNvSpPr/>
            <p:nvPr/>
          </p:nvSpPr>
          <p:spPr>
            <a:xfrm>
              <a:off x="2494638"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3623350" y="18735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4752062" y="19089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7" name="tx127"/>
            <p:cNvSpPr/>
            <p:nvPr/>
          </p:nvSpPr>
          <p:spPr>
            <a:xfrm>
              <a:off x="5655031" y="1767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5880773" y="18028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6106516" y="173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32258" y="1767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558000" y="16259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783743" y="16259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810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508103" y="22787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6" name="tx136"/>
            <p:cNvSpPr/>
            <p:nvPr/>
          </p:nvSpPr>
          <p:spPr>
            <a:xfrm>
              <a:off x="508103" y="10765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6" name="tx156"/>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rc157"/>
            <p:cNvSpPr/>
            <p:nvPr/>
          </p:nvSpPr>
          <p:spPr>
            <a:xfrm>
              <a:off x="1304261" y="5625304"/>
              <a:ext cx="201455" cy="201456"/>
            </a:xfrm>
            <a:prstGeom prst="rect">
              <a:avLst/>
            </a:prstGeom>
            <a:solidFill>
              <a:srgbClr val="80BD41">
                <a:alpha val="100000"/>
              </a:srgbClr>
            </a:solidFill>
          </p:spPr>
          <p:txBody>
            <a:bodyPr/>
            <a:lstStyle/>
            <a:p/>
          </p:txBody>
        </p:sp>
        <p:sp>
          <p:nvSpPr>
            <p:cNvPr id="158" name="rc158"/>
            <p:cNvSpPr/>
            <p:nvPr/>
          </p:nvSpPr>
          <p:spPr>
            <a:xfrm>
              <a:off x="3277835" y="5625304"/>
              <a:ext cx="201456" cy="201456"/>
            </a:xfrm>
            <a:prstGeom prst="rect">
              <a:avLst/>
            </a:prstGeom>
            <a:solidFill>
              <a:srgbClr val="1CABE2">
                <a:alpha val="100000"/>
              </a:srgbClr>
            </a:solidFill>
          </p:spPr>
          <p:txBody>
            <a:bodyPr/>
            <a:lstStyle/>
            <a:p/>
          </p:txBody>
        </p:sp>
        <p:sp>
          <p:nvSpPr>
            <p:cNvPr id="159" name="rc159"/>
            <p:cNvSpPr/>
            <p:nvPr/>
          </p:nvSpPr>
          <p:spPr>
            <a:xfrm>
              <a:off x="4335174" y="5625304"/>
              <a:ext cx="201456" cy="201456"/>
            </a:xfrm>
            <a:prstGeom prst="rect">
              <a:avLst/>
            </a:prstGeom>
            <a:solidFill>
              <a:srgbClr val="0058AB">
                <a:alpha val="100000"/>
              </a:srgbClr>
            </a:solidFill>
          </p:spPr>
          <p:txBody>
            <a:bodyPr/>
            <a:lstStyle/>
            <a:p/>
          </p:txBody>
        </p:sp>
        <p:sp>
          <p:nvSpPr>
            <p:cNvPr id="160" name="rc160"/>
            <p:cNvSpPr/>
            <p:nvPr/>
          </p:nvSpPr>
          <p:spPr>
            <a:xfrm>
              <a:off x="5322799" y="5625304"/>
              <a:ext cx="201456" cy="201456"/>
            </a:xfrm>
            <a:prstGeom prst="rect">
              <a:avLst/>
            </a:prstGeom>
            <a:solidFill>
              <a:srgbClr val="FFC20E">
                <a:alpha val="100000"/>
              </a:srgbClr>
            </a:solidFill>
          </p:spPr>
          <p:txBody>
            <a:bodyPr/>
            <a:lstStyle/>
            <a:p/>
          </p:txBody>
        </p:sp>
        <p:sp>
          <p:nvSpPr>
            <p:cNvPr id="161" name="rc161"/>
            <p:cNvSpPr/>
            <p:nvPr/>
          </p:nvSpPr>
          <p:spPr>
            <a:xfrm>
              <a:off x="7071544" y="5625304"/>
              <a:ext cx="201455" cy="201456"/>
            </a:xfrm>
            <a:prstGeom prst="rect">
              <a:avLst/>
            </a:prstGeom>
            <a:solidFill>
              <a:srgbClr val="F26A21">
                <a:alpha val="100000"/>
              </a:srgbClr>
            </a:solidFill>
          </p:spPr>
          <p:txBody>
            <a:bodyPr/>
            <a:lstStyle/>
            <a:p/>
          </p:txBody>
        </p:sp>
        <p:sp>
          <p:nvSpPr>
            <p:cNvPr id="162" name="tx162"/>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3" name="tx163"/>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4" name="tx164"/>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5" name="tx165"/>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6" name="tx166"/>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7" name="pl167"/>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0" name="tx170"/>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1" name="tx171"/>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2" name="tx172"/>
            <p:cNvSpPr/>
            <p:nvPr/>
          </p:nvSpPr>
          <p:spPr>
            <a:xfrm>
              <a:off x="983899" y="579074"/>
              <a:ext cx="4645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Togo</a:t>
              </a:r>
            </a:p>
          </p:txBody>
        </p:sp>
        <p:sp>
          <p:nvSpPr>
            <p:cNvPr id="173" name="tx173"/>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4" name="tx174"/>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Togo devrait connaître une augmentation modérée (10 000 à 50 000) du nombre de nourrissons survivants d'ici 2030. Par conséquent, le maintien de la couverture actuelle nécessite la vaccination d'un nombre croissant d'enfants.
Pour atteindre l'objectif ZD de l'IA2030, davantage d'enfants (~1,54%)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123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526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0399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553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269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57830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296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761511"/>
              <a:ext cx="215906" cy="2114034"/>
            </a:xfrm>
            <a:prstGeom prst="rect">
              <a:avLst/>
            </a:prstGeom>
            <a:solidFill>
              <a:srgbClr val="0058AB">
                <a:alpha val="100000"/>
              </a:srgbClr>
            </a:solidFill>
          </p:spPr>
          <p:txBody>
            <a:bodyPr/>
            <a:lstStyle/>
            <a:p/>
          </p:txBody>
        </p:sp>
        <p:sp>
          <p:nvSpPr>
            <p:cNvPr id="40" name="rc40"/>
            <p:cNvSpPr/>
            <p:nvPr/>
          </p:nvSpPr>
          <p:spPr>
            <a:xfrm>
              <a:off x="1530867" y="860947"/>
              <a:ext cx="215906" cy="4014597"/>
            </a:xfrm>
            <a:prstGeom prst="rect">
              <a:avLst/>
            </a:prstGeom>
            <a:solidFill>
              <a:srgbClr val="0058AB">
                <a:alpha val="100000"/>
              </a:srgbClr>
            </a:solidFill>
          </p:spPr>
          <p:txBody>
            <a:bodyPr/>
            <a:lstStyle/>
            <a:p/>
          </p:txBody>
        </p:sp>
        <p:sp>
          <p:nvSpPr>
            <p:cNvPr id="41" name="rc41"/>
            <p:cNvSpPr/>
            <p:nvPr/>
          </p:nvSpPr>
          <p:spPr>
            <a:xfrm>
              <a:off x="1770763" y="2099619"/>
              <a:ext cx="215906" cy="2775926"/>
            </a:xfrm>
            <a:prstGeom prst="rect">
              <a:avLst/>
            </a:prstGeom>
            <a:solidFill>
              <a:srgbClr val="0058AB">
                <a:alpha val="100000"/>
              </a:srgbClr>
            </a:solidFill>
          </p:spPr>
          <p:txBody>
            <a:bodyPr/>
            <a:lstStyle/>
            <a:p/>
          </p:txBody>
        </p:sp>
        <p:sp>
          <p:nvSpPr>
            <p:cNvPr id="42" name="rc42"/>
            <p:cNvSpPr/>
            <p:nvPr/>
          </p:nvSpPr>
          <p:spPr>
            <a:xfrm>
              <a:off x="2010660" y="2950172"/>
              <a:ext cx="215906" cy="1925373"/>
            </a:xfrm>
            <a:prstGeom prst="rect">
              <a:avLst/>
            </a:prstGeom>
            <a:solidFill>
              <a:srgbClr val="0058AB">
                <a:alpha val="100000"/>
              </a:srgbClr>
            </a:solidFill>
          </p:spPr>
          <p:txBody>
            <a:bodyPr/>
            <a:lstStyle/>
            <a:p/>
          </p:txBody>
        </p:sp>
        <p:sp>
          <p:nvSpPr>
            <p:cNvPr id="43" name="rc43"/>
            <p:cNvSpPr/>
            <p:nvPr/>
          </p:nvSpPr>
          <p:spPr>
            <a:xfrm>
              <a:off x="2250556" y="2918584"/>
              <a:ext cx="215906" cy="1956960"/>
            </a:xfrm>
            <a:prstGeom prst="rect">
              <a:avLst/>
            </a:prstGeom>
            <a:solidFill>
              <a:srgbClr val="0058AB">
                <a:alpha val="100000"/>
              </a:srgbClr>
            </a:solidFill>
          </p:spPr>
          <p:txBody>
            <a:bodyPr/>
            <a:lstStyle/>
            <a:p/>
          </p:txBody>
        </p:sp>
        <p:sp>
          <p:nvSpPr>
            <p:cNvPr id="44" name="rc44"/>
            <p:cNvSpPr/>
            <p:nvPr/>
          </p:nvSpPr>
          <p:spPr>
            <a:xfrm>
              <a:off x="2490453" y="3803136"/>
              <a:ext cx="215906" cy="1072408"/>
            </a:xfrm>
            <a:prstGeom prst="rect">
              <a:avLst/>
            </a:prstGeom>
            <a:solidFill>
              <a:srgbClr val="0058AB">
                <a:alpha val="100000"/>
              </a:srgbClr>
            </a:solidFill>
          </p:spPr>
          <p:txBody>
            <a:bodyPr/>
            <a:lstStyle/>
            <a:p/>
          </p:txBody>
        </p:sp>
        <p:sp>
          <p:nvSpPr>
            <p:cNvPr id="45" name="rc45"/>
            <p:cNvSpPr/>
            <p:nvPr/>
          </p:nvSpPr>
          <p:spPr>
            <a:xfrm>
              <a:off x="2730349" y="3764830"/>
              <a:ext cx="215906" cy="1110715"/>
            </a:xfrm>
            <a:prstGeom prst="rect">
              <a:avLst/>
            </a:prstGeom>
            <a:solidFill>
              <a:srgbClr val="0058AB">
                <a:alpha val="100000"/>
              </a:srgbClr>
            </a:solidFill>
          </p:spPr>
          <p:txBody>
            <a:bodyPr/>
            <a:lstStyle/>
            <a:p/>
          </p:txBody>
        </p:sp>
        <p:sp>
          <p:nvSpPr>
            <p:cNvPr id="46" name="rc46"/>
            <p:cNvSpPr/>
            <p:nvPr/>
          </p:nvSpPr>
          <p:spPr>
            <a:xfrm>
              <a:off x="2970245" y="4105453"/>
              <a:ext cx="215906" cy="770092"/>
            </a:xfrm>
            <a:prstGeom prst="rect">
              <a:avLst/>
            </a:prstGeom>
            <a:solidFill>
              <a:srgbClr val="0058AB">
                <a:alpha val="100000"/>
              </a:srgbClr>
            </a:solidFill>
          </p:spPr>
          <p:txBody>
            <a:bodyPr/>
            <a:lstStyle/>
            <a:p/>
          </p:txBody>
        </p:sp>
        <p:sp>
          <p:nvSpPr>
            <p:cNvPr id="47" name="rc47"/>
            <p:cNvSpPr/>
            <p:nvPr/>
          </p:nvSpPr>
          <p:spPr>
            <a:xfrm>
              <a:off x="3210142" y="3819217"/>
              <a:ext cx="215906" cy="1056328"/>
            </a:xfrm>
            <a:prstGeom prst="rect">
              <a:avLst/>
            </a:prstGeom>
            <a:solidFill>
              <a:srgbClr val="0058AB">
                <a:alpha val="100000"/>
              </a:srgbClr>
            </a:solidFill>
          </p:spPr>
          <p:txBody>
            <a:bodyPr/>
            <a:lstStyle/>
            <a:p/>
          </p:txBody>
        </p:sp>
        <p:sp>
          <p:nvSpPr>
            <p:cNvPr id="48" name="rc48"/>
            <p:cNvSpPr/>
            <p:nvPr/>
          </p:nvSpPr>
          <p:spPr>
            <a:xfrm>
              <a:off x="3450038" y="3921444"/>
              <a:ext cx="215906" cy="954100"/>
            </a:xfrm>
            <a:prstGeom prst="rect">
              <a:avLst/>
            </a:prstGeom>
            <a:solidFill>
              <a:srgbClr val="0058AB">
                <a:alpha val="100000"/>
              </a:srgbClr>
            </a:solidFill>
          </p:spPr>
          <p:txBody>
            <a:bodyPr/>
            <a:lstStyle/>
            <a:p/>
          </p:txBody>
        </p:sp>
        <p:sp>
          <p:nvSpPr>
            <p:cNvPr id="49" name="rc49"/>
            <p:cNvSpPr/>
            <p:nvPr/>
          </p:nvSpPr>
          <p:spPr>
            <a:xfrm>
              <a:off x="3689935" y="4456414"/>
              <a:ext cx="215906" cy="419131"/>
            </a:xfrm>
            <a:prstGeom prst="rect">
              <a:avLst/>
            </a:prstGeom>
            <a:solidFill>
              <a:srgbClr val="0058AB">
                <a:alpha val="100000"/>
              </a:srgbClr>
            </a:solidFill>
          </p:spPr>
          <p:txBody>
            <a:bodyPr/>
            <a:lstStyle/>
            <a:p/>
          </p:txBody>
        </p:sp>
        <p:sp>
          <p:nvSpPr>
            <p:cNvPr id="50" name="rc50"/>
            <p:cNvSpPr/>
            <p:nvPr/>
          </p:nvSpPr>
          <p:spPr>
            <a:xfrm>
              <a:off x="3929831" y="4031827"/>
              <a:ext cx="215906" cy="843718"/>
            </a:xfrm>
            <a:prstGeom prst="rect">
              <a:avLst/>
            </a:prstGeom>
            <a:solidFill>
              <a:srgbClr val="0058AB">
                <a:alpha val="100000"/>
              </a:srgbClr>
            </a:solidFill>
          </p:spPr>
          <p:txBody>
            <a:bodyPr/>
            <a:lstStyle/>
            <a:p/>
          </p:txBody>
        </p:sp>
        <p:sp>
          <p:nvSpPr>
            <p:cNvPr id="51" name="rc51"/>
            <p:cNvSpPr/>
            <p:nvPr/>
          </p:nvSpPr>
          <p:spPr>
            <a:xfrm>
              <a:off x="4169728" y="4030908"/>
              <a:ext cx="215906" cy="844637"/>
            </a:xfrm>
            <a:prstGeom prst="rect">
              <a:avLst/>
            </a:prstGeom>
            <a:solidFill>
              <a:srgbClr val="0058AB">
                <a:alpha val="100000"/>
              </a:srgbClr>
            </a:solidFill>
          </p:spPr>
          <p:txBody>
            <a:bodyPr/>
            <a:lstStyle/>
            <a:p/>
          </p:txBody>
        </p:sp>
        <p:sp>
          <p:nvSpPr>
            <p:cNvPr id="52" name="rc52"/>
            <p:cNvSpPr/>
            <p:nvPr/>
          </p:nvSpPr>
          <p:spPr>
            <a:xfrm>
              <a:off x="4409624" y="4025567"/>
              <a:ext cx="215906" cy="849978"/>
            </a:xfrm>
            <a:prstGeom prst="rect">
              <a:avLst/>
            </a:prstGeom>
            <a:solidFill>
              <a:srgbClr val="0058AB">
                <a:alpha val="100000"/>
              </a:srgbClr>
            </a:solidFill>
          </p:spPr>
          <p:txBody>
            <a:bodyPr/>
            <a:lstStyle/>
            <a:p/>
          </p:txBody>
        </p:sp>
        <p:sp>
          <p:nvSpPr>
            <p:cNvPr id="53" name="rc53"/>
            <p:cNvSpPr/>
            <p:nvPr/>
          </p:nvSpPr>
          <p:spPr>
            <a:xfrm>
              <a:off x="4649521" y="3294585"/>
              <a:ext cx="215906" cy="1580960"/>
            </a:xfrm>
            <a:prstGeom prst="rect">
              <a:avLst/>
            </a:prstGeom>
            <a:solidFill>
              <a:srgbClr val="0058AB">
                <a:alpha val="100000"/>
              </a:srgbClr>
            </a:solidFill>
          </p:spPr>
          <p:txBody>
            <a:bodyPr/>
            <a:lstStyle/>
            <a:p/>
          </p:txBody>
        </p:sp>
        <p:sp>
          <p:nvSpPr>
            <p:cNvPr id="54" name="rc54"/>
            <p:cNvSpPr/>
            <p:nvPr/>
          </p:nvSpPr>
          <p:spPr>
            <a:xfrm>
              <a:off x="4889417" y="3121546"/>
              <a:ext cx="215906" cy="1753999"/>
            </a:xfrm>
            <a:prstGeom prst="rect">
              <a:avLst/>
            </a:prstGeom>
            <a:solidFill>
              <a:srgbClr val="0058AB">
                <a:alpha val="100000"/>
              </a:srgbClr>
            </a:solidFill>
          </p:spPr>
          <p:txBody>
            <a:bodyPr/>
            <a:lstStyle/>
            <a:p/>
          </p:txBody>
        </p:sp>
        <p:sp>
          <p:nvSpPr>
            <p:cNvPr id="55" name="rc55"/>
            <p:cNvSpPr/>
            <p:nvPr/>
          </p:nvSpPr>
          <p:spPr>
            <a:xfrm>
              <a:off x="5129313" y="3237499"/>
              <a:ext cx="215906" cy="1638046"/>
            </a:xfrm>
            <a:prstGeom prst="rect">
              <a:avLst/>
            </a:prstGeom>
            <a:solidFill>
              <a:srgbClr val="0058AB">
                <a:alpha val="100000"/>
              </a:srgbClr>
            </a:solidFill>
          </p:spPr>
          <p:txBody>
            <a:bodyPr/>
            <a:lstStyle/>
            <a:p/>
          </p:txBody>
        </p:sp>
        <p:sp>
          <p:nvSpPr>
            <p:cNvPr id="56" name="rc56"/>
            <p:cNvSpPr/>
            <p:nvPr/>
          </p:nvSpPr>
          <p:spPr>
            <a:xfrm>
              <a:off x="5369210" y="3218144"/>
              <a:ext cx="215906" cy="1657400"/>
            </a:xfrm>
            <a:prstGeom prst="rect">
              <a:avLst/>
            </a:prstGeom>
            <a:solidFill>
              <a:srgbClr val="0058AB">
                <a:alpha val="100000"/>
              </a:srgbClr>
            </a:solidFill>
          </p:spPr>
          <p:txBody>
            <a:bodyPr/>
            <a:lstStyle/>
            <a:p/>
          </p:txBody>
        </p:sp>
        <p:sp>
          <p:nvSpPr>
            <p:cNvPr id="57" name="rc57"/>
            <p:cNvSpPr/>
            <p:nvPr/>
          </p:nvSpPr>
          <p:spPr>
            <a:xfrm>
              <a:off x="5609106" y="3200571"/>
              <a:ext cx="215906" cy="1674974"/>
            </a:xfrm>
            <a:prstGeom prst="rect">
              <a:avLst/>
            </a:prstGeom>
            <a:solidFill>
              <a:srgbClr val="0058AB">
                <a:alpha val="100000"/>
              </a:srgbClr>
            </a:solidFill>
          </p:spPr>
          <p:txBody>
            <a:bodyPr/>
            <a:lstStyle/>
            <a:p/>
          </p:txBody>
        </p:sp>
        <p:sp>
          <p:nvSpPr>
            <p:cNvPr id="58" name="rc58"/>
            <p:cNvSpPr/>
            <p:nvPr/>
          </p:nvSpPr>
          <p:spPr>
            <a:xfrm>
              <a:off x="5849003" y="3644282"/>
              <a:ext cx="215906" cy="1231262"/>
            </a:xfrm>
            <a:prstGeom prst="rect">
              <a:avLst/>
            </a:prstGeom>
            <a:solidFill>
              <a:srgbClr val="0058AB">
                <a:alpha val="100000"/>
              </a:srgbClr>
            </a:solidFill>
          </p:spPr>
          <p:txBody>
            <a:bodyPr/>
            <a:lstStyle/>
            <a:p/>
          </p:txBody>
        </p:sp>
        <p:sp>
          <p:nvSpPr>
            <p:cNvPr id="59" name="rc59"/>
            <p:cNvSpPr/>
            <p:nvPr/>
          </p:nvSpPr>
          <p:spPr>
            <a:xfrm>
              <a:off x="6088899" y="3008866"/>
              <a:ext cx="215906" cy="1866679"/>
            </a:xfrm>
            <a:prstGeom prst="rect">
              <a:avLst/>
            </a:prstGeom>
            <a:solidFill>
              <a:srgbClr val="0058AB">
                <a:alpha val="100000"/>
              </a:srgbClr>
            </a:solidFill>
          </p:spPr>
          <p:txBody>
            <a:bodyPr/>
            <a:lstStyle/>
            <a:p/>
          </p:txBody>
        </p:sp>
        <p:sp>
          <p:nvSpPr>
            <p:cNvPr id="60" name="rc60"/>
            <p:cNvSpPr/>
            <p:nvPr/>
          </p:nvSpPr>
          <p:spPr>
            <a:xfrm>
              <a:off x="6328796" y="3302625"/>
              <a:ext cx="215906" cy="1572919"/>
            </a:xfrm>
            <a:prstGeom prst="rect">
              <a:avLst/>
            </a:prstGeom>
            <a:solidFill>
              <a:srgbClr val="0058AB">
                <a:alpha val="100000"/>
              </a:srgbClr>
            </a:solidFill>
          </p:spPr>
          <p:txBody>
            <a:bodyPr/>
            <a:lstStyle/>
            <a:p/>
          </p:txBody>
        </p:sp>
        <p:sp>
          <p:nvSpPr>
            <p:cNvPr id="61" name="rc61"/>
            <p:cNvSpPr/>
            <p:nvPr/>
          </p:nvSpPr>
          <p:spPr>
            <a:xfrm>
              <a:off x="6568692" y="3287866"/>
              <a:ext cx="215906" cy="1587679"/>
            </a:xfrm>
            <a:prstGeom prst="rect">
              <a:avLst/>
            </a:prstGeom>
            <a:solidFill>
              <a:srgbClr val="0058AB">
                <a:alpha val="100000"/>
              </a:srgbClr>
            </a:solidFill>
          </p:spPr>
          <p:txBody>
            <a:bodyPr/>
            <a:lstStyle/>
            <a:p/>
          </p:txBody>
        </p:sp>
        <p:sp>
          <p:nvSpPr>
            <p:cNvPr id="62" name="rc62"/>
            <p:cNvSpPr/>
            <p:nvPr/>
          </p:nvSpPr>
          <p:spPr>
            <a:xfrm>
              <a:off x="6808589" y="4072373"/>
              <a:ext cx="215906" cy="803172"/>
            </a:xfrm>
            <a:prstGeom prst="rect">
              <a:avLst/>
            </a:prstGeom>
            <a:solidFill>
              <a:srgbClr val="0058AB">
                <a:alpha val="100000"/>
              </a:srgbClr>
            </a:solidFill>
          </p:spPr>
          <p:txBody>
            <a:bodyPr/>
            <a:lstStyle/>
            <a:p/>
          </p:txBody>
        </p:sp>
        <p:sp>
          <p:nvSpPr>
            <p:cNvPr id="63" name="rc63"/>
            <p:cNvSpPr/>
            <p:nvPr/>
          </p:nvSpPr>
          <p:spPr>
            <a:xfrm>
              <a:off x="7048485" y="4064045"/>
              <a:ext cx="215906" cy="811499"/>
            </a:xfrm>
            <a:prstGeom prst="rect">
              <a:avLst/>
            </a:prstGeom>
            <a:solidFill>
              <a:srgbClr val="0058AB">
                <a:alpha val="100000"/>
              </a:srgbClr>
            </a:solidFill>
          </p:spPr>
          <p:txBody>
            <a:bodyPr/>
            <a:lstStyle/>
            <a:p/>
          </p:txBody>
        </p:sp>
        <p:sp>
          <p:nvSpPr>
            <p:cNvPr id="64" name="rc64"/>
            <p:cNvSpPr/>
            <p:nvPr/>
          </p:nvSpPr>
          <p:spPr>
            <a:xfrm>
              <a:off x="8487864" y="4259885"/>
              <a:ext cx="215906" cy="615660"/>
            </a:xfrm>
            <a:prstGeom prst="rect">
              <a:avLst/>
            </a:prstGeom>
            <a:solidFill>
              <a:srgbClr val="69DBFF">
                <a:alpha val="100000"/>
              </a:srgbClr>
            </a:solidFill>
          </p:spPr>
          <p:txBody>
            <a:bodyPr/>
            <a:lstStyle/>
            <a:p/>
          </p:txBody>
        </p:sp>
        <p:sp>
          <p:nvSpPr>
            <p:cNvPr id="65" name="pl65"/>
            <p:cNvSpPr/>
            <p:nvPr/>
          </p:nvSpPr>
          <p:spPr>
            <a:xfrm>
              <a:off x="6196853" y="3644282"/>
              <a:ext cx="2398964" cy="615631"/>
            </a:xfrm>
            <a:custGeom>
              <a:avLst/>
              <a:pathLst>
                <a:path w="2398964" h="615631">
                  <a:moveTo>
                    <a:pt x="0" y="0"/>
                  </a:moveTo>
                  <a:lnTo>
                    <a:pt x="239896" y="61563"/>
                  </a:lnTo>
                  <a:lnTo>
                    <a:pt x="479792" y="123126"/>
                  </a:lnTo>
                  <a:lnTo>
                    <a:pt x="719689" y="184689"/>
                  </a:lnTo>
                  <a:lnTo>
                    <a:pt x="959585" y="246252"/>
                  </a:lnTo>
                  <a:lnTo>
                    <a:pt x="1199482" y="307815"/>
                  </a:lnTo>
                  <a:lnTo>
                    <a:pt x="1439378" y="369378"/>
                  </a:lnTo>
                  <a:lnTo>
                    <a:pt x="1679275" y="430941"/>
                  </a:lnTo>
                  <a:lnTo>
                    <a:pt x="1919171" y="492505"/>
                  </a:lnTo>
                  <a:lnTo>
                    <a:pt x="2159067" y="554068"/>
                  </a:lnTo>
                  <a:lnTo>
                    <a:pt x="2398964" y="615631"/>
                  </a:lnTo>
                </a:path>
              </a:pathLst>
            </a:custGeom>
            <a:ln w="13550" cap="flat">
              <a:solidFill>
                <a:srgbClr val="000000">
                  <a:alpha val="100000"/>
                </a:srgbClr>
              </a:solidFill>
              <a:prstDash val="solid"/>
              <a:round/>
            </a:ln>
          </p:spPr>
          <p:txBody>
            <a:bodyPr/>
            <a:lstStyle/>
            <a:p/>
          </p:txBody>
        </p:sp>
        <p:sp>
          <p:nvSpPr>
            <p:cNvPr id="66" name="pt66"/>
            <p:cNvSpPr/>
            <p:nvPr/>
          </p:nvSpPr>
          <p:spPr>
            <a:xfrm>
              <a:off x="6172027" y="3619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681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742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8041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8657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927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9888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050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1119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173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2350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694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208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3722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372647" y="398022"/>
              <a:ext cx="7249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Togo</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18 %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5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0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5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8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3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8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43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9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97639"/>
              <a:ext cx="249522" cy="905058"/>
            </a:xfrm>
            <a:prstGeom prst="rect">
              <a:avLst/>
            </a:prstGeom>
            <a:solidFill>
              <a:srgbClr val="80BD41">
                <a:alpha val="100000"/>
              </a:srgbClr>
            </a:solidFill>
          </p:spPr>
          <p:txBody>
            <a:bodyPr/>
            <a:lstStyle/>
            <a:p/>
          </p:txBody>
        </p:sp>
        <p:sp>
          <p:nvSpPr>
            <p:cNvPr id="27" name="rc27"/>
            <p:cNvSpPr/>
            <p:nvPr/>
          </p:nvSpPr>
          <p:spPr>
            <a:xfrm>
              <a:off x="1296273" y="2971374"/>
              <a:ext cx="249522" cy="226264"/>
            </a:xfrm>
            <a:prstGeom prst="rect">
              <a:avLst/>
            </a:prstGeom>
            <a:solidFill>
              <a:srgbClr val="1CABE2">
                <a:alpha val="100000"/>
              </a:srgbClr>
            </a:solidFill>
          </p:spPr>
          <p:txBody>
            <a:bodyPr/>
            <a:lstStyle/>
            <a:p/>
          </p:txBody>
        </p:sp>
        <p:sp>
          <p:nvSpPr>
            <p:cNvPr id="28" name="rc28"/>
            <p:cNvSpPr/>
            <p:nvPr/>
          </p:nvSpPr>
          <p:spPr>
            <a:xfrm>
              <a:off x="1573521" y="3371102"/>
              <a:ext cx="249522" cy="731594"/>
            </a:xfrm>
            <a:prstGeom prst="rect">
              <a:avLst/>
            </a:prstGeom>
            <a:solidFill>
              <a:srgbClr val="80BD41">
                <a:alpha val="100000"/>
              </a:srgbClr>
            </a:solidFill>
          </p:spPr>
          <p:txBody>
            <a:bodyPr/>
            <a:lstStyle/>
            <a:p/>
          </p:txBody>
        </p:sp>
        <p:sp>
          <p:nvSpPr>
            <p:cNvPr id="29" name="rc29"/>
            <p:cNvSpPr/>
            <p:nvPr/>
          </p:nvSpPr>
          <p:spPr>
            <a:xfrm>
              <a:off x="1573521" y="2941439"/>
              <a:ext cx="249522" cy="429662"/>
            </a:xfrm>
            <a:prstGeom prst="rect">
              <a:avLst/>
            </a:prstGeom>
            <a:solidFill>
              <a:srgbClr val="1CABE2">
                <a:alpha val="100000"/>
              </a:srgbClr>
            </a:solidFill>
          </p:spPr>
          <p:txBody>
            <a:bodyPr/>
            <a:lstStyle/>
            <a:p/>
          </p:txBody>
        </p:sp>
        <p:sp>
          <p:nvSpPr>
            <p:cNvPr id="30" name="rc30"/>
            <p:cNvSpPr/>
            <p:nvPr/>
          </p:nvSpPr>
          <p:spPr>
            <a:xfrm>
              <a:off x="1850769" y="3211346"/>
              <a:ext cx="249522" cy="891350"/>
            </a:xfrm>
            <a:prstGeom prst="rect">
              <a:avLst/>
            </a:prstGeom>
            <a:solidFill>
              <a:srgbClr val="80BD41">
                <a:alpha val="100000"/>
              </a:srgbClr>
            </a:solidFill>
          </p:spPr>
          <p:txBody>
            <a:bodyPr/>
            <a:lstStyle/>
            <a:p/>
          </p:txBody>
        </p:sp>
        <p:sp>
          <p:nvSpPr>
            <p:cNvPr id="31" name="rc31"/>
            <p:cNvSpPr/>
            <p:nvPr/>
          </p:nvSpPr>
          <p:spPr>
            <a:xfrm>
              <a:off x="1850769" y="2914209"/>
              <a:ext cx="249522" cy="297137"/>
            </a:xfrm>
            <a:prstGeom prst="rect">
              <a:avLst/>
            </a:prstGeom>
            <a:solidFill>
              <a:srgbClr val="1CABE2">
                <a:alpha val="100000"/>
              </a:srgbClr>
            </a:solidFill>
          </p:spPr>
          <p:txBody>
            <a:bodyPr/>
            <a:lstStyle/>
            <a:p/>
          </p:txBody>
        </p:sp>
        <p:sp>
          <p:nvSpPr>
            <p:cNvPr id="32" name="rc32"/>
            <p:cNvSpPr/>
            <p:nvPr/>
          </p:nvSpPr>
          <p:spPr>
            <a:xfrm>
              <a:off x="2128016" y="3096585"/>
              <a:ext cx="249522" cy="1006112"/>
            </a:xfrm>
            <a:prstGeom prst="rect">
              <a:avLst/>
            </a:prstGeom>
            <a:solidFill>
              <a:srgbClr val="80BD41">
                <a:alpha val="100000"/>
              </a:srgbClr>
            </a:solidFill>
          </p:spPr>
          <p:txBody>
            <a:bodyPr/>
            <a:lstStyle/>
            <a:p/>
          </p:txBody>
        </p:sp>
        <p:sp>
          <p:nvSpPr>
            <p:cNvPr id="33" name="rc33"/>
            <p:cNvSpPr/>
            <p:nvPr/>
          </p:nvSpPr>
          <p:spPr>
            <a:xfrm>
              <a:off x="2128016" y="2890543"/>
              <a:ext cx="249522" cy="206041"/>
            </a:xfrm>
            <a:prstGeom prst="rect">
              <a:avLst/>
            </a:prstGeom>
            <a:solidFill>
              <a:srgbClr val="1CABE2">
                <a:alpha val="100000"/>
              </a:srgbClr>
            </a:solidFill>
          </p:spPr>
          <p:txBody>
            <a:bodyPr/>
            <a:lstStyle/>
            <a:p/>
          </p:txBody>
        </p:sp>
        <p:sp>
          <p:nvSpPr>
            <p:cNvPr id="34" name="rc34"/>
            <p:cNvSpPr/>
            <p:nvPr/>
          </p:nvSpPr>
          <p:spPr>
            <a:xfrm>
              <a:off x="2405264" y="3080111"/>
              <a:ext cx="249522" cy="1022585"/>
            </a:xfrm>
            <a:prstGeom prst="rect">
              <a:avLst/>
            </a:prstGeom>
            <a:solidFill>
              <a:srgbClr val="80BD41">
                <a:alpha val="100000"/>
              </a:srgbClr>
            </a:solidFill>
          </p:spPr>
          <p:txBody>
            <a:bodyPr/>
            <a:lstStyle/>
            <a:p/>
          </p:txBody>
        </p:sp>
        <p:sp>
          <p:nvSpPr>
            <p:cNvPr id="35" name="rc35"/>
            <p:cNvSpPr/>
            <p:nvPr/>
          </p:nvSpPr>
          <p:spPr>
            <a:xfrm>
              <a:off x="2405264" y="2870628"/>
              <a:ext cx="249522" cy="209483"/>
            </a:xfrm>
            <a:prstGeom prst="rect">
              <a:avLst/>
            </a:prstGeom>
            <a:solidFill>
              <a:srgbClr val="1CABE2">
                <a:alpha val="100000"/>
              </a:srgbClr>
            </a:solidFill>
          </p:spPr>
          <p:txBody>
            <a:bodyPr/>
            <a:lstStyle/>
            <a:p/>
          </p:txBody>
        </p:sp>
        <p:sp>
          <p:nvSpPr>
            <p:cNvPr id="36" name="rc36"/>
            <p:cNvSpPr/>
            <p:nvPr/>
          </p:nvSpPr>
          <p:spPr>
            <a:xfrm>
              <a:off x="2682512" y="2942115"/>
              <a:ext cx="249522" cy="1160581"/>
            </a:xfrm>
            <a:prstGeom prst="rect">
              <a:avLst/>
            </a:prstGeom>
            <a:solidFill>
              <a:srgbClr val="80BD41">
                <a:alpha val="100000"/>
              </a:srgbClr>
            </a:solidFill>
          </p:spPr>
          <p:txBody>
            <a:bodyPr/>
            <a:lstStyle/>
            <a:p/>
          </p:txBody>
        </p:sp>
        <p:sp>
          <p:nvSpPr>
            <p:cNvPr id="37" name="rc37"/>
            <p:cNvSpPr/>
            <p:nvPr/>
          </p:nvSpPr>
          <p:spPr>
            <a:xfrm>
              <a:off x="2682512" y="2827354"/>
              <a:ext cx="249522" cy="114761"/>
            </a:xfrm>
            <a:prstGeom prst="rect">
              <a:avLst/>
            </a:prstGeom>
            <a:solidFill>
              <a:srgbClr val="1CABE2">
                <a:alpha val="100000"/>
              </a:srgbClr>
            </a:solidFill>
          </p:spPr>
          <p:txBody>
            <a:bodyPr/>
            <a:lstStyle/>
            <a:p/>
          </p:txBody>
        </p:sp>
        <p:sp>
          <p:nvSpPr>
            <p:cNvPr id="38" name="rc38"/>
            <p:cNvSpPr/>
            <p:nvPr/>
          </p:nvSpPr>
          <p:spPr>
            <a:xfrm>
              <a:off x="2959759" y="2900686"/>
              <a:ext cx="249522" cy="1202011"/>
            </a:xfrm>
            <a:prstGeom prst="rect">
              <a:avLst/>
            </a:prstGeom>
            <a:solidFill>
              <a:srgbClr val="80BD41">
                <a:alpha val="100000"/>
              </a:srgbClr>
            </a:solidFill>
          </p:spPr>
          <p:txBody>
            <a:bodyPr/>
            <a:lstStyle/>
            <a:p/>
          </p:txBody>
        </p:sp>
        <p:sp>
          <p:nvSpPr>
            <p:cNvPr id="39" name="rc39"/>
            <p:cNvSpPr/>
            <p:nvPr/>
          </p:nvSpPr>
          <p:spPr>
            <a:xfrm>
              <a:off x="2959759" y="2781806"/>
              <a:ext cx="249522" cy="118879"/>
            </a:xfrm>
            <a:prstGeom prst="rect">
              <a:avLst/>
            </a:prstGeom>
            <a:solidFill>
              <a:srgbClr val="1CABE2">
                <a:alpha val="100000"/>
              </a:srgbClr>
            </a:solidFill>
          </p:spPr>
          <p:txBody>
            <a:bodyPr/>
            <a:lstStyle/>
            <a:p/>
          </p:txBody>
        </p:sp>
        <p:sp>
          <p:nvSpPr>
            <p:cNvPr id="40" name="rc40"/>
            <p:cNvSpPr/>
            <p:nvPr/>
          </p:nvSpPr>
          <p:spPr>
            <a:xfrm>
              <a:off x="3237007" y="2811434"/>
              <a:ext cx="249522" cy="1291263"/>
            </a:xfrm>
            <a:prstGeom prst="rect">
              <a:avLst/>
            </a:prstGeom>
            <a:solidFill>
              <a:srgbClr val="80BD41">
                <a:alpha val="100000"/>
              </a:srgbClr>
            </a:solidFill>
          </p:spPr>
          <p:txBody>
            <a:bodyPr/>
            <a:lstStyle/>
            <a:p/>
          </p:txBody>
        </p:sp>
        <p:sp>
          <p:nvSpPr>
            <p:cNvPr id="41" name="rc41"/>
            <p:cNvSpPr/>
            <p:nvPr/>
          </p:nvSpPr>
          <p:spPr>
            <a:xfrm>
              <a:off x="3237007" y="2729005"/>
              <a:ext cx="249522" cy="82428"/>
            </a:xfrm>
            <a:prstGeom prst="rect">
              <a:avLst/>
            </a:prstGeom>
            <a:solidFill>
              <a:srgbClr val="1CABE2">
                <a:alpha val="100000"/>
              </a:srgbClr>
            </a:solidFill>
          </p:spPr>
          <p:txBody>
            <a:bodyPr/>
            <a:lstStyle/>
            <a:p/>
          </p:txBody>
        </p:sp>
        <p:sp>
          <p:nvSpPr>
            <p:cNvPr id="42" name="rc42"/>
            <p:cNvSpPr/>
            <p:nvPr/>
          </p:nvSpPr>
          <p:spPr>
            <a:xfrm>
              <a:off x="3514255" y="2802521"/>
              <a:ext cx="249522" cy="1300176"/>
            </a:xfrm>
            <a:prstGeom prst="rect">
              <a:avLst/>
            </a:prstGeom>
            <a:solidFill>
              <a:srgbClr val="80BD41">
                <a:alpha val="100000"/>
              </a:srgbClr>
            </a:solidFill>
          </p:spPr>
          <p:txBody>
            <a:bodyPr/>
            <a:lstStyle/>
            <a:p/>
          </p:txBody>
        </p:sp>
        <p:sp>
          <p:nvSpPr>
            <p:cNvPr id="43" name="rc43"/>
            <p:cNvSpPr/>
            <p:nvPr/>
          </p:nvSpPr>
          <p:spPr>
            <a:xfrm>
              <a:off x="3514255" y="2689481"/>
              <a:ext cx="249522" cy="113040"/>
            </a:xfrm>
            <a:prstGeom prst="rect">
              <a:avLst/>
            </a:prstGeom>
            <a:solidFill>
              <a:srgbClr val="1CABE2">
                <a:alpha val="100000"/>
              </a:srgbClr>
            </a:solidFill>
          </p:spPr>
          <p:txBody>
            <a:bodyPr/>
            <a:lstStyle/>
            <a:p/>
          </p:txBody>
        </p:sp>
        <p:sp>
          <p:nvSpPr>
            <p:cNvPr id="44" name="rc44"/>
            <p:cNvSpPr/>
            <p:nvPr/>
          </p:nvSpPr>
          <p:spPr>
            <a:xfrm>
              <a:off x="3791502" y="2745970"/>
              <a:ext cx="249522" cy="1356726"/>
            </a:xfrm>
            <a:prstGeom prst="rect">
              <a:avLst/>
            </a:prstGeom>
            <a:solidFill>
              <a:srgbClr val="80BD41">
                <a:alpha val="100000"/>
              </a:srgbClr>
            </a:solidFill>
          </p:spPr>
          <p:txBody>
            <a:bodyPr/>
            <a:lstStyle/>
            <a:p/>
          </p:txBody>
        </p:sp>
        <p:sp>
          <p:nvSpPr>
            <p:cNvPr id="45" name="rc45"/>
            <p:cNvSpPr/>
            <p:nvPr/>
          </p:nvSpPr>
          <p:spPr>
            <a:xfrm>
              <a:off x="3791502" y="2643871"/>
              <a:ext cx="249522" cy="102098"/>
            </a:xfrm>
            <a:prstGeom prst="rect">
              <a:avLst/>
            </a:prstGeom>
            <a:solidFill>
              <a:srgbClr val="1CABE2">
                <a:alpha val="100000"/>
              </a:srgbClr>
            </a:solidFill>
          </p:spPr>
          <p:txBody>
            <a:bodyPr/>
            <a:lstStyle/>
            <a:p/>
          </p:txBody>
        </p:sp>
        <p:sp>
          <p:nvSpPr>
            <p:cNvPr id="46" name="rc46"/>
            <p:cNvSpPr/>
            <p:nvPr/>
          </p:nvSpPr>
          <p:spPr>
            <a:xfrm>
              <a:off x="4068750" y="2652231"/>
              <a:ext cx="249522" cy="1450465"/>
            </a:xfrm>
            <a:prstGeom prst="rect">
              <a:avLst/>
            </a:prstGeom>
            <a:solidFill>
              <a:srgbClr val="80BD41">
                <a:alpha val="100000"/>
              </a:srgbClr>
            </a:solidFill>
          </p:spPr>
          <p:txBody>
            <a:bodyPr/>
            <a:lstStyle/>
            <a:p/>
          </p:txBody>
        </p:sp>
        <p:sp>
          <p:nvSpPr>
            <p:cNvPr id="47" name="rc47"/>
            <p:cNvSpPr/>
            <p:nvPr/>
          </p:nvSpPr>
          <p:spPr>
            <a:xfrm>
              <a:off x="4068750" y="2607359"/>
              <a:ext cx="249522" cy="44871"/>
            </a:xfrm>
            <a:prstGeom prst="rect">
              <a:avLst/>
            </a:prstGeom>
            <a:solidFill>
              <a:srgbClr val="1CABE2">
                <a:alpha val="100000"/>
              </a:srgbClr>
            </a:solidFill>
          </p:spPr>
          <p:txBody>
            <a:bodyPr/>
            <a:lstStyle/>
            <a:p/>
          </p:txBody>
        </p:sp>
        <p:sp>
          <p:nvSpPr>
            <p:cNvPr id="48" name="rc48"/>
            <p:cNvSpPr/>
            <p:nvPr/>
          </p:nvSpPr>
          <p:spPr>
            <a:xfrm>
              <a:off x="4345998" y="2687944"/>
              <a:ext cx="249522" cy="1414752"/>
            </a:xfrm>
            <a:prstGeom prst="rect">
              <a:avLst/>
            </a:prstGeom>
            <a:solidFill>
              <a:srgbClr val="80BD41">
                <a:alpha val="100000"/>
              </a:srgbClr>
            </a:solidFill>
          </p:spPr>
          <p:txBody>
            <a:bodyPr/>
            <a:lstStyle/>
            <a:p/>
          </p:txBody>
        </p:sp>
        <p:sp>
          <p:nvSpPr>
            <p:cNvPr id="49" name="rc49"/>
            <p:cNvSpPr/>
            <p:nvPr/>
          </p:nvSpPr>
          <p:spPr>
            <a:xfrm>
              <a:off x="4345998" y="2597647"/>
              <a:ext cx="249522" cy="90296"/>
            </a:xfrm>
            <a:prstGeom prst="rect">
              <a:avLst/>
            </a:prstGeom>
            <a:solidFill>
              <a:srgbClr val="1CABE2">
                <a:alpha val="100000"/>
              </a:srgbClr>
            </a:solidFill>
          </p:spPr>
          <p:txBody>
            <a:bodyPr/>
            <a:lstStyle/>
            <a:p/>
          </p:txBody>
        </p:sp>
        <p:sp>
          <p:nvSpPr>
            <p:cNvPr id="50" name="rc50"/>
            <p:cNvSpPr/>
            <p:nvPr/>
          </p:nvSpPr>
          <p:spPr>
            <a:xfrm>
              <a:off x="4623245" y="2686407"/>
              <a:ext cx="249522" cy="1416289"/>
            </a:xfrm>
            <a:prstGeom prst="rect">
              <a:avLst/>
            </a:prstGeom>
            <a:solidFill>
              <a:srgbClr val="80BD41">
                <a:alpha val="100000"/>
              </a:srgbClr>
            </a:solidFill>
          </p:spPr>
          <p:txBody>
            <a:bodyPr/>
            <a:lstStyle/>
            <a:p/>
          </p:txBody>
        </p:sp>
        <p:sp>
          <p:nvSpPr>
            <p:cNvPr id="51" name="rc51"/>
            <p:cNvSpPr/>
            <p:nvPr/>
          </p:nvSpPr>
          <p:spPr>
            <a:xfrm>
              <a:off x="4623245" y="2595988"/>
              <a:ext cx="249522" cy="90419"/>
            </a:xfrm>
            <a:prstGeom prst="rect">
              <a:avLst/>
            </a:prstGeom>
            <a:solidFill>
              <a:srgbClr val="1CABE2">
                <a:alpha val="100000"/>
              </a:srgbClr>
            </a:solidFill>
          </p:spPr>
          <p:txBody>
            <a:bodyPr/>
            <a:lstStyle/>
            <a:p/>
          </p:txBody>
        </p:sp>
        <p:sp>
          <p:nvSpPr>
            <p:cNvPr id="52" name="rc52"/>
            <p:cNvSpPr/>
            <p:nvPr/>
          </p:nvSpPr>
          <p:spPr>
            <a:xfrm>
              <a:off x="4900493" y="2677494"/>
              <a:ext cx="249522" cy="1425202"/>
            </a:xfrm>
            <a:prstGeom prst="rect">
              <a:avLst/>
            </a:prstGeom>
            <a:solidFill>
              <a:srgbClr val="80BD41">
                <a:alpha val="100000"/>
              </a:srgbClr>
            </a:solidFill>
          </p:spPr>
          <p:txBody>
            <a:bodyPr/>
            <a:lstStyle/>
            <a:p/>
          </p:txBody>
        </p:sp>
        <p:sp>
          <p:nvSpPr>
            <p:cNvPr id="53" name="rc53"/>
            <p:cNvSpPr/>
            <p:nvPr/>
          </p:nvSpPr>
          <p:spPr>
            <a:xfrm>
              <a:off x="4900493" y="2586521"/>
              <a:ext cx="249522" cy="90972"/>
            </a:xfrm>
            <a:prstGeom prst="rect">
              <a:avLst/>
            </a:prstGeom>
            <a:solidFill>
              <a:srgbClr val="1CABE2">
                <a:alpha val="100000"/>
              </a:srgbClr>
            </a:solidFill>
          </p:spPr>
          <p:txBody>
            <a:bodyPr/>
            <a:lstStyle/>
            <a:p/>
          </p:txBody>
        </p:sp>
        <p:sp>
          <p:nvSpPr>
            <p:cNvPr id="54" name="rc54"/>
            <p:cNvSpPr/>
            <p:nvPr/>
          </p:nvSpPr>
          <p:spPr>
            <a:xfrm>
              <a:off x="5177741" y="2733615"/>
              <a:ext cx="249522" cy="1369081"/>
            </a:xfrm>
            <a:prstGeom prst="rect">
              <a:avLst/>
            </a:prstGeom>
            <a:solidFill>
              <a:srgbClr val="80BD41">
                <a:alpha val="100000"/>
              </a:srgbClr>
            </a:solidFill>
          </p:spPr>
          <p:txBody>
            <a:bodyPr/>
            <a:lstStyle/>
            <a:p/>
          </p:txBody>
        </p:sp>
        <p:sp>
          <p:nvSpPr>
            <p:cNvPr id="55" name="rc55"/>
            <p:cNvSpPr/>
            <p:nvPr/>
          </p:nvSpPr>
          <p:spPr>
            <a:xfrm>
              <a:off x="5177741" y="2564393"/>
              <a:ext cx="249522" cy="169222"/>
            </a:xfrm>
            <a:prstGeom prst="rect">
              <a:avLst/>
            </a:prstGeom>
            <a:solidFill>
              <a:srgbClr val="1CABE2">
                <a:alpha val="100000"/>
              </a:srgbClr>
            </a:solidFill>
          </p:spPr>
          <p:txBody>
            <a:bodyPr/>
            <a:lstStyle/>
            <a:p/>
          </p:txBody>
        </p:sp>
        <p:sp>
          <p:nvSpPr>
            <p:cNvPr id="56" name="rc56"/>
            <p:cNvSpPr/>
            <p:nvPr/>
          </p:nvSpPr>
          <p:spPr>
            <a:xfrm>
              <a:off x="5454988" y="2726054"/>
              <a:ext cx="249522" cy="1376642"/>
            </a:xfrm>
            <a:prstGeom prst="rect">
              <a:avLst/>
            </a:prstGeom>
            <a:solidFill>
              <a:srgbClr val="80BD41">
                <a:alpha val="100000"/>
              </a:srgbClr>
            </a:solidFill>
          </p:spPr>
          <p:txBody>
            <a:bodyPr/>
            <a:lstStyle/>
            <a:p/>
          </p:txBody>
        </p:sp>
        <p:sp>
          <p:nvSpPr>
            <p:cNvPr id="57" name="rc57"/>
            <p:cNvSpPr/>
            <p:nvPr/>
          </p:nvSpPr>
          <p:spPr>
            <a:xfrm>
              <a:off x="5454988" y="2538330"/>
              <a:ext cx="249522" cy="187723"/>
            </a:xfrm>
            <a:prstGeom prst="rect">
              <a:avLst/>
            </a:prstGeom>
            <a:solidFill>
              <a:srgbClr val="1CABE2">
                <a:alpha val="100000"/>
              </a:srgbClr>
            </a:solidFill>
          </p:spPr>
          <p:txBody>
            <a:bodyPr/>
            <a:lstStyle/>
            <a:p/>
          </p:txBody>
        </p:sp>
        <p:sp>
          <p:nvSpPr>
            <p:cNvPr id="58" name="rc58"/>
            <p:cNvSpPr/>
            <p:nvPr/>
          </p:nvSpPr>
          <p:spPr>
            <a:xfrm>
              <a:off x="5732236" y="2684256"/>
              <a:ext cx="249522" cy="1418440"/>
            </a:xfrm>
            <a:prstGeom prst="rect">
              <a:avLst/>
            </a:prstGeom>
            <a:solidFill>
              <a:srgbClr val="80BD41">
                <a:alpha val="100000"/>
              </a:srgbClr>
            </a:solidFill>
          </p:spPr>
          <p:txBody>
            <a:bodyPr/>
            <a:lstStyle/>
            <a:p/>
          </p:txBody>
        </p:sp>
        <p:sp>
          <p:nvSpPr>
            <p:cNvPr id="59" name="rc59"/>
            <p:cNvSpPr/>
            <p:nvPr/>
          </p:nvSpPr>
          <p:spPr>
            <a:xfrm>
              <a:off x="5732236" y="2508949"/>
              <a:ext cx="249522" cy="175307"/>
            </a:xfrm>
            <a:prstGeom prst="rect">
              <a:avLst/>
            </a:prstGeom>
            <a:solidFill>
              <a:srgbClr val="1CABE2">
                <a:alpha val="100000"/>
              </a:srgbClr>
            </a:solidFill>
          </p:spPr>
          <p:txBody>
            <a:bodyPr/>
            <a:lstStyle/>
            <a:p/>
          </p:txBody>
        </p:sp>
        <p:sp>
          <p:nvSpPr>
            <p:cNvPr id="60" name="rc60"/>
            <p:cNvSpPr/>
            <p:nvPr/>
          </p:nvSpPr>
          <p:spPr>
            <a:xfrm>
              <a:off x="6009484" y="2667475"/>
              <a:ext cx="249522" cy="1435221"/>
            </a:xfrm>
            <a:prstGeom prst="rect">
              <a:avLst/>
            </a:prstGeom>
            <a:solidFill>
              <a:srgbClr val="80BD41">
                <a:alpha val="100000"/>
              </a:srgbClr>
            </a:solidFill>
          </p:spPr>
          <p:txBody>
            <a:bodyPr/>
            <a:lstStyle/>
            <a:p/>
          </p:txBody>
        </p:sp>
        <p:sp>
          <p:nvSpPr>
            <p:cNvPr id="61" name="rc61"/>
            <p:cNvSpPr/>
            <p:nvPr/>
          </p:nvSpPr>
          <p:spPr>
            <a:xfrm>
              <a:off x="6009484" y="2490078"/>
              <a:ext cx="249522" cy="177397"/>
            </a:xfrm>
            <a:prstGeom prst="rect">
              <a:avLst/>
            </a:prstGeom>
            <a:solidFill>
              <a:srgbClr val="1CABE2">
                <a:alpha val="100000"/>
              </a:srgbClr>
            </a:solidFill>
          </p:spPr>
          <p:txBody>
            <a:bodyPr/>
            <a:lstStyle/>
            <a:p/>
          </p:txBody>
        </p:sp>
        <p:sp>
          <p:nvSpPr>
            <p:cNvPr id="62" name="rc62"/>
            <p:cNvSpPr/>
            <p:nvPr/>
          </p:nvSpPr>
          <p:spPr>
            <a:xfrm>
              <a:off x="6286731" y="2652231"/>
              <a:ext cx="249522" cy="1450465"/>
            </a:xfrm>
            <a:prstGeom prst="rect">
              <a:avLst/>
            </a:prstGeom>
            <a:solidFill>
              <a:srgbClr val="80BD41">
                <a:alpha val="100000"/>
              </a:srgbClr>
            </a:solidFill>
          </p:spPr>
          <p:txBody>
            <a:bodyPr/>
            <a:lstStyle/>
            <a:p/>
          </p:txBody>
        </p:sp>
        <p:sp>
          <p:nvSpPr>
            <p:cNvPr id="63" name="rc63"/>
            <p:cNvSpPr/>
            <p:nvPr/>
          </p:nvSpPr>
          <p:spPr>
            <a:xfrm>
              <a:off x="6286731" y="2472990"/>
              <a:ext cx="249522" cy="179241"/>
            </a:xfrm>
            <a:prstGeom prst="rect">
              <a:avLst/>
            </a:prstGeom>
            <a:solidFill>
              <a:srgbClr val="1CABE2">
                <a:alpha val="100000"/>
              </a:srgbClr>
            </a:solidFill>
          </p:spPr>
          <p:txBody>
            <a:bodyPr/>
            <a:lstStyle/>
            <a:p/>
          </p:txBody>
        </p:sp>
        <p:sp>
          <p:nvSpPr>
            <p:cNvPr id="64" name="rc64"/>
            <p:cNvSpPr/>
            <p:nvPr/>
          </p:nvSpPr>
          <p:spPr>
            <a:xfrm>
              <a:off x="6563979" y="2587259"/>
              <a:ext cx="249522" cy="1515437"/>
            </a:xfrm>
            <a:prstGeom prst="rect">
              <a:avLst/>
            </a:prstGeom>
            <a:solidFill>
              <a:srgbClr val="80BD41">
                <a:alpha val="100000"/>
              </a:srgbClr>
            </a:solidFill>
          </p:spPr>
          <p:txBody>
            <a:bodyPr/>
            <a:lstStyle/>
            <a:p/>
          </p:txBody>
        </p:sp>
        <p:sp>
          <p:nvSpPr>
            <p:cNvPr id="65" name="rc65"/>
            <p:cNvSpPr/>
            <p:nvPr/>
          </p:nvSpPr>
          <p:spPr>
            <a:xfrm>
              <a:off x="6563979" y="2455471"/>
              <a:ext cx="249522" cy="131787"/>
            </a:xfrm>
            <a:prstGeom prst="rect">
              <a:avLst/>
            </a:prstGeom>
            <a:solidFill>
              <a:srgbClr val="1CABE2">
                <a:alpha val="100000"/>
              </a:srgbClr>
            </a:solidFill>
          </p:spPr>
          <p:txBody>
            <a:bodyPr/>
            <a:lstStyle/>
            <a:p/>
          </p:txBody>
        </p:sp>
        <p:sp>
          <p:nvSpPr>
            <p:cNvPr id="66" name="rc66"/>
            <p:cNvSpPr/>
            <p:nvPr/>
          </p:nvSpPr>
          <p:spPr>
            <a:xfrm>
              <a:off x="6841227" y="2637602"/>
              <a:ext cx="249522" cy="1465095"/>
            </a:xfrm>
            <a:prstGeom prst="rect">
              <a:avLst/>
            </a:prstGeom>
            <a:solidFill>
              <a:srgbClr val="80BD41">
                <a:alpha val="100000"/>
              </a:srgbClr>
            </a:solidFill>
          </p:spPr>
          <p:txBody>
            <a:bodyPr/>
            <a:lstStyle/>
            <a:p/>
          </p:txBody>
        </p:sp>
        <p:sp>
          <p:nvSpPr>
            <p:cNvPr id="67" name="rc67"/>
            <p:cNvSpPr/>
            <p:nvPr/>
          </p:nvSpPr>
          <p:spPr>
            <a:xfrm>
              <a:off x="6841227" y="2437830"/>
              <a:ext cx="249522" cy="199771"/>
            </a:xfrm>
            <a:prstGeom prst="rect">
              <a:avLst/>
            </a:prstGeom>
            <a:solidFill>
              <a:srgbClr val="1CABE2">
                <a:alpha val="100000"/>
              </a:srgbClr>
            </a:solidFill>
          </p:spPr>
          <p:txBody>
            <a:bodyPr/>
            <a:lstStyle/>
            <a:p/>
          </p:txBody>
        </p:sp>
        <p:sp>
          <p:nvSpPr>
            <p:cNvPr id="68" name="rc68"/>
            <p:cNvSpPr/>
            <p:nvPr/>
          </p:nvSpPr>
          <p:spPr>
            <a:xfrm>
              <a:off x="7118474" y="2587505"/>
              <a:ext cx="249522" cy="1515191"/>
            </a:xfrm>
            <a:prstGeom prst="rect">
              <a:avLst/>
            </a:prstGeom>
            <a:solidFill>
              <a:srgbClr val="80BD41">
                <a:alpha val="100000"/>
              </a:srgbClr>
            </a:solidFill>
          </p:spPr>
          <p:txBody>
            <a:bodyPr/>
            <a:lstStyle/>
            <a:p/>
          </p:txBody>
        </p:sp>
        <p:sp>
          <p:nvSpPr>
            <p:cNvPr id="69" name="rc69"/>
            <p:cNvSpPr/>
            <p:nvPr/>
          </p:nvSpPr>
          <p:spPr>
            <a:xfrm>
              <a:off x="7118474" y="2419143"/>
              <a:ext cx="249522" cy="168361"/>
            </a:xfrm>
            <a:prstGeom prst="rect">
              <a:avLst/>
            </a:prstGeom>
            <a:solidFill>
              <a:srgbClr val="1CABE2">
                <a:alpha val="100000"/>
              </a:srgbClr>
            </a:solidFill>
          </p:spPr>
          <p:txBody>
            <a:bodyPr/>
            <a:lstStyle/>
            <a:p/>
          </p:txBody>
        </p:sp>
        <p:sp>
          <p:nvSpPr>
            <p:cNvPr id="70" name="rc70"/>
            <p:cNvSpPr/>
            <p:nvPr/>
          </p:nvSpPr>
          <p:spPr>
            <a:xfrm>
              <a:off x="7395722" y="2573306"/>
              <a:ext cx="249522" cy="1529391"/>
            </a:xfrm>
            <a:prstGeom prst="rect">
              <a:avLst/>
            </a:prstGeom>
            <a:solidFill>
              <a:srgbClr val="80BD41">
                <a:alpha val="100000"/>
              </a:srgbClr>
            </a:solidFill>
          </p:spPr>
          <p:txBody>
            <a:bodyPr/>
            <a:lstStyle/>
            <a:p/>
          </p:txBody>
        </p:sp>
        <p:sp>
          <p:nvSpPr>
            <p:cNvPr id="71" name="rc71"/>
            <p:cNvSpPr/>
            <p:nvPr/>
          </p:nvSpPr>
          <p:spPr>
            <a:xfrm>
              <a:off x="7395722" y="2403408"/>
              <a:ext cx="249522" cy="169898"/>
            </a:xfrm>
            <a:prstGeom prst="rect">
              <a:avLst/>
            </a:prstGeom>
            <a:solidFill>
              <a:srgbClr val="1CABE2">
                <a:alpha val="100000"/>
              </a:srgbClr>
            </a:solidFill>
          </p:spPr>
          <p:txBody>
            <a:bodyPr/>
            <a:lstStyle/>
            <a:p/>
          </p:txBody>
        </p:sp>
        <p:sp>
          <p:nvSpPr>
            <p:cNvPr id="72" name="rc72"/>
            <p:cNvSpPr/>
            <p:nvPr/>
          </p:nvSpPr>
          <p:spPr>
            <a:xfrm>
              <a:off x="7672970" y="2469363"/>
              <a:ext cx="249522" cy="1633333"/>
            </a:xfrm>
            <a:prstGeom prst="rect">
              <a:avLst/>
            </a:prstGeom>
            <a:solidFill>
              <a:srgbClr val="80BD41">
                <a:alpha val="100000"/>
              </a:srgbClr>
            </a:solidFill>
          </p:spPr>
          <p:txBody>
            <a:bodyPr/>
            <a:lstStyle/>
            <a:p/>
          </p:txBody>
        </p:sp>
        <p:sp>
          <p:nvSpPr>
            <p:cNvPr id="73" name="rc73"/>
            <p:cNvSpPr/>
            <p:nvPr/>
          </p:nvSpPr>
          <p:spPr>
            <a:xfrm>
              <a:off x="7672970" y="2383430"/>
              <a:ext cx="249522" cy="85932"/>
            </a:xfrm>
            <a:prstGeom prst="rect">
              <a:avLst/>
            </a:prstGeom>
            <a:solidFill>
              <a:srgbClr val="1CABE2">
                <a:alpha val="100000"/>
              </a:srgbClr>
            </a:solidFill>
          </p:spPr>
          <p:txBody>
            <a:bodyPr/>
            <a:lstStyle/>
            <a:p/>
          </p:txBody>
        </p:sp>
        <p:sp>
          <p:nvSpPr>
            <p:cNvPr id="74" name="rc74"/>
            <p:cNvSpPr/>
            <p:nvPr/>
          </p:nvSpPr>
          <p:spPr>
            <a:xfrm>
              <a:off x="7950217" y="2452521"/>
              <a:ext cx="249522" cy="1650176"/>
            </a:xfrm>
            <a:prstGeom prst="rect">
              <a:avLst/>
            </a:prstGeom>
            <a:solidFill>
              <a:srgbClr val="80BD41">
                <a:alpha val="100000"/>
              </a:srgbClr>
            </a:solidFill>
          </p:spPr>
          <p:txBody>
            <a:bodyPr/>
            <a:lstStyle/>
            <a:p/>
          </p:txBody>
        </p:sp>
        <p:sp>
          <p:nvSpPr>
            <p:cNvPr id="75" name="rc75"/>
            <p:cNvSpPr/>
            <p:nvPr/>
          </p:nvSpPr>
          <p:spPr>
            <a:xfrm>
              <a:off x="7950217" y="2365666"/>
              <a:ext cx="249522" cy="86854"/>
            </a:xfrm>
            <a:prstGeom prst="rect">
              <a:avLst/>
            </a:prstGeom>
            <a:solidFill>
              <a:srgbClr val="1CABE2">
                <a:alpha val="100000"/>
              </a:srgbClr>
            </a:solidFill>
          </p:spPr>
          <p:txBody>
            <a:bodyPr/>
            <a:lstStyle/>
            <a:p/>
          </p:txBody>
        </p:sp>
        <p:sp>
          <p:nvSpPr>
            <p:cNvPr id="76" name="pl76"/>
            <p:cNvSpPr/>
            <p:nvPr/>
          </p:nvSpPr>
          <p:spPr>
            <a:xfrm>
              <a:off x="1421035" y="1294457"/>
              <a:ext cx="6653943" cy="984331"/>
            </a:xfrm>
            <a:custGeom>
              <a:avLst/>
              <a:pathLst>
                <a:path w="6653943" h="984331">
                  <a:moveTo>
                    <a:pt x="0" y="492165"/>
                  </a:moveTo>
                  <a:lnTo>
                    <a:pt x="277247" y="984331"/>
                  </a:lnTo>
                  <a:lnTo>
                    <a:pt x="554495" y="636920"/>
                  </a:lnTo>
                  <a:lnTo>
                    <a:pt x="831742" y="405312"/>
                  </a:lnTo>
                  <a:lnTo>
                    <a:pt x="1108990" y="405312"/>
                  </a:lnTo>
                  <a:lnTo>
                    <a:pt x="1386238" y="173705"/>
                  </a:lnTo>
                  <a:lnTo>
                    <a:pt x="1663485" y="173705"/>
                  </a:lnTo>
                  <a:lnTo>
                    <a:pt x="1940733" y="86852"/>
                  </a:lnTo>
                  <a:lnTo>
                    <a:pt x="2217981" y="144754"/>
                  </a:lnTo>
                  <a:lnTo>
                    <a:pt x="2495228" y="115803"/>
                  </a:lnTo>
                  <a:lnTo>
                    <a:pt x="2772476" y="0"/>
                  </a:lnTo>
                  <a:lnTo>
                    <a:pt x="3049724" y="86852"/>
                  </a:lnTo>
                  <a:lnTo>
                    <a:pt x="3326971" y="86852"/>
                  </a:lnTo>
                  <a:lnTo>
                    <a:pt x="3604219" y="86852"/>
                  </a:lnTo>
                  <a:lnTo>
                    <a:pt x="3881467" y="231607"/>
                  </a:lnTo>
                  <a:lnTo>
                    <a:pt x="4158714" y="260558"/>
                  </a:lnTo>
                  <a:lnTo>
                    <a:pt x="4435962" y="231607"/>
                  </a:lnTo>
                  <a:lnTo>
                    <a:pt x="4713210" y="231607"/>
                  </a:lnTo>
                  <a:lnTo>
                    <a:pt x="4990457" y="231607"/>
                  </a:lnTo>
                  <a:lnTo>
                    <a:pt x="5267705" y="144754"/>
                  </a:lnTo>
                  <a:lnTo>
                    <a:pt x="5544953" y="260558"/>
                  </a:lnTo>
                  <a:lnTo>
                    <a:pt x="5822200" y="202656"/>
                  </a:lnTo>
                  <a:lnTo>
                    <a:pt x="6099448" y="202656"/>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03481" y="2835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9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71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402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319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301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83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67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47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6162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147.2</a:t>
              </a:r>
            </a:p>
          </p:txBody>
        </p:sp>
        <p:sp>
          <p:nvSpPr>
            <p:cNvPr id="108" name="tx108"/>
            <p:cNvSpPr/>
            <p:nvPr/>
          </p:nvSpPr>
          <p:spPr>
            <a:xfrm>
              <a:off x="1329607" y="3049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09" name="tx109"/>
            <p:cNvSpPr/>
            <p:nvPr/>
          </p:nvSpPr>
          <p:spPr>
            <a:xfrm>
              <a:off x="2689720" y="3487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10" name="tx110"/>
            <p:cNvSpPr/>
            <p:nvPr/>
          </p:nvSpPr>
          <p:spPr>
            <a:xfrm>
              <a:off x="2715845" y="2849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4115135" y="33423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2" name="tx112"/>
            <p:cNvSpPr/>
            <p:nvPr/>
          </p:nvSpPr>
          <p:spPr>
            <a:xfrm>
              <a:off x="4128209" y="25947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3" name="tx113"/>
            <p:cNvSpPr/>
            <p:nvPr/>
          </p:nvSpPr>
          <p:spPr>
            <a:xfrm>
              <a:off x="5501373" y="33804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4" name="tx114"/>
            <p:cNvSpPr/>
            <p:nvPr/>
          </p:nvSpPr>
          <p:spPr>
            <a:xfrm>
              <a:off x="5488322" y="25970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5" name="tx115"/>
            <p:cNvSpPr/>
            <p:nvPr/>
          </p:nvSpPr>
          <p:spPr>
            <a:xfrm>
              <a:off x="6571187" y="3309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16" name="tx116"/>
            <p:cNvSpPr/>
            <p:nvPr/>
          </p:nvSpPr>
          <p:spPr>
            <a:xfrm>
              <a:off x="6597312" y="24874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7" name="tx117"/>
            <p:cNvSpPr/>
            <p:nvPr/>
          </p:nvSpPr>
          <p:spPr>
            <a:xfrm>
              <a:off x="6848435" y="33350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18" name="tx118"/>
            <p:cNvSpPr/>
            <p:nvPr/>
          </p:nvSpPr>
          <p:spPr>
            <a:xfrm>
              <a:off x="6874560" y="25026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9" name="tx119"/>
            <p:cNvSpPr/>
            <p:nvPr/>
          </p:nvSpPr>
          <p:spPr>
            <a:xfrm>
              <a:off x="7125682" y="3310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20" name="tx120"/>
            <p:cNvSpPr/>
            <p:nvPr/>
          </p:nvSpPr>
          <p:spPr>
            <a:xfrm>
              <a:off x="7151808" y="24694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1" name="tx121"/>
            <p:cNvSpPr/>
            <p:nvPr/>
          </p:nvSpPr>
          <p:spPr>
            <a:xfrm>
              <a:off x="7402930" y="3302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248.8</a:t>
              </a:r>
            </a:p>
          </p:txBody>
        </p:sp>
        <p:sp>
          <p:nvSpPr>
            <p:cNvPr id="122" name="tx122"/>
            <p:cNvSpPr/>
            <p:nvPr/>
          </p:nvSpPr>
          <p:spPr>
            <a:xfrm>
              <a:off x="7429055" y="2453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3" name="tx123"/>
            <p:cNvSpPr/>
            <p:nvPr/>
          </p:nvSpPr>
          <p:spPr>
            <a:xfrm>
              <a:off x="7680178" y="3250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265.7</a:t>
              </a:r>
            </a:p>
          </p:txBody>
        </p:sp>
        <p:sp>
          <p:nvSpPr>
            <p:cNvPr id="124" name="tx124"/>
            <p:cNvSpPr/>
            <p:nvPr/>
          </p:nvSpPr>
          <p:spPr>
            <a:xfrm>
              <a:off x="7745480" y="239249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957425" y="3242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268.5</a:t>
              </a:r>
            </a:p>
          </p:txBody>
        </p:sp>
        <p:sp>
          <p:nvSpPr>
            <p:cNvPr id="126" name="tx126"/>
            <p:cNvSpPr/>
            <p:nvPr/>
          </p:nvSpPr>
          <p:spPr>
            <a:xfrm>
              <a:off x="7983551" y="23751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212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646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9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7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57761" y="5010059"/>
              <a:ext cx="201456" cy="201456"/>
            </a:xfrm>
            <a:prstGeom prst="rect">
              <a:avLst/>
            </a:prstGeom>
            <a:solidFill>
              <a:srgbClr val="1CABE2">
                <a:alpha val="100000"/>
              </a:srgbClr>
            </a:solidFill>
          </p:spPr>
          <p:txBody>
            <a:bodyPr/>
            <a:lstStyle/>
            <a:p/>
          </p:txBody>
        </p:sp>
        <p:sp>
          <p:nvSpPr>
            <p:cNvPr id="153" name="rc153"/>
            <p:cNvSpPr/>
            <p:nvPr/>
          </p:nvSpPr>
          <p:spPr>
            <a:xfrm>
              <a:off x="6123695" y="5010059"/>
              <a:ext cx="201456" cy="201456"/>
            </a:xfrm>
            <a:prstGeom prst="rect">
              <a:avLst/>
            </a:prstGeom>
            <a:solidFill>
              <a:srgbClr val="80BD41">
                <a:alpha val="100000"/>
              </a:srgbClr>
            </a:solidFill>
          </p:spPr>
          <p:txBody>
            <a:bodyPr/>
            <a:lstStyle/>
            <a:p/>
          </p:txBody>
        </p:sp>
        <p:sp>
          <p:nvSpPr>
            <p:cNvPr id="154" name="tx154"/>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735992" cy="167191"/>
            </a:xfrm>
            <a:prstGeom prst="rect">
              <a:avLst/>
            </a:prstGeom>
            <a:solidFill>
              <a:srgbClr val="80BD41">
                <a:alpha val="100000"/>
              </a:srgbClr>
            </a:solidFill>
          </p:spPr>
          <p:txBody>
            <a:bodyPr/>
            <a:lstStyle/>
            <a:p/>
          </p:txBody>
        </p:sp>
        <p:sp>
          <p:nvSpPr>
            <p:cNvPr id="169" name="rc169"/>
            <p:cNvSpPr/>
            <p:nvPr/>
          </p:nvSpPr>
          <p:spPr>
            <a:xfrm>
              <a:off x="7032265" y="5889059"/>
              <a:ext cx="498822" cy="167191"/>
            </a:xfrm>
            <a:prstGeom prst="rect">
              <a:avLst/>
            </a:prstGeom>
            <a:solidFill>
              <a:srgbClr val="1CABE2">
                <a:alpha val="100000"/>
              </a:srgbClr>
            </a:solidFill>
          </p:spPr>
          <p:txBody>
            <a:bodyPr/>
            <a:lstStyle/>
            <a:p/>
          </p:txBody>
        </p:sp>
        <p:sp>
          <p:nvSpPr>
            <p:cNvPr id="170" name="rc170"/>
            <p:cNvSpPr/>
            <p:nvPr/>
          </p:nvSpPr>
          <p:spPr>
            <a:xfrm>
              <a:off x="1296273" y="5680069"/>
              <a:ext cx="6182233" cy="167191"/>
            </a:xfrm>
            <a:prstGeom prst="rect">
              <a:avLst/>
            </a:prstGeom>
            <a:solidFill>
              <a:srgbClr val="80BD41">
                <a:alpha val="100000"/>
              </a:srgbClr>
            </a:solidFill>
          </p:spPr>
          <p:txBody>
            <a:bodyPr/>
            <a:lstStyle/>
            <a:p/>
          </p:txBody>
        </p:sp>
        <p:sp>
          <p:nvSpPr>
            <p:cNvPr id="171" name="rc171"/>
            <p:cNvSpPr/>
            <p:nvPr/>
          </p:nvSpPr>
          <p:spPr>
            <a:xfrm>
              <a:off x="7478507" y="5680069"/>
              <a:ext cx="325258" cy="167191"/>
            </a:xfrm>
            <a:prstGeom prst="rect">
              <a:avLst/>
            </a:prstGeom>
            <a:solidFill>
              <a:srgbClr val="1CABE2">
                <a:alpha val="100000"/>
              </a:srgbClr>
            </a:solidFill>
          </p:spPr>
          <p:txBody>
            <a:bodyPr/>
            <a:lstStyle/>
            <a:p/>
          </p:txBody>
        </p:sp>
        <p:sp>
          <p:nvSpPr>
            <p:cNvPr id="172" name="rc172"/>
            <p:cNvSpPr/>
            <p:nvPr/>
          </p:nvSpPr>
          <p:spPr>
            <a:xfrm>
              <a:off x="1296273" y="5471080"/>
              <a:ext cx="6245982" cy="167191"/>
            </a:xfrm>
            <a:prstGeom prst="rect">
              <a:avLst/>
            </a:prstGeom>
            <a:solidFill>
              <a:srgbClr val="80BD41">
                <a:alpha val="100000"/>
              </a:srgbClr>
            </a:solidFill>
          </p:spPr>
          <p:txBody>
            <a:bodyPr/>
            <a:lstStyle/>
            <a:p/>
          </p:txBody>
        </p:sp>
        <p:sp>
          <p:nvSpPr>
            <p:cNvPr id="173" name="rc173"/>
            <p:cNvSpPr/>
            <p:nvPr/>
          </p:nvSpPr>
          <p:spPr>
            <a:xfrm>
              <a:off x="7542255" y="5471080"/>
              <a:ext cx="328748" cy="167191"/>
            </a:xfrm>
            <a:prstGeom prst="rect">
              <a:avLst/>
            </a:prstGeom>
            <a:solidFill>
              <a:srgbClr val="1CABE2">
                <a:alpha val="100000"/>
              </a:srgbClr>
            </a:solidFill>
          </p:spPr>
          <p:txBody>
            <a:bodyPr/>
            <a:lstStyle/>
            <a:p/>
          </p:txBody>
        </p:sp>
        <p:sp>
          <p:nvSpPr>
            <p:cNvPr id="174" name="tx174"/>
            <p:cNvSpPr/>
            <p:nvPr/>
          </p:nvSpPr>
          <p:spPr>
            <a:xfrm>
              <a:off x="774636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402863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246.5</a:t>
              </a:r>
            </a:p>
          </p:txBody>
        </p:sp>
        <p:sp>
          <p:nvSpPr>
            <p:cNvPr id="178" name="tx178"/>
            <p:cNvSpPr/>
            <p:nvPr/>
          </p:nvSpPr>
          <p:spPr>
            <a:xfrm>
              <a:off x="7176183"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179" name="tx179"/>
            <p:cNvSpPr/>
            <p:nvPr/>
          </p:nvSpPr>
          <p:spPr>
            <a:xfrm>
              <a:off x="425175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265.7</a:t>
              </a:r>
            </a:p>
          </p:txBody>
        </p:sp>
        <p:sp>
          <p:nvSpPr>
            <p:cNvPr id="180" name="tx180"/>
            <p:cNvSpPr/>
            <p:nvPr/>
          </p:nvSpPr>
          <p:spPr>
            <a:xfrm>
              <a:off x="7580846" y="5724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1" name="tx181"/>
            <p:cNvSpPr/>
            <p:nvPr/>
          </p:nvSpPr>
          <p:spPr>
            <a:xfrm>
              <a:off x="428362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268.5</a:t>
              </a:r>
            </a:p>
          </p:txBody>
        </p:sp>
        <p:sp>
          <p:nvSpPr>
            <p:cNvPr id="182" name="tx182"/>
            <p:cNvSpPr/>
            <p:nvPr/>
          </p:nvSpPr>
          <p:spPr>
            <a:xfrm>
              <a:off x="7601136"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(95 %) était plus élevée qu'en 2019 (92 %).
Le nombre d'enfants vaccinés avec le DTP1 a augmenté de 9% par rapport à 2019.
Le nombre de nourrissons survivants a augmenté d'environ 5 %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76332"/>
              <a:ext cx="3397293" cy="1107439"/>
            </a:xfrm>
            <a:custGeom>
              <a:avLst/>
              <a:pathLst>
                <a:path w="3397293" h="1107439">
                  <a:moveTo>
                    <a:pt x="0" y="719835"/>
                  </a:moveTo>
                  <a:lnTo>
                    <a:pt x="141553" y="1107439"/>
                  </a:lnTo>
                  <a:lnTo>
                    <a:pt x="283107" y="858265"/>
                  </a:lnTo>
                  <a:lnTo>
                    <a:pt x="424661" y="498347"/>
                  </a:lnTo>
                  <a:lnTo>
                    <a:pt x="566215" y="526033"/>
                  </a:lnTo>
                  <a:lnTo>
                    <a:pt x="707769" y="221487"/>
                  </a:lnTo>
                  <a:lnTo>
                    <a:pt x="849323" y="166115"/>
                  </a:lnTo>
                  <a:lnTo>
                    <a:pt x="990877" y="221487"/>
                  </a:lnTo>
                  <a:lnTo>
                    <a:pt x="1132431" y="249173"/>
                  </a:lnTo>
                  <a:lnTo>
                    <a:pt x="1273984" y="332231"/>
                  </a:lnTo>
                  <a:lnTo>
                    <a:pt x="1415538" y="193801"/>
                  </a:lnTo>
                  <a:lnTo>
                    <a:pt x="1557092" y="138429"/>
                  </a:lnTo>
                  <a:lnTo>
                    <a:pt x="1698646" y="166115"/>
                  </a:lnTo>
                  <a:lnTo>
                    <a:pt x="1840200" y="166115"/>
                  </a:lnTo>
                  <a:lnTo>
                    <a:pt x="1981754" y="166115"/>
                  </a:lnTo>
                  <a:lnTo>
                    <a:pt x="2123308" y="221487"/>
                  </a:lnTo>
                  <a:lnTo>
                    <a:pt x="2264862" y="221487"/>
                  </a:lnTo>
                  <a:lnTo>
                    <a:pt x="2406416" y="166115"/>
                  </a:lnTo>
                  <a:lnTo>
                    <a:pt x="2547969" y="221487"/>
                  </a:lnTo>
                  <a:lnTo>
                    <a:pt x="2689523" y="110743"/>
                  </a:lnTo>
                  <a:lnTo>
                    <a:pt x="2831077" y="138429"/>
                  </a:lnTo>
                  <a:lnTo>
                    <a:pt x="2972631" y="83057"/>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76332"/>
              <a:ext cx="3397293" cy="1107439"/>
            </a:xfrm>
            <a:custGeom>
              <a:avLst/>
              <a:pathLst>
                <a:path w="3397293" h="1107439">
                  <a:moveTo>
                    <a:pt x="0" y="719835"/>
                  </a:moveTo>
                  <a:lnTo>
                    <a:pt x="141553" y="1107439"/>
                  </a:lnTo>
                  <a:lnTo>
                    <a:pt x="283107" y="858265"/>
                  </a:lnTo>
                  <a:lnTo>
                    <a:pt x="424661" y="498347"/>
                  </a:lnTo>
                  <a:lnTo>
                    <a:pt x="566215" y="526033"/>
                  </a:lnTo>
                  <a:lnTo>
                    <a:pt x="707769" y="221487"/>
                  </a:lnTo>
                  <a:lnTo>
                    <a:pt x="849323" y="166115"/>
                  </a:lnTo>
                  <a:lnTo>
                    <a:pt x="990877" y="221487"/>
                  </a:lnTo>
                  <a:lnTo>
                    <a:pt x="1132431" y="249173"/>
                  </a:lnTo>
                  <a:lnTo>
                    <a:pt x="1273984" y="332231"/>
                  </a:lnTo>
                  <a:lnTo>
                    <a:pt x="1415538" y="193801"/>
                  </a:lnTo>
                  <a:lnTo>
                    <a:pt x="1557092" y="138429"/>
                  </a:lnTo>
                  <a:lnTo>
                    <a:pt x="1698646" y="166115"/>
                  </a:lnTo>
                  <a:lnTo>
                    <a:pt x="1840200" y="166115"/>
                  </a:lnTo>
                  <a:lnTo>
                    <a:pt x="1981754" y="166115"/>
                  </a:lnTo>
                  <a:lnTo>
                    <a:pt x="2123308" y="221487"/>
                  </a:lnTo>
                  <a:lnTo>
                    <a:pt x="2264862" y="221487"/>
                  </a:lnTo>
                  <a:lnTo>
                    <a:pt x="2406416" y="166115"/>
                  </a:lnTo>
                  <a:lnTo>
                    <a:pt x="2547969" y="221487"/>
                  </a:lnTo>
                  <a:lnTo>
                    <a:pt x="2689523" y="110743"/>
                  </a:lnTo>
                  <a:lnTo>
                    <a:pt x="2831077" y="138429"/>
                  </a:lnTo>
                  <a:lnTo>
                    <a:pt x="2972631" y="83057"/>
                  </a:lnTo>
                  <a:lnTo>
                    <a:pt x="3114185" y="110743"/>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2" name="pl32"/>
            <p:cNvSpPr/>
            <p:nvPr/>
          </p:nvSpPr>
          <p:spPr>
            <a:xfrm>
              <a:off x="1120965" y="1276332"/>
              <a:ext cx="3397293" cy="1107439"/>
            </a:xfrm>
            <a:custGeom>
              <a:avLst/>
              <a:pathLst>
                <a:path w="3397293" h="1107439">
                  <a:moveTo>
                    <a:pt x="0" y="719835"/>
                  </a:moveTo>
                  <a:lnTo>
                    <a:pt x="141553" y="1107439"/>
                  </a:lnTo>
                  <a:lnTo>
                    <a:pt x="283107" y="858265"/>
                  </a:lnTo>
                  <a:lnTo>
                    <a:pt x="424661" y="498347"/>
                  </a:lnTo>
                  <a:lnTo>
                    <a:pt x="566215" y="526033"/>
                  </a:lnTo>
                  <a:lnTo>
                    <a:pt x="707769" y="221487"/>
                  </a:lnTo>
                  <a:lnTo>
                    <a:pt x="849323" y="166115"/>
                  </a:lnTo>
                  <a:lnTo>
                    <a:pt x="990877" y="221487"/>
                  </a:lnTo>
                  <a:lnTo>
                    <a:pt x="1132431" y="249173"/>
                  </a:lnTo>
                  <a:lnTo>
                    <a:pt x="1273984" y="332231"/>
                  </a:lnTo>
                  <a:lnTo>
                    <a:pt x="1415538" y="193801"/>
                  </a:lnTo>
                  <a:lnTo>
                    <a:pt x="1557092" y="138429"/>
                  </a:lnTo>
                  <a:lnTo>
                    <a:pt x="1698646" y="166115"/>
                  </a:lnTo>
                  <a:lnTo>
                    <a:pt x="1840200" y="166115"/>
                  </a:lnTo>
                  <a:lnTo>
                    <a:pt x="1981754" y="166115"/>
                  </a:lnTo>
                  <a:lnTo>
                    <a:pt x="2123308" y="221487"/>
                  </a:lnTo>
                  <a:lnTo>
                    <a:pt x="2264862" y="221487"/>
                  </a:lnTo>
                  <a:lnTo>
                    <a:pt x="2406416" y="166115"/>
                  </a:lnTo>
                  <a:lnTo>
                    <a:pt x="2547969" y="221487"/>
                  </a:lnTo>
                  <a:lnTo>
                    <a:pt x="2689523" y="110743"/>
                  </a:lnTo>
                  <a:lnTo>
                    <a:pt x="2831077" y="138429"/>
                  </a:lnTo>
                  <a:lnTo>
                    <a:pt x="2972631" y="83057"/>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0875" y="472419"/>
              <a:ext cx="239747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Togo, 2000-2024</a:t>
              </a:r>
            </a:p>
          </p:txBody>
        </p:sp>
        <p:sp>
          <p:nvSpPr>
            <p:cNvPr id="63" name="pl63"/>
            <p:cNvSpPr/>
            <p:nvPr/>
          </p:nvSpPr>
          <p:spPr>
            <a:xfrm>
              <a:off x="5267799" y="3709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285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71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57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29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419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378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564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750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936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447"/>
              <a:ext cx="3397293" cy="2325623"/>
            </a:xfrm>
            <a:custGeom>
              <a:avLst/>
              <a:pathLst>
                <a:path w="3397293" h="2325623">
                  <a:moveTo>
                    <a:pt x="0" y="1511655"/>
                  </a:moveTo>
                  <a:lnTo>
                    <a:pt x="141553" y="2325623"/>
                  </a:lnTo>
                  <a:lnTo>
                    <a:pt x="283107" y="1802358"/>
                  </a:lnTo>
                  <a:lnTo>
                    <a:pt x="424661" y="1046530"/>
                  </a:lnTo>
                  <a:lnTo>
                    <a:pt x="566215" y="1104671"/>
                  </a:lnTo>
                  <a:lnTo>
                    <a:pt x="707769" y="465124"/>
                  </a:lnTo>
                  <a:lnTo>
                    <a:pt x="849323" y="348843"/>
                  </a:lnTo>
                  <a:lnTo>
                    <a:pt x="990877" y="465124"/>
                  </a:lnTo>
                  <a:lnTo>
                    <a:pt x="1132431" y="523265"/>
                  </a:lnTo>
                  <a:lnTo>
                    <a:pt x="1273984" y="697687"/>
                  </a:lnTo>
                  <a:lnTo>
                    <a:pt x="1415538" y="406984"/>
                  </a:lnTo>
                  <a:lnTo>
                    <a:pt x="1557092" y="290702"/>
                  </a:lnTo>
                  <a:lnTo>
                    <a:pt x="1698646" y="348843"/>
                  </a:lnTo>
                  <a:lnTo>
                    <a:pt x="1840200" y="348843"/>
                  </a:lnTo>
                  <a:lnTo>
                    <a:pt x="1981754" y="348843"/>
                  </a:lnTo>
                  <a:lnTo>
                    <a:pt x="2123308" y="465124"/>
                  </a:lnTo>
                  <a:lnTo>
                    <a:pt x="2264862" y="465124"/>
                  </a:lnTo>
                  <a:lnTo>
                    <a:pt x="2406416" y="348843"/>
                  </a:lnTo>
                  <a:lnTo>
                    <a:pt x="2547969" y="465124"/>
                  </a:lnTo>
                  <a:lnTo>
                    <a:pt x="2689523" y="232562"/>
                  </a:lnTo>
                  <a:lnTo>
                    <a:pt x="2831077" y="290702"/>
                  </a:lnTo>
                  <a:lnTo>
                    <a:pt x="2972631" y="174421"/>
                  </a:lnTo>
                  <a:lnTo>
                    <a:pt x="3114185" y="232562"/>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675010"/>
              <a:ext cx="3397293" cy="813968"/>
            </a:xfrm>
            <a:custGeom>
              <a:avLst/>
              <a:pathLst>
                <a:path w="3397293" h="813968">
                  <a:moveTo>
                    <a:pt x="0" y="813968"/>
                  </a:moveTo>
                  <a:lnTo>
                    <a:pt x="141553" y="813968"/>
                  </a:lnTo>
                  <a:lnTo>
                    <a:pt x="283107" y="813968"/>
                  </a:lnTo>
                  <a:lnTo>
                    <a:pt x="424661" y="697687"/>
                  </a:lnTo>
                  <a:lnTo>
                    <a:pt x="566215" y="581405"/>
                  </a:lnTo>
                  <a:lnTo>
                    <a:pt x="707769" y="523265"/>
                  </a:lnTo>
                  <a:lnTo>
                    <a:pt x="849323" y="465124"/>
                  </a:lnTo>
                  <a:lnTo>
                    <a:pt x="990877" y="465124"/>
                  </a:lnTo>
                  <a:lnTo>
                    <a:pt x="1132431" y="290702"/>
                  </a:lnTo>
                  <a:lnTo>
                    <a:pt x="1273984" y="174421"/>
                  </a:lnTo>
                  <a:lnTo>
                    <a:pt x="1415538" y="174421"/>
                  </a:lnTo>
                  <a:lnTo>
                    <a:pt x="1557092" y="116281"/>
                  </a:lnTo>
                  <a:lnTo>
                    <a:pt x="1698646" y="116281"/>
                  </a:lnTo>
                  <a:lnTo>
                    <a:pt x="1840200" y="174421"/>
                  </a:lnTo>
                  <a:lnTo>
                    <a:pt x="1981754" y="116281"/>
                  </a:lnTo>
                  <a:lnTo>
                    <a:pt x="2123308" y="58140"/>
                  </a:lnTo>
                  <a:lnTo>
                    <a:pt x="2264862" y="0"/>
                  </a:lnTo>
                  <a:lnTo>
                    <a:pt x="2406416" y="0"/>
                  </a:lnTo>
                  <a:lnTo>
                    <a:pt x="2547969" y="0"/>
                  </a:lnTo>
                  <a:lnTo>
                    <a:pt x="2689523" y="0"/>
                  </a:lnTo>
                  <a:lnTo>
                    <a:pt x="2831077" y="174421"/>
                  </a:lnTo>
                  <a:lnTo>
                    <a:pt x="2972631" y="232562"/>
                  </a:lnTo>
                  <a:lnTo>
                    <a:pt x="3114185" y="58140"/>
                  </a:lnTo>
                  <a:lnTo>
                    <a:pt x="3255739" y="116281"/>
                  </a:lnTo>
                  <a:lnTo>
                    <a:pt x="3397293" y="58140"/>
                  </a:lnTo>
                </a:path>
              </a:pathLst>
            </a:custGeom>
            <a:ln w="27101" cap="flat">
              <a:solidFill>
                <a:srgbClr val="80BD41">
                  <a:alpha val="100000"/>
                </a:srgbClr>
              </a:solidFill>
              <a:prstDash val="solid"/>
              <a:round/>
            </a:ln>
          </p:spPr>
          <p:txBody>
            <a:bodyPr/>
            <a:lstStyle/>
            <a:p/>
          </p:txBody>
        </p:sp>
        <p:sp>
          <p:nvSpPr>
            <p:cNvPr id="83" name="pl83"/>
            <p:cNvSpPr/>
            <p:nvPr/>
          </p:nvSpPr>
          <p:spPr>
            <a:xfrm>
              <a:off x="5437664" y="1675010"/>
              <a:ext cx="3397293" cy="1860498"/>
            </a:xfrm>
            <a:custGeom>
              <a:avLst/>
              <a:pathLst>
                <a:path w="3397293" h="1860498">
                  <a:moveTo>
                    <a:pt x="0" y="1802358"/>
                  </a:moveTo>
                  <a:lnTo>
                    <a:pt x="141553" y="1860498"/>
                  </a:lnTo>
                  <a:lnTo>
                    <a:pt x="283107" y="1744217"/>
                  </a:lnTo>
                  <a:lnTo>
                    <a:pt x="424661" y="1511655"/>
                  </a:lnTo>
                  <a:lnTo>
                    <a:pt x="566215" y="1220952"/>
                  </a:lnTo>
                  <a:lnTo>
                    <a:pt x="707769" y="988390"/>
                  </a:lnTo>
                  <a:lnTo>
                    <a:pt x="849323" y="813968"/>
                  </a:lnTo>
                  <a:lnTo>
                    <a:pt x="990877" y="697687"/>
                  </a:lnTo>
                  <a:lnTo>
                    <a:pt x="1132431" y="406984"/>
                  </a:lnTo>
                  <a:lnTo>
                    <a:pt x="1273984" y="116281"/>
                  </a:lnTo>
                  <a:lnTo>
                    <a:pt x="1415538" y="348843"/>
                  </a:lnTo>
                  <a:lnTo>
                    <a:pt x="1557092" y="406984"/>
                  </a:lnTo>
                  <a:lnTo>
                    <a:pt x="1698646" y="697687"/>
                  </a:lnTo>
                  <a:lnTo>
                    <a:pt x="1840200" y="697687"/>
                  </a:lnTo>
                  <a:lnTo>
                    <a:pt x="1981754" y="523265"/>
                  </a:lnTo>
                  <a:lnTo>
                    <a:pt x="2123308" y="581405"/>
                  </a:lnTo>
                  <a:lnTo>
                    <a:pt x="2264862" y="290702"/>
                  </a:lnTo>
                  <a:lnTo>
                    <a:pt x="2406416" y="232562"/>
                  </a:lnTo>
                  <a:lnTo>
                    <a:pt x="2547969" y="116281"/>
                  </a:lnTo>
                  <a:lnTo>
                    <a:pt x="2689523" y="0"/>
                  </a:lnTo>
                  <a:lnTo>
                    <a:pt x="2831077" y="174421"/>
                  </a:lnTo>
                  <a:lnTo>
                    <a:pt x="2972631" y="174421"/>
                  </a:lnTo>
                  <a:lnTo>
                    <a:pt x="3114185" y="174421"/>
                  </a:lnTo>
                  <a:lnTo>
                    <a:pt x="3255739" y="5814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6750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447"/>
              <a:ext cx="3397293" cy="2325623"/>
            </a:xfrm>
            <a:custGeom>
              <a:avLst/>
              <a:pathLst>
                <a:path w="3397293" h="2325623">
                  <a:moveTo>
                    <a:pt x="0" y="1511655"/>
                  </a:moveTo>
                  <a:lnTo>
                    <a:pt x="141553" y="2325623"/>
                  </a:lnTo>
                  <a:lnTo>
                    <a:pt x="283107" y="1802358"/>
                  </a:lnTo>
                  <a:lnTo>
                    <a:pt x="424661" y="1046530"/>
                  </a:lnTo>
                  <a:lnTo>
                    <a:pt x="566215" y="1104671"/>
                  </a:lnTo>
                  <a:lnTo>
                    <a:pt x="707769" y="465124"/>
                  </a:lnTo>
                  <a:lnTo>
                    <a:pt x="849323" y="348843"/>
                  </a:lnTo>
                  <a:lnTo>
                    <a:pt x="990877" y="465124"/>
                  </a:lnTo>
                  <a:lnTo>
                    <a:pt x="1132431" y="523265"/>
                  </a:lnTo>
                  <a:lnTo>
                    <a:pt x="1273984" y="697687"/>
                  </a:lnTo>
                  <a:lnTo>
                    <a:pt x="1415538" y="406984"/>
                  </a:lnTo>
                  <a:lnTo>
                    <a:pt x="1557092" y="290702"/>
                  </a:lnTo>
                  <a:lnTo>
                    <a:pt x="1698646" y="348843"/>
                  </a:lnTo>
                  <a:lnTo>
                    <a:pt x="1840200" y="348843"/>
                  </a:lnTo>
                  <a:lnTo>
                    <a:pt x="1981754" y="348843"/>
                  </a:lnTo>
                  <a:lnTo>
                    <a:pt x="2123308" y="465124"/>
                  </a:lnTo>
                  <a:lnTo>
                    <a:pt x="2264862" y="465124"/>
                  </a:lnTo>
                  <a:lnTo>
                    <a:pt x="2406416" y="348843"/>
                  </a:lnTo>
                  <a:lnTo>
                    <a:pt x="2547969" y="465124"/>
                  </a:lnTo>
                  <a:lnTo>
                    <a:pt x="2689523" y="232562"/>
                  </a:lnTo>
                  <a:lnTo>
                    <a:pt x="2831077" y="290702"/>
                  </a:lnTo>
                  <a:lnTo>
                    <a:pt x="2972631" y="174421"/>
                  </a:lnTo>
                  <a:lnTo>
                    <a:pt x="3114185" y="232562"/>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07563"/>
              <a:ext cx="0" cy="1546539"/>
            </a:xfrm>
            <a:custGeom>
              <a:avLst/>
              <a:pathLst>
                <a:path w="0" h="1546539">
                  <a:moveTo>
                    <a:pt x="0" y="15465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07563"/>
              <a:ext cx="0" cy="500009"/>
            </a:xfrm>
            <a:custGeom>
              <a:avLst/>
              <a:pathLst>
                <a:path w="0" h="500009">
                  <a:moveTo>
                    <a:pt x="0" y="5000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07563"/>
              <a:ext cx="0" cy="441868"/>
            </a:xfrm>
            <a:custGeom>
              <a:avLst/>
              <a:pathLst>
                <a:path w="0" h="441868">
                  <a:moveTo>
                    <a:pt x="0" y="4418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07563"/>
              <a:ext cx="0" cy="500009"/>
            </a:xfrm>
            <a:custGeom>
              <a:avLst/>
              <a:pathLst>
                <a:path w="0" h="500009">
                  <a:moveTo>
                    <a:pt x="0" y="5000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07563"/>
              <a:ext cx="0" cy="267446"/>
            </a:xfrm>
            <a:custGeom>
              <a:avLst/>
              <a:pathLst>
                <a:path w="0" h="267446">
                  <a:moveTo>
                    <a:pt x="0" y="2674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07563"/>
              <a:ext cx="0" cy="34884"/>
            </a:xfrm>
            <a:custGeom>
              <a:avLst/>
              <a:pathLst>
                <a:path w="0" h="34884">
                  <a:moveTo>
                    <a:pt x="0" y="3488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07563"/>
              <a:ext cx="0" cy="34884"/>
            </a:xfrm>
            <a:custGeom>
              <a:avLst/>
              <a:pathLst>
                <a:path w="0" h="34884">
                  <a:moveTo>
                    <a:pt x="0" y="3488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447"/>
              <a:ext cx="3397293" cy="2325623"/>
            </a:xfrm>
            <a:custGeom>
              <a:avLst/>
              <a:pathLst>
                <a:path w="3397293" h="2325623">
                  <a:moveTo>
                    <a:pt x="0" y="1511655"/>
                  </a:moveTo>
                  <a:lnTo>
                    <a:pt x="141553" y="2325623"/>
                  </a:lnTo>
                  <a:lnTo>
                    <a:pt x="283107" y="1802358"/>
                  </a:lnTo>
                  <a:lnTo>
                    <a:pt x="424661" y="1046530"/>
                  </a:lnTo>
                  <a:lnTo>
                    <a:pt x="566215" y="1104671"/>
                  </a:lnTo>
                  <a:lnTo>
                    <a:pt x="707769" y="465124"/>
                  </a:lnTo>
                  <a:lnTo>
                    <a:pt x="849323" y="348843"/>
                  </a:lnTo>
                  <a:lnTo>
                    <a:pt x="990877" y="465124"/>
                  </a:lnTo>
                  <a:lnTo>
                    <a:pt x="1132431" y="523265"/>
                  </a:lnTo>
                  <a:lnTo>
                    <a:pt x="1273984" y="697687"/>
                  </a:lnTo>
                  <a:lnTo>
                    <a:pt x="1415538" y="406984"/>
                  </a:lnTo>
                  <a:lnTo>
                    <a:pt x="1557092" y="290702"/>
                  </a:lnTo>
                  <a:lnTo>
                    <a:pt x="1698646" y="348843"/>
                  </a:lnTo>
                  <a:lnTo>
                    <a:pt x="1840200" y="348843"/>
                  </a:lnTo>
                  <a:lnTo>
                    <a:pt x="1981754" y="348843"/>
                  </a:lnTo>
                  <a:lnTo>
                    <a:pt x="2123308" y="465124"/>
                  </a:lnTo>
                  <a:lnTo>
                    <a:pt x="2264862" y="465124"/>
                  </a:lnTo>
                  <a:lnTo>
                    <a:pt x="2406416" y="348843"/>
                  </a:lnTo>
                  <a:lnTo>
                    <a:pt x="2547969" y="465124"/>
                  </a:lnTo>
                  <a:lnTo>
                    <a:pt x="2689523" y="232562"/>
                  </a:lnTo>
                  <a:lnTo>
                    <a:pt x="2831077" y="290702"/>
                  </a:lnTo>
                  <a:lnTo>
                    <a:pt x="2972631" y="174421"/>
                  </a:lnTo>
                  <a:lnTo>
                    <a:pt x="3114185" y="232562"/>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4519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97238" y="134550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805008" y="134381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34550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343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4550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804812" y="134550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16940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6345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3670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7857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2043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22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414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5762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2008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47676"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1" name="tx121"/>
            <p:cNvSpPr/>
            <p:nvPr/>
          </p:nvSpPr>
          <p:spPr>
            <a:xfrm>
              <a:off x="702472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8718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29291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443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958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4736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6865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201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17162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7321564" cy="145351"/>
            </a:xfrm>
            <a:prstGeom prst="rect">
              <a:avLst/>
            </a:prstGeom>
            <a:solidFill>
              <a:srgbClr val="1CABE2">
                <a:alpha val="80000"/>
              </a:srgbClr>
            </a:solidFill>
          </p:spPr>
          <p:txBody>
            <a:bodyPr/>
            <a:lstStyle/>
            <a:p/>
          </p:txBody>
        </p:sp>
        <p:sp>
          <p:nvSpPr>
            <p:cNvPr id="136" name="rc136"/>
            <p:cNvSpPr/>
            <p:nvPr/>
          </p:nvSpPr>
          <p:spPr>
            <a:xfrm>
              <a:off x="1317178" y="5528559"/>
              <a:ext cx="5458486" cy="145351"/>
            </a:xfrm>
            <a:prstGeom prst="rect">
              <a:avLst/>
            </a:prstGeom>
            <a:solidFill>
              <a:srgbClr val="1CABE2">
                <a:alpha val="80000"/>
              </a:srgbClr>
            </a:solidFill>
          </p:spPr>
          <p:txBody>
            <a:bodyPr/>
            <a:lstStyle/>
            <a:p/>
          </p:txBody>
        </p:sp>
        <p:sp>
          <p:nvSpPr>
            <p:cNvPr id="137" name="rc137"/>
            <p:cNvSpPr/>
            <p:nvPr/>
          </p:nvSpPr>
          <p:spPr>
            <a:xfrm>
              <a:off x="1317178" y="5346869"/>
              <a:ext cx="5514689"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4137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79285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674433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6" name="tx146"/>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7" name="tx147"/>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en DTC3 au Togo (90 %) était supérieure de 5 points de pourcentage à la moyenne mondiale (85 %) et de 18 points de pourcentage à la moyenne de l'ensemble des pays du site WCAR (72 %).
La couverture nationale en DTC3 était supérieure de 4 points de pourcentage à celle de 2019 (86%).
Cela équivaut à 28 000 enfants non vaccinés et sous-vaccinés en 2024, contre 38 000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Togo se classera au 19e rang sur 24 pays pour la plus faible couverture en DTC3 (sur la base des rangs ex æquo).
Le Togo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2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6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0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3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4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8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19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5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04430"/>
              <a:ext cx="249522" cy="702255"/>
            </a:xfrm>
            <a:prstGeom prst="rect">
              <a:avLst/>
            </a:prstGeom>
            <a:solidFill>
              <a:srgbClr val="80BD41">
                <a:alpha val="100000"/>
              </a:srgbClr>
            </a:solidFill>
          </p:spPr>
          <p:txBody>
            <a:bodyPr/>
            <a:lstStyle/>
            <a:p/>
          </p:txBody>
        </p:sp>
        <p:sp>
          <p:nvSpPr>
            <p:cNvPr id="27" name="rc27"/>
            <p:cNvSpPr/>
            <p:nvPr/>
          </p:nvSpPr>
          <p:spPr>
            <a:xfrm>
              <a:off x="1296273" y="2909393"/>
              <a:ext cx="249522" cy="395037"/>
            </a:xfrm>
            <a:prstGeom prst="rect">
              <a:avLst/>
            </a:prstGeom>
            <a:solidFill>
              <a:srgbClr val="1CABE2">
                <a:alpha val="100000"/>
              </a:srgbClr>
            </a:solidFill>
          </p:spPr>
          <p:txBody>
            <a:bodyPr/>
            <a:lstStyle/>
            <a:p/>
          </p:txBody>
        </p:sp>
        <p:sp>
          <p:nvSpPr>
            <p:cNvPr id="28" name="rc28"/>
            <p:cNvSpPr/>
            <p:nvPr/>
          </p:nvSpPr>
          <p:spPr>
            <a:xfrm>
              <a:off x="1573521" y="3443521"/>
              <a:ext cx="249522" cy="563163"/>
            </a:xfrm>
            <a:prstGeom prst="rect">
              <a:avLst/>
            </a:prstGeom>
            <a:solidFill>
              <a:srgbClr val="80BD41">
                <a:alpha val="100000"/>
              </a:srgbClr>
            </a:solidFill>
          </p:spPr>
          <p:txBody>
            <a:bodyPr/>
            <a:lstStyle/>
            <a:p/>
          </p:txBody>
        </p:sp>
        <p:sp>
          <p:nvSpPr>
            <p:cNvPr id="29" name="rc29"/>
            <p:cNvSpPr/>
            <p:nvPr/>
          </p:nvSpPr>
          <p:spPr>
            <a:xfrm>
              <a:off x="1573521" y="2880358"/>
              <a:ext cx="249522" cy="563163"/>
            </a:xfrm>
            <a:prstGeom prst="rect">
              <a:avLst/>
            </a:prstGeom>
            <a:solidFill>
              <a:srgbClr val="1CABE2">
                <a:alpha val="100000"/>
              </a:srgbClr>
            </a:solidFill>
          </p:spPr>
          <p:txBody>
            <a:bodyPr/>
            <a:lstStyle/>
            <a:p/>
          </p:txBody>
        </p:sp>
        <p:sp>
          <p:nvSpPr>
            <p:cNvPr id="30" name="rc30"/>
            <p:cNvSpPr/>
            <p:nvPr/>
          </p:nvSpPr>
          <p:spPr>
            <a:xfrm>
              <a:off x="1850769" y="3326608"/>
              <a:ext cx="249522" cy="680076"/>
            </a:xfrm>
            <a:prstGeom prst="rect">
              <a:avLst/>
            </a:prstGeom>
            <a:solidFill>
              <a:srgbClr val="80BD41">
                <a:alpha val="100000"/>
              </a:srgbClr>
            </a:solidFill>
          </p:spPr>
          <p:txBody>
            <a:bodyPr/>
            <a:lstStyle/>
            <a:p/>
          </p:txBody>
        </p:sp>
        <p:sp>
          <p:nvSpPr>
            <p:cNvPr id="31" name="rc31"/>
            <p:cNvSpPr/>
            <p:nvPr/>
          </p:nvSpPr>
          <p:spPr>
            <a:xfrm>
              <a:off x="1850769" y="2854006"/>
              <a:ext cx="249522" cy="472601"/>
            </a:xfrm>
            <a:prstGeom prst="rect">
              <a:avLst/>
            </a:prstGeom>
            <a:solidFill>
              <a:srgbClr val="1CABE2">
                <a:alpha val="100000"/>
              </a:srgbClr>
            </a:solidFill>
          </p:spPr>
          <p:txBody>
            <a:bodyPr/>
            <a:lstStyle/>
            <a:p/>
          </p:txBody>
        </p:sp>
        <p:sp>
          <p:nvSpPr>
            <p:cNvPr id="32" name="rc32"/>
            <p:cNvSpPr/>
            <p:nvPr/>
          </p:nvSpPr>
          <p:spPr>
            <a:xfrm>
              <a:off x="2128016" y="3160151"/>
              <a:ext cx="249522" cy="846533"/>
            </a:xfrm>
            <a:prstGeom prst="rect">
              <a:avLst/>
            </a:prstGeom>
            <a:solidFill>
              <a:srgbClr val="80BD41">
                <a:alpha val="100000"/>
              </a:srgbClr>
            </a:solidFill>
          </p:spPr>
          <p:txBody>
            <a:bodyPr/>
            <a:lstStyle/>
            <a:p/>
          </p:txBody>
        </p:sp>
        <p:sp>
          <p:nvSpPr>
            <p:cNvPr id="33" name="rc33"/>
            <p:cNvSpPr/>
            <p:nvPr/>
          </p:nvSpPr>
          <p:spPr>
            <a:xfrm>
              <a:off x="2128016" y="2830934"/>
              <a:ext cx="249522" cy="329217"/>
            </a:xfrm>
            <a:prstGeom prst="rect">
              <a:avLst/>
            </a:prstGeom>
            <a:solidFill>
              <a:srgbClr val="1CABE2">
                <a:alpha val="100000"/>
              </a:srgbClr>
            </a:solidFill>
          </p:spPr>
          <p:txBody>
            <a:bodyPr/>
            <a:lstStyle/>
            <a:p/>
          </p:txBody>
        </p:sp>
        <p:sp>
          <p:nvSpPr>
            <p:cNvPr id="34" name="rc34"/>
            <p:cNvSpPr/>
            <p:nvPr/>
          </p:nvSpPr>
          <p:spPr>
            <a:xfrm>
              <a:off x="2405264" y="3158243"/>
              <a:ext cx="249522" cy="848441"/>
            </a:xfrm>
            <a:prstGeom prst="rect">
              <a:avLst/>
            </a:prstGeom>
            <a:solidFill>
              <a:srgbClr val="80BD41">
                <a:alpha val="100000"/>
              </a:srgbClr>
            </a:solidFill>
          </p:spPr>
          <p:txBody>
            <a:bodyPr/>
            <a:lstStyle/>
            <a:p/>
          </p:txBody>
        </p:sp>
        <p:sp>
          <p:nvSpPr>
            <p:cNvPr id="35" name="rc35"/>
            <p:cNvSpPr/>
            <p:nvPr/>
          </p:nvSpPr>
          <p:spPr>
            <a:xfrm>
              <a:off x="2405264" y="2811677"/>
              <a:ext cx="249522" cy="346566"/>
            </a:xfrm>
            <a:prstGeom prst="rect">
              <a:avLst/>
            </a:prstGeom>
            <a:solidFill>
              <a:srgbClr val="1CABE2">
                <a:alpha val="100000"/>
              </a:srgbClr>
            </a:solidFill>
          </p:spPr>
          <p:txBody>
            <a:bodyPr/>
            <a:lstStyle/>
            <a:p/>
          </p:txBody>
        </p:sp>
        <p:sp>
          <p:nvSpPr>
            <p:cNvPr id="36" name="rc36"/>
            <p:cNvSpPr/>
            <p:nvPr/>
          </p:nvSpPr>
          <p:spPr>
            <a:xfrm>
              <a:off x="2682512" y="2992383"/>
              <a:ext cx="249522" cy="1014302"/>
            </a:xfrm>
            <a:prstGeom prst="rect">
              <a:avLst/>
            </a:prstGeom>
            <a:solidFill>
              <a:srgbClr val="80BD41">
                <a:alpha val="100000"/>
              </a:srgbClr>
            </a:solidFill>
          </p:spPr>
          <p:txBody>
            <a:bodyPr/>
            <a:lstStyle/>
            <a:p/>
          </p:txBody>
        </p:sp>
        <p:sp>
          <p:nvSpPr>
            <p:cNvPr id="37" name="rc37"/>
            <p:cNvSpPr/>
            <p:nvPr/>
          </p:nvSpPr>
          <p:spPr>
            <a:xfrm>
              <a:off x="2682512" y="2769705"/>
              <a:ext cx="249522" cy="222677"/>
            </a:xfrm>
            <a:prstGeom prst="rect">
              <a:avLst/>
            </a:prstGeom>
            <a:solidFill>
              <a:srgbClr val="1CABE2">
                <a:alpha val="100000"/>
              </a:srgbClr>
            </a:solidFill>
          </p:spPr>
          <p:txBody>
            <a:bodyPr/>
            <a:lstStyle/>
            <a:p/>
          </p:txBody>
        </p:sp>
        <p:sp>
          <p:nvSpPr>
            <p:cNvPr id="38" name="rc38"/>
            <p:cNvSpPr/>
            <p:nvPr/>
          </p:nvSpPr>
          <p:spPr>
            <a:xfrm>
              <a:off x="2959759" y="2930498"/>
              <a:ext cx="249522" cy="1076186"/>
            </a:xfrm>
            <a:prstGeom prst="rect">
              <a:avLst/>
            </a:prstGeom>
            <a:solidFill>
              <a:srgbClr val="80BD41">
                <a:alpha val="100000"/>
              </a:srgbClr>
            </a:solidFill>
          </p:spPr>
          <p:txBody>
            <a:bodyPr/>
            <a:lstStyle/>
            <a:p/>
          </p:txBody>
        </p:sp>
        <p:sp>
          <p:nvSpPr>
            <p:cNvPr id="39" name="rc39"/>
            <p:cNvSpPr/>
            <p:nvPr/>
          </p:nvSpPr>
          <p:spPr>
            <a:xfrm>
              <a:off x="2959759" y="2725527"/>
              <a:ext cx="249522" cy="204970"/>
            </a:xfrm>
            <a:prstGeom prst="rect">
              <a:avLst/>
            </a:prstGeom>
            <a:solidFill>
              <a:srgbClr val="1CABE2">
                <a:alpha val="100000"/>
              </a:srgbClr>
            </a:solidFill>
          </p:spPr>
          <p:txBody>
            <a:bodyPr/>
            <a:lstStyle/>
            <a:p/>
          </p:txBody>
        </p:sp>
        <p:sp>
          <p:nvSpPr>
            <p:cNvPr id="40" name="rc40"/>
            <p:cNvSpPr/>
            <p:nvPr/>
          </p:nvSpPr>
          <p:spPr>
            <a:xfrm>
              <a:off x="3237007" y="2914103"/>
              <a:ext cx="249522" cy="1092582"/>
            </a:xfrm>
            <a:prstGeom prst="rect">
              <a:avLst/>
            </a:prstGeom>
            <a:solidFill>
              <a:srgbClr val="80BD41">
                <a:alpha val="100000"/>
              </a:srgbClr>
            </a:solidFill>
          </p:spPr>
          <p:txBody>
            <a:bodyPr/>
            <a:lstStyle/>
            <a:p/>
          </p:txBody>
        </p:sp>
        <p:sp>
          <p:nvSpPr>
            <p:cNvPr id="41" name="rc41"/>
            <p:cNvSpPr/>
            <p:nvPr/>
          </p:nvSpPr>
          <p:spPr>
            <a:xfrm>
              <a:off x="3237007" y="2674254"/>
              <a:ext cx="249522" cy="239848"/>
            </a:xfrm>
            <a:prstGeom prst="rect">
              <a:avLst/>
            </a:prstGeom>
            <a:solidFill>
              <a:srgbClr val="1CABE2">
                <a:alpha val="100000"/>
              </a:srgbClr>
            </a:solidFill>
          </p:spPr>
          <p:txBody>
            <a:bodyPr/>
            <a:lstStyle/>
            <a:p/>
          </p:txBody>
        </p:sp>
        <p:sp>
          <p:nvSpPr>
            <p:cNvPr id="42" name="rc42"/>
            <p:cNvSpPr/>
            <p:nvPr/>
          </p:nvSpPr>
          <p:spPr>
            <a:xfrm>
              <a:off x="3514255" y="2896396"/>
              <a:ext cx="249522" cy="1110289"/>
            </a:xfrm>
            <a:prstGeom prst="rect">
              <a:avLst/>
            </a:prstGeom>
            <a:solidFill>
              <a:srgbClr val="80BD41">
                <a:alpha val="100000"/>
              </a:srgbClr>
            </a:solidFill>
          </p:spPr>
          <p:txBody>
            <a:bodyPr/>
            <a:lstStyle/>
            <a:p/>
          </p:txBody>
        </p:sp>
        <p:sp>
          <p:nvSpPr>
            <p:cNvPr id="43" name="rc43"/>
            <p:cNvSpPr/>
            <p:nvPr/>
          </p:nvSpPr>
          <p:spPr>
            <a:xfrm>
              <a:off x="3514255" y="2635979"/>
              <a:ext cx="249522" cy="260416"/>
            </a:xfrm>
            <a:prstGeom prst="rect">
              <a:avLst/>
            </a:prstGeom>
            <a:solidFill>
              <a:srgbClr val="1CABE2">
                <a:alpha val="100000"/>
              </a:srgbClr>
            </a:solidFill>
          </p:spPr>
          <p:txBody>
            <a:bodyPr/>
            <a:lstStyle/>
            <a:p/>
          </p:txBody>
        </p:sp>
        <p:sp>
          <p:nvSpPr>
            <p:cNvPr id="44" name="rc44"/>
            <p:cNvSpPr/>
            <p:nvPr/>
          </p:nvSpPr>
          <p:spPr>
            <a:xfrm>
              <a:off x="3791502" y="2903013"/>
              <a:ext cx="249522" cy="1103671"/>
            </a:xfrm>
            <a:prstGeom prst="rect">
              <a:avLst/>
            </a:prstGeom>
            <a:solidFill>
              <a:srgbClr val="80BD41">
                <a:alpha val="100000"/>
              </a:srgbClr>
            </a:solidFill>
          </p:spPr>
          <p:txBody>
            <a:bodyPr/>
            <a:lstStyle/>
            <a:p/>
          </p:txBody>
        </p:sp>
        <p:sp>
          <p:nvSpPr>
            <p:cNvPr id="45" name="rc45"/>
            <p:cNvSpPr/>
            <p:nvPr/>
          </p:nvSpPr>
          <p:spPr>
            <a:xfrm>
              <a:off x="3791502" y="2591741"/>
              <a:ext cx="249522" cy="311272"/>
            </a:xfrm>
            <a:prstGeom prst="rect">
              <a:avLst/>
            </a:prstGeom>
            <a:solidFill>
              <a:srgbClr val="1CABE2">
                <a:alpha val="100000"/>
              </a:srgbClr>
            </a:solidFill>
          </p:spPr>
          <p:txBody>
            <a:bodyPr/>
            <a:lstStyle/>
            <a:p/>
          </p:txBody>
        </p:sp>
        <p:sp>
          <p:nvSpPr>
            <p:cNvPr id="46" name="rc46"/>
            <p:cNvSpPr/>
            <p:nvPr/>
          </p:nvSpPr>
          <p:spPr>
            <a:xfrm>
              <a:off x="4068750" y="2802913"/>
              <a:ext cx="249522" cy="1203772"/>
            </a:xfrm>
            <a:prstGeom prst="rect">
              <a:avLst/>
            </a:prstGeom>
            <a:solidFill>
              <a:srgbClr val="80BD41">
                <a:alpha val="100000"/>
              </a:srgbClr>
            </a:solidFill>
          </p:spPr>
          <p:txBody>
            <a:bodyPr/>
            <a:lstStyle/>
            <a:p/>
          </p:txBody>
        </p:sp>
        <p:sp>
          <p:nvSpPr>
            <p:cNvPr id="47" name="rc47"/>
            <p:cNvSpPr/>
            <p:nvPr/>
          </p:nvSpPr>
          <p:spPr>
            <a:xfrm>
              <a:off x="4068750" y="2556387"/>
              <a:ext cx="249522" cy="246525"/>
            </a:xfrm>
            <a:prstGeom prst="rect">
              <a:avLst/>
            </a:prstGeom>
            <a:solidFill>
              <a:srgbClr val="1CABE2">
                <a:alpha val="100000"/>
              </a:srgbClr>
            </a:solidFill>
          </p:spPr>
          <p:txBody>
            <a:bodyPr/>
            <a:lstStyle/>
            <a:p/>
          </p:txBody>
        </p:sp>
        <p:sp>
          <p:nvSpPr>
            <p:cNvPr id="48" name="rc48"/>
            <p:cNvSpPr/>
            <p:nvPr/>
          </p:nvSpPr>
          <p:spPr>
            <a:xfrm>
              <a:off x="4345998" y="2765830"/>
              <a:ext cx="249522" cy="1240855"/>
            </a:xfrm>
            <a:prstGeom prst="rect">
              <a:avLst/>
            </a:prstGeom>
            <a:solidFill>
              <a:srgbClr val="80BD41">
                <a:alpha val="100000"/>
              </a:srgbClr>
            </a:solidFill>
          </p:spPr>
          <p:txBody>
            <a:bodyPr/>
            <a:lstStyle/>
            <a:p/>
          </p:txBody>
        </p:sp>
        <p:sp>
          <p:nvSpPr>
            <p:cNvPr id="49" name="rc49"/>
            <p:cNvSpPr/>
            <p:nvPr/>
          </p:nvSpPr>
          <p:spPr>
            <a:xfrm>
              <a:off x="4345998" y="2546848"/>
              <a:ext cx="249522" cy="218981"/>
            </a:xfrm>
            <a:prstGeom prst="rect">
              <a:avLst/>
            </a:prstGeom>
            <a:solidFill>
              <a:srgbClr val="1CABE2">
                <a:alpha val="100000"/>
              </a:srgbClr>
            </a:solidFill>
          </p:spPr>
          <p:txBody>
            <a:bodyPr/>
            <a:lstStyle/>
            <a:p/>
          </p:txBody>
        </p:sp>
        <p:sp>
          <p:nvSpPr>
            <p:cNvPr id="50" name="rc50"/>
            <p:cNvSpPr/>
            <p:nvPr/>
          </p:nvSpPr>
          <p:spPr>
            <a:xfrm>
              <a:off x="4623245" y="2779125"/>
              <a:ext cx="249522" cy="1227560"/>
            </a:xfrm>
            <a:prstGeom prst="rect">
              <a:avLst/>
            </a:prstGeom>
            <a:solidFill>
              <a:srgbClr val="80BD41">
                <a:alpha val="100000"/>
              </a:srgbClr>
            </a:solidFill>
          </p:spPr>
          <p:txBody>
            <a:bodyPr/>
            <a:lstStyle/>
            <a:p/>
          </p:txBody>
        </p:sp>
        <p:sp>
          <p:nvSpPr>
            <p:cNvPr id="51" name="rc51"/>
            <p:cNvSpPr/>
            <p:nvPr/>
          </p:nvSpPr>
          <p:spPr>
            <a:xfrm>
              <a:off x="4623245" y="2545298"/>
              <a:ext cx="249522" cy="233826"/>
            </a:xfrm>
            <a:prstGeom prst="rect">
              <a:avLst/>
            </a:prstGeom>
            <a:solidFill>
              <a:srgbClr val="1CABE2">
                <a:alpha val="100000"/>
              </a:srgbClr>
            </a:solidFill>
          </p:spPr>
          <p:txBody>
            <a:bodyPr/>
            <a:lstStyle/>
            <a:p/>
          </p:txBody>
        </p:sp>
        <p:sp>
          <p:nvSpPr>
            <p:cNvPr id="52" name="rc52"/>
            <p:cNvSpPr/>
            <p:nvPr/>
          </p:nvSpPr>
          <p:spPr>
            <a:xfrm>
              <a:off x="4900493" y="2771374"/>
              <a:ext cx="249522" cy="1235310"/>
            </a:xfrm>
            <a:prstGeom prst="rect">
              <a:avLst/>
            </a:prstGeom>
            <a:solidFill>
              <a:srgbClr val="80BD41">
                <a:alpha val="100000"/>
              </a:srgbClr>
            </a:solidFill>
          </p:spPr>
          <p:txBody>
            <a:bodyPr/>
            <a:lstStyle/>
            <a:p/>
          </p:txBody>
        </p:sp>
        <p:sp>
          <p:nvSpPr>
            <p:cNvPr id="53" name="rc53"/>
            <p:cNvSpPr/>
            <p:nvPr/>
          </p:nvSpPr>
          <p:spPr>
            <a:xfrm>
              <a:off x="4900493" y="2536057"/>
              <a:ext cx="249522" cy="235317"/>
            </a:xfrm>
            <a:prstGeom prst="rect">
              <a:avLst/>
            </a:prstGeom>
            <a:solidFill>
              <a:srgbClr val="1CABE2">
                <a:alpha val="100000"/>
              </a:srgbClr>
            </a:solidFill>
          </p:spPr>
          <p:txBody>
            <a:bodyPr/>
            <a:lstStyle/>
            <a:p/>
          </p:txBody>
        </p:sp>
        <p:sp>
          <p:nvSpPr>
            <p:cNvPr id="54" name="rc54"/>
            <p:cNvSpPr/>
            <p:nvPr/>
          </p:nvSpPr>
          <p:spPr>
            <a:xfrm>
              <a:off x="5177741" y="2753369"/>
              <a:ext cx="249522" cy="1253315"/>
            </a:xfrm>
            <a:prstGeom prst="rect">
              <a:avLst/>
            </a:prstGeom>
            <a:solidFill>
              <a:srgbClr val="80BD41">
                <a:alpha val="100000"/>
              </a:srgbClr>
            </a:solidFill>
          </p:spPr>
          <p:txBody>
            <a:bodyPr/>
            <a:lstStyle/>
            <a:p/>
          </p:txBody>
        </p:sp>
        <p:sp>
          <p:nvSpPr>
            <p:cNvPr id="55" name="rc55"/>
            <p:cNvSpPr/>
            <p:nvPr/>
          </p:nvSpPr>
          <p:spPr>
            <a:xfrm>
              <a:off x="5177741" y="2514654"/>
              <a:ext cx="249522" cy="238715"/>
            </a:xfrm>
            <a:prstGeom prst="rect">
              <a:avLst/>
            </a:prstGeom>
            <a:solidFill>
              <a:srgbClr val="1CABE2">
                <a:alpha val="100000"/>
              </a:srgbClr>
            </a:solidFill>
          </p:spPr>
          <p:txBody>
            <a:bodyPr/>
            <a:lstStyle/>
            <a:p/>
          </p:txBody>
        </p:sp>
        <p:sp>
          <p:nvSpPr>
            <p:cNvPr id="56" name="rc56"/>
            <p:cNvSpPr/>
            <p:nvPr/>
          </p:nvSpPr>
          <p:spPr>
            <a:xfrm>
              <a:off x="5454988" y="2762431"/>
              <a:ext cx="249522" cy="1244253"/>
            </a:xfrm>
            <a:prstGeom prst="rect">
              <a:avLst/>
            </a:prstGeom>
            <a:solidFill>
              <a:srgbClr val="80BD41">
                <a:alpha val="100000"/>
              </a:srgbClr>
            </a:solidFill>
          </p:spPr>
          <p:txBody>
            <a:bodyPr/>
            <a:lstStyle/>
            <a:p/>
          </p:txBody>
        </p:sp>
        <p:sp>
          <p:nvSpPr>
            <p:cNvPr id="57" name="rc57"/>
            <p:cNvSpPr/>
            <p:nvPr/>
          </p:nvSpPr>
          <p:spPr>
            <a:xfrm>
              <a:off x="5454988" y="2489316"/>
              <a:ext cx="249522" cy="273115"/>
            </a:xfrm>
            <a:prstGeom prst="rect">
              <a:avLst/>
            </a:prstGeom>
            <a:solidFill>
              <a:srgbClr val="1CABE2">
                <a:alpha val="100000"/>
              </a:srgbClr>
            </a:solidFill>
          </p:spPr>
          <p:txBody>
            <a:bodyPr/>
            <a:lstStyle/>
            <a:p/>
          </p:txBody>
        </p:sp>
        <p:sp>
          <p:nvSpPr>
            <p:cNvPr id="58" name="rc58"/>
            <p:cNvSpPr/>
            <p:nvPr/>
          </p:nvSpPr>
          <p:spPr>
            <a:xfrm>
              <a:off x="5732236" y="2739061"/>
              <a:ext cx="249522" cy="1267624"/>
            </a:xfrm>
            <a:prstGeom prst="rect">
              <a:avLst/>
            </a:prstGeom>
            <a:solidFill>
              <a:srgbClr val="80BD41">
                <a:alpha val="100000"/>
              </a:srgbClr>
            </a:solidFill>
          </p:spPr>
          <p:txBody>
            <a:bodyPr/>
            <a:lstStyle/>
            <a:p/>
          </p:txBody>
        </p:sp>
        <p:sp>
          <p:nvSpPr>
            <p:cNvPr id="59" name="rc59"/>
            <p:cNvSpPr/>
            <p:nvPr/>
          </p:nvSpPr>
          <p:spPr>
            <a:xfrm>
              <a:off x="5732236" y="2460818"/>
              <a:ext cx="249522" cy="278242"/>
            </a:xfrm>
            <a:prstGeom prst="rect">
              <a:avLst/>
            </a:prstGeom>
            <a:solidFill>
              <a:srgbClr val="1CABE2">
                <a:alpha val="100000"/>
              </a:srgbClr>
            </a:solidFill>
          </p:spPr>
          <p:txBody>
            <a:bodyPr/>
            <a:lstStyle/>
            <a:p/>
          </p:txBody>
        </p:sp>
        <p:sp>
          <p:nvSpPr>
            <p:cNvPr id="60" name="rc60"/>
            <p:cNvSpPr/>
            <p:nvPr/>
          </p:nvSpPr>
          <p:spPr>
            <a:xfrm>
              <a:off x="6009484" y="2692796"/>
              <a:ext cx="249522" cy="1313888"/>
            </a:xfrm>
            <a:prstGeom prst="rect">
              <a:avLst/>
            </a:prstGeom>
            <a:solidFill>
              <a:srgbClr val="80BD41">
                <a:alpha val="100000"/>
              </a:srgbClr>
            </a:solidFill>
          </p:spPr>
          <p:txBody>
            <a:bodyPr/>
            <a:lstStyle/>
            <a:p/>
          </p:txBody>
        </p:sp>
        <p:sp>
          <p:nvSpPr>
            <p:cNvPr id="61" name="rc61"/>
            <p:cNvSpPr/>
            <p:nvPr/>
          </p:nvSpPr>
          <p:spPr>
            <a:xfrm>
              <a:off x="6009484" y="2442514"/>
              <a:ext cx="249522" cy="250281"/>
            </a:xfrm>
            <a:prstGeom prst="rect">
              <a:avLst/>
            </a:prstGeom>
            <a:solidFill>
              <a:srgbClr val="1CABE2">
                <a:alpha val="100000"/>
              </a:srgbClr>
            </a:solidFill>
          </p:spPr>
          <p:txBody>
            <a:bodyPr/>
            <a:lstStyle/>
            <a:p/>
          </p:txBody>
        </p:sp>
        <p:sp>
          <p:nvSpPr>
            <p:cNvPr id="62" name="rc62"/>
            <p:cNvSpPr/>
            <p:nvPr/>
          </p:nvSpPr>
          <p:spPr>
            <a:xfrm>
              <a:off x="6286731" y="2710503"/>
              <a:ext cx="249522" cy="1296181"/>
            </a:xfrm>
            <a:prstGeom prst="rect">
              <a:avLst/>
            </a:prstGeom>
            <a:solidFill>
              <a:srgbClr val="80BD41">
                <a:alpha val="100000"/>
              </a:srgbClr>
            </a:solidFill>
          </p:spPr>
          <p:txBody>
            <a:bodyPr/>
            <a:lstStyle/>
            <a:p/>
          </p:txBody>
        </p:sp>
        <p:sp>
          <p:nvSpPr>
            <p:cNvPr id="63" name="rc63"/>
            <p:cNvSpPr/>
            <p:nvPr/>
          </p:nvSpPr>
          <p:spPr>
            <a:xfrm>
              <a:off x="6286731" y="2425940"/>
              <a:ext cx="249522" cy="284562"/>
            </a:xfrm>
            <a:prstGeom prst="rect">
              <a:avLst/>
            </a:prstGeom>
            <a:solidFill>
              <a:srgbClr val="1CABE2">
                <a:alpha val="100000"/>
              </a:srgbClr>
            </a:solidFill>
          </p:spPr>
          <p:txBody>
            <a:bodyPr/>
            <a:lstStyle/>
            <a:p/>
          </p:txBody>
        </p:sp>
        <p:sp>
          <p:nvSpPr>
            <p:cNvPr id="64" name="rc64"/>
            <p:cNvSpPr/>
            <p:nvPr/>
          </p:nvSpPr>
          <p:spPr>
            <a:xfrm>
              <a:off x="6563979" y="2632700"/>
              <a:ext cx="249522" cy="1373984"/>
            </a:xfrm>
            <a:prstGeom prst="rect">
              <a:avLst/>
            </a:prstGeom>
            <a:solidFill>
              <a:srgbClr val="80BD41">
                <a:alpha val="100000"/>
              </a:srgbClr>
            </a:solidFill>
          </p:spPr>
          <p:txBody>
            <a:bodyPr/>
            <a:lstStyle/>
            <a:p/>
          </p:txBody>
        </p:sp>
        <p:sp>
          <p:nvSpPr>
            <p:cNvPr id="65" name="rc65"/>
            <p:cNvSpPr/>
            <p:nvPr/>
          </p:nvSpPr>
          <p:spPr>
            <a:xfrm>
              <a:off x="6563979" y="2409008"/>
              <a:ext cx="249522" cy="223691"/>
            </a:xfrm>
            <a:prstGeom prst="rect">
              <a:avLst/>
            </a:prstGeom>
            <a:solidFill>
              <a:srgbClr val="1CABE2">
                <a:alpha val="100000"/>
              </a:srgbClr>
            </a:solidFill>
          </p:spPr>
          <p:txBody>
            <a:bodyPr/>
            <a:lstStyle/>
            <a:p/>
          </p:txBody>
        </p:sp>
        <p:sp>
          <p:nvSpPr>
            <p:cNvPr id="66" name="rc66"/>
            <p:cNvSpPr/>
            <p:nvPr/>
          </p:nvSpPr>
          <p:spPr>
            <a:xfrm>
              <a:off x="6841227" y="2634071"/>
              <a:ext cx="249522" cy="1372613"/>
            </a:xfrm>
            <a:prstGeom prst="rect">
              <a:avLst/>
            </a:prstGeom>
            <a:solidFill>
              <a:srgbClr val="80BD41">
                <a:alpha val="100000"/>
              </a:srgbClr>
            </a:solidFill>
          </p:spPr>
          <p:txBody>
            <a:bodyPr/>
            <a:lstStyle/>
            <a:p/>
          </p:txBody>
        </p:sp>
        <p:sp>
          <p:nvSpPr>
            <p:cNvPr id="67" name="rc67"/>
            <p:cNvSpPr/>
            <p:nvPr/>
          </p:nvSpPr>
          <p:spPr>
            <a:xfrm>
              <a:off x="6841227" y="2391838"/>
              <a:ext cx="249522" cy="242232"/>
            </a:xfrm>
            <a:prstGeom prst="rect">
              <a:avLst/>
            </a:prstGeom>
            <a:solidFill>
              <a:srgbClr val="1CABE2">
                <a:alpha val="100000"/>
              </a:srgbClr>
            </a:solidFill>
          </p:spPr>
          <p:txBody>
            <a:bodyPr/>
            <a:lstStyle/>
            <a:p/>
          </p:txBody>
        </p:sp>
        <p:sp>
          <p:nvSpPr>
            <p:cNvPr id="68" name="rc68"/>
            <p:cNvSpPr/>
            <p:nvPr/>
          </p:nvSpPr>
          <p:spPr>
            <a:xfrm>
              <a:off x="7118474" y="2586078"/>
              <a:ext cx="249522" cy="1420607"/>
            </a:xfrm>
            <a:prstGeom prst="rect">
              <a:avLst/>
            </a:prstGeom>
            <a:solidFill>
              <a:srgbClr val="80BD41">
                <a:alpha val="100000"/>
              </a:srgbClr>
            </a:solidFill>
          </p:spPr>
          <p:txBody>
            <a:bodyPr/>
            <a:lstStyle/>
            <a:p/>
          </p:txBody>
        </p:sp>
        <p:sp>
          <p:nvSpPr>
            <p:cNvPr id="69" name="rc69"/>
            <p:cNvSpPr/>
            <p:nvPr/>
          </p:nvSpPr>
          <p:spPr>
            <a:xfrm>
              <a:off x="7118474" y="2373833"/>
              <a:ext cx="249522" cy="212244"/>
            </a:xfrm>
            <a:prstGeom prst="rect">
              <a:avLst/>
            </a:prstGeom>
            <a:solidFill>
              <a:srgbClr val="1CABE2">
                <a:alpha val="100000"/>
              </a:srgbClr>
            </a:solidFill>
          </p:spPr>
          <p:txBody>
            <a:bodyPr/>
            <a:lstStyle/>
            <a:p/>
          </p:txBody>
        </p:sp>
        <p:sp>
          <p:nvSpPr>
            <p:cNvPr id="70" name="rc70"/>
            <p:cNvSpPr/>
            <p:nvPr/>
          </p:nvSpPr>
          <p:spPr>
            <a:xfrm>
              <a:off x="7395722" y="2589237"/>
              <a:ext cx="249522" cy="1417447"/>
            </a:xfrm>
            <a:prstGeom prst="rect">
              <a:avLst/>
            </a:prstGeom>
            <a:solidFill>
              <a:srgbClr val="80BD41">
                <a:alpha val="100000"/>
              </a:srgbClr>
            </a:solidFill>
          </p:spPr>
          <p:txBody>
            <a:bodyPr/>
            <a:lstStyle/>
            <a:p/>
          </p:txBody>
        </p:sp>
        <p:sp>
          <p:nvSpPr>
            <p:cNvPr id="71" name="rc71"/>
            <p:cNvSpPr/>
            <p:nvPr/>
          </p:nvSpPr>
          <p:spPr>
            <a:xfrm>
              <a:off x="7395722" y="2358511"/>
              <a:ext cx="249522" cy="230726"/>
            </a:xfrm>
            <a:prstGeom prst="rect">
              <a:avLst/>
            </a:prstGeom>
            <a:solidFill>
              <a:srgbClr val="1CABE2">
                <a:alpha val="100000"/>
              </a:srgbClr>
            </a:solidFill>
          </p:spPr>
          <p:txBody>
            <a:bodyPr/>
            <a:lstStyle/>
            <a:p/>
          </p:txBody>
        </p:sp>
        <p:sp>
          <p:nvSpPr>
            <p:cNvPr id="72" name="rc72"/>
            <p:cNvSpPr/>
            <p:nvPr/>
          </p:nvSpPr>
          <p:spPr>
            <a:xfrm>
              <a:off x="7672970" y="2505830"/>
              <a:ext cx="249522" cy="1500854"/>
            </a:xfrm>
            <a:prstGeom prst="rect">
              <a:avLst/>
            </a:prstGeom>
            <a:solidFill>
              <a:srgbClr val="80BD41">
                <a:alpha val="100000"/>
              </a:srgbClr>
            </a:solidFill>
          </p:spPr>
          <p:txBody>
            <a:bodyPr/>
            <a:lstStyle/>
            <a:p/>
          </p:txBody>
        </p:sp>
        <p:sp>
          <p:nvSpPr>
            <p:cNvPr id="73" name="rc73"/>
            <p:cNvSpPr/>
            <p:nvPr/>
          </p:nvSpPr>
          <p:spPr>
            <a:xfrm>
              <a:off x="7672970" y="2339075"/>
              <a:ext cx="249522" cy="166755"/>
            </a:xfrm>
            <a:prstGeom prst="rect">
              <a:avLst/>
            </a:prstGeom>
            <a:solidFill>
              <a:srgbClr val="1CABE2">
                <a:alpha val="100000"/>
              </a:srgbClr>
            </a:solidFill>
          </p:spPr>
          <p:txBody>
            <a:bodyPr/>
            <a:lstStyle/>
            <a:p/>
          </p:txBody>
        </p:sp>
        <p:sp>
          <p:nvSpPr>
            <p:cNvPr id="74" name="rc74"/>
            <p:cNvSpPr/>
            <p:nvPr/>
          </p:nvSpPr>
          <p:spPr>
            <a:xfrm>
              <a:off x="7950217" y="2490329"/>
              <a:ext cx="249522" cy="1516355"/>
            </a:xfrm>
            <a:prstGeom prst="rect">
              <a:avLst/>
            </a:prstGeom>
            <a:solidFill>
              <a:srgbClr val="80BD41">
                <a:alpha val="100000"/>
              </a:srgbClr>
            </a:solidFill>
          </p:spPr>
          <p:txBody>
            <a:bodyPr/>
            <a:lstStyle/>
            <a:p/>
          </p:txBody>
        </p:sp>
        <p:sp>
          <p:nvSpPr>
            <p:cNvPr id="75" name="rc75"/>
            <p:cNvSpPr/>
            <p:nvPr/>
          </p:nvSpPr>
          <p:spPr>
            <a:xfrm>
              <a:off x="7950217" y="2321845"/>
              <a:ext cx="249522" cy="168483"/>
            </a:xfrm>
            <a:prstGeom prst="rect">
              <a:avLst/>
            </a:prstGeom>
            <a:solidFill>
              <a:srgbClr val="1CABE2">
                <a:alpha val="100000"/>
              </a:srgbClr>
            </a:solidFill>
          </p:spPr>
          <p:txBody>
            <a:bodyPr/>
            <a:lstStyle/>
            <a:p/>
          </p:txBody>
        </p:sp>
        <p:sp>
          <p:nvSpPr>
            <p:cNvPr id="76" name="pl76"/>
            <p:cNvSpPr/>
            <p:nvPr/>
          </p:nvSpPr>
          <p:spPr>
            <a:xfrm>
              <a:off x="1421035" y="1479479"/>
              <a:ext cx="6653943" cy="1123202"/>
            </a:xfrm>
            <a:custGeom>
              <a:avLst/>
              <a:pathLst>
                <a:path w="6653943" h="1123202">
                  <a:moveTo>
                    <a:pt x="0" y="730081"/>
                  </a:moveTo>
                  <a:lnTo>
                    <a:pt x="277247" y="1123202"/>
                  </a:lnTo>
                  <a:lnTo>
                    <a:pt x="554495" y="870482"/>
                  </a:lnTo>
                  <a:lnTo>
                    <a:pt x="831742" y="505441"/>
                  </a:lnTo>
                  <a:lnTo>
                    <a:pt x="1108990" y="533521"/>
                  </a:lnTo>
                  <a:lnTo>
                    <a:pt x="1386238" y="224640"/>
                  </a:lnTo>
                  <a:lnTo>
                    <a:pt x="1663485" y="168480"/>
                  </a:lnTo>
                  <a:lnTo>
                    <a:pt x="1940733" y="224640"/>
                  </a:lnTo>
                  <a:lnTo>
                    <a:pt x="2217981" y="252720"/>
                  </a:lnTo>
                  <a:lnTo>
                    <a:pt x="2495228" y="336960"/>
                  </a:lnTo>
                  <a:lnTo>
                    <a:pt x="2772476" y="196560"/>
                  </a:lnTo>
                  <a:lnTo>
                    <a:pt x="3049724" y="140400"/>
                  </a:lnTo>
                  <a:lnTo>
                    <a:pt x="3326971" y="168480"/>
                  </a:lnTo>
                  <a:lnTo>
                    <a:pt x="3604219" y="168480"/>
                  </a:lnTo>
                  <a:lnTo>
                    <a:pt x="3881467" y="168480"/>
                  </a:lnTo>
                  <a:lnTo>
                    <a:pt x="4158714" y="224640"/>
                  </a:lnTo>
                  <a:lnTo>
                    <a:pt x="4435962" y="224640"/>
                  </a:lnTo>
                  <a:lnTo>
                    <a:pt x="4713210" y="168480"/>
                  </a:lnTo>
                  <a:lnTo>
                    <a:pt x="4990457" y="224640"/>
                  </a:lnTo>
                  <a:lnTo>
                    <a:pt x="5267705" y="112320"/>
                  </a:lnTo>
                  <a:lnTo>
                    <a:pt x="5544953" y="140400"/>
                  </a:lnTo>
                  <a:lnTo>
                    <a:pt x="5822200" y="84240"/>
                  </a:lnTo>
                  <a:lnTo>
                    <a:pt x="6099448" y="11232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03481" y="2773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33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204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353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2730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255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378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22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031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185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620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08" name="tx108"/>
            <p:cNvSpPr/>
            <p:nvPr/>
          </p:nvSpPr>
          <p:spPr>
            <a:xfrm>
              <a:off x="1329607" y="30718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9" name="tx109"/>
            <p:cNvSpPr/>
            <p:nvPr/>
          </p:nvSpPr>
          <p:spPr>
            <a:xfrm>
              <a:off x="2689720" y="3464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170.1</a:t>
              </a:r>
            </a:p>
          </p:txBody>
        </p:sp>
        <p:sp>
          <p:nvSpPr>
            <p:cNvPr id="110" name="tx110"/>
            <p:cNvSpPr/>
            <p:nvPr/>
          </p:nvSpPr>
          <p:spPr>
            <a:xfrm>
              <a:off x="2715845" y="2845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4075958" y="3369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12" name="tx112"/>
            <p:cNvSpPr/>
            <p:nvPr/>
          </p:nvSpPr>
          <p:spPr>
            <a:xfrm>
              <a:off x="4102084" y="26457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3" name="tx113"/>
            <p:cNvSpPr/>
            <p:nvPr/>
          </p:nvSpPr>
          <p:spPr>
            <a:xfrm>
              <a:off x="5462196" y="3349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14" name="tx114"/>
            <p:cNvSpPr/>
            <p:nvPr/>
          </p:nvSpPr>
          <p:spPr>
            <a:xfrm>
              <a:off x="5488322" y="2590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5" name="tx115"/>
            <p:cNvSpPr/>
            <p:nvPr/>
          </p:nvSpPr>
          <p:spPr>
            <a:xfrm>
              <a:off x="6571187" y="32845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230.5</a:t>
              </a:r>
            </a:p>
          </p:txBody>
        </p:sp>
        <p:sp>
          <p:nvSpPr>
            <p:cNvPr id="116" name="tx116"/>
            <p:cNvSpPr/>
            <p:nvPr/>
          </p:nvSpPr>
          <p:spPr>
            <a:xfrm>
              <a:off x="6597312" y="2485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7" name="tx117"/>
            <p:cNvSpPr/>
            <p:nvPr/>
          </p:nvSpPr>
          <p:spPr>
            <a:xfrm>
              <a:off x="6848435" y="32852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230.2</a:t>
              </a:r>
            </a:p>
          </p:txBody>
        </p:sp>
        <p:sp>
          <p:nvSpPr>
            <p:cNvPr id="118" name="tx118"/>
            <p:cNvSpPr/>
            <p:nvPr/>
          </p:nvSpPr>
          <p:spPr>
            <a:xfrm>
              <a:off x="6874560" y="247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9" name="tx119"/>
            <p:cNvSpPr/>
            <p:nvPr/>
          </p:nvSpPr>
          <p:spPr>
            <a:xfrm>
              <a:off x="7125682" y="32612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20" name="tx120"/>
            <p:cNvSpPr/>
            <p:nvPr/>
          </p:nvSpPr>
          <p:spPr>
            <a:xfrm>
              <a:off x="7151808" y="2444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1" name="tx121"/>
            <p:cNvSpPr/>
            <p:nvPr/>
          </p:nvSpPr>
          <p:spPr>
            <a:xfrm>
              <a:off x="7402930" y="3262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237.8</a:t>
              </a:r>
            </a:p>
          </p:txBody>
        </p:sp>
        <p:sp>
          <p:nvSpPr>
            <p:cNvPr id="122" name="tx122"/>
            <p:cNvSpPr/>
            <p:nvPr/>
          </p:nvSpPr>
          <p:spPr>
            <a:xfrm>
              <a:off x="7429055" y="2438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a:t>
              </a:r>
            </a:p>
          </p:txBody>
        </p:sp>
        <p:sp>
          <p:nvSpPr>
            <p:cNvPr id="123" name="tx123"/>
            <p:cNvSpPr/>
            <p:nvPr/>
          </p:nvSpPr>
          <p:spPr>
            <a:xfrm>
              <a:off x="7680178" y="32212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251.7</a:t>
              </a:r>
            </a:p>
          </p:txBody>
        </p:sp>
        <p:sp>
          <p:nvSpPr>
            <p:cNvPr id="124" name="tx124"/>
            <p:cNvSpPr/>
            <p:nvPr/>
          </p:nvSpPr>
          <p:spPr>
            <a:xfrm>
              <a:off x="7745480" y="23874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5" name="tx125"/>
            <p:cNvSpPr/>
            <p:nvPr/>
          </p:nvSpPr>
          <p:spPr>
            <a:xfrm>
              <a:off x="7957425" y="321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254.3</a:t>
              </a:r>
            </a:p>
          </p:txBody>
        </p:sp>
        <p:sp>
          <p:nvSpPr>
            <p:cNvPr id="126" name="tx126"/>
            <p:cNvSpPr/>
            <p:nvPr/>
          </p:nvSpPr>
          <p:spPr>
            <a:xfrm>
              <a:off x="7983551" y="23709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83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621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6592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698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36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30442" y="4909475"/>
              <a:ext cx="201456" cy="201456"/>
            </a:xfrm>
            <a:prstGeom prst="rect">
              <a:avLst/>
            </a:prstGeom>
            <a:solidFill>
              <a:srgbClr val="1CABE2">
                <a:alpha val="100000"/>
              </a:srgbClr>
            </a:solidFill>
          </p:spPr>
          <p:txBody>
            <a:bodyPr/>
            <a:lstStyle/>
            <a:p/>
          </p:txBody>
        </p:sp>
        <p:sp>
          <p:nvSpPr>
            <p:cNvPr id="153" name="rc153"/>
            <p:cNvSpPr/>
            <p:nvPr/>
          </p:nvSpPr>
          <p:spPr>
            <a:xfrm>
              <a:off x="5751014" y="4909475"/>
              <a:ext cx="201456" cy="201456"/>
            </a:xfrm>
            <a:prstGeom prst="rect">
              <a:avLst/>
            </a:prstGeom>
            <a:solidFill>
              <a:srgbClr val="80BD41">
                <a:alpha val="100000"/>
              </a:srgbClr>
            </a:solidFill>
          </p:spPr>
          <p:txBody>
            <a:bodyPr/>
            <a:lstStyle/>
            <a:p/>
          </p:txBody>
        </p:sp>
        <p:sp>
          <p:nvSpPr>
            <p:cNvPr id="154" name="tx154"/>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361875" cy="162162"/>
            </a:xfrm>
            <a:prstGeom prst="rect">
              <a:avLst/>
            </a:prstGeom>
            <a:solidFill>
              <a:srgbClr val="80BD41">
                <a:alpha val="100000"/>
              </a:srgbClr>
            </a:solidFill>
          </p:spPr>
          <p:txBody>
            <a:bodyPr/>
            <a:lstStyle/>
            <a:p/>
          </p:txBody>
        </p:sp>
        <p:sp>
          <p:nvSpPr>
            <p:cNvPr id="169" name="rc169"/>
            <p:cNvSpPr/>
            <p:nvPr/>
          </p:nvSpPr>
          <p:spPr>
            <a:xfrm>
              <a:off x="6658149" y="5774644"/>
              <a:ext cx="872939" cy="162162"/>
            </a:xfrm>
            <a:prstGeom prst="rect">
              <a:avLst/>
            </a:prstGeom>
            <a:solidFill>
              <a:srgbClr val="1CABE2">
                <a:alpha val="100000"/>
              </a:srgbClr>
            </a:solidFill>
          </p:spPr>
          <p:txBody>
            <a:bodyPr/>
            <a:lstStyle/>
            <a:p/>
          </p:txBody>
        </p:sp>
        <p:sp>
          <p:nvSpPr>
            <p:cNvPr id="170" name="rc170"/>
            <p:cNvSpPr/>
            <p:nvPr/>
          </p:nvSpPr>
          <p:spPr>
            <a:xfrm>
              <a:off x="1296273" y="5571941"/>
              <a:ext cx="5856975" cy="162162"/>
            </a:xfrm>
            <a:prstGeom prst="rect">
              <a:avLst/>
            </a:prstGeom>
            <a:solidFill>
              <a:srgbClr val="80BD41">
                <a:alpha val="100000"/>
              </a:srgbClr>
            </a:solidFill>
          </p:spPr>
          <p:txBody>
            <a:bodyPr/>
            <a:lstStyle/>
            <a:p/>
          </p:txBody>
        </p:sp>
        <p:sp>
          <p:nvSpPr>
            <p:cNvPr id="171" name="rc171"/>
            <p:cNvSpPr/>
            <p:nvPr/>
          </p:nvSpPr>
          <p:spPr>
            <a:xfrm>
              <a:off x="7153248" y="5571941"/>
              <a:ext cx="650749" cy="162162"/>
            </a:xfrm>
            <a:prstGeom prst="rect">
              <a:avLst/>
            </a:prstGeom>
            <a:solidFill>
              <a:srgbClr val="1CABE2">
                <a:alpha val="100000"/>
              </a:srgbClr>
            </a:solidFill>
          </p:spPr>
          <p:txBody>
            <a:bodyPr/>
            <a:lstStyle/>
            <a:p/>
          </p:txBody>
        </p:sp>
        <p:sp>
          <p:nvSpPr>
            <p:cNvPr id="172" name="rc172"/>
            <p:cNvSpPr/>
            <p:nvPr/>
          </p:nvSpPr>
          <p:spPr>
            <a:xfrm>
              <a:off x="1296273" y="5369238"/>
              <a:ext cx="5917466" cy="162162"/>
            </a:xfrm>
            <a:prstGeom prst="rect">
              <a:avLst/>
            </a:prstGeom>
            <a:solidFill>
              <a:srgbClr val="80BD41">
                <a:alpha val="100000"/>
              </a:srgbClr>
            </a:solidFill>
          </p:spPr>
          <p:txBody>
            <a:bodyPr/>
            <a:lstStyle/>
            <a:p/>
          </p:txBody>
        </p:sp>
        <p:sp>
          <p:nvSpPr>
            <p:cNvPr id="173" name="rc173"/>
            <p:cNvSpPr/>
            <p:nvPr/>
          </p:nvSpPr>
          <p:spPr>
            <a:xfrm>
              <a:off x="7213740" y="5369238"/>
              <a:ext cx="657496" cy="162162"/>
            </a:xfrm>
            <a:prstGeom prst="rect">
              <a:avLst/>
            </a:prstGeom>
            <a:solidFill>
              <a:srgbClr val="1CABE2">
                <a:alpha val="100000"/>
              </a:srgbClr>
            </a:solidFill>
          </p:spPr>
          <p:txBody>
            <a:bodyPr/>
            <a:lstStyle/>
            <a:p/>
          </p:txBody>
        </p:sp>
        <p:sp>
          <p:nvSpPr>
            <p:cNvPr id="174" name="tx174"/>
            <p:cNvSpPr/>
            <p:nvPr/>
          </p:nvSpPr>
          <p:spPr>
            <a:xfrm>
              <a:off x="7746365"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3841572"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230.5</a:t>
              </a:r>
            </a:p>
          </p:txBody>
        </p:sp>
        <p:sp>
          <p:nvSpPr>
            <p:cNvPr id="178" name="tx178"/>
            <p:cNvSpPr/>
            <p:nvPr/>
          </p:nvSpPr>
          <p:spPr>
            <a:xfrm>
              <a:off x="698912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79" name="tx179"/>
            <p:cNvSpPr/>
            <p:nvPr/>
          </p:nvSpPr>
          <p:spPr>
            <a:xfrm>
              <a:off x="4089122"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251.7</a:t>
              </a:r>
            </a:p>
          </p:txBody>
        </p:sp>
        <p:sp>
          <p:nvSpPr>
            <p:cNvPr id="180" name="tx180"/>
            <p:cNvSpPr/>
            <p:nvPr/>
          </p:nvSpPr>
          <p:spPr>
            <a:xfrm>
              <a:off x="7418333"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1" name="tx181"/>
            <p:cNvSpPr/>
            <p:nvPr/>
          </p:nvSpPr>
          <p:spPr>
            <a:xfrm>
              <a:off x="411936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254.3</a:t>
              </a:r>
            </a:p>
          </p:txBody>
        </p:sp>
        <p:sp>
          <p:nvSpPr>
            <p:cNvPr id="182" name="tx182"/>
            <p:cNvSpPr/>
            <p:nvPr/>
          </p:nvSpPr>
          <p:spPr>
            <a:xfrm>
              <a:off x="743699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2" name="tx192"/>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(90 %) était plus élevée qu'en 2019 (86 %).
Le nombre d'enfants vaccinés avec le DTP3 a augmenté de 10% par rapport à 2019.
Le nombre de nourrissons survivants a augmenté d'environ 5 %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53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226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00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773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840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613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386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160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889408"/>
              <a:ext cx="249014" cy="1117276"/>
            </a:xfrm>
            <a:prstGeom prst="rect">
              <a:avLst/>
            </a:prstGeom>
            <a:solidFill>
              <a:srgbClr val="E2231A">
                <a:alpha val="100000"/>
              </a:srgbClr>
            </a:solidFill>
          </p:spPr>
          <p:txBody>
            <a:bodyPr/>
            <a:lstStyle/>
            <a:p/>
          </p:txBody>
        </p:sp>
        <p:sp>
          <p:nvSpPr>
            <p:cNvPr id="25" name="rc25"/>
            <p:cNvSpPr/>
            <p:nvPr/>
          </p:nvSpPr>
          <p:spPr>
            <a:xfrm>
              <a:off x="1587736" y="2368305"/>
              <a:ext cx="249014" cy="1638379"/>
            </a:xfrm>
            <a:prstGeom prst="rect">
              <a:avLst/>
            </a:prstGeom>
            <a:solidFill>
              <a:srgbClr val="E2231A">
                <a:alpha val="100000"/>
              </a:srgbClr>
            </a:solidFill>
          </p:spPr>
          <p:txBody>
            <a:bodyPr/>
            <a:lstStyle/>
            <a:p/>
          </p:txBody>
        </p:sp>
        <p:sp>
          <p:nvSpPr>
            <p:cNvPr id="26" name="rc26"/>
            <p:cNvSpPr/>
            <p:nvPr/>
          </p:nvSpPr>
          <p:spPr>
            <a:xfrm>
              <a:off x="1864419" y="2553583"/>
              <a:ext cx="249014" cy="1453101"/>
            </a:xfrm>
            <a:prstGeom prst="rect">
              <a:avLst/>
            </a:prstGeom>
            <a:solidFill>
              <a:srgbClr val="E2231A">
                <a:alpha val="100000"/>
              </a:srgbClr>
            </a:solidFill>
          </p:spPr>
          <p:txBody>
            <a:bodyPr/>
            <a:lstStyle/>
            <a:p/>
          </p:txBody>
        </p:sp>
        <p:sp>
          <p:nvSpPr>
            <p:cNvPr id="27" name="rc27"/>
            <p:cNvSpPr/>
            <p:nvPr/>
          </p:nvSpPr>
          <p:spPr>
            <a:xfrm>
              <a:off x="2141101" y="3094603"/>
              <a:ext cx="249014" cy="912081"/>
            </a:xfrm>
            <a:prstGeom prst="rect">
              <a:avLst/>
            </a:prstGeom>
            <a:solidFill>
              <a:srgbClr val="E2231A">
                <a:alpha val="100000"/>
              </a:srgbClr>
            </a:solidFill>
          </p:spPr>
          <p:txBody>
            <a:bodyPr/>
            <a:lstStyle/>
            <a:p/>
          </p:txBody>
        </p:sp>
        <p:sp>
          <p:nvSpPr>
            <p:cNvPr id="28" name="rc28"/>
            <p:cNvSpPr/>
            <p:nvPr/>
          </p:nvSpPr>
          <p:spPr>
            <a:xfrm>
              <a:off x="2417783" y="3137573"/>
              <a:ext cx="249014" cy="869111"/>
            </a:xfrm>
            <a:prstGeom prst="rect">
              <a:avLst/>
            </a:prstGeom>
            <a:solidFill>
              <a:srgbClr val="E2231A">
                <a:alpha val="100000"/>
              </a:srgbClr>
            </a:solidFill>
          </p:spPr>
          <p:txBody>
            <a:bodyPr/>
            <a:lstStyle/>
            <a:p/>
          </p:txBody>
        </p:sp>
        <p:sp>
          <p:nvSpPr>
            <p:cNvPr id="29" name="rc29"/>
            <p:cNvSpPr/>
            <p:nvPr/>
          </p:nvSpPr>
          <p:spPr>
            <a:xfrm>
              <a:off x="2694466" y="3107047"/>
              <a:ext cx="249014" cy="899637"/>
            </a:xfrm>
            <a:prstGeom prst="rect">
              <a:avLst/>
            </a:prstGeom>
            <a:solidFill>
              <a:srgbClr val="E2231A">
                <a:alpha val="100000"/>
              </a:srgbClr>
            </a:solidFill>
          </p:spPr>
          <p:txBody>
            <a:bodyPr/>
            <a:lstStyle/>
            <a:p/>
          </p:txBody>
        </p:sp>
        <p:sp>
          <p:nvSpPr>
            <p:cNvPr id="30" name="rc30"/>
            <p:cNvSpPr/>
            <p:nvPr/>
          </p:nvSpPr>
          <p:spPr>
            <a:xfrm>
              <a:off x="2971148" y="3323386"/>
              <a:ext cx="249014" cy="683298"/>
            </a:xfrm>
            <a:prstGeom prst="rect">
              <a:avLst/>
            </a:prstGeom>
            <a:solidFill>
              <a:srgbClr val="E2231A">
                <a:alpha val="100000"/>
              </a:srgbClr>
            </a:solidFill>
          </p:spPr>
          <p:txBody>
            <a:bodyPr/>
            <a:lstStyle/>
            <a:p/>
          </p:txBody>
        </p:sp>
        <p:sp>
          <p:nvSpPr>
            <p:cNvPr id="31" name="rc31"/>
            <p:cNvSpPr/>
            <p:nvPr/>
          </p:nvSpPr>
          <p:spPr>
            <a:xfrm>
              <a:off x="3247830" y="3069960"/>
              <a:ext cx="249014" cy="936724"/>
            </a:xfrm>
            <a:prstGeom prst="rect">
              <a:avLst/>
            </a:prstGeom>
            <a:solidFill>
              <a:srgbClr val="E2231A">
                <a:alpha val="100000"/>
              </a:srgbClr>
            </a:solidFill>
          </p:spPr>
          <p:txBody>
            <a:bodyPr/>
            <a:lstStyle/>
            <a:p/>
          </p:txBody>
        </p:sp>
        <p:sp>
          <p:nvSpPr>
            <p:cNvPr id="32" name="rc32"/>
            <p:cNvSpPr/>
            <p:nvPr/>
          </p:nvSpPr>
          <p:spPr>
            <a:xfrm>
              <a:off x="3524513" y="2777149"/>
              <a:ext cx="249014" cy="1229536"/>
            </a:xfrm>
            <a:prstGeom prst="rect">
              <a:avLst/>
            </a:prstGeom>
            <a:solidFill>
              <a:srgbClr val="E2231A">
                <a:alpha val="100000"/>
              </a:srgbClr>
            </a:solidFill>
          </p:spPr>
          <p:txBody>
            <a:bodyPr/>
            <a:lstStyle/>
            <a:p/>
          </p:txBody>
        </p:sp>
        <p:sp>
          <p:nvSpPr>
            <p:cNvPr id="33" name="rc33"/>
            <p:cNvSpPr/>
            <p:nvPr/>
          </p:nvSpPr>
          <p:spPr>
            <a:xfrm>
              <a:off x="3801195" y="2840411"/>
              <a:ext cx="249014" cy="1166273"/>
            </a:xfrm>
            <a:prstGeom prst="rect">
              <a:avLst/>
            </a:prstGeom>
            <a:solidFill>
              <a:srgbClr val="E2231A">
                <a:alpha val="100000"/>
              </a:srgbClr>
            </a:solidFill>
          </p:spPr>
          <p:txBody>
            <a:bodyPr/>
            <a:lstStyle/>
            <a:p/>
          </p:txBody>
        </p:sp>
        <p:sp>
          <p:nvSpPr>
            <p:cNvPr id="34" name="rc34"/>
            <p:cNvSpPr/>
            <p:nvPr/>
          </p:nvSpPr>
          <p:spPr>
            <a:xfrm>
              <a:off x="4077877" y="2881574"/>
              <a:ext cx="249014" cy="1125110"/>
            </a:xfrm>
            <a:prstGeom prst="rect">
              <a:avLst/>
            </a:prstGeom>
            <a:solidFill>
              <a:srgbClr val="E2231A">
                <a:alpha val="100000"/>
              </a:srgbClr>
            </a:solidFill>
          </p:spPr>
          <p:txBody>
            <a:bodyPr/>
            <a:lstStyle/>
            <a:p/>
          </p:txBody>
        </p:sp>
        <p:sp>
          <p:nvSpPr>
            <p:cNvPr id="35" name="rc35"/>
            <p:cNvSpPr/>
            <p:nvPr/>
          </p:nvSpPr>
          <p:spPr>
            <a:xfrm>
              <a:off x="4354560" y="3015774"/>
              <a:ext cx="249014" cy="990910"/>
            </a:xfrm>
            <a:prstGeom prst="rect">
              <a:avLst/>
            </a:prstGeom>
            <a:solidFill>
              <a:srgbClr val="E2231A">
                <a:alpha val="100000"/>
              </a:srgbClr>
            </a:solidFill>
          </p:spPr>
          <p:txBody>
            <a:bodyPr/>
            <a:lstStyle/>
            <a:p/>
          </p:txBody>
        </p:sp>
        <p:sp>
          <p:nvSpPr>
            <p:cNvPr id="36" name="rc36"/>
            <p:cNvSpPr/>
            <p:nvPr/>
          </p:nvSpPr>
          <p:spPr>
            <a:xfrm>
              <a:off x="4631242" y="3014705"/>
              <a:ext cx="249014" cy="991980"/>
            </a:xfrm>
            <a:prstGeom prst="rect">
              <a:avLst/>
            </a:prstGeom>
            <a:solidFill>
              <a:srgbClr val="E2231A">
                <a:alpha val="100000"/>
              </a:srgbClr>
            </a:solidFill>
          </p:spPr>
          <p:txBody>
            <a:bodyPr/>
            <a:lstStyle/>
            <a:p/>
          </p:txBody>
        </p:sp>
        <p:sp>
          <p:nvSpPr>
            <p:cNvPr id="37" name="rc37"/>
            <p:cNvSpPr/>
            <p:nvPr/>
          </p:nvSpPr>
          <p:spPr>
            <a:xfrm>
              <a:off x="4907924" y="3008461"/>
              <a:ext cx="249014" cy="998224"/>
            </a:xfrm>
            <a:prstGeom prst="rect">
              <a:avLst/>
            </a:prstGeom>
            <a:solidFill>
              <a:srgbClr val="E2231A">
                <a:alpha val="100000"/>
              </a:srgbClr>
            </a:solidFill>
          </p:spPr>
          <p:txBody>
            <a:bodyPr/>
            <a:lstStyle/>
            <a:p/>
          </p:txBody>
        </p:sp>
        <p:sp>
          <p:nvSpPr>
            <p:cNvPr id="38" name="rc38"/>
            <p:cNvSpPr/>
            <p:nvPr/>
          </p:nvSpPr>
          <p:spPr>
            <a:xfrm>
              <a:off x="5184607" y="3174762"/>
              <a:ext cx="249014" cy="831923"/>
            </a:xfrm>
            <a:prstGeom prst="rect">
              <a:avLst/>
            </a:prstGeom>
            <a:solidFill>
              <a:srgbClr val="E2231A">
                <a:alpha val="100000"/>
              </a:srgbClr>
            </a:solidFill>
          </p:spPr>
          <p:txBody>
            <a:bodyPr/>
            <a:lstStyle/>
            <a:p/>
          </p:txBody>
        </p:sp>
        <p:sp>
          <p:nvSpPr>
            <p:cNvPr id="39" name="rc39"/>
            <p:cNvSpPr/>
            <p:nvPr/>
          </p:nvSpPr>
          <p:spPr>
            <a:xfrm>
              <a:off x="5461289" y="3087073"/>
              <a:ext cx="249014" cy="919612"/>
            </a:xfrm>
            <a:prstGeom prst="rect">
              <a:avLst/>
            </a:prstGeom>
            <a:solidFill>
              <a:srgbClr val="E2231A">
                <a:alpha val="100000"/>
              </a:srgbClr>
            </a:solidFill>
          </p:spPr>
          <p:txBody>
            <a:bodyPr/>
            <a:lstStyle/>
            <a:p/>
          </p:txBody>
        </p:sp>
        <p:sp>
          <p:nvSpPr>
            <p:cNvPr id="40" name="rc40"/>
            <p:cNvSpPr/>
            <p:nvPr/>
          </p:nvSpPr>
          <p:spPr>
            <a:xfrm>
              <a:off x="5737971" y="2994846"/>
              <a:ext cx="249014" cy="1011839"/>
            </a:xfrm>
            <a:prstGeom prst="rect">
              <a:avLst/>
            </a:prstGeom>
            <a:solidFill>
              <a:srgbClr val="E2231A">
                <a:alpha val="100000"/>
              </a:srgbClr>
            </a:solidFill>
          </p:spPr>
          <p:txBody>
            <a:bodyPr/>
            <a:lstStyle/>
            <a:p/>
          </p:txBody>
        </p:sp>
        <p:sp>
          <p:nvSpPr>
            <p:cNvPr id="41" name="rc41"/>
            <p:cNvSpPr/>
            <p:nvPr/>
          </p:nvSpPr>
          <p:spPr>
            <a:xfrm>
              <a:off x="6014654" y="3172478"/>
              <a:ext cx="249014" cy="834206"/>
            </a:xfrm>
            <a:prstGeom prst="rect">
              <a:avLst/>
            </a:prstGeom>
            <a:solidFill>
              <a:srgbClr val="E2231A">
                <a:alpha val="100000"/>
              </a:srgbClr>
            </a:solidFill>
          </p:spPr>
          <p:txBody>
            <a:bodyPr/>
            <a:lstStyle/>
            <a:p/>
          </p:txBody>
        </p:sp>
        <p:sp>
          <p:nvSpPr>
            <p:cNvPr id="42" name="rc42"/>
            <p:cNvSpPr/>
            <p:nvPr/>
          </p:nvSpPr>
          <p:spPr>
            <a:xfrm>
              <a:off x="6291336" y="2972009"/>
              <a:ext cx="249014" cy="1034675"/>
            </a:xfrm>
            <a:prstGeom prst="rect">
              <a:avLst/>
            </a:prstGeom>
            <a:solidFill>
              <a:srgbClr val="E2231A">
                <a:alpha val="100000"/>
              </a:srgbClr>
            </a:solidFill>
          </p:spPr>
          <p:txBody>
            <a:bodyPr/>
            <a:lstStyle/>
            <a:p/>
          </p:txBody>
        </p:sp>
        <p:sp>
          <p:nvSpPr>
            <p:cNvPr id="43" name="rc43"/>
            <p:cNvSpPr/>
            <p:nvPr/>
          </p:nvSpPr>
          <p:spPr>
            <a:xfrm>
              <a:off x="6568018" y="3154570"/>
              <a:ext cx="249014" cy="852114"/>
            </a:xfrm>
            <a:prstGeom prst="rect">
              <a:avLst/>
            </a:prstGeom>
            <a:solidFill>
              <a:srgbClr val="E2231A">
                <a:alpha val="100000"/>
              </a:srgbClr>
            </a:solidFill>
          </p:spPr>
          <p:txBody>
            <a:bodyPr/>
            <a:lstStyle/>
            <a:p/>
          </p:txBody>
        </p:sp>
        <p:sp>
          <p:nvSpPr>
            <p:cNvPr id="44" name="rc44"/>
            <p:cNvSpPr/>
            <p:nvPr/>
          </p:nvSpPr>
          <p:spPr>
            <a:xfrm>
              <a:off x="6844701" y="3027987"/>
              <a:ext cx="249014" cy="978697"/>
            </a:xfrm>
            <a:prstGeom prst="rect">
              <a:avLst/>
            </a:prstGeom>
            <a:solidFill>
              <a:srgbClr val="E2231A">
                <a:alpha val="100000"/>
              </a:srgbClr>
            </a:solidFill>
          </p:spPr>
          <p:txBody>
            <a:bodyPr/>
            <a:lstStyle/>
            <a:p/>
          </p:txBody>
        </p:sp>
        <p:sp>
          <p:nvSpPr>
            <p:cNvPr id="45" name="rc45"/>
            <p:cNvSpPr/>
            <p:nvPr/>
          </p:nvSpPr>
          <p:spPr>
            <a:xfrm>
              <a:off x="7121383" y="3096222"/>
              <a:ext cx="249014" cy="910463"/>
            </a:xfrm>
            <a:prstGeom prst="rect">
              <a:avLst/>
            </a:prstGeom>
            <a:solidFill>
              <a:srgbClr val="E2231A">
                <a:alpha val="100000"/>
              </a:srgbClr>
            </a:solidFill>
          </p:spPr>
          <p:txBody>
            <a:bodyPr/>
            <a:lstStyle/>
            <a:p/>
          </p:txBody>
        </p:sp>
        <p:sp>
          <p:nvSpPr>
            <p:cNvPr id="46" name="rc46"/>
            <p:cNvSpPr/>
            <p:nvPr/>
          </p:nvSpPr>
          <p:spPr>
            <a:xfrm>
              <a:off x="7398065" y="3167593"/>
              <a:ext cx="249014" cy="839092"/>
            </a:xfrm>
            <a:prstGeom prst="rect">
              <a:avLst/>
            </a:prstGeom>
            <a:solidFill>
              <a:srgbClr val="E2231A">
                <a:alpha val="100000"/>
              </a:srgbClr>
            </a:solidFill>
          </p:spPr>
          <p:txBody>
            <a:bodyPr/>
            <a:lstStyle/>
            <a:p/>
          </p:txBody>
        </p:sp>
        <p:sp>
          <p:nvSpPr>
            <p:cNvPr id="47" name="rc47"/>
            <p:cNvSpPr/>
            <p:nvPr/>
          </p:nvSpPr>
          <p:spPr>
            <a:xfrm>
              <a:off x="7674748" y="3238559"/>
              <a:ext cx="249014" cy="768125"/>
            </a:xfrm>
            <a:prstGeom prst="rect">
              <a:avLst/>
            </a:prstGeom>
            <a:solidFill>
              <a:srgbClr val="E2231A">
                <a:alpha val="100000"/>
              </a:srgbClr>
            </a:solidFill>
          </p:spPr>
          <p:txBody>
            <a:bodyPr/>
            <a:lstStyle/>
            <a:p/>
          </p:txBody>
        </p:sp>
        <p:sp>
          <p:nvSpPr>
            <p:cNvPr id="48" name="rc48"/>
            <p:cNvSpPr/>
            <p:nvPr/>
          </p:nvSpPr>
          <p:spPr>
            <a:xfrm>
              <a:off x="7951430" y="3230638"/>
              <a:ext cx="249014" cy="776046"/>
            </a:xfrm>
            <a:prstGeom prst="rect">
              <a:avLst/>
            </a:prstGeom>
            <a:solidFill>
              <a:srgbClr val="E2231A">
                <a:alpha val="100000"/>
              </a:srgbClr>
            </a:solidFill>
          </p:spPr>
          <p:txBody>
            <a:bodyPr/>
            <a:lstStyle/>
            <a:p/>
          </p:txBody>
        </p:sp>
        <p:sp>
          <p:nvSpPr>
            <p:cNvPr id="49" name="rc49"/>
            <p:cNvSpPr/>
            <p:nvPr/>
          </p:nvSpPr>
          <p:spPr>
            <a:xfrm>
              <a:off x="6568018" y="2490003"/>
              <a:ext cx="249014" cy="664567"/>
            </a:xfrm>
            <a:prstGeom prst="rect">
              <a:avLst/>
            </a:prstGeom>
            <a:solidFill>
              <a:srgbClr val="B3B3B3">
                <a:alpha val="100000"/>
              </a:srgbClr>
            </a:solidFill>
          </p:spPr>
          <p:txBody>
            <a:bodyPr/>
            <a:lstStyle/>
            <a:p/>
          </p:txBody>
        </p:sp>
        <p:sp>
          <p:nvSpPr>
            <p:cNvPr id="50" name="rc50"/>
            <p:cNvSpPr/>
            <p:nvPr/>
          </p:nvSpPr>
          <p:spPr>
            <a:xfrm>
              <a:off x="6844701" y="2321881"/>
              <a:ext cx="249014" cy="706106"/>
            </a:xfrm>
            <a:prstGeom prst="rect">
              <a:avLst/>
            </a:prstGeom>
            <a:solidFill>
              <a:srgbClr val="B3B3B3">
                <a:alpha val="100000"/>
              </a:srgbClr>
            </a:solidFill>
          </p:spPr>
          <p:txBody>
            <a:bodyPr/>
            <a:lstStyle/>
            <a:p/>
          </p:txBody>
        </p:sp>
        <p:sp>
          <p:nvSpPr>
            <p:cNvPr id="51" name="rc51"/>
            <p:cNvSpPr/>
            <p:nvPr/>
          </p:nvSpPr>
          <p:spPr>
            <a:xfrm>
              <a:off x="7121383" y="2453913"/>
              <a:ext cx="249014" cy="642309"/>
            </a:xfrm>
            <a:prstGeom prst="rect">
              <a:avLst/>
            </a:prstGeom>
            <a:solidFill>
              <a:srgbClr val="B3B3B3">
                <a:alpha val="100000"/>
              </a:srgbClr>
            </a:solidFill>
          </p:spPr>
          <p:txBody>
            <a:bodyPr/>
            <a:lstStyle/>
            <a:p/>
          </p:txBody>
        </p:sp>
        <p:sp>
          <p:nvSpPr>
            <p:cNvPr id="52" name="rc52"/>
            <p:cNvSpPr/>
            <p:nvPr/>
          </p:nvSpPr>
          <p:spPr>
            <a:xfrm>
              <a:off x="7398065" y="2704159"/>
              <a:ext cx="249014" cy="463433"/>
            </a:xfrm>
            <a:prstGeom prst="rect">
              <a:avLst/>
            </a:prstGeom>
            <a:solidFill>
              <a:srgbClr val="B3B3B3">
                <a:alpha val="100000"/>
              </a:srgbClr>
            </a:solidFill>
          </p:spPr>
          <p:txBody>
            <a:bodyPr/>
            <a:lstStyle/>
            <a:p/>
          </p:txBody>
        </p:sp>
        <p:sp>
          <p:nvSpPr>
            <p:cNvPr id="53" name="rc53"/>
            <p:cNvSpPr/>
            <p:nvPr/>
          </p:nvSpPr>
          <p:spPr>
            <a:xfrm>
              <a:off x="7674748" y="2727747"/>
              <a:ext cx="249014" cy="510812"/>
            </a:xfrm>
            <a:prstGeom prst="rect">
              <a:avLst/>
            </a:prstGeom>
            <a:solidFill>
              <a:srgbClr val="B3B3B3">
                <a:alpha val="100000"/>
              </a:srgbClr>
            </a:solidFill>
          </p:spPr>
          <p:txBody>
            <a:bodyPr/>
            <a:lstStyle/>
            <a:p/>
          </p:txBody>
        </p:sp>
        <p:sp>
          <p:nvSpPr>
            <p:cNvPr id="54" name="rc54"/>
            <p:cNvSpPr/>
            <p:nvPr/>
          </p:nvSpPr>
          <p:spPr>
            <a:xfrm>
              <a:off x="7951430" y="2792816"/>
              <a:ext cx="249014" cy="437822"/>
            </a:xfrm>
            <a:prstGeom prst="rect">
              <a:avLst/>
            </a:prstGeom>
            <a:solidFill>
              <a:srgbClr val="B3B3B3">
                <a:alpha val="100000"/>
              </a:srgbClr>
            </a:solidFill>
          </p:spPr>
          <p:txBody>
            <a:bodyPr/>
            <a:lstStyle/>
            <a:p/>
          </p:txBody>
        </p:sp>
        <p:sp>
          <p:nvSpPr>
            <p:cNvPr id="55" name="pl55"/>
            <p:cNvSpPr/>
            <p:nvPr/>
          </p:nvSpPr>
          <p:spPr>
            <a:xfrm>
              <a:off x="1435561" y="1732200"/>
              <a:ext cx="6640376" cy="1151282"/>
            </a:xfrm>
            <a:custGeom>
              <a:avLst/>
              <a:pathLst>
                <a:path w="6640376" h="1151282">
                  <a:moveTo>
                    <a:pt x="0" y="645841"/>
                  </a:moveTo>
                  <a:lnTo>
                    <a:pt x="276682" y="1151282"/>
                  </a:lnTo>
                  <a:lnTo>
                    <a:pt x="553364" y="926642"/>
                  </a:lnTo>
                  <a:lnTo>
                    <a:pt x="830047" y="365040"/>
                  </a:lnTo>
                  <a:lnTo>
                    <a:pt x="1106729" y="308880"/>
                  </a:lnTo>
                  <a:lnTo>
                    <a:pt x="1383411" y="308880"/>
                  </a:lnTo>
                  <a:lnTo>
                    <a:pt x="1660094" y="84240"/>
                  </a:lnTo>
                  <a:lnTo>
                    <a:pt x="1936776" y="280800"/>
                  </a:lnTo>
                  <a:lnTo>
                    <a:pt x="2213458" y="505441"/>
                  </a:lnTo>
                  <a:lnTo>
                    <a:pt x="2490141" y="421200"/>
                  </a:lnTo>
                  <a:lnTo>
                    <a:pt x="2766823" y="365040"/>
                  </a:lnTo>
                  <a:lnTo>
                    <a:pt x="3043505" y="252720"/>
                  </a:lnTo>
                  <a:lnTo>
                    <a:pt x="3320188" y="252720"/>
                  </a:lnTo>
                  <a:lnTo>
                    <a:pt x="3596870" y="252720"/>
                  </a:lnTo>
                  <a:lnTo>
                    <a:pt x="3873552" y="112320"/>
                  </a:lnTo>
                  <a:lnTo>
                    <a:pt x="4150235" y="168480"/>
                  </a:lnTo>
                  <a:lnTo>
                    <a:pt x="4426917" y="224640"/>
                  </a:lnTo>
                  <a:lnTo>
                    <a:pt x="4703599" y="84240"/>
                  </a:lnTo>
                  <a:lnTo>
                    <a:pt x="4980282" y="224640"/>
                  </a:lnTo>
                  <a:lnTo>
                    <a:pt x="5256964" y="84240"/>
                  </a:lnTo>
                  <a:lnTo>
                    <a:pt x="5533646" y="168480"/>
                  </a:lnTo>
                  <a:lnTo>
                    <a:pt x="5810329" y="112320"/>
                  </a:lnTo>
                  <a:lnTo>
                    <a:pt x="6087011" y="56160"/>
                  </a:lnTo>
                  <a:lnTo>
                    <a:pt x="6363693" y="0"/>
                  </a:lnTo>
                  <a:lnTo>
                    <a:pt x="6640376" y="0"/>
                  </a:lnTo>
                </a:path>
              </a:pathLst>
            </a:custGeom>
            <a:ln w="27101" cap="flat">
              <a:solidFill>
                <a:srgbClr val="0058AB">
                  <a:alpha val="100000"/>
                </a:srgbClr>
              </a:solidFill>
              <a:prstDash val="solid"/>
              <a:round/>
            </a:ln>
          </p:spPr>
          <p:txBody>
            <a:bodyPr/>
            <a:lstStyle/>
            <a:p/>
          </p:txBody>
        </p:sp>
        <p:sp>
          <p:nvSpPr>
            <p:cNvPr id="56" name="pl56"/>
            <p:cNvSpPr/>
            <p:nvPr/>
          </p:nvSpPr>
          <p:spPr>
            <a:xfrm>
              <a:off x="6692525" y="2069160"/>
              <a:ext cx="1383411" cy="393120"/>
            </a:xfrm>
            <a:custGeom>
              <a:avLst/>
              <a:pathLst>
                <a:path w="1383411" h="393120">
                  <a:moveTo>
                    <a:pt x="0" y="280800"/>
                  </a:moveTo>
                  <a:lnTo>
                    <a:pt x="276682" y="393120"/>
                  </a:lnTo>
                  <a:lnTo>
                    <a:pt x="553364" y="280800"/>
                  </a:lnTo>
                  <a:lnTo>
                    <a:pt x="830047" y="84240"/>
                  </a:lnTo>
                  <a:lnTo>
                    <a:pt x="1106729" y="56160"/>
                  </a:lnTo>
                  <a:lnTo>
                    <a:pt x="1383411" y="0"/>
                  </a:lnTo>
                </a:path>
              </a:pathLst>
            </a:custGeom>
            <a:ln w="27101" cap="flat">
              <a:solidFill>
                <a:srgbClr val="333333">
                  <a:alpha val="100000"/>
                </a:srgbClr>
              </a:solidFill>
              <a:prstDash val="solid"/>
              <a:round/>
            </a:ln>
          </p:spPr>
          <p:txBody>
            <a:bodyPr/>
            <a:lstStyle/>
            <a:p/>
          </p:txBody>
        </p:sp>
        <p:sp>
          <p:nvSpPr>
            <p:cNvPr id="57" name="tx57"/>
            <p:cNvSpPr/>
            <p:nvPr/>
          </p:nvSpPr>
          <p:spPr>
            <a:xfrm>
              <a:off x="6622187"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58" name="tx58"/>
            <p:cNvSpPr/>
            <p:nvPr/>
          </p:nvSpPr>
          <p:spPr>
            <a:xfrm>
              <a:off x="6898870"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9" name="tx59"/>
            <p:cNvSpPr/>
            <p:nvPr/>
          </p:nvSpPr>
          <p:spPr>
            <a:xfrm>
              <a:off x="7175552"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0" name="tx60"/>
            <p:cNvSpPr/>
            <p:nvPr/>
          </p:nvSpPr>
          <p:spPr>
            <a:xfrm>
              <a:off x="745223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1" name="tx61"/>
            <p:cNvSpPr/>
            <p:nvPr/>
          </p:nvSpPr>
          <p:spPr>
            <a:xfrm>
              <a:off x="7728917"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2" name="tx62"/>
            <p:cNvSpPr/>
            <p:nvPr/>
          </p:nvSpPr>
          <p:spPr>
            <a:xfrm>
              <a:off x="8005599"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3" name="tx63"/>
            <p:cNvSpPr/>
            <p:nvPr/>
          </p:nvSpPr>
          <p:spPr>
            <a:xfrm>
              <a:off x="6622187"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4" name="tx64"/>
            <p:cNvSpPr/>
            <p:nvPr/>
          </p:nvSpPr>
          <p:spPr>
            <a:xfrm>
              <a:off x="6898870"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65" name="tx65"/>
            <p:cNvSpPr/>
            <p:nvPr/>
          </p:nvSpPr>
          <p:spPr>
            <a:xfrm>
              <a:off x="7175552"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6" name="tx66"/>
            <p:cNvSpPr/>
            <p:nvPr/>
          </p:nvSpPr>
          <p:spPr>
            <a:xfrm>
              <a:off x="7452234"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67" name="tx67"/>
            <p:cNvSpPr/>
            <p:nvPr/>
          </p:nvSpPr>
          <p:spPr>
            <a:xfrm>
              <a:off x="7728917"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68" name="tx68"/>
            <p:cNvSpPr/>
            <p:nvPr/>
          </p:nvSpPr>
          <p:spPr>
            <a:xfrm>
              <a:off x="8005599"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9" name="tx69"/>
            <p:cNvSpPr/>
            <p:nvPr/>
          </p:nvSpPr>
          <p:spPr>
            <a:xfrm>
              <a:off x="1375271" y="34102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70" name="tx70"/>
            <p:cNvSpPr/>
            <p:nvPr/>
          </p:nvSpPr>
          <p:spPr>
            <a:xfrm>
              <a:off x="2758683" y="351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71" name="tx71"/>
            <p:cNvSpPr/>
            <p:nvPr/>
          </p:nvSpPr>
          <p:spPr>
            <a:xfrm>
              <a:off x="4142095" y="340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72" name="tx72"/>
            <p:cNvSpPr/>
            <p:nvPr/>
          </p:nvSpPr>
          <p:spPr>
            <a:xfrm>
              <a:off x="5525506" y="3506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3" name="tx73"/>
            <p:cNvSpPr/>
            <p:nvPr/>
          </p:nvSpPr>
          <p:spPr>
            <a:xfrm>
              <a:off x="6632236" y="3540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4" name="tx74"/>
            <p:cNvSpPr/>
            <p:nvPr/>
          </p:nvSpPr>
          <p:spPr>
            <a:xfrm>
              <a:off x="6908918" y="34768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5" name="tx75"/>
            <p:cNvSpPr/>
            <p:nvPr/>
          </p:nvSpPr>
          <p:spPr>
            <a:xfrm>
              <a:off x="7185600" y="351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6" name="tx76"/>
            <p:cNvSpPr/>
            <p:nvPr/>
          </p:nvSpPr>
          <p:spPr>
            <a:xfrm>
              <a:off x="7462283" y="3546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7" name="tx77"/>
            <p:cNvSpPr/>
            <p:nvPr/>
          </p:nvSpPr>
          <p:spPr>
            <a:xfrm>
              <a:off x="7738965" y="35821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8" name="tx78"/>
            <p:cNvSpPr/>
            <p:nvPr/>
          </p:nvSpPr>
          <p:spPr>
            <a:xfrm>
              <a:off x="8015647" y="35785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9" name="tx79"/>
            <p:cNvSpPr/>
            <p:nvPr/>
          </p:nvSpPr>
          <p:spPr>
            <a:xfrm>
              <a:off x="6632236" y="27818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0" name="tx80"/>
            <p:cNvSpPr/>
            <p:nvPr/>
          </p:nvSpPr>
          <p:spPr>
            <a:xfrm>
              <a:off x="6908918" y="263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1" name="tx81"/>
            <p:cNvSpPr/>
            <p:nvPr/>
          </p:nvSpPr>
          <p:spPr>
            <a:xfrm>
              <a:off x="7185600" y="27362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2" name="tx82"/>
            <p:cNvSpPr/>
            <p:nvPr/>
          </p:nvSpPr>
          <p:spPr>
            <a:xfrm>
              <a:off x="7462283" y="28953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3" name="tx83"/>
            <p:cNvSpPr/>
            <p:nvPr/>
          </p:nvSpPr>
          <p:spPr>
            <a:xfrm>
              <a:off x="7738965" y="2942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4" name="tx84"/>
            <p:cNvSpPr/>
            <p:nvPr/>
          </p:nvSpPr>
          <p:spPr>
            <a:xfrm>
              <a:off x="8015647" y="2971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5" name="tx85"/>
            <p:cNvSpPr/>
            <p:nvPr/>
          </p:nvSpPr>
          <p:spPr>
            <a:xfrm>
              <a:off x="6611134" y="238376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86" name="tx86"/>
            <p:cNvSpPr/>
            <p:nvPr/>
          </p:nvSpPr>
          <p:spPr>
            <a:xfrm>
              <a:off x="6887816" y="221683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87" name="tx87"/>
            <p:cNvSpPr/>
            <p:nvPr/>
          </p:nvSpPr>
          <p:spPr>
            <a:xfrm>
              <a:off x="7164499" y="234767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88" name="tx88"/>
            <p:cNvSpPr/>
            <p:nvPr/>
          </p:nvSpPr>
          <p:spPr>
            <a:xfrm>
              <a:off x="7468312" y="259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9" name="tx89"/>
            <p:cNvSpPr/>
            <p:nvPr/>
          </p:nvSpPr>
          <p:spPr>
            <a:xfrm>
              <a:off x="7744994" y="26215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0" name="tx90"/>
            <p:cNvSpPr/>
            <p:nvPr/>
          </p:nvSpPr>
          <p:spPr>
            <a:xfrm>
              <a:off x="8021676" y="2686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1" name="tx9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55386" y="32319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3" name="tx93"/>
            <p:cNvSpPr/>
            <p:nvPr/>
          </p:nvSpPr>
          <p:spPr>
            <a:xfrm>
              <a:off x="577692" y="250923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17865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5" name="tx95"/>
            <p:cNvSpPr/>
            <p:nvPr/>
          </p:nvSpPr>
          <p:spPr>
            <a:xfrm>
              <a:off x="577692" y="10638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2" name="tx112"/>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3" name="pl11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86533" y="4909475"/>
              <a:ext cx="201456" cy="201456"/>
            </a:xfrm>
            <a:prstGeom prst="rect">
              <a:avLst/>
            </a:prstGeom>
            <a:solidFill>
              <a:srgbClr val="E2231A">
                <a:alpha val="100000"/>
              </a:srgbClr>
            </a:solidFill>
          </p:spPr>
          <p:txBody>
            <a:bodyPr/>
            <a:lstStyle/>
            <a:p/>
          </p:txBody>
        </p:sp>
        <p:sp>
          <p:nvSpPr>
            <p:cNvPr id="118" name="rc118"/>
            <p:cNvSpPr/>
            <p:nvPr/>
          </p:nvSpPr>
          <p:spPr>
            <a:xfrm>
              <a:off x="5650692" y="4909475"/>
              <a:ext cx="201456" cy="201456"/>
            </a:xfrm>
            <a:prstGeom prst="rect">
              <a:avLst/>
            </a:prstGeom>
            <a:solidFill>
              <a:srgbClr val="B3B3B3">
                <a:alpha val="100000"/>
              </a:srgbClr>
            </a:solidFill>
          </p:spPr>
          <p:txBody>
            <a:bodyPr/>
            <a:lstStyle/>
            <a:p/>
          </p:txBody>
        </p:sp>
        <p:sp>
          <p:nvSpPr>
            <p:cNvPr id="119" name="tx11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2" name="tx122"/>
            <p:cNvSpPr/>
            <p:nvPr/>
          </p:nvSpPr>
          <p:spPr>
            <a:xfrm>
              <a:off x="966584"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23" name="pl123"/>
            <p:cNvSpPr/>
            <p:nvPr/>
          </p:nvSpPr>
          <p:spPr>
            <a:xfrm>
              <a:off x="21317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730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143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557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523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5937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350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8763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74644"/>
              <a:ext cx="3870653" cy="162162"/>
            </a:xfrm>
            <a:prstGeom prst="rect">
              <a:avLst/>
            </a:prstGeom>
            <a:solidFill>
              <a:srgbClr val="E2231A">
                <a:alpha val="100000"/>
              </a:srgbClr>
            </a:solidFill>
          </p:spPr>
          <p:txBody>
            <a:bodyPr/>
            <a:lstStyle/>
            <a:p/>
          </p:txBody>
        </p:sp>
        <p:sp>
          <p:nvSpPr>
            <p:cNvPr id="136" name="rc136"/>
            <p:cNvSpPr/>
            <p:nvPr/>
          </p:nvSpPr>
          <p:spPr>
            <a:xfrm>
              <a:off x="1311054" y="5571941"/>
              <a:ext cx="3489142" cy="162162"/>
            </a:xfrm>
            <a:prstGeom prst="rect">
              <a:avLst/>
            </a:prstGeom>
            <a:solidFill>
              <a:srgbClr val="E2231A">
                <a:alpha val="100000"/>
              </a:srgbClr>
            </a:solidFill>
          </p:spPr>
          <p:txBody>
            <a:bodyPr/>
            <a:lstStyle/>
            <a:p/>
          </p:txBody>
        </p:sp>
        <p:sp>
          <p:nvSpPr>
            <p:cNvPr id="137" name="rc137"/>
            <p:cNvSpPr/>
            <p:nvPr/>
          </p:nvSpPr>
          <p:spPr>
            <a:xfrm>
              <a:off x="1311054" y="5369238"/>
              <a:ext cx="3525120" cy="162162"/>
            </a:xfrm>
            <a:prstGeom prst="rect">
              <a:avLst/>
            </a:prstGeom>
            <a:solidFill>
              <a:srgbClr val="E2231A">
                <a:alpha val="100000"/>
              </a:srgbClr>
            </a:solidFill>
          </p:spPr>
          <p:txBody>
            <a:bodyPr/>
            <a:lstStyle/>
            <a:p/>
          </p:txBody>
        </p:sp>
        <p:sp>
          <p:nvSpPr>
            <p:cNvPr id="138" name="rc138"/>
            <p:cNvSpPr/>
            <p:nvPr/>
          </p:nvSpPr>
          <p:spPr>
            <a:xfrm>
              <a:off x="5181707" y="5774644"/>
              <a:ext cx="3018736" cy="162162"/>
            </a:xfrm>
            <a:prstGeom prst="rect">
              <a:avLst/>
            </a:prstGeom>
            <a:solidFill>
              <a:srgbClr val="B3B3B3">
                <a:alpha val="100000"/>
              </a:srgbClr>
            </a:solidFill>
          </p:spPr>
          <p:txBody>
            <a:bodyPr/>
            <a:lstStyle/>
            <a:p/>
          </p:txBody>
        </p:sp>
        <p:sp>
          <p:nvSpPr>
            <p:cNvPr id="139" name="rc139"/>
            <p:cNvSpPr/>
            <p:nvPr/>
          </p:nvSpPr>
          <p:spPr>
            <a:xfrm>
              <a:off x="4800196" y="5571941"/>
              <a:ext cx="2320317" cy="162162"/>
            </a:xfrm>
            <a:prstGeom prst="rect">
              <a:avLst/>
            </a:prstGeom>
            <a:solidFill>
              <a:srgbClr val="B3B3B3">
                <a:alpha val="100000"/>
              </a:srgbClr>
            </a:solidFill>
          </p:spPr>
          <p:txBody>
            <a:bodyPr/>
            <a:lstStyle/>
            <a:p/>
          </p:txBody>
        </p:sp>
        <p:sp>
          <p:nvSpPr>
            <p:cNvPr id="140" name="rc140"/>
            <p:cNvSpPr/>
            <p:nvPr/>
          </p:nvSpPr>
          <p:spPr>
            <a:xfrm>
              <a:off x="4836174" y="5369238"/>
              <a:ext cx="1988768" cy="162162"/>
            </a:xfrm>
            <a:prstGeom prst="rect">
              <a:avLst/>
            </a:prstGeom>
            <a:solidFill>
              <a:srgbClr val="B3B3B3">
                <a:alpha val="100000"/>
              </a:srgbClr>
            </a:solidFill>
          </p:spPr>
          <p:txBody>
            <a:bodyPr/>
            <a:lstStyle/>
            <a:p/>
          </p:txBody>
        </p:sp>
        <p:sp>
          <p:nvSpPr>
            <p:cNvPr id="141" name="tx141"/>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104.9</a:t>
              </a:r>
            </a:p>
          </p:txBody>
        </p:sp>
        <p:sp>
          <p:nvSpPr>
            <p:cNvPr id="142" name="tx142"/>
            <p:cNvSpPr/>
            <p:nvPr/>
          </p:nvSpPr>
          <p:spPr>
            <a:xfrm>
              <a:off x="723304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88.5</a:t>
              </a:r>
            </a:p>
          </p:txBody>
        </p:sp>
        <p:sp>
          <p:nvSpPr>
            <p:cNvPr id="143" name="tx143"/>
            <p:cNvSpPr/>
            <p:nvPr/>
          </p:nvSpPr>
          <p:spPr>
            <a:xfrm>
              <a:off x="6889252"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44" name="tx144"/>
            <p:cNvSpPr/>
            <p:nvPr/>
          </p:nvSpPr>
          <p:spPr>
            <a:xfrm>
              <a:off x="3182072"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45" name="tx145"/>
            <p:cNvSpPr/>
            <p:nvPr/>
          </p:nvSpPr>
          <p:spPr>
            <a:xfrm>
              <a:off x="294309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46" name="tx146"/>
            <p:cNvSpPr/>
            <p:nvPr/>
          </p:nvSpPr>
          <p:spPr>
            <a:xfrm>
              <a:off x="296108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53.7</a:t>
              </a:r>
            </a:p>
          </p:txBody>
        </p:sp>
        <p:sp>
          <p:nvSpPr>
            <p:cNvPr id="147" name="tx147"/>
            <p:cNvSpPr/>
            <p:nvPr/>
          </p:nvSpPr>
          <p:spPr>
            <a:xfrm>
              <a:off x="6626767"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48" name="tx148"/>
            <p:cNvSpPr/>
            <p:nvPr/>
          </p:nvSpPr>
          <p:spPr>
            <a:xfrm>
              <a:off x="584782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49" name="tx149"/>
            <p:cNvSpPr/>
            <p:nvPr/>
          </p:nvSpPr>
          <p:spPr>
            <a:xfrm>
              <a:off x="571803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30.3</a:t>
              </a:r>
            </a:p>
          </p:txBody>
        </p:sp>
        <p:sp>
          <p:nvSpPr>
            <p:cNvPr id="150" name="tx15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282810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5" name="tx155"/>
            <p:cNvSpPr/>
            <p:nvPr/>
          </p:nvSpPr>
          <p:spPr>
            <a:xfrm>
              <a:off x="446943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6" name="tx156"/>
            <p:cNvSpPr/>
            <p:nvPr/>
          </p:nvSpPr>
          <p:spPr>
            <a:xfrm>
              <a:off x="6110764"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7" name="tx157"/>
            <p:cNvSpPr/>
            <p:nvPr/>
          </p:nvSpPr>
          <p:spPr>
            <a:xfrm>
              <a:off x="771324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8" name="tx158"/>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9" name="tx159"/>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0" name="tx160"/>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81%. Ce pourcentage est plus élevé qu'en 2019, où la couverture était de 78 %.
54 000 enfants ont manqué leur première dose systématique de vaccin contre la rougeole.
Le MCV2 est généralement administré aux enfants âgés de 18 mois à cinq ans. La couverture par le MCV2 est passée à 69 %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25505"/>
              <a:ext cx="3397293" cy="1135125"/>
            </a:xfrm>
            <a:custGeom>
              <a:avLst/>
              <a:pathLst>
                <a:path w="3397293" h="1135125">
                  <a:moveTo>
                    <a:pt x="0" y="636777"/>
                  </a:moveTo>
                  <a:lnTo>
                    <a:pt x="141553" y="1135125"/>
                  </a:lnTo>
                  <a:lnTo>
                    <a:pt x="283107" y="913637"/>
                  </a:lnTo>
                  <a:lnTo>
                    <a:pt x="424661" y="359917"/>
                  </a:lnTo>
                  <a:lnTo>
                    <a:pt x="566215" y="304545"/>
                  </a:lnTo>
                  <a:lnTo>
                    <a:pt x="707769" y="304545"/>
                  </a:lnTo>
                  <a:lnTo>
                    <a:pt x="849323" y="83057"/>
                  </a:lnTo>
                  <a:lnTo>
                    <a:pt x="990877" y="276859"/>
                  </a:lnTo>
                  <a:lnTo>
                    <a:pt x="1132431" y="498347"/>
                  </a:lnTo>
                  <a:lnTo>
                    <a:pt x="1273984" y="415289"/>
                  </a:lnTo>
                  <a:lnTo>
                    <a:pt x="1415538" y="359917"/>
                  </a:lnTo>
                  <a:lnTo>
                    <a:pt x="1557092" y="249173"/>
                  </a:lnTo>
                  <a:lnTo>
                    <a:pt x="1698646" y="249173"/>
                  </a:lnTo>
                  <a:lnTo>
                    <a:pt x="1840200" y="249173"/>
                  </a:lnTo>
                  <a:lnTo>
                    <a:pt x="1981754" y="110743"/>
                  </a:lnTo>
                  <a:lnTo>
                    <a:pt x="2123308" y="166115"/>
                  </a:lnTo>
                  <a:lnTo>
                    <a:pt x="2264862" y="221487"/>
                  </a:lnTo>
                  <a:lnTo>
                    <a:pt x="2406416" y="83057"/>
                  </a:lnTo>
                  <a:lnTo>
                    <a:pt x="2547969" y="221487"/>
                  </a:lnTo>
                  <a:lnTo>
                    <a:pt x="2689523" y="83057"/>
                  </a:lnTo>
                  <a:lnTo>
                    <a:pt x="2831077" y="166115"/>
                  </a:lnTo>
                  <a:lnTo>
                    <a:pt x="2972631" y="110743"/>
                  </a:lnTo>
                  <a:lnTo>
                    <a:pt x="3114185" y="5537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25505"/>
              <a:ext cx="3397293" cy="1135125"/>
            </a:xfrm>
            <a:custGeom>
              <a:avLst/>
              <a:pathLst>
                <a:path w="3397293" h="1135125">
                  <a:moveTo>
                    <a:pt x="0" y="636777"/>
                  </a:moveTo>
                  <a:lnTo>
                    <a:pt x="141553" y="1135125"/>
                  </a:lnTo>
                  <a:lnTo>
                    <a:pt x="283107" y="913637"/>
                  </a:lnTo>
                  <a:lnTo>
                    <a:pt x="424661" y="359917"/>
                  </a:lnTo>
                  <a:lnTo>
                    <a:pt x="566215" y="304545"/>
                  </a:lnTo>
                  <a:lnTo>
                    <a:pt x="707769" y="304545"/>
                  </a:lnTo>
                  <a:lnTo>
                    <a:pt x="849323" y="83057"/>
                  </a:lnTo>
                  <a:lnTo>
                    <a:pt x="990877" y="276859"/>
                  </a:lnTo>
                  <a:lnTo>
                    <a:pt x="1132431" y="498347"/>
                  </a:lnTo>
                  <a:lnTo>
                    <a:pt x="1273984" y="415289"/>
                  </a:lnTo>
                  <a:lnTo>
                    <a:pt x="1415538" y="359917"/>
                  </a:lnTo>
                  <a:lnTo>
                    <a:pt x="1557092" y="249173"/>
                  </a:lnTo>
                  <a:lnTo>
                    <a:pt x="1698646" y="249173"/>
                  </a:lnTo>
                  <a:lnTo>
                    <a:pt x="1840200" y="249173"/>
                  </a:lnTo>
                  <a:lnTo>
                    <a:pt x="1981754" y="110743"/>
                  </a:lnTo>
                  <a:lnTo>
                    <a:pt x="2123308" y="166115"/>
                  </a:lnTo>
                  <a:lnTo>
                    <a:pt x="2264862" y="221487"/>
                  </a:lnTo>
                  <a:lnTo>
                    <a:pt x="2406416" y="83057"/>
                  </a:lnTo>
                  <a:lnTo>
                    <a:pt x="2547969" y="221487"/>
                  </a:lnTo>
                  <a:lnTo>
                    <a:pt x="2689523" y="83057"/>
                  </a:lnTo>
                  <a:lnTo>
                    <a:pt x="2831077" y="166115"/>
                  </a:lnTo>
                  <a:lnTo>
                    <a:pt x="2972631" y="110743"/>
                  </a:lnTo>
                  <a:lnTo>
                    <a:pt x="3114185" y="5537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218183"/>
            </a:xfrm>
            <a:custGeom>
              <a:avLst/>
              <a:pathLst>
                <a:path w="0" h="1218183">
                  <a:moveTo>
                    <a:pt x="0" y="0"/>
                  </a:moveTo>
                  <a:lnTo>
                    <a:pt x="0" y="121818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525505"/>
              <a:ext cx="3397293" cy="1135125"/>
            </a:xfrm>
            <a:custGeom>
              <a:avLst/>
              <a:pathLst>
                <a:path w="3397293" h="1135125">
                  <a:moveTo>
                    <a:pt x="0" y="636777"/>
                  </a:moveTo>
                  <a:lnTo>
                    <a:pt x="141553" y="1135125"/>
                  </a:lnTo>
                  <a:lnTo>
                    <a:pt x="283107" y="913637"/>
                  </a:lnTo>
                  <a:lnTo>
                    <a:pt x="424661" y="359917"/>
                  </a:lnTo>
                  <a:lnTo>
                    <a:pt x="566215" y="304545"/>
                  </a:lnTo>
                  <a:lnTo>
                    <a:pt x="707769" y="304545"/>
                  </a:lnTo>
                  <a:lnTo>
                    <a:pt x="849323" y="83057"/>
                  </a:lnTo>
                  <a:lnTo>
                    <a:pt x="990877" y="276859"/>
                  </a:lnTo>
                  <a:lnTo>
                    <a:pt x="1132431" y="498347"/>
                  </a:lnTo>
                  <a:lnTo>
                    <a:pt x="1273984" y="415289"/>
                  </a:lnTo>
                  <a:lnTo>
                    <a:pt x="1415538" y="359917"/>
                  </a:lnTo>
                  <a:lnTo>
                    <a:pt x="1557092" y="249173"/>
                  </a:lnTo>
                  <a:lnTo>
                    <a:pt x="1698646" y="249173"/>
                  </a:lnTo>
                  <a:lnTo>
                    <a:pt x="1840200" y="249173"/>
                  </a:lnTo>
                  <a:lnTo>
                    <a:pt x="1981754" y="110743"/>
                  </a:lnTo>
                  <a:lnTo>
                    <a:pt x="2123308" y="166115"/>
                  </a:lnTo>
                  <a:lnTo>
                    <a:pt x="2264862" y="221487"/>
                  </a:lnTo>
                  <a:lnTo>
                    <a:pt x="2406416" y="83057"/>
                  </a:lnTo>
                  <a:lnTo>
                    <a:pt x="2547969" y="221487"/>
                  </a:lnTo>
                  <a:lnTo>
                    <a:pt x="2689523" y="83057"/>
                  </a:lnTo>
                  <a:lnTo>
                    <a:pt x="2831077" y="166115"/>
                  </a:lnTo>
                  <a:lnTo>
                    <a:pt x="2972631" y="110743"/>
                  </a:lnTo>
                  <a:lnTo>
                    <a:pt x="3114185" y="5537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03946" y="471005"/>
              <a:ext cx="243133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Togo, 2000-2024</a:t>
              </a:r>
            </a:p>
          </p:txBody>
        </p:sp>
        <p:sp>
          <p:nvSpPr>
            <p:cNvPr id="63" name="pl63"/>
            <p:cNvSpPr/>
            <p:nvPr/>
          </p:nvSpPr>
          <p:spPr>
            <a:xfrm>
              <a:off x="5267799" y="35970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7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7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70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17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470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82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12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42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720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020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32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31047"/>
              <a:ext cx="3397293" cy="2337023"/>
            </a:xfrm>
            <a:custGeom>
              <a:avLst/>
              <a:pathLst>
                <a:path w="3397293" h="2337023">
                  <a:moveTo>
                    <a:pt x="0" y="1311013"/>
                  </a:moveTo>
                  <a:lnTo>
                    <a:pt x="141553" y="2337023"/>
                  </a:lnTo>
                  <a:lnTo>
                    <a:pt x="283107" y="1881019"/>
                  </a:lnTo>
                  <a:lnTo>
                    <a:pt x="424661" y="741007"/>
                  </a:lnTo>
                  <a:lnTo>
                    <a:pt x="566215" y="627006"/>
                  </a:lnTo>
                  <a:lnTo>
                    <a:pt x="707769" y="627006"/>
                  </a:lnTo>
                  <a:lnTo>
                    <a:pt x="849323" y="171001"/>
                  </a:lnTo>
                  <a:lnTo>
                    <a:pt x="990877" y="570005"/>
                  </a:lnTo>
                  <a:lnTo>
                    <a:pt x="1132431" y="1026010"/>
                  </a:lnTo>
                  <a:lnTo>
                    <a:pt x="1273984" y="855008"/>
                  </a:lnTo>
                  <a:lnTo>
                    <a:pt x="1415538" y="741007"/>
                  </a:lnTo>
                  <a:lnTo>
                    <a:pt x="1557092" y="513005"/>
                  </a:lnTo>
                  <a:lnTo>
                    <a:pt x="1698646" y="513005"/>
                  </a:lnTo>
                  <a:lnTo>
                    <a:pt x="1840200" y="513005"/>
                  </a:lnTo>
                  <a:lnTo>
                    <a:pt x="1981754" y="228002"/>
                  </a:lnTo>
                  <a:lnTo>
                    <a:pt x="2123308" y="342003"/>
                  </a:lnTo>
                  <a:lnTo>
                    <a:pt x="2264862" y="456004"/>
                  </a:lnTo>
                  <a:lnTo>
                    <a:pt x="2406416" y="171001"/>
                  </a:lnTo>
                  <a:lnTo>
                    <a:pt x="2547969" y="456004"/>
                  </a:lnTo>
                  <a:lnTo>
                    <a:pt x="2689523" y="171001"/>
                  </a:lnTo>
                  <a:lnTo>
                    <a:pt x="2831077" y="342003"/>
                  </a:lnTo>
                  <a:lnTo>
                    <a:pt x="2972631" y="228002"/>
                  </a:lnTo>
                  <a:lnTo>
                    <a:pt x="3114185" y="114001"/>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1602049"/>
              <a:ext cx="3397293" cy="855008"/>
            </a:xfrm>
            <a:custGeom>
              <a:avLst/>
              <a:pathLst>
                <a:path w="3397293" h="855008">
                  <a:moveTo>
                    <a:pt x="0" y="855008"/>
                  </a:moveTo>
                  <a:lnTo>
                    <a:pt x="141553" y="798008"/>
                  </a:lnTo>
                  <a:lnTo>
                    <a:pt x="283107" y="798008"/>
                  </a:lnTo>
                  <a:lnTo>
                    <a:pt x="424661" y="741007"/>
                  </a:lnTo>
                  <a:lnTo>
                    <a:pt x="566215" y="627006"/>
                  </a:lnTo>
                  <a:lnTo>
                    <a:pt x="707769" y="513005"/>
                  </a:lnTo>
                  <a:lnTo>
                    <a:pt x="849323" y="399004"/>
                  </a:lnTo>
                  <a:lnTo>
                    <a:pt x="990877" y="399004"/>
                  </a:lnTo>
                  <a:lnTo>
                    <a:pt x="1132431" y="285002"/>
                  </a:lnTo>
                  <a:lnTo>
                    <a:pt x="1273984" y="171001"/>
                  </a:lnTo>
                  <a:lnTo>
                    <a:pt x="1415538" y="114001"/>
                  </a:lnTo>
                  <a:lnTo>
                    <a:pt x="1557092" y="114001"/>
                  </a:lnTo>
                  <a:lnTo>
                    <a:pt x="1698646" y="114001"/>
                  </a:lnTo>
                  <a:lnTo>
                    <a:pt x="1840200" y="114001"/>
                  </a:lnTo>
                  <a:lnTo>
                    <a:pt x="1981754" y="114001"/>
                  </a:lnTo>
                  <a:lnTo>
                    <a:pt x="2123308" y="114001"/>
                  </a:lnTo>
                  <a:lnTo>
                    <a:pt x="2264862" y="57000"/>
                  </a:lnTo>
                  <a:lnTo>
                    <a:pt x="2406416" y="57000"/>
                  </a:lnTo>
                  <a:lnTo>
                    <a:pt x="2547969" y="0"/>
                  </a:lnTo>
                  <a:lnTo>
                    <a:pt x="2689523" y="0"/>
                  </a:lnTo>
                  <a:lnTo>
                    <a:pt x="2831077" y="171001"/>
                  </a:lnTo>
                  <a:lnTo>
                    <a:pt x="2972631" y="285002"/>
                  </a:lnTo>
                  <a:lnTo>
                    <a:pt x="3114185" y="171001"/>
                  </a:lnTo>
                  <a:lnTo>
                    <a:pt x="3255739" y="171001"/>
                  </a:lnTo>
                  <a:lnTo>
                    <a:pt x="3397293" y="114001"/>
                  </a:lnTo>
                </a:path>
              </a:pathLst>
            </a:custGeom>
            <a:ln w="27101" cap="flat">
              <a:solidFill>
                <a:srgbClr val="80BD41">
                  <a:alpha val="100000"/>
                </a:srgbClr>
              </a:solidFill>
              <a:prstDash val="solid"/>
              <a:round/>
            </a:ln>
          </p:spPr>
          <p:txBody>
            <a:bodyPr/>
            <a:lstStyle/>
            <a:p/>
          </p:txBody>
        </p:sp>
        <p:sp>
          <p:nvSpPr>
            <p:cNvPr id="84" name="pl84"/>
            <p:cNvSpPr/>
            <p:nvPr/>
          </p:nvSpPr>
          <p:spPr>
            <a:xfrm>
              <a:off x="5437664" y="1431047"/>
              <a:ext cx="3397293" cy="1539015"/>
            </a:xfrm>
            <a:custGeom>
              <a:avLst/>
              <a:pathLst>
                <a:path w="3397293" h="1539015">
                  <a:moveTo>
                    <a:pt x="0" y="1539015"/>
                  </a:moveTo>
                  <a:lnTo>
                    <a:pt x="141553" y="1425014"/>
                  </a:lnTo>
                  <a:lnTo>
                    <a:pt x="283107" y="1368013"/>
                  </a:lnTo>
                  <a:lnTo>
                    <a:pt x="424661" y="1140011"/>
                  </a:lnTo>
                  <a:lnTo>
                    <a:pt x="566215" y="912009"/>
                  </a:lnTo>
                  <a:lnTo>
                    <a:pt x="707769" y="684006"/>
                  </a:lnTo>
                  <a:lnTo>
                    <a:pt x="849323" y="570005"/>
                  </a:lnTo>
                  <a:lnTo>
                    <a:pt x="990877" y="570005"/>
                  </a:lnTo>
                  <a:lnTo>
                    <a:pt x="1132431" y="342003"/>
                  </a:lnTo>
                  <a:lnTo>
                    <a:pt x="1273984" y="0"/>
                  </a:lnTo>
                  <a:lnTo>
                    <a:pt x="1415538" y="171001"/>
                  </a:lnTo>
                  <a:lnTo>
                    <a:pt x="1557092" y="228002"/>
                  </a:lnTo>
                  <a:lnTo>
                    <a:pt x="1698646" y="399004"/>
                  </a:lnTo>
                  <a:lnTo>
                    <a:pt x="1840200" y="456004"/>
                  </a:lnTo>
                  <a:lnTo>
                    <a:pt x="1981754" y="456004"/>
                  </a:lnTo>
                  <a:lnTo>
                    <a:pt x="2123308" y="456004"/>
                  </a:lnTo>
                  <a:lnTo>
                    <a:pt x="2264862" y="342003"/>
                  </a:lnTo>
                  <a:lnTo>
                    <a:pt x="2406416" y="228002"/>
                  </a:lnTo>
                  <a:lnTo>
                    <a:pt x="2547969" y="228002"/>
                  </a:lnTo>
                  <a:lnTo>
                    <a:pt x="2689523" y="171001"/>
                  </a:lnTo>
                  <a:lnTo>
                    <a:pt x="2831077" y="228002"/>
                  </a:lnTo>
                  <a:lnTo>
                    <a:pt x="2972631" y="285002"/>
                  </a:lnTo>
                  <a:lnTo>
                    <a:pt x="3114185" y="456004"/>
                  </a:lnTo>
                  <a:lnTo>
                    <a:pt x="3255739" y="342003"/>
                  </a:lnTo>
                  <a:lnTo>
                    <a:pt x="3397293" y="171001"/>
                  </a:lnTo>
                </a:path>
              </a:pathLst>
            </a:custGeom>
            <a:ln w="27101" cap="flat">
              <a:solidFill>
                <a:srgbClr val="961A49">
                  <a:alpha val="100000"/>
                </a:srgbClr>
              </a:solidFill>
              <a:prstDash val="solid"/>
              <a:round/>
            </a:ln>
          </p:spPr>
          <p:txBody>
            <a:bodyPr/>
            <a:lstStyle/>
            <a:p/>
          </p:txBody>
        </p:sp>
        <p:sp>
          <p:nvSpPr>
            <p:cNvPr id="85" name="pl85"/>
            <p:cNvSpPr/>
            <p:nvPr/>
          </p:nvSpPr>
          <p:spPr>
            <a:xfrm>
              <a:off x="5437664" y="160204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31047"/>
              <a:ext cx="3397293" cy="2337023"/>
            </a:xfrm>
            <a:custGeom>
              <a:avLst/>
              <a:pathLst>
                <a:path w="3397293" h="2337023">
                  <a:moveTo>
                    <a:pt x="0" y="1311013"/>
                  </a:moveTo>
                  <a:lnTo>
                    <a:pt x="141553" y="2337023"/>
                  </a:lnTo>
                  <a:lnTo>
                    <a:pt x="283107" y="1881019"/>
                  </a:lnTo>
                  <a:lnTo>
                    <a:pt x="424661" y="741007"/>
                  </a:lnTo>
                  <a:lnTo>
                    <a:pt x="566215" y="627006"/>
                  </a:lnTo>
                  <a:lnTo>
                    <a:pt x="707769" y="627006"/>
                  </a:lnTo>
                  <a:lnTo>
                    <a:pt x="849323" y="171001"/>
                  </a:lnTo>
                  <a:lnTo>
                    <a:pt x="990877" y="570005"/>
                  </a:lnTo>
                  <a:lnTo>
                    <a:pt x="1132431" y="1026010"/>
                  </a:lnTo>
                  <a:lnTo>
                    <a:pt x="1273984" y="855008"/>
                  </a:lnTo>
                  <a:lnTo>
                    <a:pt x="1415538" y="741007"/>
                  </a:lnTo>
                  <a:lnTo>
                    <a:pt x="1557092" y="513005"/>
                  </a:lnTo>
                  <a:lnTo>
                    <a:pt x="1698646" y="513005"/>
                  </a:lnTo>
                  <a:lnTo>
                    <a:pt x="1840200" y="513005"/>
                  </a:lnTo>
                  <a:lnTo>
                    <a:pt x="1981754" y="228002"/>
                  </a:lnTo>
                  <a:lnTo>
                    <a:pt x="2123308" y="342003"/>
                  </a:lnTo>
                  <a:lnTo>
                    <a:pt x="2264862" y="456004"/>
                  </a:lnTo>
                  <a:lnTo>
                    <a:pt x="2406416" y="171001"/>
                  </a:lnTo>
                  <a:lnTo>
                    <a:pt x="2547969" y="456004"/>
                  </a:lnTo>
                  <a:lnTo>
                    <a:pt x="2689523" y="171001"/>
                  </a:lnTo>
                  <a:lnTo>
                    <a:pt x="2831077" y="342003"/>
                  </a:lnTo>
                  <a:lnTo>
                    <a:pt x="2972631" y="228002"/>
                  </a:lnTo>
                  <a:lnTo>
                    <a:pt x="3114185" y="114001"/>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39846"/>
              <a:ext cx="0" cy="1402214"/>
            </a:xfrm>
            <a:custGeom>
              <a:avLst/>
              <a:pathLst>
                <a:path w="0" h="1402214">
                  <a:moveTo>
                    <a:pt x="0" y="14022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339846"/>
              <a:ext cx="0" cy="718207"/>
            </a:xfrm>
            <a:custGeom>
              <a:avLst/>
              <a:pathLst>
                <a:path w="0" h="718207">
                  <a:moveTo>
                    <a:pt x="0" y="7182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339846"/>
              <a:ext cx="0" cy="832208"/>
            </a:xfrm>
            <a:custGeom>
              <a:avLst/>
              <a:pathLst>
                <a:path w="0" h="832208">
                  <a:moveTo>
                    <a:pt x="0" y="8322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339846"/>
              <a:ext cx="0" cy="433204"/>
            </a:xfrm>
            <a:custGeom>
              <a:avLst/>
              <a:pathLst>
                <a:path w="0" h="433204">
                  <a:moveTo>
                    <a:pt x="0" y="4332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339846"/>
              <a:ext cx="0" cy="262202"/>
            </a:xfrm>
            <a:custGeom>
              <a:avLst/>
              <a:pathLst>
                <a:path w="0" h="262202">
                  <a:moveTo>
                    <a:pt x="0" y="2622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339846"/>
              <a:ext cx="0" cy="91200"/>
            </a:xfrm>
            <a:custGeom>
              <a:avLst/>
              <a:pathLst>
                <a:path w="0" h="91200">
                  <a:moveTo>
                    <a:pt x="0" y="912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339846"/>
              <a:ext cx="0" cy="91200"/>
            </a:xfrm>
            <a:custGeom>
              <a:avLst/>
              <a:pathLst>
                <a:path w="0" h="91200">
                  <a:moveTo>
                    <a:pt x="0" y="912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31047"/>
              <a:ext cx="3397293" cy="2337023"/>
            </a:xfrm>
            <a:custGeom>
              <a:avLst/>
              <a:pathLst>
                <a:path w="3397293" h="2337023">
                  <a:moveTo>
                    <a:pt x="0" y="1311013"/>
                  </a:moveTo>
                  <a:lnTo>
                    <a:pt x="141553" y="2337023"/>
                  </a:lnTo>
                  <a:lnTo>
                    <a:pt x="283107" y="1881019"/>
                  </a:lnTo>
                  <a:lnTo>
                    <a:pt x="424661" y="741007"/>
                  </a:lnTo>
                  <a:lnTo>
                    <a:pt x="566215" y="627006"/>
                  </a:lnTo>
                  <a:lnTo>
                    <a:pt x="707769" y="627006"/>
                  </a:lnTo>
                  <a:lnTo>
                    <a:pt x="849323" y="171001"/>
                  </a:lnTo>
                  <a:lnTo>
                    <a:pt x="990877" y="570005"/>
                  </a:lnTo>
                  <a:lnTo>
                    <a:pt x="1132431" y="1026010"/>
                  </a:lnTo>
                  <a:lnTo>
                    <a:pt x="1273984" y="855008"/>
                  </a:lnTo>
                  <a:lnTo>
                    <a:pt x="1415538" y="741007"/>
                  </a:lnTo>
                  <a:lnTo>
                    <a:pt x="1557092" y="513005"/>
                  </a:lnTo>
                  <a:lnTo>
                    <a:pt x="1698646" y="513005"/>
                  </a:lnTo>
                  <a:lnTo>
                    <a:pt x="1840200" y="513005"/>
                  </a:lnTo>
                  <a:lnTo>
                    <a:pt x="1981754" y="228002"/>
                  </a:lnTo>
                  <a:lnTo>
                    <a:pt x="2123308" y="342003"/>
                  </a:lnTo>
                  <a:lnTo>
                    <a:pt x="2264862" y="456004"/>
                  </a:lnTo>
                  <a:lnTo>
                    <a:pt x="2406416" y="171001"/>
                  </a:lnTo>
                  <a:lnTo>
                    <a:pt x="2547969" y="456004"/>
                  </a:lnTo>
                  <a:lnTo>
                    <a:pt x="2689523" y="171001"/>
                  </a:lnTo>
                  <a:lnTo>
                    <a:pt x="2831077" y="342003"/>
                  </a:lnTo>
                  <a:lnTo>
                    <a:pt x="2972631" y="228002"/>
                  </a:lnTo>
                  <a:lnTo>
                    <a:pt x="3114185" y="114001"/>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12766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6" name="tx96"/>
            <p:cNvSpPr/>
            <p:nvPr/>
          </p:nvSpPr>
          <p:spPr>
            <a:xfrm>
              <a:off x="6097238" y="12766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74863" y="12766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7512777" y="127655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276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2765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12765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16769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15616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299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25988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6899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1199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5499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9799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057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5762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2008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47676" y="470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3" name="tx123"/>
            <p:cNvSpPr/>
            <p:nvPr/>
          </p:nvSpPr>
          <p:spPr>
            <a:xfrm>
              <a:off x="702472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8718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5904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4278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2652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091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8465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6839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7321564" cy="145351"/>
            </a:xfrm>
            <a:prstGeom prst="rect">
              <a:avLst/>
            </a:prstGeom>
            <a:solidFill>
              <a:srgbClr val="E2231A">
                <a:alpha val="80000"/>
              </a:srgbClr>
            </a:solidFill>
          </p:spPr>
          <p:txBody>
            <a:bodyPr/>
            <a:lstStyle/>
            <a:p/>
          </p:txBody>
        </p:sp>
        <p:sp>
          <p:nvSpPr>
            <p:cNvPr id="137" name="rc137"/>
            <p:cNvSpPr/>
            <p:nvPr/>
          </p:nvSpPr>
          <p:spPr>
            <a:xfrm>
              <a:off x="1317178" y="5528559"/>
              <a:ext cx="6599914" cy="145351"/>
            </a:xfrm>
            <a:prstGeom prst="rect">
              <a:avLst/>
            </a:prstGeom>
            <a:solidFill>
              <a:srgbClr val="E2231A">
                <a:alpha val="80000"/>
              </a:srgbClr>
            </a:solidFill>
          </p:spPr>
          <p:txBody>
            <a:bodyPr/>
            <a:lstStyle/>
            <a:p/>
          </p:txBody>
        </p:sp>
        <p:sp>
          <p:nvSpPr>
            <p:cNvPr id="138" name="rc138"/>
            <p:cNvSpPr/>
            <p:nvPr/>
          </p:nvSpPr>
          <p:spPr>
            <a:xfrm>
              <a:off x="1317178" y="5346869"/>
              <a:ext cx="6667969" cy="145351"/>
            </a:xfrm>
            <a:prstGeom prst="rect">
              <a:avLst/>
            </a:prstGeom>
            <a:solidFill>
              <a:srgbClr val="E2231A">
                <a:alpha val="80000"/>
              </a:srgbClr>
            </a:solidFill>
          </p:spPr>
          <p:txBody>
            <a:bodyPr/>
            <a:lstStyle/>
            <a:p/>
          </p:txBody>
        </p:sp>
        <p:sp>
          <p:nvSpPr>
            <p:cNvPr id="139" name="tx139"/>
            <p:cNvSpPr/>
            <p:nvPr/>
          </p:nvSpPr>
          <p:spPr>
            <a:xfrm>
              <a:off x="8207706"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40" name="tx140"/>
            <p:cNvSpPr/>
            <p:nvPr/>
          </p:nvSpPr>
          <p:spPr>
            <a:xfrm>
              <a:off x="748605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41" name="tx141"/>
            <p:cNvSpPr/>
            <p:nvPr/>
          </p:nvSpPr>
          <p:spPr>
            <a:xfrm>
              <a:off x="7554110"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7363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85737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834110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50" name="tx150"/>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Togo (81%) était inférieure de 3 points de pourcentage à la moyenne mondiale (84%) et supérieure de 16 points de pourcentage à la moyenne de l'ensemble des pays du site WCAR (65%).
La couverture nationale en MCV1 était supérieure de 3 points de pourcentage à celle de 2019 (78%).
Cela équivaut à 54 000 enfants non vaccinés en 2024 contre 59 000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Togo se classera au 14e rang sur 24 pays pour la plus faible couverture en MCV1 (sur la base des rangs ex æquo).
Le Togo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5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0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5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8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3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8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43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9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46523"/>
              <a:ext cx="249522" cy="656173"/>
            </a:xfrm>
            <a:prstGeom prst="rect">
              <a:avLst/>
            </a:prstGeom>
            <a:solidFill>
              <a:srgbClr val="80BD41">
                <a:alpha val="100000"/>
              </a:srgbClr>
            </a:solidFill>
          </p:spPr>
          <p:txBody>
            <a:bodyPr/>
            <a:lstStyle/>
            <a:p/>
          </p:txBody>
        </p:sp>
        <p:sp>
          <p:nvSpPr>
            <p:cNvPr id="27" name="rc27"/>
            <p:cNvSpPr/>
            <p:nvPr/>
          </p:nvSpPr>
          <p:spPr>
            <a:xfrm>
              <a:off x="1296273" y="2971374"/>
              <a:ext cx="249522" cy="475149"/>
            </a:xfrm>
            <a:prstGeom prst="rect">
              <a:avLst/>
            </a:prstGeom>
            <a:solidFill>
              <a:srgbClr val="E2231A">
                <a:alpha val="100000"/>
              </a:srgbClr>
            </a:solidFill>
          </p:spPr>
          <p:txBody>
            <a:bodyPr/>
            <a:lstStyle/>
            <a:p/>
          </p:txBody>
        </p:sp>
        <p:sp>
          <p:nvSpPr>
            <p:cNvPr id="28" name="rc28"/>
            <p:cNvSpPr/>
            <p:nvPr/>
          </p:nvSpPr>
          <p:spPr>
            <a:xfrm>
              <a:off x="1573521" y="3638181"/>
              <a:ext cx="249522" cy="464515"/>
            </a:xfrm>
            <a:prstGeom prst="rect">
              <a:avLst/>
            </a:prstGeom>
            <a:solidFill>
              <a:srgbClr val="80BD41">
                <a:alpha val="100000"/>
              </a:srgbClr>
            </a:solidFill>
          </p:spPr>
          <p:txBody>
            <a:bodyPr/>
            <a:lstStyle/>
            <a:p/>
          </p:txBody>
        </p:sp>
        <p:sp>
          <p:nvSpPr>
            <p:cNvPr id="29" name="rc29"/>
            <p:cNvSpPr/>
            <p:nvPr/>
          </p:nvSpPr>
          <p:spPr>
            <a:xfrm>
              <a:off x="1573521" y="2941378"/>
              <a:ext cx="249522" cy="696803"/>
            </a:xfrm>
            <a:prstGeom prst="rect">
              <a:avLst/>
            </a:prstGeom>
            <a:solidFill>
              <a:srgbClr val="E2231A">
                <a:alpha val="100000"/>
              </a:srgbClr>
            </a:solidFill>
          </p:spPr>
          <p:txBody>
            <a:bodyPr/>
            <a:lstStyle/>
            <a:p/>
          </p:txBody>
        </p:sp>
        <p:sp>
          <p:nvSpPr>
            <p:cNvPr id="30" name="rc30"/>
            <p:cNvSpPr/>
            <p:nvPr/>
          </p:nvSpPr>
          <p:spPr>
            <a:xfrm>
              <a:off x="1850769" y="3532272"/>
              <a:ext cx="249522" cy="570425"/>
            </a:xfrm>
            <a:prstGeom prst="rect">
              <a:avLst/>
            </a:prstGeom>
            <a:solidFill>
              <a:srgbClr val="80BD41">
                <a:alpha val="100000"/>
              </a:srgbClr>
            </a:solidFill>
          </p:spPr>
          <p:txBody>
            <a:bodyPr/>
            <a:lstStyle/>
            <a:p/>
          </p:txBody>
        </p:sp>
        <p:sp>
          <p:nvSpPr>
            <p:cNvPr id="31" name="rc31"/>
            <p:cNvSpPr/>
            <p:nvPr/>
          </p:nvSpPr>
          <p:spPr>
            <a:xfrm>
              <a:off x="1850769" y="2914270"/>
              <a:ext cx="249522" cy="618001"/>
            </a:xfrm>
            <a:prstGeom prst="rect">
              <a:avLst/>
            </a:prstGeom>
            <a:solidFill>
              <a:srgbClr val="E2231A">
                <a:alpha val="100000"/>
              </a:srgbClr>
            </a:solidFill>
          </p:spPr>
          <p:txBody>
            <a:bodyPr/>
            <a:lstStyle/>
            <a:p/>
          </p:txBody>
        </p:sp>
        <p:sp>
          <p:nvSpPr>
            <p:cNvPr id="32" name="rc32"/>
            <p:cNvSpPr/>
            <p:nvPr/>
          </p:nvSpPr>
          <p:spPr>
            <a:xfrm>
              <a:off x="2128016" y="3278408"/>
              <a:ext cx="249522" cy="824288"/>
            </a:xfrm>
            <a:prstGeom prst="rect">
              <a:avLst/>
            </a:prstGeom>
            <a:solidFill>
              <a:srgbClr val="80BD41">
                <a:alpha val="100000"/>
              </a:srgbClr>
            </a:solidFill>
          </p:spPr>
          <p:txBody>
            <a:bodyPr/>
            <a:lstStyle/>
            <a:p/>
          </p:txBody>
        </p:sp>
        <p:sp>
          <p:nvSpPr>
            <p:cNvPr id="33" name="rc33"/>
            <p:cNvSpPr/>
            <p:nvPr/>
          </p:nvSpPr>
          <p:spPr>
            <a:xfrm>
              <a:off x="2128016" y="2890543"/>
              <a:ext cx="249522" cy="387864"/>
            </a:xfrm>
            <a:prstGeom prst="rect">
              <a:avLst/>
            </a:prstGeom>
            <a:solidFill>
              <a:srgbClr val="E2231A">
                <a:alpha val="100000"/>
              </a:srgbClr>
            </a:solidFill>
          </p:spPr>
          <p:txBody>
            <a:bodyPr/>
            <a:lstStyle/>
            <a:p/>
          </p:txBody>
        </p:sp>
        <p:sp>
          <p:nvSpPr>
            <p:cNvPr id="34" name="rc34"/>
            <p:cNvSpPr/>
            <p:nvPr/>
          </p:nvSpPr>
          <p:spPr>
            <a:xfrm>
              <a:off x="2405264" y="3240236"/>
              <a:ext cx="249522" cy="862460"/>
            </a:xfrm>
            <a:prstGeom prst="rect">
              <a:avLst/>
            </a:prstGeom>
            <a:solidFill>
              <a:srgbClr val="80BD41">
                <a:alpha val="100000"/>
              </a:srgbClr>
            </a:solidFill>
          </p:spPr>
          <p:txBody>
            <a:bodyPr/>
            <a:lstStyle/>
            <a:p/>
          </p:txBody>
        </p:sp>
        <p:sp>
          <p:nvSpPr>
            <p:cNvPr id="35" name="rc35"/>
            <p:cNvSpPr/>
            <p:nvPr/>
          </p:nvSpPr>
          <p:spPr>
            <a:xfrm>
              <a:off x="2405264" y="2870628"/>
              <a:ext cx="249522" cy="369608"/>
            </a:xfrm>
            <a:prstGeom prst="rect">
              <a:avLst/>
            </a:prstGeom>
            <a:solidFill>
              <a:srgbClr val="E2231A">
                <a:alpha val="100000"/>
              </a:srgbClr>
            </a:solidFill>
          </p:spPr>
          <p:txBody>
            <a:bodyPr/>
            <a:lstStyle/>
            <a:p/>
          </p:txBody>
        </p:sp>
        <p:sp>
          <p:nvSpPr>
            <p:cNvPr id="36" name="rc36"/>
            <p:cNvSpPr/>
            <p:nvPr/>
          </p:nvSpPr>
          <p:spPr>
            <a:xfrm>
              <a:off x="2682512" y="3209932"/>
              <a:ext cx="249522" cy="892764"/>
            </a:xfrm>
            <a:prstGeom prst="rect">
              <a:avLst/>
            </a:prstGeom>
            <a:solidFill>
              <a:srgbClr val="80BD41">
                <a:alpha val="100000"/>
              </a:srgbClr>
            </a:solidFill>
          </p:spPr>
          <p:txBody>
            <a:bodyPr/>
            <a:lstStyle/>
            <a:p/>
          </p:txBody>
        </p:sp>
        <p:sp>
          <p:nvSpPr>
            <p:cNvPr id="37" name="rc37"/>
            <p:cNvSpPr/>
            <p:nvPr/>
          </p:nvSpPr>
          <p:spPr>
            <a:xfrm>
              <a:off x="2682512" y="2827354"/>
              <a:ext cx="249522" cy="382578"/>
            </a:xfrm>
            <a:prstGeom prst="rect">
              <a:avLst/>
            </a:prstGeom>
            <a:solidFill>
              <a:srgbClr val="E2231A">
                <a:alpha val="100000"/>
              </a:srgbClr>
            </a:solidFill>
          </p:spPr>
          <p:txBody>
            <a:bodyPr/>
            <a:lstStyle/>
            <a:p/>
          </p:txBody>
        </p:sp>
        <p:sp>
          <p:nvSpPr>
            <p:cNvPr id="38" name="rc38"/>
            <p:cNvSpPr/>
            <p:nvPr/>
          </p:nvSpPr>
          <p:spPr>
            <a:xfrm>
              <a:off x="2959759" y="3072366"/>
              <a:ext cx="249522" cy="1030330"/>
            </a:xfrm>
            <a:prstGeom prst="rect">
              <a:avLst/>
            </a:prstGeom>
            <a:solidFill>
              <a:srgbClr val="80BD41">
                <a:alpha val="100000"/>
              </a:srgbClr>
            </a:solidFill>
          </p:spPr>
          <p:txBody>
            <a:bodyPr/>
            <a:lstStyle/>
            <a:p/>
          </p:txBody>
        </p:sp>
        <p:sp>
          <p:nvSpPr>
            <p:cNvPr id="39" name="rc39"/>
            <p:cNvSpPr/>
            <p:nvPr/>
          </p:nvSpPr>
          <p:spPr>
            <a:xfrm>
              <a:off x="2959759" y="2781745"/>
              <a:ext cx="249522" cy="290621"/>
            </a:xfrm>
            <a:prstGeom prst="rect">
              <a:avLst/>
            </a:prstGeom>
            <a:solidFill>
              <a:srgbClr val="E2231A">
                <a:alpha val="100000"/>
              </a:srgbClr>
            </a:solidFill>
          </p:spPr>
          <p:txBody>
            <a:bodyPr/>
            <a:lstStyle/>
            <a:p/>
          </p:txBody>
        </p:sp>
        <p:sp>
          <p:nvSpPr>
            <p:cNvPr id="40" name="rc40"/>
            <p:cNvSpPr/>
            <p:nvPr/>
          </p:nvSpPr>
          <p:spPr>
            <a:xfrm>
              <a:off x="3237007" y="3127380"/>
              <a:ext cx="249522" cy="975316"/>
            </a:xfrm>
            <a:prstGeom prst="rect">
              <a:avLst/>
            </a:prstGeom>
            <a:solidFill>
              <a:srgbClr val="80BD41">
                <a:alpha val="100000"/>
              </a:srgbClr>
            </a:solidFill>
          </p:spPr>
          <p:txBody>
            <a:bodyPr/>
            <a:lstStyle/>
            <a:p/>
          </p:txBody>
        </p:sp>
        <p:sp>
          <p:nvSpPr>
            <p:cNvPr id="41" name="rc41"/>
            <p:cNvSpPr/>
            <p:nvPr/>
          </p:nvSpPr>
          <p:spPr>
            <a:xfrm>
              <a:off x="3237007" y="2729005"/>
              <a:ext cx="249522" cy="398375"/>
            </a:xfrm>
            <a:prstGeom prst="rect">
              <a:avLst/>
            </a:prstGeom>
            <a:solidFill>
              <a:srgbClr val="E2231A">
                <a:alpha val="100000"/>
              </a:srgbClr>
            </a:solidFill>
          </p:spPr>
          <p:txBody>
            <a:bodyPr/>
            <a:lstStyle/>
            <a:p/>
          </p:txBody>
        </p:sp>
        <p:sp>
          <p:nvSpPr>
            <p:cNvPr id="42" name="rc42"/>
            <p:cNvSpPr/>
            <p:nvPr/>
          </p:nvSpPr>
          <p:spPr>
            <a:xfrm>
              <a:off x="3514255" y="3212329"/>
              <a:ext cx="249522" cy="890367"/>
            </a:xfrm>
            <a:prstGeom prst="rect">
              <a:avLst/>
            </a:prstGeom>
            <a:solidFill>
              <a:srgbClr val="80BD41">
                <a:alpha val="100000"/>
              </a:srgbClr>
            </a:solidFill>
          </p:spPr>
          <p:txBody>
            <a:bodyPr/>
            <a:lstStyle/>
            <a:p/>
          </p:txBody>
        </p:sp>
        <p:sp>
          <p:nvSpPr>
            <p:cNvPr id="43" name="rc43"/>
            <p:cNvSpPr/>
            <p:nvPr/>
          </p:nvSpPr>
          <p:spPr>
            <a:xfrm>
              <a:off x="3514255" y="2689419"/>
              <a:ext cx="249522" cy="522910"/>
            </a:xfrm>
            <a:prstGeom prst="rect">
              <a:avLst/>
            </a:prstGeom>
            <a:solidFill>
              <a:srgbClr val="E2231A">
                <a:alpha val="100000"/>
              </a:srgbClr>
            </a:solidFill>
          </p:spPr>
          <p:txBody>
            <a:bodyPr/>
            <a:lstStyle/>
            <a:p/>
          </p:txBody>
        </p:sp>
        <p:sp>
          <p:nvSpPr>
            <p:cNvPr id="44" name="rc44"/>
            <p:cNvSpPr/>
            <p:nvPr/>
          </p:nvSpPr>
          <p:spPr>
            <a:xfrm>
              <a:off x="3791502" y="3139858"/>
              <a:ext cx="249522" cy="962838"/>
            </a:xfrm>
            <a:prstGeom prst="rect">
              <a:avLst/>
            </a:prstGeom>
            <a:solidFill>
              <a:srgbClr val="80BD41">
                <a:alpha val="100000"/>
              </a:srgbClr>
            </a:solidFill>
          </p:spPr>
          <p:txBody>
            <a:bodyPr/>
            <a:lstStyle/>
            <a:p/>
          </p:txBody>
        </p:sp>
        <p:sp>
          <p:nvSpPr>
            <p:cNvPr id="45" name="rc45"/>
            <p:cNvSpPr/>
            <p:nvPr/>
          </p:nvSpPr>
          <p:spPr>
            <a:xfrm>
              <a:off x="3791502" y="2643871"/>
              <a:ext cx="249522" cy="495987"/>
            </a:xfrm>
            <a:prstGeom prst="rect">
              <a:avLst/>
            </a:prstGeom>
            <a:solidFill>
              <a:srgbClr val="E2231A">
                <a:alpha val="100000"/>
              </a:srgbClr>
            </a:solidFill>
          </p:spPr>
          <p:txBody>
            <a:bodyPr/>
            <a:lstStyle/>
            <a:p/>
          </p:txBody>
        </p:sp>
        <p:sp>
          <p:nvSpPr>
            <p:cNvPr id="46" name="rc46"/>
            <p:cNvSpPr/>
            <p:nvPr/>
          </p:nvSpPr>
          <p:spPr>
            <a:xfrm>
              <a:off x="4068750" y="3085889"/>
              <a:ext cx="249522" cy="1016807"/>
            </a:xfrm>
            <a:prstGeom prst="rect">
              <a:avLst/>
            </a:prstGeom>
            <a:solidFill>
              <a:srgbClr val="80BD41">
                <a:alpha val="100000"/>
              </a:srgbClr>
            </a:solidFill>
          </p:spPr>
          <p:txBody>
            <a:bodyPr/>
            <a:lstStyle/>
            <a:p/>
          </p:txBody>
        </p:sp>
        <p:sp>
          <p:nvSpPr>
            <p:cNvPr id="47" name="rc47"/>
            <p:cNvSpPr/>
            <p:nvPr/>
          </p:nvSpPr>
          <p:spPr>
            <a:xfrm>
              <a:off x="4068750" y="2607421"/>
              <a:ext cx="249522" cy="478468"/>
            </a:xfrm>
            <a:prstGeom prst="rect">
              <a:avLst/>
            </a:prstGeom>
            <a:solidFill>
              <a:srgbClr val="E2231A">
                <a:alpha val="100000"/>
              </a:srgbClr>
            </a:solidFill>
          </p:spPr>
          <p:txBody>
            <a:bodyPr/>
            <a:lstStyle/>
            <a:p/>
          </p:txBody>
        </p:sp>
        <p:sp>
          <p:nvSpPr>
            <p:cNvPr id="48" name="rc48"/>
            <p:cNvSpPr/>
            <p:nvPr/>
          </p:nvSpPr>
          <p:spPr>
            <a:xfrm>
              <a:off x="4345998" y="3019073"/>
              <a:ext cx="249522" cy="1083623"/>
            </a:xfrm>
            <a:prstGeom prst="rect">
              <a:avLst/>
            </a:prstGeom>
            <a:solidFill>
              <a:srgbClr val="80BD41">
                <a:alpha val="100000"/>
              </a:srgbClr>
            </a:solidFill>
          </p:spPr>
          <p:txBody>
            <a:bodyPr/>
            <a:lstStyle/>
            <a:p/>
          </p:txBody>
        </p:sp>
        <p:sp>
          <p:nvSpPr>
            <p:cNvPr id="49" name="rc49"/>
            <p:cNvSpPr/>
            <p:nvPr/>
          </p:nvSpPr>
          <p:spPr>
            <a:xfrm>
              <a:off x="4345998" y="2597647"/>
              <a:ext cx="249522" cy="421426"/>
            </a:xfrm>
            <a:prstGeom prst="rect">
              <a:avLst/>
            </a:prstGeom>
            <a:solidFill>
              <a:srgbClr val="E2231A">
                <a:alpha val="100000"/>
              </a:srgbClr>
            </a:solidFill>
          </p:spPr>
          <p:txBody>
            <a:bodyPr/>
            <a:lstStyle/>
            <a:p/>
          </p:txBody>
        </p:sp>
        <p:sp>
          <p:nvSpPr>
            <p:cNvPr id="50" name="rc50"/>
            <p:cNvSpPr/>
            <p:nvPr/>
          </p:nvSpPr>
          <p:spPr>
            <a:xfrm>
              <a:off x="4623245" y="3017905"/>
              <a:ext cx="249522" cy="1084791"/>
            </a:xfrm>
            <a:prstGeom prst="rect">
              <a:avLst/>
            </a:prstGeom>
            <a:solidFill>
              <a:srgbClr val="80BD41">
                <a:alpha val="100000"/>
              </a:srgbClr>
            </a:solidFill>
          </p:spPr>
          <p:txBody>
            <a:bodyPr/>
            <a:lstStyle/>
            <a:p/>
          </p:txBody>
        </p:sp>
        <p:sp>
          <p:nvSpPr>
            <p:cNvPr id="51" name="rc51"/>
            <p:cNvSpPr/>
            <p:nvPr/>
          </p:nvSpPr>
          <p:spPr>
            <a:xfrm>
              <a:off x="4623245" y="2596049"/>
              <a:ext cx="249522" cy="421856"/>
            </a:xfrm>
            <a:prstGeom prst="rect">
              <a:avLst/>
            </a:prstGeom>
            <a:solidFill>
              <a:srgbClr val="E2231A">
                <a:alpha val="100000"/>
              </a:srgbClr>
            </a:solidFill>
          </p:spPr>
          <p:txBody>
            <a:bodyPr/>
            <a:lstStyle/>
            <a:p/>
          </p:txBody>
        </p:sp>
        <p:sp>
          <p:nvSpPr>
            <p:cNvPr id="52" name="rc52"/>
            <p:cNvSpPr/>
            <p:nvPr/>
          </p:nvSpPr>
          <p:spPr>
            <a:xfrm>
              <a:off x="4900493" y="3011021"/>
              <a:ext cx="249522" cy="1091675"/>
            </a:xfrm>
            <a:prstGeom prst="rect">
              <a:avLst/>
            </a:prstGeom>
            <a:solidFill>
              <a:srgbClr val="80BD41">
                <a:alpha val="100000"/>
              </a:srgbClr>
            </a:solidFill>
          </p:spPr>
          <p:txBody>
            <a:bodyPr/>
            <a:lstStyle/>
            <a:p/>
          </p:txBody>
        </p:sp>
        <p:sp>
          <p:nvSpPr>
            <p:cNvPr id="53" name="rc53"/>
            <p:cNvSpPr/>
            <p:nvPr/>
          </p:nvSpPr>
          <p:spPr>
            <a:xfrm>
              <a:off x="4900493" y="2586521"/>
              <a:ext cx="249522" cy="424499"/>
            </a:xfrm>
            <a:prstGeom prst="rect">
              <a:avLst/>
            </a:prstGeom>
            <a:solidFill>
              <a:srgbClr val="E2231A">
                <a:alpha val="100000"/>
              </a:srgbClr>
            </a:solidFill>
          </p:spPr>
          <p:txBody>
            <a:bodyPr/>
            <a:lstStyle/>
            <a:p/>
          </p:txBody>
        </p:sp>
        <p:sp>
          <p:nvSpPr>
            <p:cNvPr id="54" name="rc54"/>
            <p:cNvSpPr/>
            <p:nvPr/>
          </p:nvSpPr>
          <p:spPr>
            <a:xfrm>
              <a:off x="5177741" y="2918204"/>
              <a:ext cx="249522" cy="1184492"/>
            </a:xfrm>
            <a:prstGeom prst="rect">
              <a:avLst/>
            </a:prstGeom>
            <a:solidFill>
              <a:srgbClr val="80BD41">
                <a:alpha val="100000"/>
              </a:srgbClr>
            </a:solidFill>
          </p:spPr>
          <p:txBody>
            <a:bodyPr/>
            <a:lstStyle/>
            <a:p/>
          </p:txBody>
        </p:sp>
        <p:sp>
          <p:nvSpPr>
            <p:cNvPr id="55" name="rc55"/>
            <p:cNvSpPr/>
            <p:nvPr/>
          </p:nvSpPr>
          <p:spPr>
            <a:xfrm>
              <a:off x="5177741" y="2564393"/>
              <a:ext cx="249522" cy="353811"/>
            </a:xfrm>
            <a:prstGeom prst="rect">
              <a:avLst/>
            </a:prstGeom>
            <a:solidFill>
              <a:srgbClr val="E2231A">
                <a:alpha val="100000"/>
              </a:srgbClr>
            </a:solidFill>
          </p:spPr>
          <p:txBody>
            <a:bodyPr/>
            <a:lstStyle/>
            <a:p/>
          </p:txBody>
        </p:sp>
        <p:sp>
          <p:nvSpPr>
            <p:cNvPr id="56" name="rc56"/>
            <p:cNvSpPr/>
            <p:nvPr/>
          </p:nvSpPr>
          <p:spPr>
            <a:xfrm>
              <a:off x="5454988" y="2929391"/>
              <a:ext cx="249522" cy="1173305"/>
            </a:xfrm>
            <a:prstGeom prst="rect">
              <a:avLst/>
            </a:prstGeom>
            <a:solidFill>
              <a:srgbClr val="80BD41">
                <a:alpha val="100000"/>
              </a:srgbClr>
            </a:solidFill>
          </p:spPr>
          <p:txBody>
            <a:bodyPr/>
            <a:lstStyle/>
            <a:p/>
          </p:txBody>
        </p:sp>
        <p:sp>
          <p:nvSpPr>
            <p:cNvPr id="57" name="rc57"/>
            <p:cNvSpPr/>
            <p:nvPr/>
          </p:nvSpPr>
          <p:spPr>
            <a:xfrm>
              <a:off x="5454988" y="2538269"/>
              <a:ext cx="249522" cy="391122"/>
            </a:xfrm>
            <a:prstGeom prst="rect">
              <a:avLst/>
            </a:prstGeom>
            <a:solidFill>
              <a:srgbClr val="E2231A">
                <a:alpha val="100000"/>
              </a:srgbClr>
            </a:solidFill>
          </p:spPr>
          <p:txBody>
            <a:bodyPr/>
            <a:lstStyle/>
            <a:p/>
          </p:txBody>
        </p:sp>
        <p:sp>
          <p:nvSpPr>
            <p:cNvPr id="58" name="rc58"/>
            <p:cNvSpPr/>
            <p:nvPr/>
          </p:nvSpPr>
          <p:spPr>
            <a:xfrm>
              <a:off x="5732236" y="2939226"/>
              <a:ext cx="249522" cy="1163470"/>
            </a:xfrm>
            <a:prstGeom prst="rect">
              <a:avLst/>
            </a:prstGeom>
            <a:solidFill>
              <a:srgbClr val="80BD41">
                <a:alpha val="100000"/>
              </a:srgbClr>
            </a:solidFill>
          </p:spPr>
          <p:txBody>
            <a:bodyPr/>
            <a:lstStyle/>
            <a:p/>
          </p:txBody>
        </p:sp>
        <p:sp>
          <p:nvSpPr>
            <p:cNvPr id="59" name="rc59"/>
            <p:cNvSpPr/>
            <p:nvPr/>
          </p:nvSpPr>
          <p:spPr>
            <a:xfrm>
              <a:off x="5732236" y="2508887"/>
              <a:ext cx="249522" cy="430339"/>
            </a:xfrm>
            <a:prstGeom prst="rect">
              <a:avLst/>
            </a:prstGeom>
            <a:solidFill>
              <a:srgbClr val="E2231A">
                <a:alpha val="100000"/>
              </a:srgbClr>
            </a:solidFill>
          </p:spPr>
          <p:txBody>
            <a:bodyPr/>
            <a:lstStyle/>
            <a:p/>
          </p:txBody>
        </p:sp>
        <p:sp>
          <p:nvSpPr>
            <p:cNvPr id="60" name="rc60"/>
            <p:cNvSpPr/>
            <p:nvPr/>
          </p:nvSpPr>
          <p:spPr>
            <a:xfrm>
              <a:off x="6009484" y="2844872"/>
              <a:ext cx="249522" cy="1257824"/>
            </a:xfrm>
            <a:prstGeom prst="rect">
              <a:avLst/>
            </a:prstGeom>
            <a:solidFill>
              <a:srgbClr val="80BD41">
                <a:alpha val="100000"/>
              </a:srgbClr>
            </a:solidFill>
          </p:spPr>
          <p:txBody>
            <a:bodyPr/>
            <a:lstStyle/>
            <a:p/>
          </p:txBody>
        </p:sp>
        <p:sp>
          <p:nvSpPr>
            <p:cNvPr id="61" name="rc61"/>
            <p:cNvSpPr/>
            <p:nvPr/>
          </p:nvSpPr>
          <p:spPr>
            <a:xfrm>
              <a:off x="6009484" y="2490078"/>
              <a:ext cx="249522" cy="354794"/>
            </a:xfrm>
            <a:prstGeom prst="rect">
              <a:avLst/>
            </a:prstGeom>
            <a:solidFill>
              <a:srgbClr val="E2231A">
                <a:alpha val="100000"/>
              </a:srgbClr>
            </a:solidFill>
          </p:spPr>
          <p:txBody>
            <a:bodyPr/>
            <a:lstStyle/>
            <a:p/>
          </p:txBody>
        </p:sp>
        <p:sp>
          <p:nvSpPr>
            <p:cNvPr id="62" name="rc62"/>
            <p:cNvSpPr/>
            <p:nvPr/>
          </p:nvSpPr>
          <p:spPr>
            <a:xfrm>
              <a:off x="6286731" y="2912979"/>
              <a:ext cx="249522" cy="1189717"/>
            </a:xfrm>
            <a:prstGeom prst="rect">
              <a:avLst/>
            </a:prstGeom>
            <a:solidFill>
              <a:srgbClr val="80BD41">
                <a:alpha val="100000"/>
              </a:srgbClr>
            </a:solidFill>
          </p:spPr>
          <p:txBody>
            <a:bodyPr/>
            <a:lstStyle/>
            <a:p/>
          </p:txBody>
        </p:sp>
        <p:sp>
          <p:nvSpPr>
            <p:cNvPr id="63" name="rc63"/>
            <p:cNvSpPr/>
            <p:nvPr/>
          </p:nvSpPr>
          <p:spPr>
            <a:xfrm>
              <a:off x="6286731" y="2472928"/>
              <a:ext cx="249522" cy="440051"/>
            </a:xfrm>
            <a:prstGeom prst="rect">
              <a:avLst/>
            </a:prstGeom>
            <a:solidFill>
              <a:srgbClr val="E2231A">
                <a:alpha val="100000"/>
              </a:srgbClr>
            </a:solidFill>
          </p:spPr>
          <p:txBody>
            <a:bodyPr/>
            <a:lstStyle/>
            <a:p/>
          </p:txBody>
        </p:sp>
        <p:sp>
          <p:nvSpPr>
            <p:cNvPr id="64" name="rc64"/>
            <p:cNvSpPr/>
            <p:nvPr/>
          </p:nvSpPr>
          <p:spPr>
            <a:xfrm>
              <a:off x="6563979" y="2817826"/>
              <a:ext cx="249522" cy="1284870"/>
            </a:xfrm>
            <a:prstGeom prst="rect">
              <a:avLst/>
            </a:prstGeom>
            <a:solidFill>
              <a:srgbClr val="80BD41">
                <a:alpha val="100000"/>
              </a:srgbClr>
            </a:solidFill>
          </p:spPr>
          <p:txBody>
            <a:bodyPr/>
            <a:lstStyle/>
            <a:p/>
          </p:txBody>
        </p:sp>
        <p:sp>
          <p:nvSpPr>
            <p:cNvPr id="65" name="rc65"/>
            <p:cNvSpPr/>
            <p:nvPr/>
          </p:nvSpPr>
          <p:spPr>
            <a:xfrm>
              <a:off x="6563979" y="2455410"/>
              <a:ext cx="249522" cy="362416"/>
            </a:xfrm>
            <a:prstGeom prst="rect">
              <a:avLst/>
            </a:prstGeom>
            <a:solidFill>
              <a:srgbClr val="E2231A">
                <a:alpha val="100000"/>
              </a:srgbClr>
            </a:solidFill>
          </p:spPr>
          <p:txBody>
            <a:bodyPr/>
            <a:lstStyle/>
            <a:p/>
          </p:txBody>
        </p:sp>
        <p:sp>
          <p:nvSpPr>
            <p:cNvPr id="66" name="rc66"/>
            <p:cNvSpPr/>
            <p:nvPr/>
          </p:nvSpPr>
          <p:spPr>
            <a:xfrm>
              <a:off x="6841227" y="2854031"/>
              <a:ext cx="249522" cy="1248665"/>
            </a:xfrm>
            <a:prstGeom prst="rect">
              <a:avLst/>
            </a:prstGeom>
            <a:solidFill>
              <a:srgbClr val="80BD41">
                <a:alpha val="100000"/>
              </a:srgbClr>
            </a:solidFill>
          </p:spPr>
          <p:txBody>
            <a:bodyPr/>
            <a:lstStyle/>
            <a:p/>
          </p:txBody>
        </p:sp>
        <p:sp>
          <p:nvSpPr>
            <p:cNvPr id="67" name="rc67"/>
            <p:cNvSpPr/>
            <p:nvPr/>
          </p:nvSpPr>
          <p:spPr>
            <a:xfrm>
              <a:off x="6841227" y="2437830"/>
              <a:ext cx="249522" cy="416201"/>
            </a:xfrm>
            <a:prstGeom prst="rect">
              <a:avLst/>
            </a:prstGeom>
            <a:solidFill>
              <a:srgbClr val="E2231A">
                <a:alpha val="100000"/>
              </a:srgbClr>
            </a:solidFill>
          </p:spPr>
          <p:txBody>
            <a:bodyPr/>
            <a:lstStyle/>
            <a:p/>
          </p:txBody>
        </p:sp>
        <p:sp>
          <p:nvSpPr>
            <p:cNvPr id="68" name="rc68"/>
            <p:cNvSpPr/>
            <p:nvPr/>
          </p:nvSpPr>
          <p:spPr>
            <a:xfrm>
              <a:off x="7118474" y="2806393"/>
              <a:ext cx="249522" cy="1296303"/>
            </a:xfrm>
            <a:prstGeom prst="rect">
              <a:avLst/>
            </a:prstGeom>
            <a:solidFill>
              <a:srgbClr val="80BD41">
                <a:alpha val="100000"/>
              </a:srgbClr>
            </a:solidFill>
          </p:spPr>
          <p:txBody>
            <a:bodyPr/>
            <a:lstStyle/>
            <a:p/>
          </p:txBody>
        </p:sp>
        <p:sp>
          <p:nvSpPr>
            <p:cNvPr id="69" name="rc69"/>
            <p:cNvSpPr/>
            <p:nvPr/>
          </p:nvSpPr>
          <p:spPr>
            <a:xfrm>
              <a:off x="7118474" y="2419205"/>
              <a:ext cx="249522" cy="387188"/>
            </a:xfrm>
            <a:prstGeom prst="rect">
              <a:avLst/>
            </a:prstGeom>
            <a:solidFill>
              <a:srgbClr val="E2231A">
                <a:alpha val="100000"/>
              </a:srgbClr>
            </a:solidFill>
          </p:spPr>
          <p:txBody>
            <a:bodyPr/>
            <a:lstStyle/>
            <a:p/>
          </p:txBody>
        </p:sp>
        <p:sp>
          <p:nvSpPr>
            <p:cNvPr id="70" name="rc70"/>
            <p:cNvSpPr/>
            <p:nvPr/>
          </p:nvSpPr>
          <p:spPr>
            <a:xfrm>
              <a:off x="7395722" y="2760231"/>
              <a:ext cx="249522" cy="1342466"/>
            </a:xfrm>
            <a:prstGeom prst="rect">
              <a:avLst/>
            </a:prstGeom>
            <a:solidFill>
              <a:srgbClr val="80BD41">
                <a:alpha val="100000"/>
              </a:srgbClr>
            </a:solidFill>
          </p:spPr>
          <p:txBody>
            <a:bodyPr/>
            <a:lstStyle/>
            <a:p/>
          </p:txBody>
        </p:sp>
        <p:sp>
          <p:nvSpPr>
            <p:cNvPr id="71" name="rc71"/>
            <p:cNvSpPr/>
            <p:nvPr/>
          </p:nvSpPr>
          <p:spPr>
            <a:xfrm>
              <a:off x="7395722" y="2403346"/>
              <a:ext cx="249522" cy="356884"/>
            </a:xfrm>
            <a:prstGeom prst="rect">
              <a:avLst/>
            </a:prstGeom>
            <a:solidFill>
              <a:srgbClr val="E2231A">
                <a:alpha val="100000"/>
              </a:srgbClr>
            </a:solidFill>
          </p:spPr>
          <p:txBody>
            <a:bodyPr/>
            <a:lstStyle/>
            <a:p/>
          </p:txBody>
        </p:sp>
        <p:sp>
          <p:nvSpPr>
            <p:cNvPr id="72" name="rc72"/>
            <p:cNvSpPr/>
            <p:nvPr/>
          </p:nvSpPr>
          <p:spPr>
            <a:xfrm>
              <a:off x="7672970" y="2710073"/>
              <a:ext cx="249522" cy="1392624"/>
            </a:xfrm>
            <a:prstGeom prst="rect">
              <a:avLst/>
            </a:prstGeom>
            <a:solidFill>
              <a:srgbClr val="80BD41">
                <a:alpha val="100000"/>
              </a:srgbClr>
            </a:solidFill>
          </p:spPr>
          <p:txBody>
            <a:bodyPr/>
            <a:lstStyle/>
            <a:p/>
          </p:txBody>
        </p:sp>
        <p:sp>
          <p:nvSpPr>
            <p:cNvPr id="73" name="rc73"/>
            <p:cNvSpPr/>
            <p:nvPr/>
          </p:nvSpPr>
          <p:spPr>
            <a:xfrm>
              <a:off x="7672970" y="2383369"/>
              <a:ext cx="249522" cy="326703"/>
            </a:xfrm>
            <a:prstGeom prst="rect">
              <a:avLst/>
            </a:prstGeom>
            <a:solidFill>
              <a:srgbClr val="E2231A">
                <a:alpha val="100000"/>
              </a:srgbClr>
            </a:solidFill>
          </p:spPr>
          <p:txBody>
            <a:bodyPr/>
            <a:lstStyle/>
            <a:p/>
          </p:txBody>
        </p:sp>
        <p:sp>
          <p:nvSpPr>
            <p:cNvPr id="74" name="rc74"/>
            <p:cNvSpPr/>
            <p:nvPr/>
          </p:nvSpPr>
          <p:spPr>
            <a:xfrm>
              <a:off x="7950217" y="2695689"/>
              <a:ext cx="249522" cy="1407007"/>
            </a:xfrm>
            <a:prstGeom prst="rect">
              <a:avLst/>
            </a:prstGeom>
            <a:solidFill>
              <a:srgbClr val="80BD41">
                <a:alpha val="100000"/>
              </a:srgbClr>
            </a:solidFill>
          </p:spPr>
          <p:txBody>
            <a:bodyPr/>
            <a:lstStyle/>
            <a:p/>
          </p:txBody>
        </p:sp>
        <p:sp>
          <p:nvSpPr>
            <p:cNvPr id="75" name="rc75"/>
            <p:cNvSpPr/>
            <p:nvPr/>
          </p:nvSpPr>
          <p:spPr>
            <a:xfrm>
              <a:off x="7950217" y="2365666"/>
              <a:ext cx="249522" cy="330022"/>
            </a:xfrm>
            <a:prstGeom prst="rect">
              <a:avLst/>
            </a:prstGeom>
            <a:solidFill>
              <a:srgbClr val="E2231A">
                <a:alpha val="100000"/>
              </a:srgbClr>
            </a:solidFill>
          </p:spPr>
          <p:txBody>
            <a:bodyPr/>
            <a:lstStyle/>
            <a:p/>
          </p:txBody>
        </p:sp>
        <p:sp>
          <p:nvSpPr>
            <p:cNvPr id="76" name="pl76"/>
            <p:cNvSpPr/>
            <p:nvPr/>
          </p:nvSpPr>
          <p:spPr>
            <a:xfrm>
              <a:off x="1421035" y="1757672"/>
              <a:ext cx="6653943" cy="1186987"/>
            </a:xfrm>
            <a:custGeom>
              <a:avLst/>
              <a:pathLst>
                <a:path w="6653943" h="1186987">
                  <a:moveTo>
                    <a:pt x="0" y="665871"/>
                  </a:moveTo>
                  <a:lnTo>
                    <a:pt x="277247" y="1186987"/>
                  </a:lnTo>
                  <a:lnTo>
                    <a:pt x="554495" y="955380"/>
                  </a:lnTo>
                  <a:lnTo>
                    <a:pt x="831742" y="376361"/>
                  </a:lnTo>
                  <a:lnTo>
                    <a:pt x="1108990" y="318460"/>
                  </a:lnTo>
                  <a:lnTo>
                    <a:pt x="1386238" y="318460"/>
                  </a:lnTo>
                  <a:lnTo>
                    <a:pt x="1663485" y="86852"/>
                  </a:lnTo>
                  <a:lnTo>
                    <a:pt x="1940733" y="289509"/>
                  </a:lnTo>
                  <a:lnTo>
                    <a:pt x="2217981" y="521116"/>
                  </a:lnTo>
                  <a:lnTo>
                    <a:pt x="2495228" y="434263"/>
                  </a:lnTo>
                  <a:lnTo>
                    <a:pt x="2772476" y="376361"/>
                  </a:lnTo>
                  <a:lnTo>
                    <a:pt x="3049724" y="260558"/>
                  </a:lnTo>
                  <a:lnTo>
                    <a:pt x="3326971" y="260558"/>
                  </a:lnTo>
                  <a:lnTo>
                    <a:pt x="3604219" y="260558"/>
                  </a:lnTo>
                  <a:lnTo>
                    <a:pt x="3881467" y="115803"/>
                  </a:lnTo>
                  <a:lnTo>
                    <a:pt x="4158714" y="173705"/>
                  </a:lnTo>
                  <a:lnTo>
                    <a:pt x="4435962" y="231607"/>
                  </a:lnTo>
                  <a:lnTo>
                    <a:pt x="4713210" y="86852"/>
                  </a:lnTo>
                  <a:lnTo>
                    <a:pt x="4990457" y="231607"/>
                  </a:lnTo>
                  <a:lnTo>
                    <a:pt x="5267705" y="86852"/>
                  </a:lnTo>
                  <a:lnTo>
                    <a:pt x="5544953" y="173705"/>
                  </a:lnTo>
                  <a:lnTo>
                    <a:pt x="5822200" y="115803"/>
                  </a:lnTo>
                  <a:lnTo>
                    <a:pt x="6099448" y="57901"/>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1303481" y="2835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9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71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402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319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301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83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67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47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739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08" name="tx108"/>
            <p:cNvSpPr/>
            <p:nvPr/>
          </p:nvSpPr>
          <p:spPr>
            <a:xfrm>
              <a:off x="1329607" y="3173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a:t>
              </a:r>
            </a:p>
          </p:txBody>
        </p:sp>
        <p:sp>
          <p:nvSpPr>
            <p:cNvPr id="109" name="tx109"/>
            <p:cNvSpPr/>
            <p:nvPr/>
          </p:nvSpPr>
          <p:spPr>
            <a:xfrm>
              <a:off x="2689720" y="3621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10" name="tx110"/>
            <p:cNvSpPr/>
            <p:nvPr/>
          </p:nvSpPr>
          <p:spPr>
            <a:xfrm>
              <a:off x="2715845" y="2983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1" name="tx111"/>
            <p:cNvSpPr/>
            <p:nvPr/>
          </p:nvSpPr>
          <p:spPr>
            <a:xfrm>
              <a:off x="4075958" y="35592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2" name="tx112"/>
            <p:cNvSpPr/>
            <p:nvPr/>
          </p:nvSpPr>
          <p:spPr>
            <a:xfrm>
              <a:off x="4102084" y="2811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3" name="tx113"/>
            <p:cNvSpPr/>
            <p:nvPr/>
          </p:nvSpPr>
          <p:spPr>
            <a:xfrm>
              <a:off x="5462196" y="34809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14" name="tx114"/>
            <p:cNvSpPr/>
            <p:nvPr/>
          </p:nvSpPr>
          <p:spPr>
            <a:xfrm>
              <a:off x="5488322" y="2698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15" name="tx115"/>
            <p:cNvSpPr/>
            <p:nvPr/>
          </p:nvSpPr>
          <p:spPr>
            <a:xfrm>
              <a:off x="6610364" y="342521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6" name="tx116"/>
            <p:cNvSpPr/>
            <p:nvPr/>
          </p:nvSpPr>
          <p:spPr>
            <a:xfrm>
              <a:off x="6636489" y="26015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7" name="tx117"/>
            <p:cNvSpPr/>
            <p:nvPr/>
          </p:nvSpPr>
          <p:spPr>
            <a:xfrm>
              <a:off x="6848435" y="34432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203.1</a:t>
              </a:r>
            </a:p>
          </p:txBody>
        </p:sp>
        <p:sp>
          <p:nvSpPr>
            <p:cNvPr id="118" name="tx118"/>
            <p:cNvSpPr/>
            <p:nvPr/>
          </p:nvSpPr>
          <p:spPr>
            <a:xfrm>
              <a:off x="6874560" y="2610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9" name="tx119"/>
            <p:cNvSpPr/>
            <p:nvPr/>
          </p:nvSpPr>
          <p:spPr>
            <a:xfrm>
              <a:off x="7125682" y="3419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210.9</a:t>
              </a:r>
            </a:p>
          </p:txBody>
        </p:sp>
        <p:sp>
          <p:nvSpPr>
            <p:cNvPr id="120" name="tx120"/>
            <p:cNvSpPr/>
            <p:nvPr/>
          </p:nvSpPr>
          <p:spPr>
            <a:xfrm>
              <a:off x="7190985" y="25777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1" name="tx121"/>
            <p:cNvSpPr/>
            <p:nvPr/>
          </p:nvSpPr>
          <p:spPr>
            <a:xfrm>
              <a:off x="7402930" y="3396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218.4</a:t>
              </a:r>
            </a:p>
          </p:txBody>
        </p:sp>
        <p:sp>
          <p:nvSpPr>
            <p:cNvPr id="122" name="tx122"/>
            <p:cNvSpPr/>
            <p:nvPr/>
          </p:nvSpPr>
          <p:spPr>
            <a:xfrm>
              <a:off x="7429055" y="2546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23" name="tx123"/>
            <p:cNvSpPr/>
            <p:nvPr/>
          </p:nvSpPr>
          <p:spPr>
            <a:xfrm>
              <a:off x="7680178" y="3371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226.6</a:t>
              </a:r>
            </a:p>
          </p:txBody>
        </p:sp>
        <p:sp>
          <p:nvSpPr>
            <p:cNvPr id="124" name="tx124"/>
            <p:cNvSpPr/>
            <p:nvPr/>
          </p:nvSpPr>
          <p:spPr>
            <a:xfrm>
              <a:off x="7706303" y="2511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25" name="tx125"/>
            <p:cNvSpPr/>
            <p:nvPr/>
          </p:nvSpPr>
          <p:spPr>
            <a:xfrm>
              <a:off x="7957425" y="3364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26" name="tx126"/>
            <p:cNvSpPr/>
            <p:nvPr/>
          </p:nvSpPr>
          <p:spPr>
            <a:xfrm>
              <a:off x="7983551" y="2495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212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646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9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7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45960" y="5010059"/>
              <a:ext cx="201456" cy="201456"/>
            </a:xfrm>
            <a:prstGeom prst="rect">
              <a:avLst/>
            </a:prstGeom>
            <a:solidFill>
              <a:srgbClr val="E2231A">
                <a:alpha val="100000"/>
              </a:srgbClr>
            </a:solidFill>
          </p:spPr>
          <p:txBody>
            <a:bodyPr/>
            <a:lstStyle/>
            <a:p/>
          </p:txBody>
        </p:sp>
        <p:sp>
          <p:nvSpPr>
            <p:cNvPr id="153" name="rc153"/>
            <p:cNvSpPr/>
            <p:nvPr/>
          </p:nvSpPr>
          <p:spPr>
            <a:xfrm>
              <a:off x="5766533" y="5010059"/>
              <a:ext cx="201456" cy="201456"/>
            </a:xfrm>
            <a:prstGeom prst="rect">
              <a:avLst/>
            </a:prstGeom>
            <a:solidFill>
              <a:srgbClr val="80BD41">
                <a:alpha val="100000"/>
              </a:srgbClr>
            </a:solidFill>
          </p:spPr>
          <p:txBody>
            <a:bodyPr/>
            <a:lstStyle/>
            <a:p/>
          </p:txBody>
        </p:sp>
        <p:sp>
          <p:nvSpPr>
            <p:cNvPr id="154" name="tx154"/>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4863285" cy="167191"/>
            </a:xfrm>
            <a:prstGeom prst="rect">
              <a:avLst/>
            </a:prstGeom>
            <a:solidFill>
              <a:srgbClr val="80BD41">
                <a:alpha val="100000"/>
              </a:srgbClr>
            </a:solidFill>
          </p:spPr>
          <p:txBody>
            <a:bodyPr/>
            <a:lstStyle/>
            <a:p/>
          </p:txBody>
        </p:sp>
        <p:sp>
          <p:nvSpPr>
            <p:cNvPr id="169" name="rc169"/>
            <p:cNvSpPr/>
            <p:nvPr/>
          </p:nvSpPr>
          <p:spPr>
            <a:xfrm>
              <a:off x="6159559" y="5889059"/>
              <a:ext cx="1371761" cy="167191"/>
            </a:xfrm>
            <a:prstGeom prst="rect">
              <a:avLst/>
            </a:prstGeom>
            <a:solidFill>
              <a:srgbClr val="E2231A">
                <a:alpha val="100000"/>
              </a:srgbClr>
            </a:solidFill>
          </p:spPr>
          <p:txBody>
            <a:bodyPr/>
            <a:lstStyle/>
            <a:p/>
          </p:txBody>
        </p:sp>
        <p:sp>
          <p:nvSpPr>
            <p:cNvPr id="170" name="rc170"/>
            <p:cNvSpPr/>
            <p:nvPr/>
          </p:nvSpPr>
          <p:spPr>
            <a:xfrm>
              <a:off x="1296273" y="5680069"/>
              <a:ext cx="5271137" cy="167191"/>
            </a:xfrm>
            <a:prstGeom prst="rect">
              <a:avLst/>
            </a:prstGeom>
            <a:solidFill>
              <a:srgbClr val="80BD41">
                <a:alpha val="100000"/>
              </a:srgbClr>
            </a:solidFill>
          </p:spPr>
          <p:txBody>
            <a:bodyPr/>
            <a:lstStyle/>
            <a:p/>
          </p:txBody>
        </p:sp>
        <p:sp>
          <p:nvSpPr>
            <p:cNvPr id="171" name="rc171"/>
            <p:cNvSpPr/>
            <p:nvPr/>
          </p:nvSpPr>
          <p:spPr>
            <a:xfrm>
              <a:off x="6567411" y="5680069"/>
              <a:ext cx="1236586" cy="167191"/>
            </a:xfrm>
            <a:prstGeom prst="rect">
              <a:avLst/>
            </a:prstGeom>
            <a:solidFill>
              <a:srgbClr val="E2231A">
                <a:alpha val="100000"/>
              </a:srgbClr>
            </a:solidFill>
          </p:spPr>
          <p:txBody>
            <a:bodyPr/>
            <a:lstStyle/>
            <a:p/>
          </p:txBody>
        </p:sp>
        <p:sp>
          <p:nvSpPr>
            <p:cNvPr id="172" name="rc172"/>
            <p:cNvSpPr/>
            <p:nvPr/>
          </p:nvSpPr>
          <p:spPr>
            <a:xfrm>
              <a:off x="1296273" y="5471080"/>
              <a:ext cx="5325580" cy="167191"/>
            </a:xfrm>
            <a:prstGeom prst="rect">
              <a:avLst/>
            </a:prstGeom>
            <a:solidFill>
              <a:srgbClr val="80BD41">
                <a:alpha val="100000"/>
              </a:srgbClr>
            </a:solidFill>
          </p:spPr>
          <p:txBody>
            <a:bodyPr/>
            <a:lstStyle/>
            <a:p/>
          </p:txBody>
        </p:sp>
        <p:sp>
          <p:nvSpPr>
            <p:cNvPr id="173" name="rc173"/>
            <p:cNvSpPr/>
            <p:nvPr/>
          </p:nvSpPr>
          <p:spPr>
            <a:xfrm>
              <a:off x="6621854" y="5471080"/>
              <a:ext cx="1249149" cy="167191"/>
            </a:xfrm>
            <a:prstGeom prst="rect">
              <a:avLst/>
            </a:prstGeom>
            <a:solidFill>
              <a:srgbClr val="E2231A">
                <a:alpha val="100000"/>
              </a:srgbClr>
            </a:solidFill>
          </p:spPr>
          <p:txBody>
            <a:bodyPr/>
            <a:lstStyle/>
            <a:p/>
          </p:txBody>
        </p:sp>
        <p:sp>
          <p:nvSpPr>
            <p:cNvPr id="174" name="tx174"/>
            <p:cNvSpPr/>
            <p:nvPr/>
          </p:nvSpPr>
          <p:spPr>
            <a:xfrm>
              <a:off x="774636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3637482"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78" name="tx178"/>
            <p:cNvSpPr/>
            <p:nvPr/>
          </p:nvSpPr>
          <p:spPr>
            <a:xfrm>
              <a:off x="6785150"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9" name="tx179"/>
            <p:cNvSpPr/>
            <p:nvPr/>
          </p:nvSpPr>
          <p:spPr>
            <a:xfrm>
              <a:off x="379620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226.6</a:t>
              </a:r>
            </a:p>
          </p:txBody>
        </p:sp>
        <p:sp>
          <p:nvSpPr>
            <p:cNvPr id="180" name="tx180"/>
            <p:cNvSpPr/>
            <p:nvPr/>
          </p:nvSpPr>
          <p:spPr>
            <a:xfrm>
              <a:off x="708021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81" name="tx181"/>
            <p:cNvSpPr/>
            <p:nvPr/>
          </p:nvSpPr>
          <p:spPr>
            <a:xfrm>
              <a:off x="382342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228.9</a:t>
              </a:r>
            </a:p>
          </p:txBody>
        </p:sp>
        <p:sp>
          <p:nvSpPr>
            <p:cNvPr id="182" name="tx182"/>
            <p:cNvSpPr/>
            <p:nvPr/>
          </p:nvSpPr>
          <p:spPr>
            <a:xfrm>
              <a:off x="714093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(81 %) était plus élevée qu'en 2019 (78 %).
Le nombre d'enfants vaccinés avec le MCV1 a augmenté de 10 % par rapport à 2019.
Le nombre de nourrissons survivants a augmenté d'environ 5 %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169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4526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7360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019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3302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810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094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6377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7661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89446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4813435"/>
              <a:ext cx="487582" cy="439315"/>
            </a:xfrm>
            <a:prstGeom prst="rect">
              <a:avLst/>
            </a:prstGeom>
            <a:solidFill>
              <a:srgbClr val="1CABE2">
                <a:alpha val="100000"/>
              </a:srgbClr>
            </a:solidFill>
          </p:spPr>
          <p:txBody>
            <a:bodyPr/>
            <a:lstStyle/>
            <a:p/>
          </p:txBody>
        </p:sp>
        <p:sp>
          <p:nvSpPr>
            <p:cNvPr id="29" name="rc29"/>
            <p:cNvSpPr/>
            <p:nvPr/>
          </p:nvSpPr>
          <p:spPr>
            <a:xfrm>
              <a:off x="1511566" y="4694890"/>
              <a:ext cx="487582" cy="557860"/>
            </a:xfrm>
            <a:prstGeom prst="rect">
              <a:avLst/>
            </a:prstGeom>
            <a:solidFill>
              <a:srgbClr val="1CABE2">
                <a:alpha val="100000"/>
              </a:srgbClr>
            </a:solidFill>
          </p:spPr>
          <p:txBody>
            <a:bodyPr/>
            <a:lstStyle/>
            <a:p/>
          </p:txBody>
        </p:sp>
        <p:sp>
          <p:nvSpPr>
            <p:cNvPr id="30" name="rc30"/>
            <p:cNvSpPr/>
            <p:nvPr/>
          </p:nvSpPr>
          <p:spPr>
            <a:xfrm>
              <a:off x="2053324" y="4956387"/>
              <a:ext cx="487582" cy="296363"/>
            </a:xfrm>
            <a:prstGeom prst="rect">
              <a:avLst/>
            </a:prstGeom>
            <a:solidFill>
              <a:srgbClr val="1CABE2">
                <a:alpha val="100000"/>
              </a:srgbClr>
            </a:solidFill>
          </p:spPr>
          <p:txBody>
            <a:bodyPr/>
            <a:lstStyle/>
            <a:p/>
          </p:txBody>
        </p:sp>
        <p:sp>
          <p:nvSpPr>
            <p:cNvPr id="31" name="rc31"/>
            <p:cNvSpPr/>
            <p:nvPr/>
          </p:nvSpPr>
          <p:spPr>
            <a:xfrm>
              <a:off x="2595083" y="5216141"/>
              <a:ext cx="487582" cy="36609"/>
            </a:xfrm>
            <a:prstGeom prst="rect">
              <a:avLst/>
            </a:prstGeom>
            <a:solidFill>
              <a:srgbClr val="1CABE2">
                <a:alpha val="100000"/>
              </a:srgbClr>
            </a:solidFill>
          </p:spPr>
          <p:txBody>
            <a:bodyPr/>
            <a:lstStyle/>
            <a:p/>
          </p:txBody>
        </p:sp>
        <p:sp>
          <p:nvSpPr>
            <p:cNvPr id="32" name="rc32"/>
            <p:cNvSpPr/>
            <p:nvPr/>
          </p:nvSpPr>
          <p:spPr>
            <a:xfrm>
              <a:off x="3136842" y="4986024"/>
              <a:ext cx="487582" cy="266727"/>
            </a:xfrm>
            <a:prstGeom prst="rect">
              <a:avLst/>
            </a:prstGeom>
            <a:solidFill>
              <a:srgbClr val="1CABE2">
                <a:alpha val="100000"/>
              </a:srgbClr>
            </a:solidFill>
          </p:spPr>
          <p:txBody>
            <a:bodyPr/>
            <a:lstStyle/>
            <a:p/>
          </p:txBody>
        </p:sp>
        <p:sp>
          <p:nvSpPr>
            <p:cNvPr id="33" name="rc33"/>
            <p:cNvSpPr/>
            <p:nvPr/>
          </p:nvSpPr>
          <p:spPr>
            <a:xfrm>
              <a:off x="3678600" y="5148152"/>
              <a:ext cx="487582" cy="104598"/>
            </a:xfrm>
            <a:prstGeom prst="rect">
              <a:avLst/>
            </a:prstGeom>
            <a:solidFill>
              <a:srgbClr val="1CABE2">
                <a:alpha val="100000"/>
              </a:srgbClr>
            </a:solidFill>
          </p:spPr>
          <p:txBody>
            <a:bodyPr/>
            <a:lstStyle/>
            <a:p/>
          </p:txBody>
        </p:sp>
        <p:sp>
          <p:nvSpPr>
            <p:cNvPr id="34" name="rc34"/>
            <p:cNvSpPr/>
            <p:nvPr/>
          </p:nvSpPr>
          <p:spPr>
            <a:xfrm>
              <a:off x="4220359" y="4822152"/>
              <a:ext cx="487582" cy="430598"/>
            </a:xfrm>
            <a:prstGeom prst="rect">
              <a:avLst/>
            </a:prstGeom>
            <a:solidFill>
              <a:srgbClr val="1CABE2">
                <a:alpha val="100000"/>
              </a:srgbClr>
            </a:solidFill>
          </p:spPr>
          <p:txBody>
            <a:bodyPr/>
            <a:lstStyle/>
            <a:p/>
          </p:txBody>
        </p:sp>
        <p:sp>
          <p:nvSpPr>
            <p:cNvPr id="35" name="rc35"/>
            <p:cNvSpPr/>
            <p:nvPr/>
          </p:nvSpPr>
          <p:spPr>
            <a:xfrm>
              <a:off x="4762118" y="4989510"/>
              <a:ext cx="487582" cy="263240"/>
            </a:xfrm>
            <a:prstGeom prst="rect">
              <a:avLst/>
            </a:prstGeom>
            <a:solidFill>
              <a:srgbClr val="1CABE2">
                <a:alpha val="100000"/>
              </a:srgbClr>
            </a:solidFill>
          </p:spPr>
          <p:txBody>
            <a:bodyPr/>
            <a:lstStyle/>
            <a:p/>
          </p:txBody>
        </p:sp>
        <p:sp>
          <p:nvSpPr>
            <p:cNvPr id="36" name="rc36"/>
            <p:cNvSpPr/>
            <p:nvPr/>
          </p:nvSpPr>
          <p:spPr>
            <a:xfrm>
              <a:off x="5303876" y="5085393"/>
              <a:ext cx="487582" cy="167358"/>
            </a:xfrm>
            <a:prstGeom prst="rect">
              <a:avLst/>
            </a:prstGeom>
            <a:solidFill>
              <a:srgbClr val="1CABE2">
                <a:alpha val="100000"/>
              </a:srgbClr>
            </a:solidFill>
          </p:spPr>
          <p:txBody>
            <a:bodyPr/>
            <a:lstStyle/>
            <a:p/>
          </p:txBody>
        </p:sp>
        <p:sp>
          <p:nvSpPr>
            <p:cNvPr id="37" name="rc37"/>
            <p:cNvSpPr/>
            <p:nvPr/>
          </p:nvSpPr>
          <p:spPr>
            <a:xfrm>
              <a:off x="5845635" y="5177788"/>
              <a:ext cx="487582" cy="74962"/>
            </a:xfrm>
            <a:prstGeom prst="rect">
              <a:avLst/>
            </a:prstGeom>
            <a:solidFill>
              <a:srgbClr val="1CABE2">
                <a:alpha val="100000"/>
              </a:srgbClr>
            </a:solidFill>
          </p:spPr>
          <p:txBody>
            <a:bodyPr/>
            <a:lstStyle/>
            <a:p/>
          </p:txBody>
        </p:sp>
        <p:sp>
          <p:nvSpPr>
            <p:cNvPr id="38" name="rc38"/>
            <p:cNvSpPr/>
            <p:nvPr/>
          </p:nvSpPr>
          <p:spPr>
            <a:xfrm>
              <a:off x="6387393" y="3974901"/>
              <a:ext cx="487582" cy="1277850"/>
            </a:xfrm>
            <a:prstGeom prst="rect">
              <a:avLst/>
            </a:prstGeom>
            <a:solidFill>
              <a:srgbClr val="1CABE2">
                <a:alpha val="100000"/>
              </a:srgbClr>
            </a:solidFill>
          </p:spPr>
          <p:txBody>
            <a:bodyPr/>
            <a:lstStyle/>
            <a:p/>
          </p:txBody>
        </p:sp>
        <p:sp>
          <p:nvSpPr>
            <p:cNvPr id="39" name="rc39"/>
            <p:cNvSpPr/>
            <p:nvPr/>
          </p:nvSpPr>
          <p:spPr>
            <a:xfrm>
              <a:off x="6929152" y="4210248"/>
              <a:ext cx="487582" cy="1042502"/>
            </a:xfrm>
            <a:prstGeom prst="rect">
              <a:avLst/>
            </a:prstGeom>
            <a:solidFill>
              <a:srgbClr val="1CABE2">
                <a:alpha val="100000"/>
              </a:srgbClr>
            </a:solidFill>
          </p:spPr>
          <p:txBody>
            <a:bodyPr/>
            <a:lstStyle/>
            <a:p/>
          </p:txBody>
        </p:sp>
        <p:sp>
          <p:nvSpPr>
            <p:cNvPr id="40" name="rc40"/>
            <p:cNvSpPr/>
            <p:nvPr/>
          </p:nvSpPr>
          <p:spPr>
            <a:xfrm>
              <a:off x="7470911" y="4569371"/>
              <a:ext cx="487582" cy="683379"/>
            </a:xfrm>
            <a:prstGeom prst="rect">
              <a:avLst/>
            </a:prstGeom>
            <a:solidFill>
              <a:srgbClr val="1CABE2">
                <a:alpha val="100000"/>
              </a:srgbClr>
            </a:solidFill>
          </p:spPr>
          <p:txBody>
            <a:bodyPr/>
            <a:lstStyle/>
            <a:p/>
          </p:txBody>
        </p:sp>
        <p:sp>
          <p:nvSpPr>
            <p:cNvPr id="41" name="pl41"/>
            <p:cNvSpPr/>
            <p:nvPr/>
          </p:nvSpPr>
          <p:spPr>
            <a:xfrm>
              <a:off x="1213598" y="1802555"/>
              <a:ext cx="6501103" cy="383355"/>
            </a:xfrm>
            <a:custGeom>
              <a:avLst/>
              <a:pathLst>
                <a:path w="6501103" h="383355">
                  <a:moveTo>
                    <a:pt x="0" y="383355"/>
                  </a:moveTo>
                  <a:lnTo>
                    <a:pt x="541758" y="383355"/>
                  </a:lnTo>
                  <a:lnTo>
                    <a:pt x="1083517" y="170380"/>
                  </a:lnTo>
                  <a:lnTo>
                    <a:pt x="1625275" y="255570"/>
                  </a:lnTo>
                  <a:lnTo>
                    <a:pt x="2167034" y="340760"/>
                  </a:lnTo>
                  <a:lnTo>
                    <a:pt x="2708793" y="127785"/>
                  </a:lnTo>
                  <a:lnTo>
                    <a:pt x="3250551" y="340760"/>
                  </a:lnTo>
                  <a:lnTo>
                    <a:pt x="3792310" y="127785"/>
                  </a:lnTo>
                  <a:lnTo>
                    <a:pt x="4334069" y="255570"/>
                  </a:lnTo>
                  <a:lnTo>
                    <a:pt x="4875827" y="170380"/>
                  </a:lnTo>
                  <a:lnTo>
                    <a:pt x="5417586" y="85190"/>
                  </a:lnTo>
                  <a:lnTo>
                    <a:pt x="5959345" y="0"/>
                  </a:lnTo>
                  <a:lnTo>
                    <a:pt x="6501103" y="0"/>
                  </a:lnTo>
                </a:path>
              </a:pathLst>
            </a:custGeom>
            <a:ln w="27101" cap="flat">
              <a:solidFill>
                <a:srgbClr val="00833D">
                  <a:alpha val="100000"/>
                </a:srgbClr>
              </a:solidFill>
              <a:prstDash val="solid"/>
              <a:round/>
            </a:ln>
          </p:spPr>
          <p:txBody>
            <a:bodyPr/>
            <a:lstStyle/>
            <a:p/>
          </p:txBody>
        </p:sp>
        <p:sp>
          <p:nvSpPr>
            <p:cNvPr id="42" name="pl42"/>
            <p:cNvSpPr/>
            <p:nvPr/>
          </p:nvSpPr>
          <p:spPr>
            <a:xfrm>
              <a:off x="5005909" y="2313696"/>
              <a:ext cx="2708793" cy="596330"/>
            </a:xfrm>
            <a:custGeom>
              <a:avLst/>
              <a:pathLst>
                <a:path w="2708793" h="596330">
                  <a:moveTo>
                    <a:pt x="0" y="425950"/>
                  </a:moveTo>
                  <a:lnTo>
                    <a:pt x="541758" y="596330"/>
                  </a:lnTo>
                  <a:lnTo>
                    <a:pt x="1083517" y="425950"/>
                  </a:lnTo>
                  <a:lnTo>
                    <a:pt x="1625275" y="127785"/>
                  </a:lnTo>
                  <a:lnTo>
                    <a:pt x="2167034" y="85190"/>
                  </a:lnTo>
                  <a:lnTo>
                    <a:pt x="2708793" y="0"/>
                  </a:lnTo>
                </a:path>
              </a:pathLst>
            </a:custGeom>
            <a:ln w="27101" cap="flat">
              <a:solidFill>
                <a:srgbClr val="002759">
                  <a:alpha val="100000"/>
                </a:srgbClr>
              </a:solidFill>
              <a:prstDash val="solid"/>
              <a:round/>
            </a:ln>
          </p:spPr>
          <p:txBody>
            <a:bodyPr/>
            <a:lstStyle/>
            <a:p/>
          </p:txBody>
        </p:sp>
        <p:sp>
          <p:nvSpPr>
            <p:cNvPr id="43" name="pt43"/>
            <p:cNvSpPr/>
            <p:nvPr/>
          </p:nvSpPr>
          <p:spPr>
            <a:xfrm>
              <a:off x="1181997" y="2154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23756" y="2154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65514" y="194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07273"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49032" y="21117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90790" y="18987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32549" y="21117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74308" y="18987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16066"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57825" y="194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18561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41342" y="1770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83101" y="1770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74308" y="27080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6066" y="2878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57825" y="27080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99584" y="24098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41342" y="23672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83101" y="22820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14120" y="46835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3" name="tx63"/>
            <p:cNvSpPr/>
            <p:nvPr/>
          </p:nvSpPr>
          <p:spPr>
            <a:xfrm>
              <a:off x="1655879" y="456498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64" name="tx64"/>
            <p:cNvSpPr/>
            <p:nvPr/>
          </p:nvSpPr>
          <p:spPr>
            <a:xfrm>
              <a:off x="2197638" y="48265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65" name="tx65"/>
            <p:cNvSpPr/>
            <p:nvPr/>
          </p:nvSpPr>
          <p:spPr>
            <a:xfrm>
              <a:off x="2772556" y="508775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6" name="tx66"/>
            <p:cNvSpPr/>
            <p:nvPr/>
          </p:nvSpPr>
          <p:spPr>
            <a:xfrm>
              <a:off x="3281155" y="485612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67" name="tx67"/>
            <p:cNvSpPr/>
            <p:nvPr/>
          </p:nvSpPr>
          <p:spPr>
            <a:xfrm>
              <a:off x="3856073" y="50183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8" name="tx68"/>
            <p:cNvSpPr/>
            <p:nvPr/>
          </p:nvSpPr>
          <p:spPr>
            <a:xfrm>
              <a:off x="4364672" y="469376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69" name="tx69"/>
            <p:cNvSpPr/>
            <p:nvPr/>
          </p:nvSpPr>
          <p:spPr>
            <a:xfrm>
              <a:off x="4906431" y="48596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0" name="tx70"/>
            <p:cNvSpPr/>
            <p:nvPr/>
          </p:nvSpPr>
          <p:spPr>
            <a:xfrm>
              <a:off x="5481349" y="495555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1" name="tx71"/>
            <p:cNvSpPr/>
            <p:nvPr/>
          </p:nvSpPr>
          <p:spPr>
            <a:xfrm>
              <a:off x="6023108" y="504788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2" name="tx72"/>
            <p:cNvSpPr/>
            <p:nvPr/>
          </p:nvSpPr>
          <p:spPr>
            <a:xfrm>
              <a:off x="6531707" y="384500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733</a:t>
              </a:r>
            </a:p>
          </p:txBody>
        </p:sp>
        <p:sp>
          <p:nvSpPr>
            <p:cNvPr id="73" name="tx73"/>
            <p:cNvSpPr/>
            <p:nvPr/>
          </p:nvSpPr>
          <p:spPr>
            <a:xfrm>
              <a:off x="7073466" y="408040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598</a:t>
              </a:r>
            </a:p>
          </p:txBody>
        </p:sp>
        <p:sp>
          <p:nvSpPr>
            <p:cNvPr id="74" name="tx74"/>
            <p:cNvSpPr/>
            <p:nvPr/>
          </p:nvSpPr>
          <p:spPr>
            <a:xfrm>
              <a:off x="7615224" y="44394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5" name="pl75"/>
            <p:cNvSpPr/>
            <p:nvPr/>
          </p:nvSpPr>
          <p:spPr>
            <a:xfrm>
              <a:off x="7732868" y="1802984"/>
              <a:ext cx="129435" cy="3055"/>
            </a:xfrm>
            <a:custGeom>
              <a:avLst/>
              <a:pathLst>
                <a:path w="129435" h="3055">
                  <a:moveTo>
                    <a:pt x="129435" y="3055"/>
                  </a:moveTo>
                  <a:lnTo>
                    <a:pt x="0" y="0"/>
                  </a:lnTo>
                </a:path>
              </a:pathLst>
            </a:custGeom>
          </p:spPr>
          <p:txBody>
            <a:bodyPr/>
            <a:lstStyle/>
            <a:p/>
          </p:txBody>
        </p:sp>
        <p:sp>
          <p:nvSpPr>
            <p:cNvPr id="76" name="pl76"/>
            <p:cNvSpPr/>
            <p:nvPr/>
          </p:nvSpPr>
          <p:spPr>
            <a:xfrm>
              <a:off x="7732854" y="2314316"/>
              <a:ext cx="129449" cy="4425"/>
            </a:xfrm>
            <a:custGeom>
              <a:avLst/>
              <a:pathLst>
                <a:path w="129449" h="4425">
                  <a:moveTo>
                    <a:pt x="129449" y="4425"/>
                  </a:moveTo>
                  <a:lnTo>
                    <a:pt x="0" y="0"/>
                  </a:lnTo>
                </a:path>
              </a:pathLst>
            </a:custGeom>
          </p:spPr>
          <p:txBody>
            <a:bodyPr/>
            <a:lstStyle/>
            <a:p/>
          </p:txBody>
        </p:sp>
        <p:sp>
          <p:nvSpPr>
            <p:cNvPr id="77" name="pg77"/>
            <p:cNvSpPr/>
            <p:nvPr/>
          </p:nvSpPr>
          <p:spPr>
            <a:xfrm>
              <a:off x="7793724" y="17176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7587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79" name="pg79"/>
            <p:cNvSpPr/>
            <p:nvPr/>
          </p:nvSpPr>
          <p:spPr>
            <a:xfrm>
              <a:off x="7793724" y="22303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2714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81" name="rc81"/>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614019" y="433371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4" name="tx84"/>
            <p:cNvSpPr/>
            <p:nvPr/>
          </p:nvSpPr>
          <p:spPr>
            <a:xfrm>
              <a:off x="508103" y="34456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5" name="tx85"/>
            <p:cNvSpPr/>
            <p:nvPr/>
          </p:nvSpPr>
          <p:spPr>
            <a:xfrm>
              <a:off x="508103" y="25739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6" name="tx86"/>
            <p:cNvSpPr/>
            <p:nvPr/>
          </p:nvSpPr>
          <p:spPr>
            <a:xfrm>
              <a:off x="508103" y="170231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508103" y="83065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8" name="tx88"/>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46074"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29591"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472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58575"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7247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3" name="tx113"/>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4" name="tx114"/>
            <p:cNvSpPr/>
            <p:nvPr/>
          </p:nvSpPr>
          <p:spPr>
            <a:xfrm>
              <a:off x="1525850" y="401416"/>
              <a:ext cx="64725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Togo, 2012-2024</a:t>
              </a:r>
            </a:p>
          </p:txBody>
        </p:sp>
        <p:sp>
          <p:nvSpPr>
            <p:cNvPr id="115" name="tx115"/>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6" name="tx116"/>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7" name="tx117"/>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8" name="tx118"/>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9" name="tx119"/>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392 cas confirmés de rougeole au Togo. La même année, la couverture par le MCV1 était de 81% et la couverture par le MCV2 de 69%.
Le nombre de cas en 2024 était 34% plus bas qu'en 2023 (n=598).
Le nombre le plus élevé de cas de rougeole a été signalé en 2022 (n=733). Cette année-là, la couverture par le MCV1 était de 79%.
Le Togo a signalé des ruptures de stock de vaccins contre la rougeole en 2004, 2005, 2006, 2007, 2008, 2009, 2012 et 2014.
Il y a eu des activités/campagnes de vaccination supplémentaires avec des vaccins contenant la rougeole en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27101" cap="flat">
              <a:solidFill>
                <a:srgbClr val="0058AB">
                  <a:alpha val="80000"/>
                </a:srgbClr>
              </a:solidFill>
              <a:prstDash val="solid"/>
              <a:round/>
            </a:ln>
          </p:spPr>
          <p:txBody>
            <a:bodyPr/>
            <a:lstStyle/>
            <a:p/>
          </p:txBody>
        </p:sp>
        <p:sp>
          <p:nvSpPr>
            <p:cNvPr id="21" name="pl21"/>
            <p:cNvSpPr/>
            <p:nvPr/>
          </p:nvSpPr>
          <p:spPr>
            <a:xfrm>
              <a:off x="943464" y="4084327"/>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2" name="pl22"/>
            <p:cNvSpPr/>
            <p:nvPr/>
          </p:nvSpPr>
          <p:spPr>
            <a:xfrm>
              <a:off x="943464" y="2459116"/>
              <a:ext cx="3520101" cy="2133089"/>
            </a:xfrm>
            <a:custGeom>
              <a:avLst/>
              <a:pathLst>
                <a:path w="3520101" h="2133089">
                  <a:moveTo>
                    <a:pt x="0" y="101575"/>
                  </a:moveTo>
                  <a:lnTo>
                    <a:pt x="146670" y="0"/>
                  </a:lnTo>
                  <a:lnTo>
                    <a:pt x="293341" y="304727"/>
                  </a:lnTo>
                  <a:lnTo>
                    <a:pt x="440012" y="609454"/>
                  </a:lnTo>
                  <a:lnTo>
                    <a:pt x="586683" y="914181"/>
                  </a:lnTo>
                  <a:lnTo>
                    <a:pt x="733354" y="1320484"/>
                  </a:lnTo>
                  <a:lnTo>
                    <a:pt x="880025" y="1422059"/>
                  </a:lnTo>
                  <a:lnTo>
                    <a:pt x="1026696" y="1523635"/>
                  </a:lnTo>
                  <a:lnTo>
                    <a:pt x="1173367" y="1625211"/>
                  </a:lnTo>
                  <a:lnTo>
                    <a:pt x="1320038" y="1726787"/>
                  </a:lnTo>
                  <a:lnTo>
                    <a:pt x="1466709" y="1929938"/>
                  </a:lnTo>
                  <a:lnTo>
                    <a:pt x="1613379" y="2133089"/>
                  </a:lnTo>
                  <a:lnTo>
                    <a:pt x="1760050" y="1929938"/>
                  </a:lnTo>
                  <a:lnTo>
                    <a:pt x="1906721" y="2031514"/>
                  </a:lnTo>
                  <a:lnTo>
                    <a:pt x="2053392" y="1929938"/>
                  </a:lnTo>
                  <a:lnTo>
                    <a:pt x="2200063" y="1625211"/>
                  </a:lnTo>
                  <a:lnTo>
                    <a:pt x="2346734" y="1726787"/>
                  </a:lnTo>
                  <a:lnTo>
                    <a:pt x="2493405" y="1726787"/>
                  </a:lnTo>
                  <a:lnTo>
                    <a:pt x="2640076" y="1828362"/>
                  </a:lnTo>
                  <a:lnTo>
                    <a:pt x="2786747" y="2031514"/>
                  </a:lnTo>
                  <a:lnTo>
                    <a:pt x="2933418" y="1828362"/>
                  </a:lnTo>
                  <a:lnTo>
                    <a:pt x="3080089" y="1828362"/>
                  </a:lnTo>
                  <a:lnTo>
                    <a:pt x="3226759" y="1929938"/>
                  </a:lnTo>
                  <a:lnTo>
                    <a:pt x="3373430" y="1828362"/>
                  </a:lnTo>
                  <a:lnTo>
                    <a:pt x="3520101" y="1929938"/>
                  </a:lnTo>
                </a:path>
              </a:pathLst>
            </a:custGeom>
            <a:ln w="27101" cap="flat">
              <a:solidFill>
                <a:srgbClr val="00833D">
                  <a:alpha val="80000"/>
                </a:srgbClr>
              </a:solidFill>
              <a:prstDash val="solid"/>
              <a:round/>
            </a:ln>
          </p:spPr>
          <p:txBody>
            <a:bodyPr/>
            <a:lstStyle/>
            <a:p/>
          </p:txBody>
        </p:sp>
        <p:sp>
          <p:nvSpPr>
            <p:cNvPr id="23" name="pl23"/>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43362" cap="flat">
              <a:solidFill>
                <a:srgbClr val="000000">
                  <a:alpha val="100000"/>
                </a:srgbClr>
              </a:solidFill>
              <a:prstDash val="solid"/>
              <a:round/>
            </a:ln>
          </p:spPr>
          <p:txBody>
            <a:bodyPr/>
            <a:lstStyle/>
            <a:p/>
          </p:txBody>
        </p:sp>
        <p:sp>
          <p:nvSpPr>
            <p:cNvPr id="24" name="pl24"/>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27101" cap="flat">
              <a:solidFill>
                <a:srgbClr val="0058AB">
                  <a:alpha val="100000"/>
                </a:srgbClr>
              </a:solidFill>
              <a:prstDash val="solid"/>
              <a:round/>
            </a:ln>
          </p:spPr>
          <p:txBody>
            <a:bodyPr/>
            <a:lstStyle/>
            <a:p/>
          </p:txBody>
        </p:sp>
        <p:sp>
          <p:nvSpPr>
            <p:cNvPr id="25" name="pl25"/>
            <p:cNvSpPr/>
            <p:nvPr/>
          </p:nvSpPr>
          <p:spPr>
            <a:xfrm>
              <a:off x="943464"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4" name="pg34"/>
            <p:cNvSpPr/>
            <p:nvPr/>
          </p:nvSpPr>
          <p:spPr>
            <a:xfrm>
              <a:off x="1590194"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323549" y="36114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364151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3085039"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35378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35378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58406"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5077"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3855" y="485786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348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8" name="tx48"/>
            <p:cNvSpPr/>
            <p:nvPr/>
          </p:nvSpPr>
          <p:spPr>
            <a:xfrm>
              <a:off x="577692"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64778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4778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248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872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4880" y="607485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5" name="tx65"/>
            <p:cNvSpPr/>
            <p:nvPr/>
          </p:nvSpPr>
          <p:spPr>
            <a:xfrm>
              <a:off x="25919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5438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27101" cap="flat">
              <a:solidFill>
                <a:srgbClr val="0058AB">
                  <a:alpha val="80000"/>
                </a:srgbClr>
              </a:solidFill>
              <a:prstDash val="solid"/>
              <a:round/>
            </a:ln>
          </p:spPr>
          <p:txBody>
            <a:bodyPr/>
            <a:lstStyle/>
            <a:p/>
          </p:txBody>
        </p:sp>
        <p:sp>
          <p:nvSpPr>
            <p:cNvPr id="84" name="pl84"/>
            <p:cNvSpPr/>
            <p:nvPr/>
          </p:nvSpPr>
          <p:spPr>
            <a:xfrm>
              <a:off x="5308715" y="3982752"/>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5" name="pl85"/>
            <p:cNvSpPr/>
            <p:nvPr/>
          </p:nvSpPr>
          <p:spPr>
            <a:xfrm>
              <a:off x="5308715" y="2662267"/>
              <a:ext cx="3520101" cy="1929938"/>
            </a:xfrm>
            <a:custGeom>
              <a:avLst/>
              <a:pathLst>
                <a:path w="3520101" h="1929938">
                  <a:moveTo>
                    <a:pt x="0" y="0"/>
                  </a:moveTo>
                  <a:lnTo>
                    <a:pt x="146670" y="203151"/>
                  </a:lnTo>
                  <a:lnTo>
                    <a:pt x="293341" y="304727"/>
                  </a:lnTo>
                  <a:lnTo>
                    <a:pt x="440012" y="711029"/>
                  </a:lnTo>
                  <a:lnTo>
                    <a:pt x="586683" y="914181"/>
                  </a:lnTo>
                  <a:lnTo>
                    <a:pt x="733354" y="1218908"/>
                  </a:lnTo>
                  <a:lnTo>
                    <a:pt x="880025" y="1320484"/>
                  </a:lnTo>
                  <a:lnTo>
                    <a:pt x="1026696" y="914181"/>
                  </a:lnTo>
                  <a:lnTo>
                    <a:pt x="1173367" y="1015757"/>
                  </a:lnTo>
                  <a:lnTo>
                    <a:pt x="1320038" y="1218908"/>
                  </a:lnTo>
                  <a:lnTo>
                    <a:pt x="1466709" y="1625211"/>
                  </a:lnTo>
                  <a:lnTo>
                    <a:pt x="1613379" y="1726787"/>
                  </a:lnTo>
                  <a:lnTo>
                    <a:pt x="1760050" y="1929938"/>
                  </a:lnTo>
                  <a:lnTo>
                    <a:pt x="1906721" y="1828362"/>
                  </a:lnTo>
                  <a:lnTo>
                    <a:pt x="2053392" y="1218908"/>
                  </a:lnTo>
                  <a:lnTo>
                    <a:pt x="2200063" y="1117332"/>
                  </a:lnTo>
                  <a:lnTo>
                    <a:pt x="2346734" y="812605"/>
                  </a:lnTo>
                  <a:lnTo>
                    <a:pt x="2493405" y="1015757"/>
                  </a:lnTo>
                  <a:lnTo>
                    <a:pt x="2640076" y="914181"/>
                  </a:lnTo>
                  <a:lnTo>
                    <a:pt x="2786747" y="914181"/>
                  </a:lnTo>
                  <a:lnTo>
                    <a:pt x="2933418" y="914181"/>
                  </a:lnTo>
                  <a:lnTo>
                    <a:pt x="3080089" y="812605"/>
                  </a:lnTo>
                  <a:lnTo>
                    <a:pt x="3226759" y="609454"/>
                  </a:lnTo>
                  <a:lnTo>
                    <a:pt x="3373430" y="507878"/>
                  </a:lnTo>
                  <a:lnTo>
                    <a:pt x="3520101" y="711029"/>
                  </a:lnTo>
                </a:path>
              </a:pathLst>
            </a:custGeom>
            <a:ln w="27101" cap="flat">
              <a:solidFill>
                <a:srgbClr val="00833D">
                  <a:alpha val="80000"/>
                </a:srgbClr>
              </a:solidFill>
              <a:prstDash val="solid"/>
              <a:round/>
            </a:ln>
          </p:spPr>
          <p:txBody>
            <a:bodyPr/>
            <a:lstStyle/>
            <a:p/>
          </p:txBody>
        </p:sp>
        <p:sp>
          <p:nvSpPr>
            <p:cNvPr id="86" name="pl86"/>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43362" cap="flat">
              <a:solidFill>
                <a:srgbClr val="000000">
                  <a:alpha val="100000"/>
                </a:srgbClr>
              </a:solidFill>
              <a:prstDash val="solid"/>
              <a:round/>
            </a:ln>
          </p:spPr>
          <p:txBody>
            <a:bodyPr/>
            <a:lstStyle/>
            <a:p/>
          </p:txBody>
        </p:sp>
        <p:sp>
          <p:nvSpPr>
            <p:cNvPr id="87" name="pl87"/>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27101" cap="flat">
              <a:solidFill>
                <a:srgbClr val="0058AB">
                  <a:alpha val="100000"/>
                </a:srgbClr>
              </a:solidFill>
              <a:prstDash val="solid"/>
              <a:round/>
            </a:ln>
          </p:spPr>
          <p:txBody>
            <a:bodyPr/>
            <a:lstStyle/>
            <a:p/>
          </p:txBody>
        </p:sp>
        <p:sp>
          <p:nvSpPr>
            <p:cNvPr id="88" name="pl88"/>
            <p:cNvSpPr/>
            <p:nvPr/>
          </p:nvSpPr>
          <p:spPr>
            <a:xfrm>
              <a:off x="5308715"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76384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205281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2182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7" name="pg97"/>
            <p:cNvSpPr/>
            <p:nvPr/>
          </p:nvSpPr>
          <p:spPr>
            <a:xfrm>
              <a:off x="5955445" y="26972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72604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9" name="pg99"/>
            <p:cNvSpPr/>
            <p:nvPr/>
          </p:nvSpPr>
          <p:spPr>
            <a:xfrm>
              <a:off x="6688800" y="19862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20150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01" name="pg101"/>
            <p:cNvSpPr/>
            <p:nvPr/>
          </p:nvSpPr>
          <p:spPr>
            <a:xfrm>
              <a:off x="7422154"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08838"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5" name="pg105"/>
            <p:cNvSpPr/>
            <p:nvPr/>
          </p:nvSpPr>
          <p:spPr>
            <a:xfrm>
              <a:off x="8595522"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742193"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9" name="tx109"/>
            <p:cNvSpPr/>
            <p:nvPr/>
          </p:nvSpPr>
          <p:spPr>
            <a:xfrm>
              <a:off x="8889106" y="47549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332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1" name="tx111"/>
            <p:cNvSpPr/>
            <p:nvPr/>
          </p:nvSpPr>
          <p:spPr>
            <a:xfrm>
              <a:off x="4942943"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601303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303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008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525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0131" y="607485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8" name="tx128"/>
            <p:cNvSpPr/>
            <p:nvPr/>
          </p:nvSpPr>
          <p:spPr>
            <a:xfrm>
              <a:off x="69571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1963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3040822" y="399578"/>
              <a:ext cx="33366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Togo,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5 % des enfants ayant reçu le DTC1 n'ont pas reçu le DTC3 (à gauche) et 15 % des enfants ayant reçu le DTC1 n'ont pas reçu le MCV1 (à droite).
Les taux moyens d'abandon du DTC impliquent une capacité modérée à fournir une série complète de vaccins au début de la vie. Les taux élevés d'abandon DTC-MCV impliquent une faible rétention dans les programmes de vaccination et une faible capacité à fournir une série complète de vaccins au cours de la petite enfance (jusqu'à l'âge d'un an).
En 2024, le taux d'abandon du DTC au Togo était le même que le taux d'abandon du DTC-MCV au niveau mondial.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47504"/>
            </a:xfrm>
            <a:custGeom>
              <a:avLst/>
              <a:pathLst>
                <a:path w="1578741" h="247504">
                  <a:moveTo>
                    <a:pt x="0" y="185628"/>
                  </a:moveTo>
                  <a:lnTo>
                    <a:pt x="65780" y="198003"/>
                  </a:lnTo>
                  <a:lnTo>
                    <a:pt x="131561" y="222754"/>
                  </a:lnTo>
                  <a:lnTo>
                    <a:pt x="197342" y="247504"/>
                  </a:lnTo>
                  <a:lnTo>
                    <a:pt x="263123" y="99001"/>
                  </a:lnTo>
                  <a:lnTo>
                    <a:pt x="328904" y="37125"/>
                  </a:lnTo>
                  <a:lnTo>
                    <a:pt x="394685" y="37125"/>
                  </a:lnTo>
                  <a:lnTo>
                    <a:pt x="460466" y="99001"/>
                  </a:lnTo>
                  <a:lnTo>
                    <a:pt x="526247" y="86626"/>
                  </a:lnTo>
                  <a:lnTo>
                    <a:pt x="592028" y="99001"/>
                  </a:lnTo>
                  <a:lnTo>
                    <a:pt x="657808" y="24750"/>
                  </a:lnTo>
                  <a:lnTo>
                    <a:pt x="723589" y="24750"/>
                  </a:lnTo>
                  <a:lnTo>
                    <a:pt x="789370" y="24750"/>
                  </a:lnTo>
                  <a:lnTo>
                    <a:pt x="855151" y="24750"/>
                  </a:lnTo>
                  <a:lnTo>
                    <a:pt x="920932" y="210378"/>
                  </a:lnTo>
                  <a:lnTo>
                    <a:pt x="986713" y="74251"/>
                  </a:lnTo>
                  <a:lnTo>
                    <a:pt x="1052494" y="74251"/>
                  </a:lnTo>
                  <a:lnTo>
                    <a:pt x="1118275" y="123752"/>
                  </a:lnTo>
                  <a:lnTo>
                    <a:pt x="1184056" y="0"/>
                  </a:lnTo>
                  <a:lnTo>
                    <a:pt x="1249836" y="0"/>
                  </a:lnTo>
                  <a:lnTo>
                    <a:pt x="1315617" y="0"/>
                  </a:lnTo>
                  <a:lnTo>
                    <a:pt x="1381398" y="0"/>
                  </a:lnTo>
                  <a:lnTo>
                    <a:pt x="1447179" y="37125"/>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4" name="tx24"/>
            <p:cNvSpPr/>
            <p:nvPr/>
          </p:nvSpPr>
          <p:spPr>
            <a:xfrm>
              <a:off x="833163"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2596391"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18066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2443792"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83879"/>
              <a:ext cx="1578741" cy="507384"/>
            </a:xfrm>
            <a:custGeom>
              <a:avLst/>
              <a:pathLst>
                <a:path w="1578741" h="507384">
                  <a:moveTo>
                    <a:pt x="0" y="284630"/>
                  </a:moveTo>
                  <a:lnTo>
                    <a:pt x="65780" y="507384"/>
                  </a:lnTo>
                  <a:lnTo>
                    <a:pt x="131561" y="408382"/>
                  </a:lnTo>
                  <a:lnTo>
                    <a:pt x="197342" y="160877"/>
                  </a:lnTo>
                  <a:lnTo>
                    <a:pt x="263123" y="136127"/>
                  </a:lnTo>
                  <a:lnTo>
                    <a:pt x="328904" y="136127"/>
                  </a:lnTo>
                  <a:lnTo>
                    <a:pt x="394685" y="37125"/>
                  </a:lnTo>
                  <a:lnTo>
                    <a:pt x="460466" y="123752"/>
                  </a:lnTo>
                  <a:lnTo>
                    <a:pt x="526247" y="222754"/>
                  </a:lnTo>
                  <a:lnTo>
                    <a:pt x="592028" y="185628"/>
                  </a:lnTo>
                  <a:lnTo>
                    <a:pt x="657808" y="160877"/>
                  </a:lnTo>
                  <a:lnTo>
                    <a:pt x="723589" y="111377"/>
                  </a:lnTo>
                  <a:lnTo>
                    <a:pt x="789370" y="111377"/>
                  </a:lnTo>
                  <a:lnTo>
                    <a:pt x="855151" y="111377"/>
                  </a:lnTo>
                  <a:lnTo>
                    <a:pt x="920932" y="49500"/>
                  </a:lnTo>
                  <a:lnTo>
                    <a:pt x="986713" y="74251"/>
                  </a:lnTo>
                  <a:lnTo>
                    <a:pt x="1052494" y="99001"/>
                  </a:lnTo>
                  <a:lnTo>
                    <a:pt x="1118275" y="37125"/>
                  </a:lnTo>
                  <a:lnTo>
                    <a:pt x="1184056" y="99001"/>
                  </a:lnTo>
                  <a:lnTo>
                    <a:pt x="1249836" y="37125"/>
                  </a:lnTo>
                  <a:lnTo>
                    <a:pt x="1315617" y="74251"/>
                  </a:lnTo>
                  <a:lnTo>
                    <a:pt x="1381398" y="49500"/>
                  </a:lnTo>
                  <a:lnTo>
                    <a:pt x="1447179" y="24750"/>
                  </a:lnTo>
                  <a:lnTo>
                    <a:pt x="1512960" y="0"/>
                  </a:lnTo>
                  <a:lnTo>
                    <a:pt x="1578741" y="0"/>
                  </a:lnTo>
                </a:path>
              </a:pathLst>
            </a:custGeom>
            <a:ln w="27101" cap="flat">
              <a:solidFill>
                <a:srgbClr val="1CABE2">
                  <a:alpha val="100000"/>
                </a:srgbClr>
              </a:solidFill>
              <a:prstDash val="solid"/>
              <a:round/>
            </a:ln>
          </p:spPr>
          <p:txBody>
            <a:bodyPr/>
            <a:lstStyle/>
            <a:p/>
          </p:txBody>
        </p:sp>
        <p:sp>
          <p:nvSpPr>
            <p:cNvPr id="48" name="tx48"/>
            <p:cNvSpPr/>
            <p:nvPr/>
          </p:nvSpPr>
          <p:spPr>
            <a:xfrm>
              <a:off x="833163" y="32762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49" name="tx49"/>
            <p:cNvSpPr/>
            <p:nvPr/>
          </p:nvSpPr>
          <p:spPr>
            <a:xfrm>
              <a:off x="259639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180669"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2443792"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741980"/>
              <a:ext cx="657808" cy="779639"/>
            </a:xfrm>
            <a:custGeom>
              <a:avLst/>
              <a:pathLst>
                <a:path w="657808" h="779639">
                  <a:moveTo>
                    <a:pt x="0" y="779639"/>
                  </a:moveTo>
                  <a:lnTo>
                    <a:pt x="65780" y="160877"/>
                  </a:lnTo>
                  <a:lnTo>
                    <a:pt x="131561" y="136127"/>
                  </a:lnTo>
                  <a:lnTo>
                    <a:pt x="197342" y="111377"/>
                  </a:lnTo>
                  <a:lnTo>
                    <a:pt x="263123" y="123752"/>
                  </a:lnTo>
                  <a:lnTo>
                    <a:pt x="328904" y="86626"/>
                  </a:lnTo>
                  <a:lnTo>
                    <a:pt x="394685" y="111377"/>
                  </a:lnTo>
                  <a:lnTo>
                    <a:pt x="460466" y="61876"/>
                  </a:lnTo>
                  <a:lnTo>
                    <a:pt x="526247" y="74251"/>
                  </a:lnTo>
                  <a:lnTo>
                    <a:pt x="592028" y="0"/>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429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73" name="tx73"/>
            <p:cNvSpPr/>
            <p:nvPr/>
          </p:nvSpPr>
          <p:spPr>
            <a:xfrm>
              <a:off x="2596391"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180669"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5" name="tx75"/>
            <p:cNvSpPr/>
            <p:nvPr/>
          </p:nvSpPr>
          <p:spPr>
            <a:xfrm>
              <a:off x="2443792"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04021"/>
              <a:ext cx="1578741" cy="420757"/>
            </a:xfrm>
            <a:custGeom>
              <a:avLst/>
              <a:pathLst>
                <a:path w="1578741" h="420757">
                  <a:moveTo>
                    <a:pt x="0" y="210378"/>
                  </a:moveTo>
                  <a:lnTo>
                    <a:pt x="65780" y="420757"/>
                  </a:lnTo>
                  <a:lnTo>
                    <a:pt x="131561" y="272254"/>
                  </a:lnTo>
                  <a:lnTo>
                    <a:pt x="197342" y="173253"/>
                  </a:lnTo>
                  <a:lnTo>
                    <a:pt x="263123" y="173253"/>
                  </a:lnTo>
                  <a:lnTo>
                    <a:pt x="328904" y="74251"/>
                  </a:lnTo>
                  <a:lnTo>
                    <a:pt x="394685" y="74251"/>
                  </a:lnTo>
                  <a:lnTo>
                    <a:pt x="460466" y="37125"/>
                  </a:lnTo>
                  <a:lnTo>
                    <a:pt x="526247" y="61876"/>
                  </a:lnTo>
                  <a:lnTo>
                    <a:pt x="592028" y="49500"/>
                  </a:lnTo>
                  <a:lnTo>
                    <a:pt x="657808" y="0"/>
                  </a:lnTo>
                  <a:lnTo>
                    <a:pt x="723589" y="37125"/>
                  </a:lnTo>
                  <a:lnTo>
                    <a:pt x="789370" y="37125"/>
                  </a:lnTo>
                  <a:lnTo>
                    <a:pt x="855151" y="37125"/>
                  </a:lnTo>
                  <a:lnTo>
                    <a:pt x="920932" y="99001"/>
                  </a:lnTo>
                  <a:lnTo>
                    <a:pt x="986713" y="111377"/>
                  </a:lnTo>
                  <a:lnTo>
                    <a:pt x="1052494" y="99001"/>
                  </a:lnTo>
                  <a:lnTo>
                    <a:pt x="1118275" y="99001"/>
                  </a:lnTo>
                  <a:lnTo>
                    <a:pt x="1184056" y="99001"/>
                  </a:lnTo>
                  <a:lnTo>
                    <a:pt x="1249836" y="61876"/>
                  </a:lnTo>
                  <a:lnTo>
                    <a:pt x="1315617" y="111377"/>
                  </a:lnTo>
                  <a:lnTo>
                    <a:pt x="1381398" y="86626"/>
                  </a:lnTo>
                  <a:lnTo>
                    <a:pt x="1447179" y="86626"/>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453943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232382"/>
              <a:ext cx="328904" cy="173253"/>
            </a:xfrm>
            <a:custGeom>
              <a:avLst/>
              <a:pathLst>
                <a:path w="328904" h="173253">
                  <a:moveTo>
                    <a:pt x="0" y="123752"/>
                  </a:moveTo>
                  <a:lnTo>
                    <a:pt x="65780" y="173253"/>
                  </a:lnTo>
                  <a:lnTo>
                    <a:pt x="131561" y="123752"/>
                  </a:lnTo>
                  <a:lnTo>
                    <a:pt x="197342" y="37125"/>
                  </a:lnTo>
                  <a:lnTo>
                    <a:pt x="263123" y="24750"/>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17864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1" name="tx121"/>
            <p:cNvSpPr/>
            <p:nvPr/>
          </p:nvSpPr>
          <p:spPr>
            <a:xfrm>
              <a:off x="4692031"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4276309"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3" name="tx123"/>
            <p:cNvSpPr/>
            <p:nvPr/>
          </p:nvSpPr>
          <p:spPr>
            <a:xfrm>
              <a:off x="4539433"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878108"/>
              <a:ext cx="1315617" cy="977642"/>
            </a:xfrm>
            <a:custGeom>
              <a:avLst/>
              <a:pathLst>
                <a:path w="1315617" h="977642">
                  <a:moveTo>
                    <a:pt x="0" y="977642"/>
                  </a:moveTo>
                  <a:lnTo>
                    <a:pt x="65780" y="297005"/>
                  </a:lnTo>
                  <a:lnTo>
                    <a:pt x="131561" y="49500"/>
                  </a:lnTo>
                  <a:lnTo>
                    <a:pt x="197342" y="160877"/>
                  </a:lnTo>
                  <a:lnTo>
                    <a:pt x="263123" y="210378"/>
                  </a:lnTo>
                  <a:lnTo>
                    <a:pt x="328904" y="198003"/>
                  </a:lnTo>
                  <a:lnTo>
                    <a:pt x="394685" y="160877"/>
                  </a:lnTo>
                  <a:lnTo>
                    <a:pt x="460466" y="99001"/>
                  </a:lnTo>
                  <a:lnTo>
                    <a:pt x="526247" y="99001"/>
                  </a:lnTo>
                  <a:lnTo>
                    <a:pt x="592028" y="99001"/>
                  </a:lnTo>
                  <a:lnTo>
                    <a:pt x="657808" y="61876"/>
                  </a:lnTo>
                  <a:lnTo>
                    <a:pt x="723589" y="111377"/>
                  </a:lnTo>
                  <a:lnTo>
                    <a:pt x="789370" y="136127"/>
                  </a:lnTo>
                  <a:lnTo>
                    <a:pt x="855151" y="49500"/>
                  </a:lnTo>
                  <a:lnTo>
                    <a:pt x="920932" y="99001"/>
                  </a:lnTo>
                  <a:lnTo>
                    <a:pt x="986713" y="37125"/>
                  </a:lnTo>
                  <a:lnTo>
                    <a:pt x="1052494" y="99001"/>
                  </a:lnTo>
                  <a:lnTo>
                    <a:pt x="1118275" y="74251"/>
                  </a:lnTo>
                  <a:lnTo>
                    <a:pt x="1184056" y="49500"/>
                  </a:lnTo>
                  <a:lnTo>
                    <a:pt x="1249836" y="0"/>
                  </a:lnTo>
                  <a:lnTo>
                    <a:pt x="1315617" y="0"/>
                  </a:lnTo>
                </a:path>
              </a:pathLst>
            </a:custGeom>
            <a:ln w="27101" cap="flat">
              <a:solidFill>
                <a:srgbClr val="1CABE2">
                  <a:alpha val="100000"/>
                </a:srgbClr>
              </a:solidFill>
              <a:prstDash val="solid"/>
              <a:round/>
            </a:ln>
          </p:spPr>
          <p:txBody>
            <a:bodyPr/>
            <a:lstStyle/>
            <a:p/>
          </p:txBody>
        </p:sp>
        <p:sp>
          <p:nvSpPr>
            <p:cNvPr id="144" name="tx144"/>
            <p:cNvSpPr/>
            <p:nvPr/>
          </p:nvSpPr>
          <p:spPr>
            <a:xfrm>
              <a:off x="3267892"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45" name="tx145"/>
            <p:cNvSpPr/>
            <p:nvPr/>
          </p:nvSpPr>
          <p:spPr>
            <a:xfrm>
              <a:off x="4692031"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6" name="tx146"/>
            <p:cNvSpPr/>
            <p:nvPr/>
          </p:nvSpPr>
          <p:spPr>
            <a:xfrm>
              <a:off x="427630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7" name="tx147"/>
            <p:cNvSpPr/>
            <p:nvPr/>
          </p:nvSpPr>
          <p:spPr>
            <a:xfrm>
              <a:off x="453943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90648"/>
              <a:ext cx="1578741" cy="495009"/>
            </a:xfrm>
            <a:custGeom>
              <a:avLst/>
              <a:pathLst>
                <a:path w="1578741" h="495009">
                  <a:moveTo>
                    <a:pt x="0" y="321755"/>
                  </a:moveTo>
                  <a:lnTo>
                    <a:pt x="65780" y="495009"/>
                  </a:lnTo>
                  <a:lnTo>
                    <a:pt x="131561" y="383632"/>
                  </a:lnTo>
                  <a:lnTo>
                    <a:pt x="197342" y="222754"/>
                  </a:lnTo>
                  <a:lnTo>
                    <a:pt x="263123" y="235129"/>
                  </a:lnTo>
                  <a:lnTo>
                    <a:pt x="328904" y="99001"/>
                  </a:lnTo>
                  <a:lnTo>
                    <a:pt x="394685" y="74251"/>
                  </a:lnTo>
                  <a:lnTo>
                    <a:pt x="460466" y="99001"/>
                  </a:lnTo>
                  <a:lnTo>
                    <a:pt x="526247" y="111377"/>
                  </a:lnTo>
                  <a:lnTo>
                    <a:pt x="592028" y="148502"/>
                  </a:lnTo>
                  <a:lnTo>
                    <a:pt x="657808" y="86626"/>
                  </a:lnTo>
                  <a:lnTo>
                    <a:pt x="723589" y="61876"/>
                  </a:lnTo>
                  <a:lnTo>
                    <a:pt x="789370" y="74251"/>
                  </a:lnTo>
                  <a:lnTo>
                    <a:pt x="855151" y="74251"/>
                  </a:lnTo>
                  <a:lnTo>
                    <a:pt x="920932" y="74251"/>
                  </a:lnTo>
                  <a:lnTo>
                    <a:pt x="986713" y="99001"/>
                  </a:lnTo>
                  <a:lnTo>
                    <a:pt x="1052494" y="99001"/>
                  </a:lnTo>
                  <a:lnTo>
                    <a:pt x="1118275" y="74251"/>
                  </a:lnTo>
                  <a:lnTo>
                    <a:pt x="1184056" y="99001"/>
                  </a:lnTo>
                  <a:lnTo>
                    <a:pt x="1249836" y="49500"/>
                  </a:lnTo>
                  <a:lnTo>
                    <a:pt x="1315617" y="61876"/>
                  </a:lnTo>
                  <a:lnTo>
                    <a:pt x="1381398" y="37125"/>
                  </a:lnTo>
                  <a:lnTo>
                    <a:pt x="1447179" y="49500"/>
                  </a:lnTo>
                  <a:lnTo>
                    <a:pt x="1512960" y="0"/>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9" name="tx169"/>
            <p:cNvSpPr/>
            <p:nvPr/>
          </p:nvSpPr>
          <p:spPr>
            <a:xfrm>
              <a:off x="6787671"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637195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663507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84877"/>
              <a:ext cx="657808" cy="792014"/>
            </a:xfrm>
            <a:custGeom>
              <a:avLst/>
              <a:pathLst>
                <a:path w="657808" h="792014">
                  <a:moveTo>
                    <a:pt x="0" y="792014"/>
                  </a:moveTo>
                  <a:lnTo>
                    <a:pt x="65780" y="148502"/>
                  </a:lnTo>
                  <a:lnTo>
                    <a:pt x="131561" y="86626"/>
                  </a:lnTo>
                  <a:lnTo>
                    <a:pt x="197342" y="61876"/>
                  </a:lnTo>
                  <a:lnTo>
                    <a:pt x="263123" y="86626"/>
                  </a:lnTo>
                  <a:lnTo>
                    <a:pt x="328904" y="49500"/>
                  </a:lnTo>
                  <a:lnTo>
                    <a:pt x="394685" y="61876"/>
                  </a:lnTo>
                  <a:lnTo>
                    <a:pt x="460466" y="37125"/>
                  </a:lnTo>
                  <a:lnTo>
                    <a:pt x="526247" y="49500"/>
                  </a:lnTo>
                  <a:lnTo>
                    <a:pt x="592028" y="0"/>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6846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93" name="tx193"/>
            <p:cNvSpPr/>
            <p:nvPr/>
          </p:nvSpPr>
          <p:spPr>
            <a:xfrm>
              <a:off x="6787671"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4" name="tx194"/>
            <p:cNvSpPr/>
            <p:nvPr/>
          </p:nvSpPr>
          <p:spPr>
            <a:xfrm>
              <a:off x="637195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5" name="tx195"/>
            <p:cNvSpPr/>
            <p:nvPr/>
          </p:nvSpPr>
          <p:spPr>
            <a:xfrm>
              <a:off x="663507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190648"/>
              <a:ext cx="394685" cy="866265"/>
            </a:xfrm>
            <a:custGeom>
              <a:avLst/>
              <a:pathLst>
                <a:path w="394685" h="866265">
                  <a:moveTo>
                    <a:pt x="0" y="866265"/>
                  </a:moveTo>
                  <a:lnTo>
                    <a:pt x="65780" y="37125"/>
                  </a:lnTo>
                  <a:lnTo>
                    <a:pt x="131561" y="49500"/>
                  </a:lnTo>
                  <a:lnTo>
                    <a:pt x="197342" y="37125"/>
                  </a:lnTo>
                  <a:lnTo>
                    <a:pt x="263123" y="24750"/>
                  </a:lnTo>
                  <a:lnTo>
                    <a:pt x="328904" y="0"/>
                  </a:lnTo>
                  <a:lnTo>
                    <a:pt x="394685" y="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964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17" name="tx217"/>
            <p:cNvSpPr/>
            <p:nvPr/>
          </p:nvSpPr>
          <p:spPr>
            <a:xfrm>
              <a:off x="88833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8" name="tx218"/>
            <p:cNvSpPr/>
            <p:nvPr/>
          </p:nvSpPr>
          <p:spPr>
            <a:xfrm>
              <a:off x="8467590"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9" name="tx219"/>
            <p:cNvSpPr/>
            <p:nvPr/>
          </p:nvSpPr>
          <p:spPr>
            <a:xfrm>
              <a:off x="873071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84877"/>
              <a:ext cx="1578741" cy="470258"/>
            </a:xfrm>
            <a:custGeom>
              <a:avLst/>
              <a:pathLst>
                <a:path w="1578741" h="470258">
                  <a:moveTo>
                    <a:pt x="0" y="321755"/>
                  </a:moveTo>
                  <a:lnTo>
                    <a:pt x="65780" y="470258"/>
                  </a:lnTo>
                  <a:lnTo>
                    <a:pt x="131561" y="383632"/>
                  </a:lnTo>
                  <a:lnTo>
                    <a:pt x="197342" y="210378"/>
                  </a:lnTo>
                  <a:lnTo>
                    <a:pt x="263123" y="222754"/>
                  </a:lnTo>
                  <a:lnTo>
                    <a:pt x="328904" y="111377"/>
                  </a:lnTo>
                  <a:lnTo>
                    <a:pt x="394685" y="49500"/>
                  </a:lnTo>
                  <a:lnTo>
                    <a:pt x="460466" y="210378"/>
                  </a:lnTo>
                  <a:lnTo>
                    <a:pt x="526247" y="111377"/>
                  </a:lnTo>
                  <a:lnTo>
                    <a:pt x="592028" y="136127"/>
                  </a:lnTo>
                  <a:lnTo>
                    <a:pt x="657808" y="74251"/>
                  </a:lnTo>
                  <a:lnTo>
                    <a:pt x="723589" y="49500"/>
                  </a:lnTo>
                  <a:lnTo>
                    <a:pt x="789370" y="61876"/>
                  </a:lnTo>
                  <a:lnTo>
                    <a:pt x="855151" y="61876"/>
                  </a:lnTo>
                  <a:lnTo>
                    <a:pt x="920932" y="86626"/>
                  </a:lnTo>
                  <a:lnTo>
                    <a:pt x="986713" y="86626"/>
                  </a:lnTo>
                  <a:lnTo>
                    <a:pt x="1052494" y="99001"/>
                  </a:lnTo>
                  <a:lnTo>
                    <a:pt x="1118275" y="148502"/>
                  </a:lnTo>
                  <a:lnTo>
                    <a:pt x="1184056" y="358881"/>
                  </a:lnTo>
                  <a:lnTo>
                    <a:pt x="1249836" y="99001"/>
                  </a:lnTo>
                  <a:lnTo>
                    <a:pt x="1315617" y="49500"/>
                  </a:lnTo>
                  <a:lnTo>
                    <a:pt x="1381398" y="24750"/>
                  </a:lnTo>
                  <a:lnTo>
                    <a:pt x="1447179" y="86626"/>
                  </a:lnTo>
                  <a:lnTo>
                    <a:pt x="1512960" y="0"/>
                  </a:lnTo>
                  <a:lnTo>
                    <a:pt x="1578741" y="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41" name="tx241"/>
            <p:cNvSpPr/>
            <p:nvPr/>
          </p:nvSpPr>
          <p:spPr>
            <a:xfrm>
              <a:off x="88833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2" name="tx242"/>
            <p:cNvSpPr/>
            <p:nvPr/>
          </p:nvSpPr>
          <p:spPr>
            <a:xfrm>
              <a:off x="84675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43" name="tx243"/>
            <p:cNvSpPr/>
            <p:nvPr/>
          </p:nvSpPr>
          <p:spPr>
            <a:xfrm>
              <a:off x="873071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266707" y="398022"/>
              <a:ext cx="53024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Togo,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(69 %), suivi par le YFV (80 %).
Par rapport à 2019, la couverture d'un vaccin a diminué (BCG) et celle de 9 vaccins a augmenté (DTC1, DTC3, VPI1, MCV1, MCV2, PCV3, POL3, ROTAC et YFV).
Par rapport à 2023, la couverture de 9 vaccins est restée constante (BCG, DTC1, DTC3, VPI1, MCV1, PCV3, POL3, ROTAC et YFV) et celle d'un vaccin a augmenté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1897984"/>
            </a:xfrm>
            <a:custGeom>
              <a:avLst/>
              <a:pathLst>
                <a:path w="6480943" h="1897984">
                  <a:moveTo>
                    <a:pt x="0" y="1233689"/>
                  </a:moveTo>
                  <a:lnTo>
                    <a:pt x="270039" y="1897984"/>
                  </a:lnTo>
                  <a:lnTo>
                    <a:pt x="540078" y="1470937"/>
                  </a:lnTo>
                  <a:lnTo>
                    <a:pt x="810117" y="854093"/>
                  </a:lnTo>
                  <a:lnTo>
                    <a:pt x="1080157" y="901542"/>
                  </a:lnTo>
                  <a:lnTo>
                    <a:pt x="1350196" y="379596"/>
                  </a:lnTo>
                  <a:lnTo>
                    <a:pt x="1620235" y="284697"/>
                  </a:lnTo>
                  <a:lnTo>
                    <a:pt x="1890275" y="379596"/>
                  </a:lnTo>
                  <a:lnTo>
                    <a:pt x="2160314" y="427046"/>
                  </a:lnTo>
                  <a:lnTo>
                    <a:pt x="2430353" y="569395"/>
                  </a:lnTo>
                  <a:lnTo>
                    <a:pt x="2700393" y="332147"/>
                  </a:lnTo>
                  <a:lnTo>
                    <a:pt x="2970432" y="237248"/>
                  </a:lnTo>
                  <a:lnTo>
                    <a:pt x="3240471" y="284697"/>
                  </a:lnTo>
                  <a:lnTo>
                    <a:pt x="3510510" y="284697"/>
                  </a:lnTo>
                  <a:lnTo>
                    <a:pt x="3780550" y="284697"/>
                  </a:lnTo>
                  <a:lnTo>
                    <a:pt x="4050589" y="379596"/>
                  </a:lnTo>
                  <a:lnTo>
                    <a:pt x="4320628" y="379596"/>
                  </a:lnTo>
                  <a:lnTo>
                    <a:pt x="4590668" y="284697"/>
                  </a:lnTo>
                  <a:lnTo>
                    <a:pt x="4860707" y="379596"/>
                  </a:lnTo>
                  <a:lnTo>
                    <a:pt x="5130746" y="189798"/>
                  </a:lnTo>
                  <a:lnTo>
                    <a:pt x="5400786" y="237248"/>
                  </a:lnTo>
                  <a:lnTo>
                    <a:pt x="5670825" y="142348"/>
                  </a:lnTo>
                  <a:lnTo>
                    <a:pt x="5940864" y="18979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295569" y="1357845"/>
              <a:ext cx="4320628" cy="3131674"/>
            </a:xfrm>
            <a:custGeom>
              <a:avLst/>
              <a:pathLst>
                <a:path w="4320628" h="3131674">
                  <a:moveTo>
                    <a:pt x="0" y="3131674"/>
                  </a:moveTo>
                  <a:lnTo>
                    <a:pt x="270039" y="569395"/>
                  </a:lnTo>
                  <a:lnTo>
                    <a:pt x="540078" y="332147"/>
                  </a:lnTo>
                  <a:lnTo>
                    <a:pt x="810117" y="237248"/>
                  </a:lnTo>
                  <a:lnTo>
                    <a:pt x="1080157" y="284697"/>
                  </a:lnTo>
                  <a:lnTo>
                    <a:pt x="1350196" y="284697"/>
                  </a:lnTo>
                  <a:lnTo>
                    <a:pt x="1620235" y="284697"/>
                  </a:lnTo>
                  <a:lnTo>
                    <a:pt x="1890275" y="379596"/>
                  </a:lnTo>
                  <a:lnTo>
                    <a:pt x="2160314" y="379596"/>
                  </a:lnTo>
                  <a:lnTo>
                    <a:pt x="2430353" y="284697"/>
                  </a:lnTo>
                  <a:lnTo>
                    <a:pt x="2700393" y="379596"/>
                  </a:lnTo>
                  <a:lnTo>
                    <a:pt x="2970432" y="189798"/>
                  </a:lnTo>
                  <a:lnTo>
                    <a:pt x="3240471" y="237248"/>
                  </a:lnTo>
                  <a:lnTo>
                    <a:pt x="3510510" y="142348"/>
                  </a:lnTo>
                  <a:lnTo>
                    <a:pt x="3780550" y="189798"/>
                  </a:lnTo>
                  <a:lnTo>
                    <a:pt x="4050589" y="0"/>
                  </a:lnTo>
                  <a:lnTo>
                    <a:pt x="4320628" y="0"/>
                  </a:lnTo>
                </a:path>
              </a:pathLst>
            </a:custGeom>
            <a:ln w="27101" cap="flat">
              <a:solidFill>
                <a:srgbClr val="80BD41">
                  <a:alpha val="100000"/>
                </a:srgbClr>
              </a:solidFill>
              <a:prstDash val="solid"/>
              <a:round/>
            </a:ln>
          </p:spPr>
          <p:txBody>
            <a:bodyPr/>
            <a:lstStyle/>
            <a:p/>
          </p:txBody>
        </p:sp>
        <p:sp>
          <p:nvSpPr>
            <p:cNvPr id="39" name="pl39"/>
            <p:cNvSpPr/>
            <p:nvPr/>
          </p:nvSpPr>
          <p:spPr>
            <a:xfrm>
              <a:off x="3295569" y="1357845"/>
              <a:ext cx="4320628" cy="3131674"/>
            </a:xfrm>
            <a:custGeom>
              <a:avLst/>
              <a:pathLst>
                <a:path w="4320628" h="3131674">
                  <a:moveTo>
                    <a:pt x="0" y="3131674"/>
                  </a:moveTo>
                  <a:lnTo>
                    <a:pt x="270039" y="569395"/>
                  </a:lnTo>
                  <a:lnTo>
                    <a:pt x="540078" y="332147"/>
                  </a:lnTo>
                  <a:lnTo>
                    <a:pt x="810117" y="237248"/>
                  </a:lnTo>
                  <a:lnTo>
                    <a:pt x="1080157" y="284697"/>
                  </a:lnTo>
                  <a:lnTo>
                    <a:pt x="1350196" y="284697"/>
                  </a:lnTo>
                  <a:lnTo>
                    <a:pt x="1620235" y="284697"/>
                  </a:lnTo>
                  <a:lnTo>
                    <a:pt x="1890275" y="379596"/>
                  </a:lnTo>
                  <a:lnTo>
                    <a:pt x="2160314" y="379596"/>
                  </a:lnTo>
                  <a:lnTo>
                    <a:pt x="2430353" y="284697"/>
                  </a:lnTo>
                  <a:lnTo>
                    <a:pt x="2700393" y="379596"/>
                  </a:lnTo>
                  <a:lnTo>
                    <a:pt x="2970432" y="189798"/>
                  </a:lnTo>
                  <a:lnTo>
                    <a:pt x="3240471" y="237248"/>
                  </a:lnTo>
                  <a:lnTo>
                    <a:pt x="3510510" y="142348"/>
                  </a:lnTo>
                  <a:lnTo>
                    <a:pt x="3780550" y="189798"/>
                  </a:lnTo>
                  <a:lnTo>
                    <a:pt x="4050589" y="0"/>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7346159" y="3493078"/>
              <a:ext cx="270039" cy="427046"/>
            </a:xfrm>
            <a:custGeom>
              <a:avLst/>
              <a:pathLst>
                <a:path w="270039" h="427046">
                  <a:moveTo>
                    <a:pt x="0" y="0"/>
                  </a:moveTo>
                  <a:lnTo>
                    <a:pt x="270039" y="427046"/>
                  </a:lnTo>
                </a:path>
              </a:pathLst>
            </a:custGeom>
            <a:ln w="27101" cap="flat">
              <a:solidFill>
                <a:srgbClr val="6A3D9A">
                  <a:alpha val="100000"/>
                </a:srgbClr>
              </a:solidFill>
              <a:prstDash val="solid"/>
              <a:round/>
            </a:ln>
          </p:spPr>
          <p:txBody>
            <a:bodyPr/>
            <a:lstStyle/>
            <a:p/>
          </p:txBody>
        </p:sp>
        <p:sp>
          <p:nvSpPr>
            <p:cNvPr id="41" name="pl41"/>
            <p:cNvSpPr/>
            <p:nvPr/>
          </p:nvSpPr>
          <p:spPr>
            <a:xfrm>
              <a:off x="5995962" y="1357845"/>
              <a:ext cx="1620235" cy="3321472"/>
            </a:xfrm>
            <a:custGeom>
              <a:avLst/>
              <a:pathLst>
                <a:path w="1620235" h="3321472">
                  <a:moveTo>
                    <a:pt x="0" y="3321472"/>
                  </a:moveTo>
                  <a:lnTo>
                    <a:pt x="270039" y="142348"/>
                  </a:lnTo>
                  <a:lnTo>
                    <a:pt x="540078" y="189798"/>
                  </a:lnTo>
                  <a:lnTo>
                    <a:pt x="810117" y="142348"/>
                  </a:lnTo>
                  <a:lnTo>
                    <a:pt x="1080157" y="94899"/>
                  </a:lnTo>
                  <a:lnTo>
                    <a:pt x="1350196" y="0"/>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784892"/>
              <a:ext cx="6480943" cy="1945434"/>
            </a:xfrm>
            <a:custGeom>
              <a:avLst/>
              <a:pathLst>
                <a:path w="6480943" h="1945434">
                  <a:moveTo>
                    <a:pt x="0" y="1091341"/>
                  </a:moveTo>
                  <a:lnTo>
                    <a:pt x="270039" y="1945434"/>
                  </a:lnTo>
                  <a:lnTo>
                    <a:pt x="540078" y="1565837"/>
                  </a:lnTo>
                  <a:lnTo>
                    <a:pt x="810117" y="616844"/>
                  </a:lnTo>
                  <a:lnTo>
                    <a:pt x="1080157" y="521945"/>
                  </a:lnTo>
                  <a:lnTo>
                    <a:pt x="1350196" y="521945"/>
                  </a:lnTo>
                  <a:lnTo>
                    <a:pt x="1620235" y="142348"/>
                  </a:lnTo>
                  <a:lnTo>
                    <a:pt x="1890275" y="474496"/>
                  </a:lnTo>
                  <a:lnTo>
                    <a:pt x="2160314" y="854093"/>
                  </a:lnTo>
                  <a:lnTo>
                    <a:pt x="2430353" y="711744"/>
                  </a:lnTo>
                  <a:lnTo>
                    <a:pt x="2700393" y="616844"/>
                  </a:lnTo>
                  <a:lnTo>
                    <a:pt x="2970432" y="427046"/>
                  </a:lnTo>
                  <a:lnTo>
                    <a:pt x="3240471" y="427046"/>
                  </a:lnTo>
                  <a:lnTo>
                    <a:pt x="3510510" y="427046"/>
                  </a:lnTo>
                  <a:lnTo>
                    <a:pt x="3780550" y="189798"/>
                  </a:lnTo>
                  <a:lnTo>
                    <a:pt x="4050589" y="284697"/>
                  </a:lnTo>
                  <a:lnTo>
                    <a:pt x="4320628" y="379596"/>
                  </a:lnTo>
                  <a:lnTo>
                    <a:pt x="4590668" y="142348"/>
                  </a:lnTo>
                  <a:lnTo>
                    <a:pt x="4860707" y="379596"/>
                  </a:lnTo>
                  <a:lnTo>
                    <a:pt x="5130746" y="142348"/>
                  </a:lnTo>
                  <a:lnTo>
                    <a:pt x="5400786" y="284697"/>
                  </a:lnTo>
                  <a:lnTo>
                    <a:pt x="5670825" y="189798"/>
                  </a:lnTo>
                  <a:lnTo>
                    <a:pt x="5940864" y="9489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6266002" y="2354287"/>
              <a:ext cx="1350196" cy="664294"/>
            </a:xfrm>
            <a:custGeom>
              <a:avLst/>
              <a:pathLst>
                <a:path w="1350196" h="664294">
                  <a:moveTo>
                    <a:pt x="0" y="474496"/>
                  </a:moveTo>
                  <a:lnTo>
                    <a:pt x="270039" y="664294"/>
                  </a:lnTo>
                  <a:lnTo>
                    <a:pt x="540078" y="474496"/>
                  </a:lnTo>
                  <a:lnTo>
                    <a:pt x="810117" y="142348"/>
                  </a:lnTo>
                  <a:lnTo>
                    <a:pt x="1080157" y="94899"/>
                  </a:lnTo>
                  <a:lnTo>
                    <a:pt x="1350196"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405295"/>
              <a:ext cx="2700393" cy="3036775"/>
            </a:xfrm>
            <a:custGeom>
              <a:avLst/>
              <a:pathLst>
                <a:path w="2700393" h="3036775">
                  <a:moveTo>
                    <a:pt x="0" y="3036775"/>
                  </a:moveTo>
                  <a:lnTo>
                    <a:pt x="270039" y="569395"/>
                  </a:lnTo>
                  <a:lnTo>
                    <a:pt x="540078" y="332147"/>
                  </a:lnTo>
                  <a:lnTo>
                    <a:pt x="810117" y="237248"/>
                  </a:lnTo>
                  <a:lnTo>
                    <a:pt x="1080157" y="332147"/>
                  </a:lnTo>
                  <a:lnTo>
                    <a:pt x="1350196" y="189798"/>
                  </a:lnTo>
                  <a:lnTo>
                    <a:pt x="1620235" y="237248"/>
                  </a:lnTo>
                  <a:lnTo>
                    <a:pt x="1890275" y="142348"/>
                  </a:lnTo>
                  <a:lnTo>
                    <a:pt x="2160314" y="189798"/>
                  </a:lnTo>
                  <a:lnTo>
                    <a:pt x="2430353" y="0"/>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405295"/>
              <a:ext cx="6480943" cy="1803085"/>
            </a:xfrm>
            <a:custGeom>
              <a:avLst/>
              <a:pathLst>
                <a:path w="6480943" h="1803085">
                  <a:moveTo>
                    <a:pt x="0" y="1233689"/>
                  </a:moveTo>
                  <a:lnTo>
                    <a:pt x="270039" y="1803085"/>
                  </a:lnTo>
                  <a:lnTo>
                    <a:pt x="540078" y="1470937"/>
                  </a:lnTo>
                  <a:lnTo>
                    <a:pt x="810117" y="806643"/>
                  </a:lnTo>
                  <a:lnTo>
                    <a:pt x="1080157" y="854093"/>
                  </a:lnTo>
                  <a:lnTo>
                    <a:pt x="1350196" y="427046"/>
                  </a:lnTo>
                  <a:lnTo>
                    <a:pt x="1620235" y="189798"/>
                  </a:lnTo>
                  <a:lnTo>
                    <a:pt x="1890275" y="806643"/>
                  </a:lnTo>
                  <a:lnTo>
                    <a:pt x="2160314" y="427046"/>
                  </a:lnTo>
                  <a:lnTo>
                    <a:pt x="2430353" y="521945"/>
                  </a:lnTo>
                  <a:lnTo>
                    <a:pt x="2700393" y="284697"/>
                  </a:lnTo>
                  <a:lnTo>
                    <a:pt x="2970432" y="189798"/>
                  </a:lnTo>
                  <a:lnTo>
                    <a:pt x="3240471" y="237248"/>
                  </a:lnTo>
                  <a:lnTo>
                    <a:pt x="3510510" y="237248"/>
                  </a:lnTo>
                  <a:lnTo>
                    <a:pt x="3780550" y="332147"/>
                  </a:lnTo>
                  <a:lnTo>
                    <a:pt x="4050589" y="332147"/>
                  </a:lnTo>
                  <a:lnTo>
                    <a:pt x="4320628" y="379596"/>
                  </a:lnTo>
                  <a:lnTo>
                    <a:pt x="4590668" y="569395"/>
                  </a:lnTo>
                  <a:lnTo>
                    <a:pt x="4860707" y="1376038"/>
                  </a:lnTo>
                  <a:lnTo>
                    <a:pt x="5130746" y="379596"/>
                  </a:lnTo>
                  <a:lnTo>
                    <a:pt x="5400786" y="189798"/>
                  </a:lnTo>
                  <a:lnTo>
                    <a:pt x="5670825" y="94899"/>
                  </a:lnTo>
                  <a:lnTo>
                    <a:pt x="5940864" y="332147"/>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4915805" y="1310396"/>
              <a:ext cx="2700393" cy="2989325"/>
            </a:xfrm>
            <a:custGeom>
              <a:avLst/>
              <a:pathLst>
                <a:path w="2700393" h="2989325">
                  <a:moveTo>
                    <a:pt x="0" y="2989325"/>
                  </a:moveTo>
                  <a:lnTo>
                    <a:pt x="270039" y="616844"/>
                  </a:lnTo>
                  <a:lnTo>
                    <a:pt x="540078" y="521945"/>
                  </a:lnTo>
                  <a:lnTo>
                    <a:pt x="810117" y="427046"/>
                  </a:lnTo>
                  <a:lnTo>
                    <a:pt x="1080157" y="474496"/>
                  </a:lnTo>
                  <a:lnTo>
                    <a:pt x="1350196" y="332147"/>
                  </a:lnTo>
                  <a:lnTo>
                    <a:pt x="1620235" y="427046"/>
                  </a:lnTo>
                  <a:lnTo>
                    <a:pt x="1890275" y="237248"/>
                  </a:lnTo>
                  <a:lnTo>
                    <a:pt x="2160314" y="284697"/>
                  </a:lnTo>
                  <a:lnTo>
                    <a:pt x="2430353" y="0"/>
                  </a:lnTo>
                  <a:lnTo>
                    <a:pt x="2700393" y="0"/>
                  </a:lnTo>
                </a:path>
              </a:pathLst>
            </a:custGeom>
            <a:ln w="27101" cap="flat">
              <a:solidFill>
                <a:srgbClr val="836FFF">
                  <a:alpha val="100000"/>
                </a:srgbClr>
              </a:solidFill>
              <a:prstDash val="solid"/>
              <a:round/>
            </a:ln>
          </p:spPr>
          <p:txBody>
            <a:bodyPr/>
            <a:lstStyle/>
            <a:p/>
          </p:txBody>
        </p:sp>
        <p:sp>
          <p:nvSpPr>
            <p:cNvPr id="47" name="pl47"/>
            <p:cNvSpPr/>
            <p:nvPr/>
          </p:nvSpPr>
          <p:spPr>
            <a:xfrm>
              <a:off x="5995962" y="1784892"/>
              <a:ext cx="1620235" cy="474496"/>
            </a:xfrm>
            <a:custGeom>
              <a:avLst/>
              <a:pathLst>
                <a:path w="1620235" h="474496">
                  <a:moveTo>
                    <a:pt x="0" y="474496"/>
                  </a:moveTo>
                  <a:lnTo>
                    <a:pt x="270039" y="142348"/>
                  </a:lnTo>
                  <a:lnTo>
                    <a:pt x="540078" y="284697"/>
                  </a:lnTo>
                  <a:lnTo>
                    <a:pt x="810117" y="189798"/>
                  </a:lnTo>
                  <a:lnTo>
                    <a:pt x="1080157" y="94899"/>
                  </a:lnTo>
                  <a:lnTo>
                    <a:pt x="1350196" y="0"/>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28185" y="785370"/>
              <a:ext cx="724588" cy="516481"/>
            </a:xfrm>
            <a:custGeom>
              <a:avLst/>
              <a:pathLst>
                <a:path w="724588" h="516481">
                  <a:moveTo>
                    <a:pt x="724588" y="0"/>
                  </a:moveTo>
                  <a:lnTo>
                    <a:pt x="0" y="516481"/>
                  </a:lnTo>
                </a:path>
              </a:pathLst>
            </a:custGeom>
          </p:spPr>
          <p:txBody>
            <a:bodyPr/>
            <a:lstStyle/>
            <a:p/>
          </p:txBody>
        </p:sp>
        <p:sp>
          <p:nvSpPr>
            <p:cNvPr id="49" name="pl49"/>
            <p:cNvSpPr/>
            <p:nvPr/>
          </p:nvSpPr>
          <p:spPr>
            <a:xfrm>
              <a:off x="7632967" y="1362187"/>
              <a:ext cx="749977" cy="194193"/>
            </a:xfrm>
            <a:custGeom>
              <a:avLst/>
              <a:pathLst>
                <a:path w="749977" h="194193">
                  <a:moveTo>
                    <a:pt x="749977" y="194193"/>
                  </a:moveTo>
                  <a:lnTo>
                    <a:pt x="0" y="0"/>
                  </a:lnTo>
                </a:path>
              </a:pathLst>
            </a:custGeom>
          </p:spPr>
          <p:txBody>
            <a:bodyPr/>
            <a:lstStyle/>
            <a:p/>
          </p:txBody>
        </p:sp>
        <p:sp>
          <p:nvSpPr>
            <p:cNvPr id="50" name="pl50"/>
            <p:cNvSpPr/>
            <p:nvPr/>
          </p:nvSpPr>
          <p:spPr>
            <a:xfrm>
              <a:off x="7631055" y="1044624"/>
              <a:ext cx="697528" cy="306689"/>
            </a:xfrm>
            <a:custGeom>
              <a:avLst/>
              <a:pathLst>
                <a:path w="697528" h="306689">
                  <a:moveTo>
                    <a:pt x="697528" y="0"/>
                  </a:moveTo>
                  <a:lnTo>
                    <a:pt x="0" y="306689"/>
                  </a:lnTo>
                </a:path>
              </a:pathLst>
            </a:custGeom>
          </p:spPr>
          <p:txBody>
            <a:bodyPr/>
            <a:lstStyle/>
            <a:p/>
          </p:txBody>
        </p:sp>
        <p:sp>
          <p:nvSpPr>
            <p:cNvPr id="51" name="pl51"/>
            <p:cNvSpPr/>
            <p:nvPr/>
          </p:nvSpPr>
          <p:spPr>
            <a:xfrm>
              <a:off x="7629744" y="1365417"/>
              <a:ext cx="807351" cy="451325"/>
            </a:xfrm>
            <a:custGeom>
              <a:avLst/>
              <a:pathLst>
                <a:path w="807351" h="451325">
                  <a:moveTo>
                    <a:pt x="807351" y="451325"/>
                  </a:moveTo>
                  <a:lnTo>
                    <a:pt x="0" y="0"/>
                  </a:lnTo>
                </a:path>
              </a:pathLst>
            </a:custGeom>
          </p:spPr>
          <p:txBody>
            <a:bodyPr/>
            <a:lstStyle/>
            <a:p/>
          </p:txBody>
        </p:sp>
        <p:sp>
          <p:nvSpPr>
            <p:cNvPr id="52" name="pl52"/>
            <p:cNvSpPr/>
            <p:nvPr/>
          </p:nvSpPr>
          <p:spPr>
            <a:xfrm>
              <a:off x="7634226" y="1301130"/>
              <a:ext cx="790799" cy="55451"/>
            </a:xfrm>
            <a:custGeom>
              <a:avLst/>
              <a:pathLst>
                <a:path w="790799" h="55451">
                  <a:moveTo>
                    <a:pt x="790799" y="0"/>
                  </a:moveTo>
                  <a:lnTo>
                    <a:pt x="0" y="55451"/>
                  </a:lnTo>
                </a:path>
              </a:pathLst>
            </a:custGeom>
          </p:spPr>
          <p:txBody>
            <a:bodyPr/>
            <a:lstStyle/>
            <a:p/>
          </p:txBody>
        </p:sp>
        <p:sp>
          <p:nvSpPr>
            <p:cNvPr id="53" name="pl53"/>
            <p:cNvSpPr/>
            <p:nvPr/>
          </p:nvSpPr>
          <p:spPr>
            <a:xfrm>
              <a:off x="7624682" y="1415357"/>
              <a:ext cx="776259" cy="920635"/>
            </a:xfrm>
            <a:custGeom>
              <a:avLst/>
              <a:pathLst>
                <a:path w="776259" h="920635">
                  <a:moveTo>
                    <a:pt x="776259" y="920635"/>
                  </a:moveTo>
                  <a:lnTo>
                    <a:pt x="0" y="0"/>
                  </a:lnTo>
                </a:path>
              </a:pathLst>
            </a:custGeom>
          </p:spPr>
          <p:txBody>
            <a:bodyPr/>
            <a:lstStyle/>
            <a:p/>
          </p:txBody>
        </p:sp>
        <p:sp>
          <p:nvSpPr>
            <p:cNvPr id="54" name="pl54"/>
            <p:cNvSpPr/>
            <p:nvPr/>
          </p:nvSpPr>
          <p:spPr>
            <a:xfrm>
              <a:off x="7626557" y="1414640"/>
              <a:ext cx="732145" cy="660544"/>
            </a:xfrm>
            <a:custGeom>
              <a:avLst/>
              <a:pathLst>
                <a:path w="732145" h="660544">
                  <a:moveTo>
                    <a:pt x="732145" y="660544"/>
                  </a:moveTo>
                  <a:lnTo>
                    <a:pt x="0" y="0"/>
                  </a:lnTo>
                </a:path>
              </a:pathLst>
            </a:custGeom>
          </p:spPr>
          <p:txBody>
            <a:bodyPr/>
            <a:lstStyle/>
            <a:p/>
          </p:txBody>
        </p:sp>
        <p:sp>
          <p:nvSpPr>
            <p:cNvPr id="55" name="pl55"/>
            <p:cNvSpPr/>
            <p:nvPr/>
          </p:nvSpPr>
          <p:spPr>
            <a:xfrm>
              <a:off x="7623438" y="1795330"/>
              <a:ext cx="735423" cy="1060355"/>
            </a:xfrm>
            <a:custGeom>
              <a:avLst/>
              <a:pathLst>
                <a:path w="735423" h="1060355">
                  <a:moveTo>
                    <a:pt x="735423" y="1060355"/>
                  </a:moveTo>
                  <a:lnTo>
                    <a:pt x="0" y="0"/>
                  </a:lnTo>
                </a:path>
              </a:pathLst>
            </a:custGeom>
          </p:spPr>
          <p:txBody>
            <a:bodyPr/>
            <a:lstStyle/>
            <a:p/>
          </p:txBody>
        </p:sp>
        <p:sp>
          <p:nvSpPr>
            <p:cNvPr id="56" name="pl56"/>
            <p:cNvSpPr/>
            <p:nvPr/>
          </p:nvSpPr>
          <p:spPr>
            <a:xfrm>
              <a:off x="7624607" y="1794979"/>
              <a:ext cx="667824" cy="801123"/>
            </a:xfrm>
            <a:custGeom>
              <a:avLst/>
              <a:pathLst>
                <a:path w="667824" h="801123">
                  <a:moveTo>
                    <a:pt x="667824" y="801123"/>
                  </a:moveTo>
                  <a:lnTo>
                    <a:pt x="0" y="0"/>
                  </a:lnTo>
                </a:path>
              </a:pathLst>
            </a:custGeom>
          </p:spPr>
          <p:txBody>
            <a:bodyPr/>
            <a:lstStyle/>
            <a:p/>
          </p:txBody>
        </p:sp>
        <p:sp>
          <p:nvSpPr>
            <p:cNvPr id="57" name="pl57"/>
            <p:cNvSpPr/>
            <p:nvPr/>
          </p:nvSpPr>
          <p:spPr>
            <a:xfrm>
              <a:off x="7625663" y="2363999"/>
              <a:ext cx="733197" cy="752272"/>
            </a:xfrm>
            <a:custGeom>
              <a:avLst/>
              <a:pathLst>
                <a:path w="733197" h="752272">
                  <a:moveTo>
                    <a:pt x="733197" y="752272"/>
                  </a:moveTo>
                  <a:lnTo>
                    <a:pt x="0" y="0"/>
                  </a:lnTo>
                </a:path>
              </a:pathLst>
            </a:custGeom>
          </p:spPr>
          <p:txBody>
            <a:bodyPr/>
            <a:lstStyle/>
            <a:p/>
          </p:txBody>
        </p:sp>
        <p:sp>
          <p:nvSpPr>
            <p:cNvPr id="58" name="pl58"/>
            <p:cNvSpPr/>
            <p:nvPr/>
          </p:nvSpPr>
          <p:spPr>
            <a:xfrm>
              <a:off x="7634339" y="3920116"/>
              <a:ext cx="748606" cy="7"/>
            </a:xfrm>
            <a:custGeom>
              <a:avLst/>
              <a:pathLst>
                <a:path w="748606" h="7">
                  <a:moveTo>
                    <a:pt x="748606" y="0"/>
                  </a:moveTo>
                  <a:lnTo>
                    <a:pt x="0" y="7"/>
                  </a:lnTo>
                </a:path>
              </a:pathLst>
            </a:custGeom>
          </p:spPr>
          <p:txBody>
            <a:bodyPr/>
            <a:lstStyle/>
            <a:p/>
          </p:txBody>
        </p:sp>
        <p:sp>
          <p:nvSpPr>
            <p:cNvPr id="59" name="pg59"/>
            <p:cNvSpPr/>
            <p:nvPr/>
          </p:nvSpPr>
          <p:spPr>
            <a:xfrm>
              <a:off x="8284194" y="69348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3502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61" name="pg61"/>
            <p:cNvSpPr/>
            <p:nvPr/>
          </p:nvSpPr>
          <p:spPr>
            <a:xfrm>
              <a:off x="8314365" y="14761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177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3" name="pg63"/>
            <p:cNvSpPr/>
            <p:nvPr/>
          </p:nvSpPr>
          <p:spPr>
            <a:xfrm>
              <a:off x="8260004" y="95326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7611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5" name="pg65"/>
            <p:cNvSpPr/>
            <p:nvPr/>
          </p:nvSpPr>
          <p:spPr>
            <a:xfrm>
              <a:off x="8368515" y="173874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8028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7" name="pg67"/>
            <p:cNvSpPr/>
            <p:nvPr/>
          </p:nvSpPr>
          <p:spPr>
            <a:xfrm>
              <a:off x="8356446" y="121625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25779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9" name="pg69"/>
            <p:cNvSpPr/>
            <p:nvPr/>
          </p:nvSpPr>
          <p:spPr>
            <a:xfrm>
              <a:off x="8332362" y="225738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29892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71" name="pg71"/>
            <p:cNvSpPr/>
            <p:nvPr/>
          </p:nvSpPr>
          <p:spPr>
            <a:xfrm>
              <a:off x="8290122" y="199766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03920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3" name="pg73"/>
            <p:cNvSpPr/>
            <p:nvPr/>
          </p:nvSpPr>
          <p:spPr>
            <a:xfrm>
              <a:off x="8290281" y="27767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182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81%</a:t>
              </a:r>
            </a:p>
          </p:txBody>
        </p:sp>
        <p:sp>
          <p:nvSpPr>
            <p:cNvPr id="75" name="pg75"/>
            <p:cNvSpPr/>
            <p:nvPr/>
          </p:nvSpPr>
          <p:spPr>
            <a:xfrm>
              <a:off x="8223851" y="251838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992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77" name="pg77"/>
            <p:cNvSpPr/>
            <p:nvPr/>
          </p:nvSpPr>
          <p:spPr>
            <a:xfrm>
              <a:off x="8290281" y="30384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99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79" name="pg79"/>
            <p:cNvSpPr/>
            <p:nvPr/>
          </p:nvSpPr>
          <p:spPr>
            <a:xfrm>
              <a:off x="8314365" y="38355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8771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Togo,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(69%), suivi par le YFV (80%).
La couverture de 10 vaccins a augmenté (DTC3, HepB3, Hib3, VPI1, MCV1, MCV2, PcV3, Polio3, RotaC et Rubéole) par rapport aux couvertures respectives en 2019.
La couverture de 9 vaccins est restée la même (DTC3, HepB3, Hib3, VPI1, MCV1, PcV3, Polio3, RotaC et Rubéole), 1 vaccin a diminué (HPVc), et 1 vaccin a augmenté (MCV2)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424463" y="870398"/>
              <a:ext cx="216649" cy="0"/>
            </a:xfrm>
            <a:custGeom>
              <a:avLst/>
              <a:pathLst>
                <a:path w="216649" h="0">
                  <a:moveTo>
                    <a:pt x="0" y="0"/>
                  </a:moveTo>
                  <a:lnTo>
                    <a:pt x="0" y="0"/>
                  </a:lnTo>
                  <a:lnTo>
                    <a:pt x="0"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220700"/>
              <a:ext cx="505514" cy="0"/>
            </a:xfrm>
            <a:custGeom>
              <a:avLst/>
              <a:pathLst>
                <a:path w="505514" h="0">
                  <a:moveTo>
                    <a:pt x="0" y="0"/>
                  </a:moveTo>
                  <a:lnTo>
                    <a:pt x="144432" y="0"/>
                  </a:lnTo>
                  <a:lnTo>
                    <a:pt x="144432"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1571001"/>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1921302"/>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271604"/>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2621905"/>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2972206"/>
              <a:ext cx="433298" cy="0"/>
            </a:xfrm>
            <a:custGeom>
              <a:avLst/>
              <a:pathLst>
                <a:path w="433298" h="0">
                  <a:moveTo>
                    <a:pt x="0" y="0"/>
                  </a:move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322508"/>
              <a:ext cx="1011029" cy="0"/>
            </a:xfrm>
            <a:custGeom>
              <a:avLst/>
              <a:pathLst>
                <a:path w="1011029" h="0">
                  <a:moveTo>
                    <a:pt x="0" y="0"/>
                  </a:moveTo>
                  <a:lnTo>
                    <a:pt x="288865" y="0"/>
                  </a:lnTo>
                  <a:lnTo>
                    <a:pt x="288865"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3672809"/>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341217" y="4023110"/>
              <a:ext cx="577731" cy="0"/>
            </a:xfrm>
            <a:custGeom>
              <a:avLst/>
              <a:pathLst>
                <a:path w="577731" h="0">
                  <a:moveTo>
                    <a:pt x="0" y="0"/>
                  </a:moveTo>
                  <a:lnTo>
                    <a:pt x="72216" y="0"/>
                  </a:lnTo>
                  <a:lnTo>
                    <a:pt x="288865"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32" name="pl32"/>
            <p:cNvSpPr/>
            <p:nvPr/>
          </p:nvSpPr>
          <p:spPr>
            <a:xfrm>
              <a:off x="6907918" y="4373412"/>
              <a:ext cx="433298" cy="0"/>
            </a:xfrm>
            <a:custGeom>
              <a:avLst/>
              <a:pathLst>
                <a:path w="433298" h="0">
                  <a:moveTo>
                    <a:pt x="0" y="0"/>
                  </a:move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3" name="pl33"/>
            <p:cNvSpPr/>
            <p:nvPr/>
          </p:nvSpPr>
          <p:spPr>
            <a:xfrm>
              <a:off x="7413433" y="4723713"/>
              <a:ext cx="649947" cy="0"/>
            </a:xfrm>
            <a:custGeom>
              <a:avLst/>
              <a:pathLst>
                <a:path w="649947" h="0">
                  <a:moveTo>
                    <a:pt x="0" y="0"/>
                  </a:moveTo>
                  <a:lnTo>
                    <a:pt x="144432" y="0"/>
                  </a:lnTo>
                  <a:lnTo>
                    <a:pt x="216649"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34" name="pl34"/>
            <p:cNvSpPr/>
            <p:nvPr/>
          </p:nvSpPr>
          <p:spPr>
            <a:xfrm>
              <a:off x="6691269" y="5074015"/>
              <a:ext cx="577731" cy="0"/>
            </a:xfrm>
            <a:custGeom>
              <a:avLst/>
              <a:pathLst>
                <a:path w="577731" h="0">
                  <a:moveTo>
                    <a:pt x="0" y="0"/>
                  </a:moveTo>
                  <a:lnTo>
                    <a:pt x="144432" y="0"/>
                  </a:lnTo>
                  <a:lnTo>
                    <a:pt x="288865" y="0"/>
                  </a:lnTo>
                  <a:lnTo>
                    <a:pt x="361082" y="0"/>
                  </a:lnTo>
                  <a:lnTo>
                    <a:pt x="577731" y="0"/>
                  </a:lnTo>
                  <a:lnTo>
                    <a:pt x="577731"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4795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5909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4795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347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3671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72830"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63953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92839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63953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92839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63953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92839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928397"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11747"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92839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06180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68968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267419"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41185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56731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85618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85618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27844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85618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06180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278449"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27844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495098"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98958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206233"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0623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Togo,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(92%) et 2023 (95%). La couverture par le DTC1 est restée la même en 2024 (95%) par rapport à 2023, et était plus élevée qu'en 2019. En 2019-2024, la couverture par le DTC1 a atteint son niveau le plus bas en 2020 (88 %).
En 2023, 1 vaccin avait une couverture plus faible qu'en 2019.
En 2024, 1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333942"/>
              <a:ext cx="2520366" cy="308406"/>
            </a:xfrm>
            <a:custGeom>
              <a:avLst/>
              <a:pathLst>
                <a:path w="2520366" h="308406">
                  <a:moveTo>
                    <a:pt x="0" y="0"/>
                  </a:moveTo>
                  <a:lnTo>
                    <a:pt x="2520366" y="308406"/>
                  </a:lnTo>
                </a:path>
              </a:pathLst>
            </a:custGeom>
            <a:ln w="29811" cap="flat">
              <a:solidFill>
                <a:srgbClr val="FF0000">
                  <a:alpha val="100000"/>
                </a:srgbClr>
              </a:solidFill>
              <a:prstDash val="solid"/>
              <a:round/>
            </a:ln>
          </p:spPr>
          <p:txBody>
            <a:bodyPr/>
            <a:lstStyle/>
            <a:p/>
          </p:txBody>
        </p:sp>
        <p:sp>
          <p:nvSpPr>
            <p:cNvPr id="20" name="pl20"/>
            <p:cNvSpPr/>
            <p:nvPr/>
          </p:nvSpPr>
          <p:spPr>
            <a:xfrm>
              <a:off x="3655622" y="3333942"/>
              <a:ext cx="2520366" cy="308406"/>
            </a:xfrm>
            <a:custGeom>
              <a:avLst/>
              <a:pathLst>
                <a:path w="2520366" h="308406">
                  <a:moveTo>
                    <a:pt x="0" y="0"/>
                  </a:moveTo>
                  <a:lnTo>
                    <a:pt x="2520366" y="308406"/>
                  </a:lnTo>
                </a:path>
              </a:pathLst>
            </a:custGeom>
            <a:ln w="29811" cap="flat">
              <a:solidFill>
                <a:srgbClr val="0058AB">
                  <a:alpha val="100000"/>
                </a:srgbClr>
              </a:solidFill>
              <a:prstDash val="solid"/>
              <a:round/>
            </a:ln>
          </p:spPr>
          <p:txBody>
            <a:bodyPr/>
            <a:lstStyle/>
            <a:p/>
          </p:txBody>
        </p:sp>
        <p:sp>
          <p:nvSpPr>
            <p:cNvPr id="21" name="pt21"/>
            <p:cNvSpPr/>
            <p:nvPr/>
          </p:nvSpPr>
          <p:spPr>
            <a:xfrm>
              <a:off x="3630796"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6" name="tx26"/>
            <p:cNvSpPr/>
            <p:nvPr/>
          </p:nvSpPr>
          <p:spPr>
            <a:xfrm>
              <a:off x="6175989"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27" name="tx27"/>
            <p:cNvSpPr/>
            <p:nvPr/>
          </p:nvSpPr>
          <p:spPr>
            <a:xfrm>
              <a:off x="3655622"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28" name="tx28"/>
            <p:cNvSpPr/>
            <p:nvPr/>
          </p:nvSpPr>
          <p:spPr>
            <a:xfrm>
              <a:off x="6175989"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417586" y="988125"/>
              <a:ext cx="476071"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lor</a:t>
              </a:r>
            </a:p>
          </p:txBody>
        </p:sp>
        <p:sp>
          <p:nvSpPr>
            <p:cNvPr id="32" name="tx32"/>
            <p:cNvSpPr/>
            <p:nvPr/>
          </p:nvSpPr>
          <p:spPr>
            <a:xfrm>
              <a:off x="3277660" y="1144546"/>
              <a:ext cx="75592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de l'introduction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61590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Togo, 2023-2024</a:t>
              </a:r>
            </a:p>
          </p:txBody>
        </p:sp>
        <p:sp>
          <p:nvSpPr>
            <p:cNvPr id="49" name="tx49"/>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50" name="tx50"/>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au Togo est 2023.
En 2024, la couverture du programme de première dose (HPV1) chez les filles était de 36% et la couverture du programme de dernière dose (HPVc) était de 36%.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42056"/>
              <a:ext cx="6444618" cy="1602100"/>
            </a:xfrm>
            <a:custGeom>
              <a:avLst/>
              <a:pathLst>
                <a:path w="6444618" h="1602100">
                  <a:moveTo>
                    <a:pt x="0" y="1041365"/>
                  </a:moveTo>
                  <a:lnTo>
                    <a:pt x="268525" y="1602100"/>
                  </a:lnTo>
                  <a:lnTo>
                    <a:pt x="537051" y="1241627"/>
                  </a:lnTo>
                  <a:lnTo>
                    <a:pt x="805577" y="720945"/>
                  </a:lnTo>
                  <a:lnTo>
                    <a:pt x="1074103" y="760997"/>
                  </a:lnTo>
                  <a:lnTo>
                    <a:pt x="1342628" y="320420"/>
                  </a:lnTo>
                  <a:lnTo>
                    <a:pt x="1611154" y="240315"/>
                  </a:lnTo>
                  <a:lnTo>
                    <a:pt x="1879680" y="320420"/>
                  </a:lnTo>
                  <a:lnTo>
                    <a:pt x="2148206" y="360472"/>
                  </a:lnTo>
                  <a:lnTo>
                    <a:pt x="2416732" y="480630"/>
                  </a:lnTo>
                  <a:lnTo>
                    <a:pt x="2685257" y="280367"/>
                  </a:lnTo>
                  <a:lnTo>
                    <a:pt x="2953783" y="200262"/>
                  </a:lnTo>
                  <a:lnTo>
                    <a:pt x="3222309" y="240315"/>
                  </a:lnTo>
                  <a:lnTo>
                    <a:pt x="3490835" y="240315"/>
                  </a:lnTo>
                  <a:lnTo>
                    <a:pt x="3759360" y="240315"/>
                  </a:lnTo>
                  <a:lnTo>
                    <a:pt x="4027886" y="320420"/>
                  </a:lnTo>
                  <a:lnTo>
                    <a:pt x="4296412" y="320420"/>
                  </a:lnTo>
                  <a:lnTo>
                    <a:pt x="4564938" y="240315"/>
                  </a:lnTo>
                  <a:lnTo>
                    <a:pt x="4833464" y="320420"/>
                  </a:lnTo>
                  <a:lnTo>
                    <a:pt x="5101989" y="160210"/>
                  </a:lnTo>
                  <a:lnTo>
                    <a:pt x="5370515" y="200262"/>
                  </a:lnTo>
                  <a:lnTo>
                    <a:pt x="5639041" y="120157"/>
                  </a:lnTo>
                  <a:lnTo>
                    <a:pt x="5907567" y="16021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283159"/>
              <a:ext cx="1342628" cy="560735"/>
            </a:xfrm>
            <a:custGeom>
              <a:avLst/>
              <a:pathLst>
                <a:path w="1342628" h="560735">
                  <a:moveTo>
                    <a:pt x="0" y="400525"/>
                  </a:moveTo>
                  <a:lnTo>
                    <a:pt x="268525" y="560735"/>
                  </a:lnTo>
                  <a:lnTo>
                    <a:pt x="537051" y="400525"/>
                  </a:lnTo>
                  <a:lnTo>
                    <a:pt x="805577" y="120157"/>
                  </a:lnTo>
                  <a:lnTo>
                    <a:pt x="1074103" y="80105"/>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482109"/>
              <a:ext cx="2685257" cy="2563361"/>
            </a:xfrm>
            <a:custGeom>
              <a:avLst/>
              <a:pathLst>
                <a:path w="2685257" h="2563361">
                  <a:moveTo>
                    <a:pt x="0" y="2563361"/>
                  </a:moveTo>
                  <a:lnTo>
                    <a:pt x="268525" y="480630"/>
                  </a:lnTo>
                  <a:lnTo>
                    <a:pt x="537051" y="280367"/>
                  </a:lnTo>
                  <a:lnTo>
                    <a:pt x="805577" y="200262"/>
                  </a:lnTo>
                  <a:lnTo>
                    <a:pt x="1074103" y="280367"/>
                  </a:lnTo>
                  <a:lnTo>
                    <a:pt x="1342628" y="160210"/>
                  </a:lnTo>
                  <a:lnTo>
                    <a:pt x="1611154" y="200262"/>
                  </a:lnTo>
                  <a:lnTo>
                    <a:pt x="1879680" y="120157"/>
                  </a:lnTo>
                  <a:lnTo>
                    <a:pt x="2148206" y="160210"/>
                  </a:lnTo>
                  <a:lnTo>
                    <a:pt x="2416732" y="0"/>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7624371" y="3244420"/>
              <a:ext cx="268525" cy="360472"/>
            </a:xfrm>
            <a:custGeom>
              <a:avLst/>
              <a:pathLst>
                <a:path w="268525" h="360472">
                  <a:moveTo>
                    <a:pt x="0" y="0"/>
                  </a:moveTo>
                  <a:lnTo>
                    <a:pt x="268525" y="36047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4450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11892" y="26453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40070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340308"/>
              <a:ext cx="253179" cy="95932"/>
            </a:xfrm>
            <a:custGeom>
              <a:avLst/>
              <a:pathLst>
                <a:path w="253179" h="95932">
                  <a:moveTo>
                    <a:pt x="253179" y="0"/>
                  </a:moveTo>
                  <a:lnTo>
                    <a:pt x="0" y="95932"/>
                  </a:lnTo>
                </a:path>
              </a:pathLst>
            </a:custGeom>
          </p:spPr>
          <p:txBody>
            <a:bodyPr/>
            <a:lstStyle/>
            <a:p/>
          </p:txBody>
        </p:sp>
        <p:sp>
          <p:nvSpPr>
            <p:cNvPr id="40" name="pl40"/>
            <p:cNvSpPr/>
            <p:nvPr/>
          </p:nvSpPr>
          <p:spPr>
            <a:xfrm>
              <a:off x="7908725" y="1487545"/>
              <a:ext cx="252697" cy="86795"/>
            </a:xfrm>
            <a:custGeom>
              <a:avLst/>
              <a:pathLst>
                <a:path w="252697" h="86795">
                  <a:moveTo>
                    <a:pt x="252697" y="86795"/>
                  </a:moveTo>
                  <a:lnTo>
                    <a:pt x="0" y="0"/>
                  </a:lnTo>
                </a:path>
              </a:pathLst>
            </a:custGeom>
          </p:spPr>
          <p:txBody>
            <a:bodyPr/>
            <a:lstStyle/>
            <a:p/>
          </p:txBody>
        </p:sp>
        <p:sp>
          <p:nvSpPr>
            <p:cNvPr id="41" name="pl41"/>
            <p:cNvSpPr/>
            <p:nvPr/>
          </p:nvSpPr>
          <p:spPr>
            <a:xfrm>
              <a:off x="7911730" y="2283159"/>
              <a:ext cx="249692" cy="0"/>
            </a:xfrm>
            <a:custGeom>
              <a:avLst/>
              <a:pathLst>
                <a:path w="249692" h="0">
                  <a:moveTo>
                    <a:pt x="249692" y="0"/>
                  </a:moveTo>
                  <a:lnTo>
                    <a:pt x="0" y="0"/>
                  </a:lnTo>
                </a:path>
              </a:pathLst>
            </a:custGeom>
          </p:spPr>
          <p:txBody>
            <a:bodyPr/>
            <a:lstStyle/>
            <a:p/>
          </p:txBody>
        </p:sp>
        <p:sp>
          <p:nvSpPr>
            <p:cNvPr id="42" name="pl42"/>
            <p:cNvSpPr/>
            <p:nvPr/>
          </p:nvSpPr>
          <p:spPr>
            <a:xfrm>
              <a:off x="7911730" y="3604893"/>
              <a:ext cx="249692" cy="4"/>
            </a:xfrm>
            <a:custGeom>
              <a:avLst/>
              <a:pathLst>
                <a:path w="249692" h="4">
                  <a:moveTo>
                    <a:pt x="249692" y="4"/>
                  </a:moveTo>
                  <a:lnTo>
                    <a:pt x="0" y="0"/>
                  </a:lnTo>
                </a:path>
              </a:pathLst>
            </a:custGeom>
          </p:spPr>
          <p:txBody>
            <a:bodyPr/>
            <a:lstStyle/>
            <a:p/>
          </p:txBody>
        </p:sp>
        <p:sp>
          <p:nvSpPr>
            <p:cNvPr id="43" name="pg43"/>
            <p:cNvSpPr/>
            <p:nvPr/>
          </p:nvSpPr>
          <p:spPr>
            <a:xfrm>
              <a:off x="8092843" y="122918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700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5" name="pg45"/>
            <p:cNvSpPr/>
            <p:nvPr/>
          </p:nvSpPr>
          <p:spPr>
            <a:xfrm>
              <a:off x="8092843" y="150168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4252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7" name="pg47"/>
            <p:cNvSpPr/>
            <p:nvPr/>
          </p:nvSpPr>
          <p:spPr>
            <a:xfrm>
              <a:off x="8092843" y="21921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2330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49" name="pg49"/>
            <p:cNvSpPr/>
            <p:nvPr/>
          </p:nvSpPr>
          <p:spPr>
            <a:xfrm>
              <a:off x="8092843" y="35139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5547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36%</a:t>
              </a:r>
            </a:p>
          </p:txBody>
        </p:sp>
        <p:sp>
          <p:nvSpPr>
            <p:cNvPr id="51" name="pg51"/>
            <p:cNvSpPr/>
            <p:nvPr/>
          </p:nvSpPr>
          <p:spPr>
            <a:xfrm>
              <a:off x="1511239" y="22969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959" y="2340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64</a:t>
              </a:r>
            </a:p>
          </p:txBody>
        </p:sp>
        <p:sp>
          <p:nvSpPr>
            <p:cNvPr id="53" name="pg53"/>
            <p:cNvSpPr/>
            <p:nvPr/>
          </p:nvSpPr>
          <p:spPr>
            <a:xfrm>
              <a:off x="6614204" y="24974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659924" y="25412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59</a:t>
              </a:r>
            </a:p>
          </p:txBody>
        </p:sp>
        <p:sp>
          <p:nvSpPr>
            <p:cNvPr id="55" name="pg55"/>
            <p:cNvSpPr/>
            <p:nvPr/>
          </p:nvSpPr>
          <p:spPr>
            <a:xfrm>
              <a:off x="4910583" y="40509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6303" y="4094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7" name="pg57"/>
            <p:cNvSpPr/>
            <p:nvPr/>
          </p:nvSpPr>
          <p:spPr>
            <a:xfrm>
              <a:off x="7326964" y="32494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372684" y="329357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3140503" y="580629"/>
              <a:ext cx="35972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Togo, 2000-2024</a:t>
              </a:r>
            </a:p>
          </p:txBody>
        </p:sp>
        <p:sp>
          <p:nvSpPr>
            <p:cNvPr id="87" name="tx8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Togo possède les 4 vaccins des ODD.
En 2024, le Togo aura atteint une couverture d'au moins 90 % pour un des quatre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95 % entre 2023 et 2024.
- La couverture du DTC3 est restée constante à 90 % entre 2023 et 2024.
- Il y avait à peu près le même nombre d'enfants n'ayant reçu aucune dose en 2024. Il reste donc 14 000 enfants non vaccinés, vulnérables aux maladies évitables par la vaccination, et 14 000 autres avec une protection incomplète.
- Le Togo représentait 0,3 % des enfants n'ayant reçu aucune dose de vaccin en Afrique occidentale et centrale (WCAR) et 0,1 % des enfants n'ayant reçu aucune dose de vaccin dans le monde.
- La couverture par le MCV1 est restée constante à 81 % entre 2023 et 2024. Il y a eu 54 000 enfants qui n'ont pas reçu la première vaccination contre la rougeole.
- La couverture par le MCV2 a augmenté de 2 points de pourcentage, passant de 67 % en 2023 à 69 % en 2024.
- La couverture de la dernière dose de la vaccination contre le papillomavirus (HPVc) chez les filles a diminué de 45% à 36%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Togo,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Togo.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DAPMHHIV-502652578-1607620</_dlc_DocId>
    <_dlc_DocIdUrl xmlns="9e17fbd9-fb4c-4d20-9ec4-18aa77a91b0d">
      <Url>https://unicef.sharepoint.com/teams/DAPM-Health-HIV/_layouts/15/DocIdRedir.aspx?ID=DAPMHHIV-502652578-1607620</Url>
      <Description>DAPMHHIV-502652578-1607620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5d6b1bf2-3a5a-4dfa-9de8-17b0ea114846</vt:lpwstr>
  </property>
  <property fmtid="{D5CDD505-2E9C-101B-9397-08002B2CF9AE}" pid="4" name="MediaServiceImageTags">
    <vt:lpwstr/>
  </property>
</Properties>
</file>