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45E61AD2-9F2F-442D-B8DF-9EDB35CD2F26}"/>
    <pc:docChg chg="modSld">
      <pc:chgData name="Lauren Francis" userId="b7c8c318-11b6-44df-a20d-cbfd05c86935" providerId="ADAL" clId="{45E61AD2-9F2F-442D-B8DF-9EDB35CD2F26}" dt="2025-07-14T19:32:15.724" v="1" actId="20577"/>
      <pc:docMkLst>
        <pc:docMk/>
      </pc:docMkLst>
      <pc:sldChg chg="modSp mod">
        <pc:chgData name="Lauren Francis" userId="b7c8c318-11b6-44df-a20d-cbfd05c86935" providerId="ADAL" clId="{45E61AD2-9F2F-442D-B8DF-9EDB35CD2F26}" dt="2025-07-14T19:32:15.724" v="1" actId="20577"/>
        <pc:sldMkLst>
          <pc:docMk/>
          <pc:sldMk cId="0" sldId="271"/>
        </pc:sldMkLst>
        <pc:spChg chg="mod">
          <ac:chgData name="Lauren Francis" userId="b7c8c318-11b6-44df-a20d-cbfd05c86935" providerId="ADAL" clId="{45E61AD2-9F2F-442D-B8DF-9EDB35CD2F26}" dt="2025-07-14T19:32:15.724" v="1" actId="20577"/>
          <ac:spMkLst>
            <pc:docMk/>
            <pc:sldMk cId="0" sldId="271"/>
            <ac:spMk id="144" creationId="{00000000-0000-0000-0000-000000000000}"/>
          </ac:spMkLst>
        </pc:spChg>
      </pc:sld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7.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Tchad</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917153"/>
              <a:ext cx="6444618" cy="1955233"/>
            </a:xfrm>
            <a:custGeom>
              <a:avLst/>
              <a:gdLst/>
              <a:ahLst/>
              <a:cxnLst/>
              <a:rect l="0" t="0" r="0" b="0"/>
              <a:pathLst>
                <a:path w="6444618" h="1955233">
                  <a:moveTo>
                    <a:pt x="0" y="1556206"/>
                  </a:moveTo>
                  <a:lnTo>
                    <a:pt x="268525" y="1596108"/>
                  </a:lnTo>
                  <a:lnTo>
                    <a:pt x="537051" y="1556206"/>
                  </a:lnTo>
                  <a:lnTo>
                    <a:pt x="805577" y="1556206"/>
                  </a:lnTo>
                  <a:lnTo>
                    <a:pt x="1074103" y="1955233"/>
                  </a:lnTo>
                  <a:lnTo>
                    <a:pt x="1342628" y="1516303"/>
                  </a:lnTo>
                  <a:lnTo>
                    <a:pt x="1611154" y="1037470"/>
                  </a:lnTo>
                  <a:lnTo>
                    <a:pt x="1879680" y="1356692"/>
                  </a:lnTo>
                  <a:lnTo>
                    <a:pt x="2148206" y="1476400"/>
                  </a:lnTo>
                  <a:lnTo>
                    <a:pt x="2416732" y="1556206"/>
                  </a:lnTo>
                  <a:lnTo>
                    <a:pt x="2685257" y="1157178"/>
                  </a:lnTo>
                  <a:lnTo>
                    <a:pt x="2953783" y="1157178"/>
                  </a:lnTo>
                  <a:lnTo>
                    <a:pt x="3222309" y="1077373"/>
                  </a:lnTo>
                  <a:lnTo>
                    <a:pt x="3490835" y="1037470"/>
                  </a:lnTo>
                  <a:lnTo>
                    <a:pt x="3759360" y="837957"/>
                  </a:lnTo>
                  <a:lnTo>
                    <a:pt x="4027886" y="997568"/>
                  </a:lnTo>
                  <a:lnTo>
                    <a:pt x="4296412" y="1157178"/>
                  </a:lnTo>
                  <a:lnTo>
                    <a:pt x="4564938" y="1157178"/>
                  </a:lnTo>
                  <a:lnTo>
                    <a:pt x="4833464" y="837957"/>
                  </a:lnTo>
                  <a:lnTo>
                    <a:pt x="5101989" y="598540"/>
                  </a:lnTo>
                  <a:lnTo>
                    <a:pt x="5370515" y="399027"/>
                  </a:lnTo>
                  <a:lnTo>
                    <a:pt x="5639041" y="199513"/>
                  </a:lnTo>
                  <a:lnTo>
                    <a:pt x="5907567" y="79805"/>
                  </a:lnTo>
                  <a:lnTo>
                    <a:pt x="6176092" y="0"/>
                  </a:lnTo>
                  <a:lnTo>
                    <a:pt x="6444618" y="0"/>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2555597"/>
              <a:ext cx="6444618" cy="1955233"/>
            </a:xfrm>
            <a:custGeom>
              <a:avLst/>
              <a:gdLst/>
              <a:ahLst/>
              <a:cxnLst/>
              <a:rect l="0" t="0" r="0" b="0"/>
              <a:pathLst>
                <a:path w="6444618" h="1955233">
                  <a:moveTo>
                    <a:pt x="0" y="1197081"/>
                  </a:moveTo>
                  <a:lnTo>
                    <a:pt x="268525" y="1675914"/>
                  </a:lnTo>
                  <a:lnTo>
                    <a:pt x="537051" y="1715817"/>
                  </a:lnTo>
                  <a:lnTo>
                    <a:pt x="805577" y="1795622"/>
                  </a:lnTo>
                  <a:lnTo>
                    <a:pt x="1074103" y="1835525"/>
                  </a:lnTo>
                  <a:lnTo>
                    <a:pt x="1342628" y="1675914"/>
                  </a:lnTo>
                  <a:lnTo>
                    <a:pt x="1611154" y="1077373"/>
                  </a:lnTo>
                  <a:lnTo>
                    <a:pt x="1879680" y="1556206"/>
                  </a:lnTo>
                  <a:lnTo>
                    <a:pt x="2148206" y="1955233"/>
                  </a:lnTo>
                  <a:lnTo>
                    <a:pt x="2416732" y="1675914"/>
                  </a:lnTo>
                  <a:lnTo>
                    <a:pt x="2685257" y="1117276"/>
                  </a:lnTo>
                  <a:lnTo>
                    <a:pt x="2953783" y="1396595"/>
                  </a:lnTo>
                  <a:lnTo>
                    <a:pt x="3222309" y="1117276"/>
                  </a:lnTo>
                  <a:lnTo>
                    <a:pt x="3490835" y="1157178"/>
                  </a:lnTo>
                  <a:lnTo>
                    <a:pt x="3759360" y="1276887"/>
                  </a:lnTo>
                  <a:lnTo>
                    <a:pt x="4027886" y="1037470"/>
                  </a:lnTo>
                  <a:lnTo>
                    <a:pt x="4296412" y="1077373"/>
                  </a:lnTo>
                  <a:lnTo>
                    <a:pt x="4564938" y="1077373"/>
                  </a:lnTo>
                  <a:lnTo>
                    <a:pt x="4833464" y="837957"/>
                  </a:lnTo>
                  <a:lnTo>
                    <a:pt x="5101989" y="598540"/>
                  </a:lnTo>
                  <a:lnTo>
                    <a:pt x="5370515" y="518735"/>
                  </a:lnTo>
                  <a:lnTo>
                    <a:pt x="5639041" y="239416"/>
                  </a:lnTo>
                  <a:lnTo>
                    <a:pt x="5907567" y="79805"/>
                  </a:lnTo>
                  <a:lnTo>
                    <a:pt x="6176092" y="39902"/>
                  </a:lnTo>
                  <a:lnTo>
                    <a:pt x="6444618" y="0"/>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2635402"/>
              <a:ext cx="6444618" cy="1995136"/>
            </a:xfrm>
            <a:custGeom>
              <a:avLst/>
              <a:gdLst/>
              <a:ahLst/>
              <a:cxnLst/>
              <a:rect l="0" t="0" r="0" b="0"/>
              <a:pathLst>
                <a:path w="6444618" h="1995136">
                  <a:moveTo>
                    <a:pt x="0" y="1516303"/>
                  </a:moveTo>
                  <a:lnTo>
                    <a:pt x="268525" y="1596108"/>
                  </a:lnTo>
                  <a:lnTo>
                    <a:pt x="537051" y="1636011"/>
                  </a:lnTo>
                  <a:lnTo>
                    <a:pt x="805577" y="1715817"/>
                  </a:lnTo>
                  <a:lnTo>
                    <a:pt x="1074103" y="1995136"/>
                  </a:lnTo>
                  <a:lnTo>
                    <a:pt x="1342628" y="1556206"/>
                  </a:lnTo>
                  <a:lnTo>
                    <a:pt x="1611154" y="1077373"/>
                  </a:lnTo>
                  <a:lnTo>
                    <a:pt x="1879680" y="1396595"/>
                  </a:lnTo>
                  <a:lnTo>
                    <a:pt x="2148206" y="1556206"/>
                  </a:lnTo>
                  <a:lnTo>
                    <a:pt x="2416732" y="1197081"/>
                  </a:lnTo>
                  <a:lnTo>
                    <a:pt x="2685257" y="798054"/>
                  </a:lnTo>
                  <a:lnTo>
                    <a:pt x="2953783" y="478832"/>
                  </a:lnTo>
                  <a:lnTo>
                    <a:pt x="3222309" y="119708"/>
                  </a:lnTo>
                  <a:lnTo>
                    <a:pt x="3490835" y="359124"/>
                  </a:lnTo>
                  <a:lnTo>
                    <a:pt x="3759360" y="837957"/>
                  </a:lnTo>
                  <a:lnTo>
                    <a:pt x="4027886" y="798054"/>
                  </a:lnTo>
                  <a:lnTo>
                    <a:pt x="4296412" y="1157178"/>
                  </a:lnTo>
                  <a:lnTo>
                    <a:pt x="4564938" y="1157178"/>
                  </a:lnTo>
                  <a:lnTo>
                    <a:pt x="4833464" y="997568"/>
                  </a:lnTo>
                  <a:lnTo>
                    <a:pt x="5101989" y="1037470"/>
                  </a:lnTo>
                  <a:lnTo>
                    <a:pt x="5370515" y="837957"/>
                  </a:lnTo>
                  <a:lnTo>
                    <a:pt x="5639041" y="518735"/>
                  </a:lnTo>
                  <a:lnTo>
                    <a:pt x="5907567" y="478832"/>
                  </a:lnTo>
                  <a:lnTo>
                    <a:pt x="6176092" y="119708"/>
                  </a:lnTo>
                  <a:lnTo>
                    <a:pt x="6444618" y="0"/>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355845" y="3433457"/>
              <a:ext cx="537051" cy="1755719"/>
            </a:xfrm>
            <a:custGeom>
              <a:avLst/>
              <a:gdLst/>
              <a:ahLst/>
              <a:cxnLst/>
              <a:rect l="0" t="0" r="0" b="0"/>
              <a:pathLst>
                <a:path w="537051" h="1755719">
                  <a:moveTo>
                    <a:pt x="0" y="1755719"/>
                  </a:moveTo>
                  <a:lnTo>
                    <a:pt x="268525" y="438929"/>
                  </a:lnTo>
                  <a:lnTo>
                    <a:pt x="537051"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5172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25970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34349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37143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41133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317469"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11385" y="1917149"/>
              <a:ext cx="250038" cy="4"/>
            </a:xfrm>
            <a:custGeom>
              <a:avLst/>
              <a:gdLst/>
              <a:ahLst/>
              <a:cxnLst/>
              <a:rect l="0" t="0" r="0" b="0"/>
              <a:pathLst>
                <a:path w="250038" h="4">
                  <a:moveTo>
                    <a:pt x="250038" y="0"/>
                  </a:moveTo>
                  <a:lnTo>
                    <a:pt x="0" y="4"/>
                  </a:lnTo>
                </a:path>
              </a:pathLst>
            </a:custGeom>
          </p:spPr>
          <p:txBody>
            <a:bodyPr/>
            <a:lstStyle/>
            <a:p>
              <a:endParaRPr/>
            </a:p>
          </p:txBody>
        </p:sp>
        <p:sp>
          <p:nvSpPr>
            <p:cNvPr id="41" name="pl41"/>
            <p:cNvSpPr/>
            <p:nvPr/>
          </p:nvSpPr>
          <p:spPr>
            <a:xfrm>
              <a:off x="7909029" y="2467848"/>
              <a:ext cx="252393" cy="82476"/>
            </a:xfrm>
            <a:custGeom>
              <a:avLst/>
              <a:gdLst/>
              <a:ahLst/>
              <a:cxnLst/>
              <a:rect l="0" t="0" r="0" b="0"/>
              <a:pathLst>
                <a:path w="252393" h="82476">
                  <a:moveTo>
                    <a:pt x="252393" y="0"/>
                  </a:moveTo>
                  <a:lnTo>
                    <a:pt x="0" y="82476"/>
                  </a:lnTo>
                </a:path>
              </a:pathLst>
            </a:custGeom>
          </p:spPr>
          <p:txBody>
            <a:bodyPr/>
            <a:lstStyle/>
            <a:p>
              <a:endParaRPr/>
            </a:p>
          </p:txBody>
        </p:sp>
        <p:sp>
          <p:nvSpPr>
            <p:cNvPr id="42" name="pl42"/>
            <p:cNvSpPr/>
            <p:nvPr/>
          </p:nvSpPr>
          <p:spPr>
            <a:xfrm>
              <a:off x="7909422" y="2640241"/>
              <a:ext cx="252000" cy="73795"/>
            </a:xfrm>
            <a:custGeom>
              <a:avLst/>
              <a:gdLst/>
              <a:ahLst/>
              <a:cxnLst/>
              <a:rect l="0" t="0" r="0" b="0"/>
              <a:pathLst>
                <a:path w="252000" h="73795">
                  <a:moveTo>
                    <a:pt x="252000" y="73795"/>
                  </a:moveTo>
                  <a:lnTo>
                    <a:pt x="0" y="0"/>
                  </a:lnTo>
                </a:path>
              </a:pathLst>
            </a:custGeom>
          </p:spPr>
          <p:txBody>
            <a:bodyPr/>
            <a:lstStyle/>
            <a:p>
              <a:endParaRPr/>
            </a:p>
          </p:txBody>
        </p:sp>
        <p:sp>
          <p:nvSpPr>
            <p:cNvPr id="43" name="pl43"/>
            <p:cNvSpPr/>
            <p:nvPr/>
          </p:nvSpPr>
          <p:spPr>
            <a:xfrm>
              <a:off x="7911385" y="3433457"/>
              <a:ext cx="250038" cy="4"/>
            </a:xfrm>
            <a:custGeom>
              <a:avLst/>
              <a:gdLst/>
              <a:ahLst/>
              <a:cxnLst/>
              <a:rect l="0" t="0" r="0" b="0"/>
              <a:pathLst>
                <a:path w="250038" h="4">
                  <a:moveTo>
                    <a:pt x="250038" y="4"/>
                  </a:moveTo>
                  <a:lnTo>
                    <a:pt x="0" y="0"/>
                  </a:lnTo>
                </a:path>
              </a:pathLst>
            </a:custGeom>
          </p:spPr>
          <p:txBody>
            <a:bodyPr/>
            <a:lstStyle/>
            <a:p>
              <a:endParaRPr/>
            </a:p>
          </p:txBody>
        </p:sp>
        <p:sp>
          <p:nvSpPr>
            <p:cNvPr id="44" name="pg44"/>
            <p:cNvSpPr/>
            <p:nvPr/>
          </p:nvSpPr>
          <p:spPr>
            <a:xfrm>
              <a:off x="8092843" y="1826163"/>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1867004"/>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84%</a:t>
              </a:r>
            </a:p>
          </p:txBody>
        </p:sp>
        <p:sp>
          <p:nvSpPr>
            <p:cNvPr id="46" name="pg46"/>
            <p:cNvSpPr/>
            <p:nvPr/>
          </p:nvSpPr>
          <p:spPr>
            <a:xfrm>
              <a:off x="8092843" y="2362262"/>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15703" y="2403104"/>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68%</a:t>
              </a:r>
            </a:p>
          </p:txBody>
        </p:sp>
        <p:sp>
          <p:nvSpPr>
            <p:cNvPr id="48" name="pg48"/>
            <p:cNvSpPr/>
            <p:nvPr/>
          </p:nvSpPr>
          <p:spPr>
            <a:xfrm>
              <a:off x="8092843" y="2635314"/>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15703" y="2676156"/>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66%</a:t>
              </a:r>
            </a:p>
          </p:txBody>
        </p:sp>
        <p:sp>
          <p:nvSpPr>
            <p:cNvPr id="50" name="pg50"/>
            <p:cNvSpPr/>
            <p:nvPr/>
          </p:nvSpPr>
          <p:spPr>
            <a:xfrm>
              <a:off x="8092843" y="3342476"/>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3383317"/>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46%</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237112"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Tchad, 2000-2024</a:t>
              </a:r>
            </a:p>
          </p:txBody>
        </p:sp>
        <p:sp>
          <p:nvSpPr>
            <p:cNvPr id="79" name="tx79"/>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66 %.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3 vaccins, a diminué pour 0 et est restée inchangée pour 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436606"/>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488473"/>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1540340"/>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391067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83092" y="296254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201440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106627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4485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90700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26914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631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2100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9343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658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38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1071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8314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422266" y="3486628"/>
              <a:ext cx="245185" cy="424044"/>
            </a:xfrm>
            <a:prstGeom prst="rect">
              <a:avLst/>
            </a:prstGeom>
            <a:solidFill>
              <a:srgbClr val="1CABE2">
                <a:alpha val="100000"/>
              </a:srgbClr>
            </a:solidFill>
          </p:spPr>
          <p:txBody>
            <a:bodyPr/>
            <a:lstStyle/>
            <a:p>
              <a:endParaRPr/>
            </a:p>
          </p:txBody>
        </p:sp>
        <p:sp>
          <p:nvSpPr>
            <p:cNvPr id="23" name="rc23"/>
            <p:cNvSpPr/>
            <p:nvPr/>
          </p:nvSpPr>
          <p:spPr>
            <a:xfrm>
              <a:off x="1694694" y="3466524"/>
              <a:ext cx="245185" cy="444149"/>
            </a:xfrm>
            <a:prstGeom prst="rect">
              <a:avLst/>
            </a:prstGeom>
            <a:solidFill>
              <a:srgbClr val="1CABE2">
                <a:alpha val="100000"/>
              </a:srgbClr>
            </a:solidFill>
          </p:spPr>
          <p:txBody>
            <a:bodyPr/>
            <a:lstStyle/>
            <a:p>
              <a:endParaRPr/>
            </a:p>
          </p:txBody>
        </p:sp>
        <p:sp>
          <p:nvSpPr>
            <p:cNvPr id="24" name="rc24"/>
            <p:cNvSpPr/>
            <p:nvPr/>
          </p:nvSpPr>
          <p:spPr>
            <a:xfrm>
              <a:off x="1967123" y="3465137"/>
              <a:ext cx="245185" cy="445535"/>
            </a:xfrm>
            <a:prstGeom prst="rect">
              <a:avLst/>
            </a:prstGeom>
            <a:solidFill>
              <a:srgbClr val="1CABE2">
                <a:alpha val="100000"/>
              </a:srgbClr>
            </a:solidFill>
          </p:spPr>
          <p:txBody>
            <a:bodyPr/>
            <a:lstStyle/>
            <a:p>
              <a:endParaRPr/>
            </a:p>
          </p:txBody>
        </p:sp>
        <p:sp>
          <p:nvSpPr>
            <p:cNvPr id="25" name="rc25"/>
            <p:cNvSpPr/>
            <p:nvPr/>
          </p:nvSpPr>
          <p:spPr>
            <a:xfrm>
              <a:off x="2239552" y="3450458"/>
              <a:ext cx="245185" cy="460214"/>
            </a:xfrm>
            <a:prstGeom prst="rect">
              <a:avLst/>
            </a:prstGeom>
            <a:solidFill>
              <a:srgbClr val="1CABE2">
                <a:alpha val="100000"/>
              </a:srgbClr>
            </a:solidFill>
          </p:spPr>
          <p:txBody>
            <a:bodyPr/>
            <a:lstStyle/>
            <a:p>
              <a:endParaRPr/>
            </a:p>
          </p:txBody>
        </p:sp>
        <p:sp>
          <p:nvSpPr>
            <p:cNvPr id="26" name="rc26"/>
            <p:cNvSpPr/>
            <p:nvPr/>
          </p:nvSpPr>
          <p:spPr>
            <a:xfrm>
              <a:off x="2511980" y="3337348"/>
              <a:ext cx="245185" cy="573324"/>
            </a:xfrm>
            <a:prstGeom prst="rect">
              <a:avLst/>
            </a:prstGeom>
            <a:solidFill>
              <a:srgbClr val="1CABE2">
                <a:alpha val="100000"/>
              </a:srgbClr>
            </a:solidFill>
          </p:spPr>
          <p:txBody>
            <a:bodyPr/>
            <a:lstStyle/>
            <a:p>
              <a:endParaRPr/>
            </a:p>
          </p:txBody>
        </p:sp>
        <p:sp>
          <p:nvSpPr>
            <p:cNvPr id="27" name="rc27"/>
            <p:cNvSpPr/>
            <p:nvPr/>
          </p:nvSpPr>
          <p:spPr>
            <a:xfrm>
              <a:off x="2784409" y="3411160"/>
              <a:ext cx="245185" cy="499512"/>
            </a:xfrm>
            <a:prstGeom prst="rect">
              <a:avLst/>
            </a:prstGeom>
            <a:solidFill>
              <a:srgbClr val="1CABE2">
                <a:alpha val="100000"/>
              </a:srgbClr>
            </a:solidFill>
          </p:spPr>
          <p:txBody>
            <a:bodyPr/>
            <a:lstStyle/>
            <a:p>
              <a:endParaRPr/>
            </a:p>
          </p:txBody>
        </p:sp>
        <p:sp>
          <p:nvSpPr>
            <p:cNvPr id="28" name="rc28"/>
            <p:cNvSpPr/>
            <p:nvPr/>
          </p:nvSpPr>
          <p:spPr>
            <a:xfrm>
              <a:off x="3056838" y="3510392"/>
              <a:ext cx="245185" cy="400280"/>
            </a:xfrm>
            <a:prstGeom prst="rect">
              <a:avLst/>
            </a:prstGeom>
            <a:solidFill>
              <a:srgbClr val="1CABE2">
                <a:alpha val="100000"/>
              </a:srgbClr>
            </a:solidFill>
          </p:spPr>
          <p:txBody>
            <a:bodyPr/>
            <a:lstStyle/>
            <a:p>
              <a:endParaRPr/>
            </a:p>
          </p:txBody>
        </p:sp>
        <p:sp>
          <p:nvSpPr>
            <p:cNvPr id="29" name="rc29"/>
            <p:cNvSpPr/>
            <p:nvPr/>
          </p:nvSpPr>
          <p:spPr>
            <a:xfrm>
              <a:off x="3329266" y="3418905"/>
              <a:ext cx="245185" cy="491768"/>
            </a:xfrm>
            <a:prstGeom prst="rect">
              <a:avLst/>
            </a:prstGeom>
            <a:solidFill>
              <a:srgbClr val="1CABE2">
                <a:alpha val="100000"/>
              </a:srgbClr>
            </a:solidFill>
          </p:spPr>
          <p:txBody>
            <a:bodyPr/>
            <a:lstStyle/>
            <a:p>
              <a:endParaRPr/>
            </a:p>
          </p:txBody>
        </p:sp>
        <p:sp>
          <p:nvSpPr>
            <p:cNvPr id="30" name="rc30"/>
            <p:cNvSpPr/>
            <p:nvPr/>
          </p:nvSpPr>
          <p:spPr>
            <a:xfrm>
              <a:off x="3601695" y="3376567"/>
              <a:ext cx="245185" cy="534106"/>
            </a:xfrm>
            <a:prstGeom prst="rect">
              <a:avLst/>
            </a:prstGeom>
            <a:solidFill>
              <a:srgbClr val="1CABE2">
                <a:alpha val="100000"/>
              </a:srgbClr>
            </a:solidFill>
          </p:spPr>
          <p:txBody>
            <a:bodyPr/>
            <a:lstStyle/>
            <a:p>
              <a:endParaRPr/>
            </a:p>
          </p:txBody>
        </p:sp>
        <p:sp>
          <p:nvSpPr>
            <p:cNvPr id="31" name="rc31"/>
            <p:cNvSpPr/>
            <p:nvPr/>
          </p:nvSpPr>
          <p:spPr>
            <a:xfrm>
              <a:off x="3874124" y="3338892"/>
              <a:ext cx="245185" cy="571781"/>
            </a:xfrm>
            <a:prstGeom prst="rect">
              <a:avLst/>
            </a:prstGeom>
            <a:solidFill>
              <a:srgbClr val="1CABE2">
                <a:alpha val="100000"/>
              </a:srgbClr>
            </a:solidFill>
          </p:spPr>
          <p:txBody>
            <a:bodyPr/>
            <a:lstStyle/>
            <a:p>
              <a:endParaRPr/>
            </a:p>
          </p:txBody>
        </p:sp>
        <p:sp>
          <p:nvSpPr>
            <p:cNvPr id="32" name="rc32"/>
            <p:cNvSpPr/>
            <p:nvPr/>
          </p:nvSpPr>
          <p:spPr>
            <a:xfrm>
              <a:off x="4146552" y="3428642"/>
              <a:ext cx="245185" cy="482030"/>
            </a:xfrm>
            <a:prstGeom prst="rect">
              <a:avLst/>
            </a:prstGeom>
            <a:solidFill>
              <a:srgbClr val="1CABE2">
                <a:alpha val="100000"/>
              </a:srgbClr>
            </a:solidFill>
          </p:spPr>
          <p:txBody>
            <a:bodyPr/>
            <a:lstStyle/>
            <a:p>
              <a:endParaRPr/>
            </a:p>
          </p:txBody>
        </p:sp>
        <p:sp>
          <p:nvSpPr>
            <p:cNvPr id="33" name="rc33"/>
            <p:cNvSpPr/>
            <p:nvPr/>
          </p:nvSpPr>
          <p:spPr>
            <a:xfrm>
              <a:off x="4418981" y="3415817"/>
              <a:ext cx="245185" cy="494855"/>
            </a:xfrm>
            <a:prstGeom prst="rect">
              <a:avLst/>
            </a:prstGeom>
            <a:solidFill>
              <a:srgbClr val="1CABE2">
                <a:alpha val="100000"/>
              </a:srgbClr>
            </a:solidFill>
          </p:spPr>
          <p:txBody>
            <a:bodyPr/>
            <a:lstStyle/>
            <a:p>
              <a:endParaRPr/>
            </a:p>
          </p:txBody>
        </p:sp>
        <p:sp>
          <p:nvSpPr>
            <p:cNvPr id="34" name="rc34"/>
            <p:cNvSpPr/>
            <p:nvPr/>
          </p:nvSpPr>
          <p:spPr>
            <a:xfrm>
              <a:off x="4691410" y="3423541"/>
              <a:ext cx="245185" cy="487131"/>
            </a:xfrm>
            <a:prstGeom prst="rect">
              <a:avLst/>
            </a:prstGeom>
            <a:solidFill>
              <a:srgbClr val="1CABE2">
                <a:alpha val="100000"/>
              </a:srgbClr>
            </a:solidFill>
          </p:spPr>
          <p:txBody>
            <a:bodyPr/>
            <a:lstStyle/>
            <a:p>
              <a:endParaRPr/>
            </a:p>
          </p:txBody>
        </p:sp>
        <p:sp>
          <p:nvSpPr>
            <p:cNvPr id="35" name="rc35"/>
            <p:cNvSpPr/>
            <p:nvPr/>
          </p:nvSpPr>
          <p:spPr>
            <a:xfrm>
              <a:off x="4963838" y="3424730"/>
              <a:ext cx="245185" cy="485942"/>
            </a:xfrm>
            <a:prstGeom prst="rect">
              <a:avLst/>
            </a:prstGeom>
            <a:solidFill>
              <a:srgbClr val="1CABE2">
                <a:alpha val="100000"/>
              </a:srgbClr>
            </a:solidFill>
          </p:spPr>
          <p:txBody>
            <a:bodyPr/>
            <a:lstStyle/>
            <a:p>
              <a:endParaRPr/>
            </a:p>
          </p:txBody>
        </p:sp>
        <p:sp>
          <p:nvSpPr>
            <p:cNvPr id="36" name="rc36"/>
            <p:cNvSpPr/>
            <p:nvPr/>
          </p:nvSpPr>
          <p:spPr>
            <a:xfrm>
              <a:off x="5236267" y="3470094"/>
              <a:ext cx="245185" cy="440578"/>
            </a:xfrm>
            <a:prstGeom prst="rect">
              <a:avLst/>
            </a:prstGeom>
            <a:solidFill>
              <a:srgbClr val="1CABE2">
                <a:alpha val="100000"/>
              </a:srgbClr>
            </a:solidFill>
          </p:spPr>
          <p:txBody>
            <a:bodyPr/>
            <a:lstStyle/>
            <a:p>
              <a:endParaRPr/>
            </a:p>
          </p:txBody>
        </p:sp>
        <p:sp>
          <p:nvSpPr>
            <p:cNvPr id="37" name="rc37"/>
            <p:cNvSpPr/>
            <p:nvPr/>
          </p:nvSpPr>
          <p:spPr>
            <a:xfrm>
              <a:off x="5508696" y="3411947"/>
              <a:ext cx="245185" cy="498725"/>
            </a:xfrm>
            <a:prstGeom prst="rect">
              <a:avLst/>
            </a:prstGeom>
            <a:solidFill>
              <a:srgbClr val="1CABE2">
                <a:alpha val="100000"/>
              </a:srgbClr>
            </a:solidFill>
          </p:spPr>
          <p:txBody>
            <a:bodyPr/>
            <a:lstStyle/>
            <a:p>
              <a:endParaRPr/>
            </a:p>
          </p:txBody>
        </p:sp>
        <p:sp>
          <p:nvSpPr>
            <p:cNvPr id="38" name="rc38"/>
            <p:cNvSpPr/>
            <p:nvPr/>
          </p:nvSpPr>
          <p:spPr>
            <a:xfrm>
              <a:off x="5781125" y="3357090"/>
              <a:ext cx="245185" cy="553582"/>
            </a:xfrm>
            <a:prstGeom prst="rect">
              <a:avLst/>
            </a:prstGeom>
            <a:solidFill>
              <a:srgbClr val="1CABE2">
                <a:alpha val="100000"/>
              </a:srgbClr>
            </a:solidFill>
          </p:spPr>
          <p:txBody>
            <a:bodyPr/>
            <a:lstStyle/>
            <a:p>
              <a:endParaRPr/>
            </a:p>
          </p:txBody>
        </p:sp>
        <p:sp>
          <p:nvSpPr>
            <p:cNvPr id="39" name="rc39"/>
            <p:cNvSpPr/>
            <p:nvPr/>
          </p:nvSpPr>
          <p:spPr>
            <a:xfrm>
              <a:off x="6053553" y="3345570"/>
              <a:ext cx="245185" cy="565102"/>
            </a:xfrm>
            <a:prstGeom prst="rect">
              <a:avLst/>
            </a:prstGeom>
            <a:solidFill>
              <a:srgbClr val="1CABE2">
                <a:alpha val="100000"/>
              </a:srgbClr>
            </a:solidFill>
          </p:spPr>
          <p:txBody>
            <a:bodyPr/>
            <a:lstStyle/>
            <a:p>
              <a:endParaRPr/>
            </a:p>
          </p:txBody>
        </p:sp>
        <p:sp>
          <p:nvSpPr>
            <p:cNvPr id="40" name="rc40"/>
            <p:cNvSpPr/>
            <p:nvPr/>
          </p:nvSpPr>
          <p:spPr>
            <a:xfrm>
              <a:off x="6325982" y="3435129"/>
              <a:ext cx="245185" cy="475543"/>
            </a:xfrm>
            <a:prstGeom prst="rect">
              <a:avLst/>
            </a:prstGeom>
            <a:solidFill>
              <a:srgbClr val="1CABE2">
                <a:alpha val="100000"/>
              </a:srgbClr>
            </a:solidFill>
          </p:spPr>
          <p:txBody>
            <a:bodyPr/>
            <a:lstStyle/>
            <a:p>
              <a:endParaRPr/>
            </a:p>
          </p:txBody>
        </p:sp>
        <p:sp>
          <p:nvSpPr>
            <p:cNvPr id="41" name="rc41"/>
            <p:cNvSpPr/>
            <p:nvPr/>
          </p:nvSpPr>
          <p:spPr>
            <a:xfrm>
              <a:off x="6598411" y="3499536"/>
              <a:ext cx="245185" cy="411137"/>
            </a:xfrm>
            <a:prstGeom prst="rect">
              <a:avLst/>
            </a:prstGeom>
            <a:solidFill>
              <a:srgbClr val="1CABE2">
                <a:alpha val="100000"/>
              </a:srgbClr>
            </a:solidFill>
          </p:spPr>
          <p:txBody>
            <a:bodyPr/>
            <a:lstStyle/>
            <a:p>
              <a:endParaRPr/>
            </a:p>
          </p:txBody>
        </p:sp>
        <p:sp>
          <p:nvSpPr>
            <p:cNvPr id="42" name="rc42"/>
            <p:cNvSpPr/>
            <p:nvPr/>
          </p:nvSpPr>
          <p:spPr>
            <a:xfrm>
              <a:off x="6870839" y="3558826"/>
              <a:ext cx="245185" cy="351846"/>
            </a:xfrm>
            <a:prstGeom prst="rect">
              <a:avLst/>
            </a:prstGeom>
            <a:solidFill>
              <a:srgbClr val="1CABE2">
                <a:alpha val="100000"/>
              </a:srgbClr>
            </a:solidFill>
          </p:spPr>
          <p:txBody>
            <a:bodyPr/>
            <a:lstStyle/>
            <a:p>
              <a:endParaRPr/>
            </a:p>
          </p:txBody>
        </p:sp>
        <p:sp>
          <p:nvSpPr>
            <p:cNvPr id="43" name="rc43"/>
            <p:cNvSpPr/>
            <p:nvPr/>
          </p:nvSpPr>
          <p:spPr>
            <a:xfrm>
              <a:off x="7143268" y="3619321"/>
              <a:ext cx="245185" cy="291351"/>
            </a:xfrm>
            <a:prstGeom prst="rect">
              <a:avLst/>
            </a:prstGeom>
            <a:solidFill>
              <a:srgbClr val="1CABE2">
                <a:alpha val="100000"/>
              </a:srgbClr>
            </a:solidFill>
          </p:spPr>
          <p:txBody>
            <a:bodyPr/>
            <a:lstStyle/>
            <a:p>
              <a:endParaRPr/>
            </a:p>
          </p:txBody>
        </p:sp>
        <p:sp>
          <p:nvSpPr>
            <p:cNvPr id="44" name="rc44"/>
            <p:cNvSpPr/>
            <p:nvPr/>
          </p:nvSpPr>
          <p:spPr>
            <a:xfrm>
              <a:off x="7415697" y="3651453"/>
              <a:ext cx="245185" cy="259219"/>
            </a:xfrm>
            <a:prstGeom prst="rect">
              <a:avLst/>
            </a:prstGeom>
            <a:solidFill>
              <a:srgbClr val="1CABE2">
                <a:alpha val="100000"/>
              </a:srgbClr>
            </a:solidFill>
          </p:spPr>
          <p:txBody>
            <a:bodyPr/>
            <a:lstStyle/>
            <a:p>
              <a:endParaRPr/>
            </a:p>
          </p:txBody>
        </p:sp>
        <p:sp>
          <p:nvSpPr>
            <p:cNvPr id="45" name="rc45"/>
            <p:cNvSpPr/>
            <p:nvPr/>
          </p:nvSpPr>
          <p:spPr>
            <a:xfrm>
              <a:off x="7688125" y="3674504"/>
              <a:ext cx="245185" cy="236168"/>
            </a:xfrm>
            <a:prstGeom prst="rect">
              <a:avLst/>
            </a:prstGeom>
            <a:solidFill>
              <a:srgbClr val="1CABE2">
                <a:alpha val="100000"/>
              </a:srgbClr>
            </a:solidFill>
          </p:spPr>
          <p:txBody>
            <a:bodyPr/>
            <a:lstStyle/>
            <a:p>
              <a:endParaRPr/>
            </a:p>
          </p:txBody>
        </p:sp>
        <p:sp>
          <p:nvSpPr>
            <p:cNvPr id="46" name="rc46"/>
            <p:cNvSpPr/>
            <p:nvPr/>
          </p:nvSpPr>
          <p:spPr>
            <a:xfrm>
              <a:off x="7960554" y="3657292"/>
              <a:ext cx="245185" cy="253380"/>
            </a:xfrm>
            <a:prstGeom prst="rect">
              <a:avLst/>
            </a:prstGeom>
            <a:solidFill>
              <a:srgbClr val="1CABE2">
                <a:alpha val="100000"/>
              </a:srgbClr>
            </a:solidFill>
          </p:spPr>
          <p:txBody>
            <a:bodyPr/>
            <a:lstStyle/>
            <a:p>
              <a:endParaRPr/>
            </a:p>
          </p:txBody>
        </p:sp>
        <p:sp>
          <p:nvSpPr>
            <p:cNvPr id="47" name="rc47"/>
            <p:cNvSpPr/>
            <p:nvPr/>
          </p:nvSpPr>
          <p:spPr>
            <a:xfrm>
              <a:off x="1422266" y="3432660"/>
              <a:ext cx="245185" cy="53967"/>
            </a:xfrm>
            <a:prstGeom prst="rect">
              <a:avLst/>
            </a:prstGeom>
            <a:solidFill>
              <a:srgbClr val="B3B3B3">
                <a:alpha val="100000"/>
              </a:srgbClr>
            </a:solidFill>
          </p:spPr>
          <p:txBody>
            <a:bodyPr/>
            <a:lstStyle/>
            <a:p>
              <a:endParaRPr/>
            </a:p>
          </p:txBody>
        </p:sp>
        <p:sp>
          <p:nvSpPr>
            <p:cNvPr id="48" name="rc48"/>
            <p:cNvSpPr/>
            <p:nvPr/>
          </p:nvSpPr>
          <p:spPr>
            <a:xfrm>
              <a:off x="1694694" y="3323761"/>
              <a:ext cx="245185" cy="142762"/>
            </a:xfrm>
            <a:prstGeom prst="rect">
              <a:avLst/>
            </a:prstGeom>
            <a:solidFill>
              <a:srgbClr val="B3B3B3">
                <a:alpha val="100000"/>
              </a:srgbClr>
            </a:solidFill>
          </p:spPr>
          <p:txBody>
            <a:bodyPr/>
            <a:lstStyle/>
            <a:p>
              <a:endParaRPr/>
            </a:p>
          </p:txBody>
        </p:sp>
        <p:sp>
          <p:nvSpPr>
            <p:cNvPr id="49" name="rc49"/>
            <p:cNvSpPr/>
            <p:nvPr/>
          </p:nvSpPr>
          <p:spPr>
            <a:xfrm>
              <a:off x="1967123" y="3303124"/>
              <a:ext cx="245185" cy="162013"/>
            </a:xfrm>
            <a:prstGeom prst="rect">
              <a:avLst/>
            </a:prstGeom>
            <a:solidFill>
              <a:srgbClr val="B3B3B3">
                <a:alpha val="100000"/>
              </a:srgbClr>
            </a:solidFill>
          </p:spPr>
          <p:txBody>
            <a:bodyPr/>
            <a:lstStyle/>
            <a:p>
              <a:endParaRPr/>
            </a:p>
          </p:txBody>
        </p:sp>
        <p:sp>
          <p:nvSpPr>
            <p:cNvPr id="50" name="rc50"/>
            <p:cNvSpPr/>
            <p:nvPr/>
          </p:nvSpPr>
          <p:spPr>
            <a:xfrm>
              <a:off x="2239552" y="3266373"/>
              <a:ext cx="245185" cy="184085"/>
            </a:xfrm>
            <a:prstGeom prst="rect">
              <a:avLst/>
            </a:prstGeom>
            <a:solidFill>
              <a:srgbClr val="B3B3B3">
                <a:alpha val="100000"/>
              </a:srgbClr>
            </a:solidFill>
          </p:spPr>
          <p:txBody>
            <a:bodyPr/>
            <a:lstStyle/>
            <a:p>
              <a:endParaRPr/>
            </a:p>
          </p:txBody>
        </p:sp>
        <p:sp>
          <p:nvSpPr>
            <p:cNvPr id="51" name="rc51"/>
            <p:cNvSpPr/>
            <p:nvPr/>
          </p:nvSpPr>
          <p:spPr>
            <a:xfrm>
              <a:off x="2511980" y="3222683"/>
              <a:ext cx="245185" cy="114665"/>
            </a:xfrm>
            <a:prstGeom prst="rect">
              <a:avLst/>
            </a:prstGeom>
            <a:solidFill>
              <a:srgbClr val="B3B3B3">
                <a:alpha val="100000"/>
              </a:srgbClr>
            </a:solidFill>
          </p:spPr>
          <p:txBody>
            <a:bodyPr/>
            <a:lstStyle/>
            <a:p>
              <a:endParaRPr/>
            </a:p>
          </p:txBody>
        </p:sp>
        <p:sp>
          <p:nvSpPr>
            <p:cNvPr id="52" name="rc52"/>
            <p:cNvSpPr/>
            <p:nvPr/>
          </p:nvSpPr>
          <p:spPr>
            <a:xfrm>
              <a:off x="2784409" y="3226155"/>
              <a:ext cx="245185" cy="185005"/>
            </a:xfrm>
            <a:prstGeom prst="rect">
              <a:avLst/>
            </a:prstGeom>
            <a:solidFill>
              <a:srgbClr val="B3B3B3">
                <a:alpha val="100000"/>
              </a:srgbClr>
            </a:solidFill>
          </p:spPr>
          <p:txBody>
            <a:bodyPr/>
            <a:lstStyle/>
            <a:p>
              <a:endParaRPr/>
            </a:p>
          </p:txBody>
        </p:sp>
        <p:sp>
          <p:nvSpPr>
            <p:cNvPr id="53" name="rc53"/>
            <p:cNvSpPr/>
            <p:nvPr/>
          </p:nvSpPr>
          <p:spPr>
            <a:xfrm>
              <a:off x="3056838" y="3348373"/>
              <a:ext cx="245185" cy="162018"/>
            </a:xfrm>
            <a:prstGeom prst="rect">
              <a:avLst/>
            </a:prstGeom>
            <a:solidFill>
              <a:srgbClr val="B3B3B3">
                <a:alpha val="100000"/>
              </a:srgbClr>
            </a:solidFill>
          </p:spPr>
          <p:txBody>
            <a:bodyPr/>
            <a:lstStyle/>
            <a:p>
              <a:endParaRPr/>
            </a:p>
          </p:txBody>
        </p:sp>
        <p:sp>
          <p:nvSpPr>
            <p:cNvPr id="54" name="rc54"/>
            <p:cNvSpPr/>
            <p:nvPr/>
          </p:nvSpPr>
          <p:spPr>
            <a:xfrm>
              <a:off x="3329266" y="3212361"/>
              <a:ext cx="245185" cy="206543"/>
            </a:xfrm>
            <a:prstGeom prst="rect">
              <a:avLst/>
            </a:prstGeom>
            <a:solidFill>
              <a:srgbClr val="B3B3B3">
                <a:alpha val="100000"/>
              </a:srgbClr>
            </a:solidFill>
          </p:spPr>
          <p:txBody>
            <a:bodyPr/>
            <a:lstStyle/>
            <a:p>
              <a:endParaRPr/>
            </a:p>
          </p:txBody>
        </p:sp>
        <p:sp>
          <p:nvSpPr>
            <p:cNvPr id="55" name="rc55"/>
            <p:cNvSpPr/>
            <p:nvPr/>
          </p:nvSpPr>
          <p:spPr>
            <a:xfrm>
              <a:off x="3601695" y="3094397"/>
              <a:ext cx="245185" cy="282170"/>
            </a:xfrm>
            <a:prstGeom prst="rect">
              <a:avLst/>
            </a:prstGeom>
            <a:solidFill>
              <a:srgbClr val="B3B3B3">
                <a:alpha val="100000"/>
              </a:srgbClr>
            </a:solidFill>
          </p:spPr>
          <p:txBody>
            <a:bodyPr/>
            <a:lstStyle/>
            <a:p>
              <a:endParaRPr/>
            </a:p>
          </p:txBody>
        </p:sp>
        <p:sp>
          <p:nvSpPr>
            <p:cNvPr id="56" name="rc56"/>
            <p:cNvSpPr/>
            <p:nvPr/>
          </p:nvSpPr>
          <p:spPr>
            <a:xfrm>
              <a:off x="3874124" y="3141367"/>
              <a:ext cx="245185" cy="197524"/>
            </a:xfrm>
            <a:prstGeom prst="rect">
              <a:avLst/>
            </a:prstGeom>
            <a:solidFill>
              <a:srgbClr val="B3B3B3">
                <a:alpha val="100000"/>
              </a:srgbClr>
            </a:solidFill>
          </p:spPr>
          <p:txBody>
            <a:bodyPr/>
            <a:lstStyle/>
            <a:p>
              <a:endParaRPr/>
            </a:p>
          </p:txBody>
        </p:sp>
        <p:sp>
          <p:nvSpPr>
            <p:cNvPr id="57" name="rc57"/>
            <p:cNvSpPr/>
            <p:nvPr/>
          </p:nvSpPr>
          <p:spPr>
            <a:xfrm>
              <a:off x="4146552" y="3267966"/>
              <a:ext cx="245185" cy="160676"/>
            </a:xfrm>
            <a:prstGeom prst="rect">
              <a:avLst/>
            </a:prstGeom>
            <a:solidFill>
              <a:srgbClr val="B3B3B3">
                <a:alpha val="100000"/>
              </a:srgbClr>
            </a:solidFill>
          </p:spPr>
          <p:txBody>
            <a:bodyPr/>
            <a:lstStyle/>
            <a:p>
              <a:endParaRPr/>
            </a:p>
          </p:txBody>
        </p:sp>
        <p:sp>
          <p:nvSpPr>
            <p:cNvPr id="58" name="rc58"/>
            <p:cNvSpPr/>
            <p:nvPr/>
          </p:nvSpPr>
          <p:spPr>
            <a:xfrm>
              <a:off x="4418981" y="3173890"/>
              <a:ext cx="245185" cy="241927"/>
            </a:xfrm>
            <a:prstGeom prst="rect">
              <a:avLst/>
            </a:prstGeom>
            <a:solidFill>
              <a:srgbClr val="B3B3B3">
                <a:alpha val="100000"/>
              </a:srgbClr>
            </a:solidFill>
          </p:spPr>
          <p:txBody>
            <a:bodyPr/>
            <a:lstStyle/>
            <a:p>
              <a:endParaRPr/>
            </a:p>
          </p:txBody>
        </p:sp>
        <p:sp>
          <p:nvSpPr>
            <p:cNvPr id="59" name="rc59"/>
            <p:cNvSpPr/>
            <p:nvPr/>
          </p:nvSpPr>
          <p:spPr>
            <a:xfrm>
              <a:off x="4691410" y="3230954"/>
              <a:ext cx="245185" cy="192586"/>
            </a:xfrm>
            <a:prstGeom prst="rect">
              <a:avLst/>
            </a:prstGeom>
            <a:solidFill>
              <a:srgbClr val="B3B3B3">
                <a:alpha val="100000"/>
              </a:srgbClr>
            </a:solidFill>
          </p:spPr>
          <p:txBody>
            <a:bodyPr/>
            <a:lstStyle/>
            <a:p>
              <a:endParaRPr/>
            </a:p>
          </p:txBody>
        </p:sp>
        <p:sp>
          <p:nvSpPr>
            <p:cNvPr id="60" name="rc60"/>
            <p:cNvSpPr/>
            <p:nvPr/>
          </p:nvSpPr>
          <p:spPr>
            <a:xfrm>
              <a:off x="4963838" y="3204898"/>
              <a:ext cx="245185" cy="219832"/>
            </a:xfrm>
            <a:prstGeom prst="rect">
              <a:avLst/>
            </a:prstGeom>
            <a:solidFill>
              <a:srgbClr val="B3B3B3">
                <a:alpha val="100000"/>
              </a:srgbClr>
            </a:solidFill>
          </p:spPr>
          <p:txBody>
            <a:bodyPr/>
            <a:lstStyle/>
            <a:p>
              <a:endParaRPr/>
            </a:p>
          </p:txBody>
        </p:sp>
        <p:sp>
          <p:nvSpPr>
            <p:cNvPr id="61" name="rc61"/>
            <p:cNvSpPr/>
            <p:nvPr/>
          </p:nvSpPr>
          <p:spPr>
            <a:xfrm>
              <a:off x="5236267" y="3148592"/>
              <a:ext cx="245185" cy="321502"/>
            </a:xfrm>
            <a:prstGeom prst="rect">
              <a:avLst/>
            </a:prstGeom>
            <a:solidFill>
              <a:srgbClr val="B3B3B3">
                <a:alpha val="100000"/>
              </a:srgbClr>
            </a:solidFill>
          </p:spPr>
          <p:txBody>
            <a:bodyPr/>
            <a:lstStyle/>
            <a:p>
              <a:endParaRPr/>
            </a:p>
          </p:txBody>
        </p:sp>
        <p:sp>
          <p:nvSpPr>
            <p:cNvPr id="62" name="rc62"/>
            <p:cNvSpPr/>
            <p:nvPr/>
          </p:nvSpPr>
          <p:spPr>
            <a:xfrm>
              <a:off x="5508696" y="3205159"/>
              <a:ext cx="245185" cy="206787"/>
            </a:xfrm>
            <a:prstGeom prst="rect">
              <a:avLst/>
            </a:prstGeom>
            <a:solidFill>
              <a:srgbClr val="B3B3B3">
                <a:alpha val="100000"/>
              </a:srgbClr>
            </a:solidFill>
          </p:spPr>
          <p:txBody>
            <a:bodyPr/>
            <a:lstStyle/>
            <a:p>
              <a:endParaRPr/>
            </a:p>
          </p:txBody>
        </p:sp>
        <p:sp>
          <p:nvSpPr>
            <p:cNvPr id="63" name="rc63"/>
            <p:cNvSpPr/>
            <p:nvPr/>
          </p:nvSpPr>
          <p:spPr>
            <a:xfrm>
              <a:off x="5781125" y="3184864"/>
              <a:ext cx="245185" cy="172226"/>
            </a:xfrm>
            <a:prstGeom prst="rect">
              <a:avLst/>
            </a:prstGeom>
            <a:solidFill>
              <a:srgbClr val="B3B3B3">
                <a:alpha val="100000"/>
              </a:srgbClr>
            </a:solidFill>
          </p:spPr>
          <p:txBody>
            <a:bodyPr/>
            <a:lstStyle/>
            <a:p>
              <a:endParaRPr/>
            </a:p>
          </p:txBody>
        </p:sp>
        <p:sp>
          <p:nvSpPr>
            <p:cNvPr id="64" name="rc64"/>
            <p:cNvSpPr/>
            <p:nvPr/>
          </p:nvSpPr>
          <p:spPr>
            <a:xfrm>
              <a:off x="6053553" y="3169760"/>
              <a:ext cx="245185" cy="175810"/>
            </a:xfrm>
            <a:prstGeom prst="rect">
              <a:avLst/>
            </a:prstGeom>
            <a:solidFill>
              <a:srgbClr val="B3B3B3">
                <a:alpha val="100000"/>
              </a:srgbClr>
            </a:solidFill>
          </p:spPr>
          <p:txBody>
            <a:bodyPr/>
            <a:lstStyle/>
            <a:p>
              <a:endParaRPr/>
            </a:p>
          </p:txBody>
        </p:sp>
        <p:sp>
          <p:nvSpPr>
            <p:cNvPr id="65" name="rc65"/>
            <p:cNvSpPr/>
            <p:nvPr/>
          </p:nvSpPr>
          <p:spPr>
            <a:xfrm>
              <a:off x="6325982" y="3229488"/>
              <a:ext cx="245185" cy="205640"/>
            </a:xfrm>
            <a:prstGeom prst="rect">
              <a:avLst/>
            </a:prstGeom>
            <a:solidFill>
              <a:srgbClr val="B3B3B3">
                <a:alpha val="100000"/>
              </a:srgbClr>
            </a:solidFill>
          </p:spPr>
          <p:txBody>
            <a:bodyPr/>
            <a:lstStyle/>
            <a:p>
              <a:endParaRPr/>
            </a:p>
          </p:txBody>
        </p:sp>
        <p:sp>
          <p:nvSpPr>
            <p:cNvPr id="66" name="rc66"/>
            <p:cNvSpPr/>
            <p:nvPr/>
          </p:nvSpPr>
          <p:spPr>
            <a:xfrm>
              <a:off x="6598411" y="3287336"/>
              <a:ext cx="245185" cy="212199"/>
            </a:xfrm>
            <a:prstGeom prst="rect">
              <a:avLst/>
            </a:prstGeom>
            <a:solidFill>
              <a:srgbClr val="B3B3B3">
                <a:alpha val="100000"/>
              </a:srgbClr>
            </a:solidFill>
          </p:spPr>
          <p:txBody>
            <a:bodyPr/>
            <a:lstStyle/>
            <a:p>
              <a:endParaRPr/>
            </a:p>
          </p:txBody>
        </p:sp>
        <p:sp>
          <p:nvSpPr>
            <p:cNvPr id="67" name="rc67"/>
            <p:cNvSpPr/>
            <p:nvPr/>
          </p:nvSpPr>
          <p:spPr>
            <a:xfrm>
              <a:off x="6870839" y="3301710"/>
              <a:ext cx="245185" cy="257116"/>
            </a:xfrm>
            <a:prstGeom prst="rect">
              <a:avLst/>
            </a:prstGeom>
            <a:solidFill>
              <a:srgbClr val="B3B3B3">
                <a:alpha val="100000"/>
              </a:srgbClr>
            </a:solidFill>
          </p:spPr>
          <p:txBody>
            <a:bodyPr/>
            <a:lstStyle/>
            <a:p>
              <a:endParaRPr/>
            </a:p>
          </p:txBody>
        </p:sp>
        <p:sp>
          <p:nvSpPr>
            <p:cNvPr id="68" name="rc68"/>
            <p:cNvSpPr/>
            <p:nvPr/>
          </p:nvSpPr>
          <p:spPr>
            <a:xfrm>
              <a:off x="7143268" y="3383465"/>
              <a:ext cx="245185" cy="235855"/>
            </a:xfrm>
            <a:prstGeom prst="rect">
              <a:avLst/>
            </a:prstGeom>
            <a:solidFill>
              <a:srgbClr val="B3B3B3">
                <a:alpha val="100000"/>
              </a:srgbClr>
            </a:solidFill>
          </p:spPr>
          <p:txBody>
            <a:bodyPr/>
            <a:lstStyle/>
            <a:p>
              <a:endParaRPr/>
            </a:p>
          </p:txBody>
        </p:sp>
        <p:sp>
          <p:nvSpPr>
            <p:cNvPr id="69" name="rc69"/>
            <p:cNvSpPr/>
            <p:nvPr/>
          </p:nvSpPr>
          <p:spPr>
            <a:xfrm>
              <a:off x="7415697" y="3421036"/>
              <a:ext cx="245185" cy="230417"/>
            </a:xfrm>
            <a:prstGeom prst="rect">
              <a:avLst/>
            </a:prstGeom>
            <a:solidFill>
              <a:srgbClr val="B3B3B3">
                <a:alpha val="100000"/>
              </a:srgbClr>
            </a:solidFill>
          </p:spPr>
          <p:txBody>
            <a:bodyPr/>
            <a:lstStyle/>
            <a:p>
              <a:endParaRPr/>
            </a:p>
          </p:txBody>
        </p:sp>
        <p:sp>
          <p:nvSpPr>
            <p:cNvPr id="70" name="rc70"/>
            <p:cNvSpPr/>
            <p:nvPr/>
          </p:nvSpPr>
          <p:spPr>
            <a:xfrm>
              <a:off x="7688125" y="3423575"/>
              <a:ext cx="245185" cy="250929"/>
            </a:xfrm>
            <a:prstGeom prst="rect">
              <a:avLst/>
            </a:prstGeom>
            <a:solidFill>
              <a:srgbClr val="B3B3B3">
                <a:alpha val="100000"/>
              </a:srgbClr>
            </a:solidFill>
          </p:spPr>
          <p:txBody>
            <a:bodyPr/>
            <a:lstStyle/>
            <a:p>
              <a:endParaRPr/>
            </a:p>
          </p:txBody>
        </p:sp>
        <p:sp>
          <p:nvSpPr>
            <p:cNvPr id="71" name="rc71"/>
            <p:cNvSpPr/>
            <p:nvPr/>
          </p:nvSpPr>
          <p:spPr>
            <a:xfrm>
              <a:off x="7960554" y="3403911"/>
              <a:ext cx="245185" cy="253380"/>
            </a:xfrm>
            <a:prstGeom prst="rect">
              <a:avLst/>
            </a:prstGeom>
            <a:solidFill>
              <a:srgbClr val="B3B3B3">
                <a:alpha val="100000"/>
              </a:srgbClr>
            </a:solidFill>
          </p:spPr>
          <p:txBody>
            <a:bodyPr/>
            <a:lstStyle/>
            <a:p>
              <a:endParaRPr/>
            </a:p>
          </p:txBody>
        </p:sp>
        <p:sp>
          <p:nvSpPr>
            <p:cNvPr id="72" name="pl72"/>
            <p:cNvSpPr/>
            <p:nvPr/>
          </p:nvSpPr>
          <p:spPr>
            <a:xfrm>
              <a:off x="1544859" y="1625099"/>
              <a:ext cx="6538288" cy="1333251"/>
            </a:xfrm>
            <a:custGeom>
              <a:avLst/>
              <a:gdLst/>
              <a:ahLst/>
              <a:cxnLst/>
              <a:rect l="0" t="0" r="0" b="0"/>
              <a:pathLst>
                <a:path w="6538288" h="1333251">
                  <a:moveTo>
                    <a:pt x="0" y="1061159"/>
                  </a:moveTo>
                  <a:lnTo>
                    <a:pt x="272428" y="1088368"/>
                  </a:lnTo>
                  <a:lnTo>
                    <a:pt x="544857" y="1061159"/>
                  </a:lnTo>
                  <a:lnTo>
                    <a:pt x="817286" y="1061159"/>
                  </a:lnTo>
                  <a:lnTo>
                    <a:pt x="1089714" y="1333251"/>
                  </a:lnTo>
                  <a:lnTo>
                    <a:pt x="1362143" y="1033949"/>
                  </a:lnTo>
                  <a:lnTo>
                    <a:pt x="1634572" y="707439"/>
                  </a:lnTo>
                  <a:lnTo>
                    <a:pt x="1907000" y="925113"/>
                  </a:lnTo>
                  <a:lnTo>
                    <a:pt x="2179429" y="1006740"/>
                  </a:lnTo>
                  <a:lnTo>
                    <a:pt x="2451858" y="1061159"/>
                  </a:lnTo>
                  <a:lnTo>
                    <a:pt x="2724286" y="789067"/>
                  </a:lnTo>
                  <a:lnTo>
                    <a:pt x="2996715" y="789067"/>
                  </a:lnTo>
                  <a:lnTo>
                    <a:pt x="3269144" y="734648"/>
                  </a:lnTo>
                  <a:lnTo>
                    <a:pt x="3541572" y="707439"/>
                  </a:lnTo>
                  <a:lnTo>
                    <a:pt x="3814001" y="571393"/>
                  </a:lnTo>
                  <a:lnTo>
                    <a:pt x="4086430" y="680230"/>
                  </a:lnTo>
                  <a:lnTo>
                    <a:pt x="4358858" y="789067"/>
                  </a:lnTo>
                  <a:lnTo>
                    <a:pt x="4631287" y="789067"/>
                  </a:lnTo>
                  <a:lnTo>
                    <a:pt x="4903716" y="571393"/>
                  </a:lnTo>
                  <a:lnTo>
                    <a:pt x="5176144" y="408138"/>
                  </a:lnTo>
                  <a:lnTo>
                    <a:pt x="5448573" y="272092"/>
                  </a:lnTo>
                  <a:lnTo>
                    <a:pt x="5721002" y="136046"/>
                  </a:lnTo>
                  <a:lnTo>
                    <a:pt x="5993430" y="54418"/>
                  </a:lnTo>
                  <a:lnTo>
                    <a:pt x="6265859" y="0"/>
                  </a:lnTo>
                  <a:lnTo>
                    <a:pt x="6538288" y="0"/>
                  </a:lnTo>
                </a:path>
              </a:pathLst>
            </a:custGeom>
            <a:ln w="27101" cap="flat">
              <a:solidFill>
                <a:srgbClr val="0058AB">
                  <a:alpha val="50196"/>
                </a:srgbClr>
              </a:solidFill>
              <a:prstDash val="solid"/>
              <a:round/>
            </a:ln>
          </p:spPr>
          <p:txBody>
            <a:bodyPr/>
            <a:lstStyle/>
            <a:p>
              <a:endParaRPr/>
            </a:p>
          </p:txBody>
        </p:sp>
        <p:sp>
          <p:nvSpPr>
            <p:cNvPr id="73" name="pl73"/>
            <p:cNvSpPr/>
            <p:nvPr/>
          </p:nvSpPr>
          <p:spPr>
            <a:xfrm>
              <a:off x="1544859" y="2060447"/>
              <a:ext cx="6538288" cy="1333251"/>
            </a:xfrm>
            <a:custGeom>
              <a:avLst/>
              <a:gdLst/>
              <a:ahLst/>
              <a:cxnLst/>
              <a:rect l="0" t="0" r="0" b="0"/>
              <a:pathLst>
                <a:path w="6538288" h="1333251">
                  <a:moveTo>
                    <a:pt x="0" y="816276"/>
                  </a:moveTo>
                  <a:lnTo>
                    <a:pt x="272428" y="1142786"/>
                  </a:lnTo>
                  <a:lnTo>
                    <a:pt x="544857" y="1169995"/>
                  </a:lnTo>
                  <a:lnTo>
                    <a:pt x="817286" y="1224414"/>
                  </a:lnTo>
                  <a:lnTo>
                    <a:pt x="1089714" y="1251623"/>
                  </a:lnTo>
                  <a:lnTo>
                    <a:pt x="1362143" y="1142786"/>
                  </a:lnTo>
                  <a:lnTo>
                    <a:pt x="1634572" y="734648"/>
                  </a:lnTo>
                  <a:lnTo>
                    <a:pt x="1907000" y="1061159"/>
                  </a:lnTo>
                  <a:lnTo>
                    <a:pt x="2179429" y="1333251"/>
                  </a:lnTo>
                  <a:lnTo>
                    <a:pt x="2451858" y="1142786"/>
                  </a:lnTo>
                  <a:lnTo>
                    <a:pt x="2724286" y="761857"/>
                  </a:lnTo>
                  <a:lnTo>
                    <a:pt x="2996715" y="952322"/>
                  </a:lnTo>
                  <a:lnTo>
                    <a:pt x="3269144" y="761857"/>
                  </a:lnTo>
                  <a:lnTo>
                    <a:pt x="3541572" y="789067"/>
                  </a:lnTo>
                  <a:lnTo>
                    <a:pt x="3814001" y="870694"/>
                  </a:lnTo>
                  <a:lnTo>
                    <a:pt x="4086430" y="707439"/>
                  </a:lnTo>
                  <a:lnTo>
                    <a:pt x="4358858" y="734648"/>
                  </a:lnTo>
                  <a:lnTo>
                    <a:pt x="4631287" y="734648"/>
                  </a:lnTo>
                  <a:lnTo>
                    <a:pt x="4903716" y="571393"/>
                  </a:lnTo>
                  <a:lnTo>
                    <a:pt x="5176144" y="408138"/>
                  </a:lnTo>
                  <a:lnTo>
                    <a:pt x="5448573" y="353719"/>
                  </a:lnTo>
                  <a:lnTo>
                    <a:pt x="5721002" y="163255"/>
                  </a:lnTo>
                  <a:lnTo>
                    <a:pt x="5993430" y="54418"/>
                  </a:lnTo>
                  <a:lnTo>
                    <a:pt x="6265859" y="27209"/>
                  </a:lnTo>
                  <a:lnTo>
                    <a:pt x="6538288" y="0"/>
                  </a:lnTo>
                </a:path>
              </a:pathLst>
            </a:custGeom>
            <a:ln w="27101" cap="flat">
              <a:solidFill>
                <a:srgbClr val="333333">
                  <a:alpha val="50196"/>
                </a:srgbClr>
              </a:solidFill>
              <a:prstDash val="solid"/>
              <a:round/>
            </a:ln>
          </p:spPr>
          <p:txBody>
            <a:bodyPr/>
            <a:lstStyle/>
            <a:p>
              <a:endParaRPr/>
            </a:p>
          </p:txBody>
        </p:sp>
        <p:sp>
          <p:nvSpPr>
            <p:cNvPr id="74" name="tx74"/>
            <p:cNvSpPr/>
            <p:nvPr/>
          </p:nvSpPr>
          <p:spPr>
            <a:xfrm>
              <a:off x="6660714" y="18764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75" name="tx75"/>
            <p:cNvSpPr/>
            <p:nvPr/>
          </p:nvSpPr>
          <p:spPr>
            <a:xfrm>
              <a:off x="6933142" y="17419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7205571" y="1604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7478000" y="15226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7750428" y="1468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8022857" y="1468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660714" y="25212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53</a:t>
              </a:r>
            </a:p>
          </p:txBody>
        </p:sp>
        <p:sp>
          <p:nvSpPr>
            <p:cNvPr id="81" name="tx81"/>
            <p:cNvSpPr/>
            <p:nvPr/>
          </p:nvSpPr>
          <p:spPr>
            <a:xfrm>
              <a:off x="6933142" y="2468221"/>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55</a:t>
              </a:r>
            </a:p>
          </p:txBody>
        </p:sp>
        <p:sp>
          <p:nvSpPr>
            <p:cNvPr id="82" name="tx82"/>
            <p:cNvSpPr/>
            <p:nvPr/>
          </p:nvSpPr>
          <p:spPr>
            <a:xfrm>
              <a:off x="7205571" y="22763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62</a:t>
              </a:r>
            </a:p>
          </p:txBody>
        </p:sp>
        <p:sp>
          <p:nvSpPr>
            <p:cNvPr id="83" name="tx83"/>
            <p:cNvSpPr/>
            <p:nvPr/>
          </p:nvSpPr>
          <p:spPr>
            <a:xfrm>
              <a:off x="7478000" y="216754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66</a:t>
              </a:r>
            </a:p>
          </p:txBody>
        </p:sp>
        <p:sp>
          <p:nvSpPr>
            <p:cNvPr id="84" name="tx84"/>
            <p:cNvSpPr/>
            <p:nvPr/>
          </p:nvSpPr>
          <p:spPr>
            <a:xfrm>
              <a:off x="7750428" y="2140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67</a:t>
              </a:r>
            </a:p>
          </p:txBody>
        </p:sp>
        <p:sp>
          <p:nvSpPr>
            <p:cNvPr id="85" name="tx85"/>
            <p:cNvSpPr/>
            <p:nvPr/>
          </p:nvSpPr>
          <p:spPr>
            <a:xfrm>
              <a:off x="8022857" y="21131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68</a:t>
              </a:r>
            </a:p>
          </p:txBody>
        </p:sp>
        <p:sp>
          <p:nvSpPr>
            <p:cNvPr id="86" name="tx86"/>
            <p:cNvSpPr/>
            <p:nvPr/>
          </p:nvSpPr>
          <p:spPr>
            <a:xfrm>
              <a:off x="1454424" y="3659533"/>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224</a:t>
              </a:r>
            </a:p>
          </p:txBody>
        </p:sp>
        <p:sp>
          <p:nvSpPr>
            <p:cNvPr id="87" name="tx87"/>
            <p:cNvSpPr/>
            <p:nvPr/>
          </p:nvSpPr>
          <p:spPr>
            <a:xfrm>
              <a:off x="2816567" y="362042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263</a:t>
              </a:r>
            </a:p>
          </p:txBody>
        </p:sp>
        <p:sp>
          <p:nvSpPr>
            <p:cNvPr id="88" name="tx88"/>
            <p:cNvSpPr/>
            <p:nvPr/>
          </p:nvSpPr>
          <p:spPr>
            <a:xfrm>
              <a:off x="4178711" y="362921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254</a:t>
              </a:r>
            </a:p>
          </p:txBody>
        </p:sp>
        <p:sp>
          <p:nvSpPr>
            <p:cNvPr id="89" name="tx89"/>
            <p:cNvSpPr/>
            <p:nvPr/>
          </p:nvSpPr>
          <p:spPr>
            <a:xfrm>
              <a:off x="5540854" y="362081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263</a:t>
              </a:r>
            </a:p>
          </p:txBody>
        </p:sp>
        <p:sp>
          <p:nvSpPr>
            <p:cNvPr id="90" name="tx90"/>
            <p:cNvSpPr/>
            <p:nvPr/>
          </p:nvSpPr>
          <p:spPr>
            <a:xfrm>
              <a:off x="6630569" y="3665987"/>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217</a:t>
              </a:r>
            </a:p>
          </p:txBody>
        </p:sp>
        <p:sp>
          <p:nvSpPr>
            <p:cNvPr id="91" name="tx91"/>
            <p:cNvSpPr/>
            <p:nvPr/>
          </p:nvSpPr>
          <p:spPr>
            <a:xfrm>
              <a:off x="6902998" y="369430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186</a:t>
              </a:r>
            </a:p>
          </p:txBody>
        </p:sp>
        <p:sp>
          <p:nvSpPr>
            <p:cNvPr id="92" name="tx92"/>
            <p:cNvSpPr/>
            <p:nvPr/>
          </p:nvSpPr>
          <p:spPr>
            <a:xfrm>
              <a:off x="7175426" y="372455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154</a:t>
              </a:r>
            </a:p>
          </p:txBody>
        </p:sp>
        <p:sp>
          <p:nvSpPr>
            <p:cNvPr id="93" name="tx93"/>
            <p:cNvSpPr/>
            <p:nvPr/>
          </p:nvSpPr>
          <p:spPr>
            <a:xfrm>
              <a:off x="7447855" y="374057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137</a:t>
              </a:r>
            </a:p>
          </p:txBody>
        </p:sp>
        <p:sp>
          <p:nvSpPr>
            <p:cNvPr id="94" name="tx94"/>
            <p:cNvSpPr/>
            <p:nvPr/>
          </p:nvSpPr>
          <p:spPr>
            <a:xfrm>
              <a:off x="7720284" y="375214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5" name="tx95"/>
            <p:cNvSpPr/>
            <p:nvPr/>
          </p:nvSpPr>
          <p:spPr>
            <a:xfrm>
              <a:off x="7992712" y="374348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96" name="tx96"/>
            <p:cNvSpPr/>
            <p:nvPr/>
          </p:nvSpPr>
          <p:spPr>
            <a:xfrm>
              <a:off x="1484569" y="34192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a:t>
              </a:r>
            </a:p>
          </p:txBody>
        </p:sp>
        <p:sp>
          <p:nvSpPr>
            <p:cNvPr id="97" name="tx97"/>
            <p:cNvSpPr/>
            <p:nvPr/>
          </p:nvSpPr>
          <p:spPr>
            <a:xfrm>
              <a:off x="2846712" y="32782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98</a:t>
              </a:r>
            </a:p>
          </p:txBody>
        </p:sp>
        <p:sp>
          <p:nvSpPr>
            <p:cNvPr id="98" name="tx98"/>
            <p:cNvSpPr/>
            <p:nvPr/>
          </p:nvSpPr>
          <p:spPr>
            <a:xfrm>
              <a:off x="4208856" y="330786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85</a:t>
              </a:r>
            </a:p>
          </p:txBody>
        </p:sp>
        <p:sp>
          <p:nvSpPr>
            <p:cNvPr id="99" name="tx99"/>
            <p:cNvSpPr/>
            <p:nvPr/>
          </p:nvSpPr>
          <p:spPr>
            <a:xfrm>
              <a:off x="5540854" y="326811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0" name="tx100"/>
            <p:cNvSpPr/>
            <p:nvPr/>
          </p:nvSpPr>
          <p:spPr>
            <a:xfrm>
              <a:off x="6630569" y="335431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101" name="tx101"/>
            <p:cNvSpPr/>
            <p:nvPr/>
          </p:nvSpPr>
          <p:spPr>
            <a:xfrm>
              <a:off x="6902998" y="338977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136</a:t>
              </a:r>
            </a:p>
          </p:txBody>
        </p:sp>
        <p:sp>
          <p:nvSpPr>
            <p:cNvPr id="102" name="tx102"/>
            <p:cNvSpPr/>
            <p:nvPr/>
          </p:nvSpPr>
          <p:spPr>
            <a:xfrm>
              <a:off x="7175426" y="3462276"/>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124</a:t>
              </a:r>
            </a:p>
          </p:txBody>
        </p:sp>
        <p:sp>
          <p:nvSpPr>
            <p:cNvPr id="103" name="tx103"/>
            <p:cNvSpPr/>
            <p:nvPr/>
          </p:nvSpPr>
          <p:spPr>
            <a:xfrm>
              <a:off x="7447855" y="349712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104" name="tx104"/>
            <p:cNvSpPr/>
            <p:nvPr/>
          </p:nvSpPr>
          <p:spPr>
            <a:xfrm>
              <a:off x="7720284" y="350854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132</a:t>
              </a:r>
            </a:p>
          </p:txBody>
        </p:sp>
        <p:sp>
          <p:nvSpPr>
            <p:cNvPr id="105" name="tx105"/>
            <p:cNvSpPr/>
            <p:nvPr/>
          </p:nvSpPr>
          <p:spPr>
            <a:xfrm>
              <a:off x="7992712" y="349010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134</a:t>
              </a:r>
            </a:p>
          </p:txBody>
        </p:sp>
        <p:sp>
          <p:nvSpPr>
            <p:cNvPr id="106" name="tx106"/>
            <p:cNvSpPr/>
            <p:nvPr/>
          </p:nvSpPr>
          <p:spPr>
            <a:xfrm>
              <a:off x="1454424" y="331462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252</a:t>
              </a:r>
            </a:p>
          </p:txBody>
        </p:sp>
        <p:sp>
          <p:nvSpPr>
            <p:cNvPr id="107" name="tx107"/>
            <p:cNvSpPr/>
            <p:nvPr/>
          </p:nvSpPr>
          <p:spPr>
            <a:xfrm>
              <a:off x="2816567" y="310806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361</a:t>
              </a:r>
            </a:p>
          </p:txBody>
        </p:sp>
        <p:sp>
          <p:nvSpPr>
            <p:cNvPr id="108" name="tx108"/>
            <p:cNvSpPr/>
            <p:nvPr/>
          </p:nvSpPr>
          <p:spPr>
            <a:xfrm>
              <a:off x="4178711" y="314987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339</a:t>
              </a:r>
            </a:p>
          </p:txBody>
        </p:sp>
        <p:sp>
          <p:nvSpPr>
            <p:cNvPr id="109" name="tx109"/>
            <p:cNvSpPr/>
            <p:nvPr/>
          </p:nvSpPr>
          <p:spPr>
            <a:xfrm>
              <a:off x="5540854" y="308706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372</a:t>
              </a:r>
            </a:p>
          </p:txBody>
        </p:sp>
        <p:sp>
          <p:nvSpPr>
            <p:cNvPr id="110" name="tx110"/>
            <p:cNvSpPr/>
            <p:nvPr/>
          </p:nvSpPr>
          <p:spPr>
            <a:xfrm>
              <a:off x="6630569" y="316924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329</a:t>
              </a:r>
            </a:p>
          </p:txBody>
        </p:sp>
        <p:sp>
          <p:nvSpPr>
            <p:cNvPr id="111" name="tx111"/>
            <p:cNvSpPr/>
            <p:nvPr/>
          </p:nvSpPr>
          <p:spPr>
            <a:xfrm>
              <a:off x="6902998" y="318361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321</a:t>
              </a:r>
            </a:p>
          </p:txBody>
        </p:sp>
        <p:sp>
          <p:nvSpPr>
            <p:cNvPr id="112" name="tx112"/>
            <p:cNvSpPr/>
            <p:nvPr/>
          </p:nvSpPr>
          <p:spPr>
            <a:xfrm>
              <a:off x="7175426" y="326542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278</a:t>
              </a:r>
            </a:p>
          </p:txBody>
        </p:sp>
        <p:sp>
          <p:nvSpPr>
            <p:cNvPr id="113" name="tx113"/>
            <p:cNvSpPr/>
            <p:nvPr/>
          </p:nvSpPr>
          <p:spPr>
            <a:xfrm>
              <a:off x="7447855" y="33029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258</a:t>
              </a:r>
            </a:p>
          </p:txBody>
        </p:sp>
        <p:sp>
          <p:nvSpPr>
            <p:cNvPr id="114" name="tx114"/>
            <p:cNvSpPr/>
            <p:nvPr/>
          </p:nvSpPr>
          <p:spPr>
            <a:xfrm>
              <a:off x="7720284" y="330553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257</a:t>
              </a:r>
            </a:p>
          </p:txBody>
        </p:sp>
        <p:sp>
          <p:nvSpPr>
            <p:cNvPr id="115" name="tx115"/>
            <p:cNvSpPr/>
            <p:nvPr/>
          </p:nvSpPr>
          <p:spPr>
            <a:xfrm>
              <a:off x="7992712" y="328587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267</a:t>
              </a:r>
            </a:p>
          </p:txBody>
        </p:sp>
        <p:sp>
          <p:nvSpPr>
            <p:cNvPr id="116" name="tx116"/>
            <p:cNvSpPr/>
            <p:nvPr/>
          </p:nvSpPr>
          <p:spPr>
            <a:xfrm>
              <a:off x="849589"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94200" y="2910425"/>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18" name="tx118"/>
            <p:cNvSpPr/>
            <p:nvPr/>
          </p:nvSpPr>
          <p:spPr>
            <a:xfrm>
              <a:off x="577692" y="1962292"/>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119" name="tx119"/>
            <p:cNvSpPr/>
            <p:nvPr/>
          </p:nvSpPr>
          <p:spPr>
            <a:xfrm>
              <a:off x="577692" y="1014159"/>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120" name="tx120"/>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903044" y="2416637"/>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6" name="tx136"/>
            <p:cNvSpPr/>
            <p:nvPr/>
          </p:nvSpPr>
          <p:spPr>
            <a:xfrm rot="5400000">
              <a:off x="8333845" y="241663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7" name="pl137"/>
            <p:cNvSpPr/>
            <p:nvPr/>
          </p:nvSpPr>
          <p:spPr>
            <a:xfrm>
              <a:off x="3101887"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38" name="pl138"/>
            <p:cNvSpPr/>
            <p:nvPr/>
          </p:nvSpPr>
          <p:spPr>
            <a:xfrm>
              <a:off x="3817615"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39" name="tx139"/>
            <p:cNvSpPr/>
            <p:nvPr/>
          </p:nvSpPr>
          <p:spPr>
            <a:xfrm>
              <a:off x="3368986"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808891"/>
              <a:ext cx="201456" cy="201456"/>
            </a:xfrm>
            <a:prstGeom prst="rect">
              <a:avLst/>
            </a:prstGeom>
            <a:solidFill>
              <a:srgbClr val="B3B3B3">
                <a:alpha val="100000"/>
              </a:srgbClr>
            </a:solidFill>
          </p:spPr>
          <p:txBody>
            <a:bodyPr/>
            <a:lstStyle/>
            <a:p>
              <a:endParaRPr/>
            </a:p>
          </p:txBody>
        </p:sp>
        <p:sp>
          <p:nvSpPr>
            <p:cNvPr id="142" name="rc142"/>
            <p:cNvSpPr/>
            <p:nvPr/>
          </p:nvSpPr>
          <p:spPr>
            <a:xfrm>
              <a:off x="5631320" y="4808891"/>
              <a:ext cx="201456" cy="201456"/>
            </a:xfrm>
            <a:prstGeom prst="rect">
              <a:avLst/>
            </a:prstGeom>
            <a:solidFill>
              <a:srgbClr val="1CABE2">
                <a:alpha val="100000"/>
              </a:srgbClr>
            </a:solidFill>
          </p:spPr>
          <p:txBody>
            <a:bodyPr/>
            <a:lstStyle/>
            <a:p>
              <a:endParaRPr/>
            </a:p>
          </p:txBody>
        </p:sp>
        <p:sp>
          <p:nvSpPr>
            <p:cNvPr id="143" name="tx143"/>
            <p:cNvSpPr/>
            <p:nvPr/>
          </p:nvSpPr>
          <p:spPr>
            <a:xfrm>
              <a:off x="5009211"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9576"/>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6" name="tx146"/>
            <p:cNvSpPr/>
            <p:nvPr/>
          </p:nvSpPr>
          <p:spPr>
            <a:xfrm>
              <a:off x="1083092" y="661760"/>
              <a:ext cx="136076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Tchad, 2000-2024</a:t>
              </a:r>
            </a:p>
          </p:txBody>
        </p:sp>
        <p:sp>
          <p:nvSpPr>
            <p:cNvPr id="147" name="pl147"/>
            <p:cNvSpPr/>
            <p:nvPr/>
          </p:nvSpPr>
          <p:spPr>
            <a:xfrm>
              <a:off x="2454073"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4517688"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581303"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1083092" y="573879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1083092" y="554238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1083092" y="5345964"/>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142226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3485881"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554949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7613111"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rc157"/>
            <p:cNvSpPr/>
            <p:nvPr/>
          </p:nvSpPr>
          <p:spPr>
            <a:xfrm>
              <a:off x="1422266" y="5660230"/>
              <a:ext cx="4474206" cy="157133"/>
            </a:xfrm>
            <a:prstGeom prst="rect">
              <a:avLst/>
            </a:prstGeom>
            <a:solidFill>
              <a:srgbClr val="1CABE2">
                <a:alpha val="100000"/>
              </a:srgbClr>
            </a:solidFill>
          </p:spPr>
          <p:txBody>
            <a:bodyPr/>
            <a:lstStyle/>
            <a:p>
              <a:endParaRPr/>
            </a:p>
          </p:txBody>
        </p:sp>
        <p:sp>
          <p:nvSpPr>
            <p:cNvPr id="158" name="rc158"/>
            <p:cNvSpPr/>
            <p:nvPr/>
          </p:nvSpPr>
          <p:spPr>
            <a:xfrm>
              <a:off x="1422266" y="5463814"/>
              <a:ext cx="2570108" cy="157133"/>
            </a:xfrm>
            <a:prstGeom prst="rect">
              <a:avLst/>
            </a:prstGeom>
            <a:solidFill>
              <a:srgbClr val="1CABE2">
                <a:alpha val="100000"/>
              </a:srgbClr>
            </a:solidFill>
          </p:spPr>
          <p:txBody>
            <a:bodyPr/>
            <a:lstStyle/>
            <a:p>
              <a:endParaRPr/>
            </a:p>
          </p:txBody>
        </p:sp>
        <p:sp>
          <p:nvSpPr>
            <p:cNvPr id="159" name="rc159"/>
            <p:cNvSpPr/>
            <p:nvPr/>
          </p:nvSpPr>
          <p:spPr>
            <a:xfrm>
              <a:off x="1422266" y="5267397"/>
              <a:ext cx="2757423" cy="157133"/>
            </a:xfrm>
            <a:prstGeom prst="rect">
              <a:avLst/>
            </a:prstGeom>
            <a:solidFill>
              <a:srgbClr val="1CABE2">
                <a:alpha val="100000"/>
              </a:srgbClr>
            </a:solidFill>
          </p:spPr>
          <p:txBody>
            <a:bodyPr/>
            <a:lstStyle/>
            <a:p>
              <a:endParaRPr/>
            </a:p>
          </p:txBody>
        </p:sp>
        <p:sp>
          <p:nvSpPr>
            <p:cNvPr id="160" name="rc160"/>
            <p:cNvSpPr/>
            <p:nvPr/>
          </p:nvSpPr>
          <p:spPr>
            <a:xfrm>
              <a:off x="5896472" y="5660230"/>
              <a:ext cx="2309267" cy="157133"/>
            </a:xfrm>
            <a:prstGeom prst="rect">
              <a:avLst/>
            </a:prstGeom>
            <a:solidFill>
              <a:srgbClr val="B3B3B3">
                <a:alpha val="100000"/>
              </a:srgbClr>
            </a:solidFill>
          </p:spPr>
          <p:txBody>
            <a:bodyPr/>
            <a:lstStyle/>
            <a:p>
              <a:endParaRPr/>
            </a:p>
          </p:txBody>
        </p:sp>
        <p:sp>
          <p:nvSpPr>
            <p:cNvPr id="161" name="rc161"/>
            <p:cNvSpPr/>
            <p:nvPr/>
          </p:nvSpPr>
          <p:spPr>
            <a:xfrm>
              <a:off x="3992374" y="5463814"/>
              <a:ext cx="2730740" cy="157133"/>
            </a:xfrm>
            <a:prstGeom prst="rect">
              <a:avLst/>
            </a:prstGeom>
            <a:solidFill>
              <a:srgbClr val="B3B3B3">
                <a:alpha val="100000"/>
              </a:srgbClr>
            </a:solidFill>
          </p:spPr>
          <p:txBody>
            <a:bodyPr/>
            <a:lstStyle/>
            <a:p>
              <a:endParaRPr/>
            </a:p>
          </p:txBody>
        </p:sp>
        <p:sp>
          <p:nvSpPr>
            <p:cNvPr id="162" name="rc162"/>
            <p:cNvSpPr/>
            <p:nvPr/>
          </p:nvSpPr>
          <p:spPr>
            <a:xfrm>
              <a:off x="4179689" y="5267397"/>
              <a:ext cx="2757423" cy="157133"/>
            </a:xfrm>
            <a:prstGeom prst="rect">
              <a:avLst/>
            </a:prstGeom>
            <a:solidFill>
              <a:srgbClr val="B3B3B3">
                <a:alpha val="100000"/>
              </a:srgbClr>
            </a:solidFill>
          </p:spPr>
          <p:txBody>
            <a:bodyPr/>
            <a:lstStyle/>
            <a:p>
              <a:endParaRPr/>
            </a:p>
          </p:txBody>
        </p:sp>
        <p:sp>
          <p:nvSpPr>
            <p:cNvPr id="163" name="tx163"/>
            <p:cNvSpPr/>
            <p:nvPr/>
          </p:nvSpPr>
          <p:spPr>
            <a:xfrm>
              <a:off x="8350421" y="5695604"/>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328.7</a:t>
              </a:r>
            </a:p>
          </p:txBody>
        </p:sp>
        <p:sp>
          <p:nvSpPr>
            <p:cNvPr id="164" name="tx164"/>
            <p:cNvSpPr/>
            <p:nvPr/>
          </p:nvSpPr>
          <p:spPr>
            <a:xfrm>
              <a:off x="6867796"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256.9</a:t>
              </a:r>
            </a:p>
          </p:txBody>
        </p:sp>
        <p:sp>
          <p:nvSpPr>
            <p:cNvPr id="165" name="tx165"/>
            <p:cNvSpPr/>
            <p:nvPr/>
          </p:nvSpPr>
          <p:spPr>
            <a:xfrm>
              <a:off x="7081793" y="530282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267.2</a:t>
              </a:r>
            </a:p>
          </p:txBody>
        </p:sp>
        <p:sp>
          <p:nvSpPr>
            <p:cNvPr id="166" name="tx166"/>
            <p:cNvSpPr/>
            <p:nvPr/>
          </p:nvSpPr>
          <p:spPr>
            <a:xfrm>
              <a:off x="3514688"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216.8</a:t>
              </a:r>
            </a:p>
          </p:txBody>
        </p:sp>
        <p:sp>
          <p:nvSpPr>
            <p:cNvPr id="167" name="tx167"/>
            <p:cNvSpPr/>
            <p:nvPr/>
          </p:nvSpPr>
          <p:spPr>
            <a:xfrm>
              <a:off x="2562639"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124.5</a:t>
              </a:r>
            </a:p>
          </p:txBody>
        </p:sp>
        <p:sp>
          <p:nvSpPr>
            <p:cNvPr id="168" name="tx168"/>
            <p:cNvSpPr/>
            <p:nvPr/>
          </p:nvSpPr>
          <p:spPr>
            <a:xfrm>
              <a:off x="2656296" y="5302771"/>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133.6</a:t>
              </a:r>
            </a:p>
          </p:txBody>
        </p:sp>
        <p:sp>
          <p:nvSpPr>
            <p:cNvPr id="169" name="tx169"/>
            <p:cNvSpPr/>
            <p:nvPr/>
          </p:nvSpPr>
          <p:spPr>
            <a:xfrm>
              <a:off x="6906425"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111.9</a:t>
              </a:r>
            </a:p>
          </p:txBody>
        </p:sp>
        <p:sp>
          <p:nvSpPr>
            <p:cNvPr id="170" name="tx170"/>
            <p:cNvSpPr/>
            <p:nvPr/>
          </p:nvSpPr>
          <p:spPr>
            <a:xfrm>
              <a:off x="5213063" y="5499188"/>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132.3</a:t>
              </a:r>
            </a:p>
          </p:txBody>
        </p:sp>
        <p:sp>
          <p:nvSpPr>
            <p:cNvPr id="171" name="tx171"/>
            <p:cNvSpPr/>
            <p:nvPr/>
          </p:nvSpPr>
          <p:spPr>
            <a:xfrm>
              <a:off x="5413719" y="5302771"/>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133.6</a:t>
              </a:r>
            </a:p>
          </p:txBody>
        </p:sp>
        <p:sp>
          <p:nvSpPr>
            <p:cNvPr id="172" name="tx172"/>
            <p:cNvSpPr/>
            <p:nvPr/>
          </p:nvSpPr>
          <p:spPr>
            <a:xfrm>
              <a:off x="709684"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709684"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709684"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336829"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322750"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77" name="tx177"/>
            <p:cNvSpPr/>
            <p:nvPr/>
          </p:nvSpPr>
          <p:spPr>
            <a:xfrm>
              <a:off x="5386365"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78" name="tx178"/>
            <p:cNvSpPr/>
            <p:nvPr/>
          </p:nvSpPr>
          <p:spPr>
            <a:xfrm>
              <a:off x="7449980" y="5917094"/>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79" name="tx179"/>
            <p:cNvSpPr/>
            <p:nvPr/>
          </p:nvSpPr>
          <p:spPr>
            <a:xfrm>
              <a:off x="3463012" y="6052366"/>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0" name="tx180"/>
            <p:cNvSpPr/>
            <p:nvPr/>
          </p:nvSpPr>
          <p:spPr>
            <a:xfrm>
              <a:off x="4246355"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1" name="tx181"/>
            <p:cNvSpPr/>
            <p:nvPr/>
          </p:nvSpPr>
          <p:spPr>
            <a:xfrm>
              <a:off x="3920079" y="6378277"/>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2" name="tx182"/>
            <p:cNvSpPr/>
            <p:nvPr/>
          </p:nvSpPr>
          <p:spPr>
            <a:xfrm>
              <a:off x="4420544" y="6498977"/>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Tchad.
En 2024, la couverture DTC1 au Tchad est restée constante à 84%. Le nombre d'enfants n'ayant reçu aucune dose de DTC (enfants n'ayant reçu aucune dose) est passé de 125 000 en 2023 à 134 000 en 2024.
La couverture DTC3 est restée relativement constante à 1% près, à 68% en 2024, laissant 267 000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442447"/>
              <a:ext cx="3397293" cy="1356613"/>
            </a:xfrm>
            <a:custGeom>
              <a:avLst/>
              <a:gdLst/>
              <a:ahLst/>
              <a:cxnLst/>
              <a:rect l="0" t="0" r="0" b="0"/>
              <a:pathLst>
                <a:path w="3397293" h="1356613">
                  <a:moveTo>
                    <a:pt x="0" y="1079753"/>
                  </a:moveTo>
                  <a:lnTo>
                    <a:pt x="141553" y="1107439"/>
                  </a:lnTo>
                  <a:lnTo>
                    <a:pt x="283107" y="1079753"/>
                  </a:lnTo>
                  <a:lnTo>
                    <a:pt x="424661" y="1079753"/>
                  </a:lnTo>
                  <a:lnTo>
                    <a:pt x="566215" y="1356613"/>
                  </a:lnTo>
                  <a:lnTo>
                    <a:pt x="707769" y="1052067"/>
                  </a:lnTo>
                  <a:lnTo>
                    <a:pt x="849323" y="719835"/>
                  </a:lnTo>
                  <a:lnTo>
                    <a:pt x="990877" y="941323"/>
                  </a:lnTo>
                  <a:lnTo>
                    <a:pt x="1132431" y="1024381"/>
                  </a:lnTo>
                  <a:lnTo>
                    <a:pt x="1273984" y="1079753"/>
                  </a:lnTo>
                  <a:lnTo>
                    <a:pt x="1415538" y="802893"/>
                  </a:lnTo>
                  <a:lnTo>
                    <a:pt x="1557092" y="802893"/>
                  </a:lnTo>
                  <a:lnTo>
                    <a:pt x="1698646" y="747521"/>
                  </a:lnTo>
                  <a:lnTo>
                    <a:pt x="1840200" y="719835"/>
                  </a:lnTo>
                  <a:lnTo>
                    <a:pt x="1981754" y="581405"/>
                  </a:lnTo>
                  <a:lnTo>
                    <a:pt x="2123308" y="692149"/>
                  </a:lnTo>
                  <a:lnTo>
                    <a:pt x="2264862" y="802893"/>
                  </a:lnTo>
                  <a:lnTo>
                    <a:pt x="2406416" y="802893"/>
                  </a:lnTo>
                  <a:lnTo>
                    <a:pt x="2547969" y="581405"/>
                  </a:lnTo>
                  <a:lnTo>
                    <a:pt x="2689523" y="415289"/>
                  </a:lnTo>
                  <a:lnTo>
                    <a:pt x="2831077" y="276859"/>
                  </a:lnTo>
                  <a:lnTo>
                    <a:pt x="2972631" y="138429"/>
                  </a:lnTo>
                  <a:lnTo>
                    <a:pt x="3114185" y="55371"/>
                  </a:lnTo>
                  <a:lnTo>
                    <a:pt x="3255739" y="0"/>
                  </a:lnTo>
                  <a:lnTo>
                    <a:pt x="3397293" y="0"/>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276332"/>
              <a:ext cx="3397293" cy="221487"/>
            </a:xfrm>
            <a:custGeom>
              <a:avLst/>
              <a:gdLst/>
              <a:ahLst/>
              <a:cxnLst/>
              <a:rect l="0" t="0" r="0" b="0"/>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525505"/>
              <a:ext cx="3397293" cy="664463"/>
            </a:xfrm>
            <a:custGeom>
              <a:avLst/>
              <a:gdLst/>
              <a:ahLst/>
              <a:cxnLst/>
              <a:rect l="0" t="0" r="0" b="0"/>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442447"/>
              <a:ext cx="3397293" cy="1356613"/>
            </a:xfrm>
            <a:custGeom>
              <a:avLst/>
              <a:gdLst/>
              <a:ahLst/>
              <a:cxnLst/>
              <a:rect l="0" t="0" r="0" b="0"/>
              <a:pathLst>
                <a:path w="3397293" h="1356613">
                  <a:moveTo>
                    <a:pt x="0" y="1079753"/>
                  </a:moveTo>
                  <a:lnTo>
                    <a:pt x="141553" y="1107439"/>
                  </a:lnTo>
                  <a:lnTo>
                    <a:pt x="283107" y="1079753"/>
                  </a:lnTo>
                  <a:lnTo>
                    <a:pt x="424661" y="1079753"/>
                  </a:lnTo>
                  <a:lnTo>
                    <a:pt x="566215" y="1356613"/>
                  </a:lnTo>
                  <a:lnTo>
                    <a:pt x="707769" y="1052067"/>
                  </a:lnTo>
                  <a:lnTo>
                    <a:pt x="849323" y="719835"/>
                  </a:lnTo>
                  <a:lnTo>
                    <a:pt x="990877" y="941323"/>
                  </a:lnTo>
                  <a:lnTo>
                    <a:pt x="1132431" y="1024381"/>
                  </a:lnTo>
                  <a:lnTo>
                    <a:pt x="1273984" y="1079753"/>
                  </a:lnTo>
                  <a:lnTo>
                    <a:pt x="1415538" y="802893"/>
                  </a:lnTo>
                  <a:lnTo>
                    <a:pt x="1557092" y="802893"/>
                  </a:lnTo>
                  <a:lnTo>
                    <a:pt x="1698646" y="747521"/>
                  </a:lnTo>
                  <a:lnTo>
                    <a:pt x="1840200" y="719835"/>
                  </a:lnTo>
                  <a:lnTo>
                    <a:pt x="1981754" y="581405"/>
                  </a:lnTo>
                  <a:lnTo>
                    <a:pt x="2123308" y="692149"/>
                  </a:lnTo>
                  <a:lnTo>
                    <a:pt x="2264862" y="802893"/>
                  </a:lnTo>
                  <a:lnTo>
                    <a:pt x="2406416" y="802893"/>
                  </a:lnTo>
                  <a:lnTo>
                    <a:pt x="2547969" y="581405"/>
                  </a:lnTo>
                  <a:lnTo>
                    <a:pt x="2689523" y="415289"/>
                  </a:lnTo>
                  <a:lnTo>
                    <a:pt x="2831077" y="276859"/>
                  </a:lnTo>
                  <a:lnTo>
                    <a:pt x="2972631" y="138429"/>
                  </a:lnTo>
                  <a:lnTo>
                    <a:pt x="3114185" y="55371"/>
                  </a:lnTo>
                  <a:lnTo>
                    <a:pt x="3255739" y="0"/>
                  </a:lnTo>
                  <a:lnTo>
                    <a:pt x="3397293" y="0"/>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578101"/>
            </a:xfrm>
            <a:custGeom>
              <a:avLst/>
              <a:gdLst/>
              <a:ahLst/>
              <a:cxnLst/>
              <a:rect l="0" t="0" r="0" b="0"/>
              <a:pathLst>
                <a:path h="1578101">
                  <a:moveTo>
                    <a:pt x="0" y="0"/>
                  </a:moveTo>
                  <a:lnTo>
                    <a:pt x="0" y="1578101"/>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550415"/>
            </a:xfrm>
            <a:custGeom>
              <a:avLst/>
              <a:gdLst/>
              <a:ahLst/>
              <a:cxnLst/>
              <a:rect l="0" t="0" r="0" b="0"/>
              <a:pathLst>
                <a:path h="1550415">
                  <a:moveTo>
                    <a:pt x="0" y="0"/>
                  </a:moveTo>
                  <a:lnTo>
                    <a:pt x="0" y="1550415"/>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301241"/>
            </a:xfrm>
            <a:custGeom>
              <a:avLst/>
              <a:gdLst/>
              <a:ahLst/>
              <a:cxnLst/>
              <a:rect l="0" t="0" r="0" b="0"/>
              <a:pathLst>
                <a:path h="1301241">
                  <a:moveTo>
                    <a:pt x="0" y="0"/>
                  </a:moveTo>
                  <a:lnTo>
                    <a:pt x="0" y="130124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190497"/>
            </a:xfrm>
            <a:custGeom>
              <a:avLst/>
              <a:gdLst/>
              <a:ahLst/>
              <a:cxnLst/>
              <a:rect l="0" t="0" r="0" b="0"/>
              <a:pathLst>
                <a:path h="1190497">
                  <a:moveTo>
                    <a:pt x="0" y="0"/>
                  </a:moveTo>
                  <a:lnTo>
                    <a:pt x="0" y="1190497"/>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913637"/>
            </a:xfrm>
            <a:custGeom>
              <a:avLst/>
              <a:gdLst/>
              <a:ahLst/>
              <a:cxnLst/>
              <a:rect l="0" t="0" r="0" b="0"/>
              <a:pathLst>
                <a:path h="913637">
                  <a:moveTo>
                    <a:pt x="0" y="0"/>
                  </a:moveTo>
                  <a:lnTo>
                    <a:pt x="0" y="91363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498347"/>
            </a:xfrm>
            <a:custGeom>
              <a:avLst/>
              <a:gdLst/>
              <a:ahLst/>
              <a:cxnLst/>
              <a:rect l="0" t="0" r="0" b="0"/>
              <a:pathLst>
                <a:path h="498347">
                  <a:moveTo>
                    <a:pt x="0" y="0"/>
                  </a:moveTo>
                  <a:lnTo>
                    <a:pt x="0" y="498347"/>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498347"/>
            </a:xfrm>
            <a:custGeom>
              <a:avLst/>
              <a:gdLst/>
              <a:ahLst/>
              <a:cxnLst/>
              <a:rect l="0" t="0" r="0" b="0"/>
              <a:pathLst>
                <a:path h="498347">
                  <a:moveTo>
                    <a:pt x="0" y="0"/>
                  </a:moveTo>
                  <a:lnTo>
                    <a:pt x="0" y="498347"/>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442447"/>
              <a:ext cx="3397293" cy="1356613"/>
            </a:xfrm>
            <a:custGeom>
              <a:avLst/>
              <a:gdLst/>
              <a:ahLst/>
              <a:cxnLst/>
              <a:rect l="0" t="0" r="0" b="0"/>
              <a:pathLst>
                <a:path w="3397293" h="1356613">
                  <a:moveTo>
                    <a:pt x="0" y="1079753"/>
                  </a:moveTo>
                  <a:lnTo>
                    <a:pt x="141553" y="1107439"/>
                  </a:lnTo>
                  <a:lnTo>
                    <a:pt x="283107" y="1079753"/>
                  </a:lnTo>
                  <a:lnTo>
                    <a:pt x="424661" y="1079753"/>
                  </a:lnTo>
                  <a:lnTo>
                    <a:pt x="566215" y="1356613"/>
                  </a:lnTo>
                  <a:lnTo>
                    <a:pt x="707769" y="1052067"/>
                  </a:lnTo>
                  <a:lnTo>
                    <a:pt x="849323" y="719835"/>
                  </a:lnTo>
                  <a:lnTo>
                    <a:pt x="990877" y="941323"/>
                  </a:lnTo>
                  <a:lnTo>
                    <a:pt x="1132431" y="1024381"/>
                  </a:lnTo>
                  <a:lnTo>
                    <a:pt x="1273984" y="1079753"/>
                  </a:lnTo>
                  <a:lnTo>
                    <a:pt x="1415538" y="802893"/>
                  </a:lnTo>
                  <a:lnTo>
                    <a:pt x="1557092" y="802893"/>
                  </a:lnTo>
                  <a:lnTo>
                    <a:pt x="1698646" y="747521"/>
                  </a:lnTo>
                  <a:lnTo>
                    <a:pt x="1840200" y="719835"/>
                  </a:lnTo>
                  <a:lnTo>
                    <a:pt x="1981754" y="581405"/>
                  </a:lnTo>
                  <a:lnTo>
                    <a:pt x="2123308" y="692149"/>
                  </a:lnTo>
                  <a:lnTo>
                    <a:pt x="2264862" y="802893"/>
                  </a:lnTo>
                  <a:lnTo>
                    <a:pt x="2406416" y="802893"/>
                  </a:lnTo>
                  <a:lnTo>
                    <a:pt x="2547969" y="581405"/>
                  </a:lnTo>
                  <a:lnTo>
                    <a:pt x="2689523" y="415289"/>
                  </a:lnTo>
                  <a:lnTo>
                    <a:pt x="2831077" y="276859"/>
                  </a:lnTo>
                  <a:lnTo>
                    <a:pt x="2972631" y="138429"/>
                  </a:lnTo>
                  <a:lnTo>
                    <a:pt x="3114185" y="55371"/>
                  </a:lnTo>
                  <a:lnTo>
                    <a:pt x="3255739" y="0"/>
                  </a:lnTo>
                  <a:lnTo>
                    <a:pt x="3397293" y="0"/>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43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35" name="tx35"/>
            <p:cNvSpPr/>
            <p:nvPr/>
          </p:nvSpPr>
          <p:spPr>
            <a:xfrm>
              <a:off x="2476214" y="82849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95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95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75854"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38308"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6052" y="472964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60" name="tx60"/>
            <p:cNvSpPr/>
            <p:nvPr/>
          </p:nvSpPr>
          <p:spPr>
            <a:xfrm>
              <a:off x="2742954"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408"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75" y="482911"/>
              <a:ext cx="2473672"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Tchad, 2000-2024</a:t>
              </a:r>
            </a:p>
          </p:txBody>
        </p:sp>
        <p:sp>
          <p:nvSpPr>
            <p:cNvPr id="63" name="pl63"/>
            <p:cNvSpPr/>
            <p:nvPr/>
          </p:nvSpPr>
          <p:spPr>
            <a:xfrm>
              <a:off x="5267799" y="357098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5855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60011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307826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209283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110740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353758"/>
              <a:ext cx="3397293" cy="2414312"/>
            </a:xfrm>
            <a:custGeom>
              <a:avLst/>
              <a:gdLst/>
              <a:ahLst/>
              <a:cxnLst/>
              <a:rect l="0" t="0" r="0" b="0"/>
              <a:pathLst>
                <a:path w="3397293" h="2414312">
                  <a:moveTo>
                    <a:pt x="0" y="1921595"/>
                  </a:moveTo>
                  <a:lnTo>
                    <a:pt x="141553" y="1970867"/>
                  </a:lnTo>
                  <a:lnTo>
                    <a:pt x="283107" y="1921595"/>
                  </a:lnTo>
                  <a:lnTo>
                    <a:pt x="424661" y="1921595"/>
                  </a:lnTo>
                  <a:lnTo>
                    <a:pt x="566215" y="2414312"/>
                  </a:lnTo>
                  <a:lnTo>
                    <a:pt x="707769" y="1872324"/>
                  </a:lnTo>
                  <a:lnTo>
                    <a:pt x="849323" y="1281063"/>
                  </a:lnTo>
                  <a:lnTo>
                    <a:pt x="990877" y="1675237"/>
                  </a:lnTo>
                  <a:lnTo>
                    <a:pt x="1132431" y="1823052"/>
                  </a:lnTo>
                  <a:lnTo>
                    <a:pt x="1273984" y="1921595"/>
                  </a:lnTo>
                  <a:lnTo>
                    <a:pt x="1415538" y="1428878"/>
                  </a:lnTo>
                  <a:lnTo>
                    <a:pt x="1557092" y="1428878"/>
                  </a:lnTo>
                  <a:lnTo>
                    <a:pt x="1698646" y="1330335"/>
                  </a:lnTo>
                  <a:lnTo>
                    <a:pt x="1840200" y="1281063"/>
                  </a:lnTo>
                  <a:lnTo>
                    <a:pt x="1981754" y="1034705"/>
                  </a:lnTo>
                  <a:lnTo>
                    <a:pt x="2123308" y="1231792"/>
                  </a:lnTo>
                  <a:lnTo>
                    <a:pt x="2264862" y="1428878"/>
                  </a:lnTo>
                  <a:lnTo>
                    <a:pt x="2406416" y="1428878"/>
                  </a:lnTo>
                  <a:lnTo>
                    <a:pt x="2547969" y="1034705"/>
                  </a:lnTo>
                  <a:lnTo>
                    <a:pt x="2689523" y="739075"/>
                  </a:lnTo>
                  <a:lnTo>
                    <a:pt x="2831077" y="492716"/>
                  </a:lnTo>
                  <a:lnTo>
                    <a:pt x="2972631" y="246358"/>
                  </a:lnTo>
                  <a:lnTo>
                    <a:pt x="3114185" y="98543"/>
                  </a:lnTo>
                  <a:lnTo>
                    <a:pt x="3255739" y="0"/>
                  </a:lnTo>
                  <a:lnTo>
                    <a:pt x="3397293" y="0"/>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37664" y="2092834"/>
              <a:ext cx="3397293" cy="394173"/>
            </a:xfrm>
            <a:custGeom>
              <a:avLst/>
              <a:gdLst/>
              <a:ahLst/>
              <a:cxnLst/>
              <a:rect l="0" t="0" r="0" b="0"/>
              <a:pathLst>
                <a:path w="3397293" h="394173">
                  <a:moveTo>
                    <a:pt x="0" y="394173"/>
                  </a:moveTo>
                  <a:lnTo>
                    <a:pt x="141553" y="344901"/>
                  </a:lnTo>
                  <a:lnTo>
                    <a:pt x="283107" y="344901"/>
                  </a:lnTo>
                  <a:lnTo>
                    <a:pt x="424661" y="295630"/>
                  </a:lnTo>
                  <a:lnTo>
                    <a:pt x="566215" y="246358"/>
                  </a:lnTo>
                  <a:lnTo>
                    <a:pt x="707769" y="197086"/>
                  </a:lnTo>
                  <a:lnTo>
                    <a:pt x="849323" y="147815"/>
                  </a:lnTo>
                  <a:lnTo>
                    <a:pt x="990877" y="147815"/>
                  </a:lnTo>
                  <a:lnTo>
                    <a:pt x="1132431" y="98543"/>
                  </a:lnTo>
                  <a:lnTo>
                    <a:pt x="1273984" y="49271"/>
                  </a:lnTo>
                  <a:lnTo>
                    <a:pt x="1415538" y="49271"/>
                  </a:lnTo>
                  <a:lnTo>
                    <a:pt x="1557092" y="49271"/>
                  </a:lnTo>
                  <a:lnTo>
                    <a:pt x="1698646" y="49271"/>
                  </a:lnTo>
                  <a:lnTo>
                    <a:pt x="1840200" y="49271"/>
                  </a:lnTo>
                  <a:lnTo>
                    <a:pt x="1981754" y="49271"/>
                  </a:lnTo>
                  <a:lnTo>
                    <a:pt x="2123308" y="49271"/>
                  </a:lnTo>
                  <a:lnTo>
                    <a:pt x="2264862" y="0"/>
                  </a:lnTo>
                  <a:lnTo>
                    <a:pt x="2406416" y="0"/>
                  </a:lnTo>
                  <a:lnTo>
                    <a:pt x="2547969" y="0"/>
                  </a:lnTo>
                  <a:lnTo>
                    <a:pt x="2689523" y="0"/>
                  </a:lnTo>
                  <a:lnTo>
                    <a:pt x="2831077" y="98543"/>
                  </a:lnTo>
                  <a:lnTo>
                    <a:pt x="2972631" y="147815"/>
                  </a:lnTo>
                  <a:lnTo>
                    <a:pt x="3114185" y="49271"/>
                  </a:lnTo>
                  <a:lnTo>
                    <a:pt x="3255739" y="49271"/>
                  </a:lnTo>
                  <a:lnTo>
                    <a:pt x="3397293" y="49271"/>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37664" y="2043562"/>
              <a:ext cx="3397293" cy="1182520"/>
            </a:xfrm>
            <a:custGeom>
              <a:avLst/>
              <a:gdLst/>
              <a:ahLst/>
              <a:cxnLst/>
              <a:rect l="0" t="0" r="0" b="0"/>
              <a:pathLst>
                <a:path w="3397293" h="1182520">
                  <a:moveTo>
                    <a:pt x="0" y="1182520"/>
                  </a:moveTo>
                  <a:lnTo>
                    <a:pt x="141553" y="1182520"/>
                  </a:lnTo>
                  <a:lnTo>
                    <a:pt x="283107" y="1133248"/>
                  </a:lnTo>
                  <a:lnTo>
                    <a:pt x="424661" y="1034705"/>
                  </a:lnTo>
                  <a:lnTo>
                    <a:pt x="566215" y="886890"/>
                  </a:lnTo>
                  <a:lnTo>
                    <a:pt x="707769" y="739075"/>
                  </a:lnTo>
                  <a:lnTo>
                    <a:pt x="849323" y="640531"/>
                  </a:lnTo>
                  <a:lnTo>
                    <a:pt x="990877" y="541988"/>
                  </a:lnTo>
                  <a:lnTo>
                    <a:pt x="1132431" y="295630"/>
                  </a:lnTo>
                  <a:lnTo>
                    <a:pt x="1273984" y="98543"/>
                  </a:lnTo>
                  <a:lnTo>
                    <a:pt x="1415538" y="394173"/>
                  </a:lnTo>
                  <a:lnTo>
                    <a:pt x="1557092" y="492716"/>
                  </a:lnTo>
                  <a:lnTo>
                    <a:pt x="1698646" y="689803"/>
                  </a:lnTo>
                  <a:lnTo>
                    <a:pt x="1840200" y="739075"/>
                  </a:lnTo>
                  <a:lnTo>
                    <a:pt x="1981754" y="541988"/>
                  </a:lnTo>
                  <a:lnTo>
                    <a:pt x="2123308" y="492716"/>
                  </a:lnTo>
                  <a:lnTo>
                    <a:pt x="2264862" y="246358"/>
                  </a:lnTo>
                  <a:lnTo>
                    <a:pt x="2406416" y="197086"/>
                  </a:lnTo>
                  <a:lnTo>
                    <a:pt x="2547969" y="147815"/>
                  </a:lnTo>
                  <a:lnTo>
                    <a:pt x="2689523" y="49271"/>
                  </a:lnTo>
                  <a:lnTo>
                    <a:pt x="2831077" y="147815"/>
                  </a:lnTo>
                  <a:lnTo>
                    <a:pt x="2972631" y="197086"/>
                  </a:lnTo>
                  <a:lnTo>
                    <a:pt x="3114185" y="197086"/>
                  </a:lnTo>
                  <a:lnTo>
                    <a:pt x="3255739" y="49271"/>
                  </a:lnTo>
                  <a:lnTo>
                    <a:pt x="3397293" y="0"/>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37664" y="2092834"/>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37664" y="1353758"/>
              <a:ext cx="3397293" cy="2414312"/>
            </a:xfrm>
            <a:custGeom>
              <a:avLst/>
              <a:gdLst/>
              <a:ahLst/>
              <a:cxnLst/>
              <a:rect l="0" t="0" r="0" b="0"/>
              <a:pathLst>
                <a:path w="3397293" h="2414312">
                  <a:moveTo>
                    <a:pt x="0" y="1921595"/>
                  </a:moveTo>
                  <a:lnTo>
                    <a:pt x="141553" y="1970867"/>
                  </a:lnTo>
                  <a:lnTo>
                    <a:pt x="283107" y="1921595"/>
                  </a:lnTo>
                  <a:lnTo>
                    <a:pt x="424661" y="1921595"/>
                  </a:lnTo>
                  <a:lnTo>
                    <a:pt x="566215" y="2414312"/>
                  </a:lnTo>
                  <a:lnTo>
                    <a:pt x="707769" y="1872324"/>
                  </a:lnTo>
                  <a:lnTo>
                    <a:pt x="849323" y="1281063"/>
                  </a:lnTo>
                  <a:lnTo>
                    <a:pt x="990877" y="1675237"/>
                  </a:lnTo>
                  <a:lnTo>
                    <a:pt x="1132431" y="1823052"/>
                  </a:lnTo>
                  <a:lnTo>
                    <a:pt x="1273984" y="1921595"/>
                  </a:lnTo>
                  <a:lnTo>
                    <a:pt x="1415538" y="1428878"/>
                  </a:lnTo>
                  <a:lnTo>
                    <a:pt x="1557092" y="1428878"/>
                  </a:lnTo>
                  <a:lnTo>
                    <a:pt x="1698646" y="1330335"/>
                  </a:lnTo>
                  <a:lnTo>
                    <a:pt x="1840200" y="1281063"/>
                  </a:lnTo>
                  <a:lnTo>
                    <a:pt x="1981754" y="1034705"/>
                  </a:lnTo>
                  <a:lnTo>
                    <a:pt x="2123308" y="1231792"/>
                  </a:lnTo>
                  <a:lnTo>
                    <a:pt x="2264862" y="1428878"/>
                  </a:lnTo>
                  <a:lnTo>
                    <a:pt x="2406416" y="1428878"/>
                  </a:lnTo>
                  <a:lnTo>
                    <a:pt x="2547969" y="1034705"/>
                  </a:lnTo>
                  <a:lnTo>
                    <a:pt x="2689523" y="739075"/>
                  </a:lnTo>
                  <a:lnTo>
                    <a:pt x="2831077" y="492716"/>
                  </a:lnTo>
                  <a:lnTo>
                    <a:pt x="2972631" y="246358"/>
                  </a:lnTo>
                  <a:lnTo>
                    <a:pt x="3114185" y="98543"/>
                  </a:lnTo>
                  <a:lnTo>
                    <a:pt x="3255739" y="0"/>
                  </a:lnTo>
                  <a:lnTo>
                    <a:pt x="3397293" y="0"/>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37664" y="1353758"/>
              <a:ext cx="3397293" cy="2414312"/>
            </a:xfrm>
            <a:custGeom>
              <a:avLst/>
              <a:gdLst/>
              <a:ahLst/>
              <a:cxnLst/>
              <a:rect l="0" t="0" r="0" b="0"/>
              <a:pathLst>
                <a:path w="3397293" h="2414312">
                  <a:moveTo>
                    <a:pt x="0" y="1921595"/>
                  </a:moveTo>
                  <a:lnTo>
                    <a:pt x="141553" y="1970867"/>
                  </a:lnTo>
                  <a:lnTo>
                    <a:pt x="283107" y="1921595"/>
                  </a:lnTo>
                  <a:lnTo>
                    <a:pt x="424661" y="1921595"/>
                  </a:lnTo>
                  <a:lnTo>
                    <a:pt x="566215" y="2414312"/>
                  </a:lnTo>
                  <a:lnTo>
                    <a:pt x="707769" y="1872324"/>
                  </a:lnTo>
                  <a:lnTo>
                    <a:pt x="849323" y="1281063"/>
                  </a:lnTo>
                  <a:lnTo>
                    <a:pt x="990877" y="1675237"/>
                  </a:lnTo>
                  <a:lnTo>
                    <a:pt x="1132431" y="1823052"/>
                  </a:lnTo>
                  <a:lnTo>
                    <a:pt x="1273984" y="1921595"/>
                  </a:lnTo>
                  <a:lnTo>
                    <a:pt x="1415538" y="1428878"/>
                  </a:lnTo>
                  <a:lnTo>
                    <a:pt x="1557092" y="1428878"/>
                  </a:lnTo>
                  <a:lnTo>
                    <a:pt x="1698646" y="1330335"/>
                  </a:lnTo>
                  <a:lnTo>
                    <a:pt x="1840200" y="1281063"/>
                  </a:lnTo>
                  <a:lnTo>
                    <a:pt x="1981754" y="1034705"/>
                  </a:lnTo>
                  <a:lnTo>
                    <a:pt x="2123308" y="1231792"/>
                  </a:lnTo>
                  <a:lnTo>
                    <a:pt x="2264862" y="1428878"/>
                  </a:lnTo>
                  <a:lnTo>
                    <a:pt x="2406416" y="1428878"/>
                  </a:lnTo>
                  <a:lnTo>
                    <a:pt x="2547969" y="1034705"/>
                  </a:lnTo>
                  <a:lnTo>
                    <a:pt x="2689523" y="739075"/>
                  </a:lnTo>
                  <a:lnTo>
                    <a:pt x="2831077" y="492716"/>
                  </a:lnTo>
                  <a:lnTo>
                    <a:pt x="2972631" y="246358"/>
                  </a:lnTo>
                  <a:lnTo>
                    <a:pt x="3114185" y="98543"/>
                  </a:lnTo>
                  <a:lnTo>
                    <a:pt x="3255739" y="0"/>
                  </a:lnTo>
                  <a:lnTo>
                    <a:pt x="3397293" y="0"/>
                  </a:lnTo>
                </a:path>
              </a:pathLst>
            </a:custGeom>
            <a:ln w="27101" cap="flat">
              <a:solidFill>
                <a:srgbClr val="0058AB">
                  <a:alpha val="100000"/>
                </a:srgbClr>
              </a:solidFill>
              <a:prstDash val="solid"/>
              <a:round/>
            </a:ln>
          </p:spPr>
          <p:txBody>
            <a:bodyPr/>
            <a:lstStyle/>
            <a:p>
              <a:endParaRPr/>
            </a:p>
          </p:txBody>
        </p:sp>
        <p:sp>
          <p:nvSpPr>
            <p:cNvPr id="82" name="tx82"/>
            <p:cNvSpPr/>
            <p:nvPr/>
          </p:nvSpPr>
          <p:spPr>
            <a:xfrm>
              <a:off x="8902429" y="21029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877160" y="200444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84" name="tx84"/>
            <p:cNvSpPr/>
            <p:nvPr/>
          </p:nvSpPr>
          <p:spPr>
            <a:xfrm>
              <a:off x="5003259" y="3026153"/>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5" name="tx85"/>
            <p:cNvSpPr/>
            <p:nvPr/>
          </p:nvSpPr>
          <p:spPr>
            <a:xfrm>
              <a:off x="5127474" y="204071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05528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7" name="tx8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95" name="pl95"/>
            <p:cNvSpPr/>
            <p:nvPr/>
          </p:nvSpPr>
          <p:spPr>
            <a:xfrm>
              <a:off x="604565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604565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7" name="pl97"/>
            <p:cNvSpPr/>
            <p:nvPr/>
          </p:nvSpPr>
          <p:spPr>
            <a:xfrm>
              <a:off x="6792553"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8" name="pl98"/>
            <p:cNvSpPr/>
            <p:nvPr/>
          </p:nvSpPr>
          <p:spPr>
            <a:xfrm>
              <a:off x="7555007"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99" name="tx99"/>
            <p:cNvSpPr/>
            <p:nvPr/>
          </p:nvSpPr>
          <p:spPr>
            <a:xfrm>
              <a:off x="6312751" y="472964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100" name="tx100"/>
            <p:cNvSpPr/>
            <p:nvPr/>
          </p:nvSpPr>
          <p:spPr>
            <a:xfrm>
              <a:off x="7059652"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7822107"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02" name="tx10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3" name="pl103"/>
            <p:cNvSpPr/>
            <p:nvPr/>
          </p:nvSpPr>
          <p:spPr>
            <a:xfrm>
              <a:off x="216140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84984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553828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722673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891517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00562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69406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638251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807095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rc116"/>
            <p:cNvSpPr/>
            <p:nvPr/>
          </p:nvSpPr>
          <p:spPr>
            <a:xfrm>
              <a:off x="1317178" y="5710248"/>
              <a:ext cx="7321564" cy="145351"/>
            </a:xfrm>
            <a:prstGeom prst="rect">
              <a:avLst/>
            </a:prstGeom>
            <a:solidFill>
              <a:srgbClr val="1CABE2">
                <a:alpha val="80000"/>
              </a:srgbClr>
            </a:solidFill>
          </p:spPr>
          <p:txBody>
            <a:bodyPr/>
            <a:lstStyle/>
            <a:p>
              <a:endParaRPr/>
            </a:p>
          </p:txBody>
        </p:sp>
        <p:sp>
          <p:nvSpPr>
            <p:cNvPr id="117" name="rc117"/>
            <p:cNvSpPr/>
            <p:nvPr/>
          </p:nvSpPr>
          <p:spPr>
            <a:xfrm>
              <a:off x="1317178" y="5528559"/>
              <a:ext cx="4205710" cy="145351"/>
            </a:xfrm>
            <a:prstGeom prst="rect">
              <a:avLst/>
            </a:prstGeom>
            <a:solidFill>
              <a:srgbClr val="1CABE2">
                <a:alpha val="80000"/>
              </a:srgbClr>
            </a:solidFill>
          </p:spPr>
          <p:txBody>
            <a:bodyPr/>
            <a:lstStyle/>
            <a:p>
              <a:endParaRPr/>
            </a:p>
          </p:txBody>
        </p:sp>
        <p:sp>
          <p:nvSpPr>
            <p:cNvPr id="118" name="rc118"/>
            <p:cNvSpPr/>
            <p:nvPr/>
          </p:nvSpPr>
          <p:spPr>
            <a:xfrm>
              <a:off x="1317178" y="5346869"/>
              <a:ext cx="4512230" cy="145351"/>
            </a:xfrm>
            <a:prstGeom prst="rect">
              <a:avLst/>
            </a:prstGeom>
            <a:solidFill>
              <a:srgbClr val="1CABE2">
                <a:alpha val="80000"/>
              </a:srgbClr>
            </a:solidFill>
          </p:spPr>
          <p:txBody>
            <a:bodyPr/>
            <a:lstStyle/>
            <a:p>
              <a:endParaRPr/>
            </a:p>
          </p:txBody>
        </p:sp>
        <p:sp>
          <p:nvSpPr>
            <p:cNvPr id="119" name="tx119"/>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217,000</a:t>
              </a:r>
            </a:p>
          </p:txBody>
        </p:sp>
        <p:sp>
          <p:nvSpPr>
            <p:cNvPr id="120" name="tx120"/>
            <p:cNvSpPr/>
            <p:nvPr/>
          </p:nvSpPr>
          <p:spPr>
            <a:xfrm>
              <a:off x="5013476"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125,000</a:t>
              </a:r>
            </a:p>
          </p:txBody>
        </p:sp>
        <p:sp>
          <p:nvSpPr>
            <p:cNvPr id="121" name="tx121"/>
            <p:cNvSpPr/>
            <p:nvPr/>
          </p:nvSpPr>
          <p:spPr>
            <a:xfrm>
              <a:off x="5319996"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134,000</a:t>
              </a:r>
            </a:p>
          </p:txBody>
        </p:sp>
        <p:sp>
          <p:nvSpPr>
            <p:cNvPr id="122" name="tx122"/>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2578336" y="5949076"/>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27" name="tx127"/>
            <p:cNvSpPr/>
            <p:nvPr/>
          </p:nvSpPr>
          <p:spPr>
            <a:xfrm>
              <a:off x="418908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28" name="tx128"/>
            <p:cNvSpPr/>
            <p:nvPr/>
          </p:nvSpPr>
          <p:spPr>
            <a:xfrm>
              <a:off x="5877530"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a:t>
              </a:r>
            </a:p>
          </p:txBody>
        </p:sp>
        <p:sp>
          <p:nvSpPr>
            <p:cNvPr id="129" name="tx129"/>
            <p:cNvSpPr/>
            <p:nvPr/>
          </p:nvSpPr>
          <p:spPr>
            <a:xfrm>
              <a:off x="7565973"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30" name="tx130"/>
            <p:cNvSpPr/>
            <p:nvPr/>
          </p:nvSpPr>
          <p:spPr>
            <a:xfrm>
              <a:off x="951100" y="5065846"/>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31" name="tx131"/>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2" name="tx132"/>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3" name="tx133"/>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DTC1 au Tchad (84%) était inférieure de 5 points de pourcentage à la moyenne mondiale (89%) et supérieure de 3 points de pourcentage à la moyenne de l'ensemble des pays du site WCAR (81%).
La couverture nationale en DTC1 était supérieure de 15 points de pourcentage à celle de 2019 (69%).
Cela équivaut à 134 000 enfants recevant une dose zéro en 2024, contre 217 000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6417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4659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290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114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10538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877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7020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526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11876"/>
              <a:ext cx="307584" cy="2411095"/>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330389"/>
              <a:ext cx="307584" cy="1492582"/>
            </a:xfrm>
            <a:prstGeom prst="rect">
              <a:avLst/>
            </a:prstGeom>
            <a:solidFill>
              <a:srgbClr val="0083CF">
                <a:alpha val="100000"/>
              </a:srgbClr>
            </a:solidFill>
          </p:spPr>
          <p:txBody>
            <a:bodyPr/>
            <a:lstStyle/>
            <a:p>
              <a:endParaRPr/>
            </a:p>
          </p:txBody>
        </p:sp>
        <p:sp>
          <p:nvSpPr>
            <p:cNvPr id="38" name="rc38"/>
            <p:cNvSpPr/>
            <p:nvPr/>
          </p:nvSpPr>
          <p:spPr>
            <a:xfrm>
              <a:off x="1538601" y="1785022"/>
              <a:ext cx="307584" cy="2037949"/>
            </a:xfrm>
            <a:prstGeom prst="rect">
              <a:avLst/>
            </a:prstGeom>
            <a:solidFill>
              <a:srgbClr val="0083CF">
                <a:alpha val="100000"/>
              </a:srgbClr>
            </a:solidFill>
          </p:spPr>
          <p:txBody>
            <a:bodyPr/>
            <a:lstStyle/>
            <a:p>
              <a:endParaRPr/>
            </a:p>
          </p:txBody>
        </p:sp>
        <p:sp>
          <p:nvSpPr>
            <p:cNvPr id="39" name="rc39"/>
            <p:cNvSpPr/>
            <p:nvPr/>
          </p:nvSpPr>
          <p:spPr>
            <a:xfrm>
              <a:off x="2563881" y="1641504"/>
              <a:ext cx="307584" cy="2181467"/>
            </a:xfrm>
            <a:prstGeom prst="rect">
              <a:avLst/>
            </a:prstGeom>
            <a:solidFill>
              <a:srgbClr val="0083CF">
                <a:alpha val="100000"/>
              </a:srgbClr>
            </a:solidFill>
          </p:spPr>
          <p:txBody>
            <a:bodyPr/>
            <a:lstStyle/>
            <a:p>
              <a:endParaRPr/>
            </a:p>
          </p:txBody>
        </p:sp>
        <p:sp>
          <p:nvSpPr>
            <p:cNvPr id="40" name="rc40"/>
            <p:cNvSpPr/>
            <p:nvPr/>
          </p:nvSpPr>
          <p:spPr>
            <a:xfrm>
              <a:off x="2905641" y="1612801"/>
              <a:ext cx="307584" cy="2210170"/>
            </a:xfrm>
            <a:prstGeom prst="rect">
              <a:avLst/>
            </a:prstGeom>
            <a:solidFill>
              <a:srgbClr val="0083CF">
                <a:alpha val="100000"/>
              </a:srgbClr>
            </a:solidFill>
          </p:spPr>
          <p:txBody>
            <a:bodyPr/>
            <a:lstStyle/>
            <a:p>
              <a:endParaRPr/>
            </a:p>
          </p:txBody>
        </p:sp>
        <p:sp>
          <p:nvSpPr>
            <p:cNvPr id="41" name="rc41"/>
            <p:cNvSpPr/>
            <p:nvPr/>
          </p:nvSpPr>
          <p:spPr>
            <a:xfrm>
              <a:off x="3247401" y="1526690"/>
              <a:ext cx="307584" cy="2296281"/>
            </a:xfrm>
            <a:prstGeom prst="rect">
              <a:avLst/>
            </a:prstGeom>
            <a:solidFill>
              <a:srgbClr val="0083CF">
                <a:alpha val="100000"/>
              </a:srgbClr>
            </a:solidFill>
          </p:spPr>
          <p:txBody>
            <a:bodyPr/>
            <a:lstStyle/>
            <a:p>
              <a:endParaRPr/>
            </a:p>
          </p:txBody>
        </p:sp>
        <p:sp>
          <p:nvSpPr>
            <p:cNvPr id="42" name="rc42"/>
            <p:cNvSpPr/>
            <p:nvPr/>
          </p:nvSpPr>
          <p:spPr>
            <a:xfrm>
              <a:off x="4614441" y="1469283"/>
              <a:ext cx="307584" cy="2353688"/>
            </a:xfrm>
            <a:prstGeom prst="rect">
              <a:avLst/>
            </a:prstGeom>
            <a:solidFill>
              <a:srgbClr val="0083CF">
                <a:alpha val="100000"/>
              </a:srgbClr>
            </a:solidFill>
          </p:spPr>
          <p:txBody>
            <a:bodyPr/>
            <a:lstStyle/>
            <a:p>
              <a:endParaRPr/>
            </a:p>
          </p:txBody>
        </p:sp>
        <p:sp>
          <p:nvSpPr>
            <p:cNvPr id="43" name="rc43"/>
            <p:cNvSpPr/>
            <p:nvPr/>
          </p:nvSpPr>
          <p:spPr>
            <a:xfrm>
              <a:off x="3589161" y="1469283"/>
              <a:ext cx="307584" cy="2353688"/>
            </a:xfrm>
            <a:prstGeom prst="rect">
              <a:avLst/>
            </a:prstGeom>
            <a:solidFill>
              <a:srgbClr val="0083CF">
                <a:alpha val="100000"/>
              </a:srgbClr>
            </a:solidFill>
          </p:spPr>
          <p:txBody>
            <a:bodyPr/>
            <a:lstStyle/>
            <a:p>
              <a:endParaRPr/>
            </a:p>
          </p:txBody>
        </p:sp>
        <p:sp>
          <p:nvSpPr>
            <p:cNvPr id="44" name="rc44"/>
            <p:cNvSpPr/>
            <p:nvPr/>
          </p:nvSpPr>
          <p:spPr>
            <a:xfrm>
              <a:off x="4956201" y="1411876"/>
              <a:ext cx="307584" cy="2411095"/>
            </a:xfrm>
            <a:prstGeom prst="rect">
              <a:avLst/>
            </a:prstGeom>
            <a:solidFill>
              <a:srgbClr val="F26A21">
                <a:alpha val="100000"/>
              </a:srgbClr>
            </a:solidFill>
          </p:spPr>
          <p:txBody>
            <a:bodyPr/>
            <a:lstStyle/>
            <a:p>
              <a:endParaRPr/>
            </a:p>
          </p:txBody>
        </p:sp>
        <p:sp>
          <p:nvSpPr>
            <p:cNvPr id="45" name="rc45"/>
            <p:cNvSpPr/>
            <p:nvPr/>
          </p:nvSpPr>
          <p:spPr>
            <a:xfrm>
              <a:off x="5981482" y="1210952"/>
              <a:ext cx="307584" cy="2612019"/>
            </a:xfrm>
            <a:prstGeom prst="rect">
              <a:avLst/>
            </a:prstGeom>
            <a:solidFill>
              <a:srgbClr val="0083CF">
                <a:alpha val="100000"/>
              </a:srgbClr>
            </a:solidFill>
          </p:spPr>
          <p:txBody>
            <a:bodyPr/>
            <a:lstStyle/>
            <a:p>
              <a:endParaRPr/>
            </a:p>
          </p:txBody>
        </p:sp>
        <p:sp>
          <p:nvSpPr>
            <p:cNvPr id="46" name="rc46"/>
            <p:cNvSpPr/>
            <p:nvPr/>
          </p:nvSpPr>
          <p:spPr>
            <a:xfrm>
              <a:off x="7690282" y="1096138"/>
              <a:ext cx="307584" cy="2726833"/>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274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4337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3400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55081" y="2330389"/>
              <a:ext cx="232871" cy="232871"/>
            </a:xfrm>
            <a:custGeom>
              <a:avLst/>
              <a:gdLst/>
              <a:ahLst/>
              <a:cxnLst/>
              <a:rect l="0" t="0" r="0" b="0"/>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55081" y="2330389"/>
              <a:ext cx="139155" cy="139155"/>
            </a:xfrm>
            <a:custGeom>
              <a:avLst/>
              <a:gdLst/>
              <a:ahLst/>
              <a:cxnLst/>
              <a:rect l="0" t="0" r="0" b="0"/>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55081" y="2330389"/>
              <a:ext cx="45439" cy="45439"/>
            </a:xfrm>
            <a:custGeom>
              <a:avLst/>
              <a:gdLst/>
              <a:ahLst/>
              <a:cxnLst/>
              <a:rect l="0" t="0" r="0" b="0"/>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538601" y="19376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538601" y="18439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538601" y="1785022"/>
              <a:ext cx="282150" cy="282150"/>
            </a:xfrm>
            <a:custGeom>
              <a:avLst/>
              <a:gdLst/>
              <a:ahLst/>
              <a:cxnLst/>
              <a:rect l="0" t="0" r="0" b="0"/>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38601" y="1785022"/>
              <a:ext cx="188434" cy="188434"/>
            </a:xfrm>
            <a:custGeom>
              <a:avLst/>
              <a:gdLst/>
              <a:ahLst/>
              <a:cxnLst/>
              <a:rect l="0" t="0" r="0" b="0"/>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1785022"/>
              <a:ext cx="94718" cy="94718"/>
            </a:xfrm>
            <a:custGeom>
              <a:avLst/>
              <a:gdLst/>
              <a:ahLst/>
              <a:cxnLst/>
              <a:rect l="0" t="0" r="0" b="0"/>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1785022"/>
              <a:ext cx="1002" cy="1002"/>
            </a:xfrm>
            <a:custGeom>
              <a:avLst/>
              <a:gdLst/>
              <a:ahLst/>
              <a:cxnLst/>
              <a:rect l="0" t="0" r="0" b="0"/>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17558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16620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1641504"/>
              <a:ext cx="243831" cy="243831"/>
            </a:xfrm>
            <a:custGeom>
              <a:avLst/>
              <a:gdLst/>
              <a:ahLst/>
              <a:cxnLst/>
              <a:rect l="0" t="0" r="0" b="0"/>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1641504"/>
              <a:ext cx="150115" cy="150115"/>
            </a:xfrm>
            <a:custGeom>
              <a:avLst/>
              <a:gdLst/>
              <a:ahLst/>
              <a:cxnLst/>
              <a:rect l="0" t="0" r="0" b="0"/>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1641504"/>
              <a:ext cx="56399" cy="56399"/>
            </a:xfrm>
            <a:custGeom>
              <a:avLst/>
              <a:gdLst/>
              <a:ahLst/>
              <a:cxnLst/>
              <a:rect l="0" t="0" r="0" b="0"/>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1976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18826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17889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16952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1612801"/>
              <a:ext cx="305639" cy="305639"/>
            </a:xfrm>
            <a:custGeom>
              <a:avLst/>
              <a:gdLst/>
              <a:ahLst/>
              <a:cxnLst/>
              <a:rect l="0" t="0" r="0" b="0"/>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1612801"/>
              <a:ext cx="211923" cy="211923"/>
            </a:xfrm>
            <a:custGeom>
              <a:avLst/>
              <a:gdLst/>
              <a:ahLst/>
              <a:cxnLst/>
              <a:rect l="0" t="0" r="0" b="0"/>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1612801"/>
              <a:ext cx="118207" cy="118207"/>
            </a:xfrm>
            <a:custGeom>
              <a:avLst/>
              <a:gdLst/>
              <a:ahLst/>
              <a:cxnLst/>
              <a:rect l="0" t="0" r="0" b="0"/>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905641" y="1612801"/>
              <a:ext cx="24491" cy="24491"/>
            </a:xfrm>
            <a:custGeom>
              <a:avLst/>
              <a:gdLst/>
              <a:ahLst/>
              <a:cxnLst/>
              <a:rect l="0" t="0" r="0" b="0"/>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522070" y="3790057"/>
              <a:ext cx="32914" cy="32914"/>
            </a:xfrm>
            <a:custGeom>
              <a:avLst/>
              <a:gdLst/>
              <a:ahLst/>
              <a:cxnLst/>
              <a:rect l="0" t="0" r="0" b="0"/>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428354" y="3696341"/>
              <a:ext cx="126630" cy="126630"/>
            </a:xfrm>
            <a:custGeom>
              <a:avLst/>
              <a:gdLst/>
              <a:ahLst/>
              <a:cxnLst/>
              <a:rect l="0" t="0" r="0" b="0"/>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334638" y="3602625"/>
              <a:ext cx="220346" cy="220346"/>
            </a:xfrm>
            <a:custGeom>
              <a:avLst/>
              <a:gdLst/>
              <a:ahLst/>
              <a:cxnLst/>
              <a:rect l="0" t="0" r="0" b="0"/>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247401" y="3508909"/>
              <a:ext cx="307584" cy="314062"/>
            </a:xfrm>
            <a:custGeom>
              <a:avLst/>
              <a:gdLst/>
              <a:ahLst/>
              <a:cxnLst/>
              <a:rect l="0" t="0" r="0" b="0"/>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247401" y="34151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247401" y="33214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247401" y="32277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247401" y="31340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247401" y="30403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247401" y="2946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247401" y="2852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247401" y="2759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247401" y="2665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247401" y="25717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247401" y="24780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247401" y="23843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47401" y="22906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247401" y="21968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247401" y="21031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247401" y="20094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247401" y="19157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247401" y="18220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247401" y="17283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247401" y="16345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247401" y="15408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47401" y="1526690"/>
              <a:ext cx="237421" cy="237421"/>
            </a:xfrm>
            <a:custGeom>
              <a:avLst/>
              <a:gdLst/>
              <a:ahLst/>
              <a:cxnLst/>
              <a:rect l="0" t="0" r="0" b="0"/>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47401" y="1526690"/>
              <a:ext cx="143705" cy="143705"/>
            </a:xfrm>
            <a:custGeom>
              <a:avLst/>
              <a:gdLst/>
              <a:ahLst/>
              <a:cxnLst/>
              <a:rect l="0" t="0" r="0" b="0"/>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47401" y="1526690"/>
              <a:ext cx="49989" cy="49989"/>
            </a:xfrm>
            <a:custGeom>
              <a:avLst/>
              <a:gdLst/>
              <a:ahLst/>
              <a:cxnLst/>
              <a:rect l="0" t="0" r="0" b="0"/>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14441" y="15795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1485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1469283"/>
              <a:ext cx="239812" cy="239812"/>
            </a:xfrm>
            <a:custGeom>
              <a:avLst/>
              <a:gdLst/>
              <a:ahLst/>
              <a:cxnLst/>
              <a:rect l="0" t="0" r="0" b="0"/>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1469283"/>
              <a:ext cx="146096" cy="146096"/>
            </a:xfrm>
            <a:custGeom>
              <a:avLst/>
              <a:gdLst/>
              <a:ahLst/>
              <a:cxnLst/>
              <a:rect l="0" t="0" r="0" b="0"/>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1469283"/>
              <a:ext cx="52380" cy="52380"/>
            </a:xfrm>
            <a:custGeom>
              <a:avLst/>
              <a:gdLst/>
              <a:ahLst/>
              <a:cxnLst/>
              <a:rect l="0" t="0" r="0" b="0"/>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89161" y="1761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89161" y="16676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89161" y="15739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589161" y="14802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589161" y="1469283"/>
              <a:ext cx="234216" cy="234216"/>
            </a:xfrm>
            <a:custGeom>
              <a:avLst/>
              <a:gdLst/>
              <a:ahLst/>
              <a:cxnLst/>
              <a:rect l="0" t="0" r="0" b="0"/>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589161" y="1469283"/>
              <a:ext cx="140500" cy="140500"/>
            </a:xfrm>
            <a:custGeom>
              <a:avLst/>
              <a:gdLst/>
              <a:ahLst/>
              <a:cxnLst/>
              <a:rect l="0" t="0" r="0" b="0"/>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589161" y="1469283"/>
              <a:ext cx="46784" cy="46784"/>
            </a:xfrm>
            <a:custGeom>
              <a:avLst/>
              <a:gdLst/>
              <a:ahLst/>
              <a:cxnLst/>
              <a:rect l="0" t="0" r="0" b="0"/>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956201" y="1518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956201" y="1425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956201" y="1411876"/>
              <a:ext cx="236607" cy="236607"/>
            </a:xfrm>
            <a:custGeom>
              <a:avLst/>
              <a:gdLst/>
              <a:ahLst/>
              <a:cxnLst/>
              <a:rect l="0" t="0" r="0" b="0"/>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956201" y="1411876"/>
              <a:ext cx="142891" cy="142891"/>
            </a:xfrm>
            <a:custGeom>
              <a:avLst/>
              <a:gdLst/>
              <a:ahLst/>
              <a:cxnLst/>
              <a:rect l="0" t="0" r="0" b="0"/>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956201" y="1411876"/>
              <a:ext cx="49175" cy="49175"/>
            </a:xfrm>
            <a:custGeom>
              <a:avLst/>
              <a:gdLst/>
              <a:ahLst/>
              <a:cxnLst/>
              <a:rect l="0" t="0" r="0" b="0"/>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6239835" y="3773740"/>
              <a:ext cx="49231" cy="49231"/>
            </a:xfrm>
            <a:custGeom>
              <a:avLst/>
              <a:gdLst/>
              <a:ahLst/>
              <a:cxnLst/>
              <a:rect l="0" t="0" r="0" b="0"/>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6146119" y="3680024"/>
              <a:ext cx="142947" cy="142947"/>
            </a:xfrm>
            <a:custGeom>
              <a:avLst/>
              <a:gdLst/>
              <a:ahLst/>
              <a:cxnLst/>
              <a:rect l="0" t="0" r="0" b="0"/>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6052403" y="3586308"/>
              <a:ext cx="236663" cy="236663"/>
            </a:xfrm>
            <a:custGeom>
              <a:avLst/>
              <a:gdLst/>
              <a:ahLst/>
              <a:cxnLst/>
              <a:rect l="0" t="0" r="0" b="0"/>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981482" y="34925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981482" y="33988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981482" y="33051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981482" y="32114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981482" y="31177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981482" y="30240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981482" y="29302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981482" y="28365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981482" y="27428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981482" y="26491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981482" y="25554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981482" y="24617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981482" y="23680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981482" y="2274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981482" y="2180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981482" y="2086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981482" y="1993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981482" y="1899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981482" y="1805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81482" y="1711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81482" y="1618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81482" y="1524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81482" y="1430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81482" y="1337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81482" y="1243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81482" y="1210952"/>
              <a:ext cx="255695" cy="255695"/>
            </a:xfrm>
            <a:custGeom>
              <a:avLst/>
              <a:gdLst/>
              <a:ahLst/>
              <a:cxnLst/>
              <a:rect l="0" t="0" r="0" b="0"/>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81482" y="1210952"/>
              <a:ext cx="161979" cy="161979"/>
            </a:xfrm>
            <a:custGeom>
              <a:avLst/>
              <a:gdLst/>
              <a:ahLst/>
              <a:cxnLst/>
              <a:rect l="0" t="0" r="0" b="0"/>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81482" y="1210952"/>
              <a:ext cx="68263" cy="68263"/>
            </a:xfrm>
            <a:custGeom>
              <a:avLst/>
              <a:gdLst/>
              <a:ahLst/>
              <a:cxnLst/>
              <a:rect l="0" t="0" r="0" b="0"/>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7926723" y="3751828"/>
              <a:ext cx="71143" cy="71143"/>
            </a:xfrm>
            <a:custGeom>
              <a:avLst/>
              <a:gdLst/>
              <a:ahLst/>
              <a:cxnLst/>
              <a:rect l="0" t="0" r="0" b="0"/>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7833007" y="3658112"/>
              <a:ext cx="164859" cy="164859"/>
            </a:xfrm>
            <a:custGeom>
              <a:avLst/>
              <a:gdLst/>
              <a:ahLst/>
              <a:cxnLst/>
              <a:rect l="0" t="0" r="0" b="0"/>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7739291" y="3564396"/>
              <a:ext cx="258575" cy="258575"/>
            </a:xfrm>
            <a:custGeom>
              <a:avLst/>
              <a:gdLst/>
              <a:ahLst/>
              <a:cxnLst/>
              <a:rect l="0" t="0" r="0" b="0"/>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7690282" y="34706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690282" y="33769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690282" y="32832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690282" y="31895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690282" y="30958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690282" y="30021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7690282" y="2908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7690282" y="2814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7690282" y="2720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7690282" y="2627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7690282" y="2533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7690282" y="2439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7690282" y="2346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7690282" y="2252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7690282" y="2158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7690282" y="2064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7690282" y="1971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7690282" y="1877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7690282" y="1783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7690282" y="1690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7690282" y="1596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7690282" y="1502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7690282" y="1408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7690282" y="1315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7690282" y="1221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7690282" y="1127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7690282" y="1096138"/>
              <a:ext cx="254881" cy="254881"/>
            </a:xfrm>
            <a:custGeom>
              <a:avLst/>
              <a:gdLst/>
              <a:ahLst/>
              <a:cxnLst/>
              <a:rect l="0" t="0" r="0" b="0"/>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7690282" y="1096138"/>
              <a:ext cx="161165" cy="161165"/>
            </a:xfrm>
            <a:custGeom>
              <a:avLst/>
              <a:gdLst/>
              <a:ahLst/>
              <a:cxnLst/>
              <a:rect l="0" t="0" r="0" b="0"/>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7690282" y="1096138"/>
              <a:ext cx="67449" cy="67449"/>
            </a:xfrm>
            <a:custGeom>
              <a:avLst/>
              <a:gdLst/>
              <a:ahLst/>
              <a:cxnLst/>
              <a:rect l="0" t="0" r="0" b="0"/>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a:endParaRPr/>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a:endParaRPr/>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a:endParaRPr/>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a:endParaRPr/>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a:endParaRPr/>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a:endParaRPr/>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a:endParaRPr/>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a:endParaRPr/>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a:endParaRPr/>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a:endParaRPr/>
            </a:p>
          </p:txBody>
        </p:sp>
        <p:sp>
          <p:nvSpPr>
            <p:cNvPr id="332" name="tx332"/>
            <p:cNvSpPr/>
            <p:nvPr/>
          </p:nvSpPr>
          <p:spPr>
            <a:xfrm>
              <a:off x="928486" y="218691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7" name="tx357"/>
            <p:cNvSpPr/>
            <p:nvPr/>
          </p:nvSpPr>
          <p:spPr>
            <a:xfrm>
              <a:off x="978728" y="30075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9" name="tx359"/>
            <p:cNvSpPr/>
            <p:nvPr/>
          </p:nvSpPr>
          <p:spPr>
            <a:xfrm>
              <a:off x="1662248" y="27361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1" name="tx361"/>
            <p:cNvSpPr/>
            <p:nvPr/>
          </p:nvSpPr>
          <p:spPr>
            <a:xfrm>
              <a:off x="2687528" y="266574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3" name="tx363"/>
            <p:cNvSpPr/>
            <p:nvPr/>
          </p:nvSpPr>
          <p:spPr>
            <a:xfrm>
              <a:off x="3029288" y="26487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5" name="tx365"/>
            <p:cNvSpPr/>
            <p:nvPr/>
          </p:nvSpPr>
          <p:spPr>
            <a:xfrm>
              <a:off x="3371048" y="26056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7" name="tx367"/>
            <p:cNvSpPr/>
            <p:nvPr/>
          </p:nvSpPr>
          <p:spPr>
            <a:xfrm>
              <a:off x="4738089" y="25783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9" name="tx369"/>
            <p:cNvSpPr/>
            <p:nvPr/>
          </p:nvSpPr>
          <p:spPr>
            <a:xfrm>
              <a:off x="3712808" y="257862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1" name="tx371"/>
            <p:cNvSpPr/>
            <p:nvPr/>
          </p:nvSpPr>
          <p:spPr>
            <a:xfrm>
              <a:off x="5079849" y="254965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3" name="tx373"/>
            <p:cNvSpPr/>
            <p:nvPr/>
          </p:nvSpPr>
          <p:spPr>
            <a:xfrm>
              <a:off x="6105129" y="24478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5" name="tx375"/>
            <p:cNvSpPr/>
            <p:nvPr/>
          </p:nvSpPr>
          <p:spPr>
            <a:xfrm>
              <a:off x="7783784" y="2390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a:endParaRPr/>
            </a:p>
          </p:txBody>
        </p:sp>
        <p:sp>
          <p:nvSpPr>
            <p:cNvPr id="407" name="pg407"/>
            <p:cNvSpPr/>
            <p:nvPr/>
          </p:nvSpPr>
          <p:spPr>
            <a:xfrm>
              <a:off x="443551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434090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425103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425103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425103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a:endParaRPr/>
            </a:p>
          </p:txBody>
        </p:sp>
        <p:sp>
          <p:nvSpPr>
            <p:cNvPr id="413" name="tx413"/>
            <p:cNvSpPr/>
            <p:nvPr/>
          </p:nvSpPr>
          <p:spPr>
            <a:xfrm>
              <a:off x="4540013" y="6024834"/>
              <a:ext cx="108724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Tchad se classait au 13e rang sur 24 pays pour la plus faible couverture en DTC1 (sur la base des rangs ex æquo).
Le Tchad était dans le top 10 des pays ayant le plus grand nombre d'enfants n'ayant reçu aucune dose (rang=5).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905509" y="857129"/>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1" name="tx81"/>
            <p:cNvSpPr/>
            <p:nvPr/>
          </p:nvSpPr>
          <p:spPr>
            <a:xfrm>
              <a:off x="1728927" y="1091352"/>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2" name="tx82"/>
            <p:cNvSpPr/>
            <p:nvPr/>
          </p:nvSpPr>
          <p:spPr>
            <a:xfrm>
              <a:off x="1559968" y="1383590"/>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3" name="tx83"/>
            <p:cNvSpPr/>
            <p:nvPr/>
          </p:nvSpPr>
          <p:spPr>
            <a:xfrm>
              <a:off x="1664491" y="1594523"/>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4" name="tx84"/>
            <p:cNvSpPr/>
            <p:nvPr/>
          </p:nvSpPr>
          <p:spPr>
            <a:xfrm>
              <a:off x="1487768" y="188414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7641"/>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7" name="tx87"/>
            <p:cNvSpPr/>
            <p:nvPr/>
          </p:nvSpPr>
          <p:spPr>
            <a:xfrm>
              <a:off x="1632450" y="2701719"/>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4" name="tx94"/>
            <p:cNvSpPr/>
            <p:nvPr/>
          </p:nvSpPr>
          <p:spPr>
            <a:xfrm>
              <a:off x="1640495" y="4519279"/>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785106" y="5600361"/>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7839"/>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1" name="tx101"/>
            <p:cNvSpPr/>
            <p:nvPr/>
          </p:nvSpPr>
          <p:spPr>
            <a:xfrm>
              <a:off x="7265229" y="1120641"/>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2" name="tx102"/>
            <p:cNvSpPr/>
            <p:nvPr/>
          </p:nvSpPr>
          <p:spPr>
            <a:xfrm>
              <a:off x="7265229" y="1382319"/>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58036"/>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265229" y="2174128"/>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6" name="tx106"/>
            <p:cNvSpPr/>
            <p:nvPr/>
          </p:nvSpPr>
          <p:spPr>
            <a:xfrm>
              <a:off x="7265229" y="2437641"/>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7" name="tx107"/>
            <p:cNvSpPr/>
            <p:nvPr/>
          </p:nvSpPr>
          <p:spPr>
            <a:xfrm>
              <a:off x="7265229" y="2671230"/>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65227"/>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1" name="tx111"/>
            <p:cNvSpPr/>
            <p:nvPr/>
          </p:nvSpPr>
          <p:spPr>
            <a:xfrm>
              <a:off x="7265229" y="3728740"/>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17514"/>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6" name="tx116"/>
            <p:cNvSpPr/>
            <p:nvPr/>
          </p:nvSpPr>
          <p:spPr>
            <a:xfrm>
              <a:off x="7265229" y="5072770"/>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8022"/>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2021-2024</a:t>
              </a:r>
            </a:p>
          </p:txBody>
        </p:sp>
        <p:sp>
          <p:nvSpPr>
            <p:cNvPr id="143" name="tx143"/>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Vingt pays </a:t>
            </a:r>
            <a:r>
              <a:rPr sz="1200" b="0" i="0" u="none" cap="none" dirty="0" err="1">
                <a:solidFill>
                  <a:srgbClr val="FFFFFF">
                    <a:alpha val="100000"/>
                  </a:srgbClr>
                </a:solidFill>
                <a:latin typeface="Arial"/>
                <a:cs typeface="Arial"/>
                <a:sym typeface="Arial"/>
              </a:rPr>
              <a:t>ont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classés</a:t>
            </a:r>
            <a:r>
              <a:rPr sz="1200" b="0" i="0" u="none" cap="none" dirty="0">
                <a:solidFill>
                  <a:srgbClr val="FFFFFF">
                    <a:alpha val="100000"/>
                  </a:srgbClr>
                </a:solidFill>
                <a:latin typeface="Arial"/>
                <a:cs typeface="Arial"/>
                <a:sym typeface="Arial"/>
              </a:rPr>
              <a:t> par </a:t>
            </a:r>
            <a:r>
              <a:rPr sz="1200" b="0" i="0" u="none" cap="none" dirty="0" err="1">
                <a:solidFill>
                  <a:srgbClr val="FFFFFF">
                    <a:alpha val="100000"/>
                  </a:srgbClr>
                </a:solidFill>
                <a:latin typeface="Arial"/>
                <a:cs typeface="Arial"/>
                <a:sym typeface="Arial"/>
              </a:rPr>
              <a:t>ordre</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priorité</a:t>
            </a:r>
            <a:r>
              <a:rPr sz="1200" b="0" i="0" u="none" cap="none" dirty="0">
                <a:solidFill>
                  <a:srgbClr val="FFFFFF">
                    <a:alpha val="100000"/>
                  </a:srgbClr>
                </a:solidFill>
                <a:latin typeface="Arial"/>
                <a:cs typeface="Arial"/>
                <a:sym typeface="Arial"/>
              </a:rPr>
              <a:t> dans le cadre du Programme de vaccination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fonction</a:t>
            </a:r>
            <a:r>
              <a:rPr sz="1200" b="0" i="0" u="none" cap="none" dirty="0">
                <a:solidFill>
                  <a:srgbClr val="FFFFFF">
                    <a:alpha val="100000"/>
                  </a:srgbClr>
                </a:solidFill>
                <a:latin typeface="Arial"/>
                <a:cs typeface="Arial"/>
                <a:sym typeface="Arial"/>
              </a:rPr>
              <a:t> du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Ce </a:t>
            </a:r>
            <a:r>
              <a:rPr sz="1200" b="0" i="0" u="none" cap="none" dirty="0" err="1">
                <a:solidFill>
                  <a:srgbClr val="FFFFFF">
                    <a:alpha val="100000"/>
                  </a:srgbClr>
                </a:solidFill>
                <a:latin typeface="Arial"/>
                <a:cs typeface="Arial"/>
                <a:sym typeface="Arial"/>
              </a:rPr>
              <a:t>graphique</a:t>
            </a:r>
            <a:r>
              <a:rPr sz="1200" b="0" i="0" u="none" cap="none" dirty="0">
                <a:solidFill>
                  <a:srgbClr val="FFFFFF">
                    <a:alpha val="100000"/>
                  </a:srgbClr>
                </a:solidFill>
                <a:latin typeface="Arial"/>
                <a:cs typeface="Arial"/>
                <a:sym typeface="Arial"/>
              </a:rPr>
              <a:t> compare le </a:t>
            </a:r>
            <a:r>
              <a:rPr sz="1200" b="0" i="0" u="none" cap="none" dirty="0" err="1">
                <a:solidFill>
                  <a:srgbClr val="FFFFFF">
                    <a:alpha val="100000"/>
                  </a:srgbClr>
                </a:solidFill>
                <a:latin typeface="Arial"/>
                <a:cs typeface="Arial"/>
                <a:sym typeface="Arial"/>
              </a:rPr>
              <a:t>classement</a:t>
            </a:r>
            <a:r>
              <a:rPr sz="1200" b="0" i="0" u="none" cap="none" dirty="0">
                <a:solidFill>
                  <a:srgbClr val="FFFFFF">
                    <a:alpha val="100000"/>
                  </a:srgbClr>
                </a:solidFill>
                <a:latin typeface="Arial"/>
                <a:cs typeface="Arial"/>
                <a:sym typeface="Arial"/>
              </a:rPr>
              <a:t> des 20 premiers pays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 La première place correspond au pays </a:t>
            </a:r>
            <a:r>
              <a:rPr sz="1200" b="0" i="0" u="none" cap="none" dirty="0" err="1">
                <a:solidFill>
                  <a:srgbClr val="FFFFFF">
                    <a:alpha val="100000"/>
                  </a:srgbClr>
                </a:solidFill>
                <a:latin typeface="Arial"/>
                <a:cs typeface="Arial"/>
                <a:sym typeface="Arial"/>
              </a:rPr>
              <a:t>ayant</a:t>
            </a:r>
            <a:r>
              <a:rPr sz="1200" b="0" i="0" u="none" cap="none" dirty="0">
                <a:solidFill>
                  <a:srgbClr val="FFFFFF">
                    <a:alpha val="100000"/>
                  </a:srgbClr>
                </a:solidFill>
                <a:latin typeface="Arial"/>
                <a:cs typeface="Arial"/>
                <a:sym typeface="Arial"/>
              </a:rPr>
              <a:t> le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a:t>
            </a:r>
            <a:r>
              <a:rPr sz="1200" b="0" i="0" u="none" cap="none" dirty="0">
                <a:solidFill>
                  <a:srgbClr val="FFFFFF">
                    <a:alpha val="100000"/>
                  </a:srgbClr>
                </a:solidFill>
                <a:latin typeface="Arial"/>
                <a:cs typeface="Arial"/>
                <a:sym typeface="Arial"/>
              </a:rPr>
              <a:t> le plus </a:t>
            </a:r>
            <a:r>
              <a:rPr sz="1200" b="0" i="0" u="none" cap="none" dirty="0" err="1">
                <a:solidFill>
                  <a:srgbClr val="FFFFFF">
                    <a:alpha val="100000"/>
                  </a:srgbClr>
                </a:solidFill>
                <a:latin typeface="Arial"/>
                <a:cs typeface="Arial"/>
                <a:sym typeface="Arial"/>
              </a:rPr>
              <a:t>élevé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Le Tchad </a:t>
            </a:r>
            <a:r>
              <a:rPr sz="1200" b="0" i="0" u="none" cap="none" dirty="0" err="1">
                <a:solidFill>
                  <a:srgbClr val="FFFFFF">
                    <a:alpha val="100000"/>
                  </a:srgbClr>
                </a:solidFill>
                <a:latin typeface="Arial"/>
                <a:cs typeface="Arial"/>
                <a:sym typeface="Arial"/>
              </a:rPr>
              <a:t>figurait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parmi</a:t>
            </a:r>
            <a:r>
              <a:rPr sz="1200" b="0" i="0" u="none" cap="none" dirty="0">
                <a:solidFill>
                  <a:srgbClr val="FFFFFF">
                    <a:alpha val="100000"/>
                  </a:srgbClr>
                </a:solidFill>
                <a:latin typeface="Arial"/>
                <a:cs typeface="Arial"/>
                <a:sym typeface="Arial"/>
              </a:rPr>
              <a:t> les 20 premiers pays à dose </a:t>
            </a:r>
            <a:r>
              <a:rPr sz="1200" b="0" i="0" u="none" cap="none" dirty="0" err="1">
                <a:solidFill>
                  <a:srgbClr val="FFFFFF">
                    <a:alpha val="100000"/>
                  </a:srgbClr>
                </a:solidFill>
                <a:latin typeface="Arial"/>
                <a:cs typeface="Arial"/>
                <a:sym typeface="Arial"/>
              </a:rPr>
              <a:t>zéro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a:t>
            </a:r>
            <a:r>
              <a:rPr sz="1200" b="0" i="0" u="none" cap="none" dirty="0" err="1">
                <a:solidFill>
                  <a:srgbClr val="FFFFFF">
                    <a:alpha val="100000"/>
                  </a:srgbClr>
                </a:solidFill>
                <a:latin typeface="Arial"/>
                <a:cs typeface="Arial"/>
                <a:sym typeface="Arial"/>
              </a:rPr>
              <a:t>mais</a:t>
            </a:r>
            <a:r>
              <a:rPr sz="1200" b="0" i="0" u="none" cap="none" dirty="0">
                <a:solidFill>
                  <a:srgbClr val="FFFFFF">
                    <a:alpha val="100000"/>
                  </a:srgbClr>
                </a:solidFill>
                <a:latin typeface="Arial"/>
                <a:cs typeface="Arial"/>
                <a:sym typeface="Arial"/>
              </a:rPr>
              <a:t> pas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737948" y="2148580"/>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737948" y="2981082"/>
              <a:ext cx="4155057" cy="416146"/>
            </a:xfrm>
            <a:custGeom>
              <a:avLst/>
              <a:gdLst/>
              <a:ahLst/>
              <a:cxnLst/>
              <a:rect l="0" t="0" r="0" b="0"/>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737948" y="5478798"/>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737948" y="1315868"/>
              <a:ext cx="4155057" cy="208073"/>
            </a:xfrm>
            <a:custGeom>
              <a:avLst/>
              <a:gdLst/>
              <a:ahLst/>
              <a:cxnLst/>
              <a:rect l="0" t="0" r="0" b="0"/>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737948" y="3189225"/>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737948" y="1315938"/>
              <a:ext cx="4155057" cy="208073"/>
            </a:xfrm>
            <a:custGeom>
              <a:avLst/>
              <a:gdLst/>
              <a:ahLst/>
              <a:cxnLst/>
              <a:rect l="0" t="0" r="0" b="0"/>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737948" y="3397438"/>
              <a:ext cx="4155057" cy="832292"/>
            </a:xfrm>
            <a:custGeom>
              <a:avLst/>
              <a:gdLst/>
              <a:ahLst/>
              <a:cxnLst/>
              <a:rect l="0" t="0" r="0" b="0"/>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737948" y="4438013"/>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737948" y="5062442"/>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940367"/>
              <a:ext cx="4155057" cy="416076"/>
            </a:xfrm>
            <a:custGeom>
              <a:avLst/>
              <a:gdLst/>
              <a:ahLst/>
              <a:cxnLst/>
              <a:rect l="0" t="0" r="0" b="0"/>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021936"/>
              <a:ext cx="4155057" cy="1040366"/>
            </a:xfrm>
            <a:custGeom>
              <a:avLst/>
              <a:gdLst/>
              <a:ahLst/>
              <a:cxnLst/>
              <a:rect l="0" t="0" r="0" b="0"/>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4230079"/>
              <a:ext cx="4155057" cy="624219"/>
            </a:xfrm>
            <a:custGeom>
              <a:avLst/>
              <a:gdLst/>
              <a:ahLst/>
              <a:cxnLst/>
              <a:rect l="0" t="0" r="0" b="0"/>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605860"/>
              <a:ext cx="4155057" cy="1248160"/>
            </a:xfrm>
            <a:custGeom>
              <a:avLst/>
              <a:gdLst/>
              <a:ahLst/>
              <a:cxnLst/>
              <a:rect l="0" t="0" r="0" b="0"/>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732154"/>
              <a:ext cx="4155057" cy="832292"/>
            </a:xfrm>
            <a:custGeom>
              <a:avLst/>
              <a:gdLst/>
              <a:ahLst/>
              <a:cxnLst/>
              <a:rect l="0" t="0" r="0" b="0"/>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4022146"/>
              <a:ext cx="4155057" cy="1248439"/>
            </a:xfrm>
            <a:custGeom>
              <a:avLst/>
              <a:gdLst/>
              <a:ahLst/>
              <a:cxnLst/>
              <a:rect l="0" t="0" r="0" b="0"/>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2772869"/>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899582"/>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1107725"/>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6" name="pl46"/>
            <p:cNvSpPr/>
            <p:nvPr/>
          </p:nvSpPr>
          <p:spPr>
            <a:xfrm>
              <a:off x="2737948" y="1940437"/>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47" name="pl47"/>
            <p:cNvSpPr/>
            <p:nvPr/>
          </p:nvSpPr>
          <p:spPr>
            <a:xfrm>
              <a:off x="2737948" y="5478728"/>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8" name="pl48"/>
            <p:cNvSpPr/>
            <p:nvPr/>
          </p:nvSpPr>
          <p:spPr>
            <a:xfrm>
              <a:off x="2737948" y="2981012"/>
              <a:ext cx="4155057" cy="624219"/>
            </a:xfrm>
            <a:custGeom>
              <a:avLst/>
              <a:gdLst/>
              <a:ahLst/>
              <a:cxnLst/>
              <a:rect l="0" t="0" r="0" b="0"/>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a:endParaRPr/>
            </a:p>
          </p:txBody>
        </p:sp>
        <p:sp>
          <p:nvSpPr>
            <p:cNvPr id="49" name="pl49"/>
            <p:cNvSpPr/>
            <p:nvPr/>
          </p:nvSpPr>
          <p:spPr>
            <a:xfrm>
              <a:off x="2737948" y="3605511"/>
              <a:ext cx="4155057" cy="832362"/>
            </a:xfrm>
            <a:custGeom>
              <a:avLst/>
              <a:gdLst/>
              <a:ahLst/>
              <a:cxnLst/>
              <a:rect l="0" t="0" r="0" b="0"/>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a:endParaRPr/>
            </a:p>
          </p:txBody>
        </p:sp>
        <p:sp>
          <p:nvSpPr>
            <p:cNvPr id="50" name="pl50"/>
            <p:cNvSpPr/>
            <p:nvPr/>
          </p:nvSpPr>
          <p:spPr>
            <a:xfrm>
              <a:off x="2737948" y="1732294"/>
              <a:ext cx="4155057" cy="416076"/>
            </a:xfrm>
            <a:custGeom>
              <a:avLst/>
              <a:gdLst/>
              <a:ahLst/>
              <a:cxnLst/>
              <a:rect l="0" t="0" r="0" b="0"/>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F26A21">
                  <a:alpha val="100000"/>
                </a:srgbClr>
              </a:solidFill>
              <a:prstDash val="solid"/>
              <a:round/>
            </a:ln>
          </p:spPr>
          <p:txBody>
            <a:bodyPr/>
            <a:lstStyle/>
            <a:p>
              <a:endParaRPr/>
            </a:p>
          </p:txBody>
        </p:sp>
        <p:sp>
          <p:nvSpPr>
            <p:cNvPr id="51" name="pl51"/>
            <p:cNvSpPr/>
            <p:nvPr/>
          </p:nvSpPr>
          <p:spPr>
            <a:xfrm>
              <a:off x="2737948" y="3605511"/>
              <a:ext cx="4155057" cy="1040505"/>
            </a:xfrm>
            <a:custGeom>
              <a:avLst/>
              <a:gdLst/>
              <a:ahLst/>
              <a:cxnLst/>
              <a:rect l="0" t="0" r="0" b="0"/>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a:endParaRPr/>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2679245"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4064264"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6834303" y="1673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5449283"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8" name="tx148"/>
            <p:cNvSpPr/>
            <p:nvPr/>
          </p:nvSpPr>
          <p:spPr>
            <a:xfrm>
              <a:off x="1516772"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Tchad se classait au 6e rang sur 24 pays avec 154 000 enfants à dose zéro.
En 2024, le Tchad se classe 5ème sur 24 pays avec 134 000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18299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067486"/>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1951977"/>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474074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9223" y="3625241"/>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2509732"/>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1394223"/>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2398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63867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75336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86805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097431"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8212120"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75980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205679"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428617"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51555"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7449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423662" y="4396053"/>
              <a:ext cx="200644" cy="344696"/>
            </a:xfrm>
            <a:prstGeom prst="rect">
              <a:avLst/>
            </a:prstGeom>
            <a:solidFill>
              <a:srgbClr val="80BD41">
                <a:alpha val="100000"/>
              </a:srgbClr>
            </a:solidFill>
          </p:spPr>
          <p:txBody>
            <a:bodyPr/>
            <a:lstStyle/>
            <a:p>
              <a:endParaRPr/>
            </a:p>
          </p:txBody>
        </p:sp>
        <p:sp>
          <p:nvSpPr>
            <p:cNvPr id="25" name="rc25"/>
            <p:cNvSpPr/>
            <p:nvPr/>
          </p:nvSpPr>
          <p:spPr>
            <a:xfrm>
              <a:off x="1423662" y="3833656"/>
              <a:ext cx="200644" cy="498902"/>
            </a:xfrm>
            <a:prstGeom prst="rect">
              <a:avLst/>
            </a:prstGeom>
            <a:solidFill>
              <a:srgbClr val="0058AB">
                <a:alpha val="100000"/>
              </a:srgbClr>
            </a:solidFill>
          </p:spPr>
          <p:txBody>
            <a:bodyPr/>
            <a:lstStyle/>
            <a:p>
              <a:endParaRPr/>
            </a:p>
          </p:txBody>
        </p:sp>
        <p:sp>
          <p:nvSpPr>
            <p:cNvPr id="26" name="rc26"/>
            <p:cNvSpPr/>
            <p:nvPr/>
          </p:nvSpPr>
          <p:spPr>
            <a:xfrm>
              <a:off x="1423662" y="4332558"/>
              <a:ext cx="200644" cy="63494"/>
            </a:xfrm>
            <a:prstGeom prst="rect">
              <a:avLst/>
            </a:prstGeom>
            <a:solidFill>
              <a:srgbClr val="1CABE2">
                <a:alpha val="100000"/>
              </a:srgbClr>
            </a:solidFill>
          </p:spPr>
          <p:txBody>
            <a:bodyPr/>
            <a:lstStyle/>
            <a:p>
              <a:endParaRPr/>
            </a:p>
          </p:txBody>
        </p:sp>
        <p:sp>
          <p:nvSpPr>
            <p:cNvPr id="27" name="rc27"/>
            <p:cNvSpPr/>
            <p:nvPr/>
          </p:nvSpPr>
          <p:spPr>
            <a:xfrm>
              <a:off x="1646600" y="4498135"/>
              <a:ext cx="200644" cy="242614"/>
            </a:xfrm>
            <a:prstGeom prst="rect">
              <a:avLst/>
            </a:prstGeom>
            <a:solidFill>
              <a:srgbClr val="80BD41">
                <a:alpha val="100000"/>
              </a:srgbClr>
            </a:solidFill>
          </p:spPr>
          <p:txBody>
            <a:bodyPr/>
            <a:lstStyle/>
            <a:p>
              <a:endParaRPr/>
            </a:p>
          </p:txBody>
        </p:sp>
        <p:sp>
          <p:nvSpPr>
            <p:cNvPr id="28" name="rc28"/>
            <p:cNvSpPr/>
            <p:nvPr/>
          </p:nvSpPr>
          <p:spPr>
            <a:xfrm>
              <a:off x="1646600" y="3807615"/>
              <a:ext cx="200644" cy="522555"/>
            </a:xfrm>
            <a:prstGeom prst="rect">
              <a:avLst/>
            </a:prstGeom>
            <a:solidFill>
              <a:srgbClr val="0058AB">
                <a:alpha val="100000"/>
              </a:srgbClr>
            </a:solidFill>
          </p:spPr>
          <p:txBody>
            <a:bodyPr/>
            <a:lstStyle/>
            <a:p>
              <a:endParaRPr/>
            </a:p>
          </p:txBody>
        </p:sp>
        <p:sp>
          <p:nvSpPr>
            <p:cNvPr id="29" name="rc29"/>
            <p:cNvSpPr/>
            <p:nvPr/>
          </p:nvSpPr>
          <p:spPr>
            <a:xfrm>
              <a:off x="1646600" y="4330171"/>
              <a:ext cx="200644" cy="167964"/>
            </a:xfrm>
            <a:prstGeom prst="rect">
              <a:avLst/>
            </a:prstGeom>
            <a:solidFill>
              <a:srgbClr val="1CABE2">
                <a:alpha val="100000"/>
              </a:srgbClr>
            </a:solidFill>
          </p:spPr>
          <p:txBody>
            <a:bodyPr/>
            <a:lstStyle/>
            <a:p>
              <a:endParaRPr/>
            </a:p>
          </p:txBody>
        </p:sp>
        <p:sp>
          <p:nvSpPr>
            <p:cNvPr id="30" name="rc30"/>
            <p:cNvSpPr/>
            <p:nvPr/>
          </p:nvSpPr>
          <p:spPr>
            <a:xfrm>
              <a:off x="1869538" y="4502483"/>
              <a:ext cx="200644" cy="238266"/>
            </a:xfrm>
            <a:prstGeom prst="rect">
              <a:avLst/>
            </a:prstGeom>
            <a:solidFill>
              <a:srgbClr val="80BD41">
                <a:alpha val="100000"/>
              </a:srgbClr>
            </a:solidFill>
          </p:spPr>
          <p:txBody>
            <a:bodyPr/>
            <a:lstStyle/>
            <a:p>
              <a:endParaRPr/>
            </a:p>
          </p:txBody>
        </p:sp>
        <p:sp>
          <p:nvSpPr>
            <p:cNvPr id="31" name="rc31"/>
            <p:cNvSpPr/>
            <p:nvPr/>
          </p:nvSpPr>
          <p:spPr>
            <a:xfrm>
              <a:off x="1869538" y="3787683"/>
              <a:ext cx="200644" cy="524186"/>
            </a:xfrm>
            <a:prstGeom prst="rect">
              <a:avLst/>
            </a:prstGeom>
            <a:solidFill>
              <a:srgbClr val="0058AB">
                <a:alpha val="100000"/>
              </a:srgbClr>
            </a:solidFill>
          </p:spPr>
          <p:txBody>
            <a:bodyPr/>
            <a:lstStyle/>
            <a:p>
              <a:endParaRPr/>
            </a:p>
          </p:txBody>
        </p:sp>
        <p:sp>
          <p:nvSpPr>
            <p:cNvPr id="32" name="rc32"/>
            <p:cNvSpPr/>
            <p:nvPr/>
          </p:nvSpPr>
          <p:spPr>
            <a:xfrm>
              <a:off x="1869538" y="4311870"/>
              <a:ext cx="200644" cy="190613"/>
            </a:xfrm>
            <a:prstGeom prst="rect">
              <a:avLst/>
            </a:prstGeom>
            <a:solidFill>
              <a:srgbClr val="1CABE2">
                <a:alpha val="100000"/>
              </a:srgbClr>
            </a:solidFill>
          </p:spPr>
          <p:txBody>
            <a:bodyPr/>
            <a:lstStyle/>
            <a:p>
              <a:endParaRPr/>
            </a:p>
          </p:txBody>
        </p:sp>
        <p:sp>
          <p:nvSpPr>
            <p:cNvPr id="33" name="rc33"/>
            <p:cNvSpPr/>
            <p:nvPr/>
          </p:nvSpPr>
          <p:spPr>
            <a:xfrm>
              <a:off x="2092476" y="4514321"/>
              <a:ext cx="200644" cy="226428"/>
            </a:xfrm>
            <a:prstGeom prst="rect">
              <a:avLst/>
            </a:prstGeom>
            <a:solidFill>
              <a:srgbClr val="80BD41">
                <a:alpha val="100000"/>
              </a:srgbClr>
            </a:solidFill>
          </p:spPr>
          <p:txBody>
            <a:bodyPr/>
            <a:lstStyle/>
            <a:p>
              <a:endParaRPr/>
            </a:p>
          </p:txBody>
        </p:sp>
        <p:sp>
          <p:nvSpPr>
            <p:cNvPr id="34" name="rc34"/>
            <p:cNvSpPr/>
            <p:nvPr/>
          </p:nvSpPr>
          <p:spPr>
            <a:xfrm>
              <a:off x="2092476" y="3756282"/>
              <a:ext cx="200644" cy="541456"/>
            </a:xfrm>
            <a:prstGeom prst="rect">
              <a:avLst/>
            </a:prstGeom>
            <a:solidFill>
              <a:srgbClr val="0058AB">
                <a:alpha val="100000"/>
              </a:srgbClr>
            </a:solidFill>
          </p:spPr>
          <p:txBody>
            <a:bodyPr/>
            <a:lstStyle/>
            <a:p>
              <a:endParaRPr/>
            </a:p>
          </p:txBody>
        </p:sp>
        <p:sp>
          <p:nvSpPr>
            <p:cNvPr id="35" name="rc35"/>
            <p:cNvSpPr/>
            <p:nvPr/>
          </p:nvSpPr>
          <p:spPr>
            <a:xfrm>
              <a:off x="2092476" y="4297739"/>
              <a:ext cx="200644" cy="216582"/>
            </a:xfrm>
            <a:prstGeom prst="rect">
              <a:avLst/>
            </a:prstGeom>
            <a:solidFill>
              <a:srgbClr val="1CABE2">
                <a:alpha val="100000"/>
              </a:srgbClr>
            </a:solidFill>
          </p:spPr>
          <p:txBody>
            <a:bodyPr/>
            <a:lstStyle/>
            <a:p>
              <a:endParaRPr/>
            </a:p>
          </p:txBody>
        </p:sp>
        <p:sp>
          <p:nvSpPr>
            <p:cNvPr id="36" name="rc36"/>
            <p:cNvSpPr/>
            <p:nvPr/>
          </p:nvSpPr>
          <p:spPr>
            <a:xfrm>
              <a:off x="2315413" y="4512445"/>
              <a:ext cx="200644" cy="228304"/>
            </a:xfrm>
            <a:prstGeom prst="rect">
              <a:avLst/>
            </a:prstGeom>
            <a:solidFill>
              <a:srgbClr val="80BD41">
                <a:alpha val="100000"/>
              </a:srgbClr>
            </a:solidFill>
          </p:spPr>
          <p:txBody>
            <a:bodyPr/>
            <a:lstStyle/>
            <a:p>
              <a:endParaRPr/>
            </a:p>
          </p:txBody>
        </p:sp>
        <p:sp>
          <p:nvSpPr>
            <p:cNvPr id="37" name="rc37"/>
            <p:cNvSpPr/>
            <p:nvPr/>
          </p:nvSpPr>
          <p:spPr>
            <a:xfrm>
              <a:off x="2315413" y="3703003"/>
              <a:ext cx="200644" cy="674534"/>
            </a:xfrm>
            <a:prstGeom prst="rect">
              <a:avLst/>
            </a:prstGeom>
            <a:solidFill>
              <a:srgbClr val="0058AB">
                <a:alpha val="100000"/>
              </a:srgbClr>
            </a:solidFill>
          </p:spPr>
          <p:txBody>
            <a:bodyPr/>
            <a:lstStyle/>
            <a:p>
              <a:endParaRPr/>
            </a:p>
          </p:txBody>
        </p:sp>
        <p:sp>
          <p:nvSpPr>
            <p:cNvPr id="38" name="rc38"/>
            <p:cNvSpPr/>
            <p:nvPr/>
          </p:nvSpPr>
          <p:spPr>
            <a:xfrm>
              <a:off x="2315413" y="4377538"/>
              <a:ext cx="200644" cy="134907"/>
            </a:xfrm>
            <a:prstGeom prst="rect">
              <a:avLst/>
            </a:prstGeom>
            <a:solidFill>
              <a:srgbClr val="1CABE2">
                <a:alpha val="100000"/>
              </a:srgbClr>
            </a:solidFill>
          </p:spPr>
          <p:txBody>
            <a:bodyPr/>
            <a:lstStyle/>
            <a:p>
              <a:endParaRPr/>
            </a:p>
          </p:txBody>
        </p:sp>
        <p:sp>
          <p:nvSpPr>
            <p:cNvPr id="39" name="rc39"/>
            <p:cNvSpPr/>
            <p:nvPr/>
          </p:nvSpPr>
          <p:spPr>
            <a:xfrm>
              <a:off x="2538351" y="4457787"/>
              <a:ext cx="200644" cy="282962"/>
            </a:xfrm>
            <a:prstGeom prst="rect">
              <a:avLst/>
            </a:prstGeom>
            <a:solidFill>
              <a:srgbClr val="80BD41">
                <a:alpha val="100000"/>
              </a:srgbClr>
            </a:solidFill>
          </p:spPr>
          <p:txBody>
            <a:bodyPr/>
            <a:lstStyle/>
            <a:p>
              <a:endParaRPr/>
            </a:p>
          </p:txBody>
        </p:sp>
        <p:sp>
          <p:nvSpPr>
            <p:cNvPr id="40" name="rc40"/>
            <p:cNvSpPr/>
            <p:nvPr/>
          </p:nvSpPr>
          <p:spPr>
            <a:xfrm>
              <a:off x="2538351" y="3652430"/>
              <a:ext cx="200644" cy="587692"/>
            </a:xfrm>
            <a:prstGeom prst="rect">
              <a:avLst/>
            </a:prstGeom>
            <a:solidFill>
              <a:srgbClr val="0058AB">
                <a:alpha val="100000"/>
              </a:srgbClr>
            </a:solidFill>
          </p:spPr>
          <p:txBody>
            <a:bodyPr/>
            <a:lstStyle/>
            <a:p>
              <a:endParaRPr/>
            </a:p>
          </p:txBody>
        </p:sp>
        <p:sp>
          <p:nvSpPr>
            <p:cNvPr id="41" name="rc41"/>
            <p:cNvSpPr/>
            <p:nvPr/>
          </p:nvSpPr>
          <p:spPr>
            <a:xfrm>
              <a:off x="2538351" y="4240122"/>
              <a:ext cx="200644" cy="217664"/>
            </a:xfrm>
            <a:prstGeom prst="rect">
              <a:avLst/>
            </a:prstGeom>
            <a:solidFill>
              <a:srgbClr val="1CABE2">
                <a:alpha val="100000"/>
              </a:srgbClr>
            </a:solidFill>
          </p:spPr>
          <p:txBody>
            <a:bodyPr/>
            <a:lstStyle/>
            <a:p>
              <a:endParaRPr/>
            </a:p>
          </p:txBody>
        </p:sp>
        <p:sp>
          <p:nvSpPr>
            <p:cNvPr id="42" name="rc42"/>
            <p:cNvSpPr/>
            <p:nvPr/>
          </p:nvSpPr>
          <p:spPr>
            <a:xfrm>
              <a:off x="2761289" y="4281019"/>
              <a:ext cx="200644" cy="459730"/>
            </a:xfrm>
            <a:prstGeom prst="rect">
              <a:avLst/>
            </a:prstGeom>
            <a:solidFill>
              <a:srgbClr val="80BD41">
                <a:alpha val="100000"/>
              </a:srgbClr>
            </a:solidFill>
          </p:spPr>
          <p:txBody>
            <a:bodyPr/>
            <a:lstStyle/>
            <a:p>
              <a:endParaRPr/>
            </a:p>
          </p:txBody>
        </p:sp>
        <p:sp>
          <p:nvSpPr>
            <p:cNvPr id="43" name="rc43"/>
            <p:cNvSpPr/>
            <p:nvPr/>
          </p:nvSpPr>
          <p:spPr>
            <a:xfrm>
              <a:off x="2761289" y="3619456"/>
              <a:ext cx="200644" cy="470943"/>
            </a:xfrm>
            <a:prstGeom prst="rect">
              <a:avLst/>
            </a:prstGeom>
            <a:solidFill>
              <a:srgbClr val="0058AB">
                <a:alpha val="100000"/>
              </a:srgbClr>
            </a:solidFill>
          </p:spPr>
          <p:txBody>
            <a:bodyPr/>
            <a:lstStyle/>
            <a:p>
              <a:endParaRPr/>
            </a:p>
          </p:txBody>
        </p:sp>
        <p:sp>
          <p:nvSpPr>
            <p:cNvPr id="44" name="rc44"/>
            <p:cNvSpPr/>
            <p:nvPr/>
          </p:nvSpPr>
          <p:spPr>
            <a:xfrm>
              <a:off x="2761289" y="4090399"/>
              <a:ext cx="200644" cy="190620"/>
            </a:xfrm>
            <a:prstGeom prst="rect">
              <a:avLst/>
            </a:prstGeom>
            <a:solidFill>
              <a:srgbClr val="1CABE2">
                <a:alpha val="100000"/>
              </a:srgbClr>
            </a:solidFill>
          </p:spPr>
          <p:txBody>
            <a:bodyPr/>
            <a:lstStyle/>
            <a:p>
              <a:endParaRPr/>
            </a:p>
          </p:txBody>
        </p:sp>
        <p:sp>
          <p:nvSpPr>
            <p:cNvPr id="45" name="rc45"/>
            <p:cNvSpPr/>
            <p:nvPr/>
          </p:nvSpPr>
          <p:spPr>
            <a:xfrm>
              <a:off x="2984227" y="4405171"/>
              <a:ext cx="200644" cy="335578"/>
            </a:xfrm>
            <a:prstGeom prst="rect">
              <a:avLst/>
            </a:prstGeom>
            <a:solidFill>
              <a:srgbClr val="80BD41">
                <a:alpha val="100000"/>
              </a:srgbClr>
            </a:solidFill>
          </p:spPr>
          <p:txBody>
            <a:bodyPr/>
            <a:lstStyle/>
            <a:p>
              <a:endParaRPr/>
            </a:p>
          </p:txBody>
        </p:sp>
        <p:sp>
          <p:nvSpPr>
            <p:cNvPr id="46" name="rc46"/>
            <p:cNvSpPr/>
            <p:nvPr/>
          </p:nvSpPr>
          <p:spPr>
            <a:xfrm>
              <a:off x="2984227" y="3583585"/>
              <a:ext cx="200644" cy="578581"/>
            </a:xfrm>
            <a:prstGeom prst="rect">
              <a:avLst/>
            </a:prstGeom>
            <a:solidFill>
              <a:srgbClr val="0058AB">
                <a:alpha val="100000"/>
              </a:srgbClr>
            </a:solidFill>
          </p:spPr>
          <p:txBody>
            <a:bodyPr/>
            <a:lstStyle/>
            <a:p>
              <a:endParaRPr/>
            </a:p>
          </p:txBody>
        </p:sp>
        <p:sp>
          <p:nvSpPr>
            <p:cNvPr id="47" name="rc47"/>
            <p:cNvSpPr/>
            <p:nvPr/>
          </p:nvSpPr>
          <p:spPr>
            <a:xfrm>
              <a:off x="2984227" y="4162166"/>
              <a:ext cx="200644" cy="243004"/>
            </a:xfrm>
            <a:prstGeom prst="rect">
              <a:avLst/>
            </a:prstGeom>
            <a:solidFill>
              <a:srgbClr val="1CABE2">
                <a:alpha val="100000"/>
              </a:srgbClr>
            </a:solidFill>
          </p:spPr>
          <p:txBody>
            <a:bodyPr/>
            <a:lstStyle/>
            <a:p>
              <a:endParaRPr/>
            </a:p>
          </p:txBody>
        </p:sp>
        <p:sp>
          <p:nvSpPr>
            <p:cNvPr id="48" name="rc48"/>
            <p:cNvSpPr/>
            <p:nvPr/>
          </p:nvSpPr>
          <p:spPr>
            <a:xfrm>
              <a:off x="3207165" y="4515477"/>
              <a:ext cx="200644" cy="225272"/>
            </a:xfrm>
            <a:prstGeom prst="rect">
              <a:avLst/>
            </a:prstGeom>
            <a:solidFill>
              <a:srgbClr val="80BD41">
                <a:alpha val="100000"/>
              </a:srgbClr>
            </a:solidFill>
          </p:spPr>
          <p:txBody>
            <a:bodyPr/>
            <a:lstStyle/>
            <a:p>
              <a:endParaRPr/>
            </a:p>
          </p:txBody>
        </p:sp>
        <p:sp>
          <p:nvSpPr>
            <p:cNvPr id="49" name="rc49"/>
            <p:cNvSpPr/>
            <p:nvPr/>
          </p:nvSpPr>
          <p:spPr>
            <a:xfrm>
              <a:off x="3207165" y="3555102"/>
              <a:ext cx="200644" cy="628392"/>
            </a:xfrm>
            <a:prstGeom prst="rect">
              <a:avLst/>
            </a:prstGeom>
            <a:solidFill>
              <a:srgbClr val="0058AB">
                <a:alpha val="100000"/>
              </a:srgbClr>
            </a:solidFill>
          </p:spPr>
          <p:txBody>
            <a:bodyPr/>
            <a:lstStyle/>
            <a:p>
              <a:endParaRPr/>
            </a:p>
          </p:txBody>
        </p:sp>
        <p:sp>
          <p:nvSpPr>
            <p:cNvPr id="50" name="rc50"/>
            <p:cNvSpPr/>
            <p:nvPr/>
          </p:nvSpPr>
          <p:spPr>
            <a:xfrm>
              <a:off x="3207165" y="4183495"/>
              <a:ext cx="200644" cy="331982"/>
            </a:xfrm>
            <a:prstGeom prst="rect">
              <a:avLst/>
            </a:prstGeom>
            <a:solidFill>
              <a:srgbClr val="1CABE2">
                <a:alpha val="100000"/>
              </a:srgbClr>
            </a:solidFill>
          </p:spPr>
          <p:txBody>
            <a:bodyPr/>
            <a:lstStyle/>
            <a:p>
              <a:endParaRPr/>
            </a:p>
          </p:txBody>
        </p:sp>
        <p:sp>
          <p:nvSpPr>
            <p:cNvPr id="51" name="rc51"/>
            <p:cNvSpPr/>
            <p:nvPr/>
          </p:nvSpPr>
          <p:spPr>
            <a:xfrm>
              <a:off x="3430103" y="4422736"/>
              <a:ext cx="200644" cy="318013"/>
            </a:xfrm>
            <a:prstGeom prst="rect">
              <a:avLst/>
            </a:prstGeom>
            <a:solidFill>
              <a:srgbClr val="80BD41">
                <a:alpha val="100000"/>
              </a:srgbClr>
            </a:solidFill>
          </p:spPr>
          <p:txBody>
            <a:bodyPr/>
            <a:lstStyle/>
            <a:p>
              <a:endParaRPr/>
            </a:p>
          </p:txBody>
        </p:sp>
        <p:sp>
          <p:nvSpPr>
            <p:cNvPr id="52" name="rc52"/>
            <p:cNvSpPr/>
            <p:nvPr/>
          </p:nvSpPr>
          <p:spPr>
            <a:xfrm>
              <a:off x="3430103" y="3517623"/>
              <a:ext cx="200644" cy="672718"/>
            </a:xfrm>
            <a:prstGeom prst="rect">
              <a:avLst/>
            </a:prstGeom>
            <a:solidFill>
              <a:srgbClr val="0058AB">
                <a:alpha val="100000"/>
              </a:srgbClr>
            </a:solidFill>
          </p:spPr>
          <p:txBody>
            <a:bodyPr/>
            <a:lstStyle/>
            <a:p>
              <a:endParaRPr/>
            </a:p>
          </p:txBody>
        </p:sp>
        <p:sp>
          <p:nvSpPr>
            <p:cNvPr id="53" name="rc53"/>
            <p:cNvSpPr/>
            <p:nvPr/>
          </p:nvSpPr>
          <p:spPr>
            <a:xfrm>
              <a:off x="3430103" y="4190342"/>
              <a:ext cx="200644" cy="232393"/>
            </a:xfrm>
            <a:prstGeom prst="rect">
              <a:avLst/>
            </a:prstGeom>
            <a:solidFill>
              <a:srgbClr val="1CABE2">
                <a:alpha val="100000"/>
              </a:srgbClr>
            </a:solidFill>
          </p:spPr>
          <p:txBody>
            <a:bodyPr/>
            <a:lstStyle/>
            <a:p>
              <a:endParaRPr/>
            </a:p>
          </p:txBody>
        </p:sp>
        <p:sp>
          <p:nvSpPr>
            <p:cNvPr id="54" name="rc54"/>
            <p:cNvSpPr/>
            <p:nvPr/>
          </p:nvSpPr>
          <p:spPr>
            <a:xfrm>
              <a:off x="3653041" y="4236638"/>
              <a:ext cx="200644" cy="504111"/>
            </a:xfrm>
            <a:prstGeom prst="rect">
              <a:avLst/>
            </a:prstGeom>
            <a:solidFill>
              <a:srgbClr val="80BD41">
                <a:alpha val="100000"/>
              </a:srgbClr>
            </a:solidFill>
          </p:spPr>
          <p:txBody>
            <a:bodyPr/>
            <a:lstStyle/>
            <a:p>
              <a:endParaRPr/>
            </a:p>
          </p:txBody>
        </p:sp>
        <p:sp>
          <p:nvSpPr>
            <p:cNvPr id="55" name="rc55"/>
            <p:cNvSpPr/>
            <p:nvPr/>
          </p:nvSpPr>
          <p:spPr>
            <a:xfrm>
              <a:off x="3653041" y="3480472"/>
              <a:ext cx="200644" cy="567124"/>
            </a:xfrm>
            <a:prstGeom prst="rect">
              <a:avLst/>
            </a:prstGeom>
            <a:solidFill>
              <a:srgbClr val="0058AB">
                <a:alpha val="100000"/>
              </a:srgbClr>
            </a:solidFill>
          </p:spPr>
          <p:txBody>
            <a:bodyPr/>
            <a:lstStyle/>
            <a:p>
              <a:endParaRPr/>
            </a:p>
          </p:txBody>
        </p:sp>
        <p:sp>
          <p:nvSpPr>
            <p:cNvPr id="56" name="rc56"/>
            <p:cNvSpPr/>
            <p:nvPr/>
          </p:nvSpPr>
          <p:spPr>
            <a:xfrm>
              <a:off x="3653041" y="4047597"/>
              <a:ext cx="200644" cy="189040"/>
            </a:xfrm>
            <a:prstGeom prst="rect">
              <a:avLst/>
            </a:prstGeom>
            <a:solidFill>
              <a:srgbClr val="1CABE2">
                <a:alpha val="100000"/>
              </a:srgbClr>
            </a:solidFill>
          </p:spPr>
          <p:txBody>
            <a:bodyPr/>
            <a:lstStyle/>
            <a:p>
              <a:endParaRPr/>
            </a:p>
          </p:txBody>
        </p:sp>
        <p:sp>
          <p:nvSpPr>
            <p:cNvPr id="57" name="rc57"/>
            <p:cNvSpPr/>
            <p:nvPr/>
          </p:nvSpPr>
          <p:spPr>
            <a:xfrm>
              <a:off x="3875979" y="4313793"/>
              <a:ext cx="200644" cy="426956"/>
            </a:xfrm>
            <a:prstGeom prst="rect">
              <a:avLst/>
            </a:prstGeom>
            <a:solidFill>
              <a:srgbClr val="80BD41">
                <a:alpha val="100000"/>
              </a:srgbClr>
            </a:solidFill>
          </p:spPr>
          <p:txBody>
            <a:bodyPr/>
            <a:lstStyle/>
            <a:p>
              <a:endParaRPr/>
            </a:p>
          </p:txBody>
        </p:sp>
        <p:sp>
          <p:nvSpPr>
            <p:cNvPr id="58" name="rc58"/>
            <p:cNvSpPr/>
            <p:nvPr/>
          </p:nvSpPr>
          <p:spPr>
            <a:xfrm>
              <a:off x="3875979" y="3446944"/>
              <a:ext cx="200644" cy="582213"/>
            </a:xfrm>
            <a:prstGeom prst="rect">
              <a:avLst/>
            </a:prstGeom>
            <a:solidFill>
              <a:srgbClr val="0058AB">
                <a:alpha val="100000"/>
              </a:srgbClr>
            </a:solidFill>
          </p:spPr>
          <p:txBody>
            <a:bodyPr/>
            <a:lstStyle/>
            <a:p>
              <a:endParaRPr/>
            </a:p>
          </p:txBody>
        </p:sp>
        <p:sp>
          <p:nvSpPr>
            <p:cNvPr id="59" name="rc59"/>
            <p:cNvSpPr/>
            <p:nvPr/>
          </p:nvSpPr>
          <p:spPr>
            <a:xfrm>
              <a:off x="3875979" y="4029157"/>
              <a:ext cx="200644" cy="284635"/>
            </a:xfrm>
            <a:prstGeom prst="rect">
              <a:avLst/>
            </a:prstGeom>
            <a:solidFill>
              <a:srgbClr val="1CABE2">
                <a:alpha val="100000"/>
              </a:srgbClr>
            </a:solidFill>
          </p:spPr>
          <p:txBody>
            <a:bodyPr/>
            <a:lstStyle/>
            <a:p>
              <a:endParaRPr/>
            </a:p>
          </p:txBody>
        </p:sp>
        <p:sp>
          <p:nvSpPr>
            <p:cNvPr id="60" name="rc60"/>
            <p:cNvSpPr/>
            <p:nvPr/>
          </p:nvSpPr>
          <p:spPr>
            <a:xfrm>
              <a:off x="4098916" y="4207610"/>
              <a:ext cx="200644" cy="533139"/>
            </a:xfrm>
            <a:prstGeom prst="rect">
              <a:avLst/>
            </a:prstGeom>
            <a:solidFill>
              <a:srgbClr val="80BD41">
                <a:alpha val="100000"/>
              </a:srgbClr>
            </a:solidFill>
          </p:spPr>
          <p:txBody>
            <a:bodyPr/>
            <a:lstStyle/>
            <a:p>
              <a:endParaRPr/>
            </a:p>
          </p:txBody>
        </p:sp>
        <p:sp>
          <p:nvSpPr>
            <p:cNvPr id="61" name="rc61"/>
            <p:cNvSpPr/>
            <p:nvPr/>
          </p:nvSpPr>
          <p:spPr>
            <a:xfrm>
              <a:off x="4098916" y="3407899"/>
              <a:ext cx="200644" cy="573126"/>
            </a:xfrm>
            <a:prstGeom prst="rect">
              <a:avLst/>
            </a:prstGeom>
            <a:solidFill>
              <a:srgbClr val="0058AB">
                <a:alpha val="100000"/>
              </a:srgbClr>
            </a:solidFill>
          </p:spPr>
          <p:txBody>
            <a:bodyPr/>
            <a:lstStyle/>
            <a:p>
              <a:endParaRPr/>
            </a:p>
          </p:txBody>
        </p:sp>
        <p:sp>
          <p:nvSpPr>
            <p:cNvPr id="62" name="rc62"/>
            <p:cNvSpPr/>
            <p:nvPr/>
          </p:nvSpPr>
          <p:spPr>
            <a:xfrm>
              <a:off x="4098916" y="3981025"/>
              <a:ext cx="200644" cy="226584"/>
            </a:xfrm>
            <a:prstGeom prst="rect">
              <a:avLst/>
            </a:prstGeom>
            <a:solidFill>
              <a:srgbClr val="1CABE2">
                <a:alpha val="100000"/>
              </a:srgbClr>
            </a:solidFill>
          </p:spPr>
          <p:txBody>
            <a:bodyPr/>
            <a:lstStyle/>
            <a:p>
              <a:endParaRPr/>
            </a:p>
          </p:txBody>
        </p:sp>
        <p:sp>
          <p:nvSpPr>
            <p:cNvPr id="63" name="rc63"/>
            <p:cNvSpPr/>
            <p:nvPr/>
          </p:nvSpPr>
          <p:spPr>
            <a:xfrm>
              <a:off x="4321854" y="4209859"/>
              <a:ext cx="200644" cy="530890"/>
            </a:xfrm>
            <a:prstGeom prst="rect">
              <a:avLst/>
            </a:prstGeom>
            <a:solidFill>
              <a:srgbClr val="80BD41">
                <a:alpha val="100000"/>
              </a:srgbClr>
            </a:solidFill>
          </p:spPr>
          <p:txBody>
            <a:bodyPr/>
            <a:lstStyle/>
            <a:p>
              <a:endParaRPr/>
            </a:p>
          </p:txBody>
        </p:sp>
        <p:sp>
          <p:nvSpPr>
            <p:cNvPr id="64" name="rc64"/>
            <p:cNvSpPr/>
            <p:nvPr/>
          </p:nvSpPr>
          <p:spPr>
            <a:xfrm>
              <a:off x="4321854" y="3379492"/>
              <a:ext cx="200644" cy="571727"/>
            </a:xfrm>
            <a:prstGeom prst="rect">
              <a:avLst/>
            </a:prstGeom>
            <a:solidFill>
              <a:srgbClr val="0058AB">
                <a:alpha val="100000"/>
              </a:srgbClr>
            </a:solidFill>
          </p:spPr>
          <p:txBody>
            <a:bodyPr/>
            <a:lstStyle/>
            <a:p>
              <a:endParaRPr/>
            </a:p>
          </p:txBody>
        </p:sp>
        <p:sp>
          <p:nvSpPr>
            <p:cNvPr id="65" name="rc65"/>
            <p:cNvSpPr/>
            <p:nvPr/>
          </p:nvSpPr>
          <p:spPr>
            <a:xfrm>
              <a:off x="4321854" y="3951219"/>
              <a:ext cx="200644" cy="258639"/>
            </a:xfrm>
            <a:prstGeom prst="rect">
              <a:avLst/>
            </a:prstGeom>
            <a:solidFill>
              <a:srgbClr val="1CABE2">
                <a:alpha val="100000"/>
              </a:srgbClr>
            </a:solidFill>
          </p:spPr>
          <p:txBody>
            <a:bodyPr/>
            <a:lstStyle/>
            <a:p>
              <a:endParaRPr/>
            </a:p>
          </p:txBody>
        </p:sp>
        <p:sp>
          <p:nvSpPr>
            <p:cNvPr id="66" name="rc66"/>
            <p:cNvSpPr/>
            <p:nvPr/>
          </p:nvSpPr>
          <p:spPr>
            <a:xfrm>
              <a:off x="4544792" y="4236406"/>
              <a:ext cx="200644" cy="504343"/>
            </a:xfrm>
            <a:prstGeom prst="rect">
              <a:avLst/>
            </a:prstGeom>
            <a:solidFill>
              <a:srgbClr val="80BD41">
                <a:alpha val="100000"/>
              </a:srgbClr>
            </a:solidFill>
          </p:spPr>
          <p:txBody>
            <a:bodyPr/>
            <a:lstStyle/>
            <a:p>
              <a:endParaRPr/>
            </a:p>
          </p:txBody>
        </p:sp>
        <p:sp>
          <p:nvSpPr>
            <p:cNvPr id="67" name="rc67"/>
            <p:cNvSpPr/>
            <p:nvPr/>
          </p:nvSpPr>
          <p:spPr>
            <a:xfrm>
              <a:off x="4544792" y="3339793"/>
              <a:ext cx="200644" cy="518354"/>
            </a:xfrm>
            <a:prstGeom prst="rect">
              <a:avLst/>
            </a:prstGeom>
            <a:solidFill>
              <a:srgbClr val="0058AB">
                <a:alpha val="100000"/>
              </a:srgbClr>
            </a:solidFill>
          </p:spPr>
          <p:txBody>
            <a:bodyPr/>
            <a:lstStyle/>
            <a:p>
              <a:endParaRPr/>
            </a:p>
          </p:txBody>
        </p:sp>
        <p:sp>
          <p:nvSpPr>
            <p:cNvPr id="68" name="rc68"/>
            <p:cNvSpPr/>
            <p:nvPr/>
          </p:nvSpPr>
          <p:spPr>
            <a:xfrm>
              <a:off x="4544792" y="3858148"/>
              <a:ext cx="200644" cy="378257"/>
            </a:xfrm>
            <a:prstGeom prst="rect">
              <a:avLst/>
            </a:prstGeom>
            <a:solidFill>
              <a:srgbClr val="1CABE2">
                <a:alpha val="100000"/>
              </a:srgbClr>
            </a:solidFill>
          </p:spPr>
          <p:txBody>
            <a:bodyPr/>
            <a:lstStyle/>
            <a:p>
              <a:endParaRPr/>
            </a:p>
          </p:txBody>
        </p:sp>
        <p:sp>
          <p:nvSpPr>
            <p:cNvPr id="69" name="rc69"/>
            <p:cNvSpPr/>
            <p:nvPr/>
          </p:nvSpPr>
          <p:spPr>
            <a:xfrm>
              <a:off x="4767730" y="4139671"/>
              <a:ext cx="200644" cy="601078"/>
            </a:xfrm>
            <a:prstGeom prst="rect">
              <a:avLst/>
            </a:prstGeom>
            <a:solidFill>
              <a:srgbClr val="80BD41">
                <a:alpha val="100000"/>
              </a:srgbClr>
            </a:solidFill>
          </p:spPr>
          <p:txBody>
            <a:bodyPr/>
            <a:lstStyle/>
            <a:p>
              <a:endParaRPr/>
            </a:p>
          </p:txBody>
        </p:sp>
        <p:sp>
          <p:nvSpPr>
            <p:cNvPr id="70" name="rc70"/>
            <p:cNvSpPr/>
            <p:nvPr/>
          </p:nvSpPr>
          <p:spPr>
            <a:xfrm>
              <a:off x="4767730" y="3309612"/>
              <a:ext cx="200644" cy="586766"/>
            </a:xfrm>
            <a:prstGeom prst="rect">
              <a:avLst/>
            </a:prstGeom>
            <a:solidFill>
              <a:srgbClr val="0058AB">
                <a:alpha val="100000"/>
              </a:srgbClr>
            </a:solidFill>
          </p:spPr>
          <p:txBody>
            <a:bodyPr/>
            <a:lstStyle/>
            <a:p>
              <a:endParaRPr/>
            </a:p>
          </p:txBody>
        </p:sp>
        <p:sp>
          <p:nvSpPr>
            <p:cNvPr id="71" name="rc71"/>
            <p:cNvSpPr/>
            <p:nvPr/>
          </p:nvSpPr>
          <p:spPr>
            <a:xfrm>
              <a:off x="4767730" y="3896378"/>
              <a:ext cx="200644" cy="243292"/>
            </a:xfrm>
            <a:prstGeom prst="rect">
              <a:avLst/>
            </a:prstGeom>
            <a:solidFill>
              <a:srgbClr val="1CABE2">
                <a:alpha val="100000"/>
              </a:srgbClr>
            </a:solidFill>
          </p:spPr>
          <p:txBody>
            <a:bodyPr/>
            <a:lstStyle/>
            <a:p>
              <a:endParaRPr/>
            </a:p>
          </p:txBody>
        </p:sp>
        <p:sp>
          <p:nvSpPr>
            <p:cNvPr id="72" name="rc72"/>
            <p:cNvSpPr/>
            <p:nvPr/>
          </p:nvSpPr>
          <p:spPr>
            <a:xfrm>
              <a:off x="4990668" y="4147334"/>
              <a:ext cx="200644" cy="593415"/>
            </a:xfrm>
            <a:prstGeom prst="rect">
              <a:avLst/>
            </a:prstGeom>
            <a:solidFill>
              <a:srgbClr val="80BD41">
                <a:alpha val="100000"/>
              </a:srgbClr>
            </a:solidFill>
          </p:spPr>
          <p:txBody>
            <a:bodyPr/>
            <a:lstStyle/>
            <a:p>
              <a:endParaRPr/>
            </a:p>
          </p:txBody>
        </p:sp>
        <p:sp>
          <p:nvSpPr>
            <p:cNvPr id="73" name="rc73"/>
            <p:cNvSpPr/>
            <p:nvPr/>
          </p:nvSpPr>
          <p:spPr>
            <a:xfrm>
              <a:off x="4990668" y="3293397"/>
              <a:ext cx="200644" cy="651307"/>
            </a:xfrm>
            <a:prstGeom prst="rect">
              <a:avLst/>
            </a:prstGeom>
            <a:solidFill>
              <a:srgbClr val="0058AB">
                <a:alpha val="100000"/>
              </a:srgbClr>
            </a:solidFill>
          </p:spPr>
          <p:txBody>
            <a:bodyPr/>
            <a:lstStyle/>
            <a:p>
              <a:endParaRPr/>
            </a:p>
          </p:txBody>
        </p:sp>
        <p:sp>
          <p:nvSpPr>
            <p:cNvPr id="74" name="rc74"/>
            <p:cNvSpPr/>
            <p:nvPr/>
          </p:nvSpPr>
          <p:spPr>
            <a:xfrm>
              <a:off x="4990668" y="3944704"/>
              <a:ext cx="200644" cy="202629"/>
            </a:xfrm>
            <a:prstGeom prst="rect">
              <a:avLst/>
            </a:prstGeom>
            <a:solidFill>
              <a:srgbClr val="1CABE2">
                <a:alpha val="100000"/>
              </a:srgbClr>
            </a:solidFill>
          </p:spPr>
          <p:txBody>
            <a:bodyPr/>
            <a:lstStyle/>
            <a:p>
              <a:endParaRPr/>
            </a:p>
          </p:txBody>
        </p:sp>
        <p:sp>
          <p:nvSpPr>
            <p:cNvPr id="75" name="rc75"/>
            <p:cNvSpPr/>
            <p:nvPr/>
          </p:nvSpPr>
          <p:spPr>
            <a:xfrm>
              <a:off x="5213606" y="4134986"/>
              <a:ext cx="200644" cy="605763"/>
            </a:xfrm>
            <a:prstGeom prst="rect">
              <a:avLst/>
            </a:prstGeom>
            <a:solidFill>
              <a:srgbClr val="80BD41">
                <a:alpha val="100000"/>
              </a:srgbClr>
            </a:solidFill>
          </p:spPr>
          <p:txBody>
            <a:bodyPr/>
            <a:lstStyle/>
            <a:p>
              <a:endParaRPr/>
            </a:p>
          </p:txBody>
        </p:sp>
        <p:sp>
          <p:nvSpPr>
            <p:cNvPr id="76" name="rc76"/>
            <p:cNvSpPr/>
            <p:nvPr/>
          </p:nvSpPr>
          <p:spPr>
            <a:xfrm>
              <a:off x="5213606" y="3263278"/>
              <a:ext cx="200644" cy="664861"/>
            </a:xfrm>
            <a:prstGeom prst="rect">
              <a:avLst/>
            </a:prstGeom>
            <a:solidFill>
              <a:srgbClr val="0058AB">
                <a:alpha val="100000"/>
              </a:srgbClr>
            </a:solidFill>
          </p:spPr>
          <p:txBody>
            <a:bodyPr/>
            <a:lstStyle/>
            <a:p>
              <a:endParaRPr/>
            </a:p>
          </p:txBody>
        </p:sp>
        <p:sp>
          <p:nvSpPr>
            <p:cNvPr id="77" name="rc77"/>
            <p:cNvSpPr/>
            <p:nvPr/>
          </p:nvSpPr>
          <p:spPr>
            <a:xfrm>
              <a:off x="5213606" y="3928139"/>
              <a:ext cx="200644" cy="206846"/>
            </a:xfrm>
            <a:prstGeom prst="rect">
              <a:avLst/>
            </a:prstGeom>
            <a:solidFill>
              <a:srgbClr val="1CABE2">
                <a:alpha val="100000"/>
              </a:srgbClr>
            </a:solidFill>
          </p:spPr>
          <p:txBody>
            <a:bodyPr/>
            <a:lstStyle/>
            <a:p>
              <a:endParaRPr/>
            </a:p>
          </p:txBody>
        </p:sp>
        <p:sp>
          <p:nvSpPr>
            <p:cNvPr id="78" name="rc78"/>
            <p:cNvSpPr/>
            <p:nvPr/>
          </p:nvSpPr>
          <p:spPr>
            <a:xfrm>
              <a:off x="5436544" y="4030043"/>
              <a:ext cx="200644" cy="710706"/>
            </a:xfrm>
            <a:prstGeom prst="rect">
              <a:avLst/>
            </a:prstGeom>
            <a:solidFill>
              <a:srgbClr val="80BD41">
                <a:alpha val="100000"/>
              </a:srgbClr>
            </a:solidFill>
          </p:spPr>
          <p:txBody>
            <a:bodyPr/>
            <a:lstStyle/>
            <a:p>
              <a:endParaRPr/>
            </a:p>
          </p:txBody>
        </p:sp>
        <p:sp>
          <p:nvSpPr>
            <p:cNvPr id="79" name="rc79"/>
            <p:cNvSpPr/>
            <p:nvPr/>
          </p:nvSpPr>
          <p:spPr>
            <a:xfrm>
              <a:off x="5436544" y="3228608"/>
              <a:ext cx="200644" cy="559492"/>
            </a:xfrm>
            <a:prstGeom prst="rect">
              <a:avLst/>
            </a:prstGeom>
            <a:solidFill>
              <a:srgbClr val="0058AB">
                <a:alpha val="100000"/>
              </a:srgbClr>
            </a:solidFill>
          </p:spPr>
          <p:txBody>
            <a:bodyPr/>
            <a:lstStyle/>
            <a:p>
              <a:endParaRPr/>
            </a:p>
          </p:txBody>
        </p:sp>
        <p:sp>
          <p:nvSpPr>
            <p:cNvPr id="80" name="rc80"/>
            <p:cNvSpPr/>
            <p:nvPr/>
          </p:nvSpPr>
          <p:spPr>
            <a:xfrm>
              <a:off x="5436544" y="3788100"/>
              <a:ext cx="200644" cy="241942"/>
            </a:xfrm>
            <a:prstGeom prst="rect">
              <a:avLst/>
            </a:prstGeom>
            <a:solidFill>
              <a:srgbClr val="1CABE2">
                <a:alpha val="100000"/>
              </a:srgbClr>
            </a:solidFill>
          </p:spPr>
          <p:txBody>
            <a:bodyPr/>
            <a:lstStyle/>
            <a:p>
              <a:endParaRPr/>
            </a:p>
          </p:txBody>
        </p:sp>
        <p:sp>
          <p:nvSpPr>
            <p:cNvPr id="81" name="rc81"/>
            <p:cNvSpPr/>
            <p:nvPr/>
          </p:nvSpPr>
          <p:spPr>
            <a:xfrm>
              <a:off x="5659482" y="3913751"/>
              <a:ext cx="200644" cy="826998"/>
            </a:xfrm>
            <a:prstGeom prst="rect">
              <a:avLst/>
            </a:prstGeom>
            <a:solidFill>
              <a:srgbClr val="80BD41">
                <a:alpha val="100000"/>
              </a:srgbClr>
            </a:solidFill>
          </p:spPr>
          <p:txBody>
            <a:bodyPr/>
            <a:lstStyle/>
            <a:p>
              <a:endParaRPr/>
            </a:p>
          </p:txBody>
        </p:sp>
        <p:sp>
          <p:nvSpPr>
            <p:cNvPr id="82" name="rc82"/>
            <p:cNvSpPr/>
            <p:nvPr/>
          </p:nvSpPr>
          <p:spPr>
            <a:xfrm>
              <a:off x="5659482" y="3180376"/>
              <a:ext cx="200644" cy="483715"/>
            </a:xfrm>
            <a:prstGeom prst="rect">
              <a:avLst/>
            </a:prstGeom>
            <a:solidFill>
              <a:srgbClr val="0058AB">
                <a:alpha val="100000"/>
              </a:srgbClr>
            </a:solidFill>
          </p:spPr>
          <p:txBody>
            <a:bodyPr/>
            <a:lstStyle/>
            <a:p>
              <a:endParaRPr/>
            </a:p>
          </p:txBody>
        </p:sp>
        <p:sp>
          <p:nvSpPr>
            <p:cNvPr id="83" name="rc83"/>
            <p:cNvSpPr/>
            <p:nvPr/>
          </p:nvSpPr>
          <p:spPr>
            <a:xfrm>
              <a:off x="5659482" y="3664092"/>
              <a:ext cx="200644" cy="249659"/>
            </a:xfrm>
            <a:prstGeom prst="rect">
              <a:avLst/>
            </a:prstGeom>
            <a:solidFill>
              <a:srgbClr val="1CABE2">
                <a:alpha val="100000"/>
              </a:srgbClr>
            </a:solidFill>
          </p:spPr>
          <p:txBody>
            <a:bodyPr/>
            <a:lstStyle/>
            <a:p>
              <a:endParaRPr/>
            </a:p>
          </p:txBody>
        </p:sp>
        <p:sp>
          <p:nvSpPr>
            <p:cNvPr id="84" name="rc84"/>
            <p:cNvSpPr/>
            <p:nvPr/>
          </p:nvSpPr>
          <p:spPr>
            <a:xfrm>
              <a:off x="5882419" y="3865068"/>
              <a:ext cx="200644" cy="875681"/>
            </a:xfrm>
            <a:prstGeom prst="rect">
              <a:avLst/>
            </a:prstGeom>
            <a:solidFill>
              <a:srgbClr val="80BD41">
                <a:alpha val="100000"/>
              </a:srgbClr>
            </a:solidFill>
          </p:spPr>
          <p:txBody>
            <a:bodyPr/>
            <a:lstStyle/>
            <a:p>
              <a:endParaRPr/>
            </a:p>
          </p:txBody>
        </p:sp>
        <p:sp>
          <p:nvSpPr>
            <p:cNvPr id="85" name="rc85"/>
            <p:cNvSpPr/>
            <p:nvPr/>
          </p:nvSpPr>
          <p:spPr>
            <a:xfrm>
              <a:off x="5882419" y="3148604"/>
              <a:ext cx="200644" cy="413958"/>
            </a:xfrm>
            <a:prstGeom prst="rect">
              <a:avLst/>
            </a:prstGeom>
            <a:solidFill>
              <a:srgbClr val="0058AB">
                <a:alpha val="100000"/>
              </a:srgbClr>
            </a:solidFill>
          </p:spPr>
          <p:txBody>
            <a:bodyPr/>
            <a:lstStyle/>
            <a:p>
              <a:endParaRPr/>
            </a:p>
          </p:txBody>
        </p:sp>
        <p:sp>
          <p:nvSpPr>
            <p:cNvPr id="86" name="rc86"/>
            <p:cNvSpPr/>
            <p:nvPr/>
          </p:nvSpPr>
          <p:spPr>
            <a:xfrm>
              <a:off x="5882419" y="3562562"/>
              <a:ext cx="200644" cy="302505"/>
            </a:xfrm>
            <a:prstGeom prst="rect">
              <a:avLst/>
            </a:prstGeom>
            <a:solidFill>
              <a:srgbClr val="1CABE2">
                <a:alpha val="100000"/>
              </a:srgbClr>
            </a:solidFill>
          </p:spPr>
          <p:txBody>
            <a:bodyPr/>
            <a:lstStyle/>
            <a:p>
              <a:endParaRPr/>
            </a:p>
          </p:txBody>
        </p:sp>
        <p:sp>
          <p:nvSpPr>
            <p:cNvPr id="87" name="rc87"/>
            <p:cNvSpPr/>
            <p:nvPr/>
          </p:nvSpPr>
          <p:spPr>
            <a:xfrm>
              <a:off x="6105357" y="3728720"/>
              <a:ext cx="200644" cy="1012029"/>
            </a:xfrm>
            <a:prstGeom prst="rect">
              <a:avLst/>
            </a:prstGeom>
            <a:solidFill>
              <a:srgbClr val="80BD41">
                <a:alpha val="100000"/>
              </a:srgbClr>
            </a:solidFill>
          </p:spPr>
          <p:txBody>
            <a:bodyPr/>
            <a:lstStyle/>
            <a:p>
              <a:endParaRPr/>
            </a:p>
          </p:txBody>
        </p:sp>
        <p:sp>
          <p:nvSpPr>
            <p:cNvPr id="88" name="rc88"/>
            <p:cNvSpPr/>
            <p:nvPr/>
          </p:nvSpPr>
          <p:spPr>
            <a:xfrm>
              <a:off x="6105357" y="3108443"/>
              <a:ext cx="200644" cy="342784"/>
            </a:xfrm>
            <a:prstGeom prst="rect">
              <a:avLst/>
            </a:prstGeom>
            <a:solidFill>
              <a:srgbClr val="0058AB">
                <a:alpha val="100000"/>
              </a:srgbClr>
            </a:solidFill>
          </p:spPr>
          <p:txBody>
            <a:bodyPr/>
            <a:lstStyle/>
            <a:p>
              <a:endParaRPr/>
            </a:p>
          </p:txBody>
        </p:sp>
        <p:sp>
          <p:nvSpPr>
            <p:cNvPr id="89" name="rc89"/>
            <p:cNvSpPr/>
            <p:nvPr/>
          </p:nvSpPr>
          <p:spPr>
            <a:xfrm>
              <a:off x="6105357" y="3451228"/>
              <a:ext cx="200644" cy="277491"/>
            </a:xfrm>
            <a:prstGeom prst="rect">
              <a:avLst/>
            </a:prstGeom>
            <a:solidFill>
              <a:srgbClr val="1CABE2">
                <a:alpha val="100000"/>
              </a:srgbClr>
            </a:solidFill>
          </p:spPr>
          <p:txBody>
            <a:bodyPr/>
            <a:lstStyle/>
            <a:p>
              <a:endParaRPr/>
            </a:p>
          </p:txBody>
        </p:sp>
        <p:sp>
          <p:nvSpPr>
            <p:cNvPr id="90" name="rc90"/>
            <p:cNvSpPr/>
            <p:nvPr/>
          </p:nvSpPr>
          <p:spPr>
            <a:xfrm>
              <a:off x="6328295" y="3622487"/>
              <a:ext cx="200644" cy="1118261"/>
            </a:xfrm>
            <a:prstGeom prst="rect">
              <a:avLst/>
            </a:prstGeom>
            <a:solidFill>
              <a:srgbClr val="80BD41">
                <a:alpha val="100000"/>
              </a:srgbClr>
            </a:solidFill>
          </p:spPr>
          <p:txBody>
            <a:bodyPr/>
            <a:lstStyle/>
            <a:p>
              <a:endParaRPr/>
            </a:p>
          </p:txBody>
        </p:sp>
        <p:sp>
          <p:nvSpPr>
            <p:cNvPr id="91" name="rc91"/>
            <p:cNvSpPr/>
            <p:nvPr/>
          </p:nvSpPr>
          <p:spPr>
            <a:xfrm>
              <a:off x="6328295" y="3046414"/>
              <a:ext cx="200644" cy="304980"/>
            </a:xfrm>
            <a:prstGeom prst="rect">
              <a:avLst/>
            </a:prstGeom>
            <a:solidFill>
              <a:srgbClr val="0058AB">
                <a:alpha val="100000"/>
              </a:srgbClr>
            </a:solidFill>
          </p:spPr>
          <p:txBody>
            <a:bodyPr/>
            <a:lstStyle/>
            <a:p>
              <a:endParaRPr/>
            </a:p>
          </p:txBody>
        </p:sp>
        <p:sp>
          <p:nvSpPr>
            <p:cNvPr id="92" name="rc92"/>
            <p:cNvSpPr/>
            <p:nvPr/>
          </p:nvSpPr>
          <p:spPr>
            <a:xfrm>
              <a:off x="6328295" y="3351394"/>
              <a:ext cx="200644" cy="271093"/>
            </a:xfrm>
            <a:prstGeom prst="rect">
              <a:avLst/>
            </a:prstGeom>
            <a:solidFill>
              <a:srgbClr val="1CABE2">
                <a:alpha val="100000"/>
              </a:srgbClr>
            </a:solidFill>
          </p:spPr>
          <p:txBody>
            <a:bodyPr/>
            <a:lstStyle/>
            <a:p>
              <a:endParaRPr/>
            </a:p>
          </p:txBody>
        </p:sp>
        <p:sp>
          <p:nvSpPr>
            <p:cNvPr id="93" name="rc93"/>
            <p:cNvSpPr/>
            <p:nvPr/>
          </p:nvSpPr>
          <p:spPr>
            <a:xfrm>
              <a:off x="6551233" y="3577211"/>
              <a:ext cx="200644" cy="1163538"/>
            </a:xfrm>
            <a:prstGeom prst="rect">
              <a:avLst/>
            </a:prstGeom>
            <a:solidFill>
              <a:srgbClr val="80BD41">
                <a:alpha val="100000"/>
              </a:srgbClr>
            </a:solidFill>
          </p:spPr>
          <p:txBody>
            <a:bodyPr/>
            <a:lstStyle/>
            <a:p>
              <a:endParaRPr/>
            </a:p>
          </p:txBody>
        </p:sp>
        <p:sp>
          <p:nvSpPr>
            <p:cNvPr id="94" name="rc94"/>
            <p:cNvSpPr/>
            <p:nvPr/>
          </p:nvSpPr>
          <p:spPr>
            <a:xfrm>
              <a:off x="6551233" y="3004125"/>
              <a:ext cx="200644" cy="277859"/>
            </a:xfrm>
            <a:prstGeom prst="rect">
              <a:avLst/>
            </a:prstGeom>
            <a:solidFill>
              <a:srgbClr val="0058AB">
                <a:alpha val="100000"/>
              </a:srgbClr>
            </a:solidFill>
          </p:spPr>
          <p:txBody>
            <a:bodyPr/>
            <a:lstStyle/>
            <a:p>
              <a:endParaRPr/>
            </a:p>
          </p:txBody>
        </p:sp>
        <p:sp>
          <p:nvSpPr>
            <p:cNvPr id="95" name="rc95"/>
            <p:cNvSpPr/>
            <p:nvPr/>
          </p:nvSpPr>
          <p:spPr>
            <a:xfrm>
              <a:off x="6551233" y="3281985"/>
              <a:ext cx="200644" cy="295226"/>
            </a:xfrm>
            <a:prstGeom prst="rect">
              <a:avLst/>
            </a:prstGeom>
            <a:solidFill>
              <a:srgbClr val="1CABE2">
                <a:alpha val="100000"/>
              </a:srgbClr>
            </a:solidFill>
          </p:spPr>
          <p:txBody>
            <a:bodyPr/>
            <a:lstStyle/>
            <a:p>
              <a:endParaRPr/>
            </a:p>
          </p:txBody>
        </p:sp>
        <p:sp>
          <p:nvSpPr>
            <p:cNvPr id="96" name="rc96"/>
            <p:cNvSpPr/>
            <p:nvPr/>
          </p:nvSpPr>
          <p:spPr>
            <a:xfrm>
              <a:off x="6774171" y="3473777"/>
              <a:ext cx="200644" cy="1266972"/>
            </a:xfrm>
            <a:prstGeom prst="rect">
              <a:avLst/>
            </a:prstGeom>
            <a:solidFill>
              <a:srgbClr val="80BD41">
                <a:alpha val="100000"/>
              </a:srgbClr>
            </a:solidFill>
          </p:spPr>
          <p:txBody>
            <a:bodyPr/>
            <a:lstStyle/>
            <a:p>
              <a:endParaRPr/>
            </a:p>
          </p:txBody>
        </p:sp>
        <p:sp>
          <p:nvSpPr>
            <p:cNvPr id="97" name="rc97"/>
            <p:cNvSpPr/>
            <p:nvPr/>
          </p:nvSpPr>
          <p:spPr>
            <a:xfrm>
              <a:off x="6774171" y="2877555"/>
              <a:ext cx="200644" cy="298110"/>
            </a:xfrm>
            <a:prstGeom prst="rect">
              <a:avLst/>
            </a:prstGeom>
            <a:solidFill>
              <a:srgbClr val="0058AB">
                <a:alpha val="100000"/>
              </a:srgbClr>
            </a:solidFill>
          </p:spPr>
          <p:txBody>
            <a:bodyPr/>
            <a:lstStyle/>
            <a:p>
              <a:endParaRPr/>
            </a:p>
          </p:txBody>
        </p:sp>
        <p:sp>
          <p:nvSpPr>
            <p:cNvPr id="98" name="rc98"/>
            <p:cNvSpPr/>
            <p:nvPr/>
          </p:nvSpPr>
          <p:spPr>
            <a:xfrm>
              <a:off x="6774171" y="3175666"/>
              <a:ext cx="200644" cy="298110"/>
            </a:xfrm>
            <a:prstGeom prst="rect">
              <a:avLst/>
            </a:prstGeom>
            <a:solidFill>
              <a:srgbClr val="1CABE2">
                <a:alpha val="100000"/>
              </a:srgbClr>
            </a:solidFill>
          </p:spPr>
          <p:txBody>
            <a:bodyPr/>
            <a:lstStyle/>
            <a:p>
              <a:endParaRPr/>
            </a:p>
          </p:txBody>
        </p:sp>
        <p:sp>
          <p:nvSpPr>
            <p:cNvPr id="99" name="rc99"/>
            <p:cNvSpPr/>
            <p:nvPr/>
          </p:nvSpPr>
          <p:spPr>
            <a:xfrm>
              <a:off x="6997109" y="2814774"/>
              <a:ext cx="200644" cy="287899"/>
            </a:xfrm>
            <a:prstGeom prst="rect">
              <a:avLst/>
            </a:prstGeom>
            <a:solidFill>
              <a:srgbClr val="F26A21">
                <a:alpha val="100000"/>
              </a:srgbClr>
            </a:solidFill>
          </p:spPr>
          <p:txBody>
            <a:bodyPr/>
            <a:lstStyle/>
            <a:p>
              <a:endParaRPr/>
            </a:p>
          </p:txBody>
        </p:sp>
        <p:sp>
          <p:nvSpPr>
            <p:cNvPr id="100" name="rc100"/>
            <p:cNvSpPr/>
            <p:nvPr/>
          </p:nvSpPr>
          <p:spPr>
            <a:xfrm>
              <a:off x="6997109" y="3102674"/>
              <a:ext cx="200644" cy="1638075"/>
            </a:xfrm>
            <a:prstGeom prst="rect">
              <a:avLst/>
            </a:prstGeom>
            <a:solidFill>
              <a:srgbClr val="FFC20E">
                <a:alpha val="100000"/>
              </a:srgbClr>
            </a:solidFill>
          </p:spPr>
          <p:txBody>
            <a:bodyPr/>
            <a:lstStyle/>
            <a:p>
              <a:endParaRPr/>
            </a:p>
          </p:txBody>
        </p:sp>
        <p:sp>
          <p:nvSpPr>
            <p:cNvPr id="101" name="rc101"/>
            <p:cNvSpPr/>
            <p:nvPr/>
          </p:nvSpPr>
          <p:spPr>
            <a:xfrm>
              <a:off x="7220047" y="2808771"/>
              <a:ext cx="200644" cy="278038"/>
            </a:xfrm>
            <a:prstGeom prst="rect">
              <a:avLst/>
            </a:prstGeom>
            <a:solidFill>
              <a:srgbClr val="F26A21">
                <a:alpha val="100000"/>
              </a:srgbClr>
            </a:solidFill>
          </p:spPr>
          <p:txBody>
            <a:bodyPr/>
            <a:lstStyle/>
            <a:p>
              <a:endParaRPr/>
            </a:p>
          </p:txBody>
        </p:sp>
        <p:sp>
          <p:nvSpPr>
            <p:cNvPr id="102" name="rc102"/>
            <p:cNvSpPr/>
            <p:nvPr/>
          </p:nvSpPr>
          <p:spPr>
            <a:xfrm>
              <a:off x="7220047" y="3086809"/>
              <a:ext cx="200644" cy="1653940"/>
            </a:xfrm>
            <a:prstGeom prst="rect">
              <a:avLst/>
            </a:prstGeom>
            <a:solidFill>
              <a:srgbClr val="FFC20E">
                <a:alpha val="100000"/>
              </a:srgbClr>
            </a:solidFill>
          </p:spPr>
          <p:txBody>
            <a:bodyPr/>
            <a:lstStyle/>
            <a:p>
              <a:endParaRPr/>
            </a:p>
          </p:txBody>
        </p:sp>
        <p:sp>
          <p:nvSpPr>
            <p:cNvPr id="103" name="rc103"/>
            <p:cNvSpPr/>
            <p:nvPr/>
          </p:nvSpPr>
          <p:spPr>
            <a:xfrm>
              <a:off x="7442985" y="2798414"/>
              <a:ext cx="200644" cy="268515"/>
            </a:xfrm>
            <a:prstGeom prst="rect">
              <a:avLst/>
            </a:prstGeom>
            <a:solidFill>
              <a:srgbClr val="F26A21">
                <a:alpha val="100000"/>
              </a:srgbClr>
            </a:solidFill>
          </p:spPr>
          <p:txBody>
            <a:bodyPr/>
            <a:lstStyle/>
            <a:p>
              <a:endParaRPr/>
            </a:p>
          </p:txBody>
        </p:sp>
        <p:sp>
          <p:nvSpPr>
            <p:cNvPr id="104" name="rc104"/>
            <p:cNvSpPr/>
            <p:nvPr/>
          </p:nvSpPr>
          <p:spPr>
            <a:xfrm>
              <a:off x="7442985" y="3066930"/>
              <a:ext cx="200644" cy="1673819"/>
            </a:xfrm>
            <a:prstGeom prst="rect">
              <a:avLst/>
            </a:prstGeom>
            <a:solidFill>
              <a:srgbClr val="FFC20E">
                <a:alpha val="100000"/>
              </a:srgbClr>
            </a:solidFill>
          </p:spPr>
          <p:txBody>
            <a:bodyPr/>
            <a:lstStyle/>
            <a:p>
              <a:endParaRPr/>
            </a:p>
          </p:txBody>
        </p:sp>
        <p:sp>
          <p:nvSpPr>
            <p:cNvPr id="105" name="rc105"/>
            <p:cNvSpPr/>
            <p:nvPr/>
          </p:nvSpPr>
          <p:spPr>
            <a:xfrm>
              <a:off x="7665922" y="2779372"/>
              <a:ext cx="200644" cy="259318"/>
            </a:xfrm>
            <a:prstGeom prst="rect">
              <a:avLst/>
            </a:prstGeom>
            <a:solidFill>
              <a:srgbClr val="F26A21">
                <a:alpha val="100000"/>
              </a:srgbClr>
            </a:solidFill>
          </p:spPr>
          <p:txBody>
            <a:bodyPr/>
            <a:lstStyle/>
            <a:p>
              <a:endParaRPr/>
            </a:p>
          </p:txBody>
        </p:sp>
        <p:sp>
          <p:nvSpPr>
            <p:cNvPr id="106" name="rc106"/>
            <p:cNvSpPr/>
            <p:nvPr/>
          </p:nvSpPr>
          <p:spPr>
            <a:xfrm>
              <a:off x="7665922" y="3038691"/>
              <a:ext cx="200644" cy="1702058"/>
            </a:xfrm>
            <a:prstGeom prst="rect">
              <a:avLst/>
            </a:prstGeom>
            <a:solidFill>
              <a:srgbClr val="FFC20E">
                <a:alpha val="100000"/>
              </a:srgbClr>
            </a:solidFill>
          </p:spPr>
          <p:txBody>
            <a:bodyPr/>
            <a:lstStyle/>
            <a:p>
              <a:endParaRPr/>
            </a:p>
          </p:txBody>
        </p:sp>
        <p:sp>
          <p:nvSpPr>
            <p:cNvPr id="107" name="rc107"/>
            <p:cNvSpPr/>
            <p:nvPr/>
          </p:nvSpPr>
          <p:spPr>
            <a:xfrm>
              <a:off x="7888860" y="2751770"/>
              <a:ext cx="200644" cy="250435"/>
            </a:xfrm>
            <a:prstGeom prst="rect">
              <a:avLst/>
            </a:prstGeom>
            <a:solidFill>
              <a:srgbClr val="F26A21">
                <a:alpha val="100000"/>
              </a:srgbClr>
            </a:solidFill>
          </p:spPr>
          <p:txBody>
            <a:bodyPr/>
            <a:lstStyle/>
            <a:p>
              <a:endParaRPr/>
            </a:p>
          </p:txBody>
        </p:sp>
        <p:sp>
          <p:nvSpPr>
            <p:cNvPr id="108" name="rc108"/>
            <p:cNvSpPr/>
            <p:nvPr/>
          </p:nvSpPr>
          <p:spPr>
            <a:xfrm>
              <a:off x="7888860" y="3002206"/>
              <a:ext cx="200644" cy="1738543"/>
            </a:xfrm>
            <a:prstGeom prst="rect">
              <a:avLst/>
            </a:prstGeom>
            <a:solidFill>
              <a:srgbClr val="FFC20E">
                <a:alpha val="100000"/>
              </a:srgbClr>
            </a:solidFill>
          </p:spPr>
          <p:txBody>
            <a:bodyPr/>
            <a:lstStyle/>
            <a:p>
              <a:endParaRPr/>
            </a:p>
          </p:txBody>
        </p:sp>
        <p:sp>
          <p:nvSpPr>
            <p:cNvPr id="109" name="rc109"/>
            <p:cNvSpPr/>
            <p:nvPr/>
          </p:nvSpPr>
          <p:spPr>
            <a:xfrm>
              <a:off x="8111798" y="2730419"/>
              <a:ext cx="200644" cy="241857"/>
            </a:xfrm>
            <a:prstGeom prst="rect">
              <a:avLst/>
            </a:prstGeom>
            <a:solidFill>
              <a:srgbClr val="F26A21">
                <a:alpha val="100000"/>
              </a:srgbClr>
            </a:solidFill>
          </p:spPr>
          <p:txBody>
            <a:bodyPr/>
            <a:lstStyle/>
            <a:p>
              <a:endParaRPr/>
            </a:p>
          </p:txBody>
        </p:sp>
        <p:sp>
          <p:nvSpPr>
            <p:cNvPr id="110" name="rc110"/>
            <p:cNvSpPr/>
            <p:nvPr/>
          </p:nvSpPr>
          <p:spPr>
            <a:xfrm>
              <a:off x="8111798" y="2972277"/>
              <a:ext cx="200644" cy="1768472"/>
            </a:xfrm>
            <a:prstGeom prst="rect">
              <a:avLst/>
            </a:prstGeom>
            <a:solidFill>
              <a:srgbClr val="FFC20E">
                <a:alpha val="100000"/>
              </a:srgbClr>
            </a:solidFill>
          </p:spPr>
          <p:txBody>
            <a:bodyPr/>
            <a:lstStyle/>
            <a:p>
              <a:endParaRPr/>
            </a:p>
          </p:txBody>
        </p:sp>
        <p:sp>
          <p:nvSpPr>
            <p:cNvPr id="111" name="pl111"/>
            <p:cNvSpPr/>
            <p:nvPr/>
          </p:nvSpPr>
          <p:spPr>
            <a:xfrm>
              <a:off x="1523984" y="1769716"/>
              <a:ext cx="5350508" cy="1733102"/>
            </a:xfrm>
            <a:custGeom>
              <a:avLst/>
              <a:gdLst/>
              <a:ahLst/>
              <a:cxnLst/>
              <a:rect l="0" t="0" r="0" b="0"/>
              <a:pathLst>
                <a:path w="5350508" h="1733102">
                  <a:moveTo>
                    <a:pt x="0" y="1379408"/>
                  </a:moveTo>
                  <a:lnTo>
                    <a:pt x="222937" y="1414777"/>
                  </a:lnTo>
                  <a:lnTo>
                    <a:pt x="445875" y="1379408"/>
                  </a:lnTo>
                  <a:lnTo>
                    <a:pt x="668813" y="1379408"/>
                  </a:lnTo>
                  <a:lnTo>
                    <a:pt x="891751" y="1733102"/>
                  </a:lnTo>
                  <a:lnTo>
                    <a:pt x="1114689" y="1344038"/>
                  </a:lnTo>
                  <a:lnTo>
                    <a:pt x="1337627" y="919605"/>
                  </a:lnTo>
                  <a:lnTo>
                    <a:pt x="1560565" y="1202560"/>
                  </a:lnTo>
                  <a:lnTo>
                    <a:pt x="1783502" y="1308669"/>
                  </a:lnTo>
                  <a:lnTo>
                    <a:pt x="2006440" y="1379408"/>
                  </a:lnTo>
                  <a:lnTo>
                    <a:pt x="2229378" y="1025713"/>
                  </a:lnTo>
                  <a:lnTo>
                    <a:pt x="2452316" y="1025713"/>
                  </a:lnTo>
                  <a:lnTo>
                    <a:pt x="2675254" y="954974"/>
                  </a:lnTo>
                  <a:lnTo>
                    <a:pt x="2898192" y="919605"/>
                  </a:lnTo>
                  <a:lnTo>
                    <a:pt x="3121130" y="742758"/>
                  </a:lnTo>
                  <a:lnTo>
                    <a:pt x="3344068" y="884236"/>
                  </a:lnTo>
                  <a:lnTo>
                    <a:pt x="3567005" y="1025713"/>
                  </a:lnTo>
                  <a:lnTo>
                    <a:pt x="3789943" y="1025713"/>
                  </a:lnTo>
                  <a:lnTo>
                    <a:pt x="4012881" y="742758"/>
                  </a:lnTo>
                  <a:lnTo>
                    <a:pt x="4235819" y="530541"/>
                  </a:lnTo>
                  <a:lnTo>
                    <a:pt x="4458757" y="353694"/>
                  </a:lnTo>
                  <a:lnTo>
                    <a:pt x="4681695" y="176847"/>
                  </a:lnTo>
                  <a:lnTo>
                    <a:pt x="4904633" y="70738"/>
                  </a:lnTo>
                  <a:lnTo>
                    <a:pt x="5127571" y="0"/>
                  </a:lnTo>
                  <a:lnTo>
                    <a:pt x="5350508" y="0"/>
                  </a:lnTo>
                </a:path>
              </a:pathLst>
            </a:custGeom>
            <a:ln w="27101" cap="flat">
              <a:solidFill>
                <a:srgbClr val="0058AB">
                  <a:alpha val="100000"/>
                </a:srgbClr>
              </a:solidFill>
              <a:prstDash val="solid"/>
              <a:round/>
            </a:ln>
          </p:spPr>
          <p:txBody>
            <a:bodyPr/>
            <a:lstStyle/>
            <a:p>
              <a:endParaRPr/>
            </a:p>
          </p:txBody>
        </p:sp>
        <p:sp>
          <p:nvSpPr>
            <p:cNvPr id="112" name="pl112"/>
            <p:cNvSpPr/>
            <p:nvPr/>
          </p:nvSpPr>
          <p:spPr>
            <a:xfrm>
              <a:off x="1523984" y="2335627"/>
              <a:ext cx="5350508" cy="1733102"/>
            </a:xfrm>
            <a:custGeom>
              <a:avLst/>
              <a:gdLst/>
              <a:ahLst/>
              <a:cxnLst/>
              <a:rect l="0" t="0" r="0" b="0"/>
              <a:pathLst>
                <a:path w="5350508" h="1733102">
                  <a:moveTo>
                    <a:pt x="0" y="1061083"/>
                  </a:moveTo>
                  <a:lnTo>
                    <a:pt x="222937" y="1485516"/>
                  </a:lnTo>
                  <a:lnTo>
                    <a:pt x="445875" y="1520885"/>
                  </a:lnTo>
                  <a:lnTo>
                    <a:pt x="668813" y="1591624"/>
                  </a:lnTo>
                  <a:lnTo>
                    <a:pt x="891751" y="1626994"/>
                  </a:lnTo>
                  <a:lnTo>
                    <a:pt x="1114689" y="1485516"/>
                  </a:lnTo>
                  <a:lnTo>
                    <a:pt x="1337627" y="954974"/>
                  </a:lnTo>
                  <a:lnTo>
                    <a:pt x="1560565" y="1379408"/>
                  </a:lnTo>
                  <a:lnTo>
                    <a:pt x="1783502" y="1733102"/>
                  </a:lnTo>
                  <a:lnTo>
                    <a:pt x="2006440" y="1485516"/>
                  </a:lnTo>
                  <a:lnTo>
                    <a:pt x="2229378" y="990344"/>
                  </a:lnTo>
                  <a:lnTo>
                    <a:pt x="2452316" y="1237930"/>
                  </a:lnTo>
                  <a:lnTo>
                    <a:pt x="2675254" y="990344"/>
                  </a:lnTo>
                  <a:lnTo>
                    <a:pt x="2898192" y="1025713"/>
                  </a:lnTo>
                  <a:lnTo>
                    <a:pt x="3121130" y="1131822"/>
                  </a:lnTo>
                  <a:lnTo>
                    <a:pt x="3344068" y="919605"/>
                  </a:lnTo>
                  <a:lnTo>
                    <a:pt x="3567005" y="954974"/>
                  </a:lnTo>
                  <a:lnTo>
                    <a:pt x="3789943" y="954974"/>
                  </a:lnTo>
                  <a:lnTo>
                    <a:pt x="4012881" y="742758"/>
                  </a:lnTo>
                  <a:lnTo>
                    <a:pt x="4235819" y="530541"/>
                  </a:lnTo>
                  <a:lnTo>
                    <a:pt x="4458757" y="459802"/>
                  </a:lnTo>
                  <a:lnTo>
                    <a:pt x="4681695" y="212216"/>
                  </a:lnTo>
                  <a:lnTo>
                    <a:pt x="4904633" y="70738"/>
                  </a:lnTo>
                  <a:lnTo>
                    <a:pt x="5127571" y="35369"/>
                  </a:lnTo>
                  <a:lnTo>
                    <a:pt x="5350508" y="0"/>
                  </a:lnTo>
                </a:path>
              </a:pathLst>
            </a:custGeom>
            <a:ln w="27101" cap="flat">
              <a:solidFill>
                <a:srgbClr val="80BD41">
                  <a:alpha val="100000"/>
                </a:srgbClr>
              </a:solidFill>
              <a:prstDash val="solid"/>
              <a:round/>
            </a:ln>
          </p:spPr>
          <p:txBody>
            <a:bodyPr/>
            <a:lstStyle/>
            <a:p>
              <a:endParaRPr/>
            </a:p>
          </p:txBody>
        </p:sp>
        <p:sp>
          <p:nvSpPr>
            <p:cNvPr id="113" name="tx113"/>
            <p:cNvSpPr/>
            <p:nvPr/>
          </p:nvSpPr>
          <p:spPr>
            <a:xfrm>
              <a:off x="1455656" y="2945351"/>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45</a:t>
              </a:r>
            </a:p>
          </p:txBody>
        </p:sp>
        <p:sp>
          <p:nvSpPr>
            <p:cNvPr id="114" name="tx114"/>
            <p:cNvSpPr/>
            <p:nvPr/>
          </p:nvSpPr>
          <p:spPr>
            <a:xfrm>
              <a:off x="2570345" y="29096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46</a:t>
              </a:r>
            </a:p>
          </p:txBody>
        </p:sp>
        <p:sp>
          <p:nvSpPr>
            <p:cNvPr id="115" name="tx115"/>
            <p:cNvSpPr/>
            <p:nvPr/>
          </p:nvSpPr>
          <p:spPr>
            <a:xfrm>
              <a:off x="3685034" y="2592857"/>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55</a:t>
              </a:r>
            </a:p>
          </p:txBody>
        </p:sp>
        <p:sp>
          <p:nvSpPr>
            <p:cNvPr id="116" name="tx116"/>
            <p:cNvSpPr/>
            <p:nvPr/>
          </p:nvSpPr>
          <p:spPr>
            <a:xfrm>
              <a:off x="4799724" y="244981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59</a:t>
              </a:r>
            </a:p>
          </p:txBody>
        </p:sp>
        <p:sp>
          <p:nvSpPr>
            <p:cNvPr id="117" name="tx117"/>
            <p:cNvSpPr/>
            <p:nvPr/>
          </p:nvSpPr>
          <p:spPr>
            <a:xfrm>
              <a:off x="5691475" y="209612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69</a:t>
              </a:r>
            </a:p>
          </p:txBody>
        </p:sp>
        <p:sp>
          <p:nvSpPr>
            <p:cNvPr id="118" name="tx118"/>
            <p:cNvSpPr/>
            <p:nvPr/>
          </p:nvSpPr>
          <p:spPr>
            <a:xfrm>
              <a:off x="5914413" y="1921137"/>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19" name="tx119"/>
            <p:cNvSpPr/>
            <p:nvPr/>
          </p:nvSpPr>
          <p:spPr>
            <a:xfrm>
              <a:off x="6137351" y="174243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0" name="tx120"/>
            <p:cNvSpPr/>
            <p:nvPr/>
          </p:nvSpPr>
          <p:spPr>
            <a:xfrm>
              <a:off x="6360289" y="1636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1" name="tx121"/>
            <p:cNvSpPr/>
            <p:nvPr/>
          </p:nvSpPr>
          <p:spPr>
            <a:xfrm>
              <a:off x="6583227" y="1565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6806165" y="156558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1455656" y="346514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38</a:t>
              </a:r>
            </a:p>
          </p:txBody>
        </p:sp>
        <p:sp>
          <p:nvSpPr>
            <p:cNvPr id="124" name="tx124"/>
            <p:cNvSpPr/>
            <p:nvPr/>
          </p:nvSpPr>
          <p:spPr>
            <a:xfrm>
              <a:off x="2570345" y="38896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26</a:t>
              </a:r>
            </a:p>
          </p:txBody>
        </p:sp>
        <p:sp>
          <p:nvSpPr>
            <p:cNvPr id="125" name="tx125"/>
            <p:cNvSpPr/>
            <p:nvPr/>
          </p:nvSpPr>
          <p:spPr>
            <a:xfrm>
              <a:off x="3685034" y="33944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40</a:t>
              </a:r>
            </a:p>
          </p:txBody>
        </p:sp>
        <p:sp>
          <p:nvSpPr>
            <p:cNvPr id="126" name="tx126"/>
            <p:cNvSpPr/>
            <p:nvPr/>
          </p:nvSpPr>
          <p:spPr>
            <a:xfrm>
              <a:off x="4799724" y="332522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42</a:t>
              </a:r>
            </a:p>
          </p:txBody>
        </p:sp>
        <p:sp>
          <p:nvSpPr>
            <p:cNvPr id="127" name="tx127"/>
            <p:cNvSpPr/>
            <p:nvPr/>
          </p:nvSpPr>
          <p:spPr>
            <a:xfrm>
              <a:off x="5691475" y="29346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53</a:t>
              </a:r>
            </a:p>
          </p:txBody>
        </p:sp>
        <p:sp>
          <p:nvSpPr>
            <p:cNvPr id="128" name="tx128"/>
            <p:cNvSpPr/>
            <p:nvPr/>
          </p:nvSpPr>
          <p:spPr>
            <a:xfrm>
              <a:off x="5914413" y="2865486"/>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55</a:t>
              </a:r>
            </a:p>
          </p:txBody>
        </p:sp>
        <p:sp>
          <p:nvSpPr>
            <p:cNvPr id="129" name="tx129"/>
            <p:cNvSpPr/>
            <p:nvPr/>
          </p:nvSpPr>
          <p:spPr>
            <a:xfrm>
              <a:off x="6137351" y="26163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62</a:t>
              </a:r>
            </a:p>
          </p:txBody>
        </p:sp>
        <p:sp>
          <p:nvSpPr>
            <p:cNvPr id="130" name="tx130"/>
            <p:cNvSpPr/>
            <p:nvPr/>
          </p:nvSpPr>
          <p:spPr>
            <a:xfrm>
              <a:off x="6360289" y="24748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66</a:t>
              </a:r>
            </a:p>
          </p:txBody>
        </p:sp>
        <p:sp>
          <p:nvSpPr>
            <p:cNvPr id="131" name="tx131"/>
            <p:cNvSpPr/>
            <p:nvPr/>
          </p:nvSpPr>
          <p:spPr>
            <a:xfrm>
              <a:off x="6583227" y="243949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32" name="tx132"/>
            <p:cNvSpPr/>
            <p:nvPr/>
          </p:nvSpPr>
          <p:spPr>
            <a:xfrm>
              <a:off x="6806165" y="240412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953025"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567812"/>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45230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336794"/>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81387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9296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46797"/>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6116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04822" y="283214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6" name="tx156"/>
            <p:cNvSpPr/>
            <p:nvPr/>
          </p:nvSpPr>
          <p:spPr>
            <a:xfrm rot="5400000">
              <a:off x="8566395" y="281830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rc157"/>
            <p:cNvSpPr/>
            <p:nvPr/>
          </p:nvSpPr>
          <p:spPr>
            <a:xfrm>
              <a:off x="1351923" y="5625304"/>
              <a:ext cx="201455" cy="201456"/>
            </a:xfrm>
            <a:prstGeom prst="rect">
              <a:avLst/>
            </a:prstGeom>
            <a:solidFill>
              <a:srgbClr val="80BD41">
                <a:alpha val="100000"/>
              </a:srgbClr>
            </a:solidFill>
          </p:spPr>
          <p:txBody>
            <a:bodyPr/>
            <a:lstStyle/>
            <a:p>
              <a:endParaRPr/>
            </a:p>
          </p:txBody>
        </p:sp>
        <p:sp>
          <p:nvSpPr>
            <p:cNvPr id="158" name="rc158"/>
            <p:cNvSpPr/>
            <p:nvPr/>
          </p:nvSpPr>
          <p:spPr>
            <a:xfrm>
              <a:off x="3325498" y="5625304"/>
              <a:ext cx="201456" cy="201456"/>
            </a:xfrm>
            <a:prstGeom prst="rect">
              <a:avLst/>
            </a:prstGeom>
            <a:solidFill>
              <a:srgbClr val="1CABE2">
                <a:alpha val="100000"/>
              </a:srgbClr>
            </a:solidFill>
          </p:spPr>
          <p:txBody>
            <a:bodyPr/>
            <a:lstStyle/>
            <a:p>
              <a:endParaRPr/>
            </a:p>
          </p:txBody>
        </p:sp>
        <p:sp>
          <p:nvSpPr>
            <p:cNvPr id="159" name="rc159"/>
            <p:cNvSpPr/>
            <p:nvPr/>
          </p:nvSpPr>
          <p:spPr>
            <a:xfrm>
              <a:off x="4382836" y="5625304"/>
              <a:ext cx="201456" cy="201456"/>
            </a:xfrm>
            <a:prstGeom prst="rect">
              <a:avLst/>
            </a:prstGeom>
            <a:solidFill>
              <a:srgbClr val="0058AB">
                <a:alpha val="100000"/>
              </a:srgbClr>
            </a:solidFill>
          </p:spPr>
          <p:txBody>
            <a:bodyPr/>
            <a:lstStyle/>
            <a:p>
              <a:endParaRPr/>
            </a:p>
          </p:txBody>
        </p:sp>
        <p:sp>
          <p:nvSpPr>
            <p:cNvPr id="160" name="rc160"/>
            <p:cNvSpPr/>
            <p:nvPr/>
          </p:nvSpPr>
          <p:spPr>
            <a:xfrm>
              <a:off x="5370461" y="5625304"/>
              <a:ext cx="201456" cy="201456"/>
            </a:xfrm>
            <a:prstGeom prst="rect">
              <a:avLst/>
            </a:prstGeom>
            <a:solidFill>
              <a:srgbClr val="FFC20E">
                <a:alpha val="100000"/>
              </a:srgbClr>
            </a:solidFill>
          </p:spPr>
          <p:txBody>
            <a:bodyPr/>
            <a:lstStyle/>
            <a:p>
              <a:endParaRPr/>
            </a:p>
          </p:txBody>
        </p:sp>
        <p:sp>
          <p:nvSpPr>
            <p:cNvPr id="161" name="rc161"/>
            <p:cNvSpPr/>
            <p:nvPr/>
          </p:nvSpPr>
          <p:spPr>
            <a:xfrm>
              <a:off x="7119206" y="5625304"/>
              <a:ext cx="201455" cy="201456"/>
            </a:xfrm>
            <a:prstGeom prst="rect">
              <a:avLst/>
            </a:prstGeom>
            <a:solidFill>
              <a:srgbClr val="F26A21">
                <a:alpha val="100000"/>
              </a:srgbClr>
            </a:solidFill>
          </p:spPr>
          <p:txBody>
            <a:bodyPr/>
            <a:lstStyle/>
            <a:p>
              <a:endParaRPr/>
            </a:p>
          </p:txBody>
        </p:sp>
        <p:sp>
          <p:nvSpPr>
            <p:cNvPr id="162" name="tx162"/>
            <p:cNvSpPr/>
            <p:nvPr/>
          </p:nvSpPr>
          <p:spPr>
            <a:xfrm>
              <a:off x="1631968" y="5646564"/>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3" name="tx163"/>
            <p:cNvSpPr/>
            <p:nvPr/>
          </p:nvSpPr>
          <p:spPr>
            <a:xfrm>
              <a:off x="3605543" y="5648269"/>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4" name="tx164"/>
            <p:cNvSpPr/>
            <p:nvPr/>
          </p:nvSpPr>
          <p:spPr>
            <a:xfrm>
              <a:off x="4662881" y="5673849"/>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5" name="tx165"/>
            <p:cNvSpPr/>
            <p:nvPr/>
          </p:nvSpPr>
          <p:spPr>
            <a:xfrm>
              <a:off x="5650506" y="5672553"/>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6" name="tx166"/>
            <p:cNvSpPr/>
            <p:nvPr/>
          </p:nvSpPr>
          <p:spPr>
            <a:xfrm>
              <a:off x="7399251" y="5673849"/>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7" name="pl167"/>
            <p:cNvSpPr/>
            <p:nvPr/>
          </p:nvSpPr>
          <p:spPr>
            <a:xfrm>
              <a:off x="3510223" y="622384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8" name="pl168"/>
            <p:cNvSpPr/>
            <p:nvPr/>
          </p:nvSpPr>
          <p:spPr>
            <a:xfrm>
              <a:off x="4924792" y="622384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69" name="tx169"/>
            <p:cNvSpPr/>
            <p:nvPr/>
          </p:nvSpPr>
          <p:spPr>
            <a:xfrm>
              <a:off x="3777322" y="6171797"/>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0" name="tx170"/>
            <p:cNvSpPr/>
            <p:nvPr/>
          </p:nvSpPr>
          <p:spPr>
            <a:xfrm>
              <a:off x="5191892" y="6171661"/>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1" name="tx171"/>
            <p:cNvSpPr/>
            <p:nvPr/>
          </p:nvSpPr>
          <p:spPr>
            <a:xfrm>
              <a:off x="1079223" y="398022"/>
              <a:ext cx="94339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2" name="tx172"/>
            <p:cNvSpPr/>
            <p:nvPr/>
          </p:nvSpPr>
          <p:spPr>
            <a:xfrm>
              <a:off x="1079223" y="579074"/>
              <a:ext cx="47288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Tchad</a:t>
              </a:r>
            </a:p>
          </p:txBody>
        </p:sp>
        <p:sp>
          <p:nvSpPr>
            <p:cNvPr id="173" name="tx173"/>
            <p:cNvSpPr/>
            <p:nvPr/>
          </p:nvSpPr>
          <p:spPr>
            <a:xfrm>
              <a:off x="-3195790" y="6447811"/>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4" name="tx174"/>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Tchad devrait connaître une augmentation modérée (10 000 à 50 000) du nombre de nourrissons survivants d'ici 2030. Par conséquent, le maintien de la couverture actuelle nécessite la vaccination d'un nombre croissant d'enfants.
Pour atteindre l'objectif ZD de l'IA2030, davantage d'enfants (~2,06%)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211633"/>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2883808"/>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1555984"/>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983899" y="3547721"/>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3899" y="2219896"/>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892072"/>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rc38"/>
            <p:cNvSpPr/>
            <p:nvPr/>
          </p:nvSpPr>
          <p:spPr>
            <a:xfrm>
              <a:off x="1351649" y="1906251"/>
              <a:ext cx="214223" cy="2969294"/>
            </a:xfrm>
            <a:prstGeom prst="rect">
              <a:avLst/>
            </a:prstGeom>
            <a:solidFill>
              <a:srgbClr val="0058AB">
                <a:alpha val="100000"/>
              </a:srgbClr>
            </a:solidFill>
          </p:spPr>
          <p:txBody>
            <a:bodyPr/>
            <a:lstStyle/>
            <a:p>
              <a:endParaRPr/>
            </a:p>
          </p:txBody>
        </p:sp>
        <p:sp>
          <p:nvSpPr>
            <p:cNvPr id="39" name="rc39"/>
            <p:cNvSpPr/>
            <p:nvPr/>
          </p:nvSpPr>
          <p:spPr>
            <a:xfrm>
              <a:off x="1589675" y="1765475"/>
              <a:ext cx="214223" cy="3110070"/>
            </a:xfrm>
            <a:prstGeom prst="rect">
              <a:avLst/>
            </a:prstGeom>
            <a:solidFill>
              <a:srgbClr val="0058AB">
                <a:alpha val="100000"/>
              </a:srgbClr>
            </a:solidFill>
          </p:spPr>
          <p:txBody>
            <a:bodyPr/>
            <a:lstStyle/>
            <a:p>
              <a:endParaRPr/>
            </a:p>
          </p:txBody>
        </p:sp>
        <p:sp>
          <p:nvSpPr>
            <p:cNvPr id="40" name="rc40"/>
            <p:cNvSpPr/>
            <p:nvPr/>
          </p:nvSpPr>
          <p:spPr>
            <a:xfrm>
              <a:off x="1827702" y="1755768"/>
              <a:ext cx="214223" cy="3119776"/>
            </a:xfrm>
            <a:prstGeom prst="rect">
              <a:avLst/>
            </a:prstGeom>
            <a:solidFill>
              <a:srgbClr val="0058AB">
                <a:alpha val="100000"/>
              </a:srgbClr>
            </a:solidFill>
          </p:spPr>
          <p:txBody>
            <a:bodyPr/>
            <a:lstStyle/>
            <a:p>
              <a:endParaRPr/>
            </a:p>
          </p:txBody>
        </p:sp>
        <p:sp>
          <p:nvSpPr>
            <p:cNvPr id="41" name="rc41"/>
            <p:cNvSpPr/>
            <p:nvPr/>
          </p:nvSpPr>
          <p:spPr>
            <a:xfrm>
              <a:off x="2065728" y="1652981"/>
              <a:ext cx="214223" cy="3222563"/>
            </a:xfrm>
            <a:prstGeom prst="rect">
              <a:avLst/>
            </a:prstGeom>
            <a:solidFill>
              <a:srgbClr val="0058AB">
                <a:alpha val="100000"/>
              </a:srgbClr>
            </a:solidFill>
          </p:spPr>
          <p:txBody>
            <a:bodyPr/>
            <a:lstStyle/>
            <a:p>
              <a:endParaRPr/>
            </a:p>
          </p:txBody>
        </p:sp>
        <p:sp>
          <p:nvSpPr>
            <p:cNvPr id="42" name="rc42"/>
            <p:cNvSpPr/>
            <p:nvPr/>
          </p:nvSpPr>
          <p:spPr>
            <a:xfrm>
              <a:off x="2303754" y="860947"/>
              <a:ext cx="214223" cy="4014597"/>
            </a:xfrm>
            <a:prstGeom prst="rect">
              <a:avLst/>
            </a:prstGeom>
            <a:solidFill>
              <a:srgbClr val="0058AB">
                <a:alpha val="100000"/>
              </a:srgbClr>
            </a:solidFill>
          </p:spPr>
          <p:txBody>
            <a:bodyPr/>
            <a:lstStyle/>
            <a:p>
              <a:endParaRPr/>
            </a:p>
          </p:txBody>
        </p:sp>
        <p:sp>
          <p:nvSpPr>
            <p:cNvPr id="43" name="rc43"/>
            <p:cNvSpPr/>
            <p:nvPr/>
          </p:nvSpPr>
          <p:spPr>
            <a:xfrm>
              <a:off x="2541780" y="1377803"/>
              <a:ext cx="214223" cy="3497742"/>
            </a:xfrm>
            <a:prstGeom prst="rect">
              <a:avLst/>
            </a:prstGeom>
            <a:solidFill>
              <a:srgbClr val="0058AB">
                <a:alpha val="100000"/>
              </a:srgbClr>
            </a:solidFill>
          </p:spPr>
          <p:txBody>
            <a:bodyPr/>
            <a:lstStyle/>
            <a:p>
              <a:endParaRPr/>
            </a:p>
          </p:txBody>
        </p:sp>
        <p:sp>
          <p:nvSpPr>
            <p:cNvPr id="44" name="rc44"/>
            <p:cNvSpPr/>
            <p:nvPr/>
          </p:nvSpPr>
          <p:spPr>
            <a:xfrm>
              <a:off x="2779807" y="2072654"/>
              <a:ext cx="214223" cy="2802891"/>
            </a:xfrm>
            <a:prstGeom prst="rect">
              <a:avLst/>
            </a:prstGeom>
            <a:solidFill>
              <a:srgbClr val="0058AB">
                <a:alpha val="100000"/>
              </a:srgbClr>
            </a:solidFill>
          </p:spPr>
          <p:txBody>
            <a:bodyPr/>
            <a:lstStyle/>
            <a:p>
              <a:endParaRPr/>
            </a:p>
          </p:txBody>
        </p:sp>
        <p:sp>
          <p:nvSpPr>
            <p:cNvPr id="45" name="rc45"/>
            <p:cNvSpPr/>
            <p:nvPr/>
          </p:nvSpPr>
          <p:spPr>
            <a:xfrm>
              <a:off x="3017833" y="1432031"/>
              <a:ext cx="214223" cy="3443513"/>
            </a:xfrm>
            <a:prstGeom prst="rect">
              <a:avLst/>
            </a:prstGeom>
            <a:solidFill>
              <a:srgbClr val="0058AB">
                <a:alpha val="100000"/>
              </a:srgbClr>
            </a:solidFill>
          </p:spPr>
          <p:txBody>
            <a:bodyPr/>
            <a:lstStyle/>
            <a:p>
              <a:endParaRPr/>
            </a:p>
          </p:txBody>
        </p:sp>
        <p:sp>
          <p:nvSpPr>
            <p:cNvPr id="46" name="rc46"/>
            <p:cNvSpPr/>
            <p:nvPr/>
          </p:nvSpPr>
          <p:spPr>
            <a:xfrm>
              <a:off x="3255859" y="1135568"/>
              <a:ext cx="214223" cy="3739977"/>
            </a:xfrm>
            <a:prstGeom prst="rect">
              <a:avLst/>
            </a:prstGeom>
            <a:solidFill>
              <a:srgbClr val="0058AB">
                <a:alpha val="100000"/>
              </a:srgbClr>
            </a:solidFill>
          </p:spPr>
          <p:txBody>
            <a:bodyPr/>
            <a:lstStyle/>
            <a:p>
              <a:endParaRPr/>
            </a:p>
          </p:txBody>
        </p:sp>
        <p:sp>
          <p:nvSpPr>
            <p:cNvPr id="47" name="rc47"/>
            <p:cNvSpPr/>
            <p:nvPr/>
          </p:nvSpPr>
          <p:spPr>
            <a:xfrm>
              <a:off x="3493885" y="871756"/>
              <a:ext cx="214223" cy="4003789"/>
            </a:xfrm>
            <a:prstGeom prst="rect">
              <a:avLst/>
            </a:prstGeom>
            <a:solidFill>
              <a:srgbClr val="0058AB">
                <a:alpha val="100000"/>
              </a:srgbClr>
            </a:solidFill>
          </p:spPr>
          <p:txBody>
            <a:bodyPr/>
            <a:lstStyle/>
            <a:p>
              <a:endParaRPr/>
            </a:p>
          </p:txBody>
        </p:sp>
        <p:sp>
          <p:nvSpPr>
            <p:cNvPr id="48" name="rc48"/>
            <p:cNvSpPr/>
            <p:nvPr/>
          </p:nvSpPr>
          <p:spPr>
            <a:xfrm>
              <a:off x="3731911" y="1500215"/>
              <a:ext cx="214223" cy="3375330"/>
            </a:xfrm>
            <a:prstGeom prst="rect">
              <a:avLst/>
            </a:prstGeom>
            <a:solidFill>
              <a:srgbClr val="0058AB">
                <a:alpha val="100000"/>
              </a:srgbClr>
            </a:solidFill>
          </p:spPr>
          <p:txBody>
            <a:bodyPr/>
            <a:lstStyle/>
            <a:p>
              <a:endParaRPr/>
            </a:p>
          </p:txBody>
        </p:sp>
        <p:sp>
          <p:nvSpPr>
            <p:cNvPr id="49" name="rc49"/>
            <p:cNvSpPr/>
            <p:nvPr/>
          </p:nvSpPr>
          <p:spPr>
            <a:xfrm>
              <a:off x="3969938" y="1410414"/>
              <a:ext cx="214223" cy="3465130"/>
            </a:xfrm>
            <a:prstGeom prst="rect">
              <a:avLst/>
            </a:prstGeom>
            <a:solidFill>
              <a:srgbClr val="0058AB">
                <a:alpha val="100000"/>
              </a:srgbClr>
            </a:solidFill>
          </p:spPr>
          <p:txBody>
            <a:bodyPr/>
            <a:lstStyle/>
            <a:p>
              <a:endParaRPr/>
            </a:p>
          </p:txBody>
        </p:sp>
        <p:sp>
          <p:nvSpPr>
            <p:cNvPr id="50" name="rc50"/>
            <p:cNvSpPr/>
            <p:nvPr/>
          </p:nvSpPr>
          <p:spPr>
            <a:xfrm>
              <a:off x="4207964" y="1464497"/>
              <a:ext cx="214223" cy="3411048"/>
            </a:xfrm>
            <a:prstGeom prst="rect">
              <a:avLst/>
            </a:prstGeom>
            <a:solidFill>
              <a:srgbClr val="0058AB">
                <a:alpha val="100000"/>
              </a:srgbClr>
            </a:solidFill>
          </p:spPr>
          <p:txBody>
            <a:bodyPr/>
            <a:lstStyle/>
            <a:p>
              <a:endParaRPr/>
            </a:p>
          </p:txBody>
        </p:sp>
        <p:sp>
          <p:nvSpPr>
            <p:cNvPr id="51" name="rc51"/>
            <p:cNvSpPr/>
            <p:nvPr/>
          </p:nvSpPr>
          <p:spPr>
            <a:xfrm>
              <a:off x="4445990" y="1472822"/>
              <a:ext cx="214223" cy="3402723"/>
            </a:xfrm>
            <a:prstGeom prst="rect">
              <a:avLst/>
            </a:prstGeom>
            <a:solidFill>
              <a:srgbClr val="0058AB">
                <a:alpha val="100000"/>
              </a:srgbClr>
            </a:solidFill>
          </p:spPr>
          <p:txBody>
            <a:bodyPr/>
            <a:lstStyle/>
            <a:p>
              <a:endParaRPr/>
            </a:p>
          </p:txBody>
        </p:sp>
        <p:sp>
          <p:nvSpPr>
            <p:cNvPr id="52" name="rc52"/>
            <p:cNvSpPr/>
            <p:nvPr/>
          </p:nvSpPr>
          <p:spPr>
            <a:xfrm>
              <a:off x="4684016" y="1790478"/>
              <a:ext cx="214223" cy="3085067"/>
            </a:xfrm>
            <a:prstGeom prst="rect">
              <a:avLst/>
            </a:prstGeom>
            <a:solidFill>
              <a:srgbClr val="0058AB">
                <a:alpha val="100000"/>
              </a:srgbClr>
            </a:solidFill>
          </p:spPr>
          <p:txBody>
            <a:bodyPr/>
            <a:lstStyle/>
            <a:p>
              <a:endParaRPr/>
            </a:p>
          </p:txBody>
        </p:sp>
        <p:sp>
          <p:nvSpPr>
            <p:cNvPr id="53" name="rc53"/>
            <p:cNvSpPr/>
            <p:nvPr/>
          </p:nvSpPr>
          <p:spPr>
            <a:xfrm>
              <a:off x="4922043" y="1383313"/>
              <a:ext cx="214223" cy="3492231"/>
            </a:xfrm>
            <a:prstGeom prst="rect">
              <a:avLst/>
            </a:prstGeom>
            <a:solidFill>
              <a:srgbClr val="0058AB">
                <a:alpha val="100000"/>
              </a:srgbClr>
            </a:solidFill>
          </p:spPr>
          <p:txBody>
            <a:bodyPr/>
            <a:lstStyle/>
            <a:p>
              <a:endParaRPr/>
            </a:p>
          </p:txBody>
        </p:sp>
        <p:sp>
          <p:nvSpPr>
            <p:cNvPr id="54" name="rc54"/>
            <p:cNvSpPr/>
            <p:nvPr/>
          </p:nvSpPr>
          <p:spPr>
            <a:xfrm>
              <a:off x="5160069" y="999187"/>
              <a:ext cx="214223" cy="3876358"/>
            </a:xfrm>
            <a:prstGeom prst="rect">
              <a:avLst/>
            </a:prstGeom>
            <a:solidFill>
              <a:srgbClr val="0058AB">
                <a:alpha val="100000"/>
              </a:srgbClr>
            </a:solidFill>
          </p:spPr>
          <p:txBody>
            <a:bodyPr/>
            <a:lstStyle/>
            <a:p>
              <a:endParaRPr/>
            </a:p>
          </p:txBody>
        </p:sp>
        <p:sp>
          <p:nvSpPr>
            <p:cNvPr id="55" name="rc55"/>
            <p:cNvSpPr/>
            <p:nvPr/>
          </p:nvSpPr>
          <p:spPr>
            <a:xfrm>
              <a:off x="5398095" y="918522"/>
              <a:ext cx="214223" cy="3957023"/>
            </a:xfrm>
            <a:prstGeom prst="rect">
              <a:avLst/>
            </a:prstGeom>
            <a:solidFill>
              <a:srgbClr val="0058AB">
                <a:alpha val="100000"/>
              </a:srgbClr>
            </a:solidFill>
          </p:spPr>
          <p:txBody>
            <a:bodyPr/>
            <a:lstStyle/>
            <a:p>
              <a:endParaRPr/>
            </a:p>
          </p:txBody>
        </p:sp>
        <p:sp>
          <p:nvSpPr>
            <p:cNvPr id="56" name="rc56"/>
            <p:cNvSpPr/>
            <p:nvPr/>
          </p:nvSpPr>
          <p:spPr>
            <a:xfrm>
              <a:off x="5636121" y="1545640"/>
              <a:ext cx="214223" cy="3329905"/>
            </a:xfrm>
            <a:prstGeom prst="rect">
              <a:avLst/>
            </a:prstGeom>
            <a:solidFill>
              <a:srgbClr val="0058AB">
                <a:alpha val="100000"/>
              </a:srgbClr>
            </a:solidFill>
          </p:spPr>
          <p:txBody>
            <a:bodyPr/>
            <a:lstStyle/>
            <a:p>
              <a:endParaRPr/>
            </a:p>
          </p:txBody>
        </p:sp>
        <p:sp>
          <p:nvSpPr>
            <p:cNvPr id="57" name="rc57"/>
            <p:cNvSpPr/>
            <p:nvPr/>
          </p:nvSpPr>
          <p:spPr>
            <a:xfrm>
              <a:off x="5874148" y="1996636"/>
              <a:ext cx="214223" cy="2878909"/>
            </a:xfrm>
            <a:prstGeom prst="rect">
              <a:avLst/>
            </a:prstGeom>
            <a:solidFill>
              <a:srgbClr val="0058AB">
                <a:alpha val="100000"/>
              </a:srgbClr>
            </a:solidFill>
          </p:spPr>
          <p:txBody>
            <a:bodyPr/>
            <a:lstStyle/>
            <a:p>
              <a:endParaRPr/>
            </a:p>
          </p:txBody>
        </p:sp>
        <p:sp>
          <p:nvSpPr>
            <p:cNvPr id="58" name="rc58"/>
            <p:cNvSpPr/>
            <p:nvPr/>
          </p:nvSpPr>
          <p:spPr>
            <a:xfrm>
              <a:off x="6112174" y="2411807"/>
              <a:ext cx="214223" cy="2463738"/>
            </a:xfrm>
            <a:prstGeom prst="rect">
              <a:avLst/>
            </a:prstGeom>
            <a:solidFill>
              <a:srgbClr val="0058AB">
                <a:alpha val="100000"/>
              </a:srgbClr>
            </a:solidFill>
          </p:spPr>
          <p:txBody>
            <a:bodyPr/>
            <a:lstStyle/>
            <a:p>
              <a:endParaRPr/>
            </a:p>
          </p:txBody>
        </p:sp>
        <p:sp>
          <p:nvSpPr>
            <p:cNvPr id="59" name="rc59"/>
            <p:cNvSpPr/>
            <p:nvPr/>
          </p:nvSpPr>
          <p:spPr>
            <a:xfrm>
              <a:off x="6350200" y="2835409"/>
              <a:ext cx="214223" cy="2040136"/>
            </a:xfrm>
            <a:prstGeom prst="rect">
              <a:avLst/>
            </a:prstGeom>
            <a:solidFill>
              <a:srgbClr val="0058AB">
                <a:alpha val="100000"/>
              </a:srgbClr>
            </a:solidFill>
          </p:spPr>
          <p:txBody>
            <a:bodyPr/>
            <a:lstStyle/>
            <a:p>
              <a:endParaRPr/>
            </a:p>
          </p:txBody>
        </p:sp>
        <p:sp>
          <p:nvSpPr>
            <p:cNvPr id="60" name="rc60"/>
            <p:cNvSpPr/>
            <p:nvPr/>
          </p:nvSpPr>
          <p:spPr>
            <a:xfrm>
              <a:off x="6588226" y="3060409"/>
              <a:ext cx="214223" cy="1815136"/>
            </a:xfrm>
            <a:prstGeom prst="rect">
              <a:avLst/>
            </a:prstGeom>
            <a:solidFill>
              <a:srgbClr val="0058AB">
                <a:alpha val="100000"/>
              </a:srgbClr>
            </a:solidFill>
          </p:spPr>
          <p:txBody>
            <a:bodyPr/>
            <a:lstStyle/>
            <a:p>
              <a:endParaRPr/>
            </a:p>
          </p:txBody>
        </p:sp>
        <p:sp>
          <p:nvSpPr>
            <p:cNvPr id="61" name="rc61"/>
            <p:cNvSpPr/>
            <p:nvPr/>
          </p:nvSpPr>
          <p:spPr>
            <a:xfrm>
              <a:off x="6826253" y="3221819"/>
              <a:ext cx="214223" cy="1653725"/>
            </a:xfrm>
            <a:prstGeom prst="rect">
              <a:avLst/>
            </a:prstGeom>
            <a:solidFill>
              <a:srgbClr val="0058AB">
                <a:alpha val="100000"/>
              </a:srgbClr>
            </a:solidFill>
          </p:spPr>
          <p:txBody>
            <a:bodyPr/>
            <a:lstStyle/>
            <a:p>
              <a:endParaRPr/>
            </a:p>
          </p:txBody>
        </p:sp>
        <p:sp>
          <p:nvSpPr>
            <p:cNvPr id="62" name="rc62"/>
            <p:cNvSpPr/>
            <p:nvPr/>
          </p:nvSpPr>
          <p:spPr>
            <a:xfrm>
              <a:off x="7064279" y="3101293"/>
              <a:ext cx="214223" cy="1774252"/>
            </a:xfrm>
            <a:prstGeom prst="rect">
              <a:avLst/>
            </a:prstGeom>
            <a:solidFill>
              <a:srgbClr val="0058AB">
                <a:alpha val="100000"/>
              </a:srgbClr>
            </a:solidFill>
          </p:spPr>
          <p:txBody>
            <a:bodyPr/>
            <a:lstStyle/>
            <a:p>
              <a:endParaRPr/>
            </a:p>
          </p:txBody>
        </p:sp>
        <p:sp>
          <p:nvSpPr>
            <p:cNvPr id="63" name="rc63"/>
            <p:cNvSpPr/>
            <p:nvPr/>
          </p:nvSpPr>
          <p:spPr>
            <a:xfrm>
              <a:off x="8492436" y="3436090"/>
              <a:ext cx="214223" cy="1439454"/>
            </a:xfrm>
            <a:prstGeom prst="rect">
              <a:avLst/>
            </a:prstGeom>
            <a:solidFill>
              <a:srgbClr val="69DBFF">
                <a:alpha val="100000"/>
              </a:srgbClr>
            </a:solidFill>
          </p:spPr>
          <p:txBody>
            <a:bodyPr/>
            <a:lstStyle/>
            <a:p>
              <a:endParaRPr/>
            </a:p>
          </p:txBody>
        </p:sp>
        <p:sp>
          <p:nvSpPr>
            <p:cNvPr id="64" name="pl64"/>
            <p:cNvSpPr/>
            <p:nvPr/>
          </p:nvSpPr>
          <p:spPr>
            <a:xfrm>
              <a:off x="6219286" y="1996636"/>
              <a:ext cx="2380262" cy="1439454"/>
            </a:xfrm>
            <a:custGeom>
              <a:avLst/>
              <a:gdLst/>
              <a:ahLst/>
              <a:cxnLst/>
              <a:rect l="0" t="0" r="0" b="0"/>
              <a:pathLst>
                <a:path w="2380262" h="1439454">
                  <a:moveTo>
                    <a:pt x="0" y="0"/>
                  </a:moveTo>
                  <a:lnTo>
                    <a:pt x="238026" y="143945"/>
                  </a:lnTo>
                  <a:lnTo>
                    <a:pt x="476052" y="287890"/>
                  </a:lnTo>
                  <a:lnTo>
                    <a:pt x="714078" y="431836"/>
                  </a:lnTo>
                  <a:lnTo>
                    <a:pt x="952104" y="575781"/>
                  </a:lnTo>
                  <a:lnTo>
                    <a:pt x="1190131" y="719727"/>
                  </a:lnTo>
                  <a:lnTo>
                    <a:pt x="1428157" y="863672"/>
                  </a:lnTo>
                  <a:lnTo>
                    <a:pt x="1666183" y="1007618"/>
                  </a:lnTo>
                  <a:lnTo>
                    <a:pt x="1904209" y="1151563"/>
                  </a:lnTo>
                  <a:lnTo>
                    <a:pt x="2142236" y="1295509"/>
                  </a:lnTo>
                  <a:lnTo>
                    <a:pt x="2380262" y="1439454"/>
                  </a:lnTo>
                </a:path>
              </a:pathLst>
            </a:custGeom>
            <a:ln w="13550" cap="flat">
              <a:solidFill>
                <a:srgbClr val="000000">
                  <a:alpha val="100000"/>
                </a:srgbClr>
              </a:solidFill>
              <a:prstDash val="solid"/>
              <a:round/>
            </a:ln>
          </p:spPr>
          <p:txBody>
            <a:bodyPr/>
            <a:lstStyle/>
            <a:p>
              <a:endParaRPr/>
            </a:p>
          </p:txBody>
        </p:sp>
        <p:sp>
          <p:nvSpPr>
            <p:cNvPr id="65" name="pt65"/>
            <p:cNvSpPr/>
            <p:nvPr/>
          </p:nvSpPr>
          <p:spPr>
            <a:xfrm>
              <a:off x="6194460" y="1971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6" name="pt66"/>
            <p:cNvSpPr/>
            <p:nvPr/>
          </p:nvSpPr>
          <p:spPr>
            <a:xfrm>
              <a:off x="6432486" y="21157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670512" y="22597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908538" y="24036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7146565" y="25475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384591" y="2691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622617" y="28354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860643" y="2979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8098670" y="3123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336696" y="3267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574722" y="3411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tx76"/>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490292"/>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162467"/>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834642"/>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33001" y="2816541"/>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8" name="rc108"/>
            <p:cNvSpPr/>
            <p:nvPr/>
          </p:nvSpPr>
          <p:spPr>
            <a:xfrm>
              <a:off x="3693168" y="5761013"/>
              <a:ext cx="201456" cy="201456"/>
            </a:xfrm>
            <a:prstGeom prst="rect">
              <a:avLst/>
            </a:prstGeom>
            <a:solidFill>
              <a:srgbClr val="0058AB">
                <a:alpha val="100000"/>
              </a:srgbClr>
            </a:solidFill>
          </p:spPr>
          <p:txBody>
            <a:bodyPr/>
            <a:lstStyle/>
            <a:p>
              <a:endParaRPr/>
            </a:p>
          </p:txBody>
        </p:sp>
        <p:sp>
          <p:nvSpPr>
            <p:cNvPr id="109" name="rc109"/>
            <p:cNvSpPr/>
            <p:nvPr/>
          </p:nvSpPr>
          <p:spPr>
            <a:xfrm>
              <a:off x="4595254" y="5761013"/>
              <a:ext cx="201456" cy="201456"/>
            </a:xfrm>
            <a:prstGeom prst="rect">
              <a:avLst/>
            </a:prstGeom>
            <a:solidFill>
              <a:srgbClr val="69DBFF">
                <a:alpha val="100000"/>
              </a:srgbClr>
            </a:solidFill>
          </p:spPr>
          <p:txBody>
            <a:bodyPr/>
            <a:lstStyle/>
            <a:p>
              <a:endParaRPr/>
            </a:p>
          </p:txBody>
        </p:sp>
        <p:sp>
          <p:nvSpPr>
            <p:cNvPr id="110" name="tx110"/>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362521" y="398022"/>
              <a:ext cx="733326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Tchad</a:t>
              </a:r>
            </a:p>
          </p:txBody>
        </p:sp>
        <p:sp>
          <p:nvSpPr>
            <p:cNvPr id="113" name="tx113"/>
            <p:cNvSpPr/>
            <p:nvPr/>
          </p:nvSpPr>
          <p:spPr>
            <a:xfrm>
              <a:off x="4775852"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418195" y="6206464"/>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5" name="tx115"/>
            <p:cNvSpPr/>
            <p:nvPr/>
          </p:nvSpPr>
          <p:spPr>
            <a:xfrm>
              <a:off x="635548" y="6327165"/>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6" name="tx116"/>
            <p:cNvSpPr/>
            <p:nvPr/>
          </p:nvSpPr>
          <p:spPr>
            <a:xfrm>
              <a:off x="8108680" y="6471004"/>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7" name="tx117"/>
            <p:cNvSpPr/>
            <p:nvPr/>
          </p:nvSpPr>
          <p:spPr>
            <a:xfrm>
              <a:off x="1853448" y="6568567"/>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23 %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66936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280271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193605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069397"/>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23604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36938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150272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322" y="3785570"/>
              <a:ext cx="248247" cy="317127"/>
            </a:xfrm>
            <a:prstGeom prst="rect">
              <a:avLst/>
            </a:prstGeom>
            <a:solidFill>
              <a:srgbClr val="80BD41">
                <a:alpha val="100000"/>
              </a:srgbClr>
            </a:solidFill>
          </p:spPr>
          <p:txBody>
            <a:bodyPr/>
            <a:lstStyle/>
            <a:p>
              <a:endParaRPr/>
            </a:p>
          </p:txBody>
        </p:sp>
        <p:sp>
          <p:nvSpPr>
            <p:cNvPr id="24" name="rc24"/>
            <p:cNvSpPr/>
            <p:nvPr/>
          </p:nvSpPr>
          <p:spPr>
            <a:xfrm>
              <a:off x="1333322" y="3397966"/>
              <a:ext cx="248247" cy="387603"/>
            </a:xfrm>
            <a:prstGeom prst="rect">
              <a:avLst/>
            </a:prstGeom>
            <a:solidFill>
              <a:srgbClr val="1CABE2">
                <a:alpha val="100000"/>
              </a:srgbClr>
            </a:solidFill>
          </p:spPr>
          <p:txBody>
            <a:bodyPr/>
            <a:lstStyle/>
            <a:p>
              <a:endParaRPr/>
            </a:p>
          </p:txBody>
        </p:sp>
        <p:sp>
          <p:nvSpPr>
            <p:cNvPr id="25" name="rc25"/>
            <p:cNvSpPr/>
            <p:nvPr/>
          </p:nvSpPr>
          <p:spPr>
            <a:xfrm>
              <a:off x="1609153" y="3783715"/>
              <a:ext cx="248247" cy="318981"/>
            </a:xfrm>
            <a:prstGeom prst="rect">
              <a:avLst/>
            </a:prstGeom>
            <a:solidFill>
              <a:srgbClr val="80BD41">
                <a:alpha val="100000"/>
              </a:srgbClr>
            </a:solidFill>
          </p:spPr>
          <p:txBody>
            <a:bodyPr/>
            <a:lstStyle/>
            <a:p>
              <a:endParaRPr/>
            </a:p>
          </p:txBody>
        </p:sp>
        <p:sp>
          <p:nvSpPr>
            <p:cNvPr id="26" name="rc26"/>
            <p:cNvSpPr/>
            <p:nvPr/>
          </p:nvSpPr>
          <p:spPr>
            <a:xfrm>
              <a:off x="1609153" y="3377738"/>
              <a:ext cx="248247" cy="405976"/>
            </a:xfrm>
            <a:prstGeom prst="rect">
              <a:avLst/>
            </a:prstGeom>
            <a:solidFill>
              <a:srgbClr val="1CABE2">
                <a:alpha val="100000"/>
              </a:srgbClr>
            </a:solidFill>
          </p:spPr>
          <p:txBody>
            <a:bodyPr/>
            <a:lstStyle/>
            <a:p>
              <a:endParaRPr/>
            </a:p>
          </p:txBody>
        </p:sp>
        <p:sp>
          <p:nvSpPr>
            <p:cNvPr id="27" name="rc27"/>
            <p:cNvSpPr/>
            <p:nvPr/>
          </p:nvSpPr>
          <p:spPr>
            <a:xfrm>
              <a:off x="1884983" y="3769484"/>
              <a:ext cx="248247" cy="333212"/>
            </a:xfrm>
            <a:prstGeom prst="rect">
              <a:avLst/>
            </a:prstGeom>
            <a:solidFill>
              <a:srgbClr val="80BD41">
                <a:alpha val="100000"/>
              </a:srgbClr>
            </a:solidFill>
          </p:spPr>
          <p:txBody>
            <a:bodyPr/>
            <a:lstStyle/>
            <a:p>
              <a:endParaRPr/>
            </a:p>
          </p:txBody>
        </p:sp>
        <p:sp>
          <p:nvSpPr>
            <p:cNvPr id="28" name="rc28"/>
            <p:cNvSpPr/>
            <p:nvPr/>
          </p:nvSpPr>
          <p:spPr>
            <a:xfrm>
              <a:off x="1884983" y="3362242"/>
              <a:ext cx="248247" cy="407242"/>
            </a:xfrm>
            <a:prstGeom prst="rect">
              <a:avLst/>
            </a:prstGeom>
            <a:solidFill>
              <a:srgbClr val="1CABE2">
                <a:alpha val="100000"/>
              </a:srgbClr>
            </a:solidFill>
          </p:spPr>
          <p:txBody>
            <a:bodyPr/>
            <a:lstStyle/>
            <a:p>
              <a:endParaRPr/>
            </a:p>
          </p:txBody>
        </p:sp>
        <p:sp>
          <p:nvSpPr>
            <p:cNvPr id="29" name="rc29"/>
            <p:cNvSpPr/>
            <p:nvPr/>
          </p:nvSpPr>
          <p:spPr>
            <a:xfrm>
              <a:off x="2160814" y="3758513"/>
              <a:ext cx="248247" cy="344184"/>
            </a:xfrm>
            <a:prstGeom prst="rect">
              <a:avLst/>
            </a:prstGeom>
            <a:solidFill>
              <a:srgbClr val="80BD41">
                <a:alpha val="100000"/>
              </a:srgbClr>
            </a:solidFill>
          </p:spPr>
          <p:txBody>
            <a:bodyPr/>
            <a:lstStyle/>
            <a:p>
              <a:endParaRPr/>
            </a:p>
          </p:txBody>
        </p:sp>
        <p:sp>
          <p:nvSpPr>
            <p:cNvPr id="30" name="rc30"/>
            <p:cNvSpPr/>
            <p:nvPr/>
          </p:nvSpPr>
          <p:spPr>
            <a:xfrm>
              <a:off x="2160814" y="3337837"/>
              <a:ext cx="248247" cy="420675"/>
            </a:xfrm>
            <a:prstGeom prst="rect">
              <a:avLst/>
            </a:prstGeom>
            <a:solidFill>
              <a:srgbClr val="1CABE2">
                <a:alpha val="100000"/>
              </a:srgbClr>
            </a:solidFill>
          </p:spPr>
          <p:txBody>
            <a:bodyPr/>
            <a:lstStyle/>
            <a:p>
              <a:endParaRPr/>
            </a:p>
          </p:txBody>
        </p:sp>
        <p:sp>
          <p:nvSpPr>
            <p:cNvPr id="31" name="rc31"/>
            <p:cNvSpPr/>
            <p:nvPr/>
          </p:nvSpPr>
          <p:spPr>
            <a:xfrm>
              <a:off x="2436645" y="3820513"/>
              <a:ext cx="248247" cy="282183"/>
            </a:xfrm>
            <a:prstGeom prst="rect">
              <a:avLst/>
            </a:prstGeom>
            <a:solidFill>
              <a:srgbClr val="80BD41">
                <a:alpha val="100000"/>
              </a:srgbClr>
            </a:solidFill>
          </p:spPr>
          <p:txBody>
            <a:bodyPr/>
            <a:lstStyle/>
            <a:p>
              <a:endParaRPr/>
            </a:p>
          </p:txBody>
        </p:sp>
        <p:sp>
          <p:nvSpPr>
            <p:cNvPr id="32" name="rc32"/>
            <p:cNvSpPr/>
            <p:nvPr/>
          </p:nvSpPr>
          <p:spPr>
            <a:xfrm>
              <a:off x="2436645" y="3296463"/>
              <a:ext cx="248247" cy="524050"/>
            </a:xfrm>
            <a:prstGeom prst="rect">
              <a:avLst/>
            </a:prstGeom>
            <a:solidFill>
              <a:srgbClr val="1CABE2">
                <a:alpha val="100000"/>
              </a:srgbClr>
            </a:solidFill>
          </p:spPr>
          <p:txBody>
            <a:bodyPr/>
            <a:lstStyle/>
            <a:p>
              <a:endParaRPr/>
            </a:p>
          </p:txBody>
        </p:sp>
        <p:sp>
          <p:nvSpPr>
            <p:cNvPr id="33" name="rc33"/>
            <p:cNvSpPr/>
            <p:nvPr/>
          </p:nvSpPr>
          <p:spPr>
            <a:xfrm>
              <a:off x="2712475" y="3713758"/>
              <a:ext cx="248247" cy="388938"/>
            </a:xfrm>
            <a:prstGeom prst="rect">
              <a:avLst/>
            </a:prstGeom>
            <a:solidFill>
              <a:srgbClr val="80BD41">
                <a:alpha val="100000"/>
              </a:srgbClr>
            </a:solidFill>
          </p:spPr>
          <p:txBody>
            <a:bodyPr/>
            <a:lstStyle/>
            <a:p>
              <a:endParaRPr/>
            </a:p>
          </p:txBody>
        </p:sp>
        <p:sp>
          <p:nvSpPr>
            <p:cNvPr id="34" name="rc34"/>
            <p:cNvSpPr/>
            <p:nvPr/>
          </p:nvSpPr>
          <p:spPr>
            <a:xfrm>
              <a:off x="2712475" y="3257169"/>
              <a:ext cx="248247" cy="456589"/>
            </a:xfrm>
            <a:prstGeom prst="rect">
              <a:avLst/>
            </a:prstGeom>
            <a:solidFill>
              <a:srgbClr val="1CABE2">
                <a:alpha val="100000"/>
              </a:srgbClr>
            </a:solidFill>
          </p:spPr>
          <p:txBody>
            <a:bodyPr/>
            <a:lstStyle/>
            <a:p>
              <a:endParaRPr/>
            </a:p>
          </p:txBody>
        </p:sp>
        <p:sp>
          <p:nvSpPr>
            <p:cNvPr id="35" name="rc35"/>
            <p:cNvSpPr/>
            <p:nvPr/>
          </p:nvSpPr>
          <p:spPr>
            <a:xfrm>
              <a:off x="2988306" y="3597436"/>
              <a:ext cx="248247" cy="505261"/>
            </a:xfrm>
            <a:prstGeom prst="rect">
              <a:avLst/>
            </a:prstGeom>
            <a:solidFill>
              <a:srgbClr val="80BD41">
                <a:alpha val="100000"/>
              </a:srgbClr>
            </a:solidFill>
          </p:spPr>
          <p:txBody>
            <a:bodyPr/>
            <a:lstStyle/>
            <a:p>
              <a:endParaRPr/>
            </a:p>
          </p:txBody>
        </p:sp>
        <p:sp>
          <p:nvSpPr>
            <p:cNvPr id="36" name="rc36"/>
            <p:cNvSpPr/>
            <p:nvPr/>
          </p:nvSpPr>
          <p:spPr>
            <a:xfrm>
              <a:off x="2988306" y="3231550"/>
              <a:ext cx="248247" cy="365885"/>
            </a:xfrm>
            <a:prstGeom prst="rect">
              <a:avLst/>
            </a:prstGeom>
            <a:solidFill>
              <a:srgbClr val="1CABE2">
                <a:alpha val="100000"/>
              </a:srgbClr>
            </a:solidFill>
          </p:spPr>
          <p:txBody>
            <a:bodyPr/>
            <a:lstStyle/>
            <a:p>
              <a:endParaRPr/>
            </a:p>
          </p:txBody>
        </p:sp>
        <p:sp>
          <p:nvSpPr>
            <p:cNvPr id="37" name="rc37"/>
            <p:cNvSpPr/>
            <p:nvPr/>
          </p:nvSpPr>
          <p:spPr>
            <a:xfrm>
              <a:off x="3264137" y="3653179"/>
              <a:ext cx="248247" cy="449517"/>
            </a:xfrm>
            <a:prstGeom prst="rect">
              <a:avLst/>
            </a:prstGeom>
            <a:solidFill>
              <a:srgbClr val="80BD41">
                <a:alpha val="100000"/>
              </a:srgbClr>
            </a:solidFill>
          </p:spPr>
          <p:txBody>
            <a:bodyPr/>
            <a:lstStyle/>
            <a:p>
              <a:endParaRPr/>
            </a:p>
          </p:txBody>
        </p:sp>
        <p:sp>
          <p:nvSpPr>
            <p:cNvPr id="38" name="rc38"/>
            <p:cNvSpPr/>
            <p:nvPr/>
          </p:nvSpPr>
          <p:spPr>
            <a:xfrm>
              <a:off x="3264137" y="3203661"/>
              <a:ext cx="248247" cy="449517"/>
            </a:xfrm>
            <a:prstGeom prst="rect">
              <a:avLst/>
            </a:prstGeom>
            <a:solidFill>
              <a:srgbClr val="1CABE2">
                <a:alpha val="100000"/>
              </a:srgbClr>
            </a:solidFill>
          </p:spPr>
          <p:txBody>
            <a:bodyPr/>
            <a:lstStyle/>
            <a:p>
              <a:endParaRPr/>
            </a:p>
          </p:txBody>
        </p:sp>
        <p:sp>
          <p:nvSpPr>
            <p:cNvPr id="39" name="rc39"/>
            <p:cNvSpPr/>
            <p:nvPr/>
          </p:nvSpPr>
          <p:spPr>
            <a:xfrm>
              <a:off x="3539967" y="3669750"/>
              <a:ext cx="248247" cy="432947"/>
            </a:xfrm>
            <a:prstGeom prst="rect">
              <a:avLst/>
            </a:prstGeom>
            <a:solidFill>
              <a:srgbClr val="80BD41">
                <a:alpha val="100000"/>
              </a:srgbClr>
            </a:solidFill>
          </p:spPr>
          <p:txBody>
            <a:bodyPr/>
            <a:lstStyle/>
            <a:p>
              <a:endParaRPr/>
            </a:p>
          </p:txBody>
        </p:sp>
        <p:sp>
          <p:nvSpPr>
            <p:cNvPr id="40" name="rc40"/>
            <p:cNvSpPr/>
            <p:nvPr/>
          </p:nvSpPr>
          <p:spPr>
            <a:xfrm>
              <a:off x="3539967" y="3181544"/>
              <a:ext cx="248247" cy="488205"/>
            </a:xfrm>
            <a:prstGeom prst="rect">
              <a:avLst/>
            </a:prstGeom>
            <a:solidFill>
              <a:srgbClr val="1CABE2">
                <a:alpha val="100000"/>
              </a:srgbClr>
            </a:solidFill>
          </p:spPr>
          <p:txBody>
            <a:bodyPr/>
            <a:lstStyle/>
            <a:p>
              <a:endParaRPr/>
            </a:p>
          </p:txBody>
        </p:sp>
        <p:sp>
          <p:nvSpPr>
            <p:cNvPr id="41" name="rc41"/>
            <p:cNvSpPr/>
            <p:nvPr/>
          </p:nvSpPr>
          <p:spPr>
            <a:xfrm>
              <a:off x="3815798" y="3675071"/>
              <a:ext cx="248247" cy="427625"/>
            </a:xfrm>
            <a:prstGeom prst="rect">
              <a:avLst/>
            </a:prstGeom>
            <a:solidFill>
              <a:srgbClr val="80BD41">
                <a:alpha val="100000"/>
              </a:srgbClr>
            </a:solidFill>
          </p:spPr>
          <p:txBody>
            <a:bodyPr/>
            <a:lstStyle/>
            <a:p>
              <a:endParaRPr/>
            </a:p>
          </p:txBody>
        </p:sp>
        <p:sp>
          <p:nvSpPr>
            <p:cNvPr id="42" name="rc42"/>
            <p:cNvSpPr/>
            <p:nvPr/>
          </p:nvSpPr>
          <p:spPr>
            <a:xfrm>
              <a:off x="3815798" y="3152425"/>
              <a:ext cx="248247" cy="522646"/>
            </a:xfrm>
            <a:prstGeom prst="rect">
              <a:avLst/>
            </a:prstGeom>
            <a:solidFill>
              <a:srgbClr val="1CABE2">
                <a:alpha val="100000"/>
              </a:srgbClr>
            </a:solidFill>
          </p:spPr>
          <p:txBody>
            <a:bodyPr/>
            <a:lstStyle/>
            <a:p>
              <a:endParaRPr/>
            </a:p>
          </p:txBody>
        </p:sp>
        <p:sp>
          <p:nvSpPr>
            <p:cNvPr id="43" name="rc43"/>
            <p:cNvSpPr/>
            <p:nvPr/>
          </p:nvSpPr>
          <p:spPr>
            <a:xfrm>
              <a:off x="4091628" y="3564173"/>
              <a:ext cx="248247" cy="538523"/>
            </a:xfrm>
            <a:prstGeom prst="rect">
              <a:avLst/>
            </a:prstGeom>
            <a:solidFill>
              <a:srgbClr val="80BD41">
                <a:alpha val="100000"/>
              </a:srgbClr>
            </a:solidFill>
          </p:spPr>
          <p:txBody>
            <a:bodyPr/>
            <a:lstStyle/>
            <a:p>
              <a:endParaRPr/>
            </a:p>
          </p:txBody>
        </p:sp>
        <p:sp>
          <p:nvSpPr>
            <p:cNvPr id="44" name="rc44"/>
            <p:cNvSpPr/>
            <p:nvPr/>
          </p:nvSpPr>
          <p:spPr>
            <a:xfrm>
              <a:off x="4091628" y="3123565"/>
              <a:ext cx="248247" cy="440608"/>
            </a:xfrm>
            <a:prstGeom prst="rect">
              <a:avLst/>
            </a:prstGeom>
            <a:solidFill>
              <a:srgbClr val="1CABE2">
                <a:alpha val="100000"/>
              </a:srgbClr>
            </a:solidFill>
          </p:spPr>
          <p:txBody>
            <a:bodyPr/>
            <a:lstStyle/>
            <a:p>
              <a:endParaRPr/>
            </a:p>
          </p:txBody>
        </p:sp>
        <p:sp>
          <p:nvSpPr>
            <p:cNvPr id="45" name="rc45"/>
            <p:cNvSpPr/>
            <p:nvPr/>
          </p:nvSpPr>
          <p:spPr>
            <a:xfrm>
              <a:off x="4367459" y="3549856"/>
              <a:ext cx="248247" cy="552840"/>
            </a:xfrm>
            <a:prstGeom prst="rect">
              <a:avLst/>
            </a:prstGeom>
            <a:solidFill>
              <a:srgbClr val="80BD41">
                <a:alpha val="100000"/>
              </a:srgbClr>
            </a:solidFill>
          </p:spPr>
          <p:txBody>
            <a:bodyPr/>
            <a:lstStyle/>
            <a:p>
              <a:endParaRPr/>
            </a:p>
          </p:txBody>
        </p:sp>
        <p:sp>
          <p:nvSpPr>
            <p:cNvPr id="46" name="rc46"/>
            <p:cNvSpPr/>
            <p:nvPr/>
          </p:nvSpPr>
          <p:spPr>
            <a:xfrm>
              <a:off x="4367459" y="3097531"/>
              <a:ext cx="248247" cy="452325"/>
            </a:xfrm>
            <a:prstGeom prst="rect">
              <a:avLst/>
            </a:prstGeom>
            <a:solidFill>
              <a:srgbClr val="1CABE2">
                <a:alpha val="100000"/>
              </a:srgbClr>
            </a:solidFill>
          </p:spPr>
          <p:txBody>
            <a:bodyPr/>
            <a:lstStyle/>
            <a:p>
              <a:endParaRPr/>
            </a:p>
          </p:txBody>
        </p:sp>
        <p:sp>
          <p:nvSpPr>
            <p:cNvPr id="47" name="rc47"/>
            <p:cNvSpPr/>
            <p:nvPr/>
          </p:nvSpPr>
          <p:spPr>
            <a:xfrm>
              <a:off x="4643290" y="3512451"/>
              <a:ext cx="248247" cy="590245"/>
            </a:xfrm>
            <a:prstGeom prst="rect">
              <a:avLst/>
            </a:prstGeom>
            <a:solidFill>
              <a:srgbClr val="80BD41">
                <a:alpha val="100000"/>
              </a:srgbClr>
            </a:solidFill>
          </p:spPr>
          <p:txBody>
            <a:bodyPr/>
            <a:lstStyle/>
            <a:p>
              <a:endParaRPr/>
            </a:p>
          </p:txBody>
        </p:sp>
        <p:sp>
          <p:nvSpPr>
            <p:cNvPr id="48" name="rc48"/>
            <p:cNvSpPr/>
            <p:nvPr/>
          </p:nvSpPr>
          <p:spPr>
            <a:xfrm>
              <a:off x="4643290" y="3067180"/>
              <a:ext cx="248247" cy="445271"/>
            </a:xfrm>
            <a:prstGeom prst="rect">
              <a:avLst/>
            </a:prstGeom>
            <a:solidFill>
              <a:srgbClr val="1CABE2">
                <a:alpha val="100000"/>
              </a:srgbClr>
            </a:solidFill>
          </p:spPr>
          <p:txBody>
            <a:bodyPr/>
            <a:lstStyle/>
            <a:p>
              <a:endParaRPr/>
            </a:p>
          </p:txBody>
        </p:sp>
        <p:sp>
          <p:nvSpPr>
            <p:cNvPr id="49" name="rc49"/>
            <p:cNvSpPr/>
            <p:nvPr/>
          </p:nvSpPr>
          <p:spPr>
            <a:xfrm>
              <a:off x="4919120" y="3489294"/>
              <a:ext cx="248247" cy="613402"/>
            </a:xfrm>
            <a:prstGeom prst="rect">
              <a:avLst/>
            </a:prstGeom>
            <a:solidFill>
              <a:srgbClr val="80BD41">
                <a:alpha val="100000"/>
              </a:srgbClr>
            </a:solidFill>
          </p:spPr>
          <p:txBody>
            <a:bodyPr/>
            <a:lstStyle/>
            <a:p>
              <a:endParaRPr/>
            </a:p>
          </p:txBody>
        </p:sp>
        <p:sp>
          <p:nvSpPr>
            <p:cNvPr id="50" name="rc50"/>
            <p:cNvSpPr/>
            <p:nvPr/>
          </p:nvSpPr>
          <p:spPr>
            <a:xfrm>
              <a:off x="4919120" y="3045115"/>
              <a:ext cx="248247" cy="444179"/>
            </a:xfrm>
            <a:prstGeom prst="rect">
              <a:avLst/>
            </a:prstGeom>
            <a:solidFill>
              <a:srgbClr val="1CABE2">
                <a:alpha val="100000"/>
              </a:srgbClr>
            </a:solidFill>
          </p:spPr>
          <p:txBody>
            <a:bodyPr/>
            <a:lstStyle/>
            <a:p>
              <a:endParaRPr/>
            </a:p>
          </p:txBody>
        </p:sp>
        <p:sp>
          <p:nvSpPr>
            <p:cNvPr id="51" name="rc51"/>
            <p:cNvSpPr/>
            <p:nvPr/>
          </p:nvSpPr>
          <p:spPr>
            <a:xfrm>
              <a:off x="5194951" y="3416998"/>
              <a:ext cx="248247" cy="685699"/>
            </a:xfrm>
            <a:prstGeom prst="rect">
              <a:avLst/>
            </a:prstGeom>
            <a:solidFill>
              <a:srgbClr val="80BD41">
                <a:alpha val="100000"/>
              </a:srgbClr>
            </a:solidFill>
          </p:spPr>
          <p:txBody>
            <a:bodyPr/>
            <a:lstStyle/>
            <a:p>
              <a:endParaRPr/>
            </a:p>
          </p:txBody>
        </p:sp>
        <p:sp>
          <p:nvSpPr>
            <p:cNvPr id="52" name="rc52"/>
            <p:cNvSpPr/>
            <p:nvPr/>
          </p:nvSpPr>
          <p:spPr>
            <a:xfrm>
              <a:off x="5194951" y="3014280"/>
              <a:ext cx="248247" cy="402718"/>
            </a:xfrm>
            <a:prstGeom prst="rect">
              <a:avLst/>
            </a:prstGeom>
            <a:solidFill>
              <a:srgbClr val="1CABE2">
                <a:alpha val="100000"/>
              </a:srgbClr>
            </a:solidFill>
          </p:spPr>
          <p:txBody>
            <a:bodyPr/>
            <a:lstStyle/>
            <a:p>
              <a:endParaRPr/>
            </a:p>
          </p:txBody>
        </p:sp>
        <p:sp>
          <p:nvSpPr>
            <p:cNvPr id="53" name="rc53"/>
            <p:cNvSpPr/>
            <p:nvPr/>
          </p:nvSpPr>
          <p:spPr>
            <a:xfrm>
              <a:off x="5470781" y="3446689"/>
              <a:ext cx="248247" cy="656007"/>
            </a:xfrm>
            <a:prstGeom prst="rect">
              <a:avLst/>
            </a:prstGeom>
            <a:solidFill>
              <a:srgbClr val="80BD41">
                <a:alpha val="100000"/>
              </a:srgbClr>
            </a:solidFill>
          </p:spPr>
          <p:txBody>
            <a:bodyPr/>
            <a:lstStyle/>
            <a:p>
              <a:endParaRPr/>
            </a:p>
          </p:txBody>
        </p:sp>
        <p:sp>
          <p:nvSpPr>
            <p:cNvPr id="54" name="rc54"/>
            <p:cNvSpPr/>
            <p:nvPr/>
          </p:nvSpPr>
          <p:spPr>
            <a:xfrm>
              <a:off x="5470781" y="2990828"/>
              <a:ext cx="248247" cy="455861"/>
            </a:xfrm>
            <a:prstGeom prst="rect">
              <a:avLst/>
            </a:prstGeom>
            <a:solidFill>
              <a:srgbClr val="1CABE2">
                <a:alpha val="100000"/>
              </a:srgbClr>
            </a:solidFill>
          </p:spPr>
          <p:txBody>
            <a:bodyPr/>
            <a:lstStyle/>
            <a:p>
              <a:endParaRPr/>
            </a:p>
          </p:txBody>
        </p:sp>
        <p:sp>
          <p:nvSpPr>
            <p:cNvPr id="55" name="rc55"/>
            <p:cNvSpPr/>
            <p:nvPr/>
          </p:nvSpPr>
          <p:spPr>
            <a:xfrm>
              <a:off x="5746612" y="3484233"/>
              <a:ext cx="248247" cy="618463"/>
            </a:xfrm>
            <a:prstGeom prst="rect">
              <a:avLst/>
            </a:prstGeom>
            <a:solidFill>
              <a:srgbClr val="80BD41">
                <a:alpha val="100000"/>
              </a:srgbClr>
            </a:solidFill>
          </p:spPr>
          <p:txBody>
            <a:bodyPr/>
            <a:lstStyle/>
            <a:p>
              <a:endParaRPr/>
            </a:p>
          </p:txBody>
        </p:sp>
        <p:sp>
          <p:nvSpPr>
            <p:cNvPr id="56" name="rc56"/>
            <p:cNvSpPr/>
            <p:nvPr/>
          </p:nvSpPr>
          <p:spPr>
            <a:xfrm>
              <a:off x="5746612" y="2978227"/>
              <a:ext cx="248247" cy="506006"/>
            </a:xfrm>
            <a:prstGeom prst="rect">
              <a:avLst/>
            </a:prstGeom>
            <a:solidFill>
              <a:srgbClr val="1CABE2">
                <a:alpha val="100000"/>
              </a:srgbClr>
            </a:solidFill>
          </p:spPr>
          <p:txBody>
            <a:bodyPr/>
            <a:lstStyle/>
            <a:p>
              <a:endParaRPr/>
            </a:p>
          </p:txBody>
        </p:sp>
        <p:sp>
          <p:nvSpPr>
            <p:cNvPr id="57" name="rc57"/>
            <p:cNvSpPr/>
            <p:nvPr/>
          </p:nvSpPr>
          <p:spPr>
            <a:xfrm>
              <a:off x="6022443" y="3471372"/>
              <a:ext cx="248247" cy="631325"/>
            </a:xfrm>
            <a:prstGeom prst="rect">
              <a:avLst/>
            </a:prstGeom>
            <a:solidFill>
              <a:srgbClr val="80BD41">
                <a:alpha val="100000"/>
              </a:srgbClr>
            </a:solidFill>
          </p:spPr>
          <p:txBody>
            <a:bodyPr/>
            <a:lstStyle/>
            <a:p>
              <a:endParaRPr/>
            </a:p>
          </p:txBody>
        </p:sp>
        <p:sp>
          <p:nvSpPr>
            <p:cNvPr id="58" name="rc58"/>
            <p:cNvSpPr/>
            <p:nvPr/>
          </p:nvSpPr>
          <p:spPr>
            <a:xfrm>
              <a:off x="6022443" y="2954827"/>
              <a:ext cx="248247" cy="516544"/>
            </a:xfrm>
            <a:prstGeom prst="rect">
              <a:avLst/>
            </a:prstGeom>
            <a:solidFill>
              <a:srgbClr val="1CABE2">
                <a:alpha val="100000"/>
              </a:srgbClr>
            </a:solidFill>
          </p:spPr>
          <p:txBody>
            <a:bodyPr/>
            <a:lstStyle/>
            <a:p>
              <a:endParaRPr/>
            </a:p>
          </p:txBody>
        </p:sp>
        <p:sp>
          <p:nvSpPr>
            <p:cNvPr id="59" name="rc59"/>
            <p:cNvSpPr/>
            <p:nvPr/>
          </p:nvSpPr>
          <p:spPr>
            <a:xfrm>
              <a:off x="6298273" y="3362572"/>
              <a:ext cx="248247" cy="740125"/>
            </a:xfrm>
            <a:prstGeom prst="rect">
              <a:avLst/>
            </a:prstGeom>
            <a:solidFill>
              <a:srgbClr val="80BD41">
                <a:alpha val="100000"/>
              </a:srgbClr>
            </a:solidFill>
          </p:spPr>
          <p:txBody>
            <a:bodyPr/>
            <a:lstStyle/>
            <a:p>
              <a:endParaRPr/>
            </a:p>
          </p:txBody>
        </p:sp>
        <p:sp>
          <p:nvSpPr>
            <p:cNvPr id="60" name="rc60"/>
            <p:cNvSpPr/>
            <p:nvPr/>
          </p:nvSpPr>
          <p:spPr>
            <a:xfrm>
              <a:off x="6298273" y="2927891"/>
              <a:ext cx="248247" cy="434680"/>
            </a:xfrm>
            <a:prstGeom prst="rect">
              <a:avLst/>
            </a:prstGeom>
            <a:solidFill>
              <a:srgbClr val="1CABE2">
                <a:alpha val="100000"/>
              </a:srgbClr>
            </a:solidFill>
          </p:spPr>
          <p:txBody>
            <a:bodyPr/>
            <a:lstStyle/>
            <a:p>
              <a:endParaRPr/>
            </a:p>
          </p:txBody>
        </p:sp>
        <p:sp>
          <p:nvSpPr>
            <p:cNvPr id="61" name="rc61"/>
            <p:cNvSpPr/>
            <p:nvPr/>
          </p:nvSpPr>
          <p:spPr>
            <a:xfrm>
              <a:off x="6574104" y="3266217"/>
              <a:ext cx="248247" cy="836480"/>
            </a:xfrm>
            <a:prstGeom prst="rect">
              <a:avLst/>
            </a:prstGeom>
            <a:solidFill>
              <a:srgbClr val="80BD41">
                <a:alpha val="100000"/>
              </a:srgbClr>
            </a:solidFill>
          </p:spPr>
          <p:txBody>
            <a:bodyPr/>
            <a:lstStyle/>
            <a:p>
              <a:endParaRPr/>
            </a:p>
          </p:txBody>
        </p:sp>
        <p:sp>
          <p:nvSpPr>
            <p:cNvPr id="62" name="rc62"/>
            <p:cNvSpPr/>
            <p:nvPr/>
          </p:nvSpPr>
          <p:spPr>
            <a:xfrm>
              <a:off x="6574104" y="2890417"/>
              <a:ext cx="248247" cy="375799"/>
            </a:xfrm>
            <a:prstGeom prst="rect">
              <a:avLst/>
            </a:prstGeom>
            <a:solidFill>
              <a:srgbClr val="1CABE2">
                <a:alpha val="100000"/>
              </a:srgbClr>
            </a:solidFill>
          </p:spPr>
          <p:txBody>
            <a:bodyPr/>
            <a:lstStyle/>
            <a:p>
              <a:endParaRPr/>
            </a:p>
          </p:txBody>
        </p:sp>
        <p:sp>
          <p:nvSpPr>
            <p:cNvPr id="63" name="rc63"/>
            <p:cNvSpPr/>
            <p:nvPr/>
          </p:nvSpPr>
          <p:spPr>
            <a:xfrm>
              <a:off x="6849934" y="3187351"/>
              <a:ext cx="248247" cy="915345"/>
            </a:xfrm>
            <a:prstGeom prst="rect">
              <a:avLst/>
            </a:prstGeom>
            <a:solidFill>
              <a:srgbClr val="80BD41">
                <a:alpha val="100000"/>
              </a:srgbClr>
            </a:solidFill>
          </p:spPr>
          <p:txBody>
            <a:bodyPr/>
            <a:lstStyle/>
            <a:p>
              <a:endParaRPr/>
            </a:p>
          </p:txBody>
        </p:sp>
        <p:sp>
          <p:nvSpPr>
            <p:cNvPr id="64" name="rc64"/>
            <p:cNvSpPr/>
            <p:nvPr/>
          </p:nvSpPr>
          <p:spPr>
            <a:xfrm>
              <a:off x="6849934" y="2865735"/>
              <a:ext cx="248247" cy="321616"/>
            </a:xfrm>
            <a:prstGeom prst="rect">
              <a:avLst/>
            </a:prstGeom>
            <a:solidFill>
              <a:srgbClr val="1CABE2">
                <a:alpha val="100000"/>
              </a:srgbClr>
            </a:solidFill>
          </p:spPr>
          <p:txBody>
            <a:bodyPr/>
            <a:lstStyle/>
            <a:p>
              <a:endParaRPr/>
            </a:p>
          </p:txBody>
        </p:sp>
        <p:sp>
          <p:nvSpPr>
            <p:cNvPr id="65" name="rc65"/>
            <p:cNvSpPr/>
            <p:nvPr/>
          </p:nvSpPr>
          <p:spPr>
            <a:xfrm>
              <a:off x="7125765" y="3100841"/>
              <a:ext cx="248247" cy="1001855"/>
            </a:xfrm>
            <a:prstGeom prst="rect">
              <a:avLst/>
            </a:prstGeom>
            <a:solidFill>
              <a:srgbClr val="80BD41">
                <a:alpha val="100000"/>
              </a:srgbClr>
            </a:solidFill>
          </p:spPr>
          <p:txBody>
            <a:bodyPr/>
            <a:lstStyle/>
            <a:p>
              <a:endParaRPr/>
            </a:p>
          </p:txBody>
        </p:sp>
        <p:sp>
          <p:nvSpPr>
            <p:cNvPr id="66" name="rc66"/>
            <p:cNvSpPr/>
            <p:nvPr/>
          </p:nvSpPr>
          <p:spPr>
            <a:xfrm>
              <a:off x="7125765" y="2834518"/>
              <a:ext cx="248247" cy="266323"/>
            </a:xfrm>
            <a:prstGeom prst="rect">
              <a:avLst/>
            </a:prstGeom>
            <a:solidFill>
              <a:srgbClr val="1CABE2">
                <a:alpha val="100000"/>
              </a:srgbClr>
            </a:solidFill>
          </p:spPr>
          <p:txBody>
            <a:bodyPr/>
            <a:lstStyle/>
            <a:p>
              <a:endParaRPr/>
            </a:p>
          </p:txBody>
        </p:sp>
        <p:sp>
          <p:nvSpPr>
            <p:cNvPr id="67" name="rc67"/>
            <p:cNvSpPr/>
            <p:nvPr/>
          </p:nvSpPr>
          <p:spPr>
            <a:xfrm>
              <a:off x="7401596" y="3023293"/>
              <a:ext cx="248247" cy="1079404"/>
            </a:xfrm>
            <a:prstGeom prst="rect">
              <a:avLst/>
            </a:prstGeom>
            <a:solidFill>
              <a:srgbClr val="80BD41">
                <a:alpha val="100000"/>
              </a:srgbClr>
            </a:solidFill>
          </p:spPr>
          <p:txBody>
            <a:bodyPr/>
            <a:lstStyle/>
            <a:p>
              <a:endParaRPr/>
            </a:p>
          </p:txBody>
        </p:sp>
        <p:sp>
          <p:nvSpPr>
            <p:cNvPr id="68" name="rc68"/>
            <p:cNvSpPr/>
            <p:nvPr/>
          </p:nvSpPr>
          <p:spPr>
            <a:xfrm>
              <a:off x="7401596" y="2786349"/>
              <a:ext cx="248247" cy="236944"/>
            </a:xfrm>
            <a:prstGeom prst="rect">
              <a:avLst/>
            </a:prstGeom>
            <a:solidFill>
              <a:srgbClr val="1CABE2">
                <a:alpha val="100000"/>
              </a:srgbClr>
            </a:solidFill>
          </p:spPr>
          <p:txBody>
            <a:bodyPr/>
            <a:lstStyle/>
            <a:p>
              <a:endParaRPr/>
            </a:p>
          </p:txBody>
        </p:sp>
        <p:sp>
          <p:nvSpPr>
            <p:cNvPr id="69" name="rc69"/>
            <p:cNvSpPr/>
            <p:nvPr/>
          </p:nvSpPr>
          <p:spPr>
            <a:xfrm>
              <a:off x="7677426" y="2969352"/>
              <a:ext cx="248247" cy="1133344"/>
            </a:xfrm>
            <a:prstGeom prst="rect">
              <a:avLst/>
            </a:prstGeom>
            <a:solidFill>
              <a:srgbClr val="80BD41">
                <a:alpha val="100000"/>
              </a:srgbClr>
            </a:solidFill>
          </p:spPr>
          <p:txBody>
            <a:bodyPr/>
            <a:lstStyle/>
            <a:p>
              <a:endParaRPr/>
            </a:p>
          </p:txBody>
        </p:sp>
        <p:sp>
          <p:nvSpPr>
            <p:cNvPr id="70" name="rc70"/>
            <p:cNvSpPr/>
            <p:nvPr/>
          </p:nvSpPr>
          <p:spPr>
            <a:xfrm>
              <a:off x="7677426" y="2753485"/>
              <a:ext cx="248247" cy="215866"/>
            </a:xfrm>
            <a:prstGeom prst="rect">
              <a:avLst/>
            </a:prstGeom>
            <a:solidFill>
              <a:srgbClr val="1CABE2">
                <a:alpha val="100000"/>
              </a:srgbClr>
            </a:solidFill>
          </p:spPr>
          <p:txBody>
            <a:bodyPr/>
            <a:lstStyle/>
            <a:p>
              <a:endParaRPr/>
            </a:p>
          </p:txBody>
        </p:sp>
        <p:sp>
          <p:nvSpPr>
            <p:cNvPr id="71" name="rc71"/>
            <p:cNvSpPr/>
            <p:nvPr/>
          </p:nvSpPr>
          <p:spPr>
            <a:xfrm>
              <a:off x="7953257" y="2886760"/>
              <a:ext cx="248247" cy="1215937"/>
            </a:xfrm>
            <a:prstGeom prst="rect">
              <a:avLst/>
            </a:prstGeom>
            <a:solidFill>
              <a:srgbClr val="80BD41">
                <a:alpha val="100000"/>
              </a:srgbClr>
            </a:solidFill>
          </p:spPr>
          <p:txBody>
            <a:bodyPr/>
            <a:lstStyle/>
            <a:p>
              <a:endParaRPr/>
            </a:p>
          </p:txBody>
        </p:sp>
        <p:sp>
          <p:nvSpPr>
            <p:cNvPr id="72" name="rc72"/>
            <p:cNvSpPr/>
            <p:nvPr/>
          </p:nvSpPr>
          <p:spPr>
            <a:xfrm>
              <a:off x="7953257" y="2655154"/>
              <a:ext cx="248247" cy="231605"/>
            </a:xfrm>
            <a:prstGeom prst="rect">
              <a:avLst/>
            </a:prstGeom>
            <a:solidFill>
              <a:srgbClr val="1CABE2">
                <a:alpha val="100000"/>
              </a:srgbClr>
            </a:solidFill>
          </p:spPr>
          <p:txBody>
            <a:bodyPr/>
            <a:lstStyle/>
            <a:p>
              <a:endParaRPr/>
            </a:p>
          </p:txBody>
        </p:sp>
        <p:sp>
          <p:nvSpPr>
            <p:cNvPr id="73" name="pl73"/>
            <p:cNvSpPr/>
            <p:nvPr/>
          </p:nvSpPr>
          <p:spPr>
            <a:xfrm>
              <a:off x="1457446" y="1670819"/>
              <a:ext cx="6619934" cy="1418595"/>
            </a:xfrm>
            <a:custGeom>
              <a:avLst/>
              <a:gdLst/>
              <a:ahLst/>
              <a:cxnLst/>
              <a:rect l="0" t="0" r="0" b="0"/>
              <a:pathLst>
                <a:path w="6619934" h="1418595">
                  <a:moveTo>
                    <a:pt x="0" y="1129085"/>
                  </a:moveTo>
                  <a:lnTo>
                    <a:pt x="275830" y="1158036"/>
                  </a:lnTo>
                  <a:lnTo>
                    <a:pt x="551661" y="1129085"/>
                  </a:lnTo>
                  <a:lnTo>
                    <a:pt x="827491" y="1129085"/>
                  </a:lnTo>
                  <a:lnTo>
                    <a:pt x="1103322" y="1418595"/>
                  </a:lnTo>
                  <a:lnTo>
                    <a:pt x="1379153" y="1100135"/>
                  </a:lnTo>
                  <a:lnTo>
                    <a:pt x="1654983" y="752723"/>
                  </a:lnTo>
                  <a:lnTo>
                    <a:pt x="1930814" y="984331"/>
                  </a:lnTo>
                  <a:lnTo>
                    <a:pt x="2206644" y="1071184"/>
                  </a:lnTo>
                  <a:lnTo>
                    <a:pt x="2482475" y="1129085"/>
                  </a:lnTo>
                  <a:lnTo>
                    <a:pt x="2758306" y="839576"/>
                  </a:lnTo>
                  <a:lnTo>
                    <a:pt x="3034136" y="839576"/>
                  </a:lnTo>
                  <a:lnTo>
                    <a:pt x="3309967" y="781674"/>
                  </a:lnTo>
                  <a:lnTo>
                    <a:pt x="3585797" y="752723"/>
                  </a:lnTo>
                  <a:lnTo>
                    <a:pt x="3861628" y="607969"/>
                  </a:lnTo>
                  <a:lnTo>
                    <a:pt x="4137459" y="723773"/>
                  </a:lnTo>
                  <a:lnTo>
                    <a:pt x="4413289" y="839576"/>
                  </a:lnTo>
                  <a:lnTo>
                    <a:pt x="4689120" y="839576"/>
                  </a:lnTo>
                  <a:lnTo>
                    <a:pt x="4964950" y="607969"/>
                  </a:lnTo>
                  <a:lnTo>
                    <a:pt x="5240781" y="434263"/>
                  </a:lnTo>
                  <a:lnTo>
                    <a:pt x="5516612" y="289509"/>
                  </a:lnTo>
                  <a:lnTo>
                    <a:pt x="5792442" y="144754"/>
                  </a:lnTo>
                  <a:lnTo>
                    <a:pt x="6068273" y="57901"/>
                  </a:lnTo>
                  <a:lnTo>
                    <a:pt x="6344103" y="0"/>
                  </a:lnTo>
                  <a:lnTo>
                    <a:pt x="6619934" y="0"/>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97156" y="10707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75" name="tx75"/>
            <p:cNvSpPr/>
            <p:nvPr/>
          </p:nvSpPr>
          <p:spPr>
            <a:xfrm>
              <a:off x="277630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4155462" y="1071840"/>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77" name="tx77"/>
            <p:cNvSpPr/>
            <p:nvPr/>
          </p:nvSpPr>
          <p:spPr>
            <a:xfrm>
              <a:off x="553461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663793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6913768"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18959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46543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7412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801709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1339893" y="32620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406.6</a:t>
              </a:r>
            </a:p>
          </p:txBody>
        </p:sp>
        <p:sp>
          <p:nvSpPr>
            <p:cNvPr id="85" name="tx85"/>
            <p:cNvSpPr/>
            <p:nvPr/>
          </p:nvSpPr>
          <p:spPr>
            <a:xfrm>
              <a:off x="2719046" y="312124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487.8</a:t>
              </a:r>
            </a:p>
          </p:txBody>
        </p:sp>
        <p:sp>
          <p:nvSpPr>
            <p:cNvPr id="86" name="tx86"/>
            <p:cNvSpPr/>
            <p:nvPr/>
          </p:nvSpPr>
          <p:spPr>
            <a:xfrm>
              <a:off x="4098199" y="298763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564.9</a:t>
              </a:r>
            </a:p>
          </p:txBody>
        </p:sp>
        <p:sp>
          <p:nvSpPr>
            <p:cNvPr id="87" name="tx87"/>
            <p:cNvSpPr/>
            <p:nvPr/>
          </p:nvSpPr>
          <p:spPr>
            <a:xfrm>
              <a:off x="5477352" y="285490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641.5</a:t>
              </a:r>
            </a:p>
          </p:txBody>
        </p:sp>
        <p:sp>
          <p:nvSpPr>
            <p:cNvPr id="88" name="tx88"/>
            <p:cNvSpPr/>
            <p:nvPr/>
          </p:nvSpPr>
          <p:spPr>
            <a:xfrm>
              <a:off x="6580674" y="275449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699.4</a:t>
              </a:r>
            </a:p>
          </p:txBody>
        </p:sp>
        <p:sp>
          <p:nvSpPr>
            <p:cNvPr id="89" name="tx89"/>
            <p:cNvSpPr/>
            <p:nvPr/>
          </p:nvSpPr>
          <p:spPr>
            <a:xfrm>
              <a:off x="6856505" y="272976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713.6</a:t>
              </a:r>
            </a:p>
          </p:txBody>
        </p:sp>
        <p:sp>
          <p:nvSpPr>
            <p:cNvPr id="90" name="tx90"/>
            <p:cNvSpPr/>
            <p:nvPr/>
          </p:nvSpPr>
          <p:spPr>
            <a:xfrm>
              <a:off x="7132335" y="269856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731.6</a:t>
              </a:r>
            </a:p>
          </p:txBody>
        </p:sp>
        <p:sp>
          <p:nvSpPr>
            <p:cNvPr id="91" name="tx91"/>
            <p:cNvSpPr/>
            <p:nvPr/>
          </p:nvSpPr>
          <p:spPr>
            <a:xfrm>
              <a:off x="7408166" y="265042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759.4</a:t>
              </a:r>
            </a:p>
          </p:txBody>
        </p:sp>
        <p:sp>
          <p:nvSpPr>
            <p:cNvPr id="92" name="tx92"/>
            <p:cNvSpPr/>
            <p:nvPr/>
          </p:nvSpPr>
          <p:spPr>
            <a:xfrm>
              <a:off x="7683997" y="261755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778.4</a:t>
              </a:r>
            </a:p>
          </p:txBody>
        </p:sp>
        <p:sp>
          <p:nvSpPr>
            <p:cNvPr id="93" name="tx93"/>
            <p:cNvSpPr/>
            <p:nvPr/>
          </p:nvSpPr>
          <p:spPr>
            <a:xfrm>
              <a:off x="7959827" y="251918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835.1</a:t>
              </a:r>
            </a:p>
          </p:txBody>
        </p:sp>
        <p:sp>
          <p:nvSpPr>
            <p:cNvPr id="94" name="pl94"/>
            <p:cNvSpPr/>
            <p:nvPr/>
          </p:nvSpPr>
          <p:spPr>
            <a:xfrm>
              <a:off x="1457446" y="1207605"/>
              <a:ext cx="0" cy="1592300"/>
            </a:xfrm>
            <a:custGeom>
              <a:avLst/>
              <a:gdLst/>
              <a:ahLst/>
              <a:cxnLst/>
              <a:rect l="0" t="0" r="0" b="0"/>
              <a:pathLst>
                <a:path h="1592300">
                  <a:moveTo>
                    <a:pt x="0" y="1592300"/>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36599" y="1207605"/>
              <a:ext cx="0" cy="1563349"/>
            </a:xfrm>
            <a:custGeom>
              <a:avLst/>
              <a:gdLst/>
              <a:ahLst/>
              <a:cxnLst/>
              <a:rect l="0" t="0" r="0" b="0"/>
              <a:pathLst>
                <a:path h="1563349">
                  <a:moveTo>
                    <a:pt x="0" y="1563349"/>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215752" y="1207605"/>
              <a:ext cx="0" cy="1302791"/>
            </a:xfrm>
            <a:custGeom>
              <a:avLst/>
              <a:gdLst/>
              <a:ahLst/>
              <a:cxnLst/>
              <a:rect l="0" t="0" r="0" b="0"/>
              <a:pathLst>
                <a:path h="1302791">
                  <a:moveTo>
                    <a:pt x="0" y="1302791"/>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94905" y="1207605"/>
              <a:ext cx="0" cy="1186987"/>
            </a:xfrm>
            <a:custGeom>
              <a:avLst/>
              <a:gdLst/>
              <a:ahLst/>
              <a:cxnLst/>
              <a:rect l="0" t="0" r="0" b="0"/>
              <a:pathLst>
                <a:path h="1186987">
                  <a:moveTo>
                    <a:pt x="0" y="1186987"/>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98228" y="1207605"/>
              <a:ext cx="0" cy="897478"/>
            </a:xfrm>
            <a:custGeom>
              <a:avLst/>
              <a:gdLst/>
              <a:ahLst/>
              <a:cxnLst/>
              <a:rect l="0" t="0" r="0" b="0"/>
              <a:pathLst>
                <a:path h="897478">
                  <a:moveTo>
                    <a:pt x="0" y="897478"/>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74058" y="1207605"/>
              <a:ext cx="0" cy="752723"/>
            </a:xfrm>
            <a:custGeom>
              <a:avLst/>
              <a:gdLst/>
              <a:ahLst/>
              <a:cxnLst/>
              <a:rect l="0" t="0" r="0" b="0"/>
              <a:pathLst>
                <a:path h="752723">
                  <a:moveTo>
                    <a:pt x="0" y="752723"/>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9889" y="1207605"/>
              <a:ext cx="0" cy="607969"/>
            </a:xfrm>
            <a:custGeom>
              <a:avLst/>
              <a:gdLst/>
              <a:ahLst/>
              <a:cxnLst/>
              <a:rect l="0" t="0" r="0" b="0"/>
              <a:pathLst>
                <a:path h="607969">
                  <a:moveTo>
                    <a:pt x="0" y="607969"/>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5719" y="1207605"/>
              <a:ext cx="0" cy="521116"/>
            </a:xfrm>
            <a:custGeom>
              <a:avLst/>
              <a:gdLst/>
              <a:ahLst/>
              <a:cxnLst/>
              <a:rect l="0" t="0" r="0" b="0"/>
              <a:pathLst>
                <a:path h="521116">
                  <a:moveTo>
                    <a:pt x="0" y="521116"/>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801550" y="1207605"/>
              <a:ext cx="0" cy="463214"/>
            </a:xfrm>
            <a:custGeom>
              <a:avLst/>
              <a:gdLst/>
              <a:ahLst/>
              <a:cxnLst/>
              <a:rect l="0" t="0" r="0" b="0"/>
              <a:pathLst>
                <a:path h="463214">
                  <a:moveTo>
                    <a:pt x="0" y="463214"/>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7381" y="1207605"/>
              <a:ext cx="0" cy="463214"/>
            </a:xfrm>
            <a:custGeom>
              <a:avLst/>
              <a:gdLst/>
              <a:ahLst/>
              <a:cxnLst/>
              <a:rect l="0" t="0" r="0" b="0"/>
              <a:pathLst>
                <a:path h="463214">
                  <a:moveTo>
                    <a:pt x="0" y="463214"/>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79069" y="3909039"/>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183</a:t>
              </a:r>
            </a:p>
          </p:txBody>
        </p:sp>
        <p:sp>
          <p:nvSpPr>
            <p:cNvPr id="105" name="tx105"/>
            <p:cNvSpPr/>
            <p:nvPr/>
          </p:nvSpPr>
          <p:spPr>
            <a:xfrm>
              <a:off x="1339893" y="355667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223.6</a:t>
              </a:r>
            </a:p>
          </p:txBody>
        </p:sp>
        <p:sp>
          <p:nvSpPr>
            <p:cNvPr id="106" name="tx106"/>
            <p:cNvSpPr/>
            <p:nvPr/>
          </p:nvSpPr>
          <p:spPr>
            <a:xfrm>
              <a:off x="2719046" y="3874326"/>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224.4</a:t>
              </a:r>
            </a:p>
          </p:txBody>
        </p:sp>
        <p:sp>
          <p:nvSpPr>
            <p:cNvPr id="107" name="tx107"/>
            <p:cNvSpPr/>
            <p:nvPr/>
          </p:nvSpPr>
          <p:spPr>
            <a:xfrm>
              <a:off x="2719046" y="345037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263.4</a:t>
              </a:r>
            </a:p>
          </p:txBody>
        </p:sp>
        <p:sp>
          <p:nvSpPr>
            <p:cNvPr id="108" name="tx108"/>
            <p:cNvSpPr/>
            <p:nvPr/>
          </p:nvSpPr>
          <p:spPr>
            <a:xfrm>
              <a:off x="4098199" y="379834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310.7</a:t>
              </a:r>
            </a:p>
          </p:txBody>
        </p:sp>
        <p:sp>
          <p:nvSpPr>
            <p:cNvPr id="109" name="tx109"/>
            <p:cNvSpPr/>
            <p:nvPr/>
          </p:nvSpPr>
          <p:spPr>
            <a:xfrm>
              <a:off x="4098199" y="330882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254.2</a:t>
              </a:r>
            </a:p>
          </p:txBody>
        </p:sp>
        <p:sp>
          <p:nvSpPr>
            <p:cNvPr id="110" name="tx110"/>
            <p:cNvSpPr/>
            <p:nvPr/>
          </p:nvSpPr>
          <p:spPr>
            <a:xfrm>
              <a:off x="5477352" y="373959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378.5</a:t>
              </a:r>
            </a:p>
          </p:txBody>
        </p:sp>
        <p:sp>
          <p:nvSpPr>
            <p:cNvPr id="111" name="tx111"/>
            <p:cNvSpPr/>
            <p:nvPr/>
          </p:nvSpPr>
          <p:spPr>
            <a:xfrm>
              <a:off x="5516529" y="3183665"/>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263</a:t>
              </a:r>
            </a:p>
          </p:txBody>
        </p:sp>
        <p:sp>
          <p:nvSpPr>
            <p:cNvPr id="112" name="tx112"/>
            <p:cNvSpPr/>
            <p:nvPr/>
          </p:nvSpPr>
          <p:spPr>
            <a:xfrm>
              <a:off x="6580674" y="364940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482.6</a:t>
              </a:r>
            </a:p>
          </p:txBody>
        </p:sp>
        <p:sp>
          <p:nvSpPr>
            <p:cNvPr id="113" name="tx113"/>
            <p:cNvSpPr/>
            <p:nvPr/>
          </p:nvSpPr>
          <p:spPr>
            <a:xfrm>
              <a:off x="6580674" y="304326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216.8</a:t>
              </a:r>
            </a:p>
          </p:txBody>
        </p:sp>
        <p:sp>
          <p:nvSpPr>
            <p:cNvPr id="114" name="tx114"/>
            <p:cNvSpPr/>
            <p:nvPr/>
          </p:nvSpPr>
          <p:spPr>
            <a:xfrm>
              <a:off x="6856505" y="360997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528.1</a:t>
              </a:r>
            </a:p>
          </p:txBody>
        </p:sp>
        <p:sp>
          <p:nvSpPr>
            <p:cNvPr id="115" name="tx115"/>
            <p:cNvSpPr/>
            <p:nvPr/>
          </p:nvSpPr>
          <p:spPr>
            <a:xfrm>
              <a:off x="6856505" y="299149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185.6</a:t>
              </a:r>
            </a:p>
          </p:txBody>
        </p:sp>
        <p:sp>
          <p:nvSpPr>
            <p:cNvPr id="116" name="tx116"/>
            <p:cNvSpPr/>
            <p:nvPr/>
          </p:nvSpPr>
          <p:spPr>
            <a:xfrm>
              <a:off x="7171512" y="3566721"/>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578</a:t>
              </a:r>
            </a:p>
          </p:txBody>
        </p:sp>
        <p:sp>
          <p:nvSpPr>
            <p:cNvPr id="117" name="tx117"/>
            <p:cNvSpPr/>
            <p:nvPr/>
          </p:nvSpPr>
          <p:spPr>
            <a:xfrm>
              <a:off x="7132335" y="29325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153.7</a:t>
              </a:r>
            </a:p>
          </p:txBody>
        </p:sp>
        <p:sp>
          <p:nvSpPr>
            <p:cNvPr id="118" name="tx118"/>
            <p:cNvSpPr/>
            <p:nvPr/>
          </p:nvSpPr>
          <p:spPr>
            <a:xfrm>
              <a:off x="7408166" y="352794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622.7</a:t>
              </a:r>
            </a:p>
          </p:txBody>
        </p:sp>
        <p:sp>
          <p:nvSpPr>
            <p:cNvPr id="119" name="tx119"/>
            <p:cNvSpPr/>
            <p:nvPr/>
          </p:nvSpPr>
          <p:spPr>
            <a:xfrm>
              <a:off x="7408166" y="286972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136.7</a:t>
              </a:r>
            </a:p>
          </p:txBody>
        </p:sp>
        <p:sp>
          <p:nvSpPr>
            <p:cNvPr id="120" name="tx120"/>
            <p:cNvSpPr/>
            <p:nvPr/>
          </p:nvSpPr>
          <p:spPr>
            <a:xfrm>
              <a:off x="7683997" y="350093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653.9</a:t>
              </a:r>
            </a:p>
          </p:txBody>
        </p:sp>
        <p:sp>
          <p:nvSpPr>
            <p:cNvPr id="121" name="tx121"/>
            <p:cNvSpPr/>
            <p:nvPr/>
          </p:nvSpPr>
          <p:spPr>
            <a:xfrm>
              <a:off x="7683997" y="282637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124.5</a:t>
              </a:r>
            </a:p>
          </p:txBody>
        </p:sp>
        <p:sp>
          <p:nvSpPr>
            <p:cNvPr id="122" name="tx122"/>
            <p:cNvSpPr/>
            <p:nvPr/>
          </p:nvSpPr>
          <p:spPr>
            <a:xfrm>
              <a:off x="7959827" y="345968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701.5</a:t>
              </a:r>
            </a:p>
          </p:txBody>
        </p:sp>
        <p:sp>
          <p:nvSpPr>
            <p:cNvPr id="123" name="tx123"/>
            <p:cNvSpPr/>
            <p:nvPr/>
          </p:nvSpPr>
          <p:spPr>
            <a:xfrm>
              <a:off x="7959827" y="273586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133.6</a:t>
              </a:r>
            </a:p>
          </p:txBody>
        </p:sp>
        <p:sp>
          <p:nvSpPr>
            <p:cNvPr id="124" name="tx124"/>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8392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99192"/>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43253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566776"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2833876" y="5058740"/>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7" name="rc147"/>
            <p:cNvSpPr/>
            <p:nvPr/>
          </p:nvSpPr>
          <p:spPr>
            <a:xfrm>
              <a:off x="4177167" y="5010059"/>
              <a:ext cx="201456" cy="201456"/>
            </a:xfrm>
            <a:prstGeom prst="rect">
              <a:avLst/>
            </a:prstGeom>
            <a:solidFill>
              <a:srgbClr val="1CABE2">
                <a:alpha val="100000"/>
              </a:srgbClr>
            </a:solidFill>
          </p:spPr>
          <p:txBody>
            <a:bodyPr/>
            <a:lstStyle/>
            <a:p>
              <a:endParaRPr/>
            </a:p>
          </p:txBody>
        </p:sp>
        <p:sp>
          <p:nvSpPr>
            <p:cNvPr id="148" name="rc148"/>
            <p:cNvSpPr/>
            <p:nvPr/>
          </p:nvSpPr>
          <p:spPr>
            <a:xfrm>
              <a:off x="6143102" y="5010059"/>
              <a:ext cx="201456" cy="201456"/>
            </a:xfrm>
            <a:prstGeom prst="rect">
              <a:avLst/>
            </a:prstGeom>
            <a:solidFill>
              <a:srgbClr val="80BD41">
                <a:alpha val="100000"/>
              </a:srgbClr>
            </a:solidFill>
          </p:spPr>
          <p:txBody>
            <a:bodyPr/>
            <a:lstStyle/>
            <a:p>
              <a:endParaRPr/>
            </a:p>
          </p:txBody>
        </p:sp>
        <p:sp>
          <p:nvSpPr>
            <p:cNvPr id="149" name="tx149"/>
            <p:cNvSpPr/>
            <p:nvPr/>
          </p:nvSpPr>
          <p:spPr>
            <a:xfrm>
              <a:off x="4457212" y="5029682"/>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0" name="tx150"/>
            <p:cNvSpPr/>
            <p:nvPr/>
          </p:nvSpPr>
          <p:spPr>
            <a:xfrm>
              <a:off x="6423147"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2" name="tx152"/>
            <p:cNvSpPr/>
            <p:nvPr/>
          </p:nvSpPr>
          <p:spPr>
            <a:xfrm>
              <a:off x="989913" y="661760"/>
              <a:ext cx="136076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Tchad, 2000-2024</a:t>
              </a:r>
            </a:p>
          </p:txBody>
        </p:sp>
        <p:sp>
          <p:nvSpPr>
            <p:cNvPr id="153" name="pl153"/>
            <p:cNvSpPr/>
            <p:nvPr/>
          </p:nvSpPr>
          <p:spPr>
            <a:xfrm>
              <a:off x="2312380"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27049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6228612"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818672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29143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24955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20767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rc164"/>
            <p:cNvSpPr/>
            <p:nvPr/>
          </p:nvSpPr>
          <p:spPr>
            <a:xfrm>
              <a:off x="1333322" y="5889059"/>
              <a:ext cx="3779868" cy="167191"/>
            </a:xfrm>
            <a:prstGeom prst="rect">
              <a:avLst/>
            </a:prstGeom>
            <a:solidFill>
              <a:srgbClr val="80BD41">
                <a:alpha val="100000"/>
              </a:srgbClr>
            </a:solidFill>
          </p:spPr>
          <p:txBody>
            <a:bodyPr/>
            <a:lstStyle/>
            <a:p>
              <a:endParaRPr/>
            </a:p>
          </p:txBody>
        </p:sp>
        <p:sp>
          <p:nvSpPr>
            <p:cNvPr id="165" name="rc165"/>
            <p:cNvSpPr/>
            <p:nvPr/>
          </p:nvSpPr>
          <p:spPr>
            <a:xfrm>
              <a:off x="5113191" y="5889059"/>
              <a:ext cx="1698156" cy="167191"/>
            </a:xfrm>
            <a:prstGeom prst="rect">
              <a:avLst/>
            </a:prstGeom>
            <a:solidFill>
              <a:srgbClr val="1CABE2">
                <a:alpha val="100000"/>
              </a:srgbClr>
            </a:solidFill>
          </p:spPr>
          <p:txBody>
            <a:bodyPr/>
            <a:lstStyle/>
            <a:p>
              <a:endParaRPr/>
            </a:p>
          </p:txBody>
        </p:sp>
        <p:sp>
          <p:nvSpPr>
            <p:cNvPr id="166" name="rc166"/>
            <p:cNvSpPr/>
            <p:nvPr/>
          </p:nvSpPr>
          <p:spPr>
            <a:xfrm>
              <a:off x="1333322" y="5680069"/>
              <a:ext cx="5121335" cy="167191"/>
            </a:xfrm>
            <a:prstGeom prst="rect">
              <a:avLst/>
            </a:prstGeom>
            <a:solidFill>
              <a:srgbClr val="80BD41">
                <a:alpha val="100000"/>
              </a:srgbClr>
            </a:solidFill>
          </p:spPr>
          <p:txBody>
            <a:bodyPr/>
            <a:lstStyle/>
            <a:p>
              <a:endParaRPr/>
            </a:p>
          </p:txBody>
        </p:sp>
        <p:sp>
          <p:nvSpPr>
            <p:cNvPr id="167" name="rc167"/>
            <p:cNvSpPr/>
            <p:nvPr/>
          </p:nvSpPr>
          <p:spPr>
            <a:xfrm>
              <a:off x="6454657" y="5680069"/>
              <a:ext cx="975455" cy="167191"/>
            </a:xfrm>
            <a:prstGeom prst="rect">
              <a:avLst/>
            </a:prstGeom>
            <a:solidFill>
              <a:srgbClr val="1CABE2">
                <a:alpha val="100000"/>
              </a:srgbClr>
            </a:solidFill>
          </p:spPr>
          <p:txBody>
            <a:bodyPr/>
            <a:lstStyle/>
            <a:p>
              <a:endParaRPr/>
            </a:p>
          </p:txBody>
        </p:sp>
        <p:sp>
          <p:nvSpPr>
            <p:cNvPr id="168" name="rc168"/>
            <p:cNvSpPr/>
            <p:nvPr/>
          </p:nvSpPr>
          <p:spPr>
            <a:xfrm>
              <a:off x="1333322" y="5471080"/>
              <a:ext cx="5494551" cy="167191"/>
            </a:xfrm>
            <a:prstGeom prst="rect">
              <a:avLst/>
            </a:prstGeom>
            <a:solidFill>
              <a:srgbClr val="80BD41">
                <a:alpha val="100000"/>
              </a:srgbClr>
            </a:solidFill>
          </p:spPr>
          <p:txBody>
            <a:bodyPr/>
            <a:lstStyle/>
            <a:p>
              <a:endParaRPr/>
            </a:p>
          </p:txBody>
        </p:sp>
        <p:sp>
          <p:nvSpPr>
            <p:cNvPr id="169" name="rc169"/>
            <p:cNvSpPr/>
            <p:nvPr/>
          </p:nvSpPr>
          <p:spPr>
            <a:xfrm>
              <a:off x="6827874" y="5471080"/>
              <a:ext cx="1046573" cy="167191"/>
            </a:xfrm>
            <a:prstGeom prst="rect">
              <a:avLst/>
            </a:prstGeom>
            <a:solidFill>
              <a:srgbClr val="1CABE2">
                <a:alpha val="100000"/>
              </a:srgbClr>
            </a:solidFill>
          </p:spPr>
          <p:txBody>
            <a:bodyPr/>
            <a:lstStyle/>
            <a:p>
              <a:endParaRPr/>
            </a:p>
          </p:txBody>
        </p:sp>
        <p:sp>
          <p:nvSpPr>
            <p:cNvPr id="170" name="tx170"/>
            <p:cNvSpPr/>
            <p:nvPr/>
          </p:nvSpPr>
          <p:spPr>
            <a:xfrm>
              <a:off x="6940568" y="592951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699.4</a:t>
              </a:r>
            </a:p>
          </p:txBody>
        </p:sp>
        <p:sp>
          <p:nvSpPr>
            <p:cNvPr id="171" name="tx171"/>
            <p:cNvSpPr/>
            <p:nvPr/>
          </p:nvSpPr>
          <p:spPr>
            <a:xfrm>
              <a:off x="7590271" y="572052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778.4</a:t>
              </a:r>
            </a:p>
          </p:txBody>
        </p:sp>
        <p:sp>
          <p:nvSpPr>
            <p:cNvPr id="172" name="tx172"/>
            <p:cNvSpPr/>
            <p:nvPr/>
          </p:nvSpPr>
          <p:spPr>
            <a:xfrm>
              <a:off x="8056823" y="5511483"/>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835.1</a:t>
              </a:r>
            </a:p>
          </p:txBody>
        </p:sp>
        <p:sp>
          <p:nvSpPr>
            <p:cNvPr id="173" name="tx173"/>
            <p:cNvSpPr/>
            <p:nvPr/>
          </p:nvSpPr>
          <p:spPr>
            <a:xfrm>
              <a:off x="3087618"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482.6</a:t>
              </a:r>
            </a:p>
          </p:txBody>
        </p:sp>
        <p:sp>
          <p:nvSpPr>
            <p:cNvPr id="174" name="tx174"/>
            <p:cNvSpPr/>
            <p:nvPr/>
          </p:nvSpPr>
          <p:spPr>
            <a:xfrm>
              <a:off x="5826631"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216.8</a:t>
              </a:r>
            </a:p>
          </p:txBody>
        </p:sp>
        <p:sp>
          <p:nvSpPr>
            <p:cNvPr id="175" name="tx175"/>
            <p:cNvSpPr/>
            <p:nvPr/>
          </p:nvSpPr>
          <p:spPr>
            <a:xfrm>
              <a:off x="3758351" y="572317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653.9</a:t>
              </a:r>
            </a:p>
          </p:txBody>
        </p:sp>
        <p:sp>
          <p:nvSpPr>
            <p:cNvPr id="176" name="tx176"/>
            <p:cNvSpPr/>
            <p:nvPr/>
          </p:nvSpPr>
          <p:spPr>
            <a:xfrm>
              <a:off x="6806746"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124.5</a:t>
              </a:r>
            </a:p>
          </p:txBody>
        </p:sp>
        <p:sp>
          <p:nvSpPr>
            <p:cNvPr id="177" name="tx177"/>
            <p:cNvSpPr/>
            <p:nvPr/>
          </p:nvSpPr>
          <p:spPr>
            <a:xfrm>
              <a:off x="3944960" y="551423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701.5</a:t>
              </a:r>
            </a:p>
          </p:txBody>
        </p:sp>
        <p:sp>
          <p:nvSpPr>
            <p:cNvPr id="178" name="tx178"/>
            <p:cNvSpPr/>
            <p:nvPr/>
          </p:nvSpPr>
          <p:spPr>
            <a:xfrm>
              <a:off x="7215523"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133.6</a:t>
              </a:r>
            </a:p>
          </p:txBody>
        </p:sp>
        <p:sp>
          <p:nvSpPr>
            <p:cNvPr id="179" name="tx179"/>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4897"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513301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7091129"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7" name="tx187"/>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DTC1 en 2024 (84 %) était plus élevée qu'en 2019 (69 %).
Le nombre d'enfants vaccinés avec le DTC1 a augmenté de 45% par rapport à 2019.
Le nombre de nourrissons survivants a augmenté d'environ 19 % par rapport à 2019.
En 2024, 200 000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885423"/>
              <a:ext cx="3397293" cy="1356613"/>
            </a:xfrm>
            <a:custGeom>
              <a:avLst/>
              <a:gdLst/>
              <a:ahLst/>
              <a:cxnLst/>
              <a:rect l="0" t="0" r="0" b="0"/>
              <a:pathLst>
                <a:path w="3397293" h="1356613">
                  <a:moveTo>
                    <a:pt x="0" y="830579"/>
                  </a:moveTo>
                  <a:lnTo>
                    <a:pt x="141553" y="1162811"/>
                  </a:lnTo>
                  <a:lnTo>
                    <a:pt x="283107" y="1190497"/>
                  </a:lnTo>
                  <a:lnTo>
                    <a:pt x="424661" y="1245869"/>
                  </a:lnTo>
                  <a:lnTo>
                    <a:pt x="566215" y="1273555"/>
                  </a:lnTo>
                  <a:lnTo>
                    <a:pt x="707769" y="1162811"/>
                  </a:lnTo>
                  <a:lnTo>
                    <a:pt x="849323" y="747521"/>
                  </a:lnTo>
                  <a:lnTo>
                    <a:pt x="990877" y="1079753"/>
                  </a:lnTo>
                  <a:lnTo>
                    <a:pt x="1132431" y="1356613"/>
                  </a:lnTo>
                  <a:lnTo>
                    <a:pt x="1273984" y="1162811"/>
                  </a:lnTo>
                  <a:lnTo>
                    <a:pt x="1415538" y="775207"/>
                  </a:lnTo>
                  <a:lnTo>
                    <a:pt x="1557092" y="969009"/>
                  </a:lnTo>
                  <a:lnTo>
                    <a:pt x="1698646" y="775207"/>
                  </a:lnTo>
                  <a:lnTo>
                    <a:pt x="1840200" y="802893"/>
                  </a:lnTo>
                  <a:lnTo>
                    <a:pt x="1981754" y="885951"/>
                  </a:lnTo>
                  <a:lnTo>
                    <a:pt x="2123308" y="719835"/>
                  </a:lnTo>
                  <a:lnTo>
                    <a:pt x="2264862" y="747521"/>
                  </a:lnTo>
                  <a:lnTo>
                    <a:pt x="2406416" y="747521"/>
                  </a:lnTo>
                  <a:lnTo>
                    <a:pt x="2547969" y="581405"/>
                  </a:lnTo>
                  <a:lnTo>
                    <a:pt x="2689523" y="415289"/>
                  </a:lnTo>
                  <a:lnTo>
                    <a:pt x="2831077" y="359917"/>
                  </a:lnTo>
                  <a:lnTo>
                    <a:pt x="2972631" y="166115"/>
                  </a:lnTo>
                  <a:lnTo>
                    <a:pt x="3114185" y="55371"/>
                  </a:lnTo>
                  <a:lnTo>
                    <a:pt x="3255739" y="27685"/>
                  </a:lnTo>
                  <a:lnTo>
                    <a:pt x="3397293" y="0"/>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774679"/>
              <a:ext cx="3397293" cy="885951"/>
            </a:xfrm>
            <a:custGeom>
              <a:avLst/>
              <a:gdLst/>
              <a:ahLst/>
              <a:cxnLst/>
              <a:rect l="0" t="0" r="0" b="0"/>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885423"/>
              <a:ext cx="3397293" cy="1356613"/>
            </a:xfrm>
            <a:custGeom>
              <a:avLst/>
              <a:gdLst/>
              <a:ahLst/>
              <a:cxnLst/>
              <a:rect l="0" t="0" r="0" b="0"/>
              <a:pathLst>
                <a:path w="3397293" h="1356613">
                  <a:moveTo>
                    <a:pt x="0" y="830579"/>
                  </a:moveTo>
                  <a:lnTo>
                    <a:pt x="141553" y="1162811"/>
                  </a:lnTo>
                  <a:lnTo>
                    <a:pt x="283107" y="1190497"/>
                  </a:lnTo>
                  <a:lnTo>
                    <a:pt x="424661" y="1245869"/>
                  </a:lnTo>
                  <a:lnTo>
                    <a:pt x="566215" y="1273555"/>
                  </a:lnTo>
                  <a:lnTo>
                    <a:pt x="707769" y="1162811"/>
                  </a:lnTo>
                  <a:lnTo>
                    <a:pt x="849323" y="747521"/>
                  </a:lnTo>
                  <a:lnTo>
                    <a:pt x="990877" y="1079753"/>
                  </a:lnTo>
                  <a:lnTo>
                    <a:pt x="1132431" y="1356613"/>
                  </a:lnTo>
                  <a:lnTo>
                    <a:pt x="1273984" y="1162811"/>
                  </a:lnTo>
                  <a:lnTo>
                    <a:pt x="1415538" y="775207"/>
                  </a:lnTo>
                  <a:lnTo>
                    <a:pt x="1557092" y="969009"/>
                  </a:lnTo>
                  <a:lnTo>
                    <a:pt x="1698646" y="775207"/>
                  </a:lnTo>
                  <a:lnTo>
                    <a:pt x="1840200" y="802893"/>
                  </a:lnTo>
                  <a:lnTo>
                    <a:pt x="1981754" y="885951"/>
                  </a:lnTo>
                  <a:lnTo>
                    <a:pt x="2123308" y="719835"/>
                  </a:lnTo>
                  <a:lnTo>
                    <a:pt x="2264862" y="747521"/>
                  </a:lnTo>
                  <a:lnTo>
                    <a:pt x="2406416" y="747521"/>
                  </a:lnTo>
                  <a:lnTo>
                    <a:pt x="2547969" y="581405"/>
                  </a:lnTo>
                  <a:lnTo>
                    <a:pt x="2689523" y="415289"/>
                  </a:lnTo>
                  <a:lnTo>
                    <a:pt x="2831077" y="359917"/>
                  </a:lnTo>
                  <a:lnTo>
                    <a:pt x="2972631" y="166115"/>
                  </a:lnTo>
                  <a:lnTo>
                    <a:pt x="3114185" y="55371"/>
                  </a:lnTo>
                  <a:lnTo>
                    <a:pt x="3255739" y="27685"/>
                  </a:lnTo>
                  <a:lnTo>
                    <a:pt x="3397293" y="0"/>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771903"/>
            </a:xfrm>
            <a:custGeom>
              <a:avLst/>
              <a:gdLst/>
              <a:ahLst/>
              <a:cxnLst/>
              <a:rect l="0" t="0" r="0" b="0"/>
              <a:pathLst>
                <a:path h="1771903">
                  <a:moveTo>
                    <a:pt x="0" y="0"/>
                  </a:moveTo>
                  <a:lnTo>
                    <a:pt x="0" y="1771903"/>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2104135"/>
            </a:xfrm>
            <a:custGeom>
              <a:avLst/>
              <a:gdLst/>
              <a:ahLst/>
              <a:cxnLst/>
              <a:rect l="0" t="0" r="0" b="0"/>
              <a:pathLst>
                <a:path h="2104135">
                  <a:moveTo>
                    <a:pt x="0" y="0"/>
                  </a:moveTo>
                  <a:lnTo>
                    <a:pt x="0" y="2104135"/>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716531"/>
            </a:xfrm>
            <a:custGeom>
              <a:avLst/>
              <a:gdLst/>
              <a:ahLst/>
              <a:cxnLst/>
              <a:rect l="0" t="0" r="0" b="0"/>
              <a:pathLst>
                <a:path h="1716531">
                  <a:moveTo>
                    <a:pt x="0" y="0"/>
                  </a:moveTo>
                  <a:lnTo>
                    <a:pt x="0" y="171653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661159"/>
            </a:xfrm>
            <a:custGeom>
              <a:avLst/>
              <a:gdLst/>
              <a:ahLst/>
              <a:cxnLst/>
              <a:rect l="0" t="0" r="0" b="0"/>
              <a:pathLst>
                <a:path h="1661159">
                  <a:moveTo>
                    <a:pt x="0" y="0"/>
                  </a:moveTo>
                  <a:lnTo>
                    <a:pt x="0" y="166115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356613"/>
            </a:xfrm>
            <a:custGeom>
              <a:avLst/>
              <a:gdLst/>
              <a:ahLst/>
              <a:cxnLst/>
              <a:rect l="0" t="0" r="0" b="0"/>
              <a:pathLst>
                <a:path h="1356613">
                  <a:moveTo>
                    <a:pt x="0" y="0"/>
                  </a:moveTo>
                  <a:lnTo>
                    <a:pt x="0" y="1356613"/>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969009"/>
            </a:xfrm>
            <a:custGeom>
              <a:avLst/>
              <a:gdLst/>
              <a:ahLst/>
              <a:cxnLst/>
              <a:rect l="0" t="0" r="0" b="0"/>
              <a:pathLst>
                <a:path h="969009">
                  <a:moveTo>
                    <a:pt x="0" y="0"/>
                  </a:moveTo>
                  <a:lnTo>
                    <a:pt x="0" y="969009"/>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941323"/>
            </a:xfrm>
            <a:custGeom>
              <a:avLst/>
              <a:gdLst/>
              <a:ahLst/>
              <a:cxnLst/>
              <a:rect l="0" t="0" r="0" b="0"/>
              <a:pathLst>
                <a:path h="941323">
                  <a:moveTo>
                    <a:pt x="0" y="0"/>
                  </a:moveTo>
                  <a:lnTo>
                    <a:pt x="0" y="94132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885423"/>
              <a:ext cx="3397293" cy="1356613"/>
            </a:xfrm>
            <a:custGeom>
              <a:avLst/>
              <a:gdLst/>
              <a:ahLst/>
              <a:cxnLst/>
              <a:rect l="0" t="0" r="0" b="0"/>
              <a:pathLst>
                <a:path w="3397293" h="1356613">
                  <a:moveTo>
                    <a:pt x="0" y="830579"/>
                  </a:moveTo>
                  <a:lnTo>
                    <a:pt x="141553" y="1162811"/>
                  </a:lnTo>
                  <a:lnTo>
                    <a:pt x="283107" y="1190497"/>
                  </a:lnTo>
                  <a:lnTo>
                    <a:pt x="424661" y="1245869"/>
                  </a:lnTo>
                  <a:lnTo>
                    <a:pt x="566215" y="1273555"/>
                  </a:lnTo>
                  <a:lnTo>
                    <a:pt x="707769" y="1162811"/>
                  </a:lnTo>
                  <a:lnTo>
                    <a:pt x="849323" y="747521"/>
                  </a:lnTo>
                  <a:lnTo>
                    <a:pt x="990877" y="1079753"/>
                  </a:lnTo>
                  <a:lnTo>
                    <a:pt x="1132431" y="1356613"/>
                  </a:lnTo>
                  <a:lnTo>
                    <a:pt x="1273984" y="1162811"/>
                  </a:lnTo>
                  <a:lnTo>
                    <a:pt x="1415538" y="775207"/>
                  </a:lnTo>
                  <a:lnTo>
                    <a:pt x="1557092" y="969009"/>
                  </a:lnTo>
                  <a:lnTo>
                    <a:pt x="1698646" y="775207"/>
                  </a:lnTo>
                  <a:lnTo>
                    <a:pt x="1840200" y="802893"/>
                  </a:lnTo>
                  <a:lnTo>
                    <a:pt x="1981754" y="885951"/>
                  </a:lnTo>
                  <a:lnTo>
                    <a:pt x="2123308" y="719835"/>
                  </a:lnTo>
                  <a:lnTo>
                    <a:pt x="2264862" y="747521"/>
                  </a:lnTo>
                  <a:lnTo>
                    <a:pt x="2406416" y="747521"/>
                  </a:lnTo>
                  <a:lnTo>
                    <a:pt x="2547969" y="581405"/>
                  </a:lnTo>
                  <a:lnTo>
                    <a:pt x="2689523" y="415289"/>
                  </a:lnTo>
                  <a:lnTo>
                    <a:pt x="2831077" y="359917"/>
                  </a:lnTo>
                  <a:lnTo>
                    <a:pt x="2972631" y="166115"/>
                  </a:lnTo>
                  <a:lnTo>
                    <a:pt x="3114185" y="55371"/>
                  </a:lnTo>
                  <a:lnTo>
                    <a:pt x="3255739" y="27685"/>
                  </a:lnTo>
                  <a:lnTo>
                    <a:pt x="3397293" y="0"/>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38</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40</a:t>
              </a:r>
            </a:p>
          </p:txBody>
        </p:sp>
        <p:sp>
          <p:nvSpPr>
            <p:cNvPr id="36" name="tx36"/>
            <p:cNvSpPr/>
            <p:nvPr/>
          </p:nvSpPr>
          <p:spPr>
            <a:xfrm>
              <a:off x="3183983"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42</a:t>
              </a:r>
            </a:p>
          </p:txBody>
        </p:sp>
        <p:sp>
          <p:nvSpPr>
            <p:cNvPr id="37" name="tx37"/>
            <p:cNvSpPr/>
            <p:nvPr/>
          </p:nvSpPr>
          <p:spPr>
            <a:xfrm>
              <a:off x="3750199"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95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95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75854"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38308"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6052" y="472964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60" name="tx60"/>
            <p:cNvSpPr/>
            <p:nvPr/>
          </p:nvSpPr>
          <p:spPr>
            <a:xfrm>
              <a:off x="2742954"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408"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75" y="482911"/>
              <a:ext cx="2473672"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Tchad, 2000-2024</a:t>
              </a:r>
            </a:p>
          </p:txBody>
        </p:sp>
        <p:sp>
          <p:nvSpPr>
            <p:cNvPr id="63" name="pl63"/>
            <p:cNvSpPr/>
            <p:nvPr/>
          </p:nvSpPr>
          <p:spPr>
            <a:xfrm>
              <a:off x="5267799" y="357098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58555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60011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307826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209283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110740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353758"/>
              <a:ext cx="3397293" cy="2414312"/>
            </a:xfrm>
            <a:custGeom>
              <a:avLst/>
              <a:gdLst/>
              <a:ahLst/>
              <a:cxnLst/>
              <a:rect l="0" t="0" r="0" b="0"/>
              <a:pathLst>
                <a:path w="3397293" h="2414312">
                  <a:moveTo>
                    <a:pt x="0" y="1478150"/>
                  </a:moveTo>
                  <a:lnTo>
                    <a:pt x="141553" y="2069410"/>
                  </a:lnTo>
                  <a:lnTo>
                    <a:pt x="283107" y="2118682"/>
                  </a:lnTo>
                  <a:lnTo>
                    <a:pt x="424661" y="2217225"/>
                  </a:lnTo>
                  <a:lnTo>
                    <a:pt x="566215" y="2266497"/>
                  </a:lnTo>
                  <a:lnTo>
                    <a:pt x="707769" y="2069410"/>
                  </a:lnTo>
                  <a:lnTo>
                    <a:pt x="849323" y="1330335"/>
                  </a:lnTo>
                  <a:lnTo>
                    <a:pt x="990877" y="1921595"/>
                  </a:lnTo>
                  <a:lnTo>
                    <a:pt x="1132431" y="2414312"/>
                  </a:lnTo>
                  <a:lnTo>
                    <a:pt x="1273984" y="2069410"/>
                  </a:lnTo>
                  <a:lnTo>
                    <a:pt x="1415538" y="1379607"/>
                  </a:lnTo>
                  <a:lnTo>
                    <a:pt x="1557092" y="1724509"/>
                  </a:lnTo>
                  <a:lnTo>
                    <a:pt x="1698646" y="1379607"/>
                  </a:lnTo>
                  <a:lnTo>
                    <a:pt x="1840200" y="1428878"/>
                  </a:lnTo>
                  <a:lnTo>
                    <a:pt x="1981754" y="1576694"/>
                  </a:lnTo>
                  <a:lnTo>
                    <a:pt x="2123308" y="1281063"/>
                  </a:lnTo>
                  <a:lnTo>
                    <a:pt x="2264862" y="1330335"/>
                  </a:lnTo>
                  <a:lnTo>
                    <a:pt x="2406416" y="1330335"/>
                  </a:lnTo>
                  <a:lnTo>
                    <a:pt x="2547969" y="1034705"/>
                  </a:lnTo>
                  <a:lnTo>
                    <a:pt x="2689523" y="739075"/>
                  </a:lnTo>
                  <a:lnTo>
                    <a:pt x="2831077" y="640531"/>
                  </a:lnTo>
                  <a:lnTo>
                    <a:pt x="2972631" y="295630"/>
                  </a:lnTo>
                  <a:lnTo>
                    <a:pt x="3114185" y="98543"/>
                  </a:lnTo>
                  <a:lnTo>
                    <a:pt x="3255739" y="49271"/>
                  </a:lnTo>
                  <a:lnTo>
                    <a:pt x="3397293" y="0"/>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37664" y="2092834"/>
              <a:ext cx="3397293" cy="689803"/>
            </a:xfrm>
            <a:custGeom>
              <a:avLst/>
              <a:gdLst/>
              <a:ahLst/>
              <a:cxnLst/>
              <a:rect l="0" t="0" r="0" b="0"/>
              <a:pathLst>
                <a:path w="3397293" h="689803">
                  <a:moveTo>
                    <a:pt x="0" y="689803"/>
                  </a:moveTo>
                  <a:lnTo>
                    <a:pt x="141553" y="689803"/>
                  </a:lnTo>
                  <a:lnTo>
                    <a:pt x="283107" y="689803"/>
                  </a:lnTo>
                  <a:lnTo>
                    <a:pt x="424661" y="591260"/>
                  </a:lnTo>
                  <a:lnTo>
                    <a:pt x="566215" y="492716"/>
                  </a:lnTo>
                  <a:lnTo>
                    <a:pt x="707769" y="443445"/>
                  </a:lnTo>
                  <a:lnTo>
                    <a:pt x="849323" y="394173"/>
                  </a:lnTo>
                  <a:lnTo>
                    <a:pt x="990877" y="394173"/>
                  </a:lnTo>
                  <a:lnTo>
                    <a:pt x="1132431" y="246358"/>
                  </a:lnTo>
                  <a:lnTo>
                    <a:pt x="1273984" y="147815"/>
                  </a:lnTo>
                  <a:lnTo>
                    <a:pt x="1415538" y="147815"/>
                  </a:lnTo>
                  <a:lnTo>
                    <a:pt x="1557092" y="98543"/>
                  </a:lnTo>
                  <a:lnTo>
                    <a:pt x="1698646" y="98543"/>
                  </a:lnTo>
                  <a:lnTo>
                    <a:pt x="1840200" y="147815"/>
                  </a:lnTo>
                  <a:lnTo>
                    <a:pt x="1981754" y="98543"/>
                  </a:lnTo>
                  <a:lnTo>
                    <a:pt x="2123308" y="49271"/>
                  </a:lnTo>
                  <a:lnTo>
                    <a:pt x="2264862" y="0"/>
                  </a:lnTo>
                  <a:lnTo>
                    <a:pt x="2406416" y="0"/>
                  </a:lnTo>
                  <a:lnTo>
                    <a:pt x="2547969" y="0"/>
                  </a:lnTo>
                  <a:lnTo>
                    <a:pt x="2689523" y="0"/>
                  </a:lnTo>
                  <a:lnTo>
                    <a:pt x="2831077" y="147815"/>
                  </a:lnTo>
                  <a:lnTo>
                    <a:pt x="2972631" y="197086"/>
                  </a:lnTo>
                  <a:lnTo>
                    <a:pt x="3114185" y="49271"/>
                  </a:lnTo>
                  <a:lnTo>
                    <a:pt x="3255739" y="98543"/>
                  </a:lnTo>
                  <a:lnTo>
                    <a:pt x="3397293" y="49271"/>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37664" y="2092834"/>
              <a:ext cx="3397293" cy="1576694"/>
            </a:xfrm>
            <a:custGeom>
              <a:avLst/>
              <a:gdLst/>
              <a:ahLst/>
              <a:cxnLst/>
              <a:rect l="0" t="0" r="0" b="0"/>
              <a:pathLst>
                <a:path w="3397293" h="1576694">
                  <a:moveTo>
                    <a:pt x="0" y="1527422"/>
                  </a:moveTo>
                  <a:lnTo>
                    <a:pt x="141553" y="1576694"/>
                  </a:lnTo>
                  <a:lnTo>
                    <a:pt x="283107" y="1478150"/>
                  </a:lnTo>
                  <a:lnTo>
                    <a:pt x="424661" y="1281063"/>
                  </a:lnTo>
                  <a:lnTo>
                    <a:pt x="566215" y="1034705"/>
                  </a:lnTo>
                  <a:lnTo>
                    <a:pt x="707769" y="837618"/>
                  </a:lnTo>
                  <a:lnTo>
                    <a:pt x="849323" y="689803"/>
                  </a:lnTo>
                  <a:lnTo>
                    <a:pt x="990877" y="591260"/>
                  </a:lnTo>
                  <a:lnTo>
                    <a:pt x="1132431" y="344901"/>
                  </a:lnTo>
                  <a:lnTo>
                    <a:pt x="1273984" y="98543"/>
                  </a:lnTo>
                  <a:lnTo>
                    <a:pt x="1415538" y="295630"/>
                  </a:lnTo>
                  <a:lnTo>
                    <a:pt x="1557092" y="344901"/>
                  </a:lnTo>
                  <a:lnTo>
                    <a:pt x="1698646" y="591260"/>
                  </a:lnTo>
                  <a:lnTo>
                    <a:pt x="1840200" y="591260"/>
                  </a:lnTo>
                  <a:lnTo>
                    <a:pt x="1981754" y="443445"/>
                  </a:lnTo>
                  <a:lnTo>
                    <a:pt x="2123308" y="492716"/>
                  </a:lnTo>
                  <a:lnTo>
                    <a:pt x="2264862" y="246358"/>
                  </a:lnTo>
                  <a:lnTo>
                    <a:pt x="2406416" y="197086"/>
                  </a:lnTo>
                  <a:lnTo>
                    <a:pt x="2547969" y="98543"/>
                  </a:lnTo>
                  <a:lnTo>
                    <a:pt x="2689523" y="0"/>
                  </a:lnTo>
                  <a:lnTo>
                    <a:pt x="2831077" y="147815"/>
                  </a:lnTo>
                  <a:lnTo>
                    <a:pt x="2972631" y="147815"/>
                  </a:lnTo>
                  <a:lnTo>
                    <a:pt x="3114185" y="147815"/>
                  </a:lnTo>
                  <a:lnTo>
                    <a:pt x="3255739" y="49271"/>
                  </a:lnTo>
                  <a:lnTo>
                    <a:pt x="3397293" y="0"/>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37664" y="2092834"/>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37664" y="1353758"/>
              <a:ext cx="3397293" cy="2414312"/>
            </a:xfrm>
            <a:custGeom>
              <a:avLst/>
              <a:gdLst/>
              <a:ahLst/>
              <a:cxnLst/>
              <a:rect l="0" t="0" r="0" b="0"/>
              <a:pathLst>
                <a:path w="3397293" h="2414312">
                  <a:moveTo>
                    <a:pt x="0" y="1478150"/>
                  </a:moveTo>
                  <a:lnTo>
                    <a:pt x="141553" y="2069410"/>
                  </a:lnTo>
                  <a:lnTo>
                    <a:pt x="283107" y="2118682"/>
                  </a:lnTo>
                  <a:lnTo>
                    <a:pt x="424661" y="2217225"/>
                  </a:lnTo>
                  <a:lnTo>
                    <a:pt x="566215" y="2266497"/>
                  </a:lnTo>
                  <a:lnTo>
                    <a:pt x="707769" y="2069410"/>
                  </a:lnTo>
                  <a:lnTo>
                    <a:pt x="849323" y="1330335"/>
                  </a:lnTo>
                  <a:lnTo>
                    <a:pt x="990877" y="1921595"/>
                  </a:lnTo>
                  <a:lnTo>
                    <a:pt x="1132431" y="2414312"/>
                  </a:lnTo>
                  <a:lnTo>
                    <a:pt x="1273984" y="2069410"/>
                  </a:lnTo>
                  <a:lnTo>
                    <a:pt x="1415538" y="1379607"/>
                  </a:lnTo>
                  <a:lnTo>
                    <a:pt x="1557092" y="1724509"/>
                  </a:lnTo>
                  <a:lnTo>
                    <a:pt x="1698646" y="1379607"/>
                  </a:lnTo>
                  <a:lnTo>
                    <a:pt x="1840200" y="1428878"/>
                  </a:lnTo>
                  <a:lnTo>
                    <a:pt x="1981754" y="1576694"/>
                  </a:lnTo>
                  <a:lnTo>
                    <a:pt x="2123308" y="1281063"/>
                  </a:lnTo>
                  <a:lnTo>
                    <a:pt x="2264862" y="1330335"/>
                  </a:lnTo>
                  <a:lnTo>
                    <a:pt x="2406416" y="1330335"/>
                  </a:lnTo>
                  <a:lnTo>
                    <a:pt x="2547969" y="1034705"/>
                  </a:lnTo>
                  <a:lnTo>
                    <a:pt x="2689523" y="739075"/>
                  </a:lnTo>
                  <a:lnTo>
                    <a:pt x="2831077" y="640531"/>
                  </a:lnTo>
                  <a:lnTo>
                    <a:pt x="2972631" y="295630"/>
                  </a:lnTo>
                  <a:lnTo>
                    <a:pt x="3114185" y="98543"/>
                  </a:lnTo>
                  <a:lnTo>
                    <a:pt x="3255739" y="49271"/>
                  </a:lnTo>
                  <a:lnTo>
                    <a:pt x="3397293" y="0"/>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37664" y="1353758"/>
              <a:ext cx="3397293" cy="2414312"/>
            </a:xfrm>
            <a:custGeom>
              <a:avLst/>
              <a:gdLst/>
              <a:ahLst/>
              <a:cxnLst/>
              <a:rect l="0" t="0" r="0" b="0"/>
              <a:pathLst>
                <a:path w="3397293" h="2414312">
                  <a:moveTo>
                    <a:pt x="0" y="1478150"/>
                  </a:moveTo>
                  <a:lnTo>
                    <a:pt x="141553" y="2069410"/>
                  </a:lnTo>
                  <a:lnTo>
                    <a:pt x="283107" y="2118682"/>
                  </a:lnTo>
                  <a:lnTo>
                    <a:pt x="424661" y="2217225"/>
                  </a:lnTo>
                  <a:lnTo>
                    <a:pt x="566215" y="2266497"/>
                  </a:lnTo>
                  <a:lnTo>
                    <a:pt x="707769" y="2069410"/>
                  </a:lnTo>
                  <a:lnTo>
                    <a:pt x="849323" y="1330335"/>
                  </a:lnTo>
                  <a:lnTo>
                    <a:pt x="990877" y="1921595"/>
                  </a:lnTo>
                  <a:lnTo>
                    <a:pt x="1132431" y="2414312"/>
                  </a:lnTo>
                  <a:lnTo>
                    <a:pt x="1273984" y="2069410"/>
                  </a:lnTo>
                  <a:lnTo>
                    <a:pt x="1415538" y="1379607"/>
                  </a:lnTo>
                  <a:lnTo>
                    <a:pt x="1557092" y="1724509"/>
                  </a:lnTo>
                  <a:lnTo>
                    <a:pt x="1698646" y="1379607"/>
                  </a:lnTo>
                  <a:lnTo>
                    <a:pt x="1840200" y="1428878"/>
                  </a:lnTo>
                  <a:lnTo>
                    <a:pt x="1981754" y="1576694"/>
                  </a:lnTo>
                  <a:lnTo>
                    <a:pt x="2123308" y="1281063"/>
                  </a:lnTo>
                  <a:lnTo>
                    <a:pt x="2264862" y="1330335"/>
                  </a:lnTo>
                  <a:lnTo>
                    <a:pt x="2406416" y="1330335"/>
                  </a:lnTo>
                  <a:lnTo>
                    <a:pt x="2547969" y="1034705"/>
                  </a:lnTo>
                  <a:lnTo>
                    <a:pt x="2689523" y="739075"/>
                  </a:lnTo>
                  <a:lnTo>
                    <a:pt x="2831077" y="640531"/>
                  </a:lnTo>
                  <a:lnTo>
                    <a:pt x="2972631" y="295630"/>
                  </a:lnTo>
                  <a:lnTo>
                    <a:pt x="3114185" y="98543"/>
                  </a:lnTo>
                  <a:lnTo>
                    <a:pt x="3255739" y="49271"/>
                  </a:lnTo>
                  <a:lnTo>
                    <a:pt x="3397293" y="0"/>
                  </a:lnTo>
                </a:path>
              </a:pathLst>
            </a:custGeom>
            <a:ln w="27101" cap="flat">
              <a:solidFill>
                <a:srgbClr val="0058AB">
                  <a:alpha val="100000"/>
                </a:srgbClr>
              </a:solidFill>
              <a:prstDash val="solid"/>
              <a:round/>
            </a:ln>
          </p:spPr>
          <p:txBody>
            <a:bodyPr/>
            <a:lstStyle/>
            <a:p>
              <a:endParaRPr/>
            </a:p>
          </p:txBody>
        </p:sp>
        <p:sp>
          <p:nvSpPr>
            <p:cNvPr id="82" name="tx82"/>
            <p:cNvSpPr/>
            <p:nvPr/>
          </p:nvSpPr>
          <p:spPr>
            <a:xfrm>
              <a:off x="8902429" y="210298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877160" y="205239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84" name="tx84"/>
            <p:cNvSpPr/>
            <p:nvPr/>
          </p:nvSpPr>
          <p:spPr>
            <a:xfrm>
              <a:off x="5003259" y="3026153"/>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5" name="tx85"/>
            <p:cNvSpPr/>
            <p:nvPr/>
          </p:nvSpPr>
          <p:spPr>
            <a:xfrm>
              <a:off x="5127474" y="204071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049780" y="105528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87" name="tx87"/>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95" name="pl95"/>
            <p:cNvSpPr/>
            <p:nvPr/>
          </p:nvSpPr>
          <p:spPr>
            <a:xfrm>
              <a:off x="604565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6" name="pl96"/>
            <p:cNvSpPr/>
            <p:nvPr/>
          </p:nvSpPr>
          <p:spPr>
            <a:xfrm>
              <a:off x="604565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97" name="pl97"/>
            <p:cNvSpPr/>
            <p:nvPr/>
          </p:nvSpPr>
          <p:spPr>
            <a:xfrm>
              <a:off x="6792553"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98" name="pl98"/>
            <p:cNvSpPr/>
            <p:nvPr/>
          </p:nvSpPr>
          <p:spPr>
            <a:xfrm>
              <a:off x="7555007"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99" name="tx99"/>
            <p:cNvSpPr/>
            <p:nvPr/>
          </p:nvSpPr>
          <p:spPr>
            <a:xfrm>
              <a:off x="6312751" y="472964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100" name="tx100"/>
            <p:cNvSpPr/>
            <p:nvPr/>
          </p:nvSpPr>
          <p:spPr>
            <a:xfrm>
              <a:off x="7059652"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7822107"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02" name="tx102"/>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3" name="pl103"/>
            <p:cNvSpPr/>
            <p:nvPr/>
          </p:nvSpPr>
          <p:spPr>
            <a:xfrm>
              <a:off x="243083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465814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688545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54448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577179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799910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rc113"/>
            <p:cNvSpPr/>
            <p:nvPr/>
          </p:nvSpPr>
          <p:spPr>
            <a:xfrm>
              <a:off x="1317178" y="5710248"/>
              <a:ext cx="7321564" cy="145351"/>
            </a:xfrm>
            <a:prstGeom prst="rect">
              <a:avLst/>
            </a:prstGeom>
            <a:solidFill>
              <a:srgbClr val="1CABE2">
                <a:alpha val="80000"/>
              </a:srgbClr>
            </a:solidFill>
          </p:spPr>
          <p:txBody>
            <a:bodyPr/>
            <a:lstStyle/>
            <a:p>
              <a:endParaRPr/>
            </a:p>
          </p:txBody>
        </p:sp>
        <p:sp>
          <p:nvSpPr>
            <p:cNvPr id="114" name="rc114"/>
            <p:cNvSpPr/>
            <p:nvPr/>
          </p:nvSpPr>
          <p:spPr>
            <a:xfrm>
              <a:off x="1317178" y="5528559"/>
              <a:ext cx="5721332" cy="145351"/>
            </a:xfrm>
            <a:prstGeom prst="rect">
              <a:avLst/>
            </a:prstGeom>
            <a:solidFill>
              <a:srgbClr val="1CABE2">
                <a:alpha val="80000"/>
              </a:srgbClr>
            </a:solidFill>
          </p:spPr>
          <p:txBody>
            <a:bodyPr/>
            <a:lstStyle/>
            <a:p>
              <a:endParaRPr/>
            </a:p>
          </p:txBody>
        </p:sp>
        <p:sp>
          <p:nvSpPr>
            <p:cNvPr id="115" name="rc115"/>
            <p:cNvSpPr/>
            <p:nvPr/>
          </p:nvSpPr>
          <p:spPr>
            <a:xfrm>
              <a:off x="1317178" y="5346869"/>
              <a:ext cx="5952304" cy="145351"/>
            </a:xfrm>
            <a:prstGeom prst="rect">
              <a:avLst/>
            </a:prstGeom>
            <a:solidFill>
              <a:srgbClr val="1CABE2">
                <a:alpha val="80000"/>
              </a:srgbClr>
            </a:solidFill>
          </p:spPr>
          <p:txBody>
            <a:bodyPr/>
            <a:lstStyle/>
            <a:p>
              <a:endParaRPr/>
            </a:p>
          </p:txBody>
        </p:sp>
        <p:sp>
          <p:nvSpPr>
            <p:cNvPr id="116" name="tx116"/>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329,000</a:t>
              </a:r>
            </a:p>
          </p:txBody>
        </p:sp>
        <p:sp>
          <p:nvSpPr>
            <p:cNvPr id="117" name="tx117"/>
            <p:cNvSpPr/>
            <p:nvPr/>
          </p:nvSpPr>
          <p:spPr>
            <a:xfrm>
              <a:off x="6529097"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257,000</a:t>
              </a:r>
            </a:p>
          </p:txBody>
        </p:sp>
        <p:sp>
          <p:nvSpPr>
            <p:cNvPr id="118" name="tx118"/>
            <p:cNvSpPr/>
            <p:nvPr/>
          </p:nvSpPr>
          <p:spPr>
            <a:xfrm>
              <a:off x="6760069"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267,000</a:t>
              </a:r>
            </a:p>
          </p:txBody>
        </p:sp>
        <p:sp>
          <p:nvSpPr>
            <p:cNvPr id="119" name="tx119"/>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303950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24" name="tx124"/>
            <p:cNvSpPr/>
            <p:nvPr/>
          </p:nvSpPr>
          <p:spPr>
            <a:xfrm>
              <a:off x="526681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25" name="tx125"/>
            <p:cNvSpPr/>
            <p:nvPr/>
          </p:nvSpPr>
          <p:spPr>
            <a:xfrm>
              <a:off x="7494125"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26" name="tx126"/>
            <p:cNvSpPr/>
            <p:nvPr/>
          </p:nvSpPr>
          <p:spPr>
            <a:xfrm>
              <a:off x="951100" y="5076339"/>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27" name="tx127"/>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29" name="tx129"/>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DTC3 au Tchad (68%) était inférieure de 17 points de pourcentage à la moyenne mondiale (85%) et de 4 points de pourcentage à la moyenne de l'ensemble des pays du site WCAR (72%).
La couverture nationale en DTP3 était supérieure de 15 points de pourcentage à celle de 2019 (53%).
Cela équivaut à 267 000 enfants non vaccinés et sous-vaccinés en 2024, contre 329 000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589161" y="1788950"/>
              <a:ext cx="307584" cy="2034021"/>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66664"/>
              <a:ext cx="307584" cy="1256307"/>
            </a:xfrm>
            <a:prstGeom prst="rect">
              <a:avLst/>
            </a:prstGeom>
            <a:solidFill>
              <a:srgbClr val="0083CF">
                <a:alpha val="100000"/>
              </a:srgbClr>
            </a:solidFill>
          </p:spPr>
          <p:txBody>
            <a:bodyPr/>
            <a:lstStyle/>
            <a:p>
              <a:endParaRPr/>
            </a:p>
          </p:txBody>
        </p:sp>
        <p:sp>
          <p:nvSpPr>
            <p:cNvPr id="38" name="rc38"/>
            <p:cNvSpPr/>
            <p:nvPr/>
          </p:nvSpPr>
          <p:spPr>
            <a:xfrm>
              <a:off x="1880361" y="1938510"/>
              <a:ext cx="307584" cy="1884461"/>
            </a:xfrm>
            <a:prstGeom prst="rect">
              <a:avLst/>
            </a:prstGeom>
            <a:solidFill>
              <a:srgbClr val="0083CF">
                <a:alpha val="100000"/>
              </a:srgbClr>
            </a:solidFill>
          </p:spPr>
          <p:txBody>
            <a:bodyPr/>
            <a:lstStyle/>
            <a:p>
              <a:endParaRPr/>
            </a:p>
          </p:txBody>
        </p:sp>
        <p:sp>
          <p:nvSpPr>
            <p:cNvPr id="39" name="rc39"/>
            <p:cNvSpPr/>
            <p:nvPr/>
          </p:nvSpPr>
          <p:spPr>
            <a:xfrm>
              <a:off x="1538601" y="1938510"/>
              <a:ext cx="307584" cy="1884461"/>
            </a:xfrm>
            <a:prstGeom prst="rect">
              <a:avLst/>
            </a:prstGeom>
            <a:solidFill>
              <a:srgbClr val="0083CF">
                <a:alpha val="100000"/>
              </a:srgbClr>
            </a:solidFill>
          </p:spPr>
          <p:txBody>
            <a:bodyPr/>
            <a:lstStyle/>
            <a:p>
              <a:endParaRPr/>
            </a:p>
          </p:txBody>
        </p:sp>
        <p:sp>
          <p:nvSpPr>
            <p:cNvPr id="40" name="rc40"/>
            <p:cNvSpPr/>
            <p:nvPr/>
          </p:nvSpPr>
          <p:spPr>
            <a:xfrm>
              <a:off x="2222121" y="1878686"/>
              <a:ext cx="307584" cy="1944285"/>
            </a:xfrm>
            <a:prstGeom prst="rect">
              <a:avLst/>
            </a:prstGeom>
            <a:solidFill>
              <a:srgbClr val="0083CF">
                <a:alpha val="100000"/>
              </a:srgbClr>
            </a:solidFill>
          </p:spPr>
          <p:txBody>
            <a:bodyPr/>
            <a:lstStyle/>
            <a:p>
              <a:endParaRPr/>
            </a:p>
          </p:txBody>
        </p:sp>
        <p:sp>
          <p:nvSpPr>
            <p:cNvPr id="41" name="rc41"/>
            <p:cNvSpPr/>
            <p:nvPr/>
          </p:nvSpPr>
          <p:spPr>
            <a:xfrm>
              <a:off x="2563881" y="1818862"/>
              <a:ext cx="307584" cy="2004109"/>
            </a:xfrm>
            <a:prstGeom prst="rect">
              <a:avLst/>
            </a:prstGeom>
            <a:solidFill>
              <a:srgbClr val="0083CF">
                <a:alpha val="100000"/>
              </a:srgbClr>
            </a:solidFill>
          </p:spPr>
          <p:txBody>
            <a:bodyPr/>
            <a:lstStyle/>
            <a:p>
              <a:endParaRPr/>
            </a:p>
          </p:txBody>
        </p:sp>
        <p:sp>
          <p:nvSpPr>
            <p:cNvPr id="42" name="rc42"/>
            <p:cNvSpPr/>
            <p:nvPr/>
          </p:nvSpPr>
          <p:spPr>
            <a:xfrm>
              <a:off x="3589161" y="1788950"/>
              <a:ext cx="307584" cy="2034021"/>
            </a:xfrm>
            <a:prstGeom prst="rect">
              <a:avLst/>
            </a:prstGeom>
            <a:solidFill>
              <a:srgbClr val="F26A21">
                <a:alpha val="100000"/>
              </a:srgbClr>
            </a:solidFill>
          </p:spPr>
          <p:txBody>
            <a:bodyPr/>
            <a:lstStyle/>
            <a:p>
              <a:endParaRPr/>
            </a:p>
          </p:txBody>
        </p:sp>
        <p:sp>
          <p:nvSpPr>
            <p:cNvPr id="43" name="rc43"/>
            <p:cNvSpPr/>
            <p:nvPr/>
          </p:nvSpPr>
          <p:spPr>
            <a:xfrm>
              <a:off x="4272681" y="1519741"/>
              <a:ext cx="307584" cy="2303230"/>
            </a:xfrm>
            <a:prstGeom prst="rect">
              <a:avLst/>
            </a:prstGeom>
            <a:solidFill>
              <a:srgbClr val="0083CF">
                <a:alpha val="100000"/>
              </a:srgbClr>
            </a:solidFill>
          </p:spPr>
          <p:txBody>
            <a:bodyPr/>
            <a:lstStyle/>
            <a:p>
              <a:endParaRPr/>
            </a:p>
          </p:txBody>
        </p:sp>
        <p:sp>
          <p:nvSpPr>
            <p:cNvPr id="44" name="rc44"/>
            <p:cNvSpPr/>
            <p:nvPr/>
          </p:nvSpPr>
          <p:spPr>
            <a:xfrm>
              <a:off x="3930921" y="1519741"/>
              <a:ext cx="307584" cy="2303230"/>
            </a:xfrm>
            <a:prstGeom prst="rect">
              <a:avLst/>
            </a:prstGeom>
            <a:solidFill>
              <a:srgbClr val="0083CF">
                <a:alpha val="100000"/>
              </a:srgbClr>
            </a:solidFill>
          </p:spPr>
          <p:txBody>
            <a:bodyPr/>
            <a:lstStyle/>
            <a:p>
              <a:endParaRPr/>
            </a:p>
          </p:txBody>
        </p:sp>
        <p:sp>
          <p:nvSpPr>
            <p:cNvPr id="45" name="rc45"/>
            <p:cNvSpPr/>
            <p:nvPr/>
          </p:nvSpPr>
          <p:spPr>
            <a:xfrm>
              <a:off x="5297962" y="1370181"/>
              <a:ext cx="307584" cy="2452790"/>
            </a:xfrm>
            <a:prstGeom prst="rect">
              <a:avLst/>
            </a:prstGeom>
            <a:solidFill>
              <a:srgbClr val="0083CF">
                <a:alpha val="100000"/>
              </a:srgbClr>
            </a:solidFill>
          </p:spPr>
          <p:txBody>
            <a:bodyPr/>
            <a:lstStyle/>
            <a:p>
              <a:endParaRPr/>
            </a:p>
          </p:txBody>
        </p:sp>
        <p:sp>
          <p:nvSpPr>
            <p:cNvPr id="46" name="rc46"/>
            <p:cNvSpPr/>
            <p:nvPr/>
          </p:nvSpPr>
          <p:spPr>
            <a:xfrm>
              <a:off x="6323242" y="1250532"/>
              <a:ext cx="307584" cy="2572439"/>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66664"/>
              <a:ext cx="277744" cy="277744"/>
            </a:xfrm>
            <a:custGeom>
              <a:avLst/>
              <a:gdLst/>
              <a:ahLst/>
              <a:cxnLst/>
              <a:rect l="0" t="0" r="0" b="0"/>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66664"/>
              <a:ext cx="184028" cy="184028"/>
            </a:xfrm>
            <a:custGeom>
              <a:avLst/>
              <a:gdLst/>
              <a:ahLst/>
              <a:cxnLst/>
              <a:rect l="0" t="0" r="0" b="0"/>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66664"/>
              <a:ext cx="90312" cy="90312"/>
            </a:xfrm>
            <a:custGeom>
              <a:avLst/>
              <a:gdLst/>
              <a:ahLst/>
              <a:cxnLst/>
              <a:rect l="0" t="0" r="0" b="0"/>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880361" y="21581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880361" y="20644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880361" y="19707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1938510"/>
              <a:ext cx="255481" cy="255481"/>
            </a:xfrm>
            <a:custGeom>
              <a:avLst/>
              <a:gdLst/>
              <a:ahLst/>
              <a:cxnLst/>
              <a:rect l="0" t="0" r="0" b="0"/>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1938510"/>
              <a:ext cx="161765" cy="161765"/>
            </a:xfrm>
            <a:custGeom>
              <a:avLst/>
              <a:gdLst/>
              <a:ahLst/>
              <a:cxnLst/>
              <a:rect l="0" t="0" r="0" b="0"/>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1938510"/>
              <a:ext cx="68049" cy="68049"/>
            </a:xfrm>
            <a:custGeom>
              <a:avLst/>
              <a:gdLst/>
              <a:ahLst/>
              <a:cxnLst/>
              <a:rect l="0" t="0" r="0" b="0"/>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38601" y="1938510"/>
              <a:ext cx="307584" cy="316093"/>
            </a:xfrm>
            <a:custGeom>
              <a:avLst/>
              <a:gdLst/>
              <a:ahLst/>
              <a:cxnLst/>
              <a:rect l="0" t="0" r="0" b="0"/>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38601" y="1938510"/>
              <a:ext cx="222377" cy="222377"/>
            </a:xfrm>
            <a:custGeom>
              <a:avLst/>
              <a:gdLst/>
              <a:ahLst/>
              <a:cxnLst/>
              <a:rect l="0" t="0" r="0" b="0"/>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38601" y="1938510"/>
              <a:ext cx="128661" cy="128661"/>
            </a:xfrm>
            <a:custGeom>
              <a:avLst/>
              <a:gdLst/>
              <a:ahLst/>
              <a:cxnLst/>
              <a:rect l="0" t="0" r="0" b="0"/>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38601" y="1938510"/>
              <a:ext cx="34945" cy="34945"/>
            </a:xfrm>
            <a:custGeom>
              <a:avLst/>
              <a:gdLst/>
              <a:ahLst/>
              <a:cxnLst/>
              <a:rect l="0" t="0" r="0" b="0"/>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491194" y="3784461"/>
              <a:ext cx="38510" cy="38510"/>
            </a:xfrm>
            <a:custGeom>
              <a:avLst/>
              <a:gdLst/>
              <a:ahLst/>
              <a:cxnLst/>
              <a:rect l="0" t="0" r="0" b="0"/>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397478" y="3690745"/>
              <a:ext cx="132226" cy="132226"/>
            </a:xfrm>
            <a:custGeom>
              <a:avLst/>
              <a:gdLst/>
              <a:ahLst/>
              <a:cxnLst/>
              <a:rect l="0" t="0" r="0" b="0"/>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303762" y="3597029"/>
              <a:ext cx="225942" cy="225942"/>
            </a:xfrm>
            <a:custGeom>
              <a:avLst/>
              <a:gdLst/>
              <a:ahLst/>
              <a:cxnLst/>
              <a:rect l="0" t="0" r="0" b="0"/>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222121" y="35033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222121" y="34095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222121" y="33158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222121" y="32221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222121" y="31284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222121" y="30347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222121" y="29410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222121" y="28473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222121" y="27535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222121" y="26598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222121" y="25661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222121" y="24724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222121" y="23787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222121" y="22850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222121" y="21912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222121" y="20975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222121" y="2003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222121" y="19101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222121" y="1878686"/>
              <a:ext cx="254694" cy="254694"/>
            </a:xfrm>
            <a:custGeom>
              <a:avLst/>
              <a:gdLst/>
              <a:ahLst/>
              <a:cxnLst/>
              <a:rect l="0" t="0" r="0" b="0"/>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222121" y="1878686"/>
              <a:ext cx="160978" cy="160978"/>
            </a:xfrm>
            <a:custGeom>
              <a:avLst/>
              <a:gdLst/>
              <a:ahLst/>
              <a:cxnLst/>
              <a:rect l="0" t="0" r="0" b="0"/>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222121" y="1878686"/>
              <a:ext cx="67261" cy="67261"/>
            </a:xfrm>
            <a:custGeom>
              <a:avLst/>
              <a:gdLst/>
              <a:ahLst/>
              <a:cxnLst/>
              <a:rect l="0" t="0" r="0" b="0"/>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563881" y="1818862"/>
              <a:ext cx="253906" cy="253906"/>
            </a:xfrm>
            <a:custGeom>
              <a:avLst/>
              <a:gdLst/>
              <a:ahLst/>
              <a:cxnLst/>
              <a:rect l="0" t="0" r="0" b="0"/>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563881" y="1818862"/>
              <a:ext cx="160190" cy="160190"/>
            </a:xfrm>
            <a:custGeom>
              <a:avLst/>
              <a:gdLst/>
              <a:ahLst/>
              <a:cxnLst/>
              <a:rect l="0" t="0" r="0" b="0"/>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563881" y="1818862"/>
              <a:ext cx="66474" cy="66474"/>
            </a:xfrm>
            <a:custGeom>
              <a:avLst/>
              <a:gdLst/>
              <a:ahLst/>
              <a:cxnLst/>
              <a:rect l="0" t="0" r="0" b="0"/>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589161" y="1788950"/>
              <a:ext cx="289414" cy="289414"/>
            </a:xfrm>
            <a:custGeom>
              <a:avLst/>
              <a:gdLst/>
              <a:ahLst/>
              <a:cxnLst/>
              <a:rect l="0" t="0" r="0" b="0"/>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589161" y="1788950"/>
              <a:ext cx="195698" cy="195698"/>
            </a:xfrm>
            <a:custGeom>
              <a:avLst/>
              <a:gdLst/>
              <a:ahLst/>
              <a:cxnLst/>
              <a:rect l="0" t="0" r="0" b="0"/>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589161" y="1788950"/>
              <a:ext cx="101982" cy="101982"/>
            </a:xfrm>
            <a:custGeom>
              <a:avLst/>
              <a:gdLst/>
              <a:ahLst/>
              <a:cxnLst/>
              <a:rect l="0" t="0" r="0" b="0"/>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89161" y="1788950"/>
              <a:ext cx="8266" cy="8266"/>
            </a:xfrm>
            <a:custGeom>
              <a:avLst/>
              <a:gdLst/>
              <a:ahLst/>
              <a:cxnLst/>
              <a:rect l="0" t="0" r="0" b="0"/>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552946" y="3795653"/>
              <a:ext cx="27318" cy="27318"/>
            </a:xfrm>
            <a:custGeom>
              <a:avLst/>
              <a:gdLst/>
              <a:ahLst/>
              <a:cxnLst/>
              <a:rect l="0" t="0" r="0" b="0"/>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459230" y="3701937"/>
              <a:ext cx="121034" cy="121034"/>
            </a:xfrm>
            <a:custGeom>
              <a:avLst/>
              <a:gdLst/>
              <a:ahLst/>
              <a:cxnLst/>
              <a:rect l="0" t="0" r="0" b="0"/>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365514" y="3608221"/>
              <a:ext cx="214750" cy="214750"/>
            </a:xfrm>
            <a:custGeom>
              <a:avLst/>
              <a:gdLst/>
              <a:ahLst/>
              <a:cxnLst/>
              <a:rect l="0" t="0" r="0" b="0"/>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272681" y="3514505"/>
              <a:ext cx="307584" cy="308466"/>
            </a:xfrm>
            <a:custGeom>
              <a:avLst/>
              <a:gdLst/>
              <a:ahLst/>
              <a:cxnLst/>
              <a:rect l="0" t="0" r="0" b="0"/>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272681" y="34207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272681" y="33270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272681" y="32333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272681" y="31396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272681" y="30459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272681" y="29522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272681" y="28584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272681" y="27647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272681" y="26710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272681" y="25773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272681" y="24836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272681" y="23899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272681" y="22961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272681" y="22024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272681" y="21087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272681" y="20150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272681" y="19213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272681" y="18276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272681" y="17339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272681" y="16401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272681" y="15464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272681" y="1519741"/>
              <a:ext cx="249966" cy="249966"/>
            </a:xfrm>
            <a:custGeom>
              <a:avLst/>
              <a:gdLst/>
              <a:ahLst/>
              <a:cxnLst/>
              <a:rect l="0" t="0" r="0" b="0"/>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272681" y="1519741"/>
              <a:ext cx="156250" cy="156250"/>
            </a:xfrm>
            <a:custGeom>
              <a:avLst/>
              <a:gdLst/>
              <a:ahLst/>
              <a:cxnLst/>
              <a:rect l="0" t="0" r="0" b="0"/>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272681" y="1519741"/>
              <a:ext cx="62534" cy="62534"/>
            </a:xfrm>
            <a:custGeom>
              <a:avLst/>
              <a:gdLst/>
              <a:ahLst/>
              <a:cxnLst/>
              <a:rect l="0" t="0" r="0" b="0"/>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930921" y="16070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930921" y="1519741"/>
              <a:ext cx="307584" cy="310578"/>
            </a:xfrm>
            <a:custGeom>
              <a:avLst/>
              <a:gdLst/>
              <a:ahLst/>
              <a:cxnLst/>
              <a:rect l="0" t="0" r="0" b="0"/>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930921" y="1519741"/>
              <a:ext cx="216862" cy="216862"/>
            </a:xfrm>
            <a:custGeom>
              <a:avLst/>
              <a:gdLst/>
              <a:ahLst/>
              <a:cxnLst/>
              <a:rect l="0" t="0" r="0" b="0"/>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930921" y="1519741"/>
              <a:ext cx="123146" cy="123146"/>
            </a:xfrm>
            <a:custGeom>
              <a:avLst/>
              <a:gdLst/>
              <a:ahLst/>
              <a:cxnLst/>
              <a:rect l="0" t="0" r="0" b="0"/>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930921" y="1519741"/>
              <a:ext cx="29430" cy="29430"/>
            </a:xfrm>
            <a:custGeom>
              <a:avLst/>
              <a:gdLst/>
              <a:ahLst/>
              <a:cxnLst/>
              <a:rect l="0" t="0" r="0" b="0"/>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1370181"/>
              <a:ext cx="307584" cy="311407"/>
            </a:xfrm>
            <a:custGeom>
              <a:avLst/>
              <a:gdLst/>
              <a:ahLst/>
              <a:cxnLst/>
              <a:rect l="0" t="0" r="0" b="0"/>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1370181"/>
              <a:ext cx="217691" cy="217691"/>
            </a:xfrm>
            <a:custGeom>
              <a:avLst/>
              <a:gdLst/>
              <a:ahLst/>
              <a:cxnLst/>
              <a:rect l="0" t="0" r="0" b="0"/>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370181"/>
              <a:ext cx="123975" cy="123975"/>
            </a:xfrm>
            <a:custGeom>
              <a:avLst/>
              <a:gdLst/>
              <a:ahLst/>
              <a:cxnLst/>
              <a:rect l="0" t="0" r="0" b="0"/>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370181"/>
              <a:ext cx="30259" cy="30259"/>
            </a:xfrm>
            <a:custGeom>
              <a:avLst/>
              <a:gdLst/>
              <a:ahLst/>
              <a:cxnLst/>
              <a:rect l="0" t="0" r="0" b="0"/>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6614699" y="3806844"/>
              <a:ext cx="16127" cy="16127"/>
            </a:xfrm>
            <a:custGeom>
              <a:avLst/>
              <a:gdLst/>
              <a:ahLst/>
              <a:cxnLst/>
              <a:rect l="0" t="0" r="0" b="0"/>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6520983" y="3713128"/>
              <a:ext cx="109843" cy="109843"/>
            </a:xfrm>
            <a:custGeom>
              <a:avLst/>
              <a:gdLst/>
              <a:ahLst/>
              <a:cxnLst/>
              <a:rect l="0" t="0" r="0" b="0"/>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6427267" y="3619412"/>
              <a:ext cx="203559" cy="203559"/>
            </a:xfrm>
            <a:custGeom>
              <a:avLst/>
              <a:gdLst/>
              <a:ahLst/>
              <a:cxnLst/>
              <a:rect l="0" t="0" r="0" b="0"/>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6333551" y="3525696"/>
              <a:ext cx="297275" cy="297275"/>
            </a:xfrm>
            <a:custGeom>
              <a:avLst/>
              <a:gdLst/>
              <a:ahLst/>
              <a:cxnLst/>
              <a:rect l="0" t="0" r="0" b="0"/>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6323242" y="34319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6323242" y="33382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6323242" y="32445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6323242" y="31508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6323242" y="30571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6323242" y="29634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6323242" y="28696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6323242" y="27759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6323242" y="26822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6323242" y="25885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6323242" y="24948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6323242" y="2401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6323242" y="2307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6323242" y="2213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6323242" y="2119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6323242" y="2026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6323242" y="1932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6323242" y="1838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6323242" y="1745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6323242" y="1651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6323242" y="1557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6323242" y="1463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6323242" y="1370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6323242" y="1276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6323242" y="1250532"/>
              <a:ext cx="249219" cy="249219"/>
            </a:xfrm>
            <a:custGeom>
              <a:avLst/>
              <a:gdLst/>
              <a:ahLst/>
              <a:cxnLst/>
              <a:rect l="0" t="0" r="0" b="0"/>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6323242" y="1250532"/>
              <a:ext cx="155503" cy="155503"/>
            </a:xfrm>
            <a:custGeom>
              <a:avLst/>
              <a:gdLst/>
              <a:ahLst/>
              <a:cxnLst/>
              <a:rect l="0" t="0" r="0" b="0"/>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6323242" y="1250532"/>
              <a:ext cx="61787" cy="61787"/>
            </a:xfrm>
            <a:custGeom>
              <a:avLst/>
              <a:gdLst/>
              <a:ahLst/>
              <a:cxnLst/>
              <a:rect l="0" t="0" r="0" b="0"/>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a:endParaRPr/>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a:endParaRPr/>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a:endParaRPr/>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a:endParaRPr/>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a:endParaRPr/>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a:endParaRPr/>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a:endParaRPr/>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a:endParaRPr/>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a:endParaRPr/>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a:endParaRPr/>
            </a:p>
          </p:txBody>
        </p:sp>
        <p:sp>
          <p:nvSpPr>
            <p:cNvPr id="311" name="tx311"/>
            <p:cNvSpPr/>
            <p:nvPr/>
          </p:nvSpPr>
          <p:spPr>
            <a:xfrm>
              <a:off x="928486" y="243913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6" name="tx336"/>
            <p:cNvSpPr/>
            <p:nvPr/>
          </p:nvSpPr>
          <p:spPr>
            <a:xfrm>
              <a:off x="948583" y="31244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8" name="tx338"/>
            <p:cNvSpPr/>
            <p:nvPr/>
          </p:nvSpPr>
          <p:spPr>
            <a:xfrm>
              <a:off x="2004008" y="2810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0" name="tx340"/>
            <p:cNvSpPr/>
            <p:nvPr/>
          </p:nvSpPr>
          <p:spPr>
            <a:xfrm>
              <a:off x="1662248" y="28130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2" name="tx342"/>
            <p:cNvSpPr/>
            <p:nvPr/>
          </p:nvSpPr>
          <p:spPr>
            <a:xfrm>
              <a:off x="2345768" y="27818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4" name="tx344"/>
            <p:cNvSpPr/>
            <p:nvPr/>
          </p:nvSpPr>
          <p:spPr>
            <a:xfrm>
              <a:off x="2687528" y="27518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6" name="tx346"/>
            <p:cNvSpPr/>
            <p:nvPr/>
          </p:nvSpPr>
          <p:spPr>
            <a:xfrm>
              <a:off x="3712808" y="27355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8" name="tx348"/>
            <p:cNvSpPr/>
            <p:nvPr/>
          </p:nvSpPr>
          <p:spPr>
            <a:xfrm>
              <a:off x="4396329" y="26026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0" name="tx350"/>
            <p:cNvSpPr/>
            <p:nvPr/>
          </p:nvSpPr>
          <p:spPr>
            <a:xfrm>
              <a:off x="4054568" y="260238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2" name="tx352"/>
            <p:cNvSpPr/>
            <p:nvPr/>
          </p:nvSpPr>
          <p:spPr>
            <a:xfrm>
              <a:off x="5421609" y="25262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4" name="tx354"/>
            <p:cNvSpPr/>
            <p:nvPr/>
          </p:nvSpPr>
          <p:spPr>
            <a:xfrm>
              <a:off x="6446889" y="24664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a:endParaRPr/>
            </a:p>
          </p:txBody>
        </p:sp>
        <p:sp>
          <p:nvSpPr>
            <p:cNvPr id="386" name="pg386"/>
            <p:cNvSpPr/>
            <p:nvPr/>
          </p:nvSpPr>
          <p:spPr>
            <a:xfrm>
              <a:off x="3864782"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3770172"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3680293"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3680293"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3680293"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a:endParaRPr/>
            </a:p>
          </p:txBody>
        </p:sp>
        <p:sp>
          <p:nvSpPr>
            <p:cNvPr id="392" name="tx392"/>
            <p:cNvSpPr/>
            <p:nvPr/>
          </p:nvSpPr>
          <p:spPr>
            <a:xfrm>
              <a:off x="3969276" y="6024834"/>
              <a:ext cx="222871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Tchad se classait au 7e rang sur 24 pays pour la plus faible couverture en DTC3 (sur la base des rangs ex æquo).
Le Tchad était dans le top 10 des pays ayant le plus d'enfants non ou mal vaccinés (rang=3).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58639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274580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190521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06462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00668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1660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32551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148492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5744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3659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1575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9490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9822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7405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98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571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015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738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322" y="3746943"/>
              <a:ext cx="248247" cy="259741"/>
            </a:xfrm>
            <a:prstGeom prst="rect">
              <a:avLst/>
            </a:prstGeom>
            <a:solidFill>
              <a:srgbClr val="80BD41">
                <a:alpha val="100000"/>
              </a:srgbClr>
            </a:solidFill>
          </p:spPr>
          <p:txBody>
            <a:bodyPr/>
            <a:lstStyle/>
            <a:p>
              <a:endParaRPr/>
            </a:p>
          </p:txBody>
        </p:sp>
        <p:sp>
          <p:nvSpPr>
            <p:cNvPr id="24" name="rc24"/>
            <p:cNvSpPr/>
            <p:nvPr/>
          </p:nvSpPr>
          <p:spPr>
            <a:xfrm>
              <a:off x="1333322" y="3323153"/>
              <a:ext cx="248247" cy="423790"/>
            </a:xfrm>
            <a:prstGeom prst="rect">
              <a:avLst/>
            </a:prstGeom>
            <a:solidFill>
              <a:srgbClr val="1CABE2">
                <a:alpha val="100000"/>
              </a:srgbClr>
            </a:solidFill>
          </p:spPr>
          <p:txBody>
            <a:bodyPr/>
            <a:lstStyle/>
            <a:p>
              <a:endParaRPr/>
            </a:p>
          </p:txBody>
        </p:sp>
        <p:sp>
          <p:nvSpPr>
            <p:cNvPr id="25" name="rc25"/>
            <p:cNvSpPr/>
            <p:nvPr/>
          </p:nvSpPr>
          <p:spPr>
            <a:xfrm>
              <a:off x="1609153" y="3823857"/>
              <a:ext cx="248247" cy="182827"/>
            </a:xfrm>
            <a:prstGeom prst="rect">
              <a:avLst/>
            </a:prstGeom>
            <a:solidFill>
              <a:srgbClr val="80BD41">
                <a:alpha val="100000"/>
              </a:srgbClr>
            </a:solidFill>
          </p:spPr>
          <p:txBody>
            <a:bodyPr/>
            <a:lstStyle/>
            <a:p>
              <a:endParaRPr/>
            </a:p>
          </p:txBody>
        </p:sp>
        <p:sp>
          <p:nvSpPr>
            <p:cNvPr id="26" name="rc26"/>
            <p:cNvSpPr/>
            <p:nvPr/>
          </p:nvSpPr>
          <p:spPr>
            <a:xfrm>
              <a:off x="1609153" y="3303516"/>
              <a:ext cx="248247" cy="520340"/>
            </a:xfrm>
            <a:prstGeom prst="rect">
              <a:avLst/>
            </a:prstGeom>
            <a:solidFill>
              <a:srgbClr val="1CABE2">
                <a:alpha val="100000"/>
              </a:srgbClr>
            </a:solidFill>
          </p:spPr>
          <p:txBody>
            <a:bodyPr/>
            <a:lstStyle/>
            <a:p>
              <a:endParaRPr/>
            </a:p>
          </p:txBody>
        </p:sp>
        <p:sp>
          <p:nvSpPr>
            <p:cNvPr id="27" name="rc27"/>
            <p:cNvSpPr/>
            <p:nvPr/>
          </p:nvSpPr>
          <p:spPr>
            <a:xfrm>
              <a:off x="1884983" y="3827135"/>
              <a:ext cx="248247" cy="179549"/>
            </a:xfrm>
            <a:prstGeom prst="rect">
              <a:avLst/>
            </a:prstGeom>
            <a:solidFill>
              <a:srgbClr val="80BD41">
                <a:alpha val="100000"/>
              </a:srgbClr>
            </a:solidFill>
          </p:spPr>
          <p:txBody>
            <a:bodyPr/>
            <a:lstStyle/>
            <a:p>
              <a:endParaRPr/>
            </a:p>
          </p:txBody>
        </p:sp>
        <p:sp>
          <p:nvSpPr>
            <p:cNvPr id="28" name="rc28"/>
            <p:cNvSpPr/>
            <p:nvPr/>
          </p:nvSpPr>
          <p:spPr>
            <a:xfrm>
              <a:off x="1884983" y="3288504"/>
              <a:ext cx="248247" cy="538631"/>
            </a:xfrm>
            <a:prstGeom prst="rect">
              <a:avLst/>
            </a:prstGeom>
            <a:solidFill>
              <a:srgbClr val="1CABE2">
                <a:alpha val="100000"/>
              </a:srgbClr>
            </a:solidFill>
          </p:spPr>
          <p:txBody>
            <a:bodyPr/>
            <a:lstStyle/>
            <a:p>
              <a:endParaRPr/>
            </a:p>
          </p:txBody>
        </p:sp>
        <p:sp>
          <p:nvSpPr>
            <p:cNvPr id="29" name="rc29"/>
            <p:cNvSpPr/>
            <p:nvPr/>
          </p:nvSpPr>
          <p:spPr>
            <a:xfrm>
              <a:off x="2160814" y="3836062"/>
              <a:ext cx="248247" cy="170622"/>
            </a:xfrm>
            <a:prstGeom prst="rect">
              <a:avLst/>
            </a:prstGeom>
            <a:solidFill>
              <a:srgbClr val="80BD41">
                <a:alpha val="100000"/>
              </a:srgbClr>
            </a:solidFill>
          </p:spPr>
          <p:txBody>
            <a:bodyPr/>
            <a:lstStyle/>
            <a:p>
              <a:endParaRPr/>
            </a:p>
          </p:txBody>
        </p:sp>
        <p:sp>
          <p:nvSpPr>
            <p:cNvPr id="30" name="rc30"/>
            <p:cNvSpPr/>
            <p:nvPr/>
          </p:nvSpPr>
          <p:spPr>
            <a:xfrm>
              <a:off x="2160814" y="3264849"/>
              <a:ext cx="248247" cy="571212"/>
            </a:xfrm>
            <a:prstGeom prst="rect">
              <a:avLst/>
            </a:prstGeom>
            <a:solidFill>
              <a:srgbClr val="1CABE2">
                <a:alpha val="100000"/>
              </a:srgbClr>
            </a:solidFill>
          </p:spPr>
          <p:txBody>
            <a:bodyPr/>
            <a:lstStyle/>
            <a:p>
              <a:endParaRPr/>
            </a:p>
          </p:txBody>
        </p:sp>
        <p:sp>
          <p:nvSpPr>
            <p:cNvPr id="31" name="rc31"/>
            <p:cNvSpPr/>
            <p:nvPr/>
          </p:nvSpPr>
          <p:spPr>
            <a:xfrm>
              <a:off x="2436645" y="3834650"/>
              <a:ext cx="248247" cy="172034"/>
            </a:xfrm>
            <a:prstGeom prst="rect">
              <a:avLst/>
            </a:prstGeom>
            <a:solidFill>
              <a:srgbClr val="80BD41">
                <a:alpha val="100000"/>
              </a:srgbClr>
            </a:solidFill>
          </p:spPr>
          <p:txBody>
            <a:bodyPr/>
            <a:lstStyle/>
            <a:p>
              <a:endParaRPr/>
            </a:p>
          </p:txBody>
        </p:sp>
        <p:sp>
          <p:nvSpPr>
            <p:cNvPr id="32" name="rc32"/>
            <p:cNvSpPr/>
            <p:nvPr/>
          </p:nvSpPr>
          <p:spPr>
            <a:xfrm>
              <a:off x="2436645" y="3224703"/>
              <a:ext cx="248247" cy="609947"/>
            </a:xfrm>
            <a:prstGeom prst="rect">
              <a:avLst/>
            </a:prstGeom>
            <a:solidFill>
              <a:srgbClr val="1CABE2">
                <a:alpha val="100000"/>
              </a:srgbClr>
            </a:solidFill>
          </p:spPr>
          <p:txBody>
            <a:bodyPr/>
            <a:lstStyle/>
            <a:p>
              <a:endParaRPr/>
            </a:p>
          </p:txBody>
        </p:sp>
        <p:sp>
          <p:nvSpPr>
            <p:cNvPr id="33" name="rc33"/>
            <p:cNvSpPr/>
            <p:nvPr/>
          </p:nvSpPr>
          <p:spPr>
            <a:xfrm>
              <a:off x="2712475" y="3793461"/>
              <a:ext cx="248247" cy="213223"/>
            </a:xfrm>
            <a:prstGeom prst="rect">
              <a:avLst/>
            </a:prstGeom>
            <a:solidFill>
              <a:srgbClr val="80BD41">
                <a:alpha val="100000"/>
              </a:srgbClr>
            </a:solidFill>
          </p:spPr>
          <p:txBody>
            <a:bodyPr/>
            <a:lstStyle/>
            <a:p>
              <a:endParaRPr/>
            </a:p>
          </p:txBody>
        </p:sp>
        <p:sp>
          <p:nvSpPr>
            <p:cNvPr id="34" name="rc34"/>
            <p:cNvSpPr/>
            <p:nvPr/>
          </p:nvSpPr>
          <p:spPr>
            <a:xfrm>
              <a:off x="2712475" y="3186591"/>
              <a:ext cx="248247" cy="606870"/>
            </a:xfrm>
            <a:prstGeom prst="rect">
              <a:avLst/>
            </a:prstGeom>
            <a:solidFill>
              <a:srgbClr val="1CABE2">
                <a:alpha val="100000"/>
              </a:srgbClr>
            </a:solidFill>
          </p:spPr>
          <p:txBody>
            <a:bodyPr/>
            <a:lstStyle/>
            <a:p>
              <a:endParaRPr/>
            </a:p>
          </p:txBody>
        </p:sp>
        <p:sp>
          <p:nvSpPr>
            <p:cNvPr id="35" name="rc35"/>
            <p:cNvSpPr/>
            <p:nvPr/>
          </p:nvSpPr>
          <p:spPr>
            <a:xfrm>
              <a:off x="2988306" y="3660262"/>
              <a:ext cx="248247" cy="346422"/>
            </a:xfrm>
            <a:prstGeom prst="rect">
              <a:avLst/>
            </a:prstGeom>
            <a:solidFill>
              <a:srgbClr val="80BD41">
                <a:alpha val="100000"/>
              </a:srgbClr>
            </a:solidFill>
          </p:spPr>
          <p:txBody>
            <a:bodyPr/>
            <a:lstStyle/>
            <a:p>
              <a:endParaRPr/>
            </a:p>
          </p:txBody>
        </p:sp>
        <p:sp>
          <p:nvSpPr>
            <p:cNvPr id="36" name="rc36"/>
            <p:cNvSpPr/>
            <p:nvPr/>
          </p:nvSpPr>
          <p:spPr>
            <a:xfrm>
              <a:off x="2988306" y="3161743"/>
              <a:ext cx="248247" cy="498518"/>
            </a:xfrm>
            <a:prstGeom prst="rect">
              <a:avLst/>
            </a:prstGeom>
            <a:solidFill>
              <a:srgbClr val="1CABE2">
                <a:alpha val="100000"/>
              </a:srgbClr>
            </a:solidFill>
          </p:spPr>
          <p:txBody>
            <a:bodyPr/>
            <a:lstStyle/>
            <a:p>
              <a:endParaRPr/>
            </a:p>
          </p:txBody>
        </p:sp>
        <p:sp>
          <p:nvSpPr>
            <p:cNvPr id="37" name="rc37"/>
            <p:cNvSpPr/>
            <p:nvPr/>
          </p:nvSpPr>
          <p:spPr>
            <a:xfrm>
              <a:off x="3264137" y="3753802"/>
              <a:ext cx="248247" cy="252882"/>
            </a:xfrm>
            <a:prstGeom prst="rect">
              <a:avLst/>
            </a:prstGeom>
            <a:solidFill>
              <a:srgbClr val="80BD41">
                <a:alpha val="100000"/>
              </a:srgbClr>
            </a:solidFill>
          </p:spPr>
          <p:txBody>
            <a:bodyPr/>
            <a:lstStyle/>
            <a:p>
              <a:endParaRPr/>
            </a:p>
          </p:txBody>
        </p:sp>
        <p:sp>
          <p:nvSpPr>
            <p:cNvPr id="38" name="rc38"/>
            <p:cNvSpPr/>
            <p:nvPr/>
          </p:nvSpPr>
          <p:spPr>
            <a:xfrm>
              <a:off x="3264137" y="3134693"/>
              <a:ext cx="248247" cy="619109"/>
            </a:xfrm>
            <a:prstGeom prst="rect">
              <a:avLst/>
            </a:prstGeom>
            <a:solidFill>
              <a:srgbClr val="1CABE2">
                <a:alpha val="100000"/>
              </a:srgbClr>
            </a:solidFill>
          </p:spPr>
          <p:txBody>
            <a:bodyPr/>
            <a:lstStyle/>
            <a:p>
              <a:endParaRPr/>
            </a:p>
          </p:txBody>
        </p:sp>
        <p:sp>
          <p:nvSpPr>
            <p:cNvPr id="39" name="rc39"/>
            <p:cNvSpPr/>
            <p:nvPr/>
          </p:nvSpPr>
          <p:spPr>
            <a:xfrm>
              <a:off x="3539967" y="3836937"/>
              <a:ext cx="248247" cy="169748"/>
            </a:xfrm>
            <a:prstGeom prst="rect">
              <a:avLst/>
            </a:prstGeom>
            <a:solidFill>
              <a:srgbClr val="80BD41">
                <a:alpha val="100000"/>
              </a:srgbClr>
            </a:solidFill>
          </p:spPr>
          <p:txBody>
            <a:bodyPr/>
            <a:lstStyle/>
            <a:p>
              <a:endParaRPr/>
            </a:p>
          </p:txBody>
        </p:sp>
        <p:sp>
          <p:nvSpPr>
            <p:cNvPr id="40" name="rc40"/>
            <p:cNvSpPr/>
            <p:nvPr/>
          </p:nvSpPr>
          <p:spPr>
            <a:xfrm>
              <a:off x="3539967" y="3113258"/>
              <a:ext cx="248247" cy="723678"/>
            </a:xfrm>
            <a:prstGeom prst="rect">
              <a:avLst/>
            </a:prstGeom>
            <a:solidFill>
              <a:srgbClr val="1CABE2">
                <a:alpha val="100000"/>
              </a:srgbClr>
            </a:solidFill>
          </p:spPr>
          <p:txBody>
            <a:bodyPr/>
            <a:lstStyle/>
            <a:p>
              <a:endParaRPr/>
            </a:p>
          </p:txBody>
        </p:sp>
        <p:sp>
          <p:nvSpPr>
            <p:cNvPr id="41" name="rc41"/>
            <p:cNvSpPr/>
            <p:nvPr/>
          </p:nvSpPr>
          <p:spPr>
            <a:xfrm>
              <a:off x="3815798" y="3767050"/>
              <a:ext cx="248247" cy="239634"/>
            </a:xfrm>
            <a:prstGeom prst="rect">
              <a:avLst/>
            </a:prstGeom>
            <a:solidFill>
              <a:srgbClr val="80BD41">
                <a:alpha val="100000"/>
              </a:srgbClr>
            </a:solidFill>
          </p:spPr>
          <p:txBody>
            <a:bodyPr/>
            <a:lstStyle/>
            <a:p>
              <a:endParaRPr/>
            </a:p>
          </p:txBody>
        </p:sp>
        <p:sp>
          <p:nvSpPr>
            <p:cNvPr id="42" name="rc42"/>
            <p:cNvSpPr/>
            <p:nvPr/>
          </p:nvSpPr>
          <p:spPr>
            <a:xfrm>
              <a:off x="3815798" y="3084997"/>
              <a:ext cx="248247" cy="682052"/>
            </a:xfrm>
            <a:prstGeom prst="rect">
              <a:avLst/>
            </a:prstGeom>
            <a:solidFill>
              <a:srgbClr val="1CABE2">
                <a:alpha val="100000"/>
              </a:srgbClr>
            </a:solidFill>
          </p:spPr>
          <p:txBody>
            <a:bodyPr/>
            <a:lstStyle/>
            <a:p>
              <a:endParaRPr/>
            </a:p>
          </p:txBody>
        </p:sp>
        <p:sp>
          <p:nvSpPr>
            <p:cNvPr id="43" name="rc43"/>
            <p:cNvSpPr/>
            <p:nvPr/>
          </p:nvSpPr>
          <p:spPr>
            <a:xfrm>
              <a:off x="4091628" y="3626806"/>
              <a:ext cx="248247" cy="379878"/>
            </a:xfrm>
            <a:prstGeom prst="rect">
              <a:avLst/>
            </a:prstGeom>
            <a:solidFill>
              <a:srgbClr val="80BD41">
                <a:alpha val="100000"/>
              </a:srgbClr>
            </a:solidFill>
          </p:spPr>
          <p:txBody>
            <a:bodyPr/>
            <a:lstStyle/>
            <a:p>
              <a:endParaRPr/>
            </a:p>
          </p:txBody>
        </p:sp>
        <p:sp>
          <p:nvSpPr>
            <p:cNvPr id="44" name="rc44"/>
            <p:cNvSpPr/>
            <p:nvPr/>
          </p:nvSpPr>
          <p:spPr>
            <a:xfrm>
              <a:off x="4091628" y="3057006"/>
              <a:ext cx="248247" cy="569800"/>
            </a:xfrm>
            <a:prstGeom prst="rect">
              <a:avLst/>
            </a:prstGeom>
            <a:solidFill>
              <a:srgbClr val="1CABE2">
                <a:alpha val="100000"/>
              </a:srgbClr>
            </a:solidFill>
          </p:spPr>
          <p:txBody>
            <a:bodyPr/>
            <a:lstStyle/>
            <a:p>
              <a:endParaRPr/>
            </a:p>
          </p:txBody>
        </p:sp>
        <p:sp>
          <p:nvSpPr>
            <p:cNvPr id="45" name="rc45"/>
            <p:cNvSpPr/>
            <p:nvPr/>
          </p:nvSpPr>
          <p:spPr>
            <a:xfrm>
              <a:off x="4367459" y="3684958"/>
              <a:ext cx="248247" cy="321726"/>
            </a:xfrm>
            <a:prstGeom prst="rect">
              <a:avLst/>
            </a:prstGeom>
            <a:solidFill>
              <a:srgbClr val="80BD41">
                <a:alpha val="100000"/>
              </a:srgbClr>
            </a:solidFill>
          </p:spPr>
          <p:txBody>
            <a:bodyPr/>
            <a:lstStyle/>
            <a:p>
              <a:endParaRPr/>
            </a:p>
          </p:txBody>
        </p:sp>
        <p:sp>
          <p:nvSpPr>
            <p:cNvPr id="46" name="rc46"/>
            <p:cNvSpPr/>
            <p:nvPr/>
          </p:nvSpPr>
          <p:spPr>
            <a:xfrm>
              <a:off x="4367459" y="3031754"/>
              <a:ext cx="248247" cy="653203"/>
            </a:xfrm>
            <a:prstGeom prst="rect">
              <a:avLst/>
            </a:prstGeom>
            <a:solidFill>
              <a:srgbClr val="1CABE2">
                <a:alpha val="100000"/>
              </a:srgbClr>
            </a:solidFill>
          </p:spPr>
          <p:txBody>
            <a:bodyPr/>
            <a:lstStyle/>
            <a:p>
              <a:endParaRPr/>
            </a:p>
          </p:txBody>
        </p:sp>
        <p:sp>
          <p:nvSpPr>
            <p:cNvPr id="47" name="rc47"/>
            <p:cNvSpPr/>
            <p:nvPr/>
          </p:nvSpPr>
          <p:spPr>
            <a:xfrm>
              <a:off x="4643290" y="3604934"/>
              <a:ext cx="248247" cy="401750"/>
            </a:xfrm>
            <a:prstGeom prst="rect">
              <a:avLst/>
            </a:prstGeom>
            <a:solidFill>
              <a:srgbClr val="80BD41">
                <a:alpha val="100000"/>
              </a:srgbClr>
            </a:solidFill>
          </p:spPr>
          <p:txBody>
            <a:bodyPr/>
            <a:lstStyle/>
            <a:p>
              <a:endParaRPr/>
            </a:p>
          </p:txBody>
        </p:sp>
        <p:sp>
          <p:nvSpPr>
            <p:cNvPr id="48" name="rc48"/>
            <p:cNvSpPr/>
            <p:nvPr/>
          </p:nvSpPr>
          <p:spPr>
            <a:xfrm>
              <a:off x="4643290" y="3002317"/>
              <a:ext cx="248247" cy="602617"/>
            </a:xfrm>
            <a:prstGeom prst="rect">
              <a:avLst/>
            </a:prstGeom>
            <a:solidFill>
              <a:srgbClr val="1CABE2">
                <a:alpha val="100000"/>
              </a:srgbClr>
            </a:solidFill>
          </p:spPr>
          <p:txBody>
            <a:bodyPr/>
            <a:lstStyle/>
            <a:p>
              <a:endParaRPr/>
            </a:p>
          </p:txBody>
        </p:sp>
        <p:sp>
          <p:nvSpPr>
            <p:cNvPr id="49" name="rc49"/>
            <p:cNvSpPr/>
            <p:nvPr/>
          </p:nvSpPr>
          <p:spPr>
            <a:xfrm>
              <a:off x="4919120" y="3606632"/>
              <a:ext cx="248247" cy="400052"/>
            </a:xfrm>
            <a:prstGeom prst="rect">
              <a:avLst/>
            </a:prstGeom>
            <a:solidFill>
              <a:srgbClr val="80BD41">
                <a:alpha val="100000"/>
              </a:srgbClr>
            </a:solidFill>
          </p:spPr>
          <p:txBody>
            <a:bodyPr/>
            <a:lstStyle/>
            <a:p>
              <a:endParaRPr/>
            </a:p>
          </p:txBody>
        </p:sp>
        <p:sp>
          <p:nvSpPr>
            <p:cNvPr id="50" name="rc50"/>
            <p:cNvSpPr/>
            <p:nvPr/>
          </p:nvSpPr>
          <p:spPr>
            <a:xfrm>
              <a:off x="4919120" y="2980916"/>
              <a:ext cx="248247" cy="625716"/>
            </a:xfrm>
            <a:prstGeom prst="rect">
              <a:avLst/>
            </a:prstGeom>
            <a:solidFill>
              <a:srgbClr val="1CABE2">
                <a:alpha val="100000"/>
              </a:srgbClr>
            </a:solidFill>
          </p:spPr>
          <p:txBody>
            <a:bodyPr/>
            <a:lstStyle/>
            <a:p>
              <a:endParaRPr/>
            </a:p>
          </p:txBody>
        </p:sp>
        <p:sp>
          <p:nvSpPr>
            <p:cNvPr id="51" name="rc51"/>
            <p:cNvSpPr/>
            <p:nvPr/>
          </p:nvSpPr>
          <p:spPr>
            <a:xfrm>
              <a:off x="5194951" y="3626638"/>
              <a:ext cx="248247" cy="380046"/>
            </a:xfrm>
            <a:prstGeom prst="rect">
              <a:avLst/>
            </a:prstGeom>
            <a:solidFill>
              <a:srgbClr val="80BD41">
                <a:alpha val="100000"/>
              </a:srgbClr>
            </a:solidFill>
          </p:spPr>
          <p:txBody>
            <a:bodyPr/>
            <a:lstStyle/>
            <a:p>
              <a:endParaRPr/>
            </a:p>
          </p:txBody>
        </p:sp>
        <p:sp>
          <p:nvSpPr>
            <p:cNvPr id="52" name="rc52"/>
            <p:cNvSpPr/>
            <p:nvPr/>
          </p:nvSpPr>
          <p:spPr>
            <a:xfrm>
              <a:off x="5194951" y="2951008"/>
              <a:ext cx="248247" cy="675630"/>
            </a:xfrm>
            <a:prstGeom prst="rect">
              <a:avLst/>
            </a:prstGeom>
            <a:solidFill>
              <a:srgbClr val="1CABE2">
                <a:alpha val="100000"/>
              </a:srgbClr>
            </a:solidFill>
          </p:spPr>
          <p:txBody>
            <a:bodyPr/>
            <a:lstStyle/>
            <a:p>
              <a:endParaRPr/>
            </a:p>
          </p:txBody>
        </p:sp>
        <p:sp>
          <p:nvSpPr>
            <p:cNvPr id="53" name="rc53"/>
            <p:cNvSpPr/>
            <p:nvPr/>
          </p:nvSpPr>
          <p:spPr>
            <a:xfrm>
              <a:off x="5470781" y="3553743"/>
              <a:ext cx="248247" cy="452942"/>
            </a:xfrm>
            <a:prstGeom prst="rect">
              <a:avLst/>
            </a:prstGeom>
            <a:solidFill>
              <a:srgbClr val="80BD41">
                <a:alpha val="100000"/>
              </a:srgbClr>
            </a:solidFill>
          </p:spPr>
          <p:txBody>
            <a:bodyPr/>
            <a:lstStyle/>
            <a:p>
              <a:endParaRPr/>
            </a:p>
          </p:txBody>
        </p:sp>
        <p:sp>
          <p:nvSpPr>
            <p:cNvPr id="54" name="rc54"/>
            <p:cNvSpPr/>
            <p:nvPr/>
          </p:nvSpPr>
          <p:spPr>
            <a:xfrm>
              <a:off x="5470781" y="2928261"/>
              <a:ext cx="248247" cy="625481"/>
            </a:xfrm>
            <a:prstGeom prst="rect">
              <a:avLst/>
            </a:prstGeom>
            <a:solidFill>
              <a:srgbClr val="1CABE2">
                <a:alpha val="100000"/>
              </a:srgbClr>
            </a:solidFill>
          </p:spPr>
          <p:txBody>
            <a:bodyPr/>
            <a:lstStyle/>
            <a:p>
              <a:endParaRPr/>
            </a:p>
          </p:txBody>
        </p:sp>
        <p:sp>
          <p:nvSpPr>
            <p:cNvPr id="55" name="rc55"/>
            <p:cNvSpPr/>
            <p:nvPr/>
          </p:nvSpPr>
          <p:spPr>
            <a:xfrm>
              <a:off x="5746612" y="3559526"/>
              <a:ext cx="248247" cy="447158"/>
            </a:xfrm>
            <a:prstGeom prst="rect">
              <a:avLst/>
            </a:prstGeom>
            <a:solidFill>
              <a:srgbClr val="80BD41">
                <a:alpha val="100000"/>
              </a:srgbClr>
            </a:solidFill>
          </p:spPr>
          <p:txBody>
            <a:bodyPr/>
            <a:lstStyle/>
            <a:p>
              <a:endParaRPr/>
            </a:p>
          </p:txBody>
        </p:sp>
        <p:sp>
          <p:nvSpPr>
            <p:cNvPr id="56" name="rc56"/>
            <p:cNvSpPr/>
            <p:nvPr/>
          </p:nvSpPr>
          <p:spPr>
            <a:xfrm>
              <a:off x="5746612" y="2916039"/>
              <a:ext cx="248247" cy="643486"/>
            </a:xfrm>
            <a:prstGeom prst="rect">
              <a:avLst/>
            </a:prstGeom>
            <a:solidFill>
              <a:srgbClr val="1CABE2">
                <a:alpha val="100000"/>
              </a:srgbClr>
            </a:solidFill>
          </p:spPr>
          <p:txBody>
            <a:bodyPr/>
            <a:lstStyle/>
            <a:p>
              <a:endParaRPr/>
            </a:p>
          </p:txBody>
        </p:sp>
        <p:sp>
          <p:nvSpPr>
            <p:cNvPr id="57" name="rc57"/>
            <p:cNvSpPr/>
            <p:nvPr/>
          </p:nvSpPr>
          <p:spPr>
            <a:xfrm>
              <a:off x="6022443" y="3550212"/>
              <a:ext cx="248247" cy="456472"/>
            </a:xfrm>
            <a:prstGeom prst="rect">
              <a:avLst/>
            </a:prstGeom>
            <a:solidFill>
              <a:srgbClr val="80BD41">
                <a:alpha val="100000"/>
              </a:srgbClr>
            </a:solidFill>
          </p:spPr>
          <p:txBody>
            <a:bodyPr/>
            <a:lstStyle/>
            <a:p>
              <a:endParaRPr/>
            </a:p>
          </p:txBody>
        </p:sp>
        <p:sp>
          <p:nvSpPr>
            <p:cNvPr id="58" name="rc58"/>
            <p:cNvSpPr/>
            <p:nvPr/>
          </p:nvSpPr>
          <p:spPr>
            <a:xfrm>
              <a:off x="6022443" y="2893343"/>
              <a:ext cx="248247" cy="656868"/>
            </a:xfrm>
            <a:prstGeom prst="rect">
              <a:avLst/>
            </a:prstGeom>
            <a:solidFill>
              <a:srgbClr val="1CABE2">
                <a:alpha val="100000"/>
              </a:srgbClr>
            </a:solidFill>
          </p:spPr>
          <p:txBody>
            <a:bodyPr/>
            <a:lstStyle/>
            <a:p>
              <a:endParaRPr/>
            </a:p>
          </p:txBody>
        </p:sp>
        <p:sp>
          <p:nvSpPr>
            <p:cNvPr id="59" name="rc59"/>
            <p:cNvSpPr/>
            <p:nvPr/>
          </p:nvSpPr>
          <p:spPr>
            <a:xfrm>
              <a:off x="6298273" y="3471130"/>
              <a:ext cx="248247" cy="535555"/>
            </a:xfrm>
            <a:prstGeom prst="rect">
              <a:avLst/>
            </a:prstGeom>
            <a:solidFill>
              <a:srgbClr val="80BD41">
                <a:alpha val="100000"/>
              </a:srgbClr>
            </a:solidFill>
          </p:spPr>
          <p:txBody>
            <a:bodyPr/>
            <a:lstStyle/>
            <a:p>
              <a:endParaRPr/>
            </a:p>
          </p:txBody>
        </p:sp>
        <p:sp>
          <p:nvSpPr>
            <p:cNvPr id="60" name="rc60"/>
            <p:cNvSpPr/>
            <p:nvPr/>
          </p:nvSpPr>
          <p:spPr>
            <a:xfrm>
              <a:off x="6298273" y="2867218"/>
              <a:ext cx="248247" cy="603911"/>
            </a:xfrm>
            <a:prstGeom prst="rect">
              <a:avLst/>
            </a:prstGeom>
            <a:solidFill>
              <a:srgbClr val="1CABE2">
                <a:alpha val="100000"/>
              </a:srgbClr>
            </a:solidFill>
          </p:spPr>
          <p:txBody>
            <a:bodyPr/>
            <a:lstStyle/>
            <a:p>
              <a:endParaRPr/>
            </a:p>
          </p:txBody>
        </p:sp>
        <p:sp>
          <p:nvSpPr>
            <p:cNvPr id="61" name="rc61"/>
            <p:cNvSpPr/>
            <p:nvPr/>
          </p:nvSpPr>
          <p:spPr>
            <a:xfrm>
              <a:off x="6574104" y="3383507"/>
              <a:ext cx="248247" cy="623178"/>
            </a:xfrm>
            <a:prstGeom prst="rect">
              <a:avLst/>
            </a:prstGeom>
            <a:solidFill>
              <a:srgbClr val="80BD41">
                <a:alpha val="100000"/>
              </a:srgbClr>
            </a:solidFill>
          </p:spPr>
          <p:txBody>
            <a:bodyPr/>
            <a:lstStyle/>
            <a:p>
              <a:endParaRPr/>
            </a:p>
          </p:txBody>
        </p:sp>
        <p:sp>
          <p:nvSpPr>
            <p:cNvPr id="62" name="rc62"/>
            <p:cNvSpPr/>
            <p:nvPr/>
          </p:nvSpPr>
          <p:spPr>
            <a:xfrm>
              <a:off x="6574104" y="2830871"/>
              <a:ext cx="248247" cy="552635"/>
            </a:xfrm>
            <a:prstGeom prst="rect">
              <a:avLst/>
            </a:prstGeom>
            <a:solidFill>
              <a:srgbClr val="1CABE2">
                <a:alpha val="100000"/>
              </a:srgbClr>
            </a:solidFill>
          </p:spPr>
          <p:txBody>
            <a:bodyPr/>
            <a:lstStyle/>
            <a:p>
              <a:endParaRPr/>
            </a:p>
          </p:txBody>
        </p:sp>
        <p:sp>
          <p:nvSpPr>
            <p:cNvPr id="63" name="rc63"/>
            <p:cNvSpPr/>
            <p:nvPr/>
          </p:nvSpPr>
          <p:spPr>
            <a:xfrm>
              <a:off x="6849934" y="3346824"/>
              <a:ext cx="248247" cy="659861"/>
            </a:xfrm>
            <a:prstGeom prst="rect">
              <a:avLst/>
            </a:prstGeom>
            <a:solidFill>
              <a:srgbClr val="80BD41">
                <a:alpha val="100000"/>
              </a:srgbClr>
            </a:solidFill>
          </p:spPr>
          <p:txBody>
            <a:bodyPr/>
            <a:lstStyle/>
            <a:p>
              <a:endParaRPr/>
            </a:p>
          </p:txBody>
        </p:sp>
        <p:sp>
          <p:nvSpPr>
            <p:cNvPr id="64" name="rc64"/>
            <p:cNvSpPr/>
            <p:nvPr/>
          </p:nvSpPr>
          <p:spPr>
            <a:xfrm>
              <a:off x="6849934" y="2806931"/>
              <a:ext cx="248247" cy="539892"/>
            </a:xfrm>
            <a:prstGeom prst="rect">
              <a:avLst/>
            </a:prstGeom>
            <a:solidFill>
              <a:srgbClr val="1CABE2">
                <a:alpha val="100000"/>
              </a:srgbClr>
            </a:solidFill>
          </p:spPr>
          <p:txBody>
            <a:bodyPr/>
            <a:lstStyle/>
            <a:p>
              <a:endParaRPr/>
            </a:p>
          </p:txBody>
        </p:sp>
        <p:sp>
          <p:nvSpPr>
            <p:cNvPr id="65" name="rc65"/>
            <p:cNvSpPr/>
            <p:nvPr/>
          </p:nvSpPr>
          <p:spPr>
            <a:xfrm>
              <a:off x="7125765" y="3244070"/>
              <a:ext cx="248247" cy="762614"/>
            </a:xfrm>
            <a:prstGeom prst="rect">
              <a:avLst/>
            </a:prstGeom>
            <a:solidFill>
              <a:srgbClr val="80BD41">
                <a:alpha val="100000"/>
              </a:srgbClr>
            </a:solidFill>
          </p:spPr>
          <p:txBody>
            <a:bodyPr/>
            <a:lstStyle/>
            <a:p>
              <a:endParaRPr/>
            </a:p>
          </p:txBody>
        </p:sp>
        <p:sp>
          <p:nvSpPr>
            <p:cNvPr id="66" name="rc66"/>
            <p:cNvSpPr/>
            <p:nvPr/>
          </p:nvSpPr>
          <p:spPr>
            <a:xfrm>
              <a:off x="7125765" y="2776670"/>
              <a:ext cx="248247" cy="467400"/>
            </a:xfrm>
            <a:prstGeom prst="rect">
              <a:avLst/>
            </a:prstGeom>
            <a:solidFill>
              <a:srgbClr val="1CABE2">
                <a:alpha val="100000"/>
              </a:srgbClr>
            </a:solidFill>
          </p:spPr>
          <p:txBody>
            <a:bodyPr/>
            <a:lstStyle/>
            <a:p>
              <a:endParaRPr/>
            </a:p>
          </p:txBody>
        </p:sp>
        <p:sp>
          <p:nvSpPr>
            <p:cNvPr id="67" name="rc67"/>
            <p:cNvSpPr/>
            <p:nvPr/>
          </p:nvSpPr>
          <p:spPr>
            <a:xfrm>
              <a:off x="7401596" y="3164029"/>
              <a:ext cx="248247" cy="842655"/>
            </a:xfrm>
            <a:prstGeom prst="rect">
              <a:avLst/>
            </a:prstGeom>
            <a:solidFill>
              <a:srgbClr val="80BD41">
                <a:alpha val="100000"/>
              </a:srgbClr>
            </a:solidFill>
          </p:spPr>
          <p:txBody>
            <a:bodyPr/>
            <a:lstStyle/>
            <a:p>
              <a:endParaRPr/>
            </a:p>
          </p:txBody>
        </p:sp>
        <p:sp>
          <p:nvSpPr>
            <p:cNvPr id="68" name="rc68"/>
            <p:cNvSpPr/>
            <p:nvPr/>
          </p:nvSpPr>
          <p:spPr>
            <a:xfrm>
              <a:off x="7401596" y="2729933"/>
              <a:ext cx="248247" cy="434096"/>
            </a:xfrm>
            <a:prstGeom prst="rect">
              <a:avLst/>
            </a:prstGeom>
            <a:solidFill>
              <a:srgbClr val="1CABE2">
                <a:alpha val="100000"/>
              </a:srgbClr>
            </a:solidFill>
          </p:spPr>
          <p:txBody>
            <a:bodyPr/>
            <a:lstStyle/>
            <a:p>
              <a:endParaRPr/>
            </a:p>
          </p:txBody>
        </p:sp>
        <p:sp>
          <p:nvSpPr>
            <p:cNvPr id="69" name="rc69"/>
            <p:cNvSpPr/>
            <p:nvPr/>
          </p:nvSpPr>
          <p:spPr>
            <a:xfrm>
              <a:off x="7677426" y="3129901"/>
              <a:ext cx="248247" cy="876783"/>
            </a:xfrm>
            <a:prstGeom prst="rect">
              <a:avLst/>
            </a:prstGeom>
            <a:solidFill>
              <a:srgbClr val="80BD41">
                <a:alpha val="100000"/>
              </a:srgbClr>
            </a:solidFill>
          </p:spPr>
          <p:txBody>
            <a:bodyPr/>
            <a:lstStyle/>
            <a:p>
              <a:endParaRPr/>
            </a:p>
          </p:txBody>
        </p:sp>
        <p:sp>
          <p:nvSpPr>
            <p:cNvPr id="70" name="rc70"/>
            <p:cNvSpPr/>
            <p:nvPr/>
          </p:nvSpPr>
          <p:spPr>
            <a:xfrm>
              <a:off x="7677426" y="2698058"/>
              <a:ext cx="248247" cy="431843"/>
            </a:xfrm>
            <a:prstGeom prst="rect">
              <a:avLst/>
            </a:prstGeom>
            <a:solidFill>
              <a:srgbClr val="1CABE2">
                <a:alpha val="100000"/>
              </a:srgbClr>
            </a:solidFill>
          </p:spPr>
          <p:txBody>
            <a:bodyPr/>
            <a:lstStyle/>
            <a:p>
              <a:endParaRPr/>
            </a:p>
          </p:txBody>
        </p:sp>
        <p:sp>
          <p:nvSpPr>
            <p:cNvPr id="71" name="rc71"/>
            <p:cNvSpPr/>
            <p:nvPr/>
          </p:nvSpPr>
          <p:spPr>
            <a:xfrm>
              <a:off x="7953257" y="3051962"/>
              <a:ext cx="248247" cy="954722"/>
            </a:xfrm>
            <a:prstGeom prst="rect">
              <a:avLst/>
            </a:prstGeom>
            <a:solidFill>
              <a:srgbClr val="80BD41">
                <a:alpha val="100000"/>
              </a:srgbClr>
            </a:solidFill>
          </p:spPr>
          <p:txBody>
            <a:bodyPr/>
            <a:lstStyle/>
            <a:p>
              <a:endParaRPr/>
            </a:p>
          </p:txBody>
        </p:sp>
        <p:sp>
          <p:nvSpPr>
            <p:cNvPr id="72" name="rc72"/>
            <p:cNvSpPr/>
            <p:nvPr/>
          </p:nvSpPr>
          <p:spPr>
            <a:xfrm>
              <a:off x="7953257" y="2602685"/>
              <a:ext cx="248247" cy="449277"/>
            </a:xfrm>
            <a:prstGeom prst="rect">
              <a:avLst/>
            </a:prstGeom>
            <a:solidFill>
              <a:srgbClr val="1CABE2">
                <a:alpha val="100000"/>
              </a:srgbClr>
            </a:solidFill>
          </p:spPr>
          <p:txBody>
            <a:bodyPr/>
            <a:lstStyle/>
            <a:p>
              <a:endParaRPr/>
            </a:p>
          </p:txBody>
        </p:sp>
        <p:sp>
          <p:nvSpPr>
            <p:cNvPr id="73" name="pl73"/>
            <p:cNvSpPr/>
            <p:nvPr/>
          </p:nvSpPr>
          <p:spPr>
            <a:xfrm>
              <a:off x="1457446" y="2097240"/>
              <a:ext cx="6619934" cy="1375923"/>
            </a:xfrm>
            <a:custGeom>
              <a:avLst/>
              <a:gdLst/>
              <a:ahLst/>
              <a:cxnLst/>
              <a:rect l="0" t="0" r="0" b="0"/>
              <a:pathLst>
                <a:path w="6619934" h="1375923">
                  <a:moveTo>
                    <a:pt x="0" y="842401"/>
                  </a:moveTo>
                  <a:lnTo>
                    <a:pt x="275830" y="1179362"/>
                  </a:lnTo>
                  <a:lnTo>
                    <a:pt x="551661" y="1207442"/>
                  </a:lnTo>
                  <a:lnTo>
                    <a:pt x="827491" y="1263602"/>
                  </a:lnTo>
                  <a:lnTo>
                    <a:pt x="1103322" y="1291682"/>
                  </a:lnTo>
                  <a:lnTo>
                    <a:pt x="1379153" y="1179362"/>
                  </a:lnTo>
                  <a:lnTo>
                    <a:pt x="1654983" y="758161"/>
                  </a:lnTo>
                  <a:lnTo>
                    <a:pt x="1930814" y="1095122"/>
                  </a:lnTo>
                  <a:lnTo>
                    <a:pt x="2206644" y="1375923"/>
                  </a:lnTo>
                  <a:lnTo>
                    <a:pt x="2482475" y="1179362"/>
                  </a:lnTo>
                  <a:lnTo>
                    <a:pt x="2758306" y="786241"/>
                  </a:lnTo>
                  <a:lnTo>
                    <a:pt x="3034136" y="982802"/>
                  </a:lnTo>
                  <a:lnTo>
                    <a:pt x="3309967" y="786241"/>
                  </a:lnTo>
                  <a:lnTo>
                    <a:pt x="3585797" y="814321"/>
                  </a:lnTo>
                  <a:lnTo>
                    <a:pt x="3861628" y="898562"/>
                  </a:lnTo>
                  <a:lnTo>
                    <a:pt x="4137459" y="730081"/>
                  </a:lnTo>
                  <a:lnTo>
                    <a:pt x="4413289" y="758161"/>
                  </a:lnTo>
                  <a:lnTo>
                    <a:pt x="4689120" y="758161"/>
                  </a:lnTo>
                  <a:lnTo>
                    <a:pt x="4964950" y="589681"/>
                  </a:lnTo>
                  <a:lnTo>
                    <a:pt x="5240781" y="421200"/>
                  </a:lnTo>
                  <a:lnTo>
                    <a:pt x="5516612" y="365040"/>
                  </a:lnTo>
                  <a:lnTo>
                    <a:pt x="5792442" y="168480"/>
                  </a:lnTo>
                  <a:lnTo>
                    <a:pt x="6068273" y="56160"/>
                  </a:lnTo>
                  <a:lnTo>
                    <a:pt x="6344103" y="28080"/>
                  </a:lnTo>
                  <a:lnTo>
                    <a:pt x="6619934" y="0"/>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97156"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38</a:t>
              </a:r>
            </a:p>
          </p:txBody>
        </p:sp>
        <p:sp>
          <p:nvSpPr>
            <p:cNvPr id="75" name="tx75"/>
            <p:cNvSpPr/>
            <p:nvPr/>
          </p:nvSpPr>
          <p:spPr>
            <a:xfrm>
              <a:off x="277630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76" name="tx76"/>
            <p:cNvSpPr/>
            <p:nvPr/>
          </p:nvSpPr>
          <p:spPr>
            <a:xfrm>
              <a:off x="415546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40</a:t>
              </a:r>
            </a:p>
          </p:txBody>
        </p:sp>
        <p:sp>
          <p:nvSpPr>
            <p:cNvPr id="77" name="tx77"/>
            <p:cNvSpPr/>
            <p:nvPr/>
          </p:nvSpPr>
          <p:spPr>
            <a:xfrm>
              <a:off x="5534615"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42</a:t>
              </a:r>
            </a:p>
          </p:txBody>
        </p:sp>
        <p:sp>
          <p:nvSpPr>
            <p:cNvPr id="78" name="tx78"/>
            <p:cNvSpPr/>
            <p:nvPr/>
          </p:nvSpPr>
          <p:spPr>
            <a:xfrm>
              <a:off x="6637938" y="106322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53</a:t>
              </a:r>
            </a:p>
          </p:txBody>
        </p:sp>
        <p:sp>
          <p:nvSpPr>
            <p:cNvPr id="79" name="tx79"/>
            <p:cNvSpPr/>
            <p:nvPr/>
          </p:nvSpPr>
          <p:spPr>
            <a:xfrm>
              <a:off x="6913768" y="1064655"/>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55</a:t>
              </a:r>
            </a:p>
          </p:txBody>
        </p:sp>
        <p:sp>
          <p:nvSpPr>
            <p:cNvPr id="80" name="tx80"/>
            <p:cNvSpPr/>
            <p:nvPr/>
          </p:nvSpPr>
          <p:spPr>
            <a:xfrm>
              <a:off x="718959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746543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82" name="tx82"/>
            <p:cNvSpPr/>
            <p:nvPr/>
          </p:nvSpPr>
          <p:spPr>
            <a:xfrm>
              <a:off x="774126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801709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1339893" y="318722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406.6</a:t>
              </a:r>
            </a:p>
          </p:txBody>
        </p:sp>
        <p:sp>
          <p:nvSpPr>
            <p:cNvPr id="85" name="tx85"/>
            <p:cNvSpPr/>
            <p:nvPr/>
          </p:nvSpPr>
          <p:spPr>
            <a:xfrm>
              <a:off x="2719046" y="305066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487.8</a:t>
              </a:r>
            </a:p>
          </p:txBody>
        </p:sp>
        <p:sp>
          <p:nvSpPr>
            <p:cNvPr id="86" name="tx86"/>
            <p:cNvSpPr/>
            <p:nvPr/>
          </p:nvSpPr>
          <p:spPr>
            <a:xfrm>
              <a:off x="4098199" y="292108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564.9</a:t>
              </a:r>
            </a:p>
          </p:txBody>
        </p:sp>
        <p:sp>
          <p:nvSpPr>
            <p:cNvPr id="87" name="tx87"/>
            <p:cNvSpPr/>
            <p:nvPr/>
          </p:nvSpPr>
          <p:spPr>
            <a:xfrm>
              <a:off x="5477352" y="27923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641.5</a:t>
              </a:r>
            </a:p>
          </p:txBody>
        </p:sp>
        <p:sp>
          <p:nvSpPr>
            <p:cNvPr id="88" name="tx88"/>
            <p:cNvSpPr/>
            <p:nvPr/>
          </p:nvSpPr>
          <p:spPr>
            <a:xfrm>
              <a:off x="6580674" y="269494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699.4</a:t>
              </a:r>
            </a:p>
          </p:txBody>
        </p:sp>
        <p:sp>
          <p:nvSpPr>
            <p:cNvPr id="89" name="tx89"/>
            <p:cNvSpPr/>
            <p:nvPr/>
          </p:nvSpPr>
          <p:spPr>
            <a:xfrm>
              <a:off x="6856505" y="267095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713.6</a:t>
              </a:r>
            </a:p>
          </p:txBody>
        </p:sp>
        <p:sp>
          <p:nvSpPr>
            <p:cNvPr id="90" name="tx90"/>
            <p:cNvSpPr/>
            <p:nvPr/>
          </p:nvSpPr>
          <p:spPr>
            <a:xfrm>
              <a:off x="7132335" y="264069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731.6</a:t>
              </a:r>
            </a:p>
          </p:txBody>
        </p:sp>
        <p:sp>
          <p:nvSpPr>
            <p:cNvPr id="91" name="tx91"/>
            <p:cNvSpPr/>
            <p:nvPr/>
          </p:nvSpPr>
          <p:spPr>
            <a:xfrm>
              <a:off x="7408166" y="259400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759.4</a:t>
              </a:r>
            </a:p>
          </p:txBody>
        </p:sp>
        <p:sp>
          <p:nvSpPr>
            <p:cNvPr id="92" name="tx92"/>
            <p:cNvSpPr/>
            <p:nvPr/>
          </p:nvSpPr>
          <p:spPr>
            <a:xfrm>
              <a:off x="7683997" y="25621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778.4</a:t>
              </a:r>
            </a:p>
          </p:txBody>
        </p:sp>
        <p:sp>
          <p:nvSpPr>
            <p:cNvPr id="93" name="tx93"/>
            <p:cNvSpPr/>
            <p:nvPr/>
          </p:nvSpPr>
          <p:spPr>
            <a:xfrm>
              <a:off x="7959827" y="246671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835.1</a:t>
              </a:r>
            </a:p>
          </p:txBody>
        </p:sp>
        <p:sp>
          <p:nvSpPr>
            <p:cNvPr id="94" name="pl94"/>
            <p:cNvSpPr/>
            <p:nvPr/>
          </p:nvSpPr>
          <p:spPr>
            <a:xfrm>
              <a:off x="1457446" y="1198678"/>
              <a:ext cx="0" cy="1740964"/>
            </a:xfrm>
            <a:custGeom>
              <a:avLst/>
              <a:gdLst/>
              <a:ahLst/>
              <a:cxnLst/>
              <a:rect l="0" t="0" r="0" b="0"/>
              <a:pathLst>
                <a:path h="1740964">
                  <a:moveTo>
                    <a:pt x="0" y="1740964"/>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36599" y="1198678"/>
              <a:ext cx="0" cy="2077924"/>
            </a:xfrm>
            <a:custGeom>
              <a:avLst/>
              <a:gdLst/>
              <a:ahLst/>
              <a:cxnLst/>
              <a:rect l="0" t="0" r="0" b="0"/>
              <a:pathLst>
                <a:path h="2077924">
                  <a:moveTo>
                    <a:pt x="0" y="2077924"/>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215752" y="1198678"/>
              <a:ext cx="0" cy="1684803"/>
            </a:xfrm>
            <a:custGeom>
              <a:avLst/>
              <a:gdLst/>
              <a:ahLst/>
              <a:cxnLst/>
              <a:rect l="0" t="0" r="0" b="0"/>
              <a:pathLst>
                <a:path h="1684803">
                  <a:moveTo>
                    <a:pt x="0" y="1684803"/>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94905" y="1198678"/>
              <a:ext cx="0" cy="1628643"/>
            </a:xfrm>
            <a:custGeom>
              <a:avLst/>
              <a:gdLst/>
              <a:ahLst/>
              <a:cxnLst/>
              <a:rect l="0" t="0" r="0" b="0"/>
              <a:pathLst>
                <a:path h="1628643">
                  <a:moveTo>
                    <a:pt x="0" y="1628643"/>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98228" y="1198678"/>
              <a:ext cx="0" cy="1319763"/>
            </a:xfrm>
            <a:custGeom>
              <a:avLst/>
              <a:gdLst/>
              <a:ahLst/>
              <a:cxnLst/>
              <a:rect l="0" t="0" r="0" b="0"/>
              <a:pathLst>
                <a:path h="1319763">
                  <a:moveTo>
                    <a:pt x="0" y="1319763"/>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74058" y="1198678"/>
              <a:ext cx="0" cy="1263602"/>
            </a:xfrm>
            <a:custGeom>
              <a:avLst/>
              <a:gdLst/>
              <a:ahLst/>
              <a:cxnLst/>
              <a:rect l="0" t="0" r="0" b="0"/>
              <a:pathLst>
                <a:path h="1263602">
                  <a:moveTo>
                    <a:pt x="0" y="1263602"/>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9889" y="1198678"/>
              <a:ext cx="0" cy="1067042"/>
            </a:xfrm>
            <a:custGeom>
              <a:avLst/>
              <a:gdLst/>
              <a:ahLst/>
              <a:cxnLst/>
              <a:rect l="0" t="0" r="0" b="0"/>
              <a:pathLst>
                <a:path h="1067042">
                  <a:moveTo>
                    <a:pt x="0" y="1067042"/>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5719" y="1198678"/>
              <a:ext cx="0" cy="954722"/>
            </a:xfrm>
            <a:custGeom>
              <a:avLst/>
              <a:gdLst/>
              <a:ahLst/>
              <a:cxnLst/>
              <a:rect l="0" t="0" r="0" b="0"/>
              <a:pathLst>
                <a:path h="954722">
                  <a:moveTo>
                    <a:pt x="0" y="95472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801550" y="1198678"/>
              <a:ext cx="0" cy="926642"/>
            </a:xfrm>
            <a:custGeom>
              <a:avLst/>
              <a:gdLst/>
              <a:ahLst/>
              <a:cxnLst/>
              <a:rect l="0" t="0" r="0" b="0"/>
              <a:pathLst>
                <a:path h="926642">
                  <a:moveTo>
                    <a:pt x="0" y="92664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7381" y="1198678"/>
              <a:ext cx="0" cy="898562"/>
            </a:xfrm>
            <a:custGeom>
              <a:avLst/>
              <a:gdLst/>
              <a:ahLst/>
              <a:cxnLst/>
              <a:rect l="0" t="0" r="0" b="0"/>
              <a:pathLst>
                <a:path h="898562">
                  <a:moveTo>
                    <a:pt x="0" y="898562"/>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39893" y="38417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154.5</a:t>
              </a:r>
            </a:p>
          </p:txBody>
        </p:sp>
        <p:sp>
          <p:nvSpPr>
            <p:cNvPr id="105" name="tx105"/>
            <p:cNvSpPr/>
            <p:nvPr/>
          </p:nvSpPr>
          <p:spPr>
            <a:xfrm>
              <a:off x="1339893" y="350000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252.1</a:t>
              </a:r>
            </a:p>
          </p:txBody>
        </p:sp>
        <p:sp>
          <p:nvSpPr>
            <p:cNvPr id="106" name="tx106"/>
            <p:cNvSpPr/>
            <p:nvPr/>
          </p:nvSpPr>
          <p:spPr>
            <a:xfrm>
              <a:off x="2719046" y="386502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126.8</a:t>
              </a:r>
            </a:p>
          </p:txBody>
        </p:sp>
        <p:sp>
          <p:nvSpPr>
            <p:cNvPr id="107" name="tx107"/>
            <p:cNvSpPr/>
            <p:nvPr/>
          </p:nvSpPr>
          <p:spPr>
            <a:xfrm>
              <a:off x="2758222" y="3454932"/>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361</a:t>
              </a:r>
            </a:p>
          </p:txBody>
        </p:sp>
        <p:sp>
          <p:nvSpPr>
            <p:cNvPr id="108" name="tx108"/>
            <p:cNvSpPr/>
            <p:nvPr/>
          </p:nvSpPr>
          <p:spPr>
            <a:xfrm>
              <a:off x="4137375" y="3781697"/>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226</a:t>
              </a:r>
            </a:p>
          </p:txBody>
        </p:sp>
        <p:sp>
          <p:nvSpPr>
            <p:cNvPr id="109" name="tx109"/>
            <p:cNvSpPr/>
            <p:nvPr/>
          </p:nvSpPr>
          <p:spPr>
            <a:xfrm>
              <a:off x="4098199" y="330681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338.9</a:t>
              </a:r>
            </a:p>
          </p:txBody>
        </p:sp>
        <p:sp>
          <p:nvSpPr>
            <p:cNvPr id="110" name="tx110"/>
            <p:cNvSpPr/>
            <p:nvPr/>
          </p:nvSpPr>
          <p:spPr>
            <a:xfrm>
              <a:off x="5477352" y="374516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269.4</a:t>
              </a:r>
            </a:p>
          </p:txBody>
        </p:sp>
        <p:sp>
          <p:nvSpPr>
            <p:cNvPr id="111" name="tx111"/>
            <p:cNvSpPr/>
            <p:nvPr/>
          </p:nvSpPr>
          <p:spPr>
            <a:xfrm>
              <a:off x="5516529" y="3205908"/>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372</a:t>
              </a:r>
            </a:p>
          </p:txBody>
        </p:sp>
        <p:sp>
          <p:nvSpPr>
            <p:cNvPr id="112" name="tx112"/>
            <p:cNvSpPr/>
            <p:nvPr/>
          </p:nvSpPr>
          <p:spPr>
            <a:xfrm>
              <a:off x="6580674" y="366000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370.7</a:t>
              </a:r>
            </a:p>
          </p:txBody>
        </p:sp>
        <p:sp>
          <p:nvSpPr>
            <p:cNvPr id="113" name="tx113"/>
            <p:cNvSpPr/>
            <p:nvPr/>
          </p:nvSpPr>
          <p:spPr>
            <a:xfrm>
              <a:off x="6580674" y="307209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328.7</a:t>
              </a:r>
            </a:p>
          </p:txBody>
        </p:sp>
        <p:sp>
          <p:nvSpPr>
            <p:cNvPr id="114" name="tx114"/>
            <p:cNvSpPr/>
            <p:nvPr/>
          </p:nvSpPr>
          <p:spPr>
            <a:xfrm>
              <a:off x="6856505" y="364166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392.5</a:t>
              </a:r>
            </a:p>
          </p:txBody>
        </p:sp>
        <p:sp>
          <p:nvSpPr>
            <p:cNvPr id="115" name="tx115"/>
            <p:cNvSpPr/>
            <p:nvPr/>
          </p:nvSpPr>
          <p:spPr>
            <a:xfrm>
              <a:off x="6856505" y="304178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321.1</a:t>
              </a:r>
            </a:p>
          </p:txBody>
        </p:sp>
        <p:sp>
          <p:nvSpPr>
            <p:cNvPr id="116" name="tx116"/>
            <p:cNvSpPr/>
            <p:nvPr/>
          </p:nvSpPr>
          <p:spPr>
            <a:xfrm>
              <a:off x="7132335" y="359028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453.6</a:t>
              </a:r>
            </a:p>
          </p:txBody>
        </p:sp>
        <p:sp>
          <p:nvSpPr>
            <p:cNvPr id="117" name="tx117"/>
            <p:cNvSpPr/>
            <p:nvPr/>
          </p:nvSpPr>
          <p:spPr>
            <a:xfrm>
              <a:off x="7171512" y="2975322"/>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278</a:t>
              </a:r>
            </a:p>
          </p:txBody>
        </p:sp>
        <p:sp>
          <p:nvSpPr>
            <p:cNvPr id="118" name="tx118"/>
            <p:cNvSpPr/>
            <p:nvPr/>
          </p:nvSpPr>
          <p:spPr>
            <a:xfrm>
              <a:off x="7408166" y="355030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501.2</a:t>
              </a:r>
            </a:p>
          </p:txBody>
        </p:sp>
        <p:sp>
          <p:nvSpPr>
            <p:cNvPr id="119" name="tx119"/>
            <p:cNvSpPr/>
            <p:nvPr/>
          </p:nvSpPr>
          <p:spPr>
            <a:xfrm>
              <a:off x="7408166" y="291193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258.2</a:t>
              </a:r>
            </a:p>
          </p:txBody>
        </p:sp>
        <p:sp>
          <p:nvSpPr>
            <p:cNvPr id="120" name="tx120"/>
            <p:cNvSpPr/>
            <p:nvPr/>
          </p:nvSpPr>
          <p:spPr>
            <a:xfrm>
              <a:off x="7683997" y="353324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521.5</a:t>
              </a:r>
            </a:p>
          </p:txBody>
        </p:sp>
        <p:sp>
          <p:nvSpPr>
            <p:cNvPr id="121" name="tx121"/>
            <p:cNvSpPr/>
            <p:nvPr/>
          </p:nvSpPr>
          <p:spPr>
            <a:xfrm>
              <a:off x="7683997" y="28789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256.9</a:t>
              </a:r>
            </a:p>
          </p:txBody>
        </p:sp>
        <p:sp>
          <p:nvSpPr>
            <p:cNvPr id="122" name="tx122"/>
            <p:cNvSpPr/>
            <p:nvPr/>
          </p:nvSpPr>
          <p:spPr>
            <a:xfrm>
              <a:off x="7959827" y="349427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567.9</a:t>
              </a:r>
            </a:p>
          </p:txBody>
        </p:sp>
        <p:sp>
          <p:nvSpPr>
            <p:cNvPr id="123" name="tx123"/>
            <p:cNvSpPr/>
            <p:nvPr/>
          </p:nvSpPr>
          <p:spPr>
            <a:xfrm>
              <a:off x="7959827" y="279227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267.2</a:t>
              </a:r>
            </a:p>
          </p:txBody>
        </p:sp>
        <p:sp>
          <p:nvSpPr>
            <p:cNvPr id="124" name="tx124"/>
            <p:cNvSpPr/>
            <p:nvPr/>
          </p:nvSpPr>
          <p:spPr>
            <a:xfrm>
              <a:off x="849589"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1398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5531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414731"/>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46692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46692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39457"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206557" y="495802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7" name="rc147"/>
            <p:cNvSpPr/>
            <p:nvPr/>
          </p:nvSpPr>
          <p:spPr>
            <a:xfrm>
              <a:off x="4549849" y="4909475"/>
              <a:ext cx="201456" cy="201456"/>
            </a:xfrm>
            <a:prstGeom prst="rect">
              <a:avLst/>
            </a:prstGeom>
            <a:solidFill>
              <a:srgbClr val="1CABE2">
                <a:alpha val="100000"/>
              </a:srgbClr>
            </a:solidFill>
          </p:spPr>
          <p:txBody>
            <a:bodyPr/>
            <a:lstStyle/>
            <a:p>
              <a:endParaRPr/>
            </a:p>
          </p:txBody>
        </p:sp>
        <p:sp>
          <p:nvSpPr>
            <p:cNvPr id="148" name="rc148"/>
            <p:cNvSpPr/>
            <p:nvPr/>
          </p:nvSpPr>
          <p:spPr>
            <a:xfrm>
              <a:off x="5770421" y="4909475"/>
              <a:ext cx="201456" cy="201456"/>
            </a:xfrm>
            <a:prstGeom prst="rect">
              <a:avLst/>
            </a:prstGeom>
            <a:solidFill>
              <a:srgbClr val="80BD41">
                <a:alpha val="100000"/>
              </a:srgbClr>
            </a:solidFill>
          </p:spPr>
          <p:txBody>
            <a:bodyPr/>
            <a:lstStyle/>
            <a:p>
              <a:endParaRPr/>
            </a:p>
          </p:txBody>
        </p:sp>
        <p:sp>
          <p:nvSpPr>
            <p:cNvPr id="149" name="tx149"/>
            <p:cNvSpPr/>
            <p:nvPr/>
          </p:nvSpPr>
          <p:spPr>
            <a:xfrm>
              <a:off x="4829894" y="4958020"/>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50466" y="4958020"/>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2" name="tx152"/>
            <p:cNvSpPr/>
            <p:nvPr/>
          </p:nvSpPr>
          <p:spPr>
            <a:xfrm>
              <a:off x="989913" y="661760"/>
              <a:ext cx="136076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Tchad, 2000-2024</a:t>
              </a:r>
            </a:p>
          </p:txBody>
        </p:sp>
        <p:sp>
          <p:nvSpPr>
            <p:cNvPr id="153" name="pl153"/>
            <p:cNvSpPr/>
            <p:nvPr/>
          </p:nvSpPr>
          <p:spPr>
            <a:xfrm>
              <a:off x="231238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27049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6228612"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8186728"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89913" y="585572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89913" y="565302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89913" y="545032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33332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291438"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24955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20767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rc164"/>
            <p:cNvSpPr/>
            <p:nvPr/>
          </p:nvSpPr>
          <p:spPr>
            <a:xfrm>
              <a:off x="1333322" y="5774644"/>
              <a:ext cx="2903337" cy="162162"/>
            </a:xfrm>
            <a:prstGeom prst="rect">
              <a:avLst/>
            </a:prstGeom>
            <a:solidFill>
              <a:srgbClr val="80BD41">
                <a:alpha val="100000"/>
              </a:srgbClr>
            </a:solidFill>
          </p:spPr>
          <p:txBody>
            <a:bodyPr/>
            <a:lstStyle/>
            <a:p>
              <a:endParaRPr/>
            </a:p>
          </p:txBody>
        </p:sp>
        <p:sp>
          <p:nvSpPr>
            <p:cNvPr id="165" name="rc165"/>
            <p:cNvSpPr/>
            <p:nvPr/>
          </p:nvSpPr>
          <p:spPr>
            <a:xfrm>
              <a:off x="4236660" y="5774644"/>
              <a:ext cx="2574687" cy="162162"/>
            </a:xfrm>
            <a:prstGeom prst="rect">
              <a:avLst/>
            </a:prstGeom>
            <a:solidFill>
              <a:srgbClr val="1CABE2">
                <a:alpha val="100000"/>
              </a:srgbClr>
            </a:solidFill>
          </p:spPr>
          <p:txBody>
            <a:bodyPr/>
            <a:lstStyle/>
            <a:p>
              <a:endParaRPr/>
            </a:p>
          </p:txBody>
        </p:sp>
        <p:sp>
          <p:nvSpPr>
            <p:cNvPr id="166" name="rc166"/>
            <p:cNvSpPr/>
            <p:nvPr/>
          </p:nvSpPr>
          <p:spPr>
            <a:xfrm>
              <a:off x="1333322" y="5571941"/>
              <a:ext cx="4084865" cy="162162"/>
            </a:xfrm>
            <a:prstGeom prst="rect">
              <a:avLst/>
            </a:prstGeom>
            <a:solidFill>
              <a:srgbClr val="80BD41">
                <a:alpha val="100000"/>
              </a:srgbClr>
            </a:solidFill>
          </p:spPr>
          <p:txBody>
            <a:bodyPr/>
            <a:lstStyle/>
            <a:p>
              <a:endParaRPr/>
            </a:p>
          </p:txBody>
        </p:sp>
        <p:sp>
          <p:nvSpPr>
            <p:cNvPr id="167" name="rc167"/>
            <p:cNvSpPr/>
            <p:nvPr/>
          </p:nvSpPr>
          <p:spPr>
            <a:xfrm>
              <a:off x="5418187" y="5571941"/>
              <a:ext cx="2011925" cy="162162"/>
            </a:xfrm>
            <a:prstGeom prst="rect">
              <a:avLst/>
            </a:prstGeom>
            <a:solidFill>
              <a:srgbClr val="1CABE2">
                <a:alpha val="100000"/>
              </a:srgbClr>
            </a:solidFill>
          </p:spPr>
          <p:txBody>
            <a:bodyPr/>
            <a:lstStyle/>
            <a:p>
              <a:endParaRPr/>
            </a:p>
          </p:txBody>
        </p:sp>
        <p:sp>
          <p:nvSpPr>
            <p:cNvPr id="168" name="rc168"/>
            <p:cNvSpPr/>
            <p:nvPr/>
          </p:nvSpPr>
          <p:spPr>
            <a:xfrm>
              <a:off x="1333322" y="5369238"/>
              <a:ext cx="4447978" cy="162162"/>
            </a:xfrm>
            <a:prstGeom prst="rect">
              <a:avLst/>
            </a:prstGeom>
            <a:solidFill>
              <a:srgbClr val="80BD41">
                <a:alpha val="100000"/>
              </a:srgbClr>
            </a:solidFill>
          </p:spPr>
          <p:txBody>
            <a:bodyPr/>
            <a:lstStyle/>
            <a:p>
              <a:endParaRPr/>
            </a:p>
          </p:txBody>
        </p:sp>
        <p:sp>
          <p:nvSpPr>
            <p:cNvPr id="169" name="rc169"/>
            <p:cNvSpPr/>
            <p:nvPr/>
          </p:nvSpPr>
          <p:spPr>
            <a:xfrm>
              <a:off x="5781300" y="5369238"/>
              <a:ext cx="2093147" cy="162162"/>
            </a:xfrm>
            <a:prstGeom prst="rect">
              <a:avLst/>
            </a:prstGeom>
            <a:solidFill>
              <a:srgbClr val="1CABE2">
                <a:alpha val="100000"/>
              </a:srgbClr>
            </a:solidFill>
          </p:spPr>
          <p:txBody>
            <a:bodyPr/>
            <a:lstStyle/>
            <a:p>
              <a:endParaRPr/>
            </a:p>
          </p:txBody>
        </p:sp>
        <p:sp>
          <p:nvSpPr>
            <p:cNvPr id="170" name="tx170"/>
            <p:cNvSpPr/>
            <p:nvPr/>
          </p:nvSpPr>
          <p:spPr>
            <a:xfrm>
              <a:off x="6940568"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699.4</a:t>
              </a:r>
            </a:p>
          </p:txBody>
        </p:sp>
        <p:sp>
          <p:nvSpPr>
            <p:cNvPr id="171" name="tx171"/>
            <p:cNvSpPr/>
            <p:nvPr/>
          </p:nvSpPr>
          <p:spPr>
            <a:xfrm>
              <a:off x="7590271"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778.4</a:t>
              </a:r>
            </a:p>
          </p:txBody>
        </p:sp>
        <p:sp>
          <p:nvSpPr>
            <p:cNvPr id="172" name="tx172"/>
            <p:cNvSpPr/>
            <p:nvPr/>
          </p:nvSpPr>
          <p:spPr>
            <a:xfrm>
              <a:off x="8056823"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835.1</a:t>
              </a:r>
            </a:p>
          </p:txBody>
        </p:sp>
        <p:sp>
          <p:nvSpPr>
            <p:cNvPr id="173" name="tx173"/>
            <p:cNvSpPr/>
            <p:nvPr/>
          </p:nvSpPr>
          <p:spPr>
            <a:xfrm>
              <a:off x="2649353" y="581523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370.7</a:t>
              </a:r>
            </a:p>
          </p:txBody>
        </p:sp>
        <p:sp>
          <p:nvSpPr>
            <p:cNvPr id="174" name="tx174"/>
            <p:cNvSpPr/>
            <p:nvPr/>
          </p:nvSpPr>
          <p:spPr>
            <a:xfrm>
              <a:off x="5388365" y="581523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328.7</a:t>
              </a:r>
            </a:p>
          </p:txBody>
        </p:sp>
        <p:sp>
          <p:nvSpPr>
            <p:cNvPr id="175" name="tx175"/>
            <p:cNvSpPr/>
            <p:nvPr/>
          </p:nvSpPr>
          <p:spPr>
            <a:xfrm>
              <a:off x="3240116" y="561258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521.5</a:t>
              </a:r>
            </a:p>
          </p:txBody>
        </p:sp>
        <p:sp>
          <p:nvSpPr>
            <p:cNvPr id="176" name="tx176"/>
            <p:cNvSpPr/>
            <p:nvPr/>
          </p:nvSpPr>
          <p:spPr>
            <a:xfrm>
              <a:off x="6288511" y="561258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256.9</a:t>
              </a:r>
            </a:p>
          </p:txBody>
        </p:sp>
        <p:sp>
          <p:nvSpPr>
            <p:cNvPr id="177" name="tx177"/>
            <p:cNvSpPr/>
            <p:nvPr/>
          </p:nvSpPr>
          <p:spPr>
            <a:xfrm>
              <a:off x="3421673" y="5409879"/>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567.9</a:t>
              </a:r>
            </a:p>
          </p:txBody>
        </p:sp>
        <p:sp>
          <p:nvSpPr>
            <p:cNvPr id="178" name="tx178"/>
            <p:cNvSpPr/>
            <p:nvPr/>
          </p:nvSpPr>
          <p:spPr>
            <a:xfrm>
              <a:off x="6692236" y="5409879"/>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267.2</a:t>
              </a:r>
            </a:p>
          </p:txBody>
        </p:sp>
        <p:sp>
          <p:nvSpPr>
            <p:cNvPr id="179" name="tx179"/>
            <p:cNvSpPr/>
            <p:nvPr/>
          </p:nvSpPr>
          <p:spPr>
            <a:xfrm>
              <a:off x="616505"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03786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4897"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5133013"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7091129"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4025973" y="617306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7" name="tx187"/>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8" name="tx188"/>
            <p:cNvSpPr/>
            <p:nvPr/>
          </p:nvSpPr>
          <p:spPr>
            <a:xfrm>
              <a:off x="3550093" y="6500287"/>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DTC3 en 2024 (68 %) était plus élevée qu'en 2019 (53 %).
Le nombre d'enfants vaccinés avec le DTP3 a augmenté de 53% par rapport à 2019.
Le nombre de nourrissons survivants a augmenté d'environ 19 % par rapport à 2019.
En 2024, 200 000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692561"/>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3064314"/>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2436066"/>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1807819"/>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1179571"/>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83092" y="400668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337843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275019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2121942"/>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3092" y="149369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485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90700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26914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631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2100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9343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6586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38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071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3147"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2266" y="3638858"/>
              <a:ext cx="245185" cy="367826"/>
            </a:xfrm>
            <a:prstGeom prst="rect">
              <a:avLst/>
            </a:prstGeom>
            <a:solidFill>
              <a:srgbClr val="E2231A">
                <a:alpha val="100000"/>
              </a:srgbClr>
            </a:solidFill>
          </p:spPr>
          <p:txBody>
            <a:bodyPr/>
            <a:lstStyle/>
            <a:p>
              <a:endParaRPr/>
            </a:p>
          </p:txBody>
        </p:sp>
        <p:sp>
          <p:nvSpPr>
            <p:cNvPr id="26" name="rc26"/>
            <p:cNvSpPr/>
            <p:nvPr/>
          </p:nvSpPr>
          <p:spPr>
            <a:xfrm>
              <a:off x="1694694" y="3617788"/>
              <a:ext cx="245185" cy="388896"/>
            </a:xfrm>
            <a:prstGeom prst="rect">
              <a:avLst/>
            </a:prstGeom>
            <a:solidFill>
              <a:srgbClr val="E2231A">
                <a:alpha val="100000"/>
              </a:srgbClr>
            </a:solidFill>
          </p:spPr>
          <p:txBody>
            <a:bodyPr/>
            <a:lstStyle/>
            <a:p>
              <a:endParaRPr/>
            </a:p>
          </p:txBody>
        </p:sp>
        <p:sp>
          <p:nvSpPr>
            <p:cNvPr id="27" name="rc27"/>
            <p:cNvSpPr/>
            <p:nvPr/>
          </p:nvSpPr>
          <p:spPr>
            <a:xfrm>
              <a:off x="1967123" y="3604114"/>
              <a:ext cx="245185" cy="402570"/>
            </a:xfrm>
            <a:prstGeom prst="rect">
              <a:avLst/>
            </a:prstGeom>
            <a:solidFill>
              <a:srgbClr val="E2231A">
                <a:alpha val="100000"/>
              </a:srgbClr>
            </a:solidFill>
          </p:spPr>
          <p:txBody>
            <a:bodyPr/>
            <a:lstStyle/>
            <a:p>
              <a:endParaRPr/>
            </a:p>
          </p:txBody>
        </p:sp>
        <p:sp>
          <p:nvSpPr>
            <p:cNvPr id="28" name="rc28"/>
            <p:cNvSpPr/>
            <p:nvPr/>
          </p:nvSpPr>
          <p:spPr>
            <a:xfrm>
              <a:off x="2239552" y="3579762"/>
              <a:ext cx="245185" cy="426923"/>
            </a:xfrm>
            <a:prstGeom prst="rect">
              <a:avLst/>
            </a:prstGeom>
            <a:solidFill>
              <a:srgbClr val="E2231A">
                <a:alpha val="100000"/>
              </a:srgbClr>
            </a:solidFill>
          </p:spPr>
          <p:txBody>
            <a:bodyPr/>
            <a:lstStyle/>
            <a:p>
              <a:endParaRPr/>
            </a:p>
          </p:txBody>
        </p:sp>
        <p:sp>
          <p:nvSpPr>
            <p:cNvPr id="29" name="rc29"/>
            <p:cNvSpPr/>
            <p:nvPr/>
          </p:nvSpPr>
          <p:spPr>
            <a:xfrm>
              <a:off x="2511980" y="3515745"/>
              <a:ext cx="245185" cy="490940"/>
            </a:xfrm>
            <a:prstGeom prst="rect">
              <a:avLst/>
            </a:prstGeom>
            <a:solidFill>
              <a:srgbClr val="E2231A">
                <a:alpha val="100000"/>
              </a:srgbClr>
            </a:solidFill>
          </p:spPr>
          <p:txBody>
            <a:bodyPr/>
            <a:lstStyle/>
            <a:p>
              <a:endParaRPr/>
            </a:p>
          </p:txBody>
        </p:sp>
        <p:sp>
          <p:nvSpPr>
            <p:cNvPr id="30" name="rc30"/>
            <p:cNvSpPr/>
            <p:nvPr/>
          </p:nvSpPr>
          <p:spPr>
            <a:xfrm>
              <a:off x="2784409" y="3559243"/>
              <a:ext cx="245185" cy="447441"/>
            </a:xfrm>
            <a:prstGeom prst="rect">
              <a:avLst/>
            </a:prstGeom>
            <a:solidFill>
              <a:srgbClr val="E2231A">
                <a:alpha val="100000"/>
              </a:srgbClr>
            </a:solidFill>
          </p:spPr>
          <p:txBody>
            <a:bodyPr/>
            <a:lstStyle/>
            <a:p>
              <a:endParaRPr/>
            </a:p>
          </p:txBody>
        </p:sp>
        <p:sp>
          <p:nvSpPr>
            <p:cNvPr id="31" name="rc31"/>
            <p:cNvSpPr/>
            <p:nvPr/>
          </p:nvSpPr>
          <p:spPr>
            <a:xfrm>
              <a:off x="3056838" y="3621466"/>
              <a:ext cx="245185" cy="385218"/>
            </a:xfrm>
            <a:prstGeom prst="rect">
              <a:avLst/>
            </a:prstGeom>
            <a:solidFill>
              <a:srgbClr val="E2231A">
                <a:alpha val="100000"/>
              </a:srgbClr>
            </a:solidFill>
          </p:spPr>
          <p:txBody>
            <a:bodyPr/>
            <a:lstStyle/>
            <a:p>
              <a:endParaRPr/>
            </a:p>
          </p:txBody>
        </p:sp>
        <p:sp>
          <p:nvSpPr>
            <p:cNvPr id="32" name="rc32"/>
            <p:cNvSpPr/>
            <p:nvPr/>
          </p:nvSpPr>
          <p:spPr>
            <a:xfrm>
              <a:off x="3329266" y="3557007"/>
              <a:ext cx="245185" cy="449678"/>
            </a:xfrm>
            <a:prstGeom prst="rect">
              <a:avLst/>
            </a:prstGeom>
            <a:solidFill>
              <a:srgbClr val="E2231A">
                <a:alpha val="100000"/>
              </a:srgbClr>
            </a:solidFill>
          </p:spPr>
          <p:txBody>
            <a:bodyPr/>
            <a:lstStyle/>
            <a:p>
              <a:endParaRPr/>
            </a:p>
          </p:txBody>
        </p:sp>
        <p:sp>
          <p:nvSpPr>
            <p:cNvPr id="33" name="rc33"/>
            <p:cNvSpPr/>
            <p:nvPr/>
          </p:nvSpPr>
          <p:spPr>
            <a:xfrm>
              <a:off x="3601695" y="3519228"/>
              <a:ext cx="245185" cy="487457"/>
            </a:xfrm>
            <a:prstGeom prst="rect">
              <a:avLst/>
            </a:prstGeom>
            <a:solidFill>
              <a:srgbClr val="E2231A">
                <a:alpha val="100000"/>
              </a:srgbClr>
            </a:solidFill>
          </p:spPr>
          <p:txBody>
            <a:bodyPr/>
            <a:lstStyle/>
            <a:p>
              <a:endParaRPr/>
            </a:p>
          </p:txBody>
        </p:sp>
        <p:sp>
          <p:nvSpPr>
            <p:cNvPr id="34" name="rc34"/>
            <p:cNvSpPr/>
            <p:nvPr/>
          </p:nvSpPr>
          <p:spPr>
            <a:xfrm>
              <a:off x="3874124" y="3565816"/>
              <a:ext cx="245185" cy="440868"/>
            </a:xfrm>
            <a:prstGeom prst="rect">
              <a:avLst/>
            </a:prstGeom>
            <a:solidFill>
              <a:srgbClr val="E2231A">
                <a:alpha val="100000"/>
              </a:srgbClr>
            </a:solidFill>
          </p:spPr>
          <p:txBody>
            <a:bodyPr/>
            <a:lstStyle/>
            <a:p>
              <a:endParaRPr/>
            </a:p>
          </p:txBody>
        </p:sp>
        <p:sp>
          <p:nvSpPr>
            <p:cNvPr id="35" name="rc35"/>
            <p:cNvSpPr/>
            <p:nvPr/>
          </p:nvSpPr>
          <p:spPr>
            <a:xfrm>
              <a:off x="4146552" y="3623404"/>
              <a:ext cx="245185" cy="383281"/>
            </a:xfrm>
            <a:prstGeom prst="rect">
              <a:avLst/>
            </a:prstGeom>
            <a:solidFill>
              <a:srgbClr val="E2231A">
                <a:alpha val="100000"/>
              </a:srgbClr>
            </a:solidFill>
          </p:spPr>
          <p:txBody>
            <a:bodyPr/>
            <a:lstStyle/>
            <a:p>
              <a:endParaRPr/>
            </a:p>
          </p:txBody>
        </p:sp>
        <p:sp>
          <p:nvSpPr>
            <p:cNvPr id="36" name="rc36"/>
            <p:cNvSpPr/>
            <p:nvPr/>
          </p:nvSpPr>
          <p:spPr>
            <a:xfrm>
              <a:off x="4418981" y="3671500"/>
              <a:ext cx="245185" cy="335185"/>
            </a:xfrm>
            <a:prstGeom prst="rect">
              <a:avLst/>
            </a:prstGeom>
            <a:solidFill>
              <a:srgbClr val="E2231A">
                <a:alpha val="100000"/>
              </a:srgbClr>
            </a:solidFill>
          </p:spPr>
          <p:txBody>
            <a:bodyPr/>
            <a:lstStyle/>
            <a:p>
              <a:endParaRPr/>
            </a:p>
          </p:txBody>
        </p:sp>
        <p:sp>
          <p:nvSpPr>
            <p:cNvPr id="37" name="rc37"/>
            <p:cNvSpPr/>
            <p:nvPr/>
          </p:nvSpPr>
          <p:spPr>
            <a:xfrm>
              <a:off x="4691410" y="3728943"/>
              <a:ext cx="245185" cy="277741"/>
            </a:xfrm>
            <a:prstGeom prst="rect">
              <a:avLst/>
            </a:prstGeom>
            <a:solidFill>
              <a:srgbClr val="E2231A">
                <a:alpha val="100000"/>
              </a:srgbClr>
            </a:solidFill>
          </p:spPr>
          <p:txBody>
            <a:bodyPr/>
            <a:lstStyle/>
            <a:p>
              <a:endParaRPr/>
            </a:p>
          </p:txBody>
        </p:sp>
        <p:sp>
          <p:nvSpPr>
            <p:cNvPr id="38" name="rc38"/>
            <p:cNvSpPr/>
            <p:nvPr/>
          </p:nvSpPr>
          <p:spPr>
            <a:xfrm>
              <a:off x="4963838" y="3677025"/>
              <a:ext cx="245185" cy="329660"/>
            </a:xfrm>
            <a:prstGeom prst="rect">
              <a:avLst/>
            </a:prstGeom>
            <a:solidFill>
              <a:srgbClr val="E2231A">
                <a:alpha val="100000"/>
              </a:srgbClr>
            </a:solidFill>
          </p:spPr>
          <p:txBody>
            <a:bodyPr/>
            <a:lstStyle/>
            <a:p>
              <a:endParaRPr/>
            </a:p>
          </p:txBody>
        </p:sp>
        <p:sp>
          <p:nvSpPr>
            <p:cNvPr id="39" name="rc39"/>
            <p:cNvSpPr/>
            <p:nvPr/>
          </p:nvSpPr>
          <p:spPr>
            <a:xfrm>
              <a:off x="5236267" y="3572729"/>
              <a:ext cx="245185" cy="433955"/>
            </a:xfrm>
            <a:prstGeom prst="rect">
              <a:avLst/>
            </a:prstGeom>
            <a:solidFill>
              <a:srgbClr val="E2231A">
                <a:alpha val="100000"/>
              </a:srgbClr>
            </a:solidFill>
          </p:spPr>
          <p:txBody>
            <a:bodyPr/>
            <a:lstStyle/>
            <a:p>
              <a:endParaRPr/>
            </a:p>
          </p:txBody>
        </p:sp>
        <p:sp>
          <p:nvSpPr>
            <p:cNvPr id="40" name="rc40"/>
            <p:cNvSpPr/>
            <p:nvPr/>
          </p:nvSpPr>
          <p:spPr>
            <a:xfrm>
              <a:off x="5508696" y="3571441"/>
              <a:ext cx="245185" cy="435243"/>
            </a:xfrm>
            <a:prstGeom prst="rect">
              <a:avLst/>
            </a:prstGeom>
            <a:solidFill>
              <a:srgbClr val="E2231A">
                <a:alpha val="100000"/>
              </a:srgbClr>
            </a:solidFill>
          </p:spPr>
          <p:txBody>
            <a:bodyPr/>
            <a:lstStyle/>
            <a:p>
              <a:endParaRPr/>
            </a:p>
          </p:txBody>
        </p:sp>
        <p:sp>
          <p:nvSpPr>
            <p:cNvPr id="41" name="rc41"/>
            <p:cNvSpPr/>
            <p:nvPr/>
          </p:nvSpPr>
          <p:spPr>
            <a:xfrm>
              <a:off x="5781125" y="3493147"/>
              <a:ext cx="245185" cy="513538"/>
            </a:xfrm>
            <a:prstGeom prst="rect">
              <a:avLst/>
            </a:prstGeom>
            <a:solidFill>
              <a:srgbClr val="E2231A">
                <a:alpha val="100000"/>
              </a:srgbClr>
            </a:solidFill>
          </p:spPr>
          <p:txBody>
            <a:bodyPr/>
            <a:lstStyle/>
            <a:p>
              <a:endParaRPr/>
            </a:p>
          </p:txBody>
        </p:sp>
        <p:sp>
          <p:nvSpPr>
            <p:cNvPr id="42" name="rc42"/>
            <p:cNvSpPr/>
            <p:nvPr/>
          </p:nvSpPr>
          <p:spPr>
            <a:xfrm>
              <a:off x="6053553" y="3482460"/>
              <a:ext cx="245185" cy="524224"/>
            </a:xfrm>
            <a:prstGeom prst="rect">
              <a:avLst/>
            </a:prstGeom>
            <a:solidFill>
              <a:srgbClr val="E2231A">
                <a:alpha val="100000"/>
              </a:srgbClr>
            </a:solidFill>
          </p:spPr>
          <p:txBody>
            <a:bodyPr/>
            <a:lstStyle/>
            <a:p>
              <a:endParaRPr/>
            </a:p>
          </p:txBody>
        </p:sp>
        <p:sp>
          <p:nvSpPr>
            <p:cNvPr id="43" name="rc43"/>
            <p:cNvSpPr/>
            <p:nvPr/>
          </p:nvSpPr>
          <p:spPr>
            <a:xfrm>
              <a:off x="6325982" y="3504224"/>
              <a:ext cx="245185" cy="502461"/>
            </a:xfrm>
            <a:prstGeom prst="rect">
              <a:avLst/>
            </a:prstGeom>
            <a:solidFill>
              <a:srgbClr val="E2231A">
                <a:alpha val="100000"/>
              </a:srgbClr>
            </a:solidFill>
          </p:spPr>
          <p:txBody>
            <a:bodyPr/>
            <a:lstStyle/>
            <a:p>
              <a:endParaRPr/>
            </a:p>
          </p:txBody>
        </p:sp>
        <p:sp>
          <p:nvSpPr>
            <p:cNvPr id="44" name="rc44"/>
            <p:cNvSpPr/>
            <p:nvPr/>
          </p:nvSpPr>
          <p:spPr>
            <a:xfrm>
              <a:off x="6598411" y="3479409"/>
              <a:ext cx="245185" cy="527275"/>
            </a:xfrm>
            <a:prstGeom prst="rect">
              <a:avLst/>
            </a:prstGeom>
            <a:solidFill>
              <a:srgbClr val="E2231A">
                <a:alpha val="100000"/>
              </a:srgbClr>
            </a:solidFill>
          </p:spPr>
          <p:txBody>
            <a:bodyPr/>
            <a:lstStyle/>
            <a:p>
              <a:endParaRPr/>
            </a:p>
          </p:txBody>
        </p:sp>
        <p:sp>
          <p:nvSpPr>
            <p:cNvPr id="45" name="rc45"/>
            <p:cNvSpPr/>
            <p:nvPr/>
          </p:nvSpPr>
          <p:spPr>
            <a:xfrm>
              <a:off x="6870839" y="3513507"/>
              <a:ext cx="245185" cy="493178"/>
            </a:xfrm>
            <a:prstGeom prst="rect">
              <a:avLst/>
            </a:prstGeom>
            <a:solidFill>
              <a:srgbClr val="E2231A">
                <a:alpha val="100000"/>
              </a:srgbClr>
            </a:solidFill>
          </p:spPr>
          <p:txBody>
            <a:bodyPr/>
            <a:lstStyle/>
            <a:p>
              <a:endParaRPr/>
            </a:p>
          </p:txBody>
        </p:sp>
        <p:sp>
          <p:nvSpPr>
            <p:cNvPr id="46" name="rc46"/>
            <p:cNvSpPr/>
            <p:nvPr/>
          </p:nvSpPr>
          <p:spPr>
            <a:xfrm>
              <a:off x="7143268" y="3574611"/>
              <a:ext cx="245185" cy="432073"/>
            </a:xfrm>
            <a:prstGeom prst="rect">
              <a:avLst/>
            </a:prstGeom>
            <a:solidFill>
              <a:srgbClr val="E2231A">
                <a:alpha val="100000"/>
              </a:srgbClr>
            </a:solidFill>
          </p:spPr>
          <p:txBody>
            <a:bodyPr/>
            <a:lstStyle/>
            <a:p>
              <a:endParaRPr/>
            </a:p>
          </p:txBody>
        </p:sp>
        <p:sp>
          <p:nvSpPr>
            <p:cNvPr id="47" name="rc47"/>
            <p:cNvSpPr/>
            <p:nvPr/>
          </p:nvSpPr>
          <p:spPr>
            <a:xfrm>
              <a:off x="7415697" y="3567735"/>
              <a:ext cx="245185" cy="438950"/>
            </a:xfrm>
            <a:prstGeom prst="rect">
              <a:avLst/>
            </a:prstGeom>
            <a:solidFill>
              <a:srgbClr val="E2231A">
                <a:alpha val="100000"/>
              </a:srgbClr>
            </a:solidFill>
          </p:spPr>
          <p:txBody>
            <a:bodyPr/>
            <a:lstStyle/>
            <a:p>
              <a:endParaRPr/>
            </a:p>
          </p:txBody>
        </p:sp>
        <p:sp>
          <p:nvSpPr>
            <p:cNvPr id="48" name="rc48"/>
            <p:cNvSpPr/>
            <p:nvPr/>
          </p:nvSpPr>
          <p:spPr>
            <a:xfrm>
              <a:off x="7688125" y="3644804"/>
              <a:ext cx="245185" cy="361880"/>
            </a:xfrm>
            <a:prstGeom prst="rect">
              <a:avLst/>
            </a:prstGeom>
            <a:solidFill>
              <a:srgbClr val="E2231A">
                <a:alpha val="100000"/>
              </a:srgbClr>
            </a:solidFill>
          </p:spPr>
          <p:txBody>
            <a:bodyPr/>
            <a:lstStyle/>
            <a:p>
              <a:endParaRPr/>
            </a:p>
          </p:txBody>
        </p:sp>
        <p:sp>
          <p:nvSpPr>
            <p:cNvPr id="49" name="rc49"/>
            <p:cNvSpPr/>
            <p:nvPr/>
          </p:nvSpPr>
          <p:spPr>
            <a:xfrm>
              <a:off x="7960554" y="3649909"/>
              <a:ext cx="245185" cy="356775"/>
            </a:xfrm>
            <a:prstGeom prst="rect">
              <a:avLst/>
            </a:prstGeom>
            <a:solidFill>
              <a:srgbClr val="E2231A">
                <a:alpha val="100000"/>
              </a:srgbClr>
            </a:solidFill>
          </p:spPr>
          <p:txBody>
            <a:bodyPr/>
            <a:lstStyle/>
            <a:p>
              <a:endParaRPr/>
            </a:p>
          </p:txBody>
        </p:sp>
        <p:sp>
          <p:nvSpPr>
            <p:cNvPr id="50" name="rc50"/>
            <p:cNvSpPr/>
            <p:nvPr/>
          </p:nvSpPr>
          <p:spPr>
            <a:xfrm>
              <a:off x="7415697" y="3164283"/>
              <a:ext cx="245185" cy="403451"/>
            </a:xfrm>
            <a:prstGeom prst="rect">
              <a:avLst/>
            </a:prstGeom>
            <a:solidFill>
              <a:srgbClr val="B3B3B3">
                <a:alpha val="100000"/>
              </a:srgbClr>
            </a:solidFill>
          </p:spPr>
          <p:txBody>
            <a:bodyPr/>
            <a:lstStyle/>
            <a:p>
              <a:endParaRPr/>
            </a:p>
          </p:txBody>
        </p:sp>
        <p:sp>
          <p:nvSpPr>
            <p:cNvPr id="51" name="rc51"/>
            <p:cNvSpPr/>
            <p:nvPr/>
          </p:nvSpPr>
          <p:spPr>
            <a:xfrm>
              <a:off x="7688125" y="3431626"/>
              <a:ext cx="245185" cy="213178"/>
            </a:xfrm>
            <a:prstGeom prst="rect">
              <a:avLst/>
            </a:prstGeom>
            <a:solidFill>
              <a:srgbClr val="B3B3B3">
                <a:alpha val="100000"/>
              </a:srgbClr>
            </a:solidFill>
          </p:spPr>
          <p:txBody>
            <a:bodyPr/>
            <a:lstStyle/>
            <a:p>
              <a:endParaRPr/>
            </a:p>
          </p:txBody>
        </p:sp>
        <p:sp>
          <p:nvSpPr>
            <p:cNvPr id="52" name="rc52"/>
            <p:cNvSpPr/>
            <p:nvPr/>
          </p:nvSpPr>
          <p:spPr>
            <a:xfrm>
              <a:off x="7960554" y="3509985"/>
              <a:ext cx="245185" cy="139924"/>
            </a:xfrm>
            <a:prstGeom prst="rect">
              <a:avLst/>
            </a:prstGeom>
            <a:solidFill>
              <a:srgbClr val="B3B3B3">
                <a:alpha val="100000"/>
              </a:srgbClr>
            </a:solidFill>
          </p:spPr>
          <p:txBody>
            <a:bodyPr/>
            <a:lstStyle/>
            <a:p>
              <a:endParaRPr/>
            </a:p>
          </p:txBody>
        </p:sp>
        <p:sp>
          <p:nvSpPr>
            <p:cNvPr id="53" name="pl53"/>
            <p:cNvSpPr/>
            <p:nvPr/>
          </p:nvSpPr>
          <p:spPr>
            <a:xfrm>
              <a:off x="1544859" y="2153401"/>
              <a:ext cx="6538288" cy="1404003"/>
            </a:xfrm>
            <a:custGeom>
              <a:avLst/>
              <a:gdLst/>
              <a:ahLst/>
              <a:cxnLst/>
              <a:rect l="0" t="0" r="0" b="0"/>
              <a:pathLst>
                <a:path w="6538288" h="1404003">
                  <a:moveTo>
                    <a:pt x="0" y="1067042"/>
                  </a:moveTo>
                  <a:lnTo>
                    <a:pt x="272428" y="1123202"/>
                  </a:lnTo>
                  <a:lnTo>
                    <a:pt x="544857" y="1151282"/>
                  </a:lnTo>
                  <a:lnTo>
                    <a:pt x="817286" y="1207442"/>
                  </a:lnTo>
                  <a:lnTo>
                    <a:pt x="1089714" y="1404003"/>
                  </a:lnTo>
                  <a:lnTo>
                    <a:pt x="1362143" y="1095122"/>
                  </a:lnTo>
                  <a:lnTo>
                    <a:pt x="1634572" y="758161"/>
                  </a:lnTo>
                  <a:lnTo>
                    <a:pt x="1907000" y="982802"/>
                  </a:lnTo>
                  <a:lnTo>
                    <a:pt x="2179429" y="1095122"/>
                  </a:lnTo>
                  <a:lnTo>
                    <a:pt x="2451858" y="842401"/>
                  </a:lnTo>
                  <a:lnTo>
                    <a:pt x="2724286" y="561601"/>
                  </a:lnTo>
                  <a:lnTo>
                    <a:pt x="2996715" y="336960"/>
                  </a:lnTo>
                  <a:lnTo>
                    <a:pt x="3269144" y="84240"/>
                  </a:lnTo>
                  <a:lnTo>
                    <a:pt x="3541572" y="252720"/>
                  </a:lnTo>
                  <a:lnTo>
                    <a:pt x="3814001" y="589681"/>
                  </a:lnTo>
                  <a:lnTo>
                    <a:pt x="4086430" y="561601"/>
                  </a:lnTo>
                  <a:lnTo>
                    <a:pt x="4358858" y="814321"/>
                  </a:lnTo>
                  <a:lnTo>
                    <a:pt x="4631287" y="814321"/>
                  </a:lnTo>
                  <a:lnTo>
                    <a:pt x="4903716" y="702001"/>
                  </a:lnTo>
                  <a:lnTo>
                    <a:pt x="5176144" y="730081"/>
                  </a:lnTo>
                  <a:lnTo>
                    <a:pt x="5448573" y="589681"/>
                  </a:lnTo>
                  <a:lnTo>
                    <a:pt x="5721002" y="365040"/>
                  </a:lnTo>
                  <a:lnTo>
                    <a:pt x="5993430" y="336960"/>
                  </a:lnTo>
                  <a:lnTo>
                    <a:pt x="6265859" y="84240"/>
                  </a:lnTo>
                  <a:lnTo>
                    <a:pt x="6538288" y="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7538289" y="2715002"/>
              <a:ext cx="544857" cy="1235522"/>
            </a:xfrm>
            <a:custGeom>
              <a:avLst/>
              <a:gdLst/>
              <a:ahLst/>
              <a:cxnLst/>
              <a:rect l="0" t="0" r="0" b="0"/>
              <a:pathLst>
                <a:path w="544857" h="1235522">
                  <a:moveTo>
                    <a:pt x="0" y="1235522"/>
                  </a:moveTo>
                  <a:lnTo>
                    <a:pt x="272428" y="308880"/>
                  </a:lnTo>
                  <a:lnTo>
                    <a:pt x="544857" y="0"/>
                  </a:lnTo>
                </a:path>
              </a:pathLst>
            </a:custGeom>
            <a:ln w="27101" cap="flat">
              <a:solidFill>
                <a:srgbClr val="333333">
                  <a:alpha val="100000"/>
                </a:srgbClr>
              </a:solidFill>
              <a:prstDash val="solid"/>
              <a:round/>
            </a:ln>
          </p:spPr>
          <p:txBody>
            <a:bodyPr/>
            <a:lstStyle/>
            <a:p>
              <a:endParaRPr/>
            </a:p>
          </p:txBody>
        </p:sp>
        <p:sp>
          <p:nvSpPr>
            <p:cNvPr id="55" name="tx55"/>
            <p:cNvSpPr/>
            <p:nvPr/>
          </p:nvSpPr>
          <p:spPr>
            <a:xfrm>
              <a:off x="6650665" y="270050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40</a:t>
              </a:r>
            </a:p>
          </p:txBody>
        </p:sp>
        <p:sp>
          <p:nvSpPr>
            <p:cNvPr id="56" name="tx56"/>
            <p:cNvSpPr/>
            <p:nvPr/>
          </p:nvSpPr>
          <p:spPr>
            <a:xfrm>
              <a:off x="6923094" y="2560475"/>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45</a:t>
              </a:r>
            </a:p>
          </p:txBody>
        </p:sp>
        <p:sp>
          <p:nvSpPr>
            <p:cNvPr id="57" name="tx57"/>
            <p:cNvSpPr/>
            <p:nvPr/>
          </p:nvSpPr>
          <p:spPr>
            <a:xfrm>
              <a:off x="7195523" y="233540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53</a:t>
              </a:r>
            </a:p>
          </p:txBody>
        </p:sp>
        <p:sp>
          <p:nvSpPr>
            <p:cNvPr id="58" name="tx58"/>
            <p:cNvSpPr/>
            <p:nvPr/>
          </p:nvSpPr>
          <p:spPr>
            <a:xfrm>
              <a:off x="7467952" y="2307754"/>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54</a:t>
              </a:r>
            </a:p>
          </p:txBody>
        </p:sp>
        <p:sp>
          <p:nvSpPr>
            <p:cNvPr id="59" name="tx59"/>
            <p:cNvSpPr/>
            <p:nvPr/>
          </p:nvSpPr>
          <p:spPr>
            <a:xfrm>
              <a:off x="7740380" y="205460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63</a:t>
              </a:r>
            </a:p>
          </p:txBody>
        </p:sp>
        <p:sp>
          <p:nvSpPr>
            <p:cNvPr id="60" name="tx60"/>
            <p:cNvSpPr/>
            <p:nvPr/>
          </p:nvSpPr>
          <p:spPr>
            <a:xfrm>
              <a:off x="8012809" y="19704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66</a:t>
              </a:r>
            </a:p>
          </p:txBody>
        </p:sp>
        <p:sp>
          <p:nvSpPr>
            <p:cNvPr id="61" name="tx61"/>
            <p:cNvSpPr/>
            <p:nvPr/>
          </p:nvSpPr>
          <p:spPr>
            <a:xfrm>
              <a:off x="7503121" y="4013526"/>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a:t>
              </a:r>
            </a:p>
          </p:txBody>
        </p:sp>
        <p:sp>
          <p:nvSpPr>
            <p:cNvPr id="62" name="tx62"/>
            <p:cNvSpPr/>
            <p:nvPr/>
          </p:nvSpPr>
          <p:spPr>
            <a:xfrm>
              <a:off x="7740380" y="308527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35</a:t>
              </a:r>
            </a:p>
          </p:txBody>
        </p:sp>
        <p:sp>
          <p:nvSpPr>
            <p:cNvPr id="63" name="tx63"/>
            <p:cNvSpPr/>
            <p:nvPr/>
          </p:nvSpPr>
          <p:spPr>
            <a:xfrm>
              <a:off x="8012809" y="27764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46</a:t>
              </a:r>
            </a:p>
          </p:txBody>
        </p:sp>
        <p:sp>
          <p:nvSpPr>
            <p:cNvPr id="64" name="tx64"/>
            <p:cNvSpPr/>
            <p:nvPr/>
          </p:nvSpPr>
          <p:spPr>
            <a:xfrm>
              <a:off x="1454424" y="37822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293</a:t>
              </a:r>
            </a:p>
          </p:txBody>
        </p:sp>
        <p:sp>
          <p:nvSpPr>
            <p:cNvPr id="65" name="tx65"/>
            <p:cNvSpPr/>
            <p:nvPr/>
          </p:nvSpPr>
          <p:spPr>
            <a:xfrm>
              <a:off x="2816567" y="374247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356</a:t>
              </a:r>
            </a:p>
          </p:txBody>
        </p:sp>
        <p:sp>
          <p:nvSpPr>
            <p:cNvPr id="66" name="tx66"/>
            <p:cNvSpPr/>
            <p:nvPr/>
          </p:nvSpPr>
          <p:spPr>
            <a:xfrm>
              <a:off x="4178711" y="377455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305</a:t>
              </a:r>
            </a:p>
          </p:txBody>
        </p:sp>
        <p:sp>
          <p:nvSpPr>
            <p:cNvPr id="67" name="tx67"/>
            <p:cNvSpPr/>
            <p:nvPr/>
          </p:nvSpPr>
          <p:spPr>
            <a:xfrm>
              <a:off x="5540854" y="374857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346</a:t>
              </a:r>
            </a:p>
          </p:txBody>
        </p:sp>
        <p:sp>
          <p:nvSpPr>
            <p:cNvPr id="68" name="tx68"/>
            <p:cNvSpPr/>
            <p:nvPr/>
          </p:nvSpPr>
          <p:spPr>
            <a:xfrm>
              <a:off x="6630569" y="370260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420</a:t>
              </a:r>
            </a:p>
          </p:txBody>
        </p:sp>
        <p:sp>
          <p:nvSpPr>
            <p:cNvPr id="69" name="tx69"/>
            <p:cNvSpPr/>
            <p:nvPr/>
          </p:nvSpPr>
          <p:spPr>
            <a:xfrm>
              <a:off x="6902998" y="371960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392</a:t>
              </a:r>
            </a:p>
          </p:txBody>
        </p:sp>
        <p:sp>
          <p:nvSpPr>
            <p:cNvPr id="70" name="tx70"/>
            <p:cNvSpPr/>
            <p:nvPr/>
          </p:nvSpPr>
          <p:spPr>
            <a:xfrm>
              <a:off x="7175426" y="375015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344</a:t>
              </a:r>
            </a:p>
          </p:txBody>
        </p:sp>
        <p:sp>
          <p:nvSpPr>
            <p:cNvPr id="71" name="tx71"/>
            <p:cNvSpPr/>
            <p:nvPr/>
          </p:nvSpPr>
          <p:spPr>
            <a:xfrm>
              <a:off x="7447855" y="374671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349</a:t>
              </a:r>
            </a:p>
          </p:txBody>
        </p:sp>
        <p:sp>
          <p:nvSpPr>
            <p:cNvPr id="72" name="tx72"/>
            <p:cNvSpPr/>
            <p:nvPr/>
          </p:nvSpPr>
          <p:spPr>
            <a:xfrm>
              <a:off x="7720284" y="378530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288</a:t>
              </a:r>
            </a:p>
          </p:txBody>
        </p:sp>
        <p:sp>
          <p:nvSpPr>
            <p:cNvPr id="73" name="tx73"/>
            <p:cNvSpPr/>
            <p:nvPr/>
          </p:nvSpPr>
          <p:spPr>
            <a:xfrm>
              <a:off x="7992712" y="378785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284</a:t>
              </a:r>
            </a:p>
          </p:txBody>
        </p:sp>
        <p:sp>
          <p:nvSpPr>
            <p:cNvPr id="74" name="tx74"/>
            <p:cNvSpPr/>
            <p:nvPr/>
          </p:nvSpPr>
          <p:spPr>
            <a:xfrm>
              <a:off x="7447855" y="332551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321</a:t>
              </a:r>
            </a:p>
          </p:txBody>
        </p:sp>
        <p:sp>
          <p:nvSpPr>
            <p:cNvPr id="75" name="tx75"/>
            <p:cNvSpPr/>
            <p:nvPr/>
          </p:nvSpPr>
          <p:spPr>
            <a:xfrm>
              <a:off x="7720284" y="349777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170</a:t>
              </a:r>
            </a:p>
          </p:txBody>
        </p:sp>
        <p:sp>
          <p:nvSpPr>
            <p:cNvPr id="76" name="tx76"/>
            <p:cNvSpPr/>
            <p:nvPr/>
          </p:nvSpPr>
          <p:spPr>
            <a:xfrm>
              <a:off x="7992712" y="354083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111</a:t>
              </a:r>
            </a:p>
          </p:txBody>
        </p:sp>
        <p:sp>
          <p:nvSpPr>
            <p:cNvPr id="77" name="tx77"/>
            <p:cNvSpPr/>
            <p:nvPr/>
          </p:nvSpPr>
          <p:spPr>
            <a:xfrm>
              <a:off x="7456898" y="3058048"/>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670</a:t>
              </a:r>
            </a:p>
          </p:txBody>
        </p:sp>
        <p:sp>
          <p:nvSpPr>
            <p:cNvPr id="78" name="tx78"/>
            <p:cNvSpPr/>
            <p:nvPr/>
          </p:nvSpPr>
          <p:spPr>
            <a:xfrm>
              <a:off x="7729327" y="3325391"/>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458</a:t>
              </a:r>
            </a:p>
          </p:txBody>
        </p:sp>
        <p:sp>
          <p:nvSpPr>
            <p:cNvPr id="79" name="tx79"/>
            <p:cNvSpPr/>
            <p:nvPr/>
          </p:nvSpPr>
          <p:spPr>
            <a:xfrm>
              <a:off x="8001756" y="3403702"/>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395</a:t>
              </a:r>
            </a:p>
          </p:txBody>
        </p:sp>
        <p:sp>
          <p:nvSpPr>
            <p:cNvPr id="80" name="tx80"/>
            <p:cNvSpPr/>
            <p:nvPr/>
          </p:nvSpPr>
          <p:spPr>
            <a:xfrm>
              <a:off x="849589" y="395457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1" name="tx81"/>
            <p:cNvSpPr/>
            <p:nvPr/>
          </p:nvSpPr>
          <p:spPr>
            <a:xfrm>
              <a:off x="694200" y="332632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82" name="tx82"/>
            <p:cNvSpPr/>
            <p:nvPr/>
          </p:nvSpPr>
          <p:spPr>
            <a:xfrm>
              <a:off x="577692" y="2698075"/>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83" name="tx83"/>
            <p:cNvSpPr/>
            <p:nvPr/>
          </p:nvSpPr>
          <p:spPr>
            <a:xfrm>
              <a:off x="577692" y="2069828"/>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84" name="tx84"/>
            <p:cNvSpPr/>
            <p:nvPr/>
          </p:nvSpPr>
          <p:spPr>
            <a:xfrm>
              <a:off x="577692" y="1441580"/>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2 000K</a:t>
              </a:r>
            </a:p>
          </p:txBody>
        </p:sp>
        <p:sp>
          <p:nvSpPr>
            <p:cNvPr id="85" name="tx85"/>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3884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75055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11269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748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6455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3698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10941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8184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54238"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2670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988345" y="2466929"/>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1" name="tx101"/>
            <p:cNvSpPr/>
            <p:nvPr/>
          </p:nvSpPr>
          <p:spPr>
            <a:xfrm rot="5400000">
              <a:off x="8322181" y="2466929"/>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2" name="pl102"/>
            <p:cNvSpPr/>
            <p:nvPr/>
          </p:nvSpPr>
          <p:spPr>
            <a:xfrm>
              <a:off x="3055434"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3" name="pl103"/>
            <p:cNvSpPr/>
            <p:nvPr/>
          </p:nvSpPr>
          <p:spPr>
            <a:xfrm>
              <a:off x="3802199"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04" name="tx104"/>
            <p:cNvSpPr/>
            <p:nvPr/>
          </p:nvSpPr>
          <p:spPr>
            <a:xfrm>
              <a:off x="332253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69299"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744786" y="4909475"/>
              <a:ext cx="201456" cy="201456"/>
            </a:xfrm>
            <a:prstGeom prst="rect">
              <a:avLst/>
            </a:prstGeom>
            <a:solidFill>
              <a:srgbClr val="E2231A">
                <a:alpha val="100000"/>
              </a:srgbClr>
            </a:solidFill>
          </p:spPr>
          <p:txBody>
            <a:bodyPr/>
            <a:lstStyle/>
            <a:p>
              <a:endParaRPr/>
            </a:p>
          </p:txBody>
        </p:sp>
        <p:sp>
          <p:nvSpPr>
            <p:cNvPr id="107" name="rc107"/>
            <p:cNvSpPr/>
            <p:nvPr/>
          </p:nvSpPr>
          <p:spPr>
            <a:xfrm>
              <a:off x="5708946" y="4909475"/>
              <a:ext cx="201456" cy="201456"/>
            </a:xfrm>
            <a:prstGeom prst="rect">
              <a:avLst/>
            </a:prstGeom>
            <a:solidFill>
              <a:srgbClr val="B3B3B3">
                <a:alpha val="100000"/>
              </a:srgbClr>
            </a:solidFill>
          </p:spPr>
          <p:txBody>
            <a:bodyPr/>
            <a:lstStyle/>
            <a:p>
              <a:endParaRPr/>
            </a:p>
          </p:txBody>
        </p:sp>
        <p:sp>
          <p:nvSpPr>
            <p:cNvPr id="108" name="tx108"/>
            <p:cNvSpPr/>
            <p:nvPr/>
          </p:nvSpPr>
          <p:spPr>
            <a:xfrm>
              <a:off x="502483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8899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1083092" y="469576"/>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1" name="tx111"/>
            <p:cNvSpPr/>
            <p:nvPr/>
          </p:nvSpPr>
          <p:spPr>
            <a:xfrm>
              <a:off x="1083092" y="661760"/>
              <a:ext cx="136076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Tchad, 2000-2024</a:t>
              </a:r>
            </a:p>
          </p:txBody>
        </p:sp>
        <p:sp>
          <p:nvSpPr>
            <p:cNvPr id="112" name="pl112"/>
            <p:cNvSpPr/>
            <p:nvPr/>
          </p:nvSpPr>
          <p:spPr>
            <a:xfrm>
              <a:off x="2163355"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364553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5127713"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6609892"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809207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1083092" y="585572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1083092" y="565302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083092" y="545032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42226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2904445"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38662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586880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35098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422266" y="5774644"/>
              <a:ext cx="6219816" cy="162162"/>
            </a:xfrm>
            <a:prstGeom prst="rect">
              <a:avLst/>
            </a:prstGeom>
            <a:solidFill>
              <a:srgbClr val="E2231A">
                <a:alpha val="100000"/>
              </a:srgbClr>
            </a:solidFill>
          </p:spPr>
          <p:txBody>
            <a:bodyPr/>
            <a:lstStyle/>
            <a:p>
              <a:endParaRPr/>
            </a:p>
          </p:txBody>
        </p:sp>
        <p:sp>
          <p:nvSpPr>
            <p:cNvPr id="126" name="rc126"/>
            <p:cNvSpPr/>
            <p:nvPr/>
          </p:nvSpPr>
          <p:spPr>
            <a:xfrm>
              <a:off x="1422266" y="5571941"/>
              <a:ext cx="4268794" cy="162162"/>
            </a:xfrm>
            <a:prstGeom prst="rect">
              <a:avLst/>
            </a:prstGeom>
            <a:solidFill>
              <a:srgbClr val="E2231A">
                <a:alpha val="100000"/>
              </a:srgbClr>
            </a:solidFill>
          </p:spPr>
          <p:txBody>
            <a:bodyPr/>
            <a:lstStyle/>
            <a:p>
              <a:endParaRPr/>
            </a:p>
          </p:txBody>
        </p:sp>
        <p:sp>
          <p:nvSpPr>
            <p:cNvPr id="127" name="rc127"/>
            <p:cNvSpPr/>
            <p:nvPr/>
          </p:nvSpPr>
          <p:spPr>
            <a:xfrm>
              <a:off x="1422266" y="5369238"/>
              <a:ext cx="4208573" cy="162162"/>
            </a:xfrm>
            <a:prstGeom prst="rect">
              <a:avLst/>
            </a:prstGeom>
            <a:solidFill>
              <a:srgbClr val="E2231A">
                <a:alpha val="100000"/>
              </a:srgbClr>
            </a:solidFill>
          </p:spPr>
          <p:txBody>
            <a:bodyPr/>
            <a:lstStyle/>
            <a:p>
              <a:endParaRPr/>
            </a:p>
          </p:txBody>
        </p:sp>
        <p:sp>
          <p:nvSpPr>
            <p:cNvPr id="128" name="rc128"/>
            <p:cNvSpPr/>
            <p:nvPr/>
          </p:nvSpPr>
          <p:spPr>
            <a:xfrm>
              <a:off x="5691060" y="5571941"/>
              <a:ext cx="2514679" cy="162162"/>
            </a:xfrm>
            <a:prstGeom prst="rect">
              <a:avLst/>
            </a:prstGeom>
            <a:solidFill>
              <a:srgbClr val="B3B3B3">
                <a:alpha val="100000"/>
              </a:srgbClr>
            </a:solidFill>
          </p:spPr>
          <p:txBody>
            <a:bodyPr/>
            <a:lstStyle/>
            <a:p>
              <a:endParaRPr/>
            </a:p>
          </p:txBody>
        </p:sp>
        <p:sp>
          <p:nvSpPr>
            <p:cNvPr id="129" name="rc129"/>
            <p:cNvSpPr/>
            <p:nvPr/>
          </p:nvSpPr>
          <p:spPr>
            <a:xfrm>
              <a:off x="5630839" y="5369238"/>
              <a:ext cx="1650569" cy="162162"/>
            </a:xfrm>
            <a:prstGeom prst="rect">
              <a:avLst/>
            </a:prstGeom>
            <a:solidFill>
              <a:srgbClr val="B3B3B3">
                <a:alpha val="100000"/>
              </a:srgbClr>
            </a:solidFill>
          </p:spPr>
          <p:txBody>
            <a:bodyPr/>
            <a:lstStyle/>
            <a:p>
              <a:endParaRPr/>
            </a:p>
          </p:txBody>
        </p:sp>
        <p:sp>
          <p:nvSpPr>
            <p:cNvPr id="130" name="tx130"/>
            <p:cNvSpPr/>
            <p:nvPr/>
          </p:nvSpPr>
          <p:spPr>
            <a:xfrm>
              <a:off x="8350421" y="5610225"/>
              <a:ext cx="289362" cy="841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457.7</a:t>
              </a:r>
            </a:p>
          </p:txBody>
        </p:sp>
        <p:sp>
          <p:nvSpPr>
            <p:cNvPr id="131" name="tx131"/>
            <p:cNvSpPr/>
            <p:nvPr/>
          </p:nvSpPr>
          <p:spPr>
            <a:xfrm>
              <a:off x="7426090"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395.3</a:t>
              </a:r>
            </a:p>
          </p:txBody>
        </p:sp>
        <p:sp>
          <p:nvSpPr>
            <p:cNvPr id="132" name="tx132"/>
            <p:cNvSpPr/>
            <p:nvPr/>
          </p:nvSpPr>
          <p:spPr>
            <a:xfrm>
              <a:off x="4387493" y="581258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419.6</a:t>
              </a:r>
            </a:p>
          </p:txBody>
        </p:sp>
        <p:sp>
          <p:nvSpPr>
            <p:cNvPr id="133" name="tx133"/>
            <p:cNvSpPr/>
            <p:nvPr/>
          </p:nvSpPr>
          <p:spPr>
            <a:xfrm>
              <a:off x="3460199" y="5609886"/>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288</a:t>
              </a:r>
            </a:p>
          </p:txBody>
        </p:sp>
        <p:sp>
          <p:nvSpPr>
            <p:cNvPr id="134" name="tx134"/>
            <p:cNvSpPr/>
            <p:nvPr/>
          </p:nvSpPr>
          <p:spPr>
            <a:xfrm>
              <a:off x="3381871"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283.9</a:t>
              </a:r>
            </a:p>
          </p:txBody>
        </p:sp>
        <p:sp>
          <p:nvSpPr>
            <p:cNvPr id="135" name="tx135"/>
            <p:cNvSpPr/>
            <p:nvPr/>
          </p:nvSpPr>
          <p:spPr>
            <a:xfrm>
              <a:off x="6803719"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169.7</a:t>
              </a:r>
            </a:p>
          </p:txBody>
        </p:sp>
        <p:sp>
          <p:nvSpPr>
            <p:cNvPr id="136" name="tx136"/>
            <p:cNvSpPr/>
            <p:nvPr/>
          </p:nvSpPr>
          <p:spPr>
            <a:xfrm>
              <a:off x="6311443" y="5408595"/>
              <a:ext cx="289362"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111.4</a:t>
              </a:r>
            </a:p>
          </p:txBody>
        </p:sp>
        <p:sp>
          <p:nvSpPr>
            <p:cNvPr id="137" name="tx137"/>
            <p:cNvSpPr/>
            <p:nvPr/>
          </p:nvSpPr>
          <p:spPr>
            <a:xfrm>
              <a:off x="709684"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709684"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709684"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336829" y="603786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41" name="tx141"/>
            <p:cNvSpPr/>
            <p:nvPr/>
          </p:nvSpPr>
          <p:spPr>
            <a:xfrm>
              <a:off x="2741314"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42" name="tx142"/>
            <p:cNvSpPr/>
            <p:nvPr/>
          </p:nvSpPr>
          <p:spPr>
            <a:xfrm>
              <a:off x="4223493"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43" name="tx143"/>
            <p:cNvSpPr/>
            <p:nvPr/>
          </p:nvSpPr>
          <p:spPr>
            <a:xfrm>
              <a:off x="5705672" y="6037795"/>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44" name="tx144"/>
            <p:cNvSpPr/>
            <p:nvPr/>
          </p:nvSpPr>
          <p:spPr>
            <a:xfrm>
              <a:off x="7187851"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45" name="tx145"/>
            <p:cNvSpPr/>
            <p:nvPr/>
          </p:nvSpPr>
          <p:spPr>
            <a:xfrm>
              <a:off x="3377712" y="617306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6" name="tx146"/>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7" name="tx147"/>
            <p:cNvSpPr/>
            <p:nvPr/>
          </p:nvSpPr>
          <p:spPr>
            <a:xfrm>
              <a:off x="4367447" y="6498977"/>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66%. C'est plus qu'en 2019, où la couverture était de 40 %.
284 000 enfants ont manqué leur première dose systématique de vaccin contre la rougeole.
Le MCV2 est généralement administré aux enfants âgés de 18 mois à 5 ans. La couverture par le MCV2 est passée à 46 %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940795"/>
              <a:ext cx="3397293" cy="1384299"/>
            </a:xfrm>
            <a:custGeom>
              <a:avLst/>
              <a:gdLst/>
              <a:ahLst/>
              <a:cxnLst/>
              <a:rect l="0" t="0" r="0" b="0"/>
              <a:pathLst>
                <a:path w="3397293" h="1384299">
                  <a:moveTo>
                    <a:pt x="0" y="1052067"/>
                  </a:moveTo>
                  <a:lnTo>
                    <a:pt x="141553" y="1107439"/>
                  </a:lnTo>
                  <a:lnTo>
                    <a:pt x="283107" y="1135125"/>
                  </a:lnTo>
                  <a:lnTo>
                    <a:pt x="424661" y="1190497"/>
                  </a:lnTo>
                  <a:lnTo>
                    <a:pt x="566215" y="1384299"/>
                  </a:lnTo>
                  <a:lnTo>
                    <a:pt x="707769" y="1079753"/>
                  </a:lnTo>
                  <a:lnTo>
                    <a:pt x="849323" y="747521"/>
                  </a:lnTo>
                  <a:lnTo>
                    <a:pt x="990877" y="969009"/>
                  </a:lnTo>
                  <a:lnTo>
                    <a:pt x="1132431" y="1079753"/>
                  </a:lnTo>
                  <a:lnTo>
                    <a:pt x="1273984" y="830579"/>
                  </a:lnTo>
                  <a:lnTo>
                    <a:pt x="1415538" y="553719"/>
                  </a:lnTo>
                  <a:lnTo>
                    <a:pt x="1557092" y="332231"/>
                  </a:lnTo>
                  <a:lnTo>
                    <a:pt x="1698646" y="83057"/>
                  </a:lnTo>
                  <a:lnTo>
                    <a:pt x="1840200" y="249173"/>
                  </a:lnTo>
                  <a:lnTo>
                    <a:pt x="1981754" y="581405"/>
                  </a:lnTo>
                  <a:lnTo>
                    <a:pt x="2123308" y="553719"/>
                  </a:lnTo>
                  <a:lnTo>
                    <a:pt x="2264862" y="802893"/>
                  </a:lnTo>
                  <a:lnTo>
                    <a:pt x="2406416" y="802893"/>
                  </a:lnTo>
                  <a:lnTo>
                    <a:pt x="2547969" y="692149"/>
                  </a:lnTo>
                  <a:lnTo>
                    <a:pt x="2689523" y="719835"/>
                  </a:lnTo>
                  <a:lnTo>
                    <a:pt x="2831077" y="581405"/>
                  </a:lnTo>
                  <a:lnTo>
                    <a:pt x="2972631" y="359917"/>
                  </a:lnTo>
                  <a:lnTo>
                    <a:pt x="3114185" y="332231"/>
                  </a:lnTo>
                  <a:lnTo>
                    <a:pt x="3255739" y="83057"/>
                  </a:lnTo>
                  <a:lnTo>
                    <a:pt x="3397293" y="0"/>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885423"/>
              <a:ext cx="3397293" cy="747521"/>
            </a:xfrm>
            <a:custGeom>
              <a:avLst/>
              <a:gdLst/>
              <a:ahLst/>
              <a:cxnLst/>
              <a:rect l="0" t="0" r="0" b="0"/>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940795"/>
              <a:ext cx="3397293" cy="1384299"/>
            </a:xfrm>
            <a:custGeom>
              <a:avLst/>
              <a:gdLst/>
              <a:ahLst/>
              <a:cxnLst/>
              <a:rect l="0" t="0" r="0" b="0"/>
              <a:pathLst>
                <a:path w="3397293" h="1384299">
                  <a:moveTo>
                    <a:pt x="0" y="1052067"/>
                  </a:moveTo>
                  <a:lnTo>
                    <a:pt x="141553" y="1107439"/>
                  </a:lnTo>
                  <a:lnTo>
                    <a:pt x="283107" y="1135125"/>
                  </a:lnTo>
                  <a:lnTo>
                    <a:pt x="424661" y="1190497"/>
                  </a:lnTo>
                  <a:lnTo>
                    <a:pt x="566215" y="1384299"/>
                  </a:lnTo>
                  <a:lnTo>
                    <a:pt x="707769" y="1079753"/>
                  </a:lnTo>
                  <a:lnTo>
                    <a:pt x="849323" y="747521"/>
                  </a:lnTo>
                  <a:lnTo>
                    <a:pt x="990877" y="969009"/>
                  </a:lnTo>
                  <a:lnTo>
                    <a:pt x="1132431" y="1079753"/>
                  </a:lnTo>
                  <a:lnTo>
                    <a:pt x="1273984" y="830579"/>
                  </a:lnTo>
                  <a:lnTo>
                    <a:pt x="1415538" y="553719"/>
                  </a:lnTo>
                  <a:lnTo>
                    <a:pt x="1557092" y="332231"/>
                  </a:lnTo>
                  <a:lnTo>
                    <a:pt x="1698646" y="83057"/>
                  </a:lnTo>
                  <a:lnTo>
                    <a:pt x="1840200" y="249173"/>
                  </a:lnTo>
                  <a:lnTo>
                    <a:pt x="1981754" y="581405"/>
                  </a:lnTo>
                  <a:lnTo>
                    <a:pt x="2123308" y="553719"/>
                  </a:lnTo>
                  <a:lnTo>
                    <a:pt x="2264862" y="802893"/>
                  </a:lnTo>
                  <a:lnTo>
                    <a:pt x="2406416" y="802893"/>
                  </a:lnTo>
                  <a:lnTo>
                    <a:pt x="2547969" y="692149"/>
                  </a:lnTo>
                  <a:lnTo>
                    <a:pt x="2689523" y="719835"/>
                  </a:lnTo>
                  <a:lnTo>
                    <a:pt x="2831077" y="581405"/>
                  </a:lnTo>
                  <a:lnTo>
                    <a:pt x="2972631" y="359917"/>
                  </a:lnTo>
                  <a:lnTo>
                    <a:pt x="3114185" y="332231"/>
                  </a:lnTo>
                  <a:lnTo>
                    <a:pt x="3255739" y="83057"/>
                  </a:lnTo>
                  <a:lnTo>
                    <a:pt x="3397293" y="0"/>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2048763"/>
            </a:xfrm>
            <a:custGeom>
              <a:avLst/>
              <a:gdLst/>
              <a:ahLst/>
              <a:cxnLst/>
              <a:rect l="0" t="0" r="0" b="0"/>
              <a:pathLst>
                <a:path h="2048763">
                  <a:moveTo>
                    <a:pt x="0" y="0"/>
                  </a:moveTo>
                  <a:lnTo>
                    <a:pt x="0" y="2048763"/>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2076449"/>
            </a:xfrm>
            <a:custGeom>
              <a:avLst/>
              <a:gdLst/>
              <a:ahLst/>
              <a:cxnLst/>
              <a:rect l="0" t="0" r="0" b="0"/>
              <a:pathLst>
                <a:path h="2076449">
                  <a:moveTo>
                    <a:pt x="0" y="0"/>
                  </a:moveTo>
                  <a:lnTo>
                    <a:pt x="0" y="2076449"/>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1550415"/>
            </a:xfrm>
            <a:custGeom>
              <a:avLst/>
              <a:gdLst/>
              <a:ahLst/>
              <a:cxnLst/>
              <a:rect l="0" t="0" r="0" b="0"/>
              <a:pathLst>
                <a:path h="1550415">
                  <a:moveTo>
                    <a:pt x="0" y="0"/>
                  </a:moveTo>
                  <a:lnTo>
                    <a:pt x="0" y="1550415"/>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550415"/>
            </a:xfrm>
            <a:custGeom>
              <a:avLst/>
              <a:gdLst/>
              <a:ahLst/>
              <a:cxnLst/>
              <a:rect l="0" t="0" r="0" b="0"/>
              <a:pathLst>
                <a:path h="1550415">
                  <a:moveTo>
                    <a:pt x="0" y="0"/>
                  </a:moveTo>
                  <a:lnTo>
                    <a:pt x="0" y="155041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716531"/>
            </a:xfrm>
            <a:custGeom>
              <a:avLst/>
              <a:gdLst/>
              <a:ahLst/>
              <a:cxnLst/>
              <a:rect l="0" t="0" r="0" b="0"/>
              <a:pathLst>
                <a:path h="1716531">
                  <a:moveTo>
                    <a:pt x="0" y="0"/>
                  </a:moveTo>
                  <a:lnTo>
                    <a:pt x="0" y="171653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1079753"/>
            </a:xfrm>
            <a:custGeom>
              <a:avLst/>
              <a:gdLst/>
              <a:ahLst/>
              <a:cxnLst/>
              <a:rect l="0" t="0" r="0" b="0"/>
              <a:pathLst>
                <a:path h="1079753">
                  <a:moveTo>
                    <a:pt x="0" y="0"/>
                  </a:moveTo>
                  <a:lnTo>
                    <a:pt x="0" y="1079753"/>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996695"/>
            </a:xfrm>
            <a:custGeom>
              <a:avLst/>
              <a:gdLst/>
              <a:ahLst/>
              <a:cxnLst/>
              <a:rect l="0" t="0" r="0" b="0"/>
              <a:pathLst>
                <a:path h="996695">
                  <a:moveTo>
                    <a:pt x="0" y="0"/>
                  </a:moveTo>
                  <a:lnTo>
                    <a:pt x="0" y="996695"/>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940795"/>
              <a:ext cx="3397293" cy="1384299"/>
            </a:xfrm>
            <a:custGeom>
              <a:avLst/>
              <a:gdLst/>
              <a:ahLst/>
              <a:cxnLst/>
              <a:rect l="0" t="0" r="0" b="0"/>
              <a:pathLst>
                <a:path w="3397293" h="1384299">
                  <a:moveTo>
                    <a:pt x="0" y="1052067"/>
                  </a:moveTo>
                  <a:lnTo>
                    <a:pt x="141553" y="1107439"/>
                  </a:lnTo>
                  <a:lnTo>
                    <a:pt x="283107" y="1135125"/>
                  </a:lnTo>
                  <a:lnTo>
                    <a:pt x="424661" y="1190497"/>
                  </a:lnTo>
                  <a:lnTo>
                    <a:pt x="566215" y="1384299"/>
                  </a:lnTo>
                  <a:lnTo>
                    <a:pt x="707769" y="1079753"/>
                  </a:lnTo>
                  <a:lnTo>
                    <a:pt x="849323" y="747521"/>
                  </a:lnTo>
                  <a:lnTo>
                    <a:pt x="990877" y="969009"/>
                  </a:lnTo>
                  <a:lnTo>
                    <a:pt x="1132431" y="1079753"/>
                  </a:lnTo>
                  <a:lnTo>
                    <a:pt x="1273984" y="830579"/>
                  </a:lnTo>
                  <a:lnTo>
                    <a:pt x="1415538" y="553719"/>
                  </a:lnTo>
                  <a:lnTo>
                    <a:pt x="1557092" y="332231"/>
                  </a:lnTo>
                  <a:lnTo>
                    <a:pt x="1698646" y="83057"/>
                  </a:lnTo>
                  <a:lnTo>
                    <a:pt x="1840200" y="249173"/>
                  </a:lnTo>
                  <a:lnTo>
                    <a:pt x="1981754" y="581405"/>
                  </a:lnTo>
                  <a:lnTo>
                    <a:pt x="2123308" y="553719"/>
                  </a:lnTo>
                  <a:lnTo>
                    <a:pt x="2264862" y="802893"/>
                  </a:lnTo>
                  <a:lnTo>
                    <a:pt x="2406416" y="802893"/>
                  </a:lnTo>
                  <a:lnTo>
                    <a:pt x="2547969" y="692149"/>
                  </a:lnTo>
                  <a:lnTo>
                    <a:pt x="2689523" y="719835"/>
                  </a:lnTo>
                  <a:lnTo>
                    <a:pt x="2831077" y="581405"/>
                  </a:lnTo>
                  <a:lnTo>
                    <a:pt x="2972631" y="359917"/>
                  </a:lnTo>
                  <a:lnTo>
                    <a:pt x="3114185" y="332231"/>
                  </a:lnTo>
                  <a:lnTo>
                    <a:pt x="3255739" y="83057"/>
                  </a:lnTo>
                  <a:lnTo>
                    <a:pt x="3397293" y="0"/>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28</a:t>
              </a:r>
            </a:p>
          </p:txBody>
        </p:sp>
        <p:sp>
          <p:nvSpPr>
            <p:cNvPr id="34" name="tx34"/>
            <p:cNvSpPr/>
            <p:nvPr/>
          </p:nvSpPr>
          <p:spPr>
            <a:xfrm>
              <a:off x="1768444"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27</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40</a:t>
              </a:r>
            </a:p>
          </p:txBody>
        </p:sp>
        <p:sp>
          <p:nvSpPr>
            <p:cNvPr id="38" name="tx38"/>
            <p:cNvSpPr/>
            <p:nvPr/>
          </p:nvSpPr>
          <p:spPr>
            <a:xfrm>
              <a:off x="4316414"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895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28952"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75854"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38308"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996052" y="472964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60" name="tx60"/>
            <p:cNvSpPr/>
            <p:nvPr/>
          </p:nvSpPr>
          <p:spPr>
            <a:xfrm>
              <a:off x="2742954"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408"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5846" y="481497"/>
              <a:ext cx="2507530"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Tchad, 2000-2024</a:t>
              </a:r>
            </a:p>
          </p:txBody>
        </p:sp>
        <p:sp>
          <p:nvSpPr>
            <p:cNvPr id="63" name="pl63"/>
            <p:cNvSpPr/>
            <p:nvPr/>
          </p:nvSpPr>
          <p:spPr>
            <a:xfrm>
              <a:off x="5267799" y="308976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12075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15174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357426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67799" y="260525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163624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37664" y="1345547"/>
              <a:ext cx="3397293" cy="2422524"/>
            </a:xfrm>
            <a:custGeom>
              <a:avLst/>
              <a:gdLst/>
              <a:ahLst/>
              <a:cxnLst/>
              <a:rect l="0" t="0" r="0" b="0"/>
              <a:pathLst>
                <a:path w="3397293" h="2422524">
                  <a:moveTo>
                    <a:pt x="0" y="1841118"/>
                  </a:moveTo>
                  <a:lnTo>
                    <a:pt x="141553" y="1938019"/>
                  </a:lnTo>
                  <a:lnTo>
                    <a:pt x="283107" y="1986470"/>
                  </a:lnTo>
                  <a:lnTo>
                    <a:pt x="424661" y="2083371"/>
                  </a:lnTo>
                  <a:lnTo>
                    <a:pt x="566215" y="2422524"/>
                  </a:lnTo>
                  <a:lnTo>
                    <a:pt x="707769" y="1889569"/>
                  </a:lnTo>
                  <a:lnTo>
                    <a:pt x="849323" y="1308163"/>
                  </a:lnTo>
                  <a:lnTo>
                    <a:pt x="990877" y="1695767"/>
                  </a:lnTo>
                  <a:lnTo>
                    <a:pt x="1132431" y="1889569"/>
                  </a:lnTo>
                  <a:lnTo>
                    <a:pt x="1273984" y="1453514"/>
                  </a:lnTo>
                  <a:lnTo>
                    <a:pt x="1415538" y="969009"/>
                  </a:lnTo>
                  <a:lnTo>
                    <a:pt x="1557092" y="581405"/>
                  </a:lnTo>
                  <a:lnTo>
                    <a:pt x="1698646" y="145351"/>
                  </a:lnTo>
                  <a:lnTo>
                    <a:pt x="1840200" y="436054"/>
                  </a:lnTo>
                  <a:lnTo>
                    <a:pt x="1981754" y="1017460"/>
                  </a:lnTo>
                  <a:lnTo>
                    <a:pt x="2123308" y="969009"/>
                  </a:lnTo>
                  <a:lnTo>
                    <a:pt x="2264862" y="1405064"/>
                  </a:lnTo>
                  <a:lnTo>
                    <a:pt x="2406416" y="1405064"/>
                  </a:lnTo>
                  <a:lnTo>
                    <a:pt x="2547969" y="1211262"/>
                  </a:lnTo>
                  <a:lnTo>
                    <a:pt x="2689523" y="1259712"/>
                  </a:lnTo>
                  <a:lnTo>
                    <a:pt x="2831077" y="1017460"/>
                  </a:lnTo>
                  <a:lnTo>
                    <a:pt x="2972631" y="629856"/>
                  </a:lnTo>
                  <a:lnTo>
                    <a:pt x="3114185" y="581405"/>
                  </a:lnTo>
                  <a:lnTo>
                    <a:pt x="3255739" y="145351"/>
                  </a:lnTo>
                  <a:lnTo>
                    <a:pt x="3397293" y="0"/>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37664" y="2605259"/>
              <a:ext cx="3397293" cy="726757"/>
            </a:xfrm>
            <a:custGeom>
              <a:avLst/>
              <a:gdLst/>
              <a:ahLst/>
              <a:cxnLst/>
              <a:rect l="0" t="0" r="0" b="0"/>
              <a:pathLst>
                <a:path w="3397293" h="726757">
                  <a:moveTo>
                    <a:pt x="0" y="726757"/>
                  </a:moveTo>
                  <a:lnTo>
                    <a:pt x="141553" y="678306"/>
                  </a:lnTo>
                  <a:lnTo>
                    <a:pt x="283107" y="678306"/>
                  </a:lnTo>
                  <a:lnTo>
                    <a:pt x="424661" y="629856"/>
                  </a:lnTo>
                  <a:lnTo>
                    <a:pt x="566215" y="532955"/>
                  </a:lnTo>
                  <a:lnTo>
                    <a:pt x="707769" y="436054"/>
                  </a:lnTo>
                  <a:lnTo>
                    <a:pt x="849323" y="339153"/>
                  </a:lnTo>
                  <a:lnTo>
                    <a:pt x="990877" y="339153"/>
                  </a:lnTo>
                  <a:lnTo>
                    <a:pt x="1132431" y="242252"/>
                  </a:lnTo>
                  <a:lnTo>
                    <a:pt x="1273984" y="145351"/>
                  </a:lnTo>
                  <a:lnTo>
                    <a:pt x="1415538" y="96900"/>
                  </a:lnTo>
                  <a:lnTo>
                    <a:pt x="1557092" y="96900"/>
                  </a:lnTo>
                  <a:lnTo>
                    <a:pt x="1698646" y="96900"/>
                  </a:lnTo>
                  <a:lnTo>
                    <a:pt x="1840200" y="96900"/>
                  </a:lnTo>
                  <a:lnTo>
                    <a:pt x="1981754" y="96900"/>
                  </a:lnTo>
                  <a:lnTo>
                    <a:pt x="2123308" y="96900"/>
                  </a:lnTo>
                  <a:lnTo>
                    <a:pt x="2264862" y="48450"/>
                  </a:lnTo>
                  <a:lnTo>
                    <a:pt x="2406416" y="48450"/>
                  </a:lnTo>
                  <a:lnTo>
                    <a:pt x="2547969" y="0"/>
                  </a:lnTo>
                  <a:lnTo>
                    <a:pt x="2689523" y="0"/>
                  </a:lnTo>
                  <a:lnTo>
                    <a:pt x="2831077" y="145351"/>
                  </a:lnTo>
                  <a:lnTo>
                    <a:pt x="2972631" y="242252"/>
                  </a:lnTo>
                  <a:lnTo>
                    <a:pt x="3114185" y="145351"/>
                  </a:lnTo>
                  <a:lnTo>
                    <a:pt x="3255739" y="145351"/>
                  </a:lnTo>
                  <a:lnTo>
                    <a:pt x="3397293" y="96900"/>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37664" y="2459908"/>
              <a:ext cx="3397293" cy="1308163"/>
            </a:xfrm>
            <a:custGeom>
              <a:avLst/>
              <a:gdLst/>
              <a:ahLst/>
              <a:cxnLst/>
              <a:rect l="0" t="0" r="0" b="0"/>
              <a:pathLst>
                <a:path w="3397293" h="1308163">
                  <a:moveTo>
                    <a:pt x="0" y="1308163"/>
                  </a:moveTo>
                  <a:lnTo>
                    <a:pt x="141553" y="1211262"/>
                  </a:lnTo>
                  <a:lnTo>
                    <a:pt x="283107" y="1162811"/>
                  </a:lnTo>
                  <a:lnTo>
                    <a:pt x="424661" y="969009"/>
                  </a:lnTo>
                  <a:lnTo>
                    <a:pt x="566215" y="775207"/>
                  </a:lnTo>
                  <a:lnTo>
                    <a:pt x="707769" y="581405"/>
                  </a:lnTo>
                  <a:lnTo>
                    <a:pt x="849323" y="484504"/>
                  </a:lnTo>
                  <a:lnTo>
                    <a:pt x="990877" y="484504"/>
                  </a:lnTo>
                  <a:lnTo>
                    <a:pt x="1132431" y="290702"/>
                  </a:lnTo>
                  <a:lnTo>
                    <a:pt x="1273984" y="0"/>
                  </a:lnTo>
                  <a:lnTo>
                    <a:pt x="1415538" y="145351"/>
                  </a:lnTo>
                  <a:lnTo>
                    <a:pt x="1557092" y="193801"/>
                  </a:lnTo>
                  <a:lnTo>
                    <a:pt x="1698646" y="339153"/>
                  </a:lnTo>
                  <a:lnTo>
                    <a:pt x="1840200" y="387603"/>
                  </a:lnTo>
                  <a:lnTo>
                    <a:pt x="1981754" y="387603"/>
                  </a:lnTo>
                  <a:lnTo>
                    <a:pt x="2123308" y="387603"/>
                  </a:lnTo>
                  <a:lnTo>
                    <a:pt x="2264862" y="290702"/>
                  </a:lnTo>
                  <a:lnTo>
                    <a:pt x="2406416" y="193801"/>
                  </a:lnTo>
                  <a:lnTo>
                    <a:pt x="2547969" y="193801"/>
                  </a:lnTo>
                  <a:lnTo>
                    <a:pt x="2689523" y="145351"/>
                  </a:lnTo>
                  <a:lnTo>
                    <a:pt x="2831077" y="193801"/>
                  </a:lnTo>
                  <a:lnTo>
                    <a:pt x="2972631" y="242252"/>
                  </a:lnTo>
                  <a:lnTo>
                    <a:pt x="3114185" y="387603"/>
                  </a:lnTo>
                  <a:lnTo>
                    <a:pt x="3255739" y="290702"/>
                  </a:lnTo>
                  <a:lnTo>
                    <a:pt x="3397293" y="145351"/>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37664" y="2605259"/>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37664" y="1345547"/>
              <a:ext cx="3397293" cy="2422524"/>
            </a:xfrm>
            <a:custGeom>
              <a:avLst/>
              <a:gdLst/>
              <a:ahLst/>
              <a:cxnLst/>
              <a:rect l="0" t="0" r="0" b="0"/>
              <a:pathLst>
                <a:path w="3397293" h="2422524">
                  <a:moveTo>
                    <a:pt x="0" y="1841118"/>
                  </a:moveTo>
                  <a:lnTo>
                    <a:pt x="141553" y="1938019"/>
                  </a:lnTo>
                  <a:lnTo>
                    <a:pt x="283107" y="1986470"/>
                  </a:lnTo>
                  <a:lnTo>
                    <a:pt x="424661" y="2083371"/>
                  </a:lnTo>
                  <a:lnTo>
                    <a:pt x="566215" y="2422524"/>
                  </a:lnTo>
                  <a:lnTo>
                    <a:pt x="707769" y="1889569"/>
                  </a:lnTo>
                  <a:lnTo>
                    <a:pt x="849323" y="1308163"/>
                  </a:lnTo>
                  <a:lnTo>
                    <a:pt x="990877" y="1695767"/>
                  </a:lnTo>
                  <a:lnTo>
                    <a:pt x="1132431" y="1889569"/>
                  </a:lnTo>
                  <a:lnTo>
                    <a:pt x="1273984" y="1453514"/>
                  </a:lnTo>
                  <a:lnTo>
                    <a:pt x="1415538" y="969009"/>
                  </a:lnTo>
                  <a:lnTo>
                    <a:pt x="1557092" y="581405"/>
                  </a:lnTo>
                  <a:lnTo>
                    <a:pt x="1698646" y="145351"/>
                  </a:lnTo>
                  <a:lnTo>
                    <a:pt x="1840200" y="436054"/>
                  </a:lnTo>
                  <a:lnTo>
                    <a:pt x="1981754" y="1017460"/>
                  </a:lnTo>
                  <a:lnTo>
                    <a:pt x="2123308" y="969009"/>
                  </a:lnTo>
                  <a:lnTo>
                    <a:pt x="2264862" y="1405064"/>
                  </a:lnTo>
                  <a:lnTo>
                    <a:pt x="2406416" y="1405064"/>
                  </a:lnTo>
                  <a:lnTo>
                    <a:pt x="2547969" y="1211262"/>
                  </a:lnTo>
                  <a:lnTo>
                    <a:pt x="2689523" y="1259712"/>
                  </a:lnTo>
                  <a:lnTo>
                    <a:pt x="2831077" y="1017460"/>
                  </a:lnTo>
                  <a:lnTo>
                    <a:pt x="2972631" y="629856"/>
                  </a:lnTo>
                  <a:lnTo>
                    <a:pt x="3114185" y="581405"/>
                  </a:lnTo>
                  <a:lnTo>
                    <a:pt x="3255739" y="145351"/>
                  </a:lnTo>
                  <a:lnTo>
                    <a:pt x="3397293" y="0"/>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37664" y="1268026"/>
              <a:ext cx="0" cy="1918639"/>
            </a:xfrm>
            <a:custGeom>
              <a:avLst/>
              <a:gdLst/>
              <a:ahLst/>
              <a:cxnLst/>
              <a:rect l="0" t="0" r="0" b="0"/>
              <a:pathLst>
                <a:path h="1918639">
                  <a:moveTo>
                    <a:pt x="0" y="1918639"/>
                  </a:moveTo>
                  <a:lnTo>
                    <a:pt x="0" y="0"/>
                  </a:lnTo>
                </a:path>
              </a:pathLst>
            </a:custGeom>
            <a:ln w="13550" cap="flat">
              <a:solidFill>
                <a:srgbClr val="0058AB">
                  <a:alpha val="100000"/>
                </a:srgbClr>
              </a:solidFill>
              <a:prstDash val="dot"/>
              <a:round/>
            </a:ln>
          </p:spPr>
          <p:txBody>
            <a:bodyPr/>
            <a:lstStyle/>
            <a:p>
              <a:endParaRPr/>
            </a:p>
          </p:txBody>
        </p:sp>
        <p:sp>
          <p:nvSpPr>
            <p:cNvPr id="82" name="pl82"/>
            <p:cNvSpPr/>
            <p:nvPr/>
          </p:nvSpPr>
          <p:spPr>
            <a:xfrm>
              <a:off x="6145433" y="1268026"/>
              <a:ext cx="0" cy="1967090"/>
            </a:xfrm>
            <a:custGeom>
              <a:avLst/>
              <a:gdLst/>
              <a:ahLst/>
              <a:cxnLst/>
              <a:rect l="0" t="0" r="0" b="0"/>
              <a:pathLst>
                <a:path h="1967090">
                  <a:moveTo>
                    <a:pt x="0" y="1967090"/>
                  </a:moveTo>
                  <a:lnTo>
                    <a:pt x="0" y="0"/>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853202" y="1268026"/>
              <a:ext cx="0" cy="1046530"/>
            </a:xfrm>
            <a:custGeom>
              <a:avLst/>
              <a:gdLst/>
              <a:ahLst/>
              <a:cxnLst/>
              <a:rect l="0" t="0" r="0" b="0"/>
              <a:pathLst>
                <a:path h="1046530">
                  <a:moveTo>
                    <a:pt x="0" y="1046530"/>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7560972" y="1268026"/>
              <a:ext cx="0" cy="1046530"/>
            </a:xfrm>
            <a:custGeom>
              <a:avLst/>
              <a:gdLst/>
              <a:ahLst/>
              <a:cxnLst/>
              <a:rect l="0" t="0" r="0" b="0"/>
              <a:pathLst>
                <a:path h="1046530">
                  <a:moveTo>
                    <a:pt x="0" y="1046530"/>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8127187" y="1268026"/>
              <a:ext cx="0" cy="1337233"/>
            </a:xfrm>
            <a:custGeom>
              <a:avLst/>
              <a:gdLst/>
              <a:ahLst/>
              <a:cxnLst/>
              <a:rect l="0" t="0" r="0" b="0"/>
              <a:pathLst>
                <a:path h="1337233">
                  <a:moveTo>
                    <a:pt x="0" y="1337233"/>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693403" y="1268026"/>
              <a:ext cx="0" cy="222872"/>
            </a:xfrm>
            <a:custGeom>
              <a:avLst/>
              <a:gdLst/>
              <a:ahLst/>
              <a:cxnLst/>
              <a:rect l="0" t="0" r="0" b="0"/>
              <a:pathLst>
                <a:path h="222872">
                  <a:moveTo>
                    <a:pt x="0" y="222872"/>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834957" y="1268026"/>
              <a:ext cx="0" cy="77520"/>
            </a:xfrm>
            <a:custGeom>
              <a:avLst/>
              <a:gdLst/>
              <a:ahLst/>
              <a:cxnLst/>
              <a:rect l="0" t="0" r="0" b="0"/>
              <a:pathLst>
                <a:path h="77520">
                  <a:moveTo>
                    <a:pt x="0" y="77520"/>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5437664" y="1345547"/>
              <a:ext cx="3397293" cy="2422524"/>
            </a:xfrm>
            <a:custGeom>
              <a:avLst/>
              <a:gdLst/>
              <a:ahLst/>
              <a:cxnLst/>
              <a:rect l="0" t="0" r="0" b="0"/>
              <a:pathLst>
                <a:path w="3397293" h="2422524">
                  <a:moveTo>
                    <a:pt x="0" y="1841118"/>
                  </a:moveTo>
                  <a:lnTo>
                    <a:pt x="141553" y="1938019"/>
                  </a:lnTo>
                  <a:lnTo>
                    <a:pt x="283107" y="1986470"/>
                  </a:lnTo>
                  <a:lnTo>
                    <a:pt x="424661" y="2083371"/>
                  </a:lnTo>
                  <a:lnTo>
                    <a:pt x="566215" y="2422524"/>
                  </a:lnTo>
                  <a:lnTo>
                    <a:pt x="707769" y="1889569"/>
                  </a:lnTo>
                  <a:lnTo>
                    <a:pt x="849323" y="1308163"/>
                  </a:lnTo>
                  <a:lnTo>
                    <a:pt x="990877" y="1695767"/>
                  </a:lnTo>
                  <a:lnTo>
                    <a:pt x="1132431" y="1889569"/>
                  </a:lnTo>
                  <a:lnTo>
                    <a:pt x="1273984" y="1453514"/>
                  </a:lnTo>
                  <a:lnTo>
                    <a:pt x="1415538" y="969009"/>
                  </a:lnTo>
                  <a:lnTo>
                    <a:pt x="1557092" y="581405"/>
                  </a:lnTo>
                  <a:lnTo>
                    <a:pt x="1698646" y="145351"/>
                  </a:lnTo>
                  <a:lnTo>
                    <a:pt x="1840200" y="436054"/>
                  </a:lnTo>
                  <a:lnTo>
                    <a:pt x="1981754" y="1017460"/>
                  </a:lnTo>
                  <a:lnTo>
                    <a:pt x="2123308" y="969009"/>
                  </a:lnTo>
                  <a:lnTo>
                    <a:pt x="2264862" y="1405064"/>
                  </a:lnTo>
                  <a:lnTo>
                    <a:pt x="2406416" y="1405064"/>
                  </a:lnTo>
                  <a:lnTo>
                    <a:pt x="2547969" y="1211262"/>
                  </a:lnTo>
                  <a:lnTo>
                    <a:pt x="2689523" y="1259712"/>
                  </a:lnTo>
                  <a:lnTo>
                    <a:pt x="2831077" y="1017460"/>
                  </a:lnTo>
                  <a:lnTo>
                    <a:pt x="2972631" y="629856"/>
                  </a:lnTo>
                  <a:lnTo>
                    <a:pt x="3114185" y="581405"/>
                  </a:lnTo>
                  <a:lnTo>
                    <a:pt x="3255739" y="145351"/>
                  </a:lnTo>
                  <a:lnTo>
                    <a:pt x="3397293" y="0"/>
                  </a:lnTo>
                </a:path>
              </a:pathLst>
            </a:custGeom>
            <a:ln w="27101" cap="flat">
              <a:solidFill>
                <a:srgbClr val="0058AB">
                  <a:alpha val="100000"/>
                </a:srgbClr>
              </a:solidFill>
              <a:prstDash val="solid"/>
              <a:round/>
            </a:ln>
          </p:spPr>
          <p:txBody>
            <a:bodyPr/>
            <a:lstStyle/>
            <a:p>
              <a:endParaRPr/>
            </a:p>
          </p:txBody>
        </p:sp>
        <p:sp>
          <p:nvSpPr>
            <p:cNvPr id="89" name="tx89"/>
            <p:cNvSpPr/>
            <p:nvPr/>
          </p:nvSpPr>
          <p:spPr>
            <a:xfrm>
              <a:off x="5359324" y="1209529"/>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67093" y="1208152"/>
              <a:ext cx="1566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1" name="tx91"/>
            <p:cNvSpPr/>
            <p:nvPr/>
          </p:nvSpPr>
          <p:spPr>
            <a:xfrm>
              <a:off x="6823058" y="12082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30827" y="12082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20820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3113" y="12081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8774667" y="12082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8902429" y="266304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56481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52215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5314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58413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4565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0" name="pl110"/>
            <p:cNvSpPr/>
            <p:nvPr/>
          </p:nvSpPr>
          <p:spPr>
            <a:xfrm>
              <a:off x="6045651"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6792553"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2" name="pl112"/>
            <p:cNvSpPr/>
            <p:nvPr/>
          </p:nvSpPr>
          <p:spPr>
            <a:xfrm>
              <a:off x="7555007"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3" name="tx113"/>
            <p:cNvSpPr/>
            <p:nvPr/>
          </p:nvSpPr>
          <p:spPr>
            <a:xfrm>
              <a:off x="6312751" y="472964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114" name="tx114"/>
            <p:cNvSpPr/>
            <p:nvPr/>
          </p:nvSpPr>
          <p:spPr>
            <a:xfrm>
              <a:off x="7059652"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22107"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18954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393426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67899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42371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06190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806629"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55135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296079"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317178" y="5710248"/>
              <a:ext cx="7321564" cy="145351"/>
            </a:xfrm>
            <a:prstGeom prst="rect">
              <a:avLst/>
            </a:prstGeom>
            <a:solidFill>
              <a:srgbClr val="E2231A">
                <a:alpha val="80000"/>
              </a:srgbClr>
            </a:solidFill>
          </p:spPr>
          <p:txBody>
            <a:bodyPr/>
            <a:lstStyle/>
            <a:p>
              <a:endParaRPr/>
            </a:p>
          </p:txBody>
        </p:sp>
        <p:sp>
          <p:nvSpPr>
            <p:cNvPr id="130" name="rc130"/>
            <p:cNvSpPr/>
            <p:nvPr/>
          </p:nvSpPr>
          <p:spPr>
            <a:xfrm>
              <a:off x="1317178" y="5528559"/>
              <a:ext cx="5024948" cy="145351"/>
            </a:xfrm>
            <a:prstGeom prst="rect">
              <a:avLst/>
            </a:prstGeom>
            <a:solidFill>
              <a:srgbClr val="E2231A">
                <a:alpha val="80000"/>
              </a:srgbClr>
            </a:solidFill>
          </p:spPr>
          <p:txBody>
            <a:bodyPr/>
            <a:lstStyle/>
            <a:p>
              <a:endParaRPr/>
            </a:p>
          </p:txBody>
        </p:sp>
        <p:sp>
          <p:nvSpPr>
            <p:cNvPr id="131" name="rc131"/>
            <p:cNvSpPr/>
            <p:nvPr/>
          </p:nvSpPr>
          <p:spPr>
            <a:xfrm>
              <a:off x="1317178" y="5346869"/>
              <a:ext cx="4954060" cy="145351"/>
            </a:xfrm>
            <a:prstGeom prst="rect">
              <a:avLst/>
            </a:prstGeom>
            <a:solidFill>
              <a:srgbClr val="E2231A">
                <a:alpha val="80000"/>
              </a:srgbClr>
            </a:solidFill>
          </p:spPr>
          <p:txBody>
            <a:bodyPr/>
            <a:lstStyle/>
            <a:p>
              <a:endParaRPr/>
            </a:p>
          </p:txBody>
        </p:sp>
        <p:sp>
          <p:nvSpPr>
            <p:cNvPr id="132" name="tx132"/>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420,000</a:t>
              </a:r>
            </a:p>
          </p:txBody>
        </p:sp>
        <p:sp>
          <p:nvSpPr>
            <p:cNvPr id="133" name="tx133"/>
            <p:cNvSpPr/>
            <p:nvPr/>
          </p:nvSpPr>
          <p:spPr>
            <a:xfrm>
              <a:off x="5832713"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288,000</a:t>
              </a:r>
            </a:p>
          </p:txBody>
        </p:sp>
        <p:sp>
          <p:nvSpPr>
            <p:cNvPr id="134" name="tx134"/>
            <p:cNvSpPr/>
            <p:nvPr/>
          </p:nvSpPr>
          <p:spPr>
            <a:xfrm>
              <a:off x="5761825"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284,000</a:t>
              </a:r>
            </a:p>
          </p:txBody>
        </p:sp>
        <p:sp>
          <p:nvSpPr>
            <p:cNvPr id="135" name="tx135"/>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56923"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4301649"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604637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2" name="tx142"/>
            <p:cNvSpPr/>
            <p:nvPr/>
          </p:nvSpPr>
          <p:spPr>
            <a:xfrm>
              <a:off x="7791099"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3" name="tx143"/>
            <p:cNvSpPr/>
            <p:nvPr/>
          </p:nvSpPr>
          <p:spPr>
            <a:xfrm>
              <a:off x="951100" y="5065846"/>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4" name="tx144"/>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MCV1 au Tchad (66%) était inférieure de 18 points de pourcentage à la moyenne mondiale (84%) et supérieure de 1 point de pourcentage à la moyenne de l'ensemble des pays du site WCAR (65%).
La couverture nationale en MCV1 était supérieure de 26 points de pourcentage à celle de 2019 (40%).
Cela équivaut à 284 000 enfants non vaccinés en 2024 contre 420 000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589161" y="1848774"/>
              <a:ext cx="307584" cy="1974197"/>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96576"/>
              <a:ext cx="307584" cy="1226395"/>
            </a:xfrm>
            <a:prstGeom prst="rect">
              <a:avLst/>
            </a:prstGeom>
            <a:solidFill>
              <a:srgbClr val="0083CF">
                <a:alpha val="100000"/>
              </a:srgbClr>
            </a:solidFill>
          </p:spPr>
          <p:txBody>
            <a:bodyPr/>
            <a:lstStyle/>
            <a:p>
              <a:endParaRPr/>
            </a:p>
          </p:txBody>
        </p:sp>
        <p:sp>
          <p:nvSpPr>
            <p:cNvPr id="38" name="rc38"/>
            <p:cNvSpPr/>
            <p:nvPr/>
          </p:nvSpPr>
          <p:spPr>
            <a:xfrm>
              <a:off x="1196841" y="2506840"/>
              <a:ext cx="307584" cy="1316131"/>
            </a:xfrm>
            <a:prstGeom prst="rect">
              <a:avLst/>
            </a:prstGeom>
            <a:solidFill>
              <a:srgbClr val="0083CF">
                <a:alpha val="100000"/>
              </a:srgbClr>
            </a:solidFill>
          </p:spPr>
          <p:txBody>
            <a:bodyPr/>
            <a:lstStyle/>
            <a:p>
              <a:endParaRPr/>
            </a:p>
          </p:txBody>
        </p:sp>
        <p:sp>
          <p:nvSpPr>
            <p:cNvPr id="39" name="rc39"/>
            <p:cNvSpPr/>
            <p:nvPr/>
          </p:nvSpPr>
          <p:spPr>
            <a:xfrm>
              <a:off x="1880361" y="2177807"/>
              <a:ext cx="307584" cy="1645164"/>
            </a:xfrm>
            <a:prstGeom prst="rect">
              <a:avLst/>
            </a:prstGeom>
            <a:solidFill>
              <a:srgbClr val="0083CF">
                <a:alpha val="100000"/>
              </a:srgbClr>
            </a:solidFill>
          </p:spPr>
          <p:txBody>
            <a:bodyPr/>
            <a:lstStyle/>
            <a:p>
              <a:endParaRPr/>
            </a:p>
          </p:txBody>
        </p:sp>
        <p:sp>
          <p:nvSpPr>
            <p:cNvPr id="40" name="rc40"/>
            <p:cNvSpPr/>
            <p:nvPr/>
          </p:nvSpPr>
          <p:spPr>
            <a:xfrm>
              <a:off x="2563881" y="2117983"/>
              <a:ext cx="307584" cy="1704988"/>
            </a:xfrm>
            <a:prstGeom prst="rect">
              <a:avLst/>
            </a:prstGeom>
            <a:solidFill>
              <a:srgbClr val="0083CF">
                <a:alpha val="100000"/>
              </a:srgbClr>
            </a:solidFill>
          </p:spPr>
          <p:txBody>
            <a:bodyPr/>
            <a:lstStyle/>
            <a:p>
              <a:endParaRPr/>
            </a:p>
          </p:txBody>
        </p:sp>
        <p:sp>
          <p:nvSpPr>
            <p:cNvPr id="41" name="rc41"/>
            <p:cNvSpPr/>
            <p:nvPr/>
          </p:nvSpPr>
          <p:spPr>
            <a:xfrm>
              <a:off x="2905641" y="2028247"/>
              <a:ext cx="307584" cy="1794724"/>
            </a:xfrm>
            <a:prstGeom prst="rect">
              <a:avLst/>
            </a:prstGeom>
            <a:solidFill>
              <a:srgbClr val="0083CF">
                <a:alpha val="100000"/>
              </a:srgbClr>
            </a:solidFill>
          </p:spPr>
          <p:txBody>
            <a:bodyPr/>
            <a:lstStyle/>
            <a:p>
              <a:endParaRPr/>
            </a:p>
          </p:txBody>
        </p:sp>
        <p:sp>
          <p:nvSpPr>
            <p:cNvPr id="42" name="rc42"/>
            <p:cNvSpPr/>
            <p:nvPr/>
          </p:nvSpPr>
          <p:spPr>
            <a:xfrm>
              <a:off x="3589161" y="1848774"/>
              <a:ext cx="307584" cy="1974197"/>
            </a:xfrm>
            <a:prstGeom prst="rect">
              <a:avLst/>
            </a:prstGeom>
            <a:solidFill>
              <a:srgbClr val="F26A21">
                <a:alpha val="100000"/>
              </a:srgbClr>
            </a:solidFill>
          </p:spPr>
          <p:txBody>
            <a:bodyPr/>
            <a:lstStyle/>
            <a:p>
              <a:endParaRPr/>
            </a:p>
          </p:txBody>
        </p:sp>
        <p:sp>
          <p:nvSpPr>
            <p:cNvPr id="43" name="rc43"/>
            <p:cNvSpPr/>
            <p:nvPr/>
          </p:nvSpPr>
          <p:spPr>
            <a:xfrm>
              <a:off x="3930921" y="1699214"/>
              <a:ext cx="307584" cy="2123757"/>
            </a:xfrm>
            <a:prstGeom prst="rect">
              <a:avLst/>
            </a:prstGeom>
            <a:solidFill>
              <a:srgbClr val="0083CF">
                <a:alpha val="100000"/>
              </a:srgbClr>
            </a:solidFill>
          </p:spPr>
          <p:txBody>
            <a:bodyPr/>
            <a:lstStyle/>
            <a:p>
              <a:endParaRPr/>
            </a:p>
          </p:txBody>
        </p:sp>
        <p:sp>
          <p:nvSpPr>
            <p:cNvPr id="44" name="rc44"/>
            <p:cNvSpPr/>
            <p:nvPr/>
          </p:nvSpPr>
          <p:spPr>
            <a:xfrm>
              <a:off x="4614441" y="1669302"/>
              <a:ext cx="307584" cy="2153669"/>
            </a:xfrm>
            <a:prstGeom prst="rect">
              <a:avLst/>
            </a:prstGeom>
            <a:solidFill>
              <a:srgbClr val="0083CF">
                <a:alpha val="100000"/>
              </a:srgbClr>
            </a:solidFill>
          </p:spPr>
          <p:txBody>
            <a:bodyPr/>
            <a:lstStyle/>
            <a:p>
              <a:endParaRPr/>
            </a:p>
          </p:txBody>
        </p:sp>
        <p:sp>
          <p:nvSpPr>
            <p:cNvPr id="45" name="rc45"/>
            <p:cNvSpPr/>
            <p:nvPr/>
          </p:nvSpPr>
          <p:spPr>
            <a:xfrm>
              <a:off x="4956201" y="1579565"/>
              <a:ext cx="307584" cy="2243406"/>
            </a:xfrm>
            <a:prstGeom prst="rect">
              <a:avLst/>
            </a:prstGeom>
            <a:solidFill>
              <a:srgbClr val="0083CF">
                <a:alpha val="100000"/>
              </a:srgbClr>
            </a:solidFill>
          </p:spPr>
          <p:txBody>
            <a:bodyPr/>
            <a:lstStyle/>
            <a:p>
              <a:endParaRPr/>
            </a:p>
          </p:txBody>
        </p:sp>
        <p:sp>
          <p:nvSpPr>
            <p:cNvPr id="46" name="rc46"/>
            <p:cNvSpPr/>
            <p:nvPr/>
          </p:nvSpPr>
          <p:spPr>
            <a:xfrm>
              <a:off x="5297962" y="1400093"/>
              <a:ext cx="307584" cy="2422878"/>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96576"/>
              <a:ext cx="247832" cy="247832"/>
            </a:xfrm>
            <a:custGeom>
              <a:avLst/>
              <a:gdLst/>
              <a:ahLst/>
              <a:cxnLst/>
              <a:rect l="0" t="0" r="0" b="0"/>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96576"/>
              <a:ext cx="154116" cy="154116"/>
            </a:xfrm>
            <a:custGeom>
              <a:avLst/>
              <a:gdLst/>
              <a:ahLst/>
              <a:cxnLst/>
              <a:rect l="0" t="0" r="0" b="0"/>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96576"/>
              <a:ext cx="60400" cy="60400"/>
            </a:xfrm>
            <a:custGeom>
              <a:avLst/>
              <a:gdLst/>
              <a:ahLst/>
              <a:cxnLst/>
              <a:rect l="0" t="0" r="0" b="0"/>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1460318" y="3778865"/>
              <a:ext cx="44106" cy="44106"/>
            </a:xfrm>
            <a:custGeom>
              <a:avLst/>
              <a:gdLst/>
              <a:ahLst/>
              <a:cxnLst/>
              <a:rect l="0" t="0" r="0" b="0"/>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1366602" y="3685149"/>
              <a:ext cx="137822" cy="137822"/>
            </a:xfrm>
            <a:custGeom>
              <a:avLst/>
              <a:gdLst/>
              <a:ahLst/>
              <a:cxnLst/>
              <a:rect l="0" t="0" r="0" b="0"/>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272886" y="3591433"/>
              <a:ext cx="231538" cy="231538"/>
            </a:xfrm>
            <a:custGeom>
              <a:avLst/>
              <a:gdLst/>
              <a:ahLst/>
              <a:cxnLst/>
              <a:rect l="0" t="0" r="0" b="0"/>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196841" y="3497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196841" y="3404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196841" y="33102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196841" y="32165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196841" y="31228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196841" y="30291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196841" y="29354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196841" y="28417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196841" y="27479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196841" y="26542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196841" y="25605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196841" y="2506840"/>
              <a:ext cx="276956" cy="276956"/>
            </a:xfrm>
            <a:custGeom>
              <a:avLst/>
              <a:gdLst/>
              <a:ahLst/>
              <a:cxnLst/>
              <a:rect l="0" t="0" r="0" b="0"/>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196841" y="2506840"/>
              <a:ext cx="183240" cy="183240"/>
            </a:xfrm>
            <a:custGeom>
              <a:avLst/>
              <a:gdLst/>
              <a:ahLst/>
              <a:cxnLst/>
              <a:rect l="0" t="0" r="0" b="0"/>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196841" y="2506840"/>
              <a:ext cx="89524" cy="89524"/>
            </a:xfrm>
            <a:custGeom>
              <a:avLst/>
              <a:gdLst/>
              <a:ahLst/>
              <a:cxnLst/>
              <a:rect l="0" t="0" r="0" b="0"/>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880361" y="2177807"/>
              <a:ext cx="297333" cy="297333"/>
            </a:xfrm>
            <a:custGeom>
              <a:avLst/>
              <a:gdLst/>
              <a:ahLst/>
              <a:cxnLst/>
              <a:rect l="0" t="0" r="0" b="0"/>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880361" y="2177807"/>
              <a:ext cx="203617" cy="203617"/>
            </a:xfrm>
            <a:custGeom>
              <a:avLst/>
              <a:gdLst/>
              <a:ahLst/>
              <a:cxnLst/>
              <a:rect l="0" t="0" r="0" b="0"/>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880361" y="2177807"/>
              <a:ext cx="109901" cy="109901"/>
            </a:xfrm>
            <a:custGeom>
              <a:avLst/>
              <a:gdLst/>
              <a:ahLst/>
              <a:cxnLst/>
              <a:rect l="0" t="0" r="0" b="0"/>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880361" y="2177807"/>
              <a:ext cx="16185" cy="16185"/>
            </a:xfrm>
            <a:custGeom>
              <a:avLst/>
              <a:gdLst/>
              <a:ahLst/>
              <a:cxnLst/>
              <a:rect l="0" t="0" r="0" b="0"/>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563881" y="2117983"/>
              <a:ext cx="235933" cy="235933"/>
            </a:xfrm>
            <a:custGeom>
              <a:avLst/>
              <a:gdLst/>
              <a:ahLst/>
              <a:cxnLst/>
              <a:rect l="0" t="0" r="0" b="0"/>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563881" y="2117983"/>
              <a:ext cx="142217" cy="142217"/>
            </a:xfrm>
            <a:custGeom>
              <a:avLst/>
              <a:gdLst/>
              <a:ahLst/>
              <a:cxnLst/>
              <a:rect l="0" t="0" r="0" b="0"/>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563881" y="2117983"/>
              <a:ext cx="48501" cy="48501"/>
            </a:xfrm>
            <a:custGeom>
              <a:avLst/>
              <a:gdLst/>
              <a:ahLst/>
              <a:cxnLst/>
              <a:rect l="0" t="0" r="0" b="0"/>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2028247"/>
              <a:ext cx="265057" cy="265057"/>
            </a:xfrm>
            <a:custGeom>
              <a:avLst/>
              <a:gdLst/>
              <a:ahLst/>
              <a:cxnLst/>
              <a:rect l="0" t="0" r="0" b="0"/>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2028247"/>
              <a:ext cx="171341" cy="171341"/>
            </a:xfrm>
            <a:custGeom>
              <a:avLst/>
              <a:gdLst/>
              <a:ahLst/>
              <a:cxnLst/>
              <a:rect l="0" t="0" r="0" b="0"/>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2028247"/>
              <a:ext cx="77625" cy="77625"/>
            </a:xfrm>
            <a:custGeom>
              <a:avLst/>
              <a:gdLst/>
              <a:ahLst/>
              <a:cxnLst/>
              <a:rect l="0" t="0" r="0" b="0"/>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1848774"/>
              <a:ext cx="229589" cy="229589"/>
            </a:xfrm>
            <a:custGeom>
              <a:avLst/>
              <a:gdLst/>
              <a:ahLst/>
              <a:cxnLst/>
              <a:rect l="0" t="0" r="0" b="0"/>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1848774"/>
              <a:ext cx="135873" cy="135873"/>
            </a:xfrm>
            <a:custGeom>
              <a:avLst/>
              <a:gdLst/>
              <a:ahLst/>
              <a:cxnLst/>
              <a:rect l="0" t="0" r="0" b="0"/>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1848774"/>
              <a:ext cx="42157" cy="42157"/>
            </a:xfrm>
            <a:custGeom>
              <a:avLst/>
              <a:gdLst/>
              <a:ahLst/>
              <a:cxnLst/>
              <a:rect l="0" t="0" r="0" b="0"/>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930921" y="1699214"/>
              <a:ext cx="224822" cy="224822"/>
            </a:xfrm>
            <a:custGeom>
              <a:avLst/>
              <a:gdLst/>
              <a:ahLst/>
              <a:cxnLst/>
              <a:rect l="0" t="0" r="0" b="0"/>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930921" y="1699214"/>
              <a:ext cx="131106" cy="131106"/>
            </a:xfrm>
            <a:custGeom>
              <a:avLst/>
              <a:gdLst/>
              <a:ahLst/>
              <a:cxnLst/>
              <a:rect l="0" t="0" r="0" b="0"/>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930921" y="1699214"/>
              <a:ext cx="37390" cy="37390"/>
            </a:xfrm>
            <a:custGeom>
              <a:avLst/>
              <a:gdLst/>
              <a:ahLst/>
              <a:cxnLst/>
              <a:rect l="0" t="0" r="0" b="0"/>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614441" y="1669302"/>
              <a:ext cx="227226" cy="227226"/>
            </a:xfrm>
            <a:custGeom>
              <a:avLst/>
              <a:gdLst/>
              <a:ahLst/>
              <a:cxnLst/>
              <a:rect l="0" t="0" r="0" b="0"/>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614441" y="1669302"/>
              <a:ext cx="133510" cy="133510"/>
            </a:xfrm>
            <a:custGeom>
              <a:avLst/>
              <a:gdLst/>
              <a:ahLst/>
              <a:cxnLst/>
              <a:rect l="0" t="0" r="0" b="0"/>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614441" y="1669302"/>
              <a:ext cx="39794" cy="39794"/>
            </a:xfrm>
            <a:custGeom>
              <a:avLst/>
              <a:gdLst/>
              <a:ahLst/>
              <a:cxnLst/>
              <a:rect l="0" t="0" r="0" b="0"/>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1579565"/>
              <a:ext cx="256350" cy="256350"/>
            </a:xfrm>
            <a:custGeom>
              <a:avLst/>
              <a:gdLst/>
              <a:ahLst/>
              <a:cxnLst/>
              <a:rect l="0" t="0" r="0" b="0"/>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1579565"/>
              <a:ext cx="162634" cy="162634"/>
            </a:xfrm>
            <a:custGeom>
              <a:avLst/>
              <a:gdLst/>
              <a:ahLst/>
              <a:cxnLst/>
              <a:rect l="0" t="0" r="0" b="0"/>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1579565"/>
              <a:ext cx="68918" cy="68918"/>
            </a:xfrm>
            <a:custGeom>
              <a:avLst/>
              <a:gdLst/>
              <a:ahLst/>
              <a:cxnLst/>
              <a:rect l="0" t="0" r="0" b="0"/>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297962" y="1400093"/>
              <a:ext cx="281495" cy="281495"/>
            </a:xfrm>
            <a:custGeom>
              <a:avLst/>
              <a:gdLst/>
              <a:ahLst/>
              <a:cxnLst/>
              <a:rect l="0" t="0" r="0" b="0"/>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97962" y="1400093"/>
              <a:ext cx="187779" cy="187779"/>
            </a:xfrm>
            <a:custGeom>
              <a:avLst/>
              <a:gdLst/>
              <a:ahLst/>
              <a:cxnLst/>
              <a:rect l="0" t="0" r="0" b="0"/>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297962" y="1400093"/>
              <a:ext cx="94062" cy="94062"/>
            </a:xfrm>
            <a:custGeom>
              <a:avLst/>
              <a:gdLst/>
              <a:ahLst/>
              <a:cxnLst/>
              <a:rect l="0" t="0" r="0" b="0"/>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297962" y="1400093"/>
              <a:ext cx="346" cy="346"/>
            </a:xfrm>
            <a:custGeom>
              <a:avLst/>
              <a:gdLst/>
              <a:ahLst/>
              <a:cxnLst/>
              <a:rect l="0" t="0" r="0" b="0"/>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a:endParaRPr/>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a:endParaRPr/>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a:endParaRPr/>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a:endParaRPr/>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a:endParaRPr/>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a:endParaRPr/>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a:endParaRPr/>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a:endParaRPr/>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a:endParaRPr/>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a:endParaRPr/>
            </a:p>
          </p:txBody>
        </p:sp>
        <p:sp>
          <p:nvSpPr>
            <p:cNvPr id="288" name="tx288"/>
            <p:cNvSpPr/>
            <p:nvPr/>
          </p:nvSpPr>
          <p:spPr>
            <a:xfrm>
              <a:off x="928486" y="247083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3" name="tx313"/>
            <p:cNvSpPr/>
            <p:nvPr/>
          </p:nvSpPr>
          <p:spPr>
            <a:xfrm>
              <a:off x="948583" y="3139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5" name="tx315"/>
            <p:cNvSpPr/>
            <p:nvPr/>
          </p:nvSpPr>
          <p:spPr>
            <a:xfrm>
              <a:off x="1320488" y="309593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7" name="tx317"/>
            <p:cNvSpPr/>
            <p:nvPr/>
          </p:nvSpPr>
          <p:spPr>
            <a:xfrm>
              <a:off x="2004008" y="29313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9" name="tx319"/>
            <p:cNvSpPr/>
            <p:nvPr/>
          </p:nvSpPr>
          <p:spPr>
            <a:xfrm>
              <a:off x="2687528" y="29014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1" name="tx321"/>
            <p:cNvSpPr/>
            <p:nvPr/>
          </p:nvSpPr>
          <p:spPr>
            <a:xfrm>
              <a:off x="3029288" y="28552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3" name="tx323"/>
            <p:cNvSpPr/>
            <p:nvPr/>
          </p:nvSpPr>
          <p:spPr>
            <a:xfrm>
              <a:off x="3712808" y="276546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5" name="tx325"/>
            <p:cNvSpPr/>
            <p:nvPr/>
          </p:nvSpPr>
          <p:spPr>
            <a:xfrm>
              <a:off x="4054568" y="26923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7" name="tx327"/>
            <p:cNvSpPr/>
            <p:nvPr/>
          </p:nvSpPr>
          <p:spPr>
            <a:xfrm>
              <a:off x="4738089" y="26757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9" name="tx329"/>
            <p:cNvSpPr/>
            <p:nvPr/>
          </p:nvSpPr>
          <p:spPr>
            <a:xfrm>
              <a:off x="5079849" y="263356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1" name="tx331"/>
            <p:cNvSpPr/>
            <p:nvPr/>
          </p:nvSpPr>
          <p:spPr>
            <a:xfrm>
              <a:off x="5421609" y="254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a:endParaRPr/>
            </a:p>
          </p:txBody>
        </p:sp>
        <p:sp>
          <p:nvSpPr>
            <p:cNvPr id="363" name="pg363"/>
            <p:cNvSpPr/>
            <p:nvPr/>
          </p:nvSpPr>
          <p:spPr>
            <a:xfrm>
              <a:off x="436948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427487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418500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418500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418500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a:endParaRPr/>
            </a:p>
          </p:txBody>
        </p:sp>
        <p:sp>
          <p:nvSpPr>
            <p:cNvPr id="369" name="tx369"/>
            <p:cNvSpPr/>
            <p:nvPr/>
          </p:nvSpPr>
          <p:spPr>
            <a:xfrm>
              <a:off x="4473983" y="6024834"/>
              <a:ext cx="121930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Tchad se classait au 9ème rang sur 24 pays pour la plus faible couverture en MCV1 (sur la base des rangs ex-aequo).
Le Tchad était dans le top 10 des pays ayant le plus d'enfants non vaccinés (rang=3).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66936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280271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193605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069397"/>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23604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236938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150272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333322" y="3905376"/>
              <a:ext cx="248247" cy="197320"/>
            </a:xfrm>
            <a:prstGeom prst="rect">
              <a:avLst/>
            </a:prstGeom>
            <a:solidFill>
              <a:srgbClr val="80BD41">
                <a:alpha val="100000"/>
              </a:srgbClr>
            </a:solidFill>
          </p:spPr>
          <p:txBody>
            <a:bodyPr/>
            <a:lstStyle/>
            <a:p>
              <a:endParaRPr/>
            </a:p>
          </p:txBody>
        </p:sp>
        <p:sp>
          <p:nvSpPr>
            <p:cNvPr id="24" name="rc24"/>
            <p:cNvSpPr/>
            <p:nvPr/>
          </p:nvSpPr>
          <p:spPr>
            <a:xfrm>
              <a:off x="1333322" y="3397966"/>
              <a:ext cx="248247" cy="507410"/>
            </a:xfrm>
            <a:prstGeom prst="rect">
              <a:avLst/>
            </a:prstGeom>
            <a:solidFill>
              <a:srgbClr val="E2231A">
                <a:alpha val="100000"/>
              </a:srgbClr>
            </a:solidFill>
          </p:spPr>
          <p:txBody>
            <a:bodyPr/>
            <a:lstStyle/>
            <a:p>
              <a:endParaRPr/>
            </a:p>
          </p:txBody>
        </p:sp>
        <p:sp>
          <p:nvSpPr>
            <p:cNvPr id="25" name="rc25"/>
            <p:cNvSpPr/>
            <p:nvPr/>
          </p:nvSpPr>
          <p:spPr>
            <a:xfrm>
              <a:off x="1609153" y="3914199"/>
              <a:ext cx="248247" cy="188497"/>
            </a:xfrm>
            <a:prstGeom prst="rect">
              <a:avLst/>
            </a:prstGeom>
            <a:solidFill>
              <a:srgbClr val="80BD41">
                <a:alpha val="100000"/>
              </a:srgbClr>
            </a:solidFill>
          </p:spPr>
          <p:txBody>
            <a:bodyPr/>
            <a:lstStyle/>
            <a:p>
              <a:endParaRPr/>
            </a:p>
          </p:txBody>
        </p:sp>
        <p:sp>
          <p:nvSpPr>
            <p:cNvPr id="26" name="rc26"/>
            <p:cNvSpPr/>
            <p:nvPr/>
          </p:nvSpPr>
          <p:spPr>
            <a:xfrm>
              <a:off x="1609153" y="3377721"/>
              <a:ext cx="248247" cy="536478"/>
            </a:xfrm>
            <a:prstGeom prst="rect">
              <a:avLst/>
            </a:prstGeom>
            <a:solidFill>
              <a:srgbClr val="E2231A">
                <a:alpha val="100000"/>
              </a:srgbClr>
            </a:solidFill>
          </p:spPr>
          <p:txBody>
            <a:bodyPr/>
            <a:lstStyle/>
            <a:p>
              <a:endParaRPr/>
            </a:p>
          </p:txBody>
        </p:sp>
        <p:sp>
          <p:nvSpPr>
            <p:cNvPr id="27" name="rc27"/>
            <p:cNvSpPr/>
            <p:nvPr/>
          </p:nvSpPr>
          <p:spPr>
            <a:xfrm>
              <a:off x="1884983" y="3917579"/>
              <a:ext cx="248247" cy="185117"/>
            </a:xfrm>
            <a:prstGeom prst="rect">
              <a:avLst/>
            </a:prstGeom>
            <a:solidFill>
              <a:srgbClr val="80BD41">
                <a:alpha val="100000"/>
              </a:srgbClr>
            </a:solidFill>
          </p:spPr>
          <p:txBody>
            <a:bodyPr/>
            <a:lstStyle/>
            <a:p>
              <a:endParaRPr/>
            </a:p>
          </p:txBody>
        </p:sp>
        <p:sp>
          <p:nvSpPr>
            <p:cNvPr id="28" name="rc28"/>
            <p:cNvSpPr/>
            <p:nvPr/>
          </p:nvSpPr>
          <p:spPr>
            <a:xfrm>
              <a:off x="1884983" y="3362242"/>
              <a:ext cx="248247" cy="555336"/>
            </a:xfrm>
            <a:prstGeom prst="rect">
              <a:avLst/>
            </a:prstGeom>
            <a:solidFill>
              <a:srgbClr val="E2231A">
                <a:alpha val="100000"/>
              </a:srgbClr>
            </a:solidFill>
          </p:spPr>
          <p:txBody>
            <a:bodyPr/>
            <a:lstStyle/>
            <a:p>
              <a:endParaRPr/>
            </a:p>
          </p:txBody>
        </p:sp>
        <p:sp>
          <p:nvSpPr>
            <p:cNvPr id="29" name="rc29"/>
            <p:cNvSpPr/>
            <p:nvPr/>
          </p:nvSpPr>
          <p:spPr>
            <a:xfrm>
              <a:off x="2160814" y="3926783"/>
              <a:ext cx="248247" cy="175914"/>
            </a:xfrm>
            <a:prstGeom prst="rect">
              <a:avLst/>
            </a:prstGeom>
            <a:solidFill>
              <a:srgbClr val="80BD41">
                <a:alpha val="100000"/>
              </a:srgbClr>
            </a:solidFill>
          </p:spPr>
          <p:txBody>
            <a:bodyPr/>
            <a:lstStyle/>
            <a:p>
              <a:endParaRPr/>
            </a:p>
          </p:txBody>
        </p:sp>
        <p:sp>
          <p:nvSpPr>
            <p:cNvPr id="30" name="rc30"/>
            <p:cNvSpPr/>
            <p:nvPr/>
          </p:nvSpPr>
          <p:spPr>
            <a:xfrm>
              <a:off x="2160814" y="3337855"/>
              <a:ext cx="248247" cy="588928"/>
            </a:xfrm>
            <a:prstGeom prst="rect">
              <a:avLst/>
            </a:prstGeom>
            <a:solidFill>
              <a:srgbClr val="E2231A">
                <a:alpha val="100000"/>
              </a:srgbClr>
            </a:solidFill>
          </p:spPr>
          <p:txBody>
            <a:bodyPr/>
            <a:lstStyle/>
            <a:p>
              <a:endParaRPr/>
            </a:p>
          </p:txBody>
        </p:sp>
        <p:sp>
          <p:nvSpPr>
            <p:cNvPr id="31" name="rc31"/>
            <p:cNvSpPr/>
            <p:nvPr/>
          </p:nvSpPr>
          <p:spPr>
            <a:xfrm>
              <a:off x="2436645" y="3973704"/>
              <a:ext cx="248247" cy="128993"/>
            </a:xfrm>
            <a:prstGeom prst="rect">
              <a:avLst/>
            </a:prstGeom>
            <a:solidFill>
              <a:srgbClr val="80BD41">
                <a:alpha val="100000"/>
              </a:srgbClr>
            </a:solidFill>
          </p:spPr>
          <p:txBody>
            <a:bodyPr/>
            <a:lstStyle/>
            <a:p>
              <a:endParaRPr/>
            </a:p>
          </p:txBody>
        </p:sp>
        <p:sp>
          <p:nvSpPr>
            <p:cNvPr id="32" name="rc32"/>
            <p:cNvSpPr/>
            <p:nvPr/>
          </p:nvSpPr>
          <p:spPr>
            <a:xfrm>
              <a:off x="2436645" y="3296463"/>
              <a:ext cx="248247" cy="677240"/>
            </a:xfrm>
            <a:prstGeom prst="rect">
              <a:avLst/>
            </a:prstGeom>
            <a:solidFill>
              <a:srgbClr val="E2231A">
                <a:alpha val="100000"/>
              </a:srgbClr>
            </a:solidFill>
          </p:spPr>
          <p:txBody>
            <a:bodyPr/>
            <a:lstStyle/>
            <a:p>
              <a:endParaRPr/>
            </a:p>
          </p:txBody>
        </p:sp>
        <p:sp>
          <p:nvSpPr>
            <p:cNvPr id="33" name="rc33"/>
            <p:cNvSpPr/>
            <p:nvPr/>
          </p:nvSpPr>
          <p:spPr>
            <a:xfrm>
              <a:off x="2712475" y="3874402"/>
              <a:ext cx="248247" cy="228294"/>
            </a:xfrm>
            <a:prstGeom prst="rect">
              <a:avLst/>
            </a:prstGeom>
            <a:solidFill>
              <a:srgbClr val="80BD41">
                <a:alpha val="100000"/>
              </a:srgbClr>
            </a:solidFill>
          </p:spPr>
          <p:txBody>
            <a:bodyPr/>
            <a:lstStyle/>
            <a:p>
              <a:endParaRPr/>
            </a:p>
          </p:txBody>
        </p:sp>
        <p:sp>
          <p:nvSpPr>
            <p:cNvPr id="34" name="rc34"/>
            <p:cNvSpPr/>
            <p:nvPr/>
          </p:nvSpPr>
          <p:spPr>
            <a:xfrm>
              <a:off x="2712475" y="3257169"/>
              <a:ext cx="248247" cy="617233"/>
            </a:xfrm>
            <a:prstGeom prst="rect">
              <a:avLst/>
            </a:prstGeom>
            <a:solidFill>
              <a:srgbClr val="E2231A">
                <a:alpha val="100000"/>
              </a:srgbClr>
            </a:solidFill>
          </p:spPr>
          <p:txBody>
            <a:bodyPr/>
            <a:lstStyle/>
            <a:p>
              <a:endParaRPr/>
            </a:p>
          </p:txBody>
        </p:sp>
        <p:sp>
          <p:nvSpPr>
            <p:cNvPr id="35" name="rc35"/>
            <p:cNvSpPr/>
            <p:nvPr/>
          </p:nvSpPr>
          <p:spPr>
            <a:xfrm>
              <a:off x="2988306" y="3762950"/>
              <a:ext cx="248247" cy="339746"/>
            </a:xfrm>
            <a:prstGeom prst="rect">
              <a:avLst/>
            </a:prstGeom>
            <a:solidFill>
              <a:srgbClr val="80BD41">
                <a:alpha val="100000"/>
              </a:srgbClr>
            </a:solidFill>
          </p:spPr>
          <p:txBody>
            <a:bodyPr/>
            <a:lstStyle/>
            <a:p>
              <a:endParaRPr/>
            </a:p>
          </p:txBody>
        </p:sp>
        <p:sp>
          <p:nvSpPr>
            <p:cNvPr id="36" name="rc36"/>
            <p:cNvSpPr/>
            <p:nvPr/>
          </p:nvSpPr>
          <p:spPr>
            <a:xfrm>
              <a:off x="2988306" y="3231550"/>
              <a:ext cx="248247" cy="531399"/>
            </a:xfrm>
            <a:prstGeom prst="rect">
              <a:avLst/>
            </a:prstGeom>
            <a:solidFill>
              <a:srgbClr val="E2231A">
                <a:alpha val="100000"/>
              </a:srgbClr>
            </a:solidFill>
          </p:spPr>
          <p:txBody>
            <a:bodyPr/>
            <a:lstStyle/>
            <a:p>
              <a:endParaRPr/>
            </a:p>
          </p:txBody>
        </p:sp>
        <p:sp>
          <p:nvSpPr>
            <p:cNvPr id="37" name="rc37"/>
            <p:cNvSpPr/>
            <p:nvPr/>
          </p:nvSpPr>
          <p:spPr>
            <a:xfrm>
              <a:off x="3264137" y="3823997"/>
              <a:ext cx="248247" cy="278699"/>
            </a:xfrm>
            <a:prstGeom prst="rect">
              <a:avLst/>
            </a:prstGeom>
            <a:solidFill>
              <a:srgbClr val="80BD41">
                <a:alpha val="100000"/>
              </a:srgbClr>
            </a:solidFill>
          </p:spPr>
          <p:txBody>
            <a:bodyPr/>
            <a:lstStyle/>
            <a:p>
              <a:endParaRPr/>
            </a:p>
          </p:txBody>
        </p:sp>
        <p:sp>
          <p:nvSpPr>
            <p:cNvPr id="38" name="rc38"/>
            <p:cNvSpPr/>
            <p:nvPr/>
          </p:nvSpPr>
          <p:spPr>
            <a:xfrm>
              <a:off x="3264137" y="3203679"/>
              <a:ext cx="248247" cy="620318"/>
            </a:xfrm>
            <a:prstGeom prst="rect">
              <a:avLst/>
            </a:prstGeom>
            <a:solidFill>
              <a:srgbClr val="E2231A">
                <a:alpha val="100000"/>
              </a:srgbClr>
            </a:solidFill>
          </p:spPr>
          <p:txBody>
            <a:bodyPr/>
            <a:lstStyle/>
            <a:p>
              <a:endParaRPr/>
            </a:p>
          </p:txBody>
        </p:sp>
        <p:sp>
          <p:nvSpPr>
            <p:cNvPr id="39" name="rc39"/>
            <p:cNvSpPr/>
            <p:nvPr/>
          </p:nvSpPr>
          <p:spPr>
            <a:xfrm>
              <a:off x="3539967" y="3853984"/>
              <a:ext cx="248247" cy="248713"/>
            </a:xfrm>
            <a:prstGeom prst="rect">
              <a:avLst/>
            </a:prstGeom>
            <a:solidFill>
              <a:srgbClr val="80BD41">
                <a:alpha val="100000"/>
              </a:srgbClr>
            </a:solidFill>
          </p:spPr>
          <p:txBody>
            <a:bodyPr/>
            <a:lstStyle/>
            <a:p>
              <a:endParaRPr/>
            </a:p>
          </p:txBody>
        </p:sp>
        <p:sp>
          <p:nvSpPr>
            <p:cNvPr id="40" name="rc40"/>
            <p:cNvSpPr/>
            <p:nvPr/>
          </p:nvSpPr>
          <p:spPr>
            <a:xfrm>
              <a:off x="3539967" y="3181544"/>
              <a:ext cx="248247" cy="672439"/>
            </a:xfrm>
            <a:prstGeom prst="rect">
              <a:avLst/>
            </a:prstGeom>
            <a:solidFill>
              <a:srgbClr val="E2231A">
                <a:alpha val="100000"/>
              </a:srgbClr>
            </a:solidFill>
          </p:spPr>
          <p:txBody>
            <a:bodyPr/>
            <a:lstStyle/>
            <a:p>
              <a:endParaRPr/>
            </a:p>
          </p:txBody>
        </p:sp>
        <p:sp>
          <p:nvSpPr>
            <p:cNvPr id="41" name="rc41"/>
            <p:cNvSpPr/>
            <p:nvPr/>
          </p:nvSpPr>
          <p:spPr>
            <a:xfrm>
              <a:off x="3815798" y="3760610"/>
              <a:ext cx="248247" cy="342086"/>
            </a:xfrm>
            <a:prstGeom prst="rect">
              <a:avLst/>
            </a:prstGeom>
            <a:solidFill>
              <a:srgbClr val="80BD41">
                <a:alpha val="100000"/>
              </a:srgbClr>
            </a:solidFill>
          </p:spPr>
          <p:txBody>
            <a:bodyPr/>
            <a:lstStyle/>
            <a:p>
              <a:endParaRPr/>
            </a:p>
          </p:txBody>
        </p:sp>
        <p:sp>
          <p:nvSpPr>
            <p:cNvPr id="42" name="rc42"/>
            <p:cNvSpPr/>
            <p:nvPr/>
          </p:nvSpPr>
          <p:spPr>
            <a:xfrm>
              <a:off x="3815798" y="3152442"/>
              <a:ext cx="248247" cy="608167"/>
            </a:xfrm>
            <a:prstGeom prst="rect">
              <a:avLst/>
            </a:prstGeom>
            <a:solidFill>
              <a:srgbClr val="E2231A">
                <a:alpha val="100000"/>
              </a:srgbClr>
            </a:solidFill>
          </p:spPr>
          <p:txBody>
            <a:bodyPr/>
            <a:lstStyle/>
            <a:p>
              <a:endParaRPr/>
            </a:p>
          </p:txBody>
        </p:sp>
        <p:sp>
          <p:nvSpPr>
            <p:cNvPr id="43" name="rc43"/>
            <p:cNvSpPr/>
            <p:nvPr/>
          </p:nvSpPr>
          <p:spPr>
            <a:xfrm>
              <a:off x="4091628" y="3652295"/>
              <a:ext cx="248247" cy="450401"/>
            </a:xfrm>
            <a:prstGeom prst="rect">
              <a:avLst/>
            </a:prstGeom>
            <a:solidFill>
              <a:srgbClr val="80BD41">
                <a:alpha val="100000"/>
              </a:srgbClr>
            </a:solidFill>
          </p:spPr>
          <p:txBody>
            <a:bodyPr/>
            <a:lstStyle/>
            <a:p>
              <a:endParaRPr/>
            </a:p>
          </p:txBody>
        </p:sp>
        <p:sp>
          <p:nvSpPr>
            <p:cNvPr id="44" name="rc44"/>
            <p:cNvSpPr/>
            <p:nvPr/>
          </p:nvSpPr>
          <p:spPr>
            <a:xfrm>
              <a:off x="4091628" y="3123565"/>
              <a:ext cx="248247" cy="528730"/>
            </a:xfrm>
            <a:prstGeom prst="rect">
              <a:avLst/>
            </a:prstGeom>
            <a:solidFill>
              <a:srgbClr val="E2231A">
                <a:alpha val="100000"/>
              </a:srgbClr>
            </a:solidFill>
          </p:spPr>
          <p:txBody>
            <a:bodyPr/>
            <a:lstStyle/>
            <a:p>
              <a:endParaRPr/>
            </a:p>
          </p:txBody>
        </p:sp>
        <p:sp>
          <p:nvSpPr>
            <p:cNvPr id="45" name="rc45"/>
            <p:cNvSpPr/>
            <p:nvPr/>
          </p:nvSpPr>
          <p:spPr>
            <a:xfrm>
              <a:off x="4367459" y="3559909"/>
              <a:ext cx="248247" cy="542787"/>
            </a:xfrm>
            <a:prstGeom prst="rect">
              <a:avLst/>
            </a:prstGeom>
            <a:solidFill>
              <a:srgbClr val="80BD41">
                <a:alpha val="100000"/>
              </a:srgbClr>
            </a:solidFill>
          </p:spPr>
          <p:txBody>
            <a:bodyPr/>
            <a:lstStyle/>
            <a:p>
              <a:endParaRPr/>
            </a:p>
          </p:txBody>
        </p:sp>
        <p:sp>
          <p:nvSpPr>
            <p:cNvPr id="46" name="rc46"/>
            <p:cNvSpPr/>
            <p:nvPr/>
          </p:nvSpPr>
          <p:spPr>
            <a:xfrm>
              <a:off x="4367459" y="3097531"/>
              <a:ext cx="248247" cy="462378"/>
            </a:xfrm>
            <a:prstGeom prst="rect">
              <a:avLst/>
            </a:prstGeom>
            <a:solidFill>
              <a:srgbClr val="E2231A">
                <a:alpha val="100000"/>
              </a:srgbClr>
            </a:solidFill>
          </p:spPr>
          <p:txBody>
            <a:bodyPr/>
            <a:lstStyle/>
            <a:p>
              <a:endParaRPr/>
            </a:p>
          </p:txBody>
        </p:sp>
        <p:sp>
          <p:nvSpPr>
            <p:cNvPr id="47" name="rc47"/>
            <p:cNvSpPr/>
            <p:nvPr/>
          </p:nvSpPr>
          <p:spPr>
            <a:xfrm>
              <a:off x="4643290" y="3450329"/>
              <a:ext cx="248247" cy="652367"/>
            </a:xfrm>
            <a:prstGeom prst="rect">
              <a:avLst/>
            </a:prstGeom>
            <a:solidFill>
              <a:srgbClr val="80BD41">
                <a:alpha val="100000"/>
              </a:srgbClr>
            </a:solidFill>
          </p:spPr>
          <p:txBody>
            <a:bodyPr/>
            <a:lstStyle/>
            <a:p>
              <a:endParaRPr/>
            </a:p>
          </p:txBody>
        </p:sp>
        <p:sp>
          <p:nvSpPr>
            <p:cNvPr id="48" name="rc48"/>
            <p:cNvSpPr/>
            <p:nvPr/>
          </p:nvSpPr>
          <p:spPr>
            <a:xfrm>
              <a:off x="4643290" y="3067198"/>
              <a:ext cx="248247" cy="383131"/>
            </a:xfrm>
            <a:prstGeom prst="rect">
              <a:avLst/>
            </a:prstGeom>
            <a:solidFill>
              <a:srgbClr val="E2231A">
                <a:alpha val="100000"/>
              </a:srgbClr>
            </a:solidFill>
          </p:spPr>
          <p:txBody>
            <a:bodyPr/>
            <a:lstStyle/>
            <a:p>
              <a:endParaRPr/>
            </a:p>
          </p:txBody>
        </p:sp>
        <p:sp>
          <p:nvSpPr>
            <p:cNvPr id="49" name="rc49"/>
            <p:cNvSpPr/>
            <p:nvPr/>
          </p:nvSpPr>
          <p:spPr>
            <a:xfrm>
              <a:off x="4919120" y="3499867"/>
              <a:ext cx="248247" cy="602829"/>
            </a:xfrm>
            <a:prstGeom prst="rect">
              <a:avLst/>
            </a:prstGeom>
            <a:solidFill>
              <a:srgbClr val="80BD41">
                <a:alpha val="100000"/>
              </a:srgbClr>
            </a:solidFill>
          </p:spPr>
          <p:txBody>
            <a:bodyPr/>
            <a:lstStyle/>
            <a:p>
              <a:endParaRPr/>
            </a:p>
          </p:txBody>
        </p:sp>
        <p:sp>
          <p:nvSpPr>
            <p:cNvPr id="50" name="rc50"/>
            <p:cNvSpPr/>
            <p:nvPr/>
          </p:nvSpPr>
          <p:spPr>
            <a:xfrm>
              <a:off x="4919120" y="3045115"/>
              <a:ext cx="248247" cy="454752"/>
            </a:xfrm>
            <a:prstGeom prst="rect">
              <a:avLst/>
            </a:prstGeom>
            <a:solidFill>
              <a:srgbClr val="E2231A">
                <a:alpha val="100000"/>
              </a:srgbClr>
            </a:solidFill>
          </p:spPr>
          <p:txBody>
            <a:bodyPr/>
            <a:lstStyle/>
            <a:p>
              <a:endParaRPr/>
            </a:p>
          </p:txBody>
        </p:sp>
        <p:sp>
          <p:nvSpPr>
            <p:cNvPr id="51" name="rc51"/>
            <p:cNvSpPr/>
            <p:nvPr/>
          </p:nvSpPr>
          <p:spPr>
            <a:xfrm>
              <a:off x="5194951" y="3612897"/>
              <a:ext cx="248247" cy="489799"/>
            </a:xfrm>
            <a:prstGeom prst="rect">
              <a:avLst/>
            </a:prstGeom>
            <a:solidFill>
              <a:srgbClr val="80BD41">
                <a:alpha val="100000"/>
              </a:srgbClr>
            </a:solidFill>
          </p:spPr>
          <p:txBody>
            <a:bodyPr/>
            <a:lstStyle/>
            <a:p>
              <a:endParaRPr/>
            </a:p>
          </p:txBody>
        </p:sp>
        <p:sp>
          <p:nvSpPr>
            <p:cNvPr id="52" name="rc52"/>
            <p:cNvSpPr/>
            <p:nvPr/>
          </p:nvSpPr>
          <p:spPr>
            <a:xfrm>
              <a:off x="5194951" y="3014262"/>
              <a:ext cx="248247" cy="598634"/>
            </a:xfrm>
            <a:prstGeom prst="rect">
              <a:avLst/>
            </a:prstGeom>
            <a:solidFill>
              <a:srgbClr val="E2231A">
                <a:alpha val="100000"/>
              </a:srgbClr>
            </a:solidFill>
          </p:spPr>
          <p:txBody>
            <a:bodyPr/>
            <a:lstStyle/>
            <a:p>
              <a:endParaRPr/>
            </a:p>
          </p:txBody>
        </p:sp>
        <p:sp>
          <p:nvSpPr>
            <p:cNvPr id="53" name="rc53"/>
            <p:cNvSpPr/>
            <p:nvPr/>
          </p:nvSpPr>
          <p:spPr>
            <a:xfrm>
              <a:off x="5470781" y="3591230"/>
              <a:ext cx="248247" cy="511466"/>
            </a:xfrm>
            <a:prstGeom prst="rect">
              <a:avLst/>
            </a:prstGeom>
            <a:solidFill>
              <a:srgbClr val="80BD41">
                <a:alpha val="100000"/>
              </a:srgbClr>
            </a:solidFill>
          </p:spPr>
          <p:txBody>
            <a:bodyPr/>
            <a:lstStyle/>
            <a:p>
              <a:endParaRPr/>
            </a:p>
          </p:txBody>
        </p:sp>
        <p:sp>
          <p:nvSpPr>
            <p:cNvPr id="54" name="rc54"/>
            <p:cNvSpPr/>
            <p:nvPr/>
          </p:nvSpPr>
          <p:spPr>
            <a:xfrm>
              <a:off x="5470781" y="2990810"/>
              <a:ext cx="248247" cy="600420"/>
            </a:xfrm>
            <a:prstGeom prst="rect">
              <a:avLst/>
            </a:prstGeom>
            <a:solidFill>
              <a:srgbClr val="E2231A">
                <a:alpha val="100000"/>
              </a:srgbClr>
            </a:solidFill>
          </p:spPr>
          <p:txBody>
            <a:bodyPr/>
            <a:lstStyle/>
            <a:p>
              <a:endParaRPr/>
            </a:p>
          </p:txBody>
        </p:sp>
        <p:sp>
          <p:nvSpPr>
            <p:cNvPr id="55" name="rc55"/>
            <p:cNvSpPr/>
            <p:nvPr/>
          </p:nvSpPr>
          <p:spPr>
            <a:xfrm>
              <a:off x="5746612" y="3686649"/>
              <a:ext cx="248247" cy="416047"/>
            </a:xfrm>
            <a:prstGeom prst="rect">
              <a:avLst/>
            </a:prstGeom>
            <a:solidFill>
              <a:srgbClr val="80BD41">
                <a:alpha val="100000"/>
              </a:srgbClr>
            </a:solidFill>
          </p:spPr>
          <p:txBody>
            <a:bodyPr/>
            <a:lstStyle/>
            <a:p>
              <a:endParaRPr/>
            </a:p>
          </p:txBody>
        </p:sp>
        <p:sp>
          <p:nvSpPr>
            <p:cNvPr id="56" name="rc56"/>
            <p:cNvSpPr/>
            <p:nvPr/>
          </p:nvSpPr>
          <p:spPr>
            <a:xfrm>
              <a:off x="5746612" y="2978227"/>
              <a:ext cx="248247" cy="708422"/>
            </a:xfrm>
            <a:prstGeom prst="rect">
              <a:avLst/>
            </a:prstGeom>
            <a:solidFill>
              <a:srgbClr val="E2231A">
                <a:alpha val="100000"/>
              </a:srgbClr>
            </a:solidFill>
          </p:spPr>
          <p:txBody>
            <a:bodyPr/>
            <a:lstStyle/>
            <a:p>
              <a:endParaRPr/>
            </a:p>
          </p:txBody>
        </p:sp>
        <p:sp>
          <p:nvSpPr>
            <p:cNvPr id="57" name="rc57"/>
            <p:cNvSpPr/>
            <p:nvPr/>
          </p:nvSpPr>
          <p:spPr>
            <a:xfrm>
              <a:off x="6022443" y="3677983"/>
              <a:ext cx="248247" cy="424713"/>
            </a:xfrm>
            <a:prstGeom prst="rect">
              <a:avLst/>
            </a:prstGeom>
            <a:solidFill>
              <a:srgbClr val="80BD41">
                <a:alpha val="100000"/>
              </a:srgbClr>
            </a:solidFill>
          </p:spPr>
          <p:txBody>
            <a:bodyPr/>
            <a:lstStyle/>
            <a:p>
              <a:endParaRPr/>
            </a:p>
          </p:txBody>
        </p:sp>
        <p:sp>
          <p:nvSpPr>
            <p:cNvPr id="58" name="rc58"/>
            <p:cNvSpPr/>
            <p:nvPr/>
          </p:nvSpPr>
          <p:spPr>
            <a:xfrm>
              <a:off x="6022443" y="2954827"/>
              <a:ext cx="248247" cy="723155"/>
            </a:xfrm>
            <a:prstGeom prst="rect">
              <a:avLst/>
            </a:prstGeom>
            <a:solidFill>
              <a:srgbClr val="E2231A">
                <a:alpha val="100000"/>
              </a:srgbClr>
            </a:solidFill>
          </p:spPr>
          <p:txBody>
            <a:bodyPr/>
            <a:lstStyle/>
            <a:p>
              <a:endParaRPr/>
            </a:p>
          </p:txBody>
        </p:sp>
        <p:sp>
          <p:nvSpPr>
            <p:cNvPr id="59" name="rc59"/>
            <p:cNvSpPr/>
            <p:nvPr/>
          </p:nvSpPr>
          <p:spPr>
            <a:xfrm>
              <a:off x="6298273" y="3621026"/>
              <a:ext cx="248247" cy="481670"/>
            </a:xfrm>
            <a:prstGeom prst="rect">
              <a:avLst/>
            </a:prstGeom>
            <a:solidFill>
              <a:srgbClr val="80BD41">
                <a:alpha val="100000"/>
              </a:srgbClr>
            </a:solidFill>
          </p:spPr>
          <p:txBody>
            <a:bodyPr/>
            <a:lstStyle/>
            <a:p>
              <a:endParaRPr/>
            </a:p>
          </p:txBody>
        </p:sp>
        <p:sp>
          <p:nvSpPr>
            <p:cNvPr id="60" name="rc60"/>
            <p:cNvSpPr/>
            <p:nvPr/>
          </p:nvSpPr>
          <p:spPr>
            <a:xfrm>
              <a:off x="6298273" y="2927891"/>
              <a:ext cx="248247" cy="693134"/>
            </a:xfrm>
            <a:prstGeom prst="rect">
              <a:avLst/>
            </a:prstGeom>
            <a:solidFill>
              <a:srgbClr val="E2231A">
                <a:alpha val="100000"/>
              </a:srgbClr>
            </a:solidFill>
          </p:spPr>
          <p:txBody>
            <a:bodyPr/>
            <a:lstStyle/>
            <a:p>
              <a:endParaRPr/>
            </a:p>
          </p:txBody>
        </p:sp>
        <p:sp>
          <p:nvSpPr>
            <p:cNvPr id="61" name="rc61"/>
            <p:cNvSpPr/>
            <p:nvPr/>
          </p:nvSpPr>
          <p:spPr>
            <a:xfrm>
              <a:off x="6574104" y="3617785"/>
              <a:ext cx="248247" cy="484911"/>
            </a:xfrm>
            <a:prstGeom prst="rect">
              <a:avLst/>
            </a:prstGeom>
            <a:solidFill>
              <a:srgbClr val="80BD41">
                <a:alpha val="100000"/>
              </a:srgbClr>
            </a:solidFill>
          </p:spPr>
          <p:txBody>
            <a:bodyPr/>
            <a:lstStyle/>
            <a:p>
              <a:endParaRPr/>
            </a:p>
          </p:txBody>
        </p:sp>
        <p:sp>
          <p:nvSpPr>
            <p:cNvPr id="62" name="rc62"/>
            <p:cNvSpPr/>
            <p:nvPr/>
          </p:nvSpPr>
          <p:spPr>
            <a:xfrm>
              <a:off x="6574104" y="2890417"/>
              <a:ext cx="248247" cy="727367"/>
            </a:xfrm>
            <a:prstGeom prst="rect">
              <a:avLst/>
            </a:prstGeom>
            <a:solidFill>
              <a:srgbClr val="E2231A">
                <a:alpha val="100000"/>
              </a:srgbClr>
            </a:solidFill>
          </p:spPr>
          <p:txBody>
            <a:bodyPr/>
            <a:lstStyle/>
            <a:p>
              <a:endParaRPr/>
            </a:p>
          </p:txBody>
        </p:sp>
        <p:sp>
          <p:nvSpPr>
            <p:cNvPr id="63" name="rc63"/>
            <p:cNvSpPr/>
            <p:nvPr/>
          </p:nvSpPr>
          <p:spPr>
            <a:xfrm>
              <a:off x="6849934" y="3546060"/>
              <a:ext cx="248247" cy="556636"/>
            </a:xfrm>
            <a:prstGeom prst="rect">
              <a:avLst/>
            </a:prstGeom>
            <a:solidFill>
              <a:srgbClr val="80BD41">
                <a:alpha val="100000"/>
              </a:srgbClr>
            </a:solidFill>
          </p:spPr>
          <p:txBody>
            <a:bodyPr/>
            <a:lstStyle/>
            <a:p>
              <a:endParaRPr/>
            </a:p>
          </p:txBody>
        </p:sp>
        <p:sp>
          <p:nvSpPr>
            <p:cNvPr id="64" name="rc64"/>
            <p:cNvSpPr/>
            <p:nvPr/>
          </p:nvSpPr>
          <p:spPr>
            <a:xfrm>
              <a:off x="6849934" y="2865735"/>
              <a:ext cx="248247" cy="680325"/>
            </a:xfrm>
            <a:prstGeom prst="rect">
              <a:avLst/>
            </a:prstGeom>
            <a:solidFill>
              <a:srgbClr val="E2231A">
                <a:alpha val="100000"/>
              </a:srgbClr>
            </a:solidFill>
          </p:spPr>
          <p:txBody>
            <a:bodyPr/>
            <a:lstStyle/>
            <a:p>
              <a:endParaRPr/>
            </a:p>
          </p:txBody>
        </p:sp>
        <p:sp>
          <p:nvSpPr>
            <p:cNvPr id="65" name="rc65"/>
            <p:cNvSpPr/>
            <p:nvPr/>
          </p:nvSpPr>
          <p:spPr>
            <a:xfrm>
              <a:off x="7125765" y="3430570"/>
              <a:ext cx="248247" cy="672127"/>
            </a:xfrm>
            <a:prstGeom prst="rect">
              <a:avLst/>
            </a:prstGeom>
            <a:solidFill>
              <a:srgbClr val="80BD41">
                <a:alpha val="100000"/>
              </a:srgbClr>
            </a:solidFill>
          </p:spPr>
          <p:txBody>
            <a:bodyPr/>
            <a:lstStyle/>
            <a:p>
              <a:endParaRPr/>
            </a:p>
          </p:txBody>
        </p:sp>
        <p:sp>
          <p:nvSpPr>
            <p:cNvPr id="66" name="rc66"/>
            <p:cNvSpPr/>
            <p:nvPr/>
          </p:nvSpPr>
          <p:spPr>
            <a:xfrm>
              <a:off x="7125765" y="2834535"/>
              <a:ext cx="248247" cy="596034"/>
            </a:xfrm>
            <a:prstGeom prst="rect">
              <a:avLst/>
            </a:prstGeom>
            <a:solidFill>
              <a:srgbClr val="E2231A">
                <a:alpha val="100000"/>
              </a:srgbClr>
            </a:solidFill>
          </p:spPr>
          <p:txBody>
            <a:bodyPr/>
            <a:lstStyle/>
            <a:p>
              <a:endParaRPr/>
            </a:p>
          </p:txBody>
        </p:sp>
        <p:sp>
          <p:nvSpPr>
            <p:cNvPr id="67" name="rc67"/>
            <p:cNvSpPr/>
            <p:nvPr/>
          </p:nvSpPr>
          <p:spPr>
            <a:xfrm>
              <a:off x="7401596" y="3391865"/>
              <a:ext cx="248247" cy="710832"/>
            </a:xfrm>
            <a:prstGeom prst="rect">
              <a:avLst/>
            </a:prstGeom>
            <a:solidFill>
              <a:srgbClr val="80BD41">
                <a:alpha val="100000"/>
              </a:srgbClr>
            </a:solidFill>
          </p:spPr>
          <p:txBody>
            <a:bodyPr/>
            <a:lstStyle/>
            <a:p>
              <a:endParaRPr/>
            </a:p>
          </p:txBody>
        </p:sp>
        <p:sp>
          <p:nvSpPr>
            <p:cNvPr id="68" name="rc68"/>
            <p:cNvSpPr/>
            <p:nvPr/>
          </p:nvSpPr>
          <p:spPr>
            <a:xfrm>
              <a:off x="7401596" y="2786331"/>
              <a:ext cx="248247" cy="605533"/>
            </a:xfrm>
            <a:prstGeom prst="rect">
              <a:avLst/>
            </a:prstGeom>
            <a:solidFill>
              <a:srgbClr val="E2231A">
                <a:alpha val="100000"/>
              </a:srgbClr>
            </a:solidFill>
          </p:spPr>
          <p:txBody>
            <a:bodyPr/>
            <a:lstStyle/>
            <a:p>
              <a:endParaRPr/>
            </a:p>
          </p:txBody>
        </p:sp>
        <p:sp>
          <p:nvSpPr>
            <p:cNvPr id="69" name="rc69"/>
            <p:cNvSpPr/>
            <p:nvPr/>
          </p:nvSpPr>
          <p:spPr>
            <a:xfrm>
              <a:off x="7677426" y="3252697"/>
              <a:ext cx="248247" cy="849999"/>
            </a:xfrm>
            <a:prstGeom prst="rect">
              <a:avLst/>
            </a:prstGeom>
            <a:solidFill>
              <a:srgbClr val="80BD41">
                <a:alpha val="100000"/>
              </a:srgbClr>
            </a:solidFill>
          </p:spPr>
          <p:txBody>
            <a:bodyPr/>
            <a:lstStyle/>
            <a:p>
              <a:endParaRPr/>
            </a:p>
          </p:txBody>
        </p:sp>
        <p:sp>
          <p:nvSpPr>
            <p:cNvPr id="70" name="rc70"/>
            <p:cNvSpPr/>
            <p:nvPr/>
          </p:nvSpPr>
          <p:spPr>
            <a:xfrm>
              <a:off x="7677426" y="2753485"/>
              <a:ext cx="248247" cy="499211"/>
            </a:xfrm>
            <a:prstGeom prst="rect">
              <a:avLst/>
            </a:prstGeom>
            <a:solidFill>
              <a:srgbClr val="E2231A">
                <a:alpha val="100000"/>
              </a:srgbClr>
            </a:solidFill>
          </p:spPr>
          <p:txBody>
            <a:bodyPr/>
            <a:lstStyle/>
            <a:p>
              <a:endParaRPr/>
            </a:p>
          </p:txBody>
        </p:sp>
        <p:sp>
          <p:nvSpPr>
            <p:cNvPr id="71" name="rc71"/>
            <p:cNvSpPr/>
            <p:nvPr/>
          </p:nvSpPr>
          <p:spPr>
            <a:xfrm>
              <a:off x="7953257" y="3147311"/>
              <a:ext cx="248247" cy="955385"/>
            </a:xfrm>
            <a:prstGeom prst="rect">
              <a:avLst/>
            </a:prstGeom>
            <a:solidFill>
              <a:srgbClr val="80BD41">
                <a:alpha val="100000"/>
              </a:srgbClr>
            </a:solidFill>
          </p:spPr>
          <p:txBody>
            <a:bodyPr/>
            <a:lstStyle/>
            <a:p>
              <a:endParaRPr/>
            </a:p>
          </p:txBody>
        </p:sp>
        <p:sp>
          <p:nvSpPr>
            <p:cNvPr id="72" name="rc72"/>
            <p:cNvSpPr/>
            <p:nvPr/>
          </p:nvSpPr>
          <p:spPr>
            <a:xfrm>
              <a:off x="7953257" y="2655154"/>
              <a:ext cx="248247" cy="492157"/>
            </a:xfrm>
            <a:prstGeom prst="rect">
              <a:avLst/>
            </a:prstGeom>
            <a:solidFill>
              <a:srgbClr val="E2231A">
                <a:alpha val="100000"/>
              </a:srgbClr>
            </a:solidFill>
          </p:spPr>
          <p:txBody>
            <a:bodyPr/>
            <a:lstStyle/>
            <a:p>
              <a:endParaRPr/>
            </a:p>
          </p:txBody>
        </p:sp>
        <p:sp>
          <p:nvSpPr>
            <p:cNvPr id="73" name="pl73"/>
            <p:cNvSpPr/>
            <p:nvPr/>
          </p:nvSpPr>
          <p:spPr>
            <a:xfrm>
              <a:off x="1457446" y="2191936"/>
              <a:ext cx="6619934" cy="1447546"/>
            </a:xfrm>
            <a:custGeom>
              <a:avLst/>
              <a:gdLst/>
              <a:ahLst/>
              <a:cxnLst/>
              <a:rect l="0" t="0" r="0" b="0"/>
              <a:pathLst>
                <a:path w="6619934" h="1447546">
                  <a:moveTo>
                    <a:pt x="0" y="1100135"/>
                  </a:moveTo>
                  <a:lnTo>
                    <a:pt x="275830" y="1158036"/>
                  </a:lnTo>
                  <a:lnTo>
                    <a:pt x="551661" y="1186987"/>
                  </a:lnTo>
                  <a:lnTo>
                    <a:pt x="827491" y="1244889"/>
                  </a:lnTo>
                  <a:lnTo>
                    <a:pt x="1103322" y="1447546"/>
                  </a:lnTo>
                  <a:lnTo>
                    <a:pt x="1379153" y="1129085"/>
                  </a:lnTo>
                  <a:lnTo>
                    <a:pt x="1654983" y="781674"/>
                  </a:lnTo>
                  <a:lnTo>
                    <a:pt x="1930814" y="1013282"/>
                  </a:lnTo>
                  <a:lnTo>
                    <a:pt x="2206644" y="1129085"/>
                  </a:lnTo>
                  <a:lnTo>
                    <a:pt x="2482475" y="868527"/>
                  </a:lnTo>
                  <a:lnTo>
                    <a:pt x="2758306" y="579018"/>
                  </a:lnTo>
                  <a:lnTo>
                    <a:pt x="3034136" y="347411"/>
                  </a:lnTo>
                  <a:lnTo>
                    <a:pt x="3309967" y="86852"/>
                  </a:lnTo>
                  <a:lnTo>
                    <a:pt x="3585797" y="260558"/>
                  </a:lnTo>
                  <a:lnTo>
                    <a:pt x="3861628" y="607969"/>
                  </a:lnTo>
                  <a:lnTo>
                    <a:pt x="4137459" y="579018"/>
                  </a:lnTo>
                  <a:lnTo>
                    <a:pt x="4413289" y="839576"/>
                  </a:lnTo>
                  <a:lnTo>
                    <a:pt x="4689120" y="839576"/>
                  </a:lnTo>
                  <a:lnTo>
                    <a:pt x="4964950" y="723773"/>
                  </a:lnTo>
                  <a:lnTo>
                    <a:pt x="5240781" y="752723"/>
                  </a:lnTo>
                  <a:lnTo>
                    <a:pt x="5516612" y="607969"/>
                  </a:lnTo>
                  <a:lnTo>
                    <a:pt x="5792442" y="376361"/>
                  </a:lnTo>
                  <a:lnTo>
                    <a:pt x="6068273" y="347411"/>
                  </a:lnTo>
                  <a:lnTo>
                    <a:pt x="6344103" y="86852"/>
                  </a:lnTo>
                  <a:lnTo>
                    <a:pt x="6619934" y="0"/>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9715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28</a:t>
              </a:r>
            </a:p>
          </p:txBody>
        </p:sp>
        <p:sp>
          <p:nvSpPr>
            <p:cNvPr id="75" name="tx75"/>
            <p:cNvSpPr/>
            <p:nvPr/>
          </p:nvSpPr>
          <p:spPr>
            <a:xfrm>
              <a:off x="2776309"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27</a:t>
              </a:r>
            </a:p>
          </p:txBody>
        </p:sp>
        <p:sp>
          <p:nvSpPr>
            <p:cNvPr id="76" name="tx76"/>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77" name="tx77"/>
            <p:cNvSpPr/>
            <p:nvPr/>
          </p:nvSpPr>
          <p:spPr>
            <a:xfrm>
              <a:off x="553461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46</a:t>
              </a:r>
            </a:p>
          </p:txBody>
        </p:sp>
        <p:sp>
          <p:nvSpPr>
            <p:cNvPr id="78" name="tx78"/>
            <p:cNvSpPr/>
            <p:nvPr/>
          </p:nvSpPr>
          <p:spPr>
            <a:xfrm>
              <a:off x="663793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40</a:t>
              </a:r>
            </a:p>
          </p:txBody>
        </p:sp>
        <p:sp>
          <p:nvSpPr>
            <p:cNvPr id="79" name="tx79"/>
            <p:cNvSpPr/>
            <p:nvPr/>
          </p:nvSpPr>
          <p:spPr>
            <a:xfrm>
              <a:off x="6913768" y="10707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45</a:t>
              </a:r>
            </a:p>
          </p:txBody>
        </p:sp>
        <p:sp>
          <p:nvSpPr>
            <p:cNvPr id="80" name="tx80"/>
            <p:cNvSpPr/>
            <p:nvPr/>
          </p:nvSpPr>
          <p:spPr>
            <a:xfrm>
              <a:off x="7189599"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53</a:t>
              </a:r>
            </a:p>
          </p:txBody>
        </p:sp>
        <p:sp>
          <p:nvSpPr>
            <p:cNvPr id="81" name="tx81"/>
            <p:cNvSpPr/>
            <p:nvPr/>
          </p:nvSpPr>
          <p:spPr>
            <a:xfrm>
              <a:off x="7465430" y="1070781"/>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7741260"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801709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84" name="tx84"/>
            <p:cNvSpPr/>
            <p:nvPr/>
          </p:nvSpPr>
          <p:spPr>
            <a:xfrm>
              <a:off x="1339893" y="32620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406.6</a:t>
              </a:r>
            </a:p>
          </p:txBody>
        </p:sp>
        <p:sp>
          <p:nvSpPr>
            <p:cNvPr id="85" name="tx85"/>
            <p:cNvSpPr/>
            <p:nvPr/>
          </p:nvSpPr>
          <p:spPr>
            <a:xfrm>
              <a:off x="2719046" y="312124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487.8</a:t>
              </a:r>
            </a:p>
          </p:txBody>
        </p:sp>
        <p:sp>
          <p:nvSpPr>
            <p:cNvPr id="86" name="tx86"/>
            <p:cNvSpPr/>
            <p:nvPr/>
          </p:nvSpPr>
          <p:spPr>
            <a:xfrm>
              <a:off x="4098199" y="298763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564.9</a:t>
              </a:r>
            </a:p>
          </p:txBody>
        </p:sp>
        <p:sp>
          <p:nvSpPr>
            <p:cNvPr id="87" name="tx87"/>
            <p:cNvSpPr/>
            <p:nvPr/>
          </p:nvSpPr>
          <p:spPr>
            <a:xfrm>
              <a:off x="5477352" y="285490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641.5</a:t>
              </a:r>
            </a:p>
          </p:txBody>
        </p:sp>
        <p:sp>
          <p:nvSpPr>
            <p:cNvPr id="88" name="tx88"/>
            <p:cNvSpPr/>
            <p:nvPr/>
          </p:nvSpPr>
          <p:spPr>
            <a:xfrm>
              <a:off x="6580674" y="275449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699.4</a:t>
              </a:r>
            </a:p>
          </p:txBody>
        </p:sp>
        <p:sp>
          <p:nvSpPr>
            <p:cNvPr id="89" name="tx89"/>
            <p:cNvSpPr/>
            <p:nvPr/>
          </p:nvSpPr>
          <p:spPr>
            <a:xfrm>
              <a:off x="6856505" y="272976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713.6</a:t>
              </a:r>
            </a:p>
          </p:txBody>
        </p:sp>
        <p:sp>
          <p:nvSpPr>
            <p:cNvPr id="90" name="tx90"/>
            <p:cNvSpPr/>
            <p:nvPr/>
          </p:nvSpPr>
          <p:spPr>
            <a:xfrm>
              <a:off x="7132335" y="269856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731.6</a:t>
              </a:r>
            </a:p>
          </p:txBody>
        </p:sp>
        <p:sp>
          <p:nvSpPr>
            <p:cNvPr id="91" name="tx91"/>
            <p:cNvSpPr/>
            <p:nvPr/>
          </p:nvSpPr>
          <p:spPr>
            <a:xfrm>
              <a:off x="7408166" y="265042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759.4</a:t>
              </a:r>
            </a:p>
          </p:txBody>
        </p:sp>
        <p:sp>
          <p:nvSpPr>
            <p:cNvPr id="92" name="tx92"/>
            <p:cNvSpPr/>
            <p:nvPr/>
          </p:nvSpPr>
          <p:spPr>
            <a:xfrm>
              <a:off x="7683997" y="261755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778.4</a:t>
              </a:r>
            </a:p>
          </p:txBody>
        </p:sp>
        <p:sp>
          <p:nvSpPr>
            <p:cNvPr id="93" name="tx93"/>
            <p:cNvSpPr/>
            <p:nvPr/>
          </p:nvSpPr>
          <p:spPr>
            <a:xfrm>
              <a:off x="7959827" y="251918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835.1</a:t>
              </a:r>
            </a:p>
          </p:txBody>
        </p:sp>
        <p:sp>
          <p:nvSpPr>
            <p:cNvPr id="94" name="pl94"/>
            <p:cNvSpPr/>
            <p:nvPr/>
          </p:nvSpPr>
          <p:spPr>
            <a:xfrm>
              <a:off x="1457446" y="1207605"/>
              <a:ext cx="0" cy="2084466"/>
            </a:xfrm>
            <a:custGeom>
              <a:avLst/>
              <a:gdLst/>
              <a:ahLst/>
              <a:cxnLst/>
              <a:rect l="0" t="0" r="0" b="0"/>
              <a:pathLst>
                <a:path h="2084466">
                  <a:moveTo>
                    <a:pt x="0" y="2084466"/>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36599" y="1207605"/>
              <a:ext cx="0" cy="2113417"/>
            </a:xfrm>
            <a:custGeom>
              <a:avLst/>
              <a:gdLst/>
              <a:ahLst/>
              <a:cxnLst/>
              <a:rect l="0" t="0" r="0" b="0"/>
              <a:pathLst>
                <a:path h="2113417">
                  <a:moveTo>
                    <a:pt x="0" y="2113417"/>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215752" y="1207605"/>
              <a:ext cx="0" cy="1563349"/>
            </a:xfrm>
            <a:custGeom>
              <a:avLst/>
              <a:gdLst/>
              <a:ahLst/>
              <a:cxnLst/>
              <a:rect l="0" t="0" r="0" b="0"/>
              <a:pathLst>
                <a:path h="1563349">
                  <a:moveTo>
                    <a:pt x="0" y="1563349"/>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94905" y="1207605"/>
              <a:ext cx="0" cy="1563349"/>
            </a:xfrm>
            <a:custGeom>
              <a:avLst/>
              <a:gdLst/>
              <a:ahLst/>
              <a:cxnLst/>
              <a:rect l="0" t="0" r="0" b="0"/>
              <a:pathLst>
                <a:path h="1563349">
                  <a:moveTo>
                    <a:pt x="0" y="1563349"/>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98228" y="1207605"/>
              <a:ext cx="0" cy="1737055"/>
            </a:xfrm>
            <a:custGeom>
              <a:avLst/>
              <a:gdLst/>
              <a:ahLst/>
              <a:cxnLst/>
              <a:rect l="0" t="0" r="0" b="0"/>
              <a:pathLst>
                <a:path h="1737055">
                  <a:moveTo>
                    <a:pt x="0" y="1737055"/>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74058" y="1207605"/>
              <a:ext cx="0" cy="1592300"/>
            </a:xfrm>
            <a:custGeom>
              <a:avLst/>
              <a:gdLst/>
              <a:ahLst/>
              <a:cxnLst/>
              <a:rect l="0" t="0" r="0" b="0"/>
              <a:pathLst>
                <a:path h="1592300">
                  <a:moveTo>
                    <a:pt x="0" y="1592300"/>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9889" y="1207605"/>
              <a:ext cx="0" cy="1360693"/>
            </a:xfrm>
            <a:custGeom>
              <a:avLst/>
              <a:gdLst/>
              <a:ahLst/>
              <a:cxnLst/>
              <a:rect l="0" t="0" r="0" b="0"/>
              <a:pathLst>
                <a:path h="1360693">
                  <a:moveTo>
                    <a:pt x="0" y="1360693"/>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5719" y="1207605"/>
              <a:ext cx="0" cy="1331742"/>
            </a:xfrm>
            <a:custGeom>
              <a:avLst/>
              <a:gdLst/>
              <a:ahLst/>
              <a:cxnLst/>
              <a:rect l="0" t="0" r="0" b="0"/>
              <a:pathLst>
                <a:path h="1331742">
                  <a:moveTo>
                    <a:pt x="0" y="133174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801550" y="1207605"/>
              <a:ext cx="0" cy="1071184"/>
            </a:xfrm>
            <a:custGeom>
              <a:avLst/>
              <a:gdLst/>
              <a:ahLst/>
              <a:cxnLst/>
              <a:rect l="0" t="0" r="0" b="0"/>
              <a:pathLst>
                <a:path h="1071184">
                  <a:moveTo>
                    <a:pt x="0" y="1071184"/>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7381" y="1207605"/>
              <a:ext cx="0" cy="984331"/>
            </a:xfrm>
            <a:custGeom>
              <a:avLst/>
              <a:gdLst/>
              <a:ahLst/>
              <a:cxnLst/>
              <a:rect l="0" t="0" r="0" b="0"/>
              <a:pathLst>
                <a:path h="984331">
                  <a:moveTo>
                    <a:pt x="0" y="984331"/>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39893" y="396894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113.8</a:t>
              </a:r>
            </a:p>
          </p:txBody>
        </p:sp>
        <p:sp>
          <p:nvSpPr>
            <p:cNvPr id="105" name="tx105"/>
            <p:cNvSpPr/>
            <p:nvPr/>
          </p:nvSpPr>
          <p:spPr>
            <a:xfrm>
              <a:off x="1339893" y="361662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292.7</a:t>
              </a:r>
            </a:p>
          </p:txBody>
        </p:sp>
        <p:sp>
          <p:nvSpPr>
            <p:cNvPr id="106" name="tx106"/>
            <p:cNvSpPr/>
            <p:nvPr/>
          </p:nvSpPr>
          <p:spPr>
            <a:xfrm>
              <a:off x="2719046" y="395345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131.7</a:t>
              </a:r>
            </a:p>
          </p:txBody>
        </p:sp>
        <p:sp>
          <p:nvSpPr>
            <p:cNvPr id="107" name="tx107"/>
            <p:cNvSpPr/>
            <p:nvPr/>
          </p:nvSpPr>
          <p:spPr>
            <a:xfrm>
              <a:off x="2719046" y="353069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356.1</a:t>
              </a:r>
            </a:p>
          </p:txBody>
        </p:sp>
        <p:sp>
          <p:nvSpPr>
            <p:cNvPr id="108" name="tx108"/>
            <p:cNvSpPr/>
            <p:nvPr/>
          </p:nvSpPr>
          <p:spPr>
            <a:xfrm>
              <a:off x="4098199" y="384244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259.9</a:t>
              </a:r>
            </a:p>
          </p:txBody>
        </p:sp>
        <p:sp>
          <p:nvSpPr>
            <p:cNvPr id="109" name="tx109"/>
            <p:cNvSpPr/>
            <p:nvPr/>
          </p:nvSpPr>
          <p:spPr>
            <a:xfrm>
              <a:off x="4137375" y="3352836"/>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305</a:t>
              </a:r>
            </a:p>
          </p:txBody>
        </p:sp>
        <p:sp>
          <p:nvSpPr>
            <p:cNvPr id="110" name="tx110"/>
            <p:cNvSpPr/>
            <p:nvPr/>
          </p:nvSpPr>
          <p:spPr>
            <a:xfrm>
              <a:off x="5477352" y="381191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295.1</a:t>
              </a:r>
            </a:p>
          </p:txBody>
        </p:sp>
        <p:sp>
          <p:nvSpPr>
            <p:cNvPr id="111" name="tx111"/>
            <p:cNvSpPr/>
            <p:nvPr/>
          </p:nvSpPr>
          <p:spPr>
            <a:xfrm>
              <a:off x="5477352" y="325592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346.4</a:t>
              </a:r>
            </a:p>
          </p:txBody>
        </p:sp>
        <p:sp>
          <p:nvSpPr>
            <p:cNvPr id="112" name="tx112"/>
            <p:cNvSpPr/>
            <p:nvPr/>
          </p:nvSpPr>
          <p:spPr>
            <a:xfrm>
              <a:off x="6580674" y="382519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279.8</a:t>
              </a:r>
            </a:p>
          </p:txBody>
        </p:sp>
        <p:sp>
          <p:nvSpPr>
            <p:cNvPr id="113" name="tx113"/>
            <p:cNvSpPr/>
            <p:nvPr/>
          </p:nvSpPr>
          <p:spPr>
            <a:xfrm>
              <a:off x="6580674" y="321905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419.6</a:t>
              </a:r>
            </a:p>
          </p:txBody>
        </p:sp>
        <p:sp>
          <p:nvSpPr>
            <p:cNvPr id="114" name="tx114"/>
            <p:cNvSpPr/>
            <p:nvPr/>
          </p:nvSpPr>
          <p:spPr>
            <a:xfrm>
              <a:off x="6856505" y="37892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321.1</a:t>
              </a:r>
            </a:p>
          </p:txBody>
        </p:sp>
        <p:sp>
          <p:nvSpPr>
            <p:cNvPr id="115" name="tx115"/>
            <p:cNvSpPr/>
            <p:nvPr/>
          </p:nvSpPr>
          <p:spPr>
            <a:xfrm>
              <a:off x="6856505" y="317080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392.5</a:t>
              </a:r>
            </a:p>
          </p:txBody>
        </p:sp>
        <p:sp>
          <p:nvSpPr>
            <p:cNvPr id="116" name="tx116"/>
            <p:cNvSpPr/>
            <p:nvPr/>
          </p:nvSpPr>
          <p:spPr>
            <a:xfrm>
              <a:off x="7132335" y="373153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387.8</a:t>
              </a:r>
            </a:p>
          </p:txBody>
        </p:sp>
        <p:sp>
          <p:nvSpPr>
            <p:cNvPr id="117" name="tx117"/>
            <p:cNvSpPr/>
            <p:nvPr/>
          </p:nvSpPr>
          <p:spPr>
            <a:xfrm>
              <a:off x="7132335" y="309745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343.9</a:t>
              </a:r>
            </a:p>
          </p:txBody>
        </p:sp>
        <p:sp>
          <p:nvSpPr>
            <p:cNvPr id="118" name="tx118"/>
            <p:cNvSpPr/>
            <p:nvPr/>
          </p:nvSpPr>
          <p:spPr>
            <a:xfrm>
              <a:off x="7408166" y="371223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410.1</a:t>
              </a:r>
            </a:p>
          </p:txBody>
        </p:sp>
        <p:sp>
          <p:nvSpPr>
            <p:cNvPr id="119" name="tx119"/>
            <p:cNvSpPr/>
            <p:nvPr/>
          </p:nvSpPr>
          <p:spPr>
            <a:xfrm>
              <a:off x="7408166" y="305400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349.4</a:t>
              </a:r>
            </a:p>
          </p:txBody>
        </p:sp>
        <p:sp>
          <p:nvSpPr>
            <p:cNvPr id="120" name="tx120"/>
            <p:cNvSpPr/>
            <p:nvPr/>
          </p:nvSpPr>
          <p:spPr>
            <a:xfrm>
              <a:off x="7683997" y="364264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490.4</a:t>
              </a:r>
            </a:p>
          </p:txBody>
        </p:sp>
        <p:sp>
          <p:nvSpPr>
            <p:cNvPr id="121" name="tx121"/>
            <p:cNvSpPr/>
            <p:nvPr/>
          </p:nvSpPr>
          <p:spPr>
            <a:xfrm>
              <a:off x="7723173" y="296804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288</a:t>
              </a:r>
            </a:p>
          </p:txBody>
        </p:sp>
        <p:sp>
          <p:nvSpPr>
            <p:cNvPr id="122" name="tx122"/>
            <p:cNvSpPr/>
            <p:nvPr/>
          </p:nvSpPr>
          <p:spPr>
            <a:xfrm>
              <a:off x="7959827" y="358995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551.2</a:t>
              </a:r>
            </a:p>
          </p:txBody>
        </p:sp>
        <p:sp>
          <p:nvSpPr>
            <p:cNvPr id="123" name="tx123"/>
            <p:cNvSpPr/>
            <p:nvPr/>
          </p:nvSpPr>
          <p:spPr>
            <a:xfrm>
              <a:off x="7959827" y="286613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283.9</a:t>
              </a:r>
            </a:p>
          </p:txBody>
        </p:sp>
        <p:sp>
          <p:nvSpPr>
            <p:cNvPr id="124" name="tx124"/>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8392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99192"/>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43253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23939"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91038" y="5057376"/>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7" name="rc147"/>
            <p:cNvSpPr/>
            <p:nvPr/>
          </p:nvSpPr>
          <p:spPr>
            <a:xfrm>
              <a:off x="4565367" y="5010059"/>
              <a:ext cx="201456" cy="201456"/>
            </a:xfrm>
            <a:prstGeom prst="rect">
              <a:avLst/>
            </a:prstGeom>
            <a:solidFill>
              <a:srgbClr val="E2231A">
                <a:alpha val="100000"/>
              </a:srgbClr>
            </a:solidFill>
          </p:spPr>
          <p:txBody>
            <a:bodyPr/>
            <a:lstStyle/>
            <a:p>
              <a:endParaRPr/>
            </a:p>
          </p:txBody>
        </p:sp>
        <p:sp>
          <p:nvSpPr>
            <p:cNvPr id="148" name="rc148"/>
            <p:cNvSpPr/>
            <p:nvPr/>
          </p:nvSpPr>
          <p:spPr>
            <a:xfrm>
              <a:off x="5785939" y="5010059"/>
              <a:ext cx="201456" cy="201456"/>
            </a:xfrm>
            <a:prstGeom prst="rect">
              <a:avLst/>
            </a:prstGeom>
            <a:solidFill>
              <a:srgbClr val="80BD41">
                <a:alpha val="100000"/>
              </a:srgbClr>
            </a:solidFill>
          </p:spPr>
          <p:txBody>
            <a:bodyPr/>
            <a:lstStyle/>
            <a:p>
              <a:endParaRPr/>
            </a:p>
          </p:txBody>
        </p:sp>
        <p:sp>
          <p:nvSpPr>
            <p:cNvPr id="149" name="tx149"/>
            <p:cNvSpPr/>
            <p:nvPr/>
          </p:nvSpPr>
          <p:spPr>
            <a:xfrm>
              <a:off x="4845412" y="5058604"/>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65984"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89913" y="479153"/>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2" name="tx152"/>
            <p:cNvSpPr/>
            <p:nvPr/>
          </p:nvSpPr>
          <p:spPr>
            <a:xfrm>
              <a:off x="989913" y="661760"/>
              <a:ext cx="136076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Tchad, 2000-2024</a:t>
              </a:r>
            </a:p>
          </p:txBody>
        </p:sp>
        <p:sp>
          <p:nvSpPr>
            <p:cNvPr id="153" name="pl153"/>
            <p:cNvSpPr/>
            <p:nvPr/>
          </p:nvSpPr>
          <p:spPr>
            <a:xfrm>
              <a:off x="2312380"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270496"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6228612"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818672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329143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24955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207670"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rc164"/>
            <p:cNvSpPr/>
            <p:nvPr/>
          </p:nvSpPr>
          <p:spPr>
            <a:xfrm>
              <a:off x="1333322" y="5889059"/>
              <a:ext cx="2191210" cy="167191"/>
            </a:xfrm>
            <a:prstGeom prst="rect">
              <a:avLst/>
            </a:prstGeom>
            <a:solidFill>
              <a:srgbClr val="80BD41">
                <a:alpha val="100000"/>
              </a:srgbClr>
            </a:solidFill>
          </p:spPr>
          <p:txBody>
            <a:bodyPr/>
            <a:lstStyle/>
            <a:p>
              <a:endParaRPr/>
            </a:p>
          </p:txBody>
        </p:sp>
        <p:sp>
          <p:nvSpPr>
            <p:cNvPr id="165" name="rc165"/>
            <p:cNvSpPr/>
            <p:nvPr/>
          </p:nvSpPr>
          <p:spPr>
            <a:xfrm>
              <a:off x="3524532" y="5889059"/>
              <a:ext cx="3286815" cy="167191"/>
            </a:xfrm>
            <a:prstGeom prst="rect">
              <a:avLst/>
            </a:prstGeom>
            <a:solidFill>
              <a:srgbClr val="E2231A">
                <a:alpha val="100000"/>
              </a:srgbClr>
            </a:solidFill>
          </p:spPr>
          <p:txBody>
            <a:bodyPr/>
            <a:lstStyle/>
            <a:p>
              <a:endParaRPr/>
            </a:p>
          </p:txBody>
        </p:sp>
        <p:sp>
          <p:nvSpPr>
            <p:cNvPr id="166" name="rc166"/>
            <p:cNvSpPr/>
            <p:nvPr/>
          </p:nvSpPr>
          <p:spPr>
            <a:xfrm>
              <a:off x="1333322" y="5680069"/>
              <a:ext cx="3840962" cy="167191"/>
            </a:xfrm>
            <a:prstGeom prst="rect">
              <a:avLst/>
            </a:prstGeom>
            <a:solidFill>
              <a:srgbClr val="80BD41">
                <a:alpha val="100000"/>
              </a:srgbClr>
            </a:solidFill>
          </p:spPr>
          <p:txBody>
            <a:bodyPr/>
            <a:lstStyle/>
            <a:p>
              <a:endParaRPr/>
            </a:p>
          </p:txBody>
        </p:sp>
        <p:sp>
          <p:nvSpPr>
            <p:cNvPr id="167" name="rc167"/>
            <p:cNvSpPr/>
            <p:nvPr/>
          </p:nvSpPr>
          <p:spPr>
            <a:xfrm>
              <a:off x="5174284" y="5680069"/>
              <a:ext cx="2255828" cy="167191"/>
            </a:xfrm>
            <a:prstGeom prst="rect">
              <a:avLst/>
            </a:prstGeom>
            <a:solidFill>
              <a:srgbClr val="E2231A">
                <a:alpha val="100000"/>
              </a:srgbClr>
            </a:solidFill>
          </p:spPr>
          <p:txBody>
            <a:bodyPr/>
            <a:lstStyle/>
            <a:p>
              <a:endParaRPr/>
            </a:p>
          </p:txBody>
        </p:sp>
        <p:sp>
          <p:nvSpPr>
            <p:cNvPr id="168" name="rc168"/>
            <p:cNvSpPr/>
            <p:nvPr/>
          </p:nvSpPr>
          <p:spPr>
            <a:xfrm>
              <a:off x="1333322" y="5471080"/>
              <a:ext cx="4317175" cy="167191"/>
            </a:xfrm>
            <a:prstGeom prst="rect">
              <a:avLst/>
            </a:prstGeom>
            <a:solidFill>
              <a:srgbClr val="80BD41">
                <a:alpha val="100000"/>
              </a:srgbClr>
            </a:solidFill>
          </p:spPr>
          <p:txBody>
            <a:bodyPr/>
            <a:lstStyle/>
            <a:p>
              <a:endParaRPr/>
            </a:p>
          </p:txBody>
        </p:sp>
        <p:sp>
          <p:nvSpPr>
            <p:cNvPr id="169" name="rc169"/>
            <p:cNvSpPr/>
            <p:nvPr/>
          </p:nvSpPr>
          <p:spPr>
            <a:xfrm>
              <a:off x="5650498" y="5471080"/>
              <a:ext cx="2223949" cy="167191"/>
            </a:xfrm>
            <a:prstGeom prst="rect">
              <a:avLst/>
            </a:prstGeom>
            <a:solidFill>
              <a:srgbClr val="E2231A">
                <a:alpha val="100000"/>
              </a:srgbClr>
            </a:solidFill>
          </p:spPr>
          <p:txBody>
            <a:bodyPr/>
            <a:lstStyle/>
            <a:p>
              <a:endParaRPr/>
            </a:p>
          </p:txBody>
        </p:sp>
        <p:sp>
          <p:nvSpPr>
            <p:cNvPr id="170" name="tx170"/>
            <p:cNvSpPr/>
            <p:nvPr/>
          </p:nvSpPr>
          <p:spPr>
            <a:xfrm>
              <a:off x="6940568" y="592951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699.4</a:t>
              </a:r>
            </a:p>
          </p:txBody>
        </p:sp>
        <p:sp>
          <p:nvSpPr>
            <p:cNvPr id="171" name="tx171"/>
            <p:cNvSpPr/>
            <p:nvPr/>
          </p:nvSpPr>
          <p:spPr>
            <a:xfrm>
              <a:off x="7590271" y="572052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778.4</a:t>
              </a:r>
            </a:p>
          </p:txBody>
        </p:sp>
        <p:sp>
          <p:nvSpPr>
            <p:cNvPr id="172" name="tx172"/>
            <p:cNvSpPr/>
            <p:nvPr/>
          </p:nvSpPr>
          <p:spPr>
            <a:xfrm>
              <a:off x="8056823" y="5511483"/>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835.1</a:t>
              </a:r>
            </a:p>
          </p:txBody>
        </p:sp>
        <p:sp>
          <p:nvSpPr>
            <p:cNvPr id="173" name="tx173"/>
            <p:cNvSpPr/>
            <p:nvPr/>
          </p:nvSpPr>
          <p:spPr>
            <a:xfrm>
              <a:off x="2293289"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279.8</a:t>
              </a:r>
            </a:p>
          </p:txBody>
        </p:sp>
        <p:sp>
          <p:nvSpPr>
            <p:cNvPr id="174" name="tx174"/>
            <p:cNvSpPr/>
            <p:nvPr/>
          </p:nvSpPr>
          <p:spPr>
            <a:xfrm>
              <a:off x="5032301"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419.6</a:t>
              </a:r>
            </a:p>
          </p:txBody>
        </p:sp>
        <p:sp>
          <p:nvSpPr>
            <p:cNvPr id="175" name="tx175"/>
            <p:cNvSpPr/>
            <p:nvPr/>
          </p:nvSpPr>
          <p:spPr>
            <a:xfrm>
              <a:off x="3118165"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490.4</a:t>
              </a:r>
            </a:p>
          </p:txBody>
        </p:sp>
        <p:sp>
          <p:nvSpPr>
            <p:cNvPr id="176" name="tx176"/>
            <p:cNvSpPr/>
            <p:nvPr/>
          </p:nvSpPr>
          <p:spPr>
            <a:xfrm>
              <a:off x="6211764" y="572322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288</a:t>
              </a:r>
            </a:p>
          </p:txBody>
        </p:sp>
        <p:sp>
          <p:nvSpPr>
            <p:cNvPr id="177" name="tx177"/>
            <p:cNvSpPr/>
            <p:nvPr/>
          </p:nvSpPr>
          <p:spPr>
            <a:xfrm>
              <a:off x="3356272" y="551423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551.2</a:t>
              </a:r>
            </a:p>
          </p:txBody>
        </p:sp>
        <p:sp>
          <p:nvSpPr>
            <p:cNvPr id="178" name="tx178"/>
            <p:cNvSpPr/>
            <p:nvPr/>
          </p:nvSpPr>
          <p:spPr>
            <a:xfrm>
              <a:off x="6626835"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283.9</a:t>
              </a:r>
            </a:p>
          </p:txBody>
        </p:sp>
        <p:sp>
          <p:nvSpPr>
            <p:cNvPr id="179" name="tx179"/>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74897"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84" name="tx184"/>
            <p:cNvSpPr/>
            <p:nvPr/>
          </p:nvSpPr>
          <p:spPr>
            <a:xfrm>
              <a:off x="513301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85" name="tx185"/>
            <p:cNvSpPr/>
            <p:nvPr/>
          </p:nvSpPr>
          <p:spPr>
            <a:xfrm>
              <a:off x="7091129"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86" name="tx186"/>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7" name="tx187"/>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MCV1 en 2024 (66 %) était plus élevée qu'en 2019 (40 %).
Le nombre d'enfants vaccinés avec le MCV1 a augmenté de 97% par rapport à 2019.
Le nombre de nourrissons survivants a augmenté d'environ 19 % par rapport à 2019.
En 2024, 300 000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88543" y="4622734"/>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88543" y="3457053"/>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88543" y="2291372"/>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88543" y="1125691"/>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88543" y="5205574"/>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88543" y="4039893"/>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88543" y="2874212"/>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88543" y="1708532"/>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213598"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755357"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29711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3887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38063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922392"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415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005909"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547668"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08942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3118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7294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714702"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969807" y="5114068"/>
              <a:ext cx="487582" cy="91505"/>
            </a:xfrm>
            <a:prstGeom prst="rect">
              <a:avLst/>
            </a:prstGeom>
            <a:solidFill>
              <a:srgbClr val="1CABE2">
                <a:alpha val="100000"/>
              </a:srgbClr>
            </a:solidFill>
          </p:spPr>
          <p:txBody>
            <a:bodyPr/>
            <a:lstStyle/>
            <a:p>
              <a:endParaRPr/>
            </a:p>
          </p:txBody>
        </p:sp>
        <p:sp>
          <p:nvSpPr>
            <p:cNvPr id="26" name="rc26"/>
            <p:cNvSpPr/>
            <p:nvPr/>
          </p:nvSpPr>
          <p:spPr>
            <a:xfrm>
              <a:off x="1511566" y="5079098"/>
              <a:ext cx="487582" cy="126476"/>
            </a:xfrm>
            <a:prstGeom prst="rect">
              <a:avLst/>
            </a:prstGeom>
            <a:solidFill>
              <a:srgbClr val="1CABE2">
                <a:alpha val="100000"/>
              </a:srgbClr>
            </a:solidFill>
          </p:spPr>
          <p:txBody>
            <a:bodyPr/>
            <a:lstStyle/>
            <a:p>
              <a:endParaRPr/>
            </a:p>
          </p:txBody>
        </p:sp>
        <p:sp>
          <p:nvSpPr>
            <p:cNvPr id="27" name="rc27"/>
            <p:cNvSpPr/>
            <p:nvPr/>
          </p:nvSpPr>
          <p:spPr>
            <a:xfrm>
              <a:off x="2053324" y="4471778"/>
              <a:ext cx="487582" cy="733796"/>
            </a:xfrm>
            <a:prstGeom prst="rect">
              <a:avLst/>
            </a:prstGeom>
            <a:solidFill>
              <a:srgbClr val="1CABE2">
                <a:alpha val="100000"/>
              </a:srgbClr>
            </a:solidFill>
          </p:spPr>
          <p:txBody>
            <a:bodyPr/>
            <a:lstStyle/>
            <a:p>
              <a:endParaRPr/>
            </a:p>
          </p:txBody>
        </p:sp>
        <p:sp>
          <p:nvSpPr>
            <p:cNvPr id="28" name="rc28"/>
            <p:cNvSpPr/>
            <p:nvPr/>
          </p:nvSpPr>
          <p:spPr>
            <a:xfrm>
              <a:off x="2595083" y="4961947"/>
              <a:ext cx="487582" cy="243627"/>
            </a:xfrm>
            <a:prstGeom prst="rect">
              <a:avLst/>
            </a:prstGeom>
            <a:solidFill>
              <a:srgbClr val="1CABE2">
                <a:alpha val="100000"/>
              </a:srgbClr>
            </a:solidFill>
          </p:spPr>
          <p:txBody>
            <a:bodyPr/>
            <a:lstStyle/>
            <a:p>
              <a:endParaRPr/>
            </a:p>
          </p:txBody>
        </p:sp>
        <p:sp>
          <p:nvSpPr>
            <p:cNvPr id="29" name="rc29"/>
            <p:cNvSpPr/>
            <p:nvPr/>
          </p:nvSpPr>
          <p:spPr>
            <a:xfrm>
              <a:off x="3136842" y="5107657"/>
              <a:ext cx="487582" cy="97917"/>
            </a:xfrm>
            <a:prstGeom prst="rect">
              <a:avLst/>
            </a:prstGeom>
            <a:solidFill>
              <a:srgbClr val="1CABE2">
                <a:alpha val="100000"/>
              </a:srgbClr>
            </a:solidFill>
          </p:spPr>
          <p:txBody>
            <a:bodyPr/>
            <a:lstStyle/>
            <a:p>
              <a:endParaRPr/>
            </a:p>
          </p:txBody>
        </p:sp>
        <p:sp>
          <p:nvSpPr>
            <p:cNvPr id="30" name="rc30"/>
            <p:cNvSpPr/>
            <p:nvPr/>
          </p:nvSpPr>
          <p:spPr>
            <a:xfrm>
              <a:off x="3678600" y="5190420"/>
              <a:ext cx="487582" cy="15153"/>
            </a:xfrm>
            <a:prstGeom prst="rect">
              <a:avLst/>
            </a:prstGeom>
            <a:solidFill>
              <a:srgbClr val="1CABE2">
                <a:alpha val="100000"/>
              </a:srgbClr>
            </a:solidFill>
          </p:spPr>
          <p:txBody>
            <a:bodyPr/>
            <a:lstStyle/>
            <a:p>
              <a:endParaRPr/>
            </a:p>
          </p:txBody>
        </p:sp>
        <p:sp>
          <p:nvSpPr>
            <p:cNvPr id="31" name="rc31"/>
            <p:cNvSpPr/>
            <p:nvPr/>
          </p:nvSpPr>
          <p:spPr>
            <a:xfrm>
              <a:off x="4220359" y="4602334"/>
              <a:ext cx="487582" cy="603239"/>
            </a:xfrm>
            <a:prstGeom prst="rect">
              <a:avLst/>
            </a:prstGeom>
            <a:solidFill>
              <a:srgbClr val="1CABE2">
                <a:alpha val="100000"/>
              </a:srgbClr>
            </a:solidFill>
          </p:spPr>
          <p:txBody>
            <a:bodyPr/>
            <a:lstStyle/>
            <a:p>
              <a:endParaRPr/>
            </a:p>
          </p:txBody>
        </p:sp>
        <p:sp>
          <p:nvSpPr>
            <p:cNvPr id="32" name="rc32"/>
            <p:cNvSpPr/>
            <p:nvPr/>
          </p:nvSpPr>
          <p:spPr>
            <a:xfrm>
              <a:off x="4762118" y="4083606"/>
              <a:ext cx="487582" cy="1121967"/>
            </a:xfrm>
            <a:prstGeom prst="rect">
              <a:avLst/>
            </a:prstGeom>
            <a:solidFill>
              <a:srgbClr val="1CABE2">
                <a:alpha val="100000"/>
              </a:srgbClr>
            </a:solidFill>
          </p:spPr>
          <p:txBody>
            <a:bodyPr/>
            <a:lstStyle/>
            <a:p>
              <a:endParaRPr/>
            </a:p>
          </p:txBody>
        </p:sp>
        <p:sp>
          <p:nvSpPr>
            <p:cNvPr id="33" name="rc33"/>
            <p:cNvSpPr/>
            <p:nvPr/>
          </p:nvSpPr>
          <p:spPr>
            <a:xfrm>
              <a:off x="5303876" y="3940810"/>
              <a:ext cx="487582" cy="1264763"/>
            </a:xfrm>
            <a:prstGeom prst="rect">
              <a:avLst/>
            </a:prstGeom>
            <a:solidFill>
              <a:srgbClr val="1CABE2">
                <a:alpha val="100000"/>
              </a:srgbClr>
            </a:solidFill>
          </p:spPr>
          <p:txBody>
            <a:bodyPr/>
            <a:lstStyle/>
            <a:p>
              <a:endParaRPr/>
            </a:p>
          </p:txBody>
        </p:sp>
        <p:sp>
          <p:nvSpPr>
            <p:cNvPr id="34" name="rc34"/>
            <p:cNvSpPr/>
            <p:nvPr/>
          </p:nvSpPr>
          <p:spPr>
            <a:xfrm>
              <a:off x="5845635" y="4743382"/>
              <a:ext cx="487582" cy="462192"/>
            </a:xfrm>
            <a:prstGeom prst="rect">
              <a:avLst/>
            </a:prstGeom>
            <a:solidFill>
              <a:srgbClr val="1CABE2">
                <a:alpha val="100000"/>
              </a:srgbClr>
            </a:solidFill>
          </p:spPr>
          <p:txBody>
            <a:bodyPr/>
            <a:lstStyle/>
            <a:p>
              <a:endParaRPr/>
            </a:p>
          </p:txBody>
        </p:sp>
        <p:sp>
          <p:nvSpPr>
            <p:cNvPr id="35" name="rc35"/>
            <p:cNvSpPr/>
            <p:nvPr/>
          </p:nvSpPr>
          <p:spPr>
            <a:xfrm>
              <a:off x="6387393" y="5021397"/>
              <a:ext cx="487582" cy="184177"/>
            </a:xfrm>
            <a:prstGeom prst="rect">
              <a:avLst/>
            </a:prstGeom>
            <a:solidFill>
              <a:srgbClr val="1CABE2">
                <a:alpha val="100000"/>
              </a:srgbClr>
            </a:solidFill>
          </p:spPr>
          <p:txBody>
            <a:bodyPr/>
            <a:lstStyle/>
            <a:p>
              <a:endParaRPr/>
            </a:p>
          </p:txBody>
        </p:sp>
        <p:sp>
          <p:nvSpPr>
            <p:cNvPr id="36" name="rc36"/>
            <p:cNvSpPr/>
            <p:nvPr/>
          </p:nvSpPr>
          <p:spPr>
            <a:xfrm>
              <a:off x="6929152" y="4348216"/>
              <a:ext cx="487582" cy="857358"/>
            </a:xfrm>
            <a:prstGeom prst="rect">
              <a:avLst/>
            </a:prstGeom>
            <a:solidFill>
              <a:srgbClr val="1CABE2">
                <a:alpha val="100000"/>
              </a:srgbClr>
            </a:solidFill>
          </p:spPr>
          <p:txBody>
            <a:bodyPr/>
            <a:lstStyle/>
            <a:p>
              <a:endParaRPr/>
            </a:p>
          </p:txBody>
        </p:sp>
        <p:sp>
          <p:nvSpPr>
            <p:cNvPr id="37" name="rc37"/>
            <p:cNvSpPr/>
            <p:nvPr/>
          </p:nvSpPr>
          <p:spPr>
            <a:xfrm>
              <a:off x="7470911" y="4530645"/>
              <a:ext cx="487582" cy="674929"/>
            </a:xfrm>
            <a:prstGeom prst="rect">
              <a:avLst/>
            </a:prstGeom>
            <a:solidFill>
              <a:srgbClr val="1CABE2">
                <a:alpha val="100000"/>
              </a:srgbClr>
            </a:solidFill>
          </p:spPr>
          <p:txBody>
            <a:bodyPr/>
            <a:lstStyle/>
            <a:p>
              <a:endParaRPr/>
            </a:p>
          </p:txBody>
        </p:sp>
        <p:sp>
          <p:nvSpPr>
            <p:cNvPr id="38" name="pl38"/>
            <p:cNvSpPr/>
            <p:nvPr/>
          </p:nvSpPr>
          <p:spPr>
            <a:xfrm>
              <a:off x="1213598" y="2423094"/>
              <a:ext cx="6501103" cy="1222604"/>
            </a:xfrm>
            <a:custGeom>
              <a:avLst/>
              <a:gdLst/>
              <a:ahLst/>
              <a:cxnLst/>
              <a:rect l="0" t="0" r="0" b="0"/>
              <a:pathLst>
                <a:path w="6501103" h="1222604">
                  <a:moveTo>
                    <a:pt x="0" y="126476"/>
                  </a:moveTo>
                  <a:lnTo>
                    <a:pt x="541758" y="379429"/>
                  </a:lnTo>
                  <a:lnTo>
                    <a:pt x="1083517" y="885334"/>
                  </a:lnTo>
                  <a:lnTo>
                    <a:pt x="1625275" y="843175"/>
                  </a:lnTo>
                  <a:lnTo>
                    <a:pt x="2167034" y="1222604"/>
                  </a:lnTo>
                  <a:lnTo>
                    <a:pt x="2708793" y="1222604"/>
                  </a:lnTo>
                  <a:lnTo>
                    <a:pt x="3250551" y="1053969"/>
                  </a:lnTo>
                  <a:lnTo>
                    <a:pt x="3792310" y="1096128"/>
                  </a:lnTo>
                  <a:lnTo>
                    <a:pt x="4334069" y="885334"/>
                  </a:lnTo>
                  <a:lnTo>
                    <a:pt x="4875827" y="548064"/>
                  </a:lnTo>
                  <a:lnTo>
                    <a:pt x="5417586" y="505905"/>
                  </a:lnTo>
                  <a:lnTo>
                    <a:pt x="5959345" y="126476"/>
                  </a:lnTo>
                  <a:lnTo>
                    <a:pt x="6501103" y="0"/>
                  </a:lnTo>
                </a:path>
              </a:pathLst>
            </a:custGeom>
            <a:ln w="27101" cap="flat">
              <a:solidFill>
                <a:srgbClr val="00833D">
                  <a:alpha val="100000"/>
                </a:srgbClr>
              </a:solidFill>
              <a:prstDash val="solid"/>
              <a:round/>
            </a:ln>
          </p:spPr>
          <p:txBody>
            <a:bodyPr/>
            <a:lstStyle/>
            <a:p>
              <a:endParaRPr/>
            </a:p>
          </p:txBody>
        </p:sp>
        <p:sp>
          <p:nvSpPr>
            <p:cNvPr id="39" name="pl39"/>
            <p:cNvSpPr/>
            <p:nvPr/>
          </p:nvSpPr>
          <p:spPr>
            <a:xfrm>
              <a:off x="6631185" y="3266270"/>
              <a:ext cx="1083517" cy="1854986"/>
            </a:xfrm>
            <a:custGeom>
              <a:avLst/>
              <a:gdLst/>
              <a:ahLst/>
              <a:cxnLst/>
              <a:rect l="0" t="0" r="0" b="0"/>
              <a:pathLst>
                <a:path w="1083517" h="1854986">
                  <a:moveTo>
                    <a:pt x="0" y="1854986"/>
                  </a:moveTo>
                  <a:lnTo>
                    <a:pt x="541758" y="463746"/>
                  </a:lnTo>
                  <a:lnTo>
                    <a:pt x="1083517" y="0"/>
                  </a:lnTo>
                </a:path>
              </a:pathLst>
            </a:custGeom>
            <a:ln w="27101" cap="flat">
              <a:solidFill>
                <a:srgbClr val="002759">
                  <a:alpha val="100000"/>
                </a:srgbClr>
              </a:solidFill>
              <a:prstDash val="solid"/>
              <a:round/>
            </a:ln>
          </p:spPr>
          <p:txBody>
            <a:bodyPr/>
            <a:lstStyle/>
            <a:p>
              <a:endParaRPr/>
            </a:p>
          </p:txBody>
        </p:sp>
        <p:sp>
          <p:nvSpPr>
            <p:cNvPr id="40" name="pt40"/>
            <p:cNvSpPr/>
            <p:nvPr/>
          </p:nvSpPr>
          <p:spPr>
            <a:xfrm>
              <a:off x="1181997" y="2517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723756" y="2770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2265514" y="3276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2807273" y="32346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3349032" y="3614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890790" y="3614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4432549" y="3445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4974308" y="34876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5516066" y="3276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6057825" y="2939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6599584" y="28973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7141342" y="2517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7683101" y="23914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6599584" y="50896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7141342" y="3698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7683101" y="32346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tx56"/>
            <p:cNvSpPr/>
            <p:nvPr/>
          </p:nvSpPr>
          <p:spPr>
            <a:xfrm>
              <a:off x="1114120" y="4984226"/>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157</a:t>
              </a:r>
            </a:p>
          </p:txBody>
        </p:sp>
        <p:sp>
          <p:nvSpPr>
            <p:cNvPr id="57" name="tx57"/>
            <p:cNvSpPr/>
            <p:nvPr/>
          </p:nvSpPr>
          <p:spPr>
            <a:xfrm>
              <a:off x="1655879" y="4950711"/>
              <a:ext cx="198955"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217</a:t>
              </a:r>
            </a:p>
          </p:txBody>
        </p:sp>
        <p:sp>
          <p:nvSpPr>
            <p:cNvPr id="58" name="tx58"/>
            <p:cNvSpPr/>
            <p:nvPr/>
          </p:nvSpPr>
          <p:spPr>
            <a:xfrm>
              <a:off x="2147913" y="4326506"/>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1,259</a:t>
              </a:r>
            </a:p>
          </p:txBody>
        </p:sp>
        <p:sp>
          <p:nvSpPr>
            <p:cNvPr id="59" name="tx59"/>
            <p:cNvSpPr/>
            <p:nvPr/>
          </p:nvSpPr>
          <p:spPr>
            <a:xfrm>
              <a:off x="2739396" y="4832104"/>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418</a:t>
              </a:r>
            </a:p>
          </p:txBody>
        </p:sp>
        <p:sp>
          <p:nvSpPr>
            <p:cNvPr id="60" name="tx60"/>
            <p:cNvSpPr/>
            <p:nvPr/>
          </p:nvSpPr>
          <p:spPr>
            <a:xfrm>
              <a:off x="3281155" y="4977814"/>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168</a:t>
              </a:r>
            </a:p>
          </p:txBody>
        </p:sp>
        <p:sp>
          <p:nvSpPr>
            <p:cNvPr id="61" name="tx61"/>
            <p:cNvSpPr/>
            <p:nvPr/>
          </p:nvSpPr>
          <p:spPr>
            <a:xfrm>
              <a:off x="3856073" y="5060578"/>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26</a:t>
              </a:r>
            </a:p>
          </p:txBody>
        </p:sp>
        <p:sp>
          <p:nvSpPr>
            <p:cNvPr id="62" name="tx62"/>
            <p:cNvSpPr/>
            <p:nvPr/>
          </p:nvSpPr>
          <p:spPr>
            <a:xfrm>
              <a:off x="4314948" y="4457062"/>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1,035</a:t>
              </a:r>
            </a:p>
          </p:txBody>
        </p:sp>
        <p:sp>
          <p:nvSpPr>
            <p:cNvPr id="63" name="tx63"/>
            <p:cNvSpPr/>
            <p:nvPr/>
          </p:nvSpPr>
          <p:spPr>
            <a:xfrm>
              <a:off x="4856706" y="393833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1,925</a:t>
              </a:r>
            </a:p>
          </p:txBody>
        </p:sp>
        <p:sp>
          <p:nvSpPr>
            <p:cNvPr id="64" name="tx64"/>
            <p:cNvSpPr/>
            <p:nvPr/>
          </p:nvSpPr>
          <p:spPr>
            <a:xfrm>
              <a:off x="5398465" y="379553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2,170</a:t>
              </a:r>
            </a:p>
          </p:txBody>
        </p:sp>
        <p:sp>
          <p:nvSpPr>
            <p:cNvPr id="65" name="tx65"/>
            <p:cNvSpPr/>
            <p:nvPr/>
          </p:nvSpPr>
          <p:spPr>
            <a:xfrm>
              <a:off x="5989948" y="4613481"/>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793</a:t>
              </a:r>
            </a:p>
          </p:txBody>
        </p:sp>
        <p:sp>
          <p:nvSpPr>
            <p:cNvPr id="66" name="tx66"/>
            <p:cNvSpPr/>
            <p:nvPr/>
          </p:nvSpPr>
          <p:spPr>
            <a:xfrm>
              <a:off x="6531707" y="4891496"/>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316</a:t>
              </a:r>
            </a:p>
          </p:txBody>
        </p:sp>
        <p:sp>
          <p:nvSpPr>
            <p:cNvPr id="67" name="tx67"/>
            <p:cNvSpPr/>
            <p:nvPr/>
          </p:nvSpPr>
          <p:spPr>
            <a:xfrm>
              <a:off x="7023741" y="420294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1,471</a:t>
              </a:r>
            </a:p>
          </p:txBody>
        </p:sp>
        <p:sp>
          <p:nvSpPr>
            <p:cNvPr id="68" name="tx68"/>
            <p:cNvSpPr/>
            <p:nvPr/>
          </p:nvSpPr>
          <p:spPr>
            <a:xfrm>
              <a:off x="7565500" y="4385373"/>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1,158</a:t>
              </a:r>
            </a:p>
          </p:txBody>
        </p:sp>
        <p:sp>
          <p:nvSpPr>
            <p:cNvPr id="69" name="pl69"/>
            <p:cNvSpPr/>
            <p:nvPr/>
          </p:nvSpPr>
          <p:spPr>
            <a:xfrm>
              <a:off x="7732932" y="2423238"/>
              <a:ext cx="129371" cy="1024"/>
            </a:xfrm>
            <a:custGeom>
              <a:avLst/>
              <a:gdLst/>
              <a:ahLst/>
              <a:cxnLst/>
              <a:rect l="0" t="0" r="0" b="0"/>
              <a:pathLst>
                <a:path w="129371" h="1024">
                  <a:moveTo>
                    <a:pt x="129371" y="1024"/>
                  </a:moveTo>
                  <a:lnTo>
                    <a:pt x="0" y="0"/>
                  </a:lnTo>
                </a:path>
              </a:pathLst>
            </a:custGeom>
          </p:spPr>
          <p:txBody>
            <a:bodyPr/>
            <a:lstStyle/>
            <a:p>
              <a:endParaRPr/>
            </a:p>
          </p:txBody>
        </p:sp>
        <p:sp>
          <p:nvSpPr>
            <p:cNvPr id="70" name="pl70"/>
            <p:cNvSpPr/>
            <p:nvPr/>
          </p:nvSpPr>
          <p:spPr>
            <a:xfrm>
              <a:off x="7732931" y="3266475"/>
              <a:ext cx="129372" cy="1455"/>
            </a:xfrm>
            <a:custGeom>
              <a:avLst/>
              <a:gdLst/>
              <a:ahLst/>
              <a:cxnLst/>
              <a:rect l="0" t="0" r="0" b="0"/>
              <a:pathLst>
                <a:path w="129372" h="1455">
                  <a:moveTo>
                    <a:pt x="129372" y="1455"/>
                  </a:moveTo>
                  <a:lnTo>
                    <a:pt x="0" y="0"/>
                  </a:lnTo>
                </a:path>
              </a:pathLst>
            </a:custGeom>
          </p:spPr>
          <p:txBody>
            <a:bodyPr/>
            <a:lstStyle/>
            <a:p>
              <a:endParaRPr/>
            </a:p>
          </p:txBody>
        </p:sp>
        <p:sp>
          <p:nvSpPr>
            <p:cNvPr id="71" name="pg71"/>
            <p:cNvSpPr/>
            <p:nvPr/>
          </p:nvSpPr>
          <p:spPr>
            <a:xfrm>
              <a:off x="7793724" y="2335864"/>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2" name="tx72"/>
            <p:cNvSpPr/>
            <p:nvPr/>
          </p:nvSpPr>
          <p:spPr>
            <a:xfrm>
              <a:off x="7816584" y="2376984"/>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66%</a:t>
              </a:r>
            </a:p>
          </p:txBody>
        </p:sp>
        <p:sp>
          <p:nvSpPr>
            <p:cNvPr id="73" name="pg73"/>
            <p:cNvSpPr/>
            <p:nvPr/>
          </p:nvSpPr>
          <p:spPr>
            <a:xfrm>
              <a:off x="7793724" y="317953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4" name="tx74"/>
            <p:cNvSpPr/>
            <p:nvPr/>
          </p:nvSpPr>
          <p:spPr>
            <a:xfrm>
              <a:off x="7816584" y="322065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46%</a:t>
              </a:r>
            </a:p>
          </p:txBody>
        </p:sp>
        <p:sp>
          <p:nvSpPr>
            <p:cNvPr id="75" name="rc75"/>
            <p:cNvSpPr/>
            <p:nvPr/>
          </p:nvSpPr>
          <p:spPr>
            <a:xfrm>
              <a:off x="888543" y="646101"/>
              <a:ext cx="7747148" cy="4776590"/>
            </a:xfrm>
            <a:prstGeom prst="rect">
              <a:avLst/>
            </a:prstGeom>
            <a:ln w="13550" cap="rnd">
              <a:solidFill>
                <a:srgbClr val="BEBEBE">
                  <a:alpha val="100000"/>
                </a:srgbClr>
              </a:solidFill>
              <a:prstDash val="solid"/>
              <a:round/>
            </a:ln>
          </p:spPr>
          <p:txBody>
            <a:bodyPr/>
            <a:lstStyle/>
            <a:p>
              <a:endParaRPr/>
            </a:p>
          </p:txBody>
        </p:sp>
        <p:sp>
          <p:nvSpPr>
            <p:cNvPr id="76" name="tx76"/>
            <p:cNvSpPr/>
            <p:nvPr/>
          </p:nvSpPr>
          <p:spPr>
            <a:xfrm>
              <a:off x="755282"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3976083"/>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78" name="tx78"/>
            <p:cNvSpPr/>
            <p:nvPr/>
          </p:nvSpPr>
          <p:spPr>
            <a:xfrm>
              <a:off x="508103" y="2810402"/>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a:t>
              </a:r>
            </a:p>
          </p:txBody>
        </p:sp>
        <p:sp>
          <p:nvSpPr>
            <p:cNvPr id="79" name="tx79"/>
            <p:cNvSpPr/>
            <p:nvPr/>
          </p:nvSpPr>
          <p:spPr>
            <a:xfrm>
              <a:off x="508103" y="1644722"/>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6,000</a:t>
              </a:r>
            </a:p>
          </p:txBody>
        </p:sp>
        <p:sp>
          <p:nvSpPr>
            <p:cNvPr id="80" name="tx80"/>
            <p:cNvSpPr/>
            <p:nvPr/>
          </p:nvSpPr>
          <p:spPr>
            <a:xfrm>
              <a:off x="8698322"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7366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315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3893371"/>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47184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0502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62867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0708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78549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6390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4231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046074"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613102" y="5580138"/>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2154892"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69665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3238409"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780168"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4296626"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838384"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5405444"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916817"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6433864" y="5634088"/>
              <a:ext cx="391541"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7000303" y="5609345"/>
              <a:ext cx="342118"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7542093"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482797" y="2969697"/>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5" name="tx105"/>
            <p:cNvSpPr/>
            <p:nvPr/>
          </p:nvSpPr>
          <p:spPr>
            <a:xfrm rot="5400000">
              <a:off x="8255788" y="296884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6" name="tx106"/>
            <p:cNvSpPr/>
            <p:nvPr/>
          </p:nvSpPr>
          <p:spPr>
            <a:xfrm>
              <a:off x="1487750" y="401416"/>
              <a:ext cx="654873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Tchad, 2012-2024</a:t>
              </a:r>
            </a:p>
          </p:txBody>
        </p:sp>
        <p:sp>
          <p:nvSpPr>
            <p:cNvPr id="107" name="tx107"/>
            <p:cNvSpPr/>
            <p:nvPr/>
          </p:nvSpPr>
          <p:spPr>
            <a:xfrm>
              <a:off x="4306083" y="6093403"/>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8" name="tx108"/>
            <p:cNvSpPr/>
            <p:nvPr/>
          </p:nvSpPr>
          <p:spPr>
            <a:xfrm>
              <a:off x="3225427" y="6187637"/>
              <a:ext cx="5410264"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9" name="tx109"/>
            <p:cNvSpPr/>
            <p:nvPr/>
          </p:nvSpPr>
          <p:spPr>
            <a:xfrm>
              <a:off x="3346410" y="6327110"/>
              <a:ext cx="52892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0" name="tx110"/>
            <p:cNvSpPr/>
            <p:nvPr/>
          </p:nvSpPr>
          <p:spPr>
            <a:xfrm>
              <a:off x="2408346" y="6447866"/>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1" name="tx111"/>
            <p:cNvSpPr/>
            <p:nvPr/>
          </p:nvSpPr>
          <p:spPr>
            <a:xfrm>
              <a:off x="2323162" y="6568567"/>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il y a eu un total de 1.158 cas de rougeole confirmés au Tchad. La même année, la couverture par le MCV1 était de 66% et la couverture par le MCV2 de 46%.
Le nombre de cas en 2024 était inférieur de 21% à celui de 2023 (n=1 471).
Le nombre le plus élevé de cas de rougeole a été signalé en 2020 (n=2 170). Cette année-là, la couverture par le MCV1 était de 45 %.
Le Tchad a notifié des ruptures de stock de vaccins contre la rougeole en 2004, 2006, 2007, 2012, 2018, 2019 et 2022.
Des activités/campagnes de vaccination supplémentaires avec des vaccins contenant la rougeole ont eu lieu en 2021, 2022, 2023 et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504796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4005472"/>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296298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192049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4526716"/>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67459" y="3484229"/>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244174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139925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4346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7681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1017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14352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73021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1689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6356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43464" y="1399254"/>
              <a:ext cx="3520101" cy="2293472"/>
            </a:xfrm>
            <a:custGeom>
              <a:avLst/>
              <a:gdLst/>
              <a:ahLst/>
              <a:cxnLst/>
              <a:rect l="0" t="0" r="0" b="0"/>
              <a:pathLst>
                <a:path w="3520101" h="2293472">
                  <a:moveTo>
                    <a:pt x="0" y="2293472"/>
                  </a:moveTo>
                  <a:lnTo>
                    <a:pt x="146670" y="990363"/>
                  </a:lnTo>
                  <a:lnTo>
                    <a:pt x="293341" y="833990"/>
                  </a:lnTo>
                  <a:lnTo>
                    <a:pt x="440012" y="573368"/>
                  </a:lnTo>
                  <a:lnTo>
                    <a:pt x="586683" y="1198860"/>
                  </a:lnTo>
                  <a:lnTo>
                    <a:pt x="733354" y="886114"/>
                  </a:lnTo>
                  <a:lnTo>
                    <a:pt x="880025" y="1615855"/>
                  </a:lnTo>
                  <a:lnTo>
                    <a:pt x="1026696" y="938238"/>
                  </a:lnTo>
                  <a:lnTo>
                    <a:pt x="1173367" y="0"/>
                  </a:lnTo>
                  <a:lnTo>
                    <a:pt x="1320038" y="938238"/>
                  </a:lnTo>
                  <a:lnTo>
                    <a:pt x="1466709" y="1720104"/>
                  </a:lnTo>
                  <a:lnTo>
                    <a:pt x="1613379" y="1042487"/>
                  </a:lnTo>
                  <a:lnTo>
                    <a:pt x="1760050" y="1563731"/>
                  </a:lnTo>
                  <a:lnTo>
                    <a:pt x="1906721" y="1407358"/>
                  </a:lnTo>
                  <a:lnTo>
                    <a:pt x="2053392" y="886114"/>
                  </a:lnTo>
                  <a:lnTo>
                    <a:pt x="2200063" y="1615855"/>
                  </a:lnTo>
                  <a:lnTo>
                    <a:pt x="2346734" y="1824353"/>
                  </a:lnTo>
                  <a:lnTo>
                    <a:pt x="2493405" y="1824353"/>
                  </a:lnTo>
                  <a:lnTo>
                    <a:pt x="2640076" y="1824353"/>
                  </a:lnTo>
                  <a:lnTo>
                    <a:pt x="2786747" y="1928602"/>
                  </a:lnTo>
                  <a:lnTo>
                    <a:pt x="2933418" y="1772228"/>
                  </a:lnTo>
                  <a:lnTo>
                    <a:pt x="3080089" y="1980726"/>
                  </a:lnTo>
                  <a:lnTo>
                    <a:pt x="3226759" y="2084975"/>
                  </a:lnTo>
                  <a:lnTo>
                    <a:pt x="3373430" y="2084975"/>
                  </a:lnTo>
                  <a:lnTo>
                    <a:pt x="3520101" y="2137099"/>
                  </a:lnTo>
                </a:path>
              </a:pathLst>
            </a:custGeom>
            <a:ln w="27101" cap="flat">
              <a:solidFill>
                <a:srgbClr val="0058AB">
                  <a:alpha val="80000"/>
                </a:srgbClr>
              </a:solidFill>
              <a:prstDash val="solid"/>
              <a:round/>
            </a:ln>
          </p:spPr>
          <p:txBody>
            <a:bodyPr/>
            <a:lstStyle/>
            <a:p>
              <a:endParaRPr/>
            </a:p>
          </p:txBody>
        </p:sp>
        <p:sp>
          <p:nvSpPr>
            <p:cNvPr id="21" name="pl21"/>
            <p:cNvSpPr/>
            <p:nvPr/>
          </p:nvSpPr>
          <p:spPr>
            <a:xfrm>
              <a:off x="943464" y="3849099"/>
              <a:ext cx="3520101" cy="416995"/>
            </a:xfrm>
            <a:custGeom>
              <a:avLst/>
              <a:gdLst/>
              <a:ahLst/>
              <a:cxnLst/>
              <a:rect l="0" t="0" r="0" b="0"/>
              <a:pathLst>
                <a:path w="3520101" h="416995">
                  <a:moveTo>
                    <a:pt x="0" y="0"/>
                  </a:moveTo>
                  <a:lnTo>
                    <a:pt x="146670" y="52124"/>
                  </a:lnTo>
                  <a:lnTo>
                    <a:pt x="293341" y="0"/>
                  </a:lnTo>
                  <a:lnTo>
                    <a:pt x="440012" y="104248"/>
                  </a:lnTo>
                  <a:lnTo>
                    <a:pt x="586683" y="156373"/>
                  </a:lnTo>
                  <a:lnTo>
                    <a:pt x="733354" y="104248"/>
                  </a:lnTo>
                  <a:lnTo>
                    <a:pt x="880025" y="156373"/>
                  </a:lnTo>
                  <a:lnTo>
                    <a:pt x="1026696" y="156373"/>
                  </a:lnTo>
                  <a:lnTo>
                    <a:pt x="1173367" y="260621"/>
                  </a:lnTo>
                  <a:lnTo>
                    <a:pt x="1320038" y="312746"/>
                  </a:lnTo>
                  <a:lnTo>
                    <a:pt x="1466709" y="364870"/>
                  </a:lnTo>
                  <a:lnTo>
                    <a:pt x="1613379" y="364870"/>
                  </a:lnTo>
                  <a:lnTo>
                    <a:pt x="1760050" y="364870"/>
                  </a:lnTo>
                  <a:lnTo>
                    <a:pt x="1906721" y="364870"/>
                  </a:lnTo>
                  <a:lnTo>
                    <a:pt x="2053392" y="416995"/>
                  </a:lnTo>
                  <a:lnTo>
                    <a:pt x="2200063" y="416995"/>
                  </a:lnTo>
                  <a:lnTo>
                    <a:pt x="2346734" y="416995"/>
                  </a:lnTo>
                  <a:lnTo>
                    <a:pt x="2493405" y="416995"/>
                  </a:lnTo>
                  <a:lnTo>
                    <a:pt x="2640076" y="416995"/>
                  </a:lnTo>
                  <a:lnTo>
                    <a:pt x="2786747" y="416995"/>
                  </a:lnTo>
                  <a:lnTo>
                    <a:pt x="2933418" y="416995"/>
                  </a:lnTo>
                  <a:lnTo>
                    <a:pt x="3080089" y="364870"/>
                  </a:lnTo>
                  <a:lnTo>
                    <a:pt x="3226759" y="416995"/>
                  </a:lnTo>
                  <a:lnTo>
                    <a:pt x="3373430" y="416995"/>
                  </a:lnTo>
                  <a:lnTo>
                    <a:pt x="3520101" y="416995"/>
                  </a:lnTo>
                </a:path>
              </a:pathLst>
            </a:custGeom>
            <a:ln w="27101" cap="flat">
              <a:solidFill>
                <a:srgbClr val="1CABE2">
                  <a:alpha val="80000"/>
                </a:srgbClr>
              </a:solidFill>
              <a:prstDash val="solid"/>
              <a:round/>
            </a:ln>
          </p:spPr>
          <p:txBody>
            <a:bodyPr/>
            <a:lstStyle/>
            <a:p>
              <a:endParaRPr/>
            </a:p>
          </p:txBody>
        </p:sp>
        <p:sp>
          <p:nvSpPr>
            <p:cNvPr id="22" name="pl22"/>
            <p:cNvSpPr/>
            <p:nvPr/>
          </p:nvSpPr>
          <p:spPr>
            <a:xfrm>
              <a:off x="943464" y="3015109"/>
              <a:ext cx="3520101" cy="1094611"/>
            </a:xfrm>
            <a:custGeom>
              <a:avLst/>
              <a:gdLst/>
              <a:ahLst/>
              <a:cxnLst/>
              <a:rect l="0" t="0" r="0" b="0"/>
              <a:pathLst>
                <a:path w="3520101" h="1094611">
                  <a:moveTo>
                    <a:pt x="0" y="52124"/>
                  </a:moveTo>
                  <a:lnTo>
                    <a:pt x="146670" y="0"/>
                  </a:lnTo>
                  <a:lnTo>
                    <a:pt x="293341" y="156373"/>
                  </a:lnTo>
                  <a:lnTo>
                    <a:pt x="440012" y="312746"/>
                  </a:lnTo>
                  <a:lnTo>
                    <a:pt x="586683" y="469119"/>
                  </a:lnTo>
                  <a:lnTo>
                    <a:pt x="733354" y="677616"/>
                  </a:lnTo>
                  <a:lnTo>
                    <a:pt x="880025" y="729741"/>
                  </a:lnTo>
                  <a:lnTo>
                    <a:pt x="1026696" y="781865"/>
                  </a:lnTo>
                  <a:lnTo>
                    <a:pt x="1173367" y="833990"/>
                  </a:lnTo>
                  <a:lnTo>
                    <a:pt x="1320038" y="886114"/>
                  </a:lnTo>
                  <a:lnTo>
                    <a:pt x="1466709" y="990363"/>
                  </a:lnTo>
                  <a:lnTo>
                    <a:pt x="1613379" y="1094611"/>
                  </a:lnTo>
                  <a:lnTo>
                    <a:pt x="1760050" y="990363"/>
                  </a:lnTo>
                  <a:lnTo>
                    <a:pt x="1906721" y="1042487"/>
                  </a:lnTo>
                  <a:lnTo>
                    <a:pt x="2053392" y="990363"/>
                  </a:lnTo>
                  <a:lnTo>
                    <a:pt x="2200063" y="833990"/>
                  </a:lnTo>
                  <a:lnTo>
                    <a:pt x="2346734" y="886114"/>
                  </a:lnTo>
                  <a:lnTo>
                    <a:pt x="2493405" y="886114"/>
                  </a:lnTo>
                  <a:lnTo>
                    <a:pt x="2640076" y="938238"/>
                  </a:lnTo>
                  <a:lnTo>
                    <a:pt x="2786747" y="1042487"/>
                  </a:lnTo>
                  <a:lnTo>
                    <a:pt x="2933418" y="938238"/>
                  </a:lnTo>
                  <a:lnTo>
                    <a:pt x="3080089" y="938238"/>
                  </a:lnTo>
                  <a:lnTo>
                    <a:pt x="3226759" y="990363"/>
                  </a:lnTo>
                  <a:lnTo>
                    <a:pt x="3373430" y="938238"/>
                  </a:lnTo>
                  <a:lnTo>
                    <a:pt x="3520101" y="990363"/>
                  </a:lnTo>
                </a:path>
              </a:pathLst>
            </a:custGeom>
            <a:ln w="27101" cap="flat">
              <a:solidFill>
                <a:srgbClr val="00833D">
                  <a:alpha val="80000"/>
                </a:srgbClr>
              </a:solidFill>
              <a:prstDash val="solid"/>
              <a:round/>
            </a:ln>
          </p:spPr>
          <p:txBody>
            <a:bodyPr/>
            <a:lstStyle/>
            <a:p>
              <a:endParaRPr/>
            </a:p>
          </p:txBody>
        </p:sp>
        <p:sp>
          <p:nvSpPr>
            <p:cNvPr id="23" name="pl23"/>
            <p:cNvSpPr/>
            <p:nvPr/>
          </p:nvSpPr>
          <p:spPr>
            <a:xfrm>
              <a:off x="943464" y="1399254"/>
              <a:ext cx="3520101" cy="2293472"/>
            </a:xfrm>
            <a:custGeom>
              <a:avLst/>
              <a:gdLst/>
              <a:ahLst/>
              <a:cxnLst/>
              <a:rect l="0" t="0" r="0" b="0"/>
              <a:pathLst>
                <a:path w="3520101" h="2293472">
                  <a:moveTo>
                    <a:pt x="0" y="2293472"/>
                  </a:moveTo>
                  <a:lnTo>
                    <a:pt x="146670" y="990363"/>
                  </a:lnTo>
                  <a:lnTo>
                    <a:pt x="293341" y="833990"/>
                  </a:lnTo>
                  <a:lnTo>
                    <a:pt x="440012" y="573368"/>
                  </a:lnTo>
                  <a:lnTo>
                    <a:pt x="586683" y="1198860"/>
                  </a:lnTo>
                  <a:lnTo>
                    <a:pt x="733354" y="886114"/>
                  </a:lnTo>
                  <a:lnTo>
                    <a:pt x="880025" y="1615855"/>
                  </a:lnTo>
                  <a:lnTo>
                    <a:pt x="1026696" y="938238"/>
                  </a:lnTo>
                  <a:lnTo>
                    <a:pt x="1173367" y="0"/>
                  </a:lnTo>
                  <a:lnTo>
                    <a:pt x="1320038" y="938238"/>
                  </a:lnTo>
                  <a:lnTo>
                    <a:pt x="1466709" y="1720104"/>
                  </a:lnTo>
                  <a:lnTo>
                    <a:pt x="1613379" y="1042487"/>
                  </a:lnTo>
                  <a:lnTo>
                    <a:pt x="1760050" y="1563731"/>
                  </a:lnTo>
                  <a:lnTo>
                    <a:pt x="1906721" y="1407358"/>
                  </a:lnTo>
                  <a:lnTo>
                    <a:pt x="2053392" y="886114"/>
                  </a:lnTo>
                  <a:lnTo>
                    <a:pt x="2200063" y="1615855"/>
                  </a:lnTo>
                  <a:lnTo>
                    <a:pt x="2346734" y="1824353"/>
                  </a:lnTo>
                  <a:lnTo>
                    <a:pt x="2493405" y="1824353"/>
                  </a:lnTo>
                  <a:lnTo>
                    <a:pt x="2640076" y="1824353"/>
                  </a:lnTo>
                  <a:lnTo>
                    <a:pt x="2786747" y="1928602"/>
                  </a:lnTo>
                  <a:lnTo>
                    <a:pt x="2933418" y="1772228"/>
                  </a:lnTo>
                  <a:lnTo>
                    <a:pt x="3080089" y="1980726"/>
                  </a:lnTo>
                  <a:lnTo>
                    <a:pt x="3226759" y="2084975"/>
                  </a:lnTo>
                  <a:lnTo>
                    <a:pt x="3373430" y="2084975"/>
                  </a:lnTo>
                  <a:lnTo>
                    <a:pt x="3520101" y="2137099"/>
                  </a:lnTo>
                </a:path>
              </a:pathLst>
            </a:custGeom>
            <a:ln w="43362" cap="flat">
              <a:solidFill>
                <a:srgbClr val="000000">
                  <a:alpha val="100000"/>
                </a:srgbClr>
              </a:solidFill>
              <a:prstDash val="solid"/>
              <a:round/>
            </a:ln>
          </p:spPr>
          <p:txBody>
            <a:bodyPr/>
            <a:lstStyle/>
            <a:p>
              <a:endParaRPr/>
            </a:p>
          </p:txBody>
        </p:sp>
        <p:sp>
          <p:nvSpPr>
            <p:cNvPr id="24" name="pl24"/>
            <p:cNvSpPr/>
            <p:nvPr/>
          </p:nvSpPr>
          <p:spPr>
            <a:xfrm>
              <a:off x="943464" y="1399254"/>
              <a:ext cx="3520101" cy="2293472"/>
            </a:xfrm>
            <a:custGeom>
              <a:avLst/>
              <a:gdLst/>
              <a:ahLst/>
              <a:cxnLst/>
              <a:rect l="0" t="0" r="0" b="0"/>
              <a:pathLst>
                <a:path w="3520101" h="2293472">
                  <a:moveTo>
                    <a:pt x="0" y="2293472"/>
                  </a:moveTo>
                  <a:lnTo>
                    <a:pt x="146670" y="990363"/>
                  </a:lnTo>
                  <a:lnTo>
                    <a:pt x="293341" y="833990"/>
                  </a:lnTo>
                  <a:lnTo>
                    <a:pt x="440012" y="573368"/>
                  </a:lnTo>
                  <a:lnTo>
                    <a:pt x="586683" y="1198860"/>
                  </a:lnTo>
                  <a:lnTo>
                    <a:pt x="733354" y="886114"/>
                  </a:lnTo>
                  <a:lnTo>
                    <a:pt x="880025" y="1615855"/>
                  </a:lnTo>
                  <a:lnTo>
                    <a:pt x="1026696" y="938238"/>
                  </a:lnTo>
                  <a:lnTo>
                    <a:pt x="1173367" y="0"/>
                  </a:lnTo>
                  <a:lnTo>
                    <a:pt x="1320038" y="938238"/>
                  </a:lnTo>
                  <a:lnTo>
                    <a:pt x="1466709" y="1720104"/>
                  </a:lnTo>
                  <a:lnTo>
                    <a:pt x="1613379" y="1042487"/>
                  </a:lnTo>
                  <a:lnTo>
                    <a:pt x="1760050" y="1563731"/>
                  </a:lnTo>
                  <a:lnTo>
                    <a:pt x="1906721" y="1407358"/>
                  </a:lnTo>
                  <a:lnTo>
                    <a:pt x="2053392" y="886114"/>
                  </a:lnTo>
                  <a:lnTo>
                    <a:pt x="2200063" y="1615855"/>
                  </a:lnTo>
                  <a:lnTo>
                    <a:pt x="2346734" y="1824353"/>
                  </a:lnTo>
                  <a:lnTo>
                    <a:pt x="2493405" y="1824353"/>
                  </a:lnTo>
                  <a:lnTo>
                    <a:pt x="2640076" y="1824353"/>
                  </a:lnTo>
                  <a:lnTo>
                    <a:pt x="2786747" y="1928602"/>
                  </a:lnTo>
                  <a:lnTo>
                    <a:pt x="2933418" y="1772228"/>
                  </a:lnTo>
                  <a:lnTo>
                    <a:pt x="3080089" y="1980726"/>
                  </a:lnTo>
                  <a:lnTo>
                    <a:pt x="3226759" y="2084975"/>
                  </a:lnTo>
                  <a:lnTo>
                    <a:pt x="3373430" y="2084975"/>
                  </a:lnTo>
                  <a:lnTo>
                    <a:pt x="3520101" y="2137099"/>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767459" y="4526716"/>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26" name="pl26"/>
            <p:cNvSpPr/>
            <p:nvPr/>
          </p:nvSpPr>
          <p:spPr>
            <a:xfrm>
              <a:off x="943464" y="3536353"/>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1676818" y="2128995"/>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2410173" y="2962985"/>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143527" y="2858736"/>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730211" y="3171482"/>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316894" y="3327856"/>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463565" y="3379980"/>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33" name="pg33"/>
            <p:cNvSpPr/>
            <p:nvPr/>
          </p:nvSpPr>
          <p:spPr>
            <a:xfrm>
              <a:off x="856840" y="346978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887193" y="349860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35" name="pg35"/>
            <p:cNvSpPr/>
            <p:nvPr/>
          </p:nvSpPr>
          <p:spPr>
            <a:xfrm>
              <a:off x="1590194" y="206242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620548" y="2091201"/>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43</a:t>
              </a:r>
            </a:p>
          </p:txBody>
        </p:sp>
        <p:sp>
          <p:nvSpPr>
            <p:cNvPr id="37" name="pg37"/>
            <p:cNvSpPr/>
            <p:nvPr/>
          </p:nvSpPr>
          <p:spPr>
            <a:xfrm>
              <a:off x="2323549" y="289641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353902" y="2926476"/>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39" name="pg39"/>
            <p:cNvSpPr/>
            <p:nvPr/>
          </p:nvSpPr>
          <p:spPr>
            <a:xfrm>
              <a:off x="3056903" y="279217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087257" y="282099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29</a:t>
              </a:r>
            </a:p>
          </p:txBody>
        </p:sp>
        <p:sp>
          <p:nvSpPr>
            <p:cNvPr id="41" name="pg41"/>
            <p:cNvSpPr/>
            <p:nvPr/>
          </p:nvSpPr>
          <p:spPr>
            <a:xfrm>
              <a:off x="3643587" y="310491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673940" y="3133689"/>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23</a:t>
              </a:r>
            </a:p>
          </p:txBody>
        </p:sp>
        <p:sp>
          <p:nvSpPr>
            <p:cNvPr id="43" name="pg43"/>
            <p:cNvSpPr/>
            <p:nvPr/>
          </p:nvSpPr>
          <p:spPr>
            <a:xfrm>
              <a:off x="4230271" y="32612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60624" y="3290111"/>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45" name="pg45"/>
            <p:cNvSpPr/>
            <p:nvPr/>
          </p:nvSpPr>
          <p:spPr>
            <a:xfrm>
              <a:off x="4376942" y="3313414"/>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07295" y="3342236"/>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19</a:t>
              </a:r>
            </a:p>
          </p:txBody>
        </p:sp>
        <p:sp>
          <p:nvSpPr>
            <p:cNvPr id="47" name="tx47"/>
            <p:cNvSpPr/>
            <p:nvPr/>
          </p:nvSpPr>
          <p:spPr>
            <a:xfrm>
              <a:off x="4523855" y="422703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650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448407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44158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39910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a:off x="577692" y="135661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53" name="tx53"/>
            <p:cNvSpPr/>
            <p:nvPr/>
          </p:nvSpPr>
          <p:spPr>
            <a:xfrm rot="-5400000">
              <a:off x="78701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12855"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2" name="pl62"/>
            <p:cNvSpPr/>
            <p:nvPr/>
          </p:nvSpPr>
          <p:spPr>
            <a:xfrm>
              <a:off x="1612855"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2359757"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4" name="pl64"/>
            <p:cNvSpPr/>
            <p:nvPr/>
          </p:nvSpPr>
          <p:spPr>
            <a:xfrm>
              <a:off x="3122212"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5" name="tx65"/>
            <p:cNvSpPr/>
            <p:nvPr/>
          </p:nvSpPr>
          <p:spPr>
            <a:xfrm>
              <a:off x="1879955" y="610261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66" name="tx66"/>
            <p:cNvSpPr/>
            <p:nvPr/>
          </p:nvSpPr>
          <p:spPr>
            <a:xfrm>
              <a:off x="2626857"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89311"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726011"/>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504796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32709" y="4005472"/>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32709" y="296298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192049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4526716"/>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32709" y="3484229"/>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32709" y="244174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32709" y="139925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0871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04206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77542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50877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09546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868214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82881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308715" y="1712000"/>
              <a:ext cx="3520101" cy="3388084"/>
            </a:xfrm>
            <a:custGeom>
              <a:avLst/>
              <a:gdLst/>
              <a:ahLst/>
              <a:cxnLst/>
              <a:rect l="0" t="0" r="0" b="0"/>
              <a:pathLst>
                <a:path w="3520101" h="3388084">
                  <a:moveTo>
                    <a:pt x="0" y="833990"/>
                  </a:moveTo>
                  <a:lnTo>
                    <a:pt x="146670" y="677616"/>
                  </a:lnTo>
                  <a:lnTo>
                    <a:pt x="293341" y="521243"/>
                  </a:lnTo>
                  <a:lnTo>
                    <a:pt x="440012" y="260621"/>
                  </a:lnTo>
                  <a:lnTo>
                    <a:pt x="586683" y="0"/>
                  </a:lnTo>
                  <a:lnTo>
                    <a:pt x="733354" y="677616"/>
                  </a:lnTo>
                  <a:lnTo>
                    <a:pt x="880025" y="1094611"/>
                  </a:lnTo>
                  <a:lnTo>
                    <a:pt x="1026696" y="833990"/>
                  </a:lnTo>
                  <a:lnTo>
                    <a:pt x="1173367" y="573368"/>
                  </a:lnTo>
                  <a:lnTo>
                    <a:pt x="1320038" y="1772228"/>
                  </a:lnTo>
                  <a:lnTo>
                    <a:pt x="1466709" y="1980726"/>
                  </a:lnTo>
                  <a:lnTo>
                    <a:pt x="1613379" y="2710467"/>
                  </a:lnTo>
                  <a:lnTo>
                    <a:pt x="1760050" y="3388084"/>
                  </a:lnTo>
                  <a:lnTo>
                    <a:pt x="1906721" y="2710467"/>
                  </a:lnTo>
                  <a:lnTo>
                    <a:pt x="2053392" y="1303109"/>
                  </a:lnTo>
                  <a:lnTo>
                    <a:pt x="2200063" y="1667980"/>
                  </a:lnTo>
                  <a:lnTo>
                    <a:pt x="2346734" y="1094611"/>
                  </a:lnTo>
                  <a:lnTo>
                    <a:pt x="2493405" y="1094611"/>
                  </a:lnTo>
                  <a:lnTo>
                    <a:pt x="2640076" y="990363"/>
                  </a:lnTo>
                  <a:lnTo>
                    <a:pt x="2786747" y="625492"/>
                  </a:lnTo>
                  <a:lnTo>
                    <a:pt x="2933418" y="781865"/>
                  </a:lnTo>
                  <a:lnTo>
                    <a:pt x="3080089" y="1094611"/>
                  </a:lnTo>
                  <a:lnTo>
                    <a:pt x="3226759" y="1042487"/>
                  </a:lnTo>
                  <a:lnTo>
                    <a:pt x="3373430" y="1511607"/>
                  </a:lnTo>
                  <a:lnTo>
                    <a:pt x="3520101" y="1720104"/>
                  </a:lnTo>
                </a:path>
              </a:pathLst>
            </a:custGeom>
            <a:ln w="27101" cap="flat">
              <a:solidFill>
                <a:srgbClr val="0058AB">
                  <a:alpha val="80000"/>
                </a:srgbClr>
              </a:solidFill>
              <a:prstDash val="solid"/>
              <a:round/>
            </a:ln>
          </p:spPr>
          <p:txBody>
            <a:bodyPr/>
            <a:lstStyle/>
            <a:p>
              <a:endParaRPr/>
            </a:p>
          </p:txBody>
        </p:sp>
        <p:sp>
          <p:nvSpPr>
            <p:cNvPr id="85" name="pl85"/>
            <p:cNvSpPr/>
            <p:nvPr/>
          </p:nvSpPr>
          <p:spPr>
            <a:xfrm>
              <a:off x="5308715" y="3796975"/>
              <a:ext cx="3520101" cy="469119"/>
            </a:xfrm>
            <a:custGeom>
              <a:avLst/>
              <a:gdLst/>
              <a:ahLst/>
              <a:cxnLst/>
              <a:rect l="0" t="0" r="0" b="0"/>
              <a:pathLst>
                <a:path w="3520101" h="469119">
                  <a:moveTo>
                    <a:pt x="0" y="0"/>
                  </a:moveTo>
                  <a:lnTo>
                    <a:pt x="146670" y="52124"/>
                  </a:lnTo>
                  <a:lnTo>
                    <a:pt x="293341" y="52124"/>
                  </a:lnTo>
                  <a:lnTo>
                    <a:pt x="440012" y="104248"/>
                  </a:lnTo>
                  <a:lnTo>
                    <a:pt x="586683" y="156373"/>
                  </a:lnTo>
                  <a:lnTo>
                    <a:pt x="733354" y="156373"/>
                  </a:lnTo>
                  <a:lnTo>
                    <a:pt x="880025" y="208497"/>
                  </a:lnTo>
                  <a:lnTo>
                    <a:pt x="1026696" y="260621"/>
                  </a:lnTo>
                  <a:lnTo>
                    <a:pt x="1173367" y="312746"/>
                  </a:lnTo>
                  <a:lnTo>
                    <a:pt x="1320038" y="364870"/>
                  </a:lnTo>
                  <a:lnTo>
                    <a:pt x="1466709" y="416995"/>
                  </a:lnTo>
                  <a:lnTo>
                    <a:pt x="1613379" y="416995"/>
                  </a:lnTo>
                  <a:lnTo>
                    <a:pt x="1760050" y="416995"/>
                  </a:lnTo>
                  <a:lnTo>
                    <a:pt x="1906721" y="469119"/>
                  </a:lnTo>
                  <a:lnTo>
                    <a:pt x="2053392" y="416995"/>
                  </a:lnTo>
                  <a:lnTo>
                    <a:pt x="2200063" y="469119"/>
                  </a:lnTo>
                  <a:lnTo>
                    <a:pt x="2346734" y="416995"/>
                  </a:lnTo>
                  <a:lnTo>
                    <a:pt x="2493405" y="416995"/>
                  </a:lnTo>
                  <a:lnTo>
                    <a:pt x="2640076" y="469119"/>
                  </a:lnTo>
                  <a:lnTo>
                    <a:pt x="2786747" y="469119"/>
                  </a:lnTo>
                  <a:lnTo>
                    <a:pt x="2933418" y="469119"/>
                  </a:lnTo>
                  <a:lnTo>
                    <a:pt x="3080089" y="416995"/>
                  </a:lnTo>
                  <a:lnTo>
                    <a:pt x="3226759" y="364870"/>
                  </a:lnTo>
                  <a:lnTo>
                    <a:pt x="3373430" y="364870"/>
                  </a:lnTo>
                  <a:lnTo>
                    <a:pt x="3520101" y="416995"/>
                  </a:lnTo>
                </a:path>
              </a:pathLst>
            </a:custGeom>
            <a:ln w="27101" cap="flat">
              <a:solidFill>
                <a:srgbClr val="1CABE2">
                  <a:alpha val="80000"/>
                </a:srgbClr>
              </a:solidFill>
              <a:prstDash val="solid"/>
              <a:round/>
            </a:ln>
          </p:spPr>
          <p:txBody>
            <a:bodyPr/>
            <a:lstStyle/>
            <a:p>
              <a:endParaRPr/>
            </a:p>
          </p:txBody>
        </p:sp>
        <p:sp>
          <p:nvSpPr>
            <p:cNvPr id="86" name="pl86"/>
            <p:cNvSpPr/>
            <p:nvPr/>
          </p:nvSpPr>
          <p:spPr>
            <a:xfrm>
              <a:off x="5308715" y="3119358"/>
              <a:ext cx="3520101" cy="990363"/>
            </a:xfrm>
            <a:custGeom>
              <a:avLst/>
              <a:gdLst/>
              <a:ahLst/>
              <a:cxnLst/>
              <a:rect l="0" t="0" r="0" b="0"/>
              <a:pathLst>
                <a:path w="3520101" h="990363">
                  <a:moveTo>
                    <a:pt x="0" y="0"/>
                  </a:moveTo>
                  <a:lnTo>
                    <a:pt x="146670" y="104248"/>
                  </a:lnTo>
                  <a:lnTo>
                    <a:pt x="293341" y="156373"/>
                  </a:lnTo>
                  <a:lnTo>
                    <a:pt x="440012" y="364870"/>
                  </a:lnTo>
                  <a:lnTo>
                    <a:pt x="586683" y="469119"/>
                  </a:lnTo>
                  <a:lnTo>
                    <a:pt x="733354" y="625492"/>
                  </a:lnTo>
                  <a:lnTo>
                    <a:pt x="880025" y="677616"/>
                  </a:lnTo>
                  <a:lnTo>
                    <a:pt x="1026696" y="469119"/>
                  </a:lnTo>
                  <a:lnTo>
                    <a:pt x="1173367" y="521243"/>
                  </a:lnTo>
                  <a:lnTo>
                    <a:pt x="1320038" y="625492"/>
                  </a:lnTo>
                  <a:lnTo>
                    <a:pt x="1466709" y="833990"/>
                  </a:lnTo>
                  <a:lnTo>
                    <a:pt x="1613379" y="886114"/>
                  </a:lnTo>
                  <a:lnTo>
                    <a:pt x="1760050" y="990363"/>
                  </a:lnTo>
                  <a:lnTo>
                    <a:pt x="1906721" y="938238"/>
                  </a:lnTo>
                  <a:lnTo>
                    <a:pt x="2053392" y="625492"/>
                  </a:lnTo>
                  <a:lnTo>
                    <a:pt x="2200063" y="573368"/>
                  </a:lnTo>
                  <a:lnTo>
                    <a:pt x="2346734" y="416995"/>
                  </a:lnTo>
                  <a:lnTo>
                    <a:pt x="2493405" y="521243"/>
                  </a:lnTo>
                  <a:lnTo>
                    <a:pt x="2640076" y="469119"/>
                  </a:lnTo>
                  <a:lnTo>
                    <a:pt x="2786747" y="469119"/>
                  </a:lnTo>
                  <a:lnTo>
                    <a:pt x="2933418" y="469119"/>
                  </a:lnTo>
                  <a:lnTo>
                    <a:pt x="3080089" y="416995"/>
                  </a:lnTo>
                  <a:lnTo>
                    <a:pt x="3226759" y="312746"/>
                  </a:lnTo>
                  <a:lnTo>
                    <a:pt x="3373430" y="260621"/>
                  </a:lnTo>
                  <a:lnTo>
                    <a:pt x="3520101" y="364870"/>
                  </a:lnTo>
                </a:path>
              </a:pathLst>
            </a:custGeom>
            <a:ln w="27101" cap="flat">
              <a:solidFill>
                <a:srgbClr val="00833D">
                  <a:alpha val="80000"/>
                </a:srgbClr>
              </a:solidFill>
              <a:prstDash val="solid"/>
              <a:round/>
            </a:ln>
          </p:spPr>
          <p:txBody>
            <a:bodyPr/>
            <a:lstStyle/>
            <a:p>
              <a:endParaRPr/>
            </a:p>
          </p:txBody>
        </p:sp>
        <p:sp>
          <p:nvSpPr>
            <p:cNvPr id="87" name="pl87"/>
            <p:cNvSpPr/>
            <p:nvPr/>
          </p:nvSpPr>
          <p:spPr>
            <a:xfrm>
              <a:off x="5308715" y="1712000"/>
              <a:ext cx="3520101" cy="3388084"/>
            </a:xfrm>
            <a:custGeom>
              <a:avLst/>
              <a:gdLst/>
              <a:ahLst/>
              <a:cxnLst/>
              <a:rect l="0" t="0" r="0" b="0"/>
              <a:pathLst>
                <a:path w="3520101" h="3388084">
                  <a:moveTo>
                    <a:pt x="0" y="833990"/>
                  </a:moveTo>
                  <a:lnTo>
                    <a:pt x="146670" y="677616"/>
                  </a:lnTo>
                  <a:lnTo>
                    <a:pt x="293341" y="521243"/>
                  </a:lnTo>
                  <a:lnTo>
                    <a:pt x="440012" y="260621"/>
                  </a:lnTo>
                  <a:lnTo>
                    <a:pt x="586683" y="0"/>
                  </a:lnTo>
                  <a:lnTo>
                    <a:pt x="733354" y="677616"/>
                  </a:lnTo>
                  <a:lnTo>
                    <a:pt x="880025" y="1094611"/>
                  </a:lnTo>
                  <a:lnTo>
                    <a:pt x="1026696" y="833990"/>
                  </a:lnTo>
                  <a:lnTo>
                    <a:pt x="1173367" y="573368"/>
                  </a:lnTo>
                  <a:lnTo>
                    <a:pt x="1320038" y="1772228"/>
                  </a:lnTo>
                  <a:lnTo>
                    <a:pt x="1466709" y="1980726"/>
                  </a:lnTo>
                  <a:lnTo>
                    <a:pt x="1613379" y="2710467"/>
                  </a:lnTo>
                  <a:lnTo>
                    <a:pt x="1760050" y="3388084"/>
                  </a:lnTo>
                  <a:lnTo>
                    <a:pt x="1906721" y="2710467"/>
                  </a:lnTo>
                  <a:lnTo>
                    <a:pt x="2053392" y="1303109"/>
                  </a:lnTo>
                  <a:lnTo>
                    <a:pt x="2200063" y="1667980"/>
                  </a:lnTo>
                  <a:lnTo>
                    <a:pt x="2346734" y="1094611"/>
                  </a:lnTo>
                  <a:lnTo>
                    <a:pt x="2493405" y="1094611"/>
                  </a:lnTo>
                  <a:lnTo>
                    <a:pt x="2640076" y="990363"/>
                  </a:lnTo>
                  <a:lnTo>
                    <a:pt x="2786747" y="625492"/>
                  </a:lnTo>
                  <a:lnTo>
                    <a:pt x="2933418" y="781865"/>
                  </a:lnTo>
                  <a:lnTo>
                    <a:pt x="3080089" y="1094611"/>
                  </a:lnTo>
                  <a:lnTo>
                    <a:pt x="3226759" y="1042487"/>
                  </a:lnTo>
                  <a:lnTo>
                    <a:pt x="3373430" y="1511607"/>
                  </a:lnTo>
                  <a:lnTo>
                    <a:pt x="3520101" y="1720104"/>
                  </a:lnTo>
                </a:path>
              </a:pathLst>
            </a:custGeom>
            <a:ln w="43362" cap="flat">
              <a:solidFill>
                <a:srgbClr val="000000">
                  <a:alpha val="100000"/>
                </a:srgbClr>
              </a:solidFill>
              <a:prstDash val="solid"/>
              <a:round/>
            </a:ln>
          </p:spPr>
          <p:txBody>
            <a:bodyPr/>
            <a:lstStyle/>
            <a:p>
              <a:endParaRPr/>
            </a:p>
          </p:txBody>
        </p:sp>
        <p:sp>
          <p:nvSpPr>
            <p:cNvPr id="88" name="pl88"/>
            <p:cNvSpPr/>
            <p:nvPr/>
          </p:nvSpPr>
          <p:spPr>
            <a:xfrm>
              <a:off x="5308715" y="1712000"/>
              <a:ext cx="3520101" cy="3388084"/>
            </a:xfrm>
            <a:custGeom>
              <a:avLst/>
              <a:gdLst/>
              <a:ahLst/>
              <a:cxnLst/>
              <a:rect l="0" t="0" r="0" b="0"/>
              <a:pathLst>
                <a:path w="3520101" h="3388084">
                  <a:moveTo>
                    <a:pt x="0" y="833990"/>
                  </a:moveTo>
                  <a:lnTo>
                    <a:pt x="146670" y="677616"/>
                  </a:lnTo>
                  <a:lnTo>
                    <a:pt x="293341" y="521243"/>
                  </a:lnTo>
                  <a:lnTo>
                    <a:pt x="440012" y="260621"/>
                  </a:lnTo>
                  <a:lnTo>
                    <a:pt x="586683" y="0"/>
                  </a:lnTo>
                  <a:lnTo>
                    <a:pt x="733354" y="677616"/>
                  </a:lnTo>
                  <a:lnTo>
                    <a:pt x="880025" y="1094611"/>
                  </a:lnTo>
                  <a:lnTo>
                    <a:pt x="1026696" y="833990"/>
                  </a:lnTo>
                  <a:lnTo>
                    <a:pt x="1173367" y="573368"/>
                  </a:lnTo>
                  <a:lnTo>
                    <a:pt x="1320038" y="1772228"/>
                  </a:lnTo>
                  <a:lnTo>
                    <a:pt x="1466709" y="1980726"/>
                  </a:lnTo>
                  <a:lnTo>
                    <a:pt x="1613379" y="2710467"/>
                  </a:lnTo>
                  <a:lnTo>
                    <a:pt x="1760050" y="3388084"/>
                  </a:lnTo>
                  <a:lnTo>
                    <a:pt x="1906721" y="2710467"/>
                  </a:lnTo>
                  <a:lnTo>
                    <a:pt x="2053392" y="1303109"/>
                  </a:lnTo>
                  <a:lnTo>
                    <a:pt x="2200063" y="1667980"/>
                  </a:lnTo>
                  <a:lnTo>
                    <a:pt x="2346734" y="1094611"/>
                  </a:lnTo>
                  <a:lnTo>
                    <a:pt x="2493405" y="1094611"/>
                  </a:lnTo>
                  <a:lnTo>
                    <a:pt x="2640076" y="990363"/>
                  </a:lnTo>
                  <a:lnTo>
                    <a:pt x="2786747" y="625492"/>
                  </a:lnTo>
                  <a:lnTo>
                    <a:pt x="2933418" y="781865"/>
                  </a:lnTo>
                  <a:lnTo>
                    <a:pt x="3080089" y="1094611"/>
                  </a:lnTo>
                  <a:lnTo>
                    <a:pt x="3226759" y="1042487"/>
                  </a:lnTo>
                  <a:lnTo>
                    <a:pt x="3373430" y="1511607"/>
                  </a:lnTo>
                  <a:lnTo>
                    <a:pt x="3520101" y="1720104"/>
                  </a:lnTo>
                </a:path>
              </a:pathLst>
            </a:custGeom>
            <a:ln w="27101" cap="flat">
              <a:solidFill>
                <a:srgbClr val="0058AB">
                  <a:alpha val="100000"/>
                </a:srgbClr>
              </a:solidFill>
              <a:prstDash val="solid"/>
              <a:round/>
            </a:ln>
          </p:spPr>
          <p:txBody>
            <a:bodyPr/>
            <a:lstStyle/>
            <a:p>
              <a:endParaRPr/>
            </a:p>
          </p:txBody>
        </p:sp>
        <p:sp>
          <p:nvSpPr>
            <p:cNvPr id="89" name="pl89"/>
            <p:cNvSpPr/>
            <p:nvPr/>
          </p:nvSpPr>
          <p:spPr>
            <a:xfrm>
              <a:off x="5132709" y="4526716"/>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90" name="pl90"/>
            <p:cNvSpPr/>
            <p:nvPr/>
          </p:nvSpPr>
          <p:spPr>
            <a:xfrm>
              <a:off x="5308715" y="2389617"/>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6042069" y="2233244"/>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6775424" y="3536353"/>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7508778" y="3223607"/>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8095462" y="2181119"/>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8682145" y="3067234"/>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8828816" y="3275731"/>
              <a:ext cx="0" cy="156373"/>
            </a:xfrm>
            <a:custGeom>
              <a:avLst/>
              <a:gdLst/>
              <a:ahLst/>
              <a:cxnLst/>
              <a:rect l="0" t="0" r="0" b="0"/>
              <a:pathLst>
                <a:path h="156373">
                  <a:moveTo>
                    <a:pt x="0" y="156373"/>
                  </a:moveTo>
                  <a:lnTo>
                    <a:pt x="0" y="0"/>
                  </a:lnTo>
                </a:path>
              </a:pathLst>
            </a:custGeom>
            <a:ln w="13550" cap="flat">
              <a:solidFill>
                <a:srgbClr val="0058AB">
                  <a:alpha val="100000"/>
                </a:srgbClr>
              </a:solidFill>
              <a:prstDash val="dot"/>
              <a:round/>
            </a:ln>
          </p:spPr>
          <p:txBody>
            <a:bodyPr/>
            <a:lstStyle/>
            <a:p>
              <a:endParaRPr/>
            </a:p>
          </p:txBody>
        </p:sp>
        <p:sp>
          <p:nvSpPr>
            <p:cNvPr id="97" name="pg97"/>
            <p:cNvSpPr/>
            <p:nvPr/>
          </p:nvSpPr>
          <p:spPr>
            <a:xfrm>
              <a:off x="5222091" y="232305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252444" y="2351823"/>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38</a:t>
              </a:r>
            </a:p>
          </p:txBody>
        </p:sp>
        <p:sp>
          <p:nvSpPr>
            <p:cNvPr id="99" name="pg99"/>
            <p:cNvSpPr/>
            <p:nvPr/>
          </p:nvSpPr>
          <p:spPr>
            <a:xfrm>
              <a:off x="5955445" y="21666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5985799" y="219673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41</a:t>
              </a:r>
            </a:p>
          </p:txBody>
        </p:sp>
        <p:sp>
          <p:nvSpPr>
            <p:cNvPr id="101" name="pg101"/>
            <p:cNvSpPr/>
            <p:nvPr/>
          </p:nvSpPr>
          <p:spPr>
            <a:xfrm>
              <a:off x="6688800" y="346978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6719153" y="349860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103" name="pg103"/>
            <p:cNvSpPr/>
            <p:nvPr/>
          </p:nvSpPr>
          <p:spPr>
            <a:xfrm>
              <a:off x="7422154" y="315704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7452508" y="318709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008838" y="211455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8039191" y="2144610"/>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42</a:t>
              </a:r>
            </a:p>
          </p:txBody>
        </p:sp>
        <p:sp>
          <p:nvSpPr>
            <p:cNvPr id="107" name="pg107"/>
            <p:cNvSpPr/>
            <p:nvPr/>
          </p:nvSpPr>
          <p:spPr>
            <a:xfrm>
              <a:off x="8595522" y="300066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625875" y="302949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25</a:t>
              </a:r>
            </a:p>
          </p:txBody>
        </p:sp>
        <p:sp>
          <p:nvSpPr>
            <p:cNvPr id="109" name="pg109"/>
            <p:cNvSpPr/>
            <p:nvPr/>
          </p:nvSpPr>
          <p:spPr>
            <a:xfrm>
              <a:off x="8742193" y="320916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0" name="tx110"/>
            <p:cNvSpPr/>
            <p:nvPr/>
          </p:nvSpPr>
          <p:spPr>
            <a:xfrm>
              <a:off x="8772546" y="3239222"/>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111" name="tx111"/>
            <p:cNvSpPr/>
            <p:nvPr/>
          </p:nvSpPr>
          <p:spPr>
            <a:xfrm>
              <a:off x="8889106" y="417353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4437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448407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44158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239910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16" name="tx116"/>
            <p:cNvSpPr/>
            <p:nvPr/>
          </p:nvSpPr>
          <p:spPr>
            <a:xfrm>
              <a:off x="4942943" y="135661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117" name="tx117"/>
            <p:cNvSpPr/>
            <p:nvPr/>
          </p:nvSpPr>
          <p:spPr>
            <a:xfrm rot="-5400000">
              <a:off x="515226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78106"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6" name="pl126"/>
            <p:cNvSpPr/>
            <p:nvPr/>
          </p:nvSpPr>
          <p:spPr>
            <a:xfrm>
              <a:off x="5978106"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7" name="pl127"/>
            <p:cNvSpPr/>
            <p:nvPr/>
          </p:nvSpPr>
          <p:spPr>
            <a:xfrm>
              <a:off x="6725008"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8" name="pl128"/>
            <p:cNvSpPr/>
            <p:nvPr/>
          </p:nvSpPr>
          <p:spPr>
            <a:xfrm>
              <a:off x="7487463"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9" name="tx129"/>
            <p:cNvSpPr/>
            <p:nvPr/>
          </p:nvSpPr>
          <p:spPr>
            <a:xfrm>
              <a:off x="6245206" y="6102617"/>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Tchad</a:t>
              </a:r>
            </a:p>
          </p:txBody>
        </p:sp>
        <p:sp>
          <p:nvSpPr>
            <p:cNvPr id="130" name="tx130"/>
            <p:cNvSpPr/>
            <p:nvPr/>
          </p:nvSpPr>
          <p:spPr>
            <a:xfrm>
              <a:off x="6992108"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5456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726086"/>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98912" y="411119"/>
              <a:ext cx="3420494"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Tchad,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19 % des enfants ayant reçu le DTC1 n'ont pas reçu le DTC3 (à gauche) et 21 % des enfants ayant reçu le DTC1 n'ont pas reçu le MCV1 (à droite).
Les taux élevés d'abandon du DTC impliquent une faible capacité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les taux d'abandon du DTC au Tchad et du DTC-MCV étaient respectivement plus élevés que les taux d'abandon globaux.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06220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0451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468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38912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74296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09680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8526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2205" y="1165898"/>
              <a:ext cx="2123063" cy="754888"/>
            </a:xfrm>
            <a:custGeom>
              <a:avLst/>
              <a:gdLst/>
              <a:ahLst/>
              <a:cxnLst/>
              <a:rect l="0" t="0" r="0" b="0"/>
              <a:pathLst>
                <a:path w="2123063" h="754888">
                  <a:moveTo>
                    <a:pt x="0" y="532134"/>
                  </a:moveTo>
                  <a:lnTo>
                    <a:pt x="88460" y="495009"/>
                  </a:lnTo>
                  <a:lnTo>
                    <a:pt x="176921" y="569260"/>
                  </a:lnTo>
                  <a:lnTo>
                    <a:pt x="265382" y="643511"/>
                  </a:lnTo>
                  <a:lnTo>
                    <a:pt x="353843" y="631136"/>
                  </a:lnTo>
                  <a:lnTo>
                    <a:pt x="442304" y="631136"/>
                  </a:lnTo>
                  <a:lnTo>
                    <a:pt x="530765" y="433132"/>
                  </a:lnTo>
                  <a:lnTo>
                    <a:pt x="619226" y="581635"/>
                  </a:lnTo>
                  <a:lnTo>
                    <a:pt x="707687" y="754888"/>
                  </a:lnTo>
                  <a:lnTo>
                    <a:pt x="796148" y="556885"/>
                  </a:lnTo>
                  <a:lnTo>
                    <a:pt x="884609" y="420757"/>
                  </a:lnTo>
                  <a:lnTo>
                    <a:pt x="973070" y="482633"/>
                  </a:lnTo>
                  <a:lnTo>
                    <a:pt x="1061531" y="371256"/>
                  </a:lnTo>
                  <a:lnTo>
                    <a:pt x="1149992" y="396007"/>
                  </a:lnTo>
                  <a:lnTo>
                    <a:pt x="1238453" y="420757"/>
                  </a:lnTo>
                  <a:lnTo>
                    <a:pt x="1326914" y="272254"/>
                  </a:lnTo>
                  <a:lnTo>
                    <a:pt x="1415375" y="408382"/>
                  </a:lnTo>
                  <a:lnTo>
                    <a:pt x="1503836" y="408382"/>
                  </a:lnTo>
                  <a:lnTo>
                    <a:pt x="1592297" y="507384"/>
                  </a:lnTo>
                  <a:lnTo>
                    <a:pt x="1680758" y="210378"/>
                  </a:lnTo>
                  <a:lnTo>
                    <a:pt x="1769219" y="86626"/>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910275" y="16057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25" name="tx25"/>
            <p:cNvSpPr/>
            <p:nvPr/>
          </p:nvSpPr>
          <p:spPr>
            <a:xfrm>
              <a:off x="3217825" y="107363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688703" y="123631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27" name="tx27"/>
            <p:cNvSpPr/>
            <p:nvPr/>
          </p:nvSpPr>
          <p:spPr>
            <a:xfrm>
              <a:off x="3042547" y="102474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106220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50451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9468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238912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74296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309680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318526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2389120" y="3257132"/>
              <a:ext cx="796148" cy="482633"/>
            </a:xfrm>
            <a:custGeom>
              <a:avLst/>
              <a:gdLst/>
              <a:ahLst/>
              <a:cxnLst/>
              <a:rect l="0" t="0" r="0" b="0"/>
              <a:pathLst>
                <a:path w="796148" h="482633">
                  <a:moveTo>
                    <a:pt x="0" y="482633"/>
                  </a:moveTo>
                  <a:lnTo>
                    <a:pt x="88460" y="321755"/>
                  </a:lnTo>
                  <a:lnTo>
                    <a:pt x="176921" y="321755"/>
                  </a:lnTo>
                  <a:lnTo>
                    <a:pt x="265382" y="222754"/>
                  </a:lnTo>
                  <a:lnTo>
                    <a:pt x="353843" y="198003"/>
                  </a:lnTo>
                  <a:lnTo>
                    <a:pt x="442304" y="160877"/>
                  </a:lnTo>
                  <a:lnTo>
                    <a:pt x="530765" y="49500"/>
                  </a:lnTo>
                  <a:lnTo>
                    <a:pt x="619226" y="12375"/>
                  </a:lnTo>
                  <a:lnTo>
                    <a:pt x="707687" y="0"/>
                  </a:lnTo>
                  <a:lnTo>
                    <a:pt x="796148" y="0"/>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2237190" y="36474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28</a:t>
              </a:r>
            </a:p>
          </p:txBody>
        </p:sp>
        <p:sp>
          <p:nvSpPr>
            <p:cNvPr id="49" name="tx49"/>
            <p:cNvSpPr/>
            <p:nvPr/>
          </p:nvSpPr>
          <p:spPr>
            <a:xfrm>
              <a:off x="3217825" y="316486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50" name="tx50"/>
            <p:cNvSpPr/>
            <p:nvPr/>
          </p:nvSpPr>
          <p:spPr>
            <a:xfrm>
              <a:off x="2688703" y="331398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51</a:t>
              </a:r>
            </a:p>
          </p:txBody>
        </p:sp>
        <p:sp>
          <p:nvSpPr>
            <p:cNvPr id="51" name="tx51"/>
            <p:cNvSpPr/>
            <p:nvPr/>
          </p:nvSpPr>
          <p:spPr>
            <a:xfrm>
              <a:off x="3042547" y="31159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52" name="pl52"/>
            <p:cNvSpPr/>
            <p:nvPr/>
          </p:nvSpPr>
          <p:spPr>
            <a:xfrm>
              <a:off x="761438"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106220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50451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94681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238912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74296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309680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3185269"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062205" y="5038986"/>
              <a:ext cx="2123063" cy="507384"/>
            </a:xfrm>
            <a:custGeom>
              <a:avLst/>
              <a:gdLst/>
              <a:ahLst/>
              <a:cxnLst/>
              <a:rect l="0" t="0" r="0" b="0"/>
              <a:pathLst>
                <a:path w="2123063" h="507384">
                  <a:moveTo>
                    <a:pt x="0" y="457883"/>
                  </a:moveTo>
                  <a:lnTo>
                    <a:pt x="88460" y="507384"/>
                  </a:lnTo>
                  <a:lnTo>
                    <a:pt x="176921" y="445508"/>
                  </a:lnTo>
                  <a:lnTo>
                    <a:pt x="265382" y="383632"/>
                  </a:lnTo>
                  <a:lnTo>
                    <a:pt x="353843" y="445508"/>
                  </a:lnTo>
                  <a:lnTo>
                    <a:pt x="442304" y="371256"/>
                  </a:lnTo>
                  <a:lnTo>
                    <a:pt x="530765" y="222754"/>
                  </a:lnTo>
                  <a:lnTo>
                    <a:pt x="619226" y="358881"/>
                  </a:lnTo>
                  <a:lnTo>
                    <a:pt x="707687" y="457883"/>
                  </a:lnTo>
                  <a:lnTo>
                    <a:pt x="796148" y="433132"/>
                  </a:lnTo>
                  <a:lnTo>
                    <a:pt x="884609" y="297005"/>
                  </a:lnTo>
                  <a:lnTo>
                    <a:pt x="973070" y="334131"/>
                  </a:lnTo>
                  <a:lnTo>
                    <a:pt x="1061531" y="198003"/>
                  </a:lnTo>
                  <a:lnTo>
                    <a:pt x="1149992" y="259879"/>
                  </a:lnTo>
                  <a:lnTo>
                    <a:pt x="1238453" y="284630"/>
                  </a:lnTo>
                  <a:lnTo>
                    <a:pt x="1326914" y="185628"/>
                  </a:lnTo>
                  <a:lnTo>
                    <a:pt x="1415375" y="284630"/>
                  </a:lnTo>
                  <a:lnTo>
                    <a:pt x="1503836" y="284630"/>
                  </a:lnTo>
                  <a:lnTo>
                    <a:pt x="1592297" y="272254"/>
                  </a:lnTo>
                  <a:lnTo>
                    <a:pt x="1680758" y="259879"/>
                  </a:lnTo>
                  <a:lnTo>
                    <a:pt x="1769219" y="198003"/>
                  </a:lnTo>
                  <a:lnTo>
                    <a:pt x="1857680" y="123752"/>
                  </a:lnTo>
                  <a:lnTo>
                    <a:pt x="1946141" y="111377"/>
                  </a:lnTo>
                  <a:lnTo>
                    <a:pt x="2034602" y="0"/>
                  </a:lnTo>
                  <a:lnTo>
                    <a:pt x="2123063" y="0"/>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910275" y="5404554"/>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30</a:t>
              </a:r>
            </a:p>
          </p:txBody>
        </p:sp>
        <p:sp>
          <p:nvSpPr>
            <p:cNvPr id="73" name="tx73"/>
            <p:cNvSpPr/>
            <p:nvPr/>
          </p:nvSpPr>
          <p:spPr>
            <a:xfrm>
              <a:off x="3217825" y="49467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74" name="tx74"/>
            <p:cNvSpPr/>
            <p:nvPr/>
          </p:nvSpPr>
          <p:spPr>
            <a:xfrm>
              <a:off x="2688703" y="515771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75" name="tx75"/>
            <p:cNvSpPr/>
            <p:nvPr/>
          </p:nvSpPr>
          <p:spPr>
            <a:xfrm>
              <a:off x="3042547" y="48978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76" name="pl76"/>
            <p:cNvSpPr/>
            <p:nvPr/>
          </p:nvSpPr>
          <p:spPr>
            <a:xfrm>
              <a:off x="3555625"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3555625"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555625"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3555625"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3555625"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3555625"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3555625"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555625"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555625"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555625"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555625"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3555625"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85639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42986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47410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518330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5371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89099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597945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856392" y="1264899"/>
              <a:ext cx="2123063" cy="606386"/>
            </a:xfrm>
            <a:custGeom>
              <a:avLst/>
              <a:gdLst/>
              <a:ahLst/>
              <a:cxnLst/>
              <a:rect l="0" t="0" r="0" b="0"/>
              <a:pathLst>
                <a:path w="2123063" h="606386">
                  <a:moveTo>
                    <a:pt x="0" y="482633"/>
                  </a:moveTo>
                  <a:lnTo>
                    <a:pt x="88460" y="495009"/>
                  </a:lnTo>
                  <a:lnTo>
                    <a:pt x="176921" y="482633"/>
                  </a:lnTo>
                  <a:lnTo>
                    <a:pt x="265382" y="482633"/>
                  </a:lnTo>
                  <a:lnTo>
                    <a:pt x="353843" y="606386"/>
                  </a:lnTo>
                  <a:lnTo>
                    <a:pt x="442304" y="470258"/>
                  </a:lnTo>
                  <a:lnTo>
                    <a:pt x="530765" y="321755"/>
                  </a:lnTo>
                  <a:lnTo>
                    <a:pt x="619226" y="420757"/>
                  </a:lnTo>
                  <a:lnTo>
                    <a:pt x="707687" y="457883"/>
                  </a:lnTo>
                  <a:lnTo>
                    <a:pt x="796148" y="482633"/>
                  </a:lnTo>
                  <a:lnTo>
                    <a:pt x="884609" y="358881"/>
                  </a:lnTo>
                  <a:lnTo>
                    <a:pt x="973070" y="358881"/>
                  </a:lnTo>
                  <a:lnTo>
                    <a:pt x="1061531" y="334131"/>
                  </a:lnTo>
                  <a:lnTo>
                    <a:pt x="1149992" y="321755"/>
                  </a:lnTo>
                  <a:lnTo>
                    <a:pt x="1238453" y="259879"/>
                  </a:lnTo>
                  <a:lnTo>
                    <a:pt x="1326914" y="309380"/>
                  </a:lnTo>
                  <a:lnTo>
                    <a:pt x="1415375" y="358881"/>
                  </a:lnTo>
                  <a:lnTo>
                    <a:pt x="1503836" y="358881"/>
                  </a:lnTo>
                  <a:lnTo>
                    <a:pt x="1592297" y="259879"/>
                  </a:lnTo>
                  <a:lnTo>
                    <a:pt x="1680758" y="185628"/>
                  </a:lnTo>
                  <a:lnTo>
                    <a:pt x="1769219" y="123752"/>
                  </a:lnTo>
                  <a:lnTo>
                    <a:pt x="1857680" y="61876"/>
                  </a:lnTo>
                  <a:lnTo>
                    <a:pt x="1946141" y="24750"/>
                  </a:lnTo>
                  <a:lnTo>
                    <a:pt x="2034602" y="0"/>
                  </a:lnTo>
                  <a:lnTo>
                    <a:pt x="2123063" y="0"/>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3704462" y="1655552"/>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97" name="tx97"/>
            <p:cNvSpPr/>
            <p:nvPr/>
          </p:nvSpPr>
          <p:spPr>
            <a:xfrm>
              <a:off x="6012012" y="11726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98" name="tx98"/>
            <p:cNvSpPr/>
            <p:nvPr/>
          </p:nvSpPr>
          <p:spPr>
            <a:xfrm>
              <a:off x="5482890" y="130937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69</a:t>
              </a:r>
            </a:p>
          </p:txBody>
        </p:sp>
        <p:sp>
          <p:nvSpPr>
            <p:cNvPr id="99" name="tx99"/>
            <p:cNvSpPr/>
            <p:nvPr/>
          </p:nvSpPr>
          <p:spPr>
            <a:xfrm>
              <a:off x="5836734" y="1123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100" name="pl100"/>
            <p:cNvSpPr/>
            <p:nvPr/>
          </p:nvSpPr>
          <p:spPr>
            <a:xfrm>
              <a:off x="3555625"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3555625"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3555625"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55625"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555625"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3555625"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555625"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555625"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85639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2986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47410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18330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55371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589099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597945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856392" y="3269507"/>
              <a:ext cx="2123063" cy="618761"/>
            </a:xfrm>
            <a:custGeom>
              <a:avLst/>
              <a:gdLst/>
              <a:ahLst/>
              <a:cxnLst/>
              <a:rect l="0" t="0" r="0" b="0"/>
              <a:pathLst>
                <a:path w="2123063" h="618761">
                  <a:moveTo>
                    <a:pt x="0" y="470258"/>
                  </a:moveTo>
                  <a:lnTo>
                    <a:pt x="88460" y="495009"/>
                  </a:lnTo>
                  <a:lnTo>
                    <a:pt x="176921" y="507384"/>
                  </a:lnTo>
                  <a:lnTo>
                    <a:pt x="265382" y="532134"/>
                  </a:lnTo>
                  <a:lnTo>
                    <a:pt x="353843" y="618761"/>
                  </a:lnTo>
                  <a:lnTo>
                    <a:pt x="442304" y="482633"/>
                  </a:lnTo>
                  <a:lnTo>
                    <a:pt x="530765" y="334131"/>
                  </a:lnTo>
                  <a:lnTo>
                    <a:pt x="619226" y="433132"/>
                  </a:lnTo>
                  <a:lnTo>
                    <a:pt x="707687" y="482633"/>
                  </a:lnTo>
                  <a:lnTo>
                    <a:pt x="796148" y="371256"/>
                  </a:lnTo>
                  <a:lnTo>
                    <a:pt x="884609" y="247504"/>
                  </a:lnTo>
                  <a:lnTo>
                    <a:pt x="973070" y="148502"/>
                  </a:lnTo>
                  <a:lnTo>
                    <a:pt x="1061531" y="37125"/>
                  </a:lnTo>
                  <a:lnTo>
                    <a:pt x="1149992" y="111377"/>
                  </a:lnTo>
                  <a:lnTo>
                    <a:pt x="1238453" y="259879"/>
                  </a:lnTo>
                  <a:lnTo>
                    <a:pt x="1326914" y="247504"/>
                  </a:lnTo>
                  <a:lnTo>
                    <a:pt x="1415375" y="358881"/>
                  </a:lnTo>
                  <a:lnTo>
                    <a:pt x="1503836" y="358881"/>
                  </a:lnTo>
                  <a:lnTo>
                    <a:pt x="1592297" y="309380"/>
                  </a:lnTo>
                  <a:lnTo>
                    <a:pt x="1680758" y="321755"/>
                  </a:lnTo>
                  <a:lnTo>
                    <a:pt x="1769219" y="259879"/>
                  </a:lnTo>
                  <a:lnTo>
                    <a:pt x="1857680" y="160877"/>
                  </a:lnTo>
                  <a:lnTo>
                    <a:pt x="1946141" y="148502"/>
                  </a:lnTo>
                  <a:lnTo>
                    <a:pt x="2034602" y="37125"/>
                  </a:lnTo>
                  <a:lnTo>
                    <a:pt x="2123063" y="0"/>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3704462" y="36474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28</a:t>
              </a:r>
            </a:p>
          </p:txBody>
        </p:sp>
        <p:sp>
          <p:nvSpPr>
            <p:cNvPr id="121" name="tx121"/>
            <p:cNvSpPr/>
            <p:nvPr/>
          </p:nvSpPr>
          <p:spPr>
            <a:xfrm>
              <a:off x="6012012" y="317724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122" name="tx122"/>
            <p:cNvSpPr/>
            <p:nvPr/>
          </p:nvSpPr>
          <p:spPr>
            <a:xfrm>
              <a:off x="5482890" y="34501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40</a:t>
              </a:r>
            </a:p>
          </p:txBody>
        </p:sp>
        <p:sp>
          <p:nvSpPr>
            <p:cNvPr id="123" name="tx123"/>
            <p:cNvSpPr/>
            <p:nvPr/>
          </p:nvSpPr>
          <p:spPr>
            <a:xfrm>
              <a:off x="5836734" y="316543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63</a:t>
              </a:r>
            </a:p>
          </p:txBody>
        </p:sp>
        <p:sp>
          <p:nvSpPr>
            <p:cNvPr id="124" name="pl124"/>
            <p:cNvSpPr/>
            <p:nvPr/>
          </p:nvSpPr>
          <p:spPr>
            <a:xfrm>
              <a:off x="3555625" y="574437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549686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555625" y="524936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55625" y="500186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3555625" y="475435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3555625" y="450685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3555625" y="586812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3555625" y="562062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555625" y="537311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55625" y="512561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487810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463060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85639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42986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7410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518330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5537151"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589099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97945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856392" y="5076111"/>
              <a:ext cx="2123063" cy="544509"/>
            </a:xfrm>
            <a:custGeom>
              <a:avLst/>
              <a:gdLst/>
              <a:ahLst/>
              <a:cxnLst/>
              <a:rect l="0" t="0" r="0" b="0"/>
              <a:pathLst>
                <a:path w="2123063" h="544509">
                  <a:moveTo>
                    <a:pt x="0" y="445508"/>
                  </a:moveTo>
                  <a:lnTo>
                    <a:pt x="88460" y="470258"/>
                  </a:lnTo>
                  <a:lnTo>
                    <a:pt x="176921" y="507384"/>
                  </a:lnTo>
                  <a:lnTo>
                    <a:pt x="265382" y="544509"/>
                  </a:lnTo>
                  <a:lnTo>
                    <a:pt x="353843" y="495009"/>
                  </a:lnTo>
                  <a:lnTo>
                    <a:pt x="442304" y="383632"/>
                  </a:lnTo>
                  <a:lnTo>
                    <a:pt x="530765" y="297005"/>
                  </a:lnTo>
                  <a:lnTo>
                    <a:pt x="619226" y="309380"/>
                  </a:lnTo>
                  <a:lnTo>
                    <a:pt x="707687" y="383632"/>
                  </a:lnTo>
                  <a:lnTo>
                    <a:pt x="796148" y="396007"/>
                  </a:lnTo>
                  <a:lnTo>
                    <a:pt x="884609" y="284630"/>
                  </a:lnTo>
                  <a:lnTo>
                    <a:pt x="973070" y="235129"/>
                  </a:lnTo>
                  <a:lnTo>
                    <a:pt x="1061531" y="160877"/>
                  </a:lnTo>
                  <a:lnTo>
                    <a:pt x="1149992" y="247504"/>
                  </a:lnTo>
                  <a:lnTo>
                    <a:pt x="1238453" y="371256"/>
                  </a:lnTo>
                  <a:lnTo>
                    <a:pt x="1326914" y="284630"/>
                  </a:lnTo>
                  <a:lnTo>
                    <a:pt x="1415375" y="433132"/>
                  </a:lnTo>
                  <a:lnTo>
                    <a:pt x="1503836" y="433132"/>
                  </a:lnTo>
                  <a:lnTo>
                    <a:pt x="1592297" y="358881"/>
                  </a:lnTo>
                  <a:lnTo>
                    <a:pt x="1680758" y="346506"/>
                  </a:lnTo>
                  <a:lnTo>
                    <a:pt x="1769219" y="334131"/>
                  </a:lnTo>
                  <a:lnTo>
                    <a:pt x="1857680" y="198003"/>
                  </a:lnTo>
                  <a:lnTo>
                    <a:pt x="1946141" y="222754"/>
                  </a:lnTo>
                  <a:lnTo>
                    <a:pt x="2034602" y="24750"/>
                  </a:lnTo>
                  <a:lnTo>
                    <a:pt x="2123063" y="0"/>
                  </a:lnTo>
                </a:path>
              </a:pathLst>
            </a:custGeom>
            <a:ln w="27101" cap="flat">
              <a:solidFill>
                <a:srgbClr val="1CABE2">
                  <a:alpha val="100000"/>
                </a:srgbClr>
              </a:solidFill>
              <a:prstDash val="solid"/>
              <a:round/>
            </a:ln>
          </p:spPr>
          <p:txBody>
            <a:bodyPr/>
            <a:lstStyle/>
            <a:p>
              <a:endParaRPr/>
            </a:p>
          </p:txBody>
        </p:sp>
        <p:sp>
          <p:nvSpPr>
            <p:cNvPr id="144" name="tx144"/>
            <p:cNvSpPr/>
            <p:nvPr/>
          </p:nvSpPr>
          <p:spPr>
            <a:xfrm>
              <a:off x="3704462" y="54293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28</a:t>
              </a:r>
            </a:p>
          </p:txBody>
        </p:sp>
        <p:sp>
          <p:nvSpPr>
            <p:cNvPr id="145" name="tx145"/>
            <p:cNvSpPr/>
            <p:nvPr/>
          </p:nvSpPr>
          <p:spPr>
            <a:xfrm>
              <a:off x="6012012" y="49838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46" name="tx146"/>
            <p:cNvSpPr/>
            <p:nvPr/>
          </p:nvSpPr>
          <p:spPr>
            <a:xfrm>
              <a:off x="5482890" y="528141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36</a:t>
              </a:r>
            </a:p>
          </p:txBody>
        </p:sp>
        <p:sp>
          <p:nvSpPr>
            <p:cNvPr id="147" name="tx147"/>
            <p:cNvSpPr/>
            <p:nvPr/>
          </p:nvSpPr>
          <p:spPr>
            <a:xfrm>
              <a:off x="5836734" y="49597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48" name="pl148"/>
            <p:cNvSpPr/>
            <p:nvPr/>
          </p:nvSpPr>
          <p:spPr>
            <a:xfrm>
              <a:off x="6349812" y="21806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349812" y="193316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349812" y="168565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6349812" y="143815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6349812" y="119064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6349812" y="94314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6349812" y="230441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349812" y="205691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6349812" y="18094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6349812" y="156190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349812" y="131440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6349812" y="106689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665058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709288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53518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79774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83313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868518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877364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650580" y="1462903"/>
              <a:ext cx="2123063" cy="606386"/>
            </a:xfrm>
            <a:custGeom>
              <a:avLst/>
              <a:gdLst/>
              <a:ahLst/>
              <a:cxnLst/>
              <a:rect l="0" t="0" r="0" b="0"/>
              <a:pathLst>
                <a:path w="2123063" h="606386">
                  <a:moveTo>
                    <a:pt x="0" y="371256"/>
                  </a:moveTo>
                  <a:lnTo>
                    <a:pt x="88460" y="519759"/>
                  </a:lnTo>
                  <a:lnTo>
                    <a:pt x="176921" y="532134"/>
                  </a:lnTo>
                  <a:lnTo>
                    <a:pt x="265382" y="556885"/>
                  </a:lnTo>
                  <a:lnTo>
                    <a:pt x="353843" y="569260"/>
                  </a:lnTo>
                  <a:lnTo>
                    <a:pt x="442304" y="519759"/>
                  </a:lnTo>
                  <a:lnTo>
                    <a:pt x="530765" y="334131"/>
                  </a:lnTo>
                  <a:lnTo>
                    <a:pt x="619226" y="482633"/>
                  </a:lnTo>
                  <a:lnTo>
                    <a:pt x="707687" y="606386"/>
                  </a:lnTo>
                  <a:lnTo>
                    <a:pt x="796148" y="519759"/>
                  </a:lnTo>
                  <a:lnTo>
                    <a:pt x="884609" y="346506"/>
                  </a:lnTo>
                  <a:lnTo>
                    <a:pt x="973070" y="433132"/>
                  </a:lnTo>
                  <a:lnTo>
                    <a:pt x="1061531" y="346506"/>
                  </a:lnTo>
                  <a:lnTo>
                    <a:pt x="1149992" y="358881"/>
                  </a:lnTo>
                  <a:lnTo>
                    <a:pt x="1238453" y="396007"/>
                  </a:lnTo>
                  <a:lnTo>
                    <a:pt x="1326914" y="321755"/>
                  </a:lnTo>
                  <a:lnTo>
                    <a:pt x="1415375" y="334131"/>
                  </a:lnTo>
                  <a:lnTo>
                    <a:pt x="1503836" y="334131"/>
                  </a:lnTo>
                  <a:lnTo>
                    <a:pt x="1592297" y="259879"/>
                  </a:lnTo>
                  <a:lnTo>
                    <a:pt x="1680758" y="185628"/>
                  </a:lnTo>
                  <a:lnTo>
                    <a:pt x="1769219" y="160877"/>
                  </a:lnTo>
                  <a:lnTo>
                    <a:pt x="1857680" y="74251"/>
                  </a:lnTo>
                  <a:lnTo>
                    <a:pt x="1946141" y="24750"/>
                  </a:lnTo>
                  <a:lnTo>
                    <a:pt x="2034602" y="12375"/>
                  </a:lnTo>
                  <a:lnTo>
                    <a:pt x="2123063" y="0"/>
                  </a:lnTo>
                </a:path>
              </a:pathLst>
            </a:custGeom>
            <a:ln w="27101" cap="flat">
              <a:solidFill>
                <a:srgbClr val="1CABE2">
                  <a:alpha val="100000"/>
                </a:srgbClr>
              </a:solidFill>
              <a:prstDash val="solid"/>
              <a:round/>
            </a:ln>
          </p:spPr>
          <p:txBody>
            <a:bodyPr/>
            <a:lstStyle/>
            <a:p>
              <a:endParaRPr/>
            </a:p>
          </p:txBody>
        </p:sp>
        <p:sp>
          <p:nvSpPr>
            <p:cNvPr id="168" name="tx168"/>
            <p:cNvSpPr/>
            <p:nvPr/>
          </p:nvSpPr>
          <p:spPr>
            <a:xfrm>
              <a:off x="6498650" y="174184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38</a:t>
              </a:r>
            </a:p>
          </p:txBody>
        </p:sp>
        <p:sp>
          <p:nvSpPr>
            <p:cNvPr id="169" name="tx169"/>
            <p:cNvSpPr/>
            <p:nvPr/>
          </p:nvSpPr>
          <p:spPr>
            <a:xfrm>
              <a:off x="8806200" y="13706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170" name="tx170"/>
            <p:cNvSpPr/>
            <p:nvPr/>
          </p:nvSpPr>
          <p:spPr>
            <a:xfrm>
              <a:off x="8277077" y="150733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53</a:t>
              </a:r>
            </a:p>
          </p:txBody>
        </p:sp>
        <p:sp>
          <p:nvSpPr>
            <p:cNvPr id="171" name="tx171"/>
            <p:cNvSpPr/>
            <p:nvPr/>
          </p:nvSpPr>
          <p:spPr>
            <a:xfrm>
              <a:off x="8630921" y="13341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172" name="pl172"/>
            <p:cNvSpPr/>
            <p:nvPr/>
          </p:nvSpPr>
          <p:spPr>
            <a:xfrm>
              <a:off x="6349812" y="396252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6349812" y="37150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6349812" y="3467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6349812" y="322000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6349812" y="297250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6349812" y="27249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6349812" y="408627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349812" y="383876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6349812" y="359126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6349812" y="334375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6349812" y="30962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6349812" y="284875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665058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09288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53518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79774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3313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868518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877364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8596721" y="3517012"/>
              <a:ext cx="176921" cy="544509"/>
            </a:xfrm>
            <a:custGeom>
              <a:avLst/>
              <a:gdLst/>
              <a:ahLst/>
              <a:cxnLst/>
              <a:rect l="0" t="0" r="0" b="0"/>
              <a:pathLst>
                <a:path w="176921" h="544509">
                  <a:moveTo>
                    <a:pt x="0" y="544509"/>
                  </a:moveTo>
                  <a:lnTo>
                    <a:pt x="88460" y="136127"/>
                  </a:lnTo>
                  <a:lnTo>
                    <a:pt x="176921" y="0"/>
                  </a:lnTo>
                </a:path>
              </a:pathLst>
            </a:custGeom>
            <a:ln w="27101" cap="flat">
              <a:solidFill>
                <a:srgbClr val="1CABE2">
                  <a:alpha val="100000"/>
                </a:srgbClr>
              </a:solidFill>
              <a:prstDash val="solid"/>
              <a:round/>
            </a:ln>
          </p:spPr>
          <p:txBody>
            <a:bodyPr/>
            <a:lstStyle/>
            <a:p>
              <a:endParaRPr/>
            </a:p>
          </p:txBody>
        </p:sp>
        <p:sp>
          <p:nvSpPr>
            <p:cNvPr id="192" name="tx192"/>
            <p:cNvSpPr/>
            <p:nvPr/>
          </p:nvSpPr>
          <p:spPr>
            <a:xfrm>
              <a:off x="8520756" y="3970446"/>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a:t>
              </a:r>
            </a:p>
          </p:txBody>
        </p:sp>
        <p:sp>
          <p:nvSpPr>
            <p:cNvPr id="193" name="tx193"/>
            <p:cNvSpPr/>
            <p:nvPr/>
          </p:nvSpPr>
          <p:spPr>
            <a:xfrm>
              <a:off x="8806200" y="342474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46</a:t>
              </a:r>
            </a:p>
          </p:txBody>
        </p:sp>
        <p:sp>
          <p:nvSpPr>
            <p:cNvPr id="194" name="tx194"/>
            <p:cNvSpPr/>
            <p:nvPr/>
          </p:nvSpPr>
          <p:spPr>
            <a:xfrm>
              <a:off x="8630921" y="351193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35</a:t>
              </a:r>
            </a:p>
          </p:txBody>
        </p:sp>
        <p:sp>
          <p:nvSpPr>
            <p:cNvPr id="195" name="tx195"/>
            <p:cNvSpPr/>
            <p:nvPr/>
          </p:nvSpPr>
          <p:spPr>
            <a:xfrm>
              <a:off x="1980844" y="428851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809247" y="429135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197" name="tx197"/>
            <p:cNvSpPr/>
            <p:nvPr/>
          </p:nvSpPr>
          <p:spPr>
            <a:xfrm>
              <a:off x="2002591" y="250917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95211" y="334008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243" name="tx243"/>
            <p:cNvSpPr/>
            <p:nvPr/>
          </p:nvSpPr>
          <p:spPr>
            <a:xfrm>
              <a:off x="2224797" y="399987"/>
              <a:ext cx="5386253"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Tchad, 2000-2024</a:t>
              </a:r>
            </a:p>
          </p:txBody>
        </p:sp>
        <p:sp>
          <p:nvSpPr>
            <p:cNvPr id="244" name="tx24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45" name="tx245"/>
            <p:cNvSpPr/>
            <p:nvPr/>
          </p:nvSpPr>
          <p:spPr>
            <a:xfrm>
              <a:off x="3693887" y="6568567"/>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2024, le MCV2 avait la couverture la plus faible (46%), suivi par le YFV (64%).
Par rapport à 2019, la couverture de 7 vaccins a augmenté (BCG, DTP1, DTP3, IPV1, MCV1, POL3 et YFV).
Par rapport à 2023, la couverture de 4 vaccins est restée constante (BCG, DTC1, IPV1 et POL3) et 4 vaccins ont augmenté (DTC3, MCV1, MCV2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2401737"/>
              <a:ext cx="6480943" cy="2325030"/>
            </a:xfrm>
            <a:custGeom>
              <a:avLst/>
              <a:gdLst/>
              <a:ahLst/>
              <a:cxnLst/>
              <a:rect l="0" t="0" r="0" b="0"/>
              <a:pathLst>
                <a:path w="6480943" h="2325030">
                  <a:moveTo>
                    <a:pt x="0" y="1423488"/>
                  </a:moveTo>
                  <a:lnTo>
                    <a:pt x="270039" y="1992883"/>
                  </a:lnTo>
                  <a:lnTo>
                    <a:pt x="540078" y="2040333"/>
                  </a:lnTo>
                  <a:lnTo>
                    <a:pt x="810117" y="2135232"/>
                  </a:lnTo>
                  <a:lnTo>
                    <a:pt x="1080157" y="2182682"/>
                  </a:lnTo>
                  <a:lnTo>
                    <a:pt x="1350196" y="1992883"/>
                  </a:lnTo>
                  <a:lnTo>
                    <a:pt x="1620235" y="1281139"/>
                  </a:lnTo>
                  <a:lnTo>
                    <a:pt x="1890275" y="1850534"/>
                  </a:lnTo>
                  <a:lnTo>
                    <a:pt x="2160314" y="2325030"/>
                  </a:lnTo>
                  <a:lnTo>
                    <a:pt x="2430353" y="1992883"/>
                  </a:lnTo>
                  <a:lnTo>
                    <a:pt x="2700393" y="1328589"/>
                  </a:lnTo>
                  <a:lnTo>
                    <a:pt x="2970432" y="1660736"/>
                  </a:lnTo>
                  <a:lnTo>
                    <a:pt x="3240471" y="1328589"/>
                  </a:lnTo>
                  <a:lnTo>
                    <a:pt x="3510510" y="1376038"/>
                  </a:lnTo>
                  <a:lnTo>
                    <a:pt x="3780550" y="1518387"/>
                  </a:lnTo>
                  <a:lnTo>
                    <a:pt x="4050589" y="1233689"/>
                  </a:lnTo>
                  <a:lnTo>
                    <a:pt x="4320628" y="1281139"/>
                  </a:lnTo>
                  <a:lnTo>
                    <a:pt x="4590668" y="1281139"/>
                  </a:lnTo>
                  <a:lnTo>
                    <a:pt x="4860707" y="996441"/>
                  </a:lnTo>
                  <a:lnTo>
                    <a:pt x="5130746" y="711744"/>
                  </a:lnTo>
                  <a:lnTo>
                    <a:pt x="5400786" y="616844"/>
                  </a:lnTo>
                  <a:lnTo>
                    <a:pt x="5670825" y="284697"/>
                  </a:lnTo>
                  <a:lnTo>
                    <a:pt x="5940864" y="94899"/>
                  </a:lnTo>
                  <a:lnTo>
                    <a:pt x="6210904" y="47449"/>
                  </a:lnTo>
                  <a:lnTo>
                    <a:pt x="6480943" y="0"/>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3295569" y="2401737"/>
              <a:ext cx="4320628" cy="2419930"/>
            </a:xfrm>
            <a:custGeom>
              <a:avLst/>
              <a:gdLst/>
              <a:ahLst/>
              <a:cxnLst/>
              <a:rect l="0" t="0" r="0" b="0"/>
              <a:pathLst>
                <a:path w="4320628" h="2419930">
                  <a:moveTo>
                    <a:pt x="0" y="2419930"/>
                  </a:moveTo>
                  <a:lnTo>
                    <a:pt x="270039" y="2087782"/>
                  </a:lnTo>
                  <a:lnTo>
                    <a:pt x="540078" y="1376038"/>
                  </a:lnTo>
                  <a:lnTo>
                    <a:pt x="810117" y="1660736"/>
                  </a:lnTo>
                  <a:lnTo>
                    <a:pt x="1080157" y="1328589"/>
                  </a:lnTo>
                  <a:lnTo>
                    <a:pt x="1350196" y="1376038"/>
                  </a:lnTo>
                  <a:lnTo>
                    <a:pt x="1620235" y="1518387"/>
                  </a:lnTo>
                  <a:lnTo>
                    <a:pt x="1890275" y="1233689"/>
                  </a:lnTo>
                  <a:lnTo>
                    <a:pt x="2160314" y="1281139"/>
                  </a:lnTo>
                  <a:lnTo>
                    <a:pt x="2430353" y="1281139"/>
                  </a:lnTo>
                  <a:lnTo>
                    <a:pt x="2700393" y="996441"/>
                  </a:lnTo>
                  <a:lnTo>
                    <a:pt x="2970432" y="711744"/>
                  </a:lnTo>
                  <a:lnTo>
                    <a:pt x="3240471" y="616844"/>
                  </a:lnTo>
                  <a:lnTo>
                    <a:pt x="3510510" y="284697"/>
                  </a:lnTo>
                  <a:lnTo>
                    <a:pt x="3780550" y="94899"/>
                  </a:lnTo>
                  <a:lnTo>
                    <a:pt x="4050589" y="47449"/>
                  </a:lnTo>
                  <a:lnTo>
                    <a:pt x="4320628" y="0"/>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3295569" y="2401737"/>
              <a:ext cx="4320628" cy="2419930"/>
            </a:xfrm>
            <a:custGeom>
              <a:avLst/>
              <a:gdLst/>
              <a:ahLst/>
              <a:cxnLst/>
              <a:rect l="0" t="0" r="0" b="0"/>
              <a:pathLst>
                <a:path w="4320628" h="2419930">
                  <a:moveTo>
                    <a:pt x="0" y="2419930"/>
                  </a:moveTo>
                  <a:lnTo>
                    <a:pt x="270039" y="2087782"/>
                  </a:lnTo>
                  <a:lnTo>
                    <a:pt x="540078" y="1376038"/>
                  </a:lnTo>
                  <a:lnTo>
                    <a:pt x="810117" y="1660736"/>
                  </a:lnTo>
                  <a:lnTo>
                    <a:pt x="1080157" y="1328589"/>
                  </a:lnTo>
                  <a:lnTo>
                    <a:pt x="1350196" y="1376038"/>
                  </a:lnTo>
                  <a:lnTo>
                    <a:pt x="1620235" y="1518387"/>
                  </a:lnTo>
                  <a:lnTo>
                    <a:pt x="1890275" y="1233689"/>
                  </a:lnTo>
                  <a:lnTo>
                    <a:pt x="2160314" y="1281139"/>
                  </a:lnTo>
                  <a:lnTo>
                    <a:pt x="2430353" y="1281139"/>
                  </a:lnTo>
                  <a:lnTo>
                    <a:pt x="2700393" y="996441"/>
                  </a:lnTo>
                  <a:lnTo>
                    <a:pt x="2970432" y="711744"/>
                  </a:lnTo>
                  <a:lnTo>
                    <a:pt x="3240471" y="616844"/>
                  </a:lnTo>
                  <a:lnTo>
                    <a:pt x="3510510" y="284697"/>
                  </a:lnTo>
                  <a:lnTo>
                    <a:pt x="3780550" y="94899"/>
                  </a:lnTo>
                  <a:lnTo>
                    <a:pt x="4050589" y="47449"/>
                  </a:lnTo>
                  <a:lnTo>
                    <a:pt x="4320628" y="0"/>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5185844" y="2449186"/>
              <a:ext cx="2430353" cy="1850534"/>
            </a:xfrm>
            <a:custGeom>
              <a:avLst/>
              <a:gdLst/>
              <a:ahLst/>
              <a:cxnLst/>
              <a:rect l="0" t="0" r="0" b="0"/>
              <a:pathLst>
                <a:path w="2430353" h="1850534">
                  <a:moveTo>
                    <a:pt x="0" y="1850534"/>
                  </a:moveTo>
                  <a:lnTo>
                    <a:pt x="270039" y="1233689"/>
                  </a:lnTo>
                  <a:lnTo>
                    <a:pt x="540078" y="1233689"/>
                  </a:lnTo>
                  <a:lnTo>
                    <a:pt x="810117" y="854093"/>
                  </a:lnTo>
                  <a:lnTo>
                    <a:pt x="1080157" y="759193"/>
                  </a:lnTo>
                  <a:lnTo>
                    <a:pt x="1350196" y="616844"/>
                  </a:lnTo>
                  <a:lnTo>
                    <a:pt x="1620235" y="189798"/>
                  </a:lnTo>
                  <a:lnTo>
                    <a:pt x="1890275" y="47449"/>
                  </a:lnTo>
                  <a:lnTo>
                    <a:pt x="2160314" y="0"/>
                  </a:lnTo>
                  <a:lnTo>
                    <a:pt x="2430353" y="0"/>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1135255" y="2496636"/>
              <a:ext cx="6480943" cy="2372480"/>
            </a:xfrm>
            <a:custGeom>
              <a:avLst/>
              <a:gdLst/>
              <a:ahLst/>
              <a:cxnLst/>
              <a:rect l="0" t="0" r="0" b="0"/>
              <a:pathLst>
                <a:path w="6480943" h="2372480">
                  <a:moveTo>
                    <a:pt x="0" y="1803085"/>
                  </a:moveTo>
                  <a:lnTo>
                    <a:pt x="270039" y="1897984"/>
                  </a:lnTo>
                  <a:lnTo>
                    <a:pt x="540078" y="1945434"/>
                  </a:lnTo>
                  <a:lnTo>
                    <a:pt x="810117" y="2040333"/>
                  </a:lnTo>
                  <a:lnTo>
                    <a:pt x="1080157" y="2372480"/>
                  </a:lnTo>
                  <a:lnTo>
                    <a:pt x="1350196" y="1850534"/>
                  </a:lnTo>
                  <a:lnTo>
                    <a:pt x="1620235" y="1281139"/>
                  </a:lnTo>
                  <a:lnTo>
                    <a:pt x="1890275" y="1660736"/>
                  </a:lnTo>
                  <a:lnTo>
                    <a:pt x="2160314" y="1850534"/>
                  </a:lnTo>
                  <a:lnTo>
                    <a:pt x="2430353" y="1423488"/>
                  </a:lnTo>
                  <a:lnTo>
                    <a:pt x="2700393" y="948992"/>
                  </a:lnTo>
                  <a:lnTo>
                    <a:pt x="2970432" y="569395"/>
                  </a:lnTo>
                  <a:lnTo>
                    <a:pt x="3240471" y="142348"/>
                  </a:lnTo>
                  <a:lnTo>
                    <a:pt x="3510510" y="427046"/>
                  </a:lnTo>
                  <a:lnTo>
                    <a:pt x="3780550" y="996441"/>
                  </a:lnTo>
                  <a:lnTo>
                    <a:pt x="4050589" y="948992"/>
                  </a:lnTo>
                  <a:lnTo>
                    <a:pt x="4320628" y="1376038"/>
                  </a:lnTo>
                  <a:lnTo>
                    <a:pt x="4590668" y="1376038"/>
                  </a:lnTo>
                  <a:lnTo>
                    <a:pt x="4860707" y="1186240"/>
                  </a:lnTo>
                  <a:lnTo>
                    <a:pt x="5130746" y="1233689"/>
                  </a:lnTo>
                  <a:lnTo>
                    <a:pt x="5400786" y="996441"/>
                  </a:lnTo>
                  <a:lnTo>
                    <a:pt x="5670825" y="616844"/>
                  </a:lnTo>
                  <a:lnTo>
                    <a:pt x="5940864" y="569395"/>
                  </a:lnTo>
                  <a:lnTo>
                    <a:pt x="6210904" y="142348"/>
                  </a:lnTo>
                  <a:lnTo>
                    <a:pt x="6480943" y="0"/>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7076120" y="3445628"/>
              <a:ext cx="540078" cy="2087782"/>
            </a:xfrm>
            <a:custGeom>
              <a:avLst/>
              <a:gdLst/>
              <a:ahLst/>
              <a:cxnLst/>
              <a:rect l="0" t="0" r="0" b="0"/>
              <a:pathLst>
                <a:path w="540078" h="2087782">
                  <a:moveTo>
                    <a:pt x="0" y="2087782"/>
                  </a:moveTo>
                  <a:lnTo>
                    <a:pt x="270039" y="521945"/>
                  </a:lnTo>
                  <a:lnTo>
                    <a:pt x="540078" y="0"/>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1135255" y="2449186"/>
              <a:ext cx="6480943" cy="1945434"/>
            </a:xfrm>
            <a:custGeom>
              <a:avLst/>
              <a:gdLst/>
              <a:ahLst/>
              <a:cxnLst/>
              <a:rect l="0" t="0" r="0" b="0"/>
              <a:pathLst>
                <a:path w="6480943" h="1945434">
                  <a:moveTo>
                    <a:pt x="0" y="1755635"/>
                  </a:moveTo>
                  <a:lnTo>
                    <a:pt x="270039" y="1945434"/>
                  </a:lnTo>
                  <a:lnTo>
                    <a:pt x="540078" y="1708186"/>
                  </a:lnTo>
                  <a:lnTo>
                    <a:pt x="810117" y="1470937"/>
                  </a:lnTo>
                  <a:lnTo>
                    <a:pt x="1080157" y="1708186"/>
                  </a:lnTo>
                  <a:lnTo>
                    <a:pt x="1350196" y="1423488"/>
                  </a:lnTo>
                  <a:lnTo>
                    <a:pt x="1620235" y="854093"/>
                  </a:lnTo>
                  <a:lnTo>
                    <a:pt x="1890275" y="1376038"/>
                  </a:lnTo>
                  <a:lnTo>
                    <a:pt x="2160314" y="1755635"/>
                  </a:lnTo>
                  <a:lnTo>
                    <a:pt x="2430353" y="1660736"/>
                  </a:lnTo>
                  <a:lnTo>
                    <a:pt x="2700393" y="1138790"/>
                  </a:lnTo>
                  <a:lnTo>
                    <a:pt x="2970432" y="1281139"/>
                  </a:lnTo>
                  <a:lnTo>
                    <a:pt x="3240471" y="759193"/>
                  </a:lnTo>
                  <a:lnTo>
                    <a:pt x="3510510" y="996441"/>
                  </a:lnTo>
                  <a:lnTo>
                    <a:pt x="3780550" y="1091341"/>
                  </a:lnTo>
                  <a:lnTo>
                    <a:pt x="4050589" y="711744"/>
                  </a:lnTo>
                  <a:lnTo>
                    <a:pt x="4320628" y="1091341"/>
                  </a:lnTo>
                  <a:lnTo>
                    <a:pt x="4590668" y="1091341"/>
                  </a:lnTo>
                  <a:lnTo>
                    <a:pt x="4860707" y="1043891"/>
                  </a:lnTo>
                  <a:lnTo>
                    <a:pt x="5130746" y="996441"/>
                  </a:lnTo>
                  <a:lnTo>
                    <a:pt x="5400786" y="759193"/>
                  </a:lnTo>
                  <a:lnTo>
                    <a:pt x="5670825" y="474496"/>
                  </a:lnTo>
                  <a:lnTo>
                    <a:pt x="5940864" y="427046"/>
                  </a:lnTo>
                  <a:lnTo>
                    <a:pt x="6210904" y="0"/>
                  </a:lnTo>
                  <a:lnTo>
                    <a:pt x="6480943" y="0"/>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7629593" y="1962276"/>
              <a:ext cx="753352" cy="431783"/>
            </a:xfrm>
            <a:custGeom>
              <a:avLst/>
              <a:gdLst/>
              <a:ahLst/>
              <a:cxnLst/>
              <a:rect l="0" t="0" r="0" b="0"/>
              <a:pathLst>
                <a:path w="753352" h="431783">
                  <a:moveTo>
                    <a:pt x="753352" y="0"/>
                  </a:moveTo>
                  <a:lnTo>
                    <a:pt x="0" y="431783"/>
                  </a:lnTo>
                </a:path>
              </a:pathLst>
            </a:custGeom>
          </p:spPr>
          <p:txBody>
            <a:bodyPr/>
            <a:lstStyle/>
            <a:p>
              <a:endParaRPr/>
            </a:p>
          </p:txBody>
        </p:sp>
        <p:sp>
          <p:nvSpPr>
            <p:cNvPr id="45" name="pl45"/>
            <p:cNvSpPr/>
            <p:nvPr/>
          </p:nvSpPr>
          <p:spPr>
            <a:xfrm>
              <a:off x="7625950" y="1700545"/>
              <a:ext cx="702633" cy="691592"/>
            </a:xfrm>
            <a:custGeom>
              <a:avLst/>
              <a:gdLst/>
              <a:ahLst/>
              <a:cxnLst/>
              <a:rect l="0" t="0" r="0" b="0"/>
              <a:pathLst>
                <a:path w="702633" h="691592">
                  <a:moveTo>
                    <a:pt x="702633" y="0"/>
                  </a:moveTo>
                  <a:lnTo>
                    <a:pt x="0" y="691592"/>
                  </a:lnTo>
                </a:path>
              </a:pathLst>
            </a:custGeom>
          </p:spPr>
          <p:txBody>
            <a:bodyPr/>
            <a:lstStyle/>
            <a:p>
              <a:endParaRPr/>
            </a:p>
          </p:txBody>
        </p:sp>
        <p:sp>
          <p:nvSpPr>
            <p:cNvPr id="46" name="pl46"/>
            <p:cNvSpPr/>
            <p:nvPr/>
          </p:nvSpPr>
          <p:spPr>
            <a:xfrm>
              <a:off x="7633324" y="2221834"/>
              <a:ext cx="803770" cy="176149"/>
            </a:xfrm>
            <a:custGeom>
              <a:avLst/>
              <a:gdLst/>
              <a:ahLst/>
              <a:cxnLst/>
              <a:rect l="0" t="0" r="0" b="0"/>
              <a:pathLst>
                <a:path w="803770" h="176149">
                  <a:moveTo>
                    <a:pt x="803770" y="0"/>
                  </a:moveTo>
                  <a:lnTo>
                    <a:pt x="0" y="176149"/>
                  </a:lnTo>
                </a:path>
              </a:pathLst>
            </a:custGeom>
          </p:spPr>
          <p:txBody>
            <a:bodyPr/>
            <a:lstStyle/>
            <a:p>
              <a:endParaRPr/>
            </a:p>
          </p:txBody>
        </p:sp>
        <p:sp>
          <p:nvSpPr>
            <p:cNvPr id="47" name="pl47"/>
            <p:cNvSpPr/>
            <p:nvPr/>
          </p:nvSpPr>
          <p:spPr>
            <a:xfrm>
              <a:off x="7634303" y="2449896"/>
              <a:ext cx="790722" cy="30987"/>
            </a:xfrm>
            <a:custGeom>
              <a:avLst/>
              <a:gdLst/>
              <a:ahLst/>
              <a:cxnLst/>
              <a:rect l="0" t="0" r="0" b="0"/>
              <a:pathLst>
                <a:path w="790722" h="30987">
                  <a:moveTo>
                    <a:pt x="790722" y="30987"/>
                  </a:moveTo>
                  <a:lnTo>
                    <a:pt x="0" y="0"/>
                  </a:lnTo>
                </a:path>
              </a:pathLst>
            </a:custGeom>
          </p:spPr>
          <p:txBody>
            <a:bodyPr/>
            <a:lstStyle/>
            <a:p>
              <a:endParaRPr/>
            </a:p>
          </p:txBody>
        </p:sp>
        <p:sp>
          <p:nvSpPr>
            <p:cNvPr id="48" name="pl48"/>
            <p:cNvSpPr/>
            <p:nvPr/>
          </p:nvSpPr>
          <p:spPr>
            <a:xfrm>
              <a:off x="7631677" y="2455122"/>
              <a:ext cx="727024" cy="278794"/>
            </a:xfrm>
            <a:custGeom>
              <a:avLst/>
              <a:gdLst/>
              <a:ahLst/>
              <a:cxnLst/>
              <a:rect l="0" t="0" r="0" b="0"/>
              <a:pathLst>
                <a:path w="727024" h="278794">
                  <a:moveTo>
                    <a:pt x="727024" y="278794"/>
                  </a:moveTo>
                  <a:lnTo>
                    <a:pt x="0" y="0"/>
                  </a:lnTo>
                </a:path>
              </a:pathLst>
            </a:custGeom>
          </p:spPr>
          <p:txBody>
            <a:bodyPr/>
            <a:lstStyle/>
            <a:p>
              <a:endParaRPr/>
            </a:p>
          </p:txBody>
        </p:sp>
        <p:sp>
          <p:nvSpPr>
            <p:cNvPr id="49" name="pl49"/>
            <p:cNvSpPr/>
            <p:nvPr/>
          </p:nvSpPr>
          <p:spPr>
            <a:xfrm>
              <a:off x="7628617" y="2504934"/>
              <a:ext cx="730244" cy="487939"/>
            </a:xfrm>
            <a:custGeom>
              <a:avLst/>
              <a:gdLst/>
              <a:ahLst/>
              <a:cxnLst/>
              <a:rect l="0" t="0" r="0" b="0"/>
              <a:pathLst>
                <a:path w="730244" h="487939">
                  <a:moveTo>
                    <a:pt x="730244" y="487939"/>
                  </a:moveTo>
                  <a:lnTo>
                    <a:pt x="0" y="0"/>
                  </a:lnTo>
                </a:path>
              </a:pathLst>
            </a:custGeom>
          </p:spPr>
          <p:txBody>
            <a:bodyPr/>
            <a:lstStyle/>
            <a:p>
              <a:endParaRPr/>
            </a:p>
          </p:txBody>
        </p:sp>
        <p:sp>
          <p:nvSpPr>
            <p:cNvPr id="50" name="pl50"/>
            <p:cNvSpPr/>
            <p:nvPr/>
          </p:nvSpPr>
          <p:spPr>
            <a:xfrm>
              <a:off x="7634339" y="3445628"/>
              <a:ext cx="724522" cy="5"/>
            </a:xfrm>
            <a:custGeom>
              <a:avLst/>
              <a:gdLst/>
              <a:ahLst/>
              <a:cxnLst/>
              <a:rect l="0" t="0" r="0" b="0"/>
              <a:pathLst>
                <a:path w="724522" h="5">
                  <a:moveTo>
                    <a:pt x="724522" y="5"/>
                  </a:moveTo>
                  <a:lnTo>
                    <a:pt x="0" y="0"/>
                  </a:lnTo>
                </a:path>
              </a:pathLst>
            </a:custGeom>
          </p:spPr>
          <p:txBody>
            <a:bodyPr/>
            <a:lstStyle/>
            <a:p>
              <a:endParaRPr/>
            </a:p>
          </p:txBody>
        </p:sp>
        <p:sp>
          <p:nvSpPr>
            <p:cNvPr id="51" name="pg51"/>
            <p:cNvSpPr/>
            <p:nvPr/>
          </p:nvSpPr>
          <p:spPr>
            <a:xfrm>
              <a:off x="8314365" y="1870766"/>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2" name="tx52"/>
            <p:cNvSpPr/>
            <p:nvPr/>
          </p:nvSpPr>
          <p:spPr>
            <a:xfrm>
              <a:off x="8337225" y="1912304"/>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68%</a:t>
              </a:r>
            </a:p>
          </p:txBody>
        </p:sp>
        <p:sp>
          <p:nvSpPr>
            <p:cNvPr id="53" name="pg53"/>
            <p:cNvSpPr/>
            <p:nvPr/>
          </p:nvSpPr>
          <p:spPr>
            <a:xfrm>
              <a:off x="8260004" y="1608947"/>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54" name="tx54"/>
            <p:cNvSpPr/>
            <p:nvPr/>
          </p:nvSpPr>
          <p:spPr>
            <a:xfrm>
              <a:off x="8282864" y="1631801"/>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68%</a:t>
              </a:r>
            </a:p>
          </p:txBody>
        </p:sp>
        <p:sp>
          <p:nvSpPr>
            <p:cNvPr id="55" name="pg55"/>
            <p:cNvSpPr/>
            <p:nvPr/>
          </p:nvSpPr>
          <p:spPr>
            <a:xfrm>
              <a:off x="8368515" y="2133874"/>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56" name="tx56"/>
            <p:cNvSpPr/>
            <p:nvPr/>
          </p:nvSpPr>
          <p:spPr>
            <a:xfrm>
              <a:off x="8391375" y="2175412"/>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68%</a:t>
              </a:r>
            </a:p>
          </p:txBody>
        </p:sp>
        <p:sp>
          <p:nvSpPr>
            <p:cNvPr id="57" name="pg57"/>
            <p:cNvSpPr/>
            <p:nvPr/>
          </p:nvSpPr>
          <p:spPr>
            <a:xfrm>
              <a:off x="8356446" y="2396426"/>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58" name="tx58"/>
            <p:cNvSpPr/>
            <p:nvPr/>
          </p:nvSpPr>
          <p:spPr>
            <a:xfrm>
              <a:off x="8379306" y="2437965"/>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IPV1: 67%</a:t>
              </a:r>
            </a:p>
          </p:txBody>
        </p:sp>
        <p:sp>
          <p:nvSpPr>
            <p:cNvPr id="59" name="pg59"/>
            <p:cNvSpPr/>
            <p:nvPr/>
          </p:nvSpPr>
          <p:spPr>
            <a:xfrm>
              <a:off x="8290122" y="2655503"/>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0" name="tx60"/>
            <p:cNvSpPr/>
            <p:nvPr/>
          </p:nvSpPr>
          <p:spPr>
            <a:xfrm>
              <a:off x="8312982" y="2697042"/>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Polio3: 67%</a:t>
              </a:r>
            </a:p>
          </p:txBody>
        </p:sp>
        <p:sp>
          <p:nvSpPr>
            <p:cNvPr id="61" name="pg61"/>
            <p:cNvSpPr/>
            <p:nvPr/>
          </p:nvSpPr>
          <p:spPr>
            <a:xfrm>
              <a:off x="8290281" y="2915671"/>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2" name="tx62"/>
            <p:cNvSpPr/>
            <p:nvPr/>
          </p:nvSpPr>
          <p:spPr>
            <a:xfrm>
              <a:off x="8313141" y="2957209"/>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MCV1: 66%</a:t>
              </a:r>
            </a:p>
          </p:txBody>
        </p:sp>
        <p:sp>
          <p:nvSpPr>
            <p:cNvPr id="63" name="pg63"/>
            <p:cNvSpPr/>
            <p:nvPr/>
          </p:nvSpPr>
          <p:spPr>
            <a:xfrm>
              <a:off x="8290281" y="3361114"/>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64" name="tx64"/>
            <p:cNvSpPr/>
            <p:nvPr/>
          </p:nvSpPr>
          <p:spPr>
            <a:xfrm>
              <a:off x="8313141" y="3402653"/>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MCV2: 46%</a:t>
              </a:r>
            </a:p>
          </p:txBody>
        </p:sp>
        <p:sp>
          <p:nvSpPr>
            <p:cNvPr id="65" name="pl65"/>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67" name="tx67"/>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89" name="tx89"/>
            <p:cNvSpPr/>
            <p:nvPr/>
          </p:nvSpPr>
          <p:spPr>
            <a:xfrm>
              <a:off x="3399470" y="401416"/>
              <a:ext cx="303267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Tchad, 2000-2024</a:t>
              </a:r>
            </a:p>
          </p:txBody>
        </p:sp>
        <p:sp>
          <p:nvSpPr>
            <p:cNvPr id="90" name="tx90"/>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1" name="tx91"/>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de la couverture de 8 vaccins (série complète).
En 2024, le MCV2 aura la couverture la plus faible de tous les vaccins (46%), suivi par le YFV (64%).
La couverture de 6 vaccins a augmenté (DTC3, HepB3, Hib3, VPI1, MCV1 et Polio3) par rapport à la couverture respective en 2019.
La couverture de 5 vaccins a augmenté (DTC3, HepB3, Hib3, MCV1 et MCV2) et celle de 2 vaccins est restée la même (VPI1 et Polio3)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93845" y="5012197"/>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093845" y="4558865"/>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93845" y="4105534"/>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093845" y="3652203"/>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93845" y="3198872"/>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93845" y="2745541"/>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93845" y="2292210"/>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93845" y="1838878"/>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93845" y="1385547"/>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93845" y="932216"/>
              <a:ext cx="7980565" cy="0"/>
            </a:xfrm>
            <a:custGeom>
              <a:avLst/>
              <a:gdLst/>
              <a:ahLst/>
              <a:cxnLst/>
              <a:rect l="0" t="0" r="0" b="0"/>
              <a:pathLst>
                <a:path w="7980565">
                  <a:moveTo>
                    <a:pt x="0" y="0"/>
                  </a:moveTo>
                  <a:lnTo>
                    <a:pt x="7980565" y="0"/>
                  </a:lnTo>
                  <a:lnTo>
                    <a:pt x="798056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65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270363"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0841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897893"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711657"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897893" y="932216"/>
              <a:ext cx="1233360" cy="0"/>
            </a:xfrm>
            <a:custGeom>
              <a:avLst/>
              <a:gdLst/>
              <a:ahLst/>
              <a:cxnLst/>
              <a:rect l="0" t="0" r="0" b="0"/>
              <a:pathLst>
                <a:path w="1233360">
                  <a:moveTo>
                    <a:pt x="0" y="0"/>
                  </a:moveTo>
                  <a:lnTo>
                    <a:pt x="725505" y="0"/>
                  </a:lnTo>
                  <a:lnTo>
                    <a:pt x="1233360" y="0"/>
                  </a:lnTo>
                  <a:lnTo>
                    <a:pt x="1233360" y="0"/>
                  </a:lnTo>
                  <a:lnTo>
                    <a:pt x="1233360" y="0"/>
                  </a:lnTo>
                  <a:lnTo>
                    <a:pt x="1233360" y="0"/>
                  </a:lnTo>
                </a:path>
              </a:pathLst>
            </a:custGeom>
            <a:ln w="116535" cap="flat">
              <a:solidFill>
                <a:srgbClr val="E8E8E8">
                  <a:alpha val="100000"/>
                </a:srgbClr>
              </a:solidFill>
              <a:prstDash val="solid"/>
              <a:round/>
            </a:ln>
          </p:spPr>
          <p:txBody>
            <a:bodyPr/>
            <a:lstStyle/>
            <a:p>
              <a:endParaRPr/>
            </a:p>
          </p:txBody>
        </p:sp>
        <p:sp>
          <p:nvSpPr>
            <p:cNvPr id="20" name="pl20"/>
            <p:cNvSpPr/>
            <p:nvPr/>
          </p:nvSpPr>
          <p:spPr>
            <a:xfrm>
              <a:off x="6462589" y="1385547"/>
              <a:ext cx="1088258" cy="0"/>
            </a:xfrm>
            <a:custGeom>
              <a:avLst/>
              <a:gdLst/>
              <a:ahLst/>
              <a:cxnLst/>
              <a:rect l="0" t="0" r="0" b="0"/>
              <a:pathLst>
                <a:path w="1088258">
                  <a:moveTo>
                    <a:pt x="0" y="0"/>
                  </a:moveTo>
                  <a:lnTo>
                    <a:pt x="362752" y="0"/>
                  </a:lnTo>
                  <a:lnTo>
                    <a:pt x="725505" y="0"/>
                  </a:lnTo>
                  <a:lnTo>
                    <a:pt x="943157" y="0"/>
                  </a:lnTo>
                  <a:lnTo>
                    <a:pt x="1088258" y="0"/>
                  </a:lnTo>
                  <a:lnTo>
                    <a:pt x="1088258" y="0"/>
                  </a:lnTo>
                </a:path>
              </a:pathLst>
            </a:custGeom>
            <a:ln w="116535" cap="flat">
              <a:solidFill>
                <a:srgbClr val="E8E8E8">
                  <a:alpha val="100000"/>
                </a:srgbClr>
              </a:solidFill>
              <a:prstDash val="solid"/>
              <a:round/>
            </a:ln>
          </p:spPr>
          <p:txBody>
            <a:bodyPr/>
            <a:lstStyle/>
            <a:p>
              <a:endParaRPr/>
            </a:p>
          </p:txBody>
        </p:sp>
        <p:sp>
          <p:nvSpPr>
            <p:cNvPr id="21" name="pl21"/>
            <p:cNvSpPr/>
            <p:nvPr/>
          </p:nvSpPr>
          <p:spPr>
            <a:xfrm>
              <a:off x="5301780" y="1838878"/>
              <a:ext cx="1088258" cy="0"/>
            </a:xfrm>
            <a:custGeom>
              <a:avLst/>
              <a:gdLst/>
              <a:ahLst/>
              <a:cxnLst/>
              <a:rect l="0" t="0" r="0" b="0"/>
              <a:pathLst>
                <a:path w="1088258">
                  <a:moveTo>
                    <a:pt x="0" y="0"/>
                  </a:moveTo>
                  <a:lnTo>
                    <a:pt x="145101" y="0"/>
                  </a:lnTo>
                  <a:lnTo>
                    <a:pt x="652955" y="0"/>
                  </a:lnTo>
                  <a:lnTo>
                    <a:pt x="943157" y="0"/>
                  </a:lnTo>
                  <a:lnTo>
                    <a:pt x="1015708" y="0"/>
                  </a:lnTo>
                  <a:lnTo>
                    <a:pt x="1088258"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5301780" y="2292210"/>
              <a:ext cx="1088258" cy="0"/>
            </a:xfrm>
            <a:custGeom>
              <a:avLst/>
              <a:gdLst/>
              <a:ahLst/>
              <a:cxnLst/>
              <a:rect l="0" t="0" r="0" b="0"/>
              <a:pathLst>
                <a:path w="1088258">
                  <a:moveTo>
                    <a:pt x="0" y="0"/>
                  </a:moveTo>
                  <a:lnTo>
                    <a:pt x="145101" y="0"/>
                  </a:lnTo>
                  <a:lnTo>
                    <a:pt x="652955" y="0"/>
                  </a:lnTo>
                  <a:lnTo>
                    <a:pt x="943157" y="0"/>
                  </a:lnTo>
                  <a:lnTo>
                    <a:pt x="1015708" y="0"/>
                  </a:lnTo>
                  <a:lnTo>
                    <a:pt x="1088258"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5301780" y="2745541"/>
              <a:ext cx="1088258" cy="0"/>
            </a:xfrm>
            <a:custGeom>
              <a:avLst/>
              <a:gdLst/>
              <a:ahLst/>
              <a:cxnLst/>
              <a:rect l="0" t="0" r="0" b="0"/>
              <a:pathLst>
                <a:path w="1088258">
                  <a:moveTo>
                    <a:pt x="0" y="0"/>
                  </a:moveTo>
                  <a:lnTo>
                    <a:pt x="145101" y="0"/>
                  </a:lnTo>
                  <a:lnTo>
                    <a:pt x="652955" y="0"/>
                  </a:lnTo>
                  <a:lnTo>
                    <a:pt x="943157" y="0"/>
                  </a:lnTo>
                  <a:lnTo>
                    <a:pt x="1015708" y="0"/>
                  </a:lnTo>
                  <a:lnTo>
                    <a:pt x="1088258"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5156678" y="3198872"/>
              <a:ext cx="1160809" cy="0"/>
            </a:xfrm>
            <a:custGeom>
              <a:avLst/>
              <a:gdLst/>
              <a:ahLst/>
              <a:cxnLst/>
              <a:rect l="0" t="0" r="0" b="0"/>
              <a:pathLst>
                <a:path w="1160809">
                  <a:moveTo>
                    <a:pt x="0" y="0"/>
                  </a:moveTo>
                  <a:lnTo>
                    <a:pt x="217651" y="0"/>
                  </a:lnTo>
                  <a:lnTo>
                    <a:pt x="870607" y="0"/>
                  </a:lnTo>
                  <a:lnTo>
                    <a:pt x="1088258" y="0"/>
                  </a:lnTo>
                  <a:lnTo>
                    <a:pt x="1160809" y="0"/>
                  </a:lnTo>
                  <a:lnTo>
                    <a:pt x="1160809"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4358622" y="3652203"/>
              <a:ext cx="1886315" cy="0"/>
            </a:xfrm>
            <a:custGeom>
              <a:avLst/>
              <a:gdLst/>
              <a:ahLst/>
              <a:cxnLst/>
              <a:rect l="0" t="0" r="0" b="0"/>
              <a:pathLst>
                <a:path w="1886315">
                  <a:moveTo>
                    <a:pt x="0" y="0"/>
                  </a:moveTo>
                  <a:lnTo>
                    <a:pt x="362752" y="0"/>
                  </a:lnTo>
                  <a:lnTo>
                    <a:pt x="943157" y="0"/>
                  </a:lnTo>
                  <a:lnTo>
                    <a:pt x="1015708" y="0"/>
                  </a:lnTo>
                  <a:lnTo>
                    <a:pt x="1668663" y="0"/>
                  </a:lnTo>
                  <a:lnTo>
                    <a:pt x="1886315"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4140970" y="4105534"/>
              <a:ext cx="1958865" cy="0"/>
            </a:xfrm>
            <a:custGeom>
              <a:avLst/>
              <a:gdLst/>
              <a:ahLst/>
              <a:cxnLst/>
              <a:rect l="0" t="0" r="0" b="0"/>
              <a:pathLst>
                <a:path w="1958865">
                  <a:moveTo>
                    <a:pt x="0" y="0"/>
                  </a:moveTo>
                  <a:lnTo>
                    <a:pt x="362752" y="0"/>
                  </a:lnTo>
                  <a:lnTo>
                    <a:pt x="870607" y="0"/>
                  </a:lnTo>
                  <a:lnTo>
                    <a:pt x="943157" y="0"/>
                  </a:lnTo>
                  <a:lnTo>
                    <a:pt x="1886315" y="0"/>
                  </a:lnTo>
                  <a:lnTo>
                    <a:pt x="1958865"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4793926" y="4558865"/>
              <a:ext cx="1523562" cy="0"/>
            </a:xfrm>
            <a:custGeom>
              <a:avLst/>
              <a:gdLst/>
              <a:ahLst/>
              <a:cxnLst/>
              <a:rect l="0" t="0" r="0" b="0"/>
              <a:pathLst>
                <a:path w="1523562">
                  <a:moveTo>
                    <a:pt x="0" y="0"/>
                  </a:moveTo>
                  <a:lnTo>
                    <a:pt x="362752" y="0"/>
                  </a:lnTo>
                  <a:lnTo>
                    <a:pt x="798056" y="0"/>
                  </a:lnTo>
                  <a:lnTo>
                    <a:pt x="870607" y="0"/>
                  </a:lnTo>
                  <a:lnTo>
                    <a:pt x="1523562" y="0"/>
                  </a:lnTo>
                  <a:lnTo>
                    <a:pt x="1523562"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4068420" y="5012197"/>
              <a:ext cx="2031416" cy="0"/>
            </a:xfrm>
            <a:custGeom>
              <a:avLst/>
              <a:gdLst/>
              <a:ahLst/>
              <a:cxnLst/>
              <a:rect l="0" t="0" r="0" b="0"/>
              <a:pathLst>
                <a:path w="2031416">
                  <a:moveTo>
                    <a:pt x="0" y="0"/>
                  </a:moveTo>
                  <a:lnTo>
                    <a:pt x="72550" y="0"/>
                  </a:lnTo>
                  <a:lnTo>
                    <a:pt x="725505" y="0"/>
                  </a:lnTo>
                  <a:lnTo>
                    <a:pt x="870607" y="0"/>
                  </a:lnTo>
                  <a:lnTo>
                    <a:pt x="1886315" y="0"/>
                  </a:lnTo>
                  <a:lnTo>
                    <a:pt x="2031416" y="0"/>
                  </a:lnTo>
                </a:path>
              </a:pathLst>
            </a:custGeom>
            <a:ln w="116535" cap="flat">
              <a:solidFill>
                <a:srgbClr val="E8E8E8">
                  <a:alpha val="100000"/>
                </a:srgbClr>
              </a:solidFill>
              <a:prstDash val="solid"/>
              <a:round/>
            </a:ln>
          </p:spPr>
          <p:txBody>
            <a:bodyPr/>
            <a:lstStyle/>
            <a:p>
              <a:endParaRPr/>
            </a:p>
          </p:txBody>
        </p:sp>
        <p:sp>
          <p:nvSpPr>
            <p:cNvPr id="29" name="pt29"/>
            <p:cNvSpPr/>
            <p:nvPr/>
          </p:nvSpPr>
          <p:spPr>
            <a:xfrm>
              <a:off x="689339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6188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812675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645808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682084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18359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40124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5463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5463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529728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54423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595023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24043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31298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38553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29728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54423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595023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24043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31298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38553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529728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54423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95023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24043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31298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38553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15217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3698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02278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24043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31298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31298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35412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71687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29728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3698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02278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2404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413647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449922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00707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07962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02278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095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78942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15217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55874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6600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3129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3129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40639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413647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493452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478942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95023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095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83512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0" name="pt90"/>
            <p:cNvSpPr/>
            <p:nvPr/>
          </p:nvSpPr>
          <p:spPr>
            <a:xfrm>
              <a:off x="806848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1" name="pt91"/>
            <p:cNvSpPr/>
            <p:nvPr/>
          </p:nvSpPr>
          <p:spPr>
            <a:xfrm>
              <a:off x="806848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2" name="pt92"/>
            <p:cNvSpPr/>
            <p:nvPr/>
          </p:nvSpPr>
          <p:spPr>
            <a:xfrm>
              <a:off x="6399821"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3" name="pt93"/>
            <p:cNvSpPr/>
            <p:nvPr/>
          </p:nvSpPr>
          <p:spPr>
            <a:xfrm>
              <a:off x="748808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4" name="pt94"/>
            <p:cNvSpPr/>
            <p:nvPr/>
          </p:nvSpPr>
          <p:spPr>
            <a:xfrm>
              <a:off x="748808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5" name="pt95"/>
            <p:cNvSpPr/>
            <p:nvPr/>
          </p:nvSpPr>
          <p:spPr>
            <a:xfrm>
              <a:off x="52390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6" name="pt96"/>
            <p:cNvSpPr/>
            <p:nvPr/>
          </p:nvSpPr>
          <p:spPr>
            <a:xfrm>
              <a:off x="625472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7" name="pt97"/>
            <p:cNvSpPr/>
            <p:nvPr/>
          </p:nvSpPr>
          <p:spPr>
            <a:xfrm>
              <a:off x="632727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8" name="pt98"/>
            <p:cNvSpPr/>
            <p:nvPr/>
          </p:nvSpPr>
          <p:spPr>
            <a:xfrm>
              <a:off x="52390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9" name="pt99"/>
            <p:cNvSpPr/>
            <p:nvPr/>
          </p:nvSpPr>
          <p:spPr>
            <a:xfrm>
              <a:off x="625472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0" name="pt100"/>
            <p:cNvSpPr/>
            <p:nvPr/>
          </p:nvSpPr>
          <p:spPr>
            <a:xfrm>
              <a:off x="6327271"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1" name="pt101"/>
            <p:cNvSpPr/>
            <p:nvPr/>
          </p:nvSpPr>
          <p:spPr>
            <a:xfrm>
              <a:off x="523901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2" name="pt102"/>
            <p:cNvSpPr/>
            <p:nvPr/>
          </p:nvSpPr>
          <p:spPr>
            <a:xfrm>
              <a:off x="6254720"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3" name="pt103"/>
            <p:cNvSpPr/>
            <p:nvPr/>
          </p:nvSpPr>
          <p:spPr>
            <a:xfrm>
              <a:off x="6327271"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4" name="pt104"/>
            <p:cNvSpPr/>
            <p:nvPr/>
          </p:nvSpPr>
          <p:spPr>
            <a:xfrm>
              <a:off x="509391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5" name="pt105"/>
            <p:cNvSpPr/>
            <p:nvPr/>
          </p:nvSpPr>
          <p:spPr>
            <a:xfrm>
              <a:off x="625472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6" name="pt106"/>
            <p:cNvSpPr/>
            <p:nvPr/>
          </p:nvSpPr>
          <p:spPr>
            <a:xfrm>
              <a:off x="625472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7" name="pt107"/>
            <p:cNvSpPr/>
            <p:nvPr/>
          </p:nvSpPr>
          <p:spPr>
            <a:xfrm>
              <a:off x="429585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8" name="pt108"/>
            <p:cNvSpPr/>
            <p:nvPr/>
          </p:nvSpPr>
          <p:spPr>
            <a:xfrm>
              <a:off x="5964518"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9" name="pt109"/>
            <p:cNvSpPr/>
            <p:nvPr/>
          </p:nvSpPr>
          <p:spPr>
            <a:xfrm>
              <a:off x="618217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0" name="pt110"/>
            <p:cNvSpPr/>
            <p:nvPr/>
          </p:nvSpPr>
          <p:spPr>
            <a:xfrm>
              <a:off x="407820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1" name="pt111"/>
            <p:cNvSpPr/>
            <p:nvPr/>
          </p:nvSpPr>
          <p:spPr>
            <a:xfrm>
              <a:off x="596451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2" name="pt112"/>
            <p:cNvSpPr/>
            <p:nvPr/>
          </p:nvSpPr>
          <p:spPr>
            <a:xfrm>
              <a:off x="603706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3" name="pt113"/>
            <p:cNvSpPr/>
            <p:nvPr/>
          </p:nvSpPr>
          <p:spPr>
            <a:xfrm>
              <a:off x="473115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4" name="pt114"/>
            <p:cNvSpPr/>
            <p:nvPr/>
          </p:nvSpPr>
          <p:spPr>
            <a:xfrm>
              <a:off x="625472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5" name="pt115"/>
            <p:cNvSpPr/>
            <p:nvPr/>
          </p:nvSpPr>
          <p:spPr>
            <a:xfrm>
              <a:off x="625472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6" name="pt116"/>
            <p:cNvSpPr/>
            <p:nvPr/>
          </p:nvSpPr>
          <p:spPr>
            <a:xfrm>
              <a:off x="400565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7" name="pt117"/>
            <p:cNvSpPr/>
            <p:nvPr/>
          </p:nvSpPr>
          <p:spPr>
            <a:xfrm>
              <a:off x="5891967"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8" name="pt118"/>
            <p:cNvSpPr/>
            <p:nvPr/>
          </p:nvSpPr>
          <p:spPr>
            <a:xfrm>
              <a:off x="603706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9" name="tx119"/>
            <p:cNvSpPr/>
            <p:nvPr/>
          </p:nvSpPr>
          <p:spPr>
            <a:xfrm>
              <a:off x="710125" y="4935733"/>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YFV</a:t>
              </a:r>
            </a:p>
          </p:txBody>
        </p:sp>
        <p:sp>
          <p:nvSpPr>
            <p:cNvPr id="120" name="tx120"/>
            <p:cNvSpPr/>
            <p:nvPr/>
          </p:nvSpPr>
          <p:spPr>
            <a:xfrm>
              <a:off x="572273" y="4479822"/>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508103" y="3994326"/>
              <a:ext cx="523112" cy="15292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MengA</a:t>
              </a:r>
            </a:p>
          </p:txBody>
        </p:sp>
        <p:sp>
          <p:nvSpPr>
            <p:cNvPr id="122" name="tx122"/>
            <p:cNvSpPr/>
            <p:nvPr/>
          </p:nvSpPr>
          <p:spPr>
            <a:xfrm>
              <a:off x="572514" y="357170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MCV1</a:t>
              </a:r>
            </a:p>
          </p:txBody>
        </p:sp>
        <p:sp>
          <p:nvSpPr>
            <p:cNvPr id="123" name="tx123"/>
            <p:cNvSpPr/>
            <p:nvPr/>
          </p:nvSpPr>
          <p:spPr>
            <a:xfrm>
              <a:off x="673284" y="3121925"/>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IPV1</a:t>
              </a:r>
            </a:p>
          </p:txBody>
        </p:sp>
        <p:sp>
          <p:nvSpPr>
            <p:cNvPr id="124" name="tx124"/>
            <p:cNvSpPr/>
            <p:nvPr/>
          </p:nvSpPr>
          <p:spPr>
            <a:xfrm>
              <a:off x="691664" y="2666498"/>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Hib3</a:t>
              </a:r>
            </a:p>
          </p:txBody>
        </p:sp>
        <p:sp>
          <p:nvSpPr>
            <p:cNvPr id="125" name="tx125"/>
            <p:cNvSpPr/>
            <p:nvPr/>
          </p:nvSpPr>
          <p:spPr>
            <a:xfrm>
              <a:off x="526403" y="218245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HepB3</a:t>
              </a:r>
            </a:p>
          </p:txBody>
        </p:sp>
        <p:sp>
          <p:nvSpPr>
            <p:cNvPr id="126" name="tx126"/>
            <p:cNvSpPr/>
            <p:nvPr/>
          </p:nvSpPr>
          <p:spPr>
            <a:xfrm>
              <a:off x="609194" y="1759835"/>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DTP3</a:t>
              </a:r>
            </a:p>
          </p:txBody>
        </p:sp>
        <p:sp>
          <p:nvSpPr>
            <p:cNvPr id="127" name="tx127"/>
            <p:cNvSpPr/>
            <p:nvPr/>
          </p:nvSpPr>
          <p:spPr>
            <a:xfrm>
              <a:off x="609194" y="1308600"/>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DTP1</a:t>
              </a:r>
            </a:p>
          </p:txBody>
        </p:sp>
        <p:sp>
          <p:nvSpPr>
            <p:cNvPr id="128" name="tx128"/>
            <p:cNvSpPr/>
            <p:nvPr/>
          </p:nvSpPr>
          <p:spPr>
            <a:xfrm>
              <a:off x="673445" y="85172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BCG</a:t>
              </a:r>
            </a:p>
          </p:txBody>
        </p:sp>
        <p:sp>
          <p:nvSpPr>
            <p:cNvPr id="129" name="tx129"/>
            <p:cNvSpPr/>
            <p:nvPr/>
          </p:nvSpPr>
          <p:spPr>
            <a:xfrm>
              <a:off x="141068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178542"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499230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06072"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3926"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1056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35" name="pt135"/>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36" name="pt136"/>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37" name="pt137"/>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38" name="tx138"/>
            <p:cNvSpPr/>
            <p:nvPr/>
          </p:nvSpPr>
          <p:spPr>
            <a:xfrm>
              <a:off x="4353886"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79803"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0572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093845" y="398022"/>
              <a:ext cx="333593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Tchad, 2019-2024</a:t>
              </a:r>
            </a:p>
          </p:txBody>
        </p:sp>
        <p:sp>
          <p:nvSpPr>
            <p:cNvPr id="142" name="tx14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44" name="tx144"/>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45" name="tx145"/>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(69 %) et 2023 (84 %). La couverture par le DTC1 est restée la même en 2024 (84 %) par rapport à 2023, et était plus élevée qu'en 2019. En 2019-2024, la couverture par le DTC1 a atteint son niveau le plus bas en 2019 (69 %).
En 2023, 0 vaccin avait une couverture inférieure à celle de 2019.
En 2024, 0 vaccin avait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54201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7629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9838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047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308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49315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1524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37335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59425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1514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3604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285075"/>
            </a:xfrm>
            <a:custGeom>
              <a:avLst/>
              <a:gdLst/>
              <a:ahLst/>
              <a:cxnLst/>
              <a:rect l="0" t="0" r="0" b="0"/>
              <a:pathLst>
                <a:path h="4285075">
                  <a:moveTo>
                    <a:pt x="0" y="428507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2282612"/>
              <a:ext cx="6444618" cy="1908806"/>
            </a:xfrm>
            <a:custGeom>
              <a:avLst/>
              <a:gdLst/>
              <a:ahLst/>
              <a:cxnLst/>
              <a:rect l="0" t="0" r="0" b="0"/>
              <a:pathLst>
                <a:path w="6444618" h="1908806">
                  <a:moveTo>
                    <a:pt x="0" y="1168657"/>
                  </a:moveTo>
                  <a:lnTo>
                    <a:pt x="268525" y="1636119"/>
                  </a:lnTo>
                  <a:lnTo>
                    <a:pt x="537051" y="1675075"/>
                  </a:lnTo>
                  <a:lnTo>
                    <a:pt x="805577" y="1752985"/>
                  </a:lnTo>
                  <a:lnTo>
                    <a:pt x="1074103" y="1791940"/>
                  </a:lnTo>
                  <a:lnTo>
                    <a:pt x="1342628" y="1636119"/>
                  </a:lnTo>
                  <a:lnTo>
                    <a:pt x="1611154" y="1051791"/>
                  </a:lnTo>
                  <a:lnTo>
                    <a:pt x="1879680" y="1519254"/>
                  </a:lnTo>
                  <a:lnTo>
                    <a:pt x="2148206" y="1908806"/>
                  </a:lnTo>
                  <a:lnTo>
                    <a:pt x="2416732" y="1636119"/>
                  </a:lnTo>
                  <a:lnTo>
                    <a:pt x="2685257" y="1090746"/>
                  </a:lnTo>
                  <a:lnTo>
                    <a:pt x="2953783" y="1363433"/>
                  </a:lnTo>
                  <a:lnTo>
                    <a:pt x="3222309" y="1090746"/>
                  </a:lnTo>
                  <a:lnTo>
                    <a:pt x="3490835" y="1129701"/>
                  </a:lnTo>
                  <a:lnTo>
                    <a:pt x="3759360" y="1246567"/>
                  </a:lnTo>
                  <a:lnTo>
                    <a:pt x="4027886" y="1012836"/>
                  </a:lnTo>
                  <a:lnTo>
                    <a:pt x="4296412" y="1051791"/>
                  </a:lnTo>
                  <a:lnTo>
                    <a:pt x="4564938" y="1051791"/>
                  </a:lnTo>
                  <a:lnTo>
                    <a:pt x="4833464" y="818059"/>
                  </a:lnTo>
                  <a:lnTo>
                    <a:pt x="5101989" y="584328"/>
                  </a:lnTo>
                  <a:lnTo>
                    <a:pt x="5370515" y="506418"/>
                  </a:lnTo>
                  <a:lnTo>
                    <a:pt x="5639041" y="233731"/>
                  </a:lnTo>
                  <a:lnTo>
                    <a:pt x="5907567" y="77910"/>
                  </a:lnTo>
                  <a:lnTo>
                    <a:pt x="6176092" y="38955"/>
                  </a:lnTo>
                  <a:lnTo>
                    <a:pt x="6444618" y="0"/>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7355845" y="3139628"/>
              <a:ext cx="537051" cy="1714030"/>
            </a:xfrm>
            <a:custGeom>
              <a:avLst/>
              <a:gdLst/>
              <a:ahLst/>
              <a:cxnLst/>
              <a:rect l="0" t="0" r="0" b="0"/>
              <a:pathLst>
                <a:path w="537051" h="1714030">
                  <a:moveTo>
                    <a:pt x="0" y="1714030"/>
                  </a:moveTo>
                  <a:lnTo>
                    <a:pt x="268525" y="428507"/>
                  </a:lnTo>
                  <a:lnTo>
                    <a:pt x="537051" y="0"/>
                  </a:lnTo>
                </a:path>
              </a:pathLst>
            </a:custGeom>
            <a:ln w="27101" cap="flat">
              <a:solidFill>
                <a:srgbClr val="00BFC4">
                  <a:alpha val="100000"/>
                </a:srgbClr>
              </a:solidFill>
              <a:prstDash val="solid"/>
              <a:round/>
            </a:ln>
          </p:spPr>
          <p:txBody>
            <a:bodyPr/>
            <a:lstStyle/>
            <a:p>
              <a:endParaRPr/>
            </a:p>
          </p:txBody>
        </p:sp>
        <p:sp>
          <p:nvSpPr>
            <p:cNvPr id="28" name="pl28"/>
            <p:cNvSpPr/>
            <p:nvPr/>
          </p:nvSpPr>
          <p:spPr>
            <a:xfrm>
              <a:off x="803816" y="142559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29" name="pt29"/>
            <p:cNvSpPr/>
            <p:nvPr/>
          </p:nvSpPr>
          <p:spPr>
            <a:xfrm>
              <a:off x="7854520" y="2244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0" name="pt30"/>
            <p:cNvSpPr/>
            <p:nvPr/>
          </p:nvSpPr>
          <p:spPr>
            <a:xfrm>
              <a:off x="7854520" y="31012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1" name="pt31"/>
            <p:cNvSpPr/>
            <p:nvPr/>
          </p:nvSpPr>
          <p:spPr>
            <a:xfrm>
              <a:off x="1409902" y="34128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317469" y="481528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3" name="pl33"/>
            <p:cNvSpPr/>
            <p:nvPr/>
          </p:nvSpPr>
          <p:spPr>
            <a:xfrm>
              <a:off x="7911816" y="2282608"/>
              <a:ext cx="249607" cy="3"/>
            </a:xfrm>
            <a:custGeom>
              <a:avLst/>
              <a:gdLst/>
              <a:ahLst/>
              <a:cxnLst/>
              <a:rect l="0" t="0" r="0" b="0"/>
              <a:pathLst>
                <a:path w="249607" h="3">
                  <a:moveTo>
                    <a:pt x="249607" y="0"/>
                  </a:moveTo>
                  <a:lnTo>
                    <a:pt x="0" y="3"/>
                  </a:lnTo>
                </a:path>
              </a:pathLst>
            </a:custGeom>
          </p:spPr>
          <p:txBody>
            <a:bodyPr/>
            <a:lstStyle/>
            <a:p>
              <a:endParaRPr/>
            </a:p>
          </p:txBody>
        </p:sp>
        <p:sp>
          <p:nvSpPr>
            <p:cNvPr id="34" name="pl34"/>
            <p:cNvSpPr/>
            <p:nvPr/>
          </p:nvSpPr>
          <p:spPr>
            <a:xfrm>
              <a:off x="7911816" y="3139628"/>
              <a:ext cx="249607" cy="4"/>
            </a:xfrm>
            <a:custGeom>
              <a:avLst/>
              <a:gdLst/>
              <a:ahLst/>
              <a:cxnLst/>
              <a:rect l="0" t="0" r="0" b="0"/>
              <a:pathLst>
                <a:path w="249607" h="4">
                  <a:moveTo>
                    <a:pt x="249607" y="4"/>
                  </a:moveTo>
                  <a:lnTo>
                    <a:pt x="0" y="0"/>
                  </a:lnTo>
                </a:path>
              </a:pathLst>
            </a:custGeom>
          </p:spPr>
          <p:txBody>
            <a:bodyPr/>
            <a:lstStyle/>
            <a:p>
              <a:endParaRPr/>
            </a:p>
          </p:txBody>
        </p:sp>
        <p:sp>
          <p:nvSpPr>
            <p:cNvPr id="35" name="pg35"/>
            <p:cNvSpPr/>
            <p:nvPr/>
          </p:nvSpPr>
          <p:spPr>
            <a:xfrm>
              <a:off x="8092843" y="2191623"/>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36" name="tx36"/>
            <p:cNvSpPr/>
            <p:nvPr/>
          </p:nvSpPr>
          <p:spPr>
            <a:xfrm>
              <a:off x="8115703" y="2232464"/>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68%</a:t>
              </a:r>
            </a:p>
          </p:txBody>
        </p:sp>
        <p:sp>
          <p:nvSpPr>
            <p:cNvPr id="37" name="pg37"/>
            <p:cNvSpPr/>
            <p:nvPr/>
          </p:nvSpPr>
          <p:spPr>
            <a:xfrm>
              <a:off x="8092843" y="3048646"/>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38" name="tx38"/>
            <p:cNvSpPr/>
            <p:nvPr/>
          </p:nvSpPr>
          <p:spPr>
            <a:xfrm>
              <a:off x="8115703" y="3089487"/>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MCV2 : 46%</a:t>
              </a:r>
            </a:p>
          </p:txBody>
        </p:sp>
        <p:sp>
          <p:nvSpPr>
            <p:cNvPr id="39" name="pg39"/>
            <p:cNvSpPr/>
            <p:nvPr/>
          </p:nvSpPr>
          <p:spPr>
            <a:xfrm>
              <a:off x="1150827" y="3454179"/>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40" name="tx40"/>
            <p:cNvSpPr/>
            <p:nvPr/>
          </p:nvSpPr>
          <p:spPr>
            <a:xfrm>
              <a:off x="1196547" y="349792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38</a:t>
              </a:r>
            </a:p>
          </p:txBody>
        </p:sp>
        <p:sp>
          <p:nvSpPr>
            <p:cNvPr id="41" name="pg41"/>
            <p:cNvSpPr/>
            <p:nvPr/>
          </p:nvSpPr>
          <p:spPr>
            <a:xfrm>
              <a:off x="7130450" y="4836444"/>
              <a:ext cx="161777" cy="181971"/>
            </a:xfrm>
            <a:custGeom>
              <a:avLst/>
              <a:gdLst/>
              <a:ahLst/>
              <a:cxnLst/>
              <a:rect l="0" t="0" r="0" b="0"/>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42" name="tx42"/>
            <p:cNvSpPr/>
            <p:nvPr/>
          </p:nvSpPr>
          <p:spPr>
            <a:xfrm>
              <a:off x="7176170" y="4881794"/>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2</a:t>
              </a:r>
            </a:p>
          </p:txBody>
        </p:sp>
        <p:sp>
          <p:nvSpPr>
            <p:cNvPr id="43" name="tx43"/>
            <p:cNvSpPr/>
            <p:nvPr/>
          </p:nvSpPr>
          <p:spPr>
            <a:xfrm>
              <a:off x="663492" y="487945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5211" y="291825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1" name="pl61"/>
            <p:cNvSpPr/>
            <p:nvPr/>
          </p:nvSpPr>
          <p:spPr>
            <a:xfrm>
              <a:off x="4264607" y="5982442"/>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62" name="pl62"/>
            <p:cNvSpPr/>
            <p:nvPr/>
          </p:nvSpPr>
          <p:spPr>
            <a:xfrm>
              <a:off x="4980335" y="5982442"/>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63" name="tx63"/>
            <p:cNvSpPr/>
            <p:nvPr/>
          </p:nvSpPr>
          <p:spPr>
            <a:xfrm>
              <a:off x="4531706" y="5930259"/>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1933954" y="399905"/>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6" name="tx66"/>
            <p:cNvSpPr/>
            <p:nvPr/>
          </p:nvSpPr>
          <p:spPr>
            <a:xfrm>
              <a:off x="3098593" y="580629"/>
              <a:ext cx="368104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Tchad, 2000-2024</a:t>
              </a:r>
            </a:p>
          </p:txBody>
        </p:sp>
        <p:sp>
          <p:nvSpPr>
            <p:cNvPr id="67" name="tx67"/>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68" name="tx68"/>
            <p:cNvSpPr/>
            <p:nvPr/>
          </p:nvSpPr>
          <p:spPr>
            <a:xfrm>
              <a:off x="1872111" y="6328420"/>
              <a:ext cx="7202298"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69" name="tx69"/>
            <p:cNvSpPr/>
            <p:nvPr/>
          </p:nvSpPr>
          <p:spPr>
            <a:xfrm>
              <a:off x="2161389" y="6447866"/>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0" name="tx70"/>
            <p:cNvSpPr/>
            <p:nvPr/>
          </p:nvSpPr>
          <p:spPr>
            <a:xfrm>
              <a:off x="1514567" y="6568567"/>
              <a:ext cx="7559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Le Tchad dispose de 2 des 4 vaccins SDG.
En 2024, le Tchad 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du DTC1 est restée constante à 84 % entre 2023 et 2024.
- La couverture par le DTC3 a augmenté d'un point de pourcentage, passant de 67 % en 2023 à 68 % en 2024.
- Le nombre d'enfants n'ayant reçu aucune dose a augmenté de 9 000 en 2024. Cela laisse 134 000 enfants sans vaccination, vulnérables aux maladies évitables par la vaccination, et 134 000 autres avec une protection incomplète.
- Le Tchad représentait 3,3 % des enfants n'ayant reçu aucune dose de vaccin en Afrique occidentale et centrale (WCAR) et 0,9 % des enfants n'ayant reçu aucune dose de vaccin dans le monde.
- La couverture par le MCV1 a augmenté de 3 points de pourcentage, passant de 63 % en 2023 à 66 % en 2024. Il y a eu 284 000 enfants qui n'ont pas reçu la première vaccination contre la rougeole.
- La couverture par le MCV2 a augmenté de 11 points de pourcentage, passant de 35 % en 2023 à 46 % en 2024.
- Le vaccin contre le papillomavirus humain (HPV) n'a pas été introduit.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2024</a:t>
            </a:r>
          </a:p>
        </p:txBody>
      </p:sp>
      <p:graphicFrame>
        <p:nvGraphicFramePr>
          <p:cNvPr id="3" name="Table 2"/>
          <p:cNvGraphicFramePr>
            <a:graphicFrameLocks noGrp="1"/>
          </p:cNvGraphicFramePr>
          <p:nvPr/>
        </p:nvGraphicFramePr>
        <p:xfrm>
          <a:off x="548640" y="1371600"/>
          <a:ext cx="63093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7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1"/>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2024 pour les services de routine dans Tchad,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1985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Tchad.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(0.5m)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7"/>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2024, les 12 vaccins (8 %) du calendrier ont atteint une couverture de 90 % ou plus. La couverture vaccinale était comprise entre 40 % et 92 %.
Depuis 2008, des estimations ont été faites pour 6 nouveaux vaccins. Le VPI2 et le MCV2 sont les vaccins les plus récents déclarés (2022), qui ont atteint une couverture de 40 % et 46 % en 2024.
En 2024, le Tchad n'a pas signalé de rupture de stock de vaccins ou de fournitures.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DAPMHHIV-502652578-1607619</_dlc_DocId>
    <_dlc_DocIdUrl xmlns="9e17fbd9-fb4c-4d20-9ec4-18aa77a91b0d">
      <Url>https://unicef.sharepoint.com/teams/DAPM-Health-HIV/_layouts/15/DocIdRedir.aspx?ID=DAPMHHIV-502652578-1607619</Url>
      <Description>DAPMHHIV-502652578-1607619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7101</Words>
  <Application>Microsoft Office PowerPoint</Application>
  <PresentationFormat>Widescreen</PresentationFormat>
  <Paragraphs>1489</Paragraphs>
  <Slides>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077effd9-9e93-41d7-b66b-5e72ea283be7</vt:lpwstr>
  </property>
  <property fmtid="{D5CDD505-2E9C-101B-9397-08002B2CF9AE}" pid="4" name="MediaServiceImageTags">
    <vt:lpwstr/>
  </property>
</Properties>
</file>