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ea080a2354192fa620ebe06368de51380fcea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2 out of 14 (14%) vaccines in the schedule achieved coverage of 90% or more. Vaccine coverage ranged from 17% to 99%.
Since 2002, estimates have been made for 8 new vaccines. IPV2 is the newest vaccine reported (2024), which achieved 17% coverage in 2024.
In 2024, Eswatini reported stockouts of vaccines/supplies (BCG, DTP-Hib-HepB, IPV, Measles-Rubella (MR), OPV, and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18735"/>
            </a:xfrm>
            <a:custGeom>
              <a:avLst/>
              <a:pathLst>
                <a:path w="6444618" h="518735">
                  <a:moveTo>
                    <a:pt x="0" y="199513"/>
                  </a:moveTo>
                  <a:lnTo>
                    <a:pt x="268525" y="159610"/>
                  </a:lnTo>
                  <a:lnTo>
                    <a:pt x="537051" y="159610"/>
                  </a:lnTo>
                  <a:lnTo>
                    <a:pt x="805577" y="159610"/>
                  </a:lnTo>
                  <a:lnTo>
                    <a:pt x="1074103" y="159610"/>
                  </a:lnTo>
                  <a:lnTo>
                    <a:pt x="1342628" y="159610"/>
                  </a:lnTo>
                  <a:lnTo>
                    <a:pt x="1611154" y="159610"/>
                  </a:lnTo>
                  <a:lnTo>
                    <a:pt x="1879680" y="159610"/>
                  </a:lnTo>
                  <a:lnTo>
                    <a:pt x="2148206" y="119708"/>
                  </a:lnTo>
                  <a:lnTo>
                    <a:pt x="2416732" y="159610"/>
                  </a:lnTo>
                  <a:lnTo>
                    <a:pt x="2685257" y="159610"/>
                  </a:lnTo>
                  <a:lnTo>
                    <a:pt x="2953783" y="39902"/>
                  </a:lnTo>
                  <a:lnTo>
                    <a:pt x="3222309" y="79805"/>
                  </a:lnTo>
                  <a:lnTo>
                    <a:pt x="3490835" y="0"/>
                  </a:lnTo>
                  <a:lnTo>
                    <a:pt x="3759360" y="0"/>
                  </a:lnTo>
                  <a:lnTo>
                    <a:pt x="4027886" y="119708"/>
                  </a:lnTo>
                  <a:lnTo>
                    <a:pt x="4296412" y="119708"/>
                  </a:lnTo>
                  <a:lnTo>
                    <a:pt x="4564938" y="119708"/>
                  </a:lnTo>
                  <a:lnTo>
                    <a:pt x="4833464" y="119708"/>
                  </a:lnTo>
                  <a:lnTo>
                    <a:pt x="5101989" y="119708"/>
                  </a:lnTo>
                  <a:lnTo>
                    <a:pt x="5370515" y="478832"/>
                  </a:lnTo>
                  <a:lnTo>
                    <a:pt x="5639041" y="518735"/>
                  </a:lnTo>
                  <a:lnTo>
                    <a:pt x="5907567" y="0"/>
                  </a:lnTo>
                  <a:lnTo>
                    <a:pt x="6176092" y="399027"/>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837957"/>
            </a:xfrm>
            <a:custGeom>
              <a:avLst/>
              <a:pathLst>
                <a:path w="6444618" h="837957">
                  <a:moveTo>
                    <a:pt x="0" y="558638"/>
                  </a:moveTo>
                  <a:lnTo>
                    <a:pt x="268525" y="558638"/>
                  </a:lnTo>
                  <a:lnTo>
                    <a:pt x="537051" y="518735"/>
                  </a:lnTo>
                  <a:lnTo>
                    <a:pt x="805577" y="518735"/>
                  </a:lnTo>
                  <a:lnTo>
                    <a:pt x="1074103" y="478832"/>
                  </a:lnTo>
                  <a:lnTo>
                    <a:pt x="1342628" y="478832"/>
                  </a:lnTo>
                  <a:lnTo>
                    <a:pt x="1611154" y="438929"/>
                  </a:lnTo>
                  <a:lnTo>
                    <a:pt x="1879680" y="438929"/>
                  </a:lnTo>
                  <a:lnTo>
                    <a:pt x="2148206" y="399027"/>
                  </a:lnTo>
                  <a:lnTo>
                    <a:pt x="2416732" y="399027"/>
                  </a:lnTo>
                  <a:lnTo>
                    <a:pt x="2685257" y="359124"/>
                  </a:lnTo>
                  <a:lnTo>
                    <a:pt x="2953783" y="279319"/>
                  </a:lnTo>
                  <a:lnTo>
                    <a:pt x="3222309" y="119708"/>
                  </a:lnTo>
                  <a:lnTo>
                    <a:pt x="3490835" y="0"/>
                  </a:lnTo>
                  <a:lnTo>
                    <a:pt x="3759360" y="0"/>
                  </a:lnTo>
                  <a:lnTo>
                    <a:pt x="4027886" y="319221"/>
                  </a:lnTo>
                  <a:lnTo>
                    <a:pt x="4296412" y="319221"/>
                  </a:lnTo>
                  <a:lnTo>
                    <a:pt x="4564938" y="319221"/>
                  </a:lnTo>
                  <a:lnTo>
                    <a:pt x="4833464" y="319221"/>
                  </a:lnTo>
                  <a:lnTo>
                    <a:pt x="5101989" y="319221"/>
                  </a:lnTo>
                  <a:lnTo>
                    <a:pt x="5370515" y="598540"/>
                  </a:lnTo>
                  <a:lnTo>
                    <a:pt x="5639041" y="837957"/>
                  </a:lnTo>
                  <a:lnTo>
                    <a:pt x="5907567" y="39902"/>
                  </a:lnTo>
                  <a:lnTo>
                    <a:pt x="6176092" y="518735"/>
                  </a:lnTo>
                  <a:lnTo>
                    <a:pt x="6444618" y="55863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837957"/>
            </a:xfrm>
            <a:custGeom>
              <a:avLst/>
              <a:pathLst>
                <a:path w="6444618" h="837957">
                  <a:moveTo>
                    <a:pt x="0" y="199513"/>
                  </a:moveTo>
                  <a:lnTo>
                    <a:pt x="268525" y="159610"/>
                  </a:lnTo>
                  <a:lnTo>
                    <a:pt x="537051" y="159610"/>
                  </a:lnTo>
                  <a:lnTo>
                    <a:pt x="805577" y="159610"/>
                  </a:lnTo>
                  <a:lnTo>
                    <a:pt x="1074103" y="159610"/>
                  </a:lnTo>
                  <a:lnTo>
                    <a:pt x="1342628" y="159610"/>
                  </a:lnTo>
                  <a:lnTo>
                    <a:pt x="1611154" y="159610"/>
                  </a:lnTo>
                  <a:lnTo>
                    <a:pt x="1879680" y="119708"/>
                  </a:lnTo>
                  <a:lnTo>
                    <a:pt x="2148206" y="119708"/>
                  </a:lnTo>
                  <a:lnTo>
                    <a:pt x="2416732" y="119708"/>
                  </a:lnTo>
                  <a:lnTo>
                    <a:pt x="2685257" y="119708"/>
                  </a:lnTo>
                  <a:lnTo>
                    <a:pt x="2953783" y="399027"/>
                  </a:lnTo>
                  <a:lnTo>
                    <a:pt x="3222309" y="359124"/>
                  </a:lnTo>
                  <a:lnTo>
                    <a:pt x="3490835" y="0"/>
                  </a:lnTo>
                  <a:lnTo>
                    <a:pt x="3759360" y="0"/>
                  </a:lnTo>
                  <a:lnTo>
                    <a:pt x="4027886" y="319221"/>
                  </a:lnTo>
                  <a:lnTo>
                    <a:pt x="4296412" y="319221"/>
                  </a:lnTo>
                  <a:lnTo>
                    <a:pt x="4564938" y="319221"/>
                  </a:lnTo>
                  <a:lnTo>
                    <a:pt x="4833464" y="478832"/>
                  </a:lnTo>
                  <a:lnTo>
                    <a:pt x="5101989" y="638443"/>
                  </a:lnTo>
                  <a:lnTo>
                    <a:pt x="5370515" y="837957"/>
                  </a:lnTo>
                  <a:lnTo>
                    <a:pt x="5639041" y="678346"/>
                  </a:lnTo>
                  <a:lnTo>
                    <a:pt x="5907567" y="558638"/>
                  </a:lnTo>
                  <a:lnTo>
                    <a:pt x="6176092" y="478832"/>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1985330" y="1438321"/>
              <a:ext cx="5907567" cy="1755719"/>
            </a:xfrm>
            <a:custGeom>
              <a:avLst/>
              <a:pathLst>
                <a:path w="5907567" h="1755719">
                  <a:moveTo>
                    <a:pt x="0" y="0"/>
                  </a:moveTo>
                  <a:lnTo>
                    <a:pt x="268525" y="0"/>
                  </a:lnTo>
                  <a:lnTo>
                    <a:pt x="537051" y="0"/>
                  </a:lnTo>
                  <a:lnTo>
                    <a:pt x="805577" y="0"/>
                  </a:lnTo>
                  <a:lnTo>
                    <a:pt x="1074103" y="0"/>
                  </a:lnTo>
                  <a:lnTo>
                    <a:pt x="1342628" y="0"/>
                  </a:lnTo>
                  <a:lnTo>
                    <a:pt x="1611154" y="0"/>
                  </a:lnTo>
                  <a:lnTo>
                    <a:pt x="1879680" y="0"/>
                  </a:lnTo>
                  <a:lnTo>
                    <a:pt x="2148206" y="0"/>
                  </a:lnTo>
                  <a:lnTo>
                    <a:pt x="2416732" y="598540"/>
                  </a:lnTo>
                  <a:lnTo>
                    <a:pt x="2685257" y="1755719"/>
                  </a:lnTo>
                  <a:lnTo>
                    <a:pt x="2953783" y="279319"/>
                  </a:lnTo>
                  <a:lnTo>
                    <a:pt x="3222309" y="279319"/>
                  </a:lnTo>
                  <a:lnTo>
                    <a:pt x="3490835" y="518735"/>
                  </a:lnTo>
                  <a:lnTo>
                    <a:pt x="3759360" y="798054"/>
                  </a:lnTo>
                  <a:lnTo>
                    <a:pt x="4027886" y="1037470"/>
                  </a:lnTo>
                  <a:lnTo>
                    <a:pt x="4296412" y="837957"/>
                  </a:lnTo>
                  <a:lnTo>
                    <a:pt x="4564938" y="837957"/>
                  </a:lnTo>
                  <a:lnTo>
                    <a:pt x="4833464" y="1037470"/>
                  </a:lnTo>
                  <a:lnTo>
                    <a:pt x="5101989" y="1077373"/>
                  </a:lnTo>
                  <a:lnTo>
                    <a:pt x="5370515" y="758151"/>
                  </a:lnTo>
                  <a:lnTo>
                    <a:pt x="5639041" y="558638"/>
                  </a:lnTo>
                  <a:lnTo>
                    <a:pt x="5907567" y="399027"/>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393" y="1375965"/>
              <a:ext cx="259029" cy="252608"/>
            </a:xfrm>
            <a:custGeom>
              <a:avLst/>
              <a:pathLst>
                <a:path w="259029" h="252608">
                  <a:moveTo>
                    <a:pt x="259029" y="0"/>
                  </a:moveTo>
                  <a:lnTo>
                    <a:pt x="0" y="252608"/>
                  </a:lnTo>
                </a:path>
              </a:pathLst>
            </a:custGeom>
          </p:spPr>
          <p:txBody>
            <a:bodyPr/>
            <a:lstStyle/>
            <a:p/>
          </p:txBody>
        </p:sp>
        <p:sp>
          <p:nvSpPr>
            <p:cNvPr id="41" name="pl41"/>
            <p:cNvSpPr/>
            <p:nvPr/>
          </p:nvSpPr>
          <p:spPr>
            <a:xfrm>
              <a:off x="7904934" y="1654590"/>
              <a:ext cx="256489" cy="174565"/>
            </a:xfrm>
            <a:custGeom>
              <a:avLst/>
              <a:pathLst>
                <a:path w="256489" h="174565">
                  <a:moveTo>
                    <a:pt x="256489" y="0"/>
                  </a:moveTo>
                  <a:lnTo>
                    <a:pt x="0" y="174565"/>
                  </a:lnTo>
                </a:path>
              </a:pathLst>
            </a:custGeom>
          </p:spPr>
          <p:txBody>
            <a:bodyPr/>
            <a:lstStyle/>
            <a:p/>
          </p:txBody>
        </p:sp>
        <p:sp>
          <p:nvSpPr>
            <p:cNvPr id="42" name="pl42"/>
            <p:cNvSpPr/>
            <p:nvPr/>
          </p:nvSpPr>
          <p:spPr>
            <a:xfrm>
              <a:off x="7911090" y="1879169"/>
              <a:ext cx="250332" cy="26405"/>
            </a:xfrm>
            <a:custGeom>
              <a:avLst/>
              <a:pathLst>
                <a:path w="250332" h="26405">
                  <a:moveTo>
                    <a:pt x="250332" y="26405"/>
                  </a:moveTo>
                  <a:lnTo>
                    <a:pt x="0" y="0"/>
                  </a:lnTo>
                </a:path>
              </a:pathLst>
            </a:custGeom>
          </p:spPr>
          <p:txBody>
            <a:bodyPr/>
            <a:lstStyle/>
            <a:p/>
          </p:txBody>
        </p:sp>
        <p:sp>
          <p:nvSpPr>
            <p:cNvPr id="43" name="pl43"/>
            <p:cNvSpPr/>
            <p:nvPr/>
          </p:nvSpPr>
          <p:spPr>
            <a:xfrm>
              <a:off x="7903017" y="1926185"/>
              <a:ext cx="258405" cy="230624"/>
            </a:xfrm>
            <a:custGeom>
              <a:avLst/>
              <a:pathLst>
                <a:path w="258405" h="230624">
                  <a:moveTo>
                    <a:pt x="258405" y="230624"/>
                  </a:moveTo>
                  <a:lnTo>
                    <a:pt x="0" y="0"/>
                  </a:lnTo>
                </a:path>
              </a:pathLst>
            </a:custGeom>
          </p:spPr>
          <p:txBody>
            <a:bodyPr/>
            <a:lstStyle/>
            <a:p/>
          </p:txBody>
        </p:sp>
        <p:sp>
          <p:nvSpPr>
            <p:cNvPr id="44" name="pg44"/>
            <p:cNvSpPr/>
            <p:nvPr/>
          </p:nvSpPr>
          <p:spPr>
            <a:xfrm>
              <a:off x="8092843" y="12637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45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5409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15817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48" name="pg48"/>
            <p:cNvSpPr/>
            <p:nvPr/>
          </p:nvSpPr>
          <p:spPr>
            <a:xfrm>
              <a:off x="8092843" y="18150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559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50" name="pg50"/>
            <p:cNvSpPr/>
            <p:nvPr/>
          </p:nvSpPr>
          <p:spPr>
            <a:xfrm>
              <a:off x="8092843" y="20876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1285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Eswatini,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3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64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895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067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9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2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06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81808"/>
              <a:ext cx="249522" cy="491831"/>
            </a:xfrm>
            <a:prstGeom prst="rect">
              <a:avLst/>
            </a:prstGeom>
            <a:solidFill>
              <a:srgbClr val="1CABE2">
                <a:alpha val="100000"/>
              </a:srgbClr>
            </a:solidFill>
          </p:spPr>
          <p:txBody>
            <a:bodyPr/>
            <a:lstStyle/>
            <a:p/>
          </p:txBody>
        </p:sp>
        <p:sp>
          <p:nvSpPr>
            <p:cNvPr id="25" name="rc25"/>
            <p:cNvSpPr/>
            <p:nvPr/>
          </p:nvSpPr>
          <p:spPr>
            <a:xfrm>
              <a:off x="1573521" y="3462587"/>
              <a:ext cx="249522" cy="411052"/>
            </a:xfrm>
            <a:prstGeom prst="rect">
              <a:avLst/>
            </a:prstGeom>
            <a:solidFill>
              <a:srgbClr val="1CABE2">
                <a:alpha val="100000"/>
              </a:srgbClr>
            </a:solidFill>
          </p:spPr>
          <p:txBody>
            <a:bodyPr/>
            <a:lstStyle/>
            <a:p/>
          </p:txBody>
        </p:sp>
        <p:sp>
          <p:nvSpPr>
            <p:cNvPr id="26" name="rc26"/>
            <p:cNvSpPr/>
            <p:nvPr/>
          </p:nvSpPr>
          <p:spPr>
            <a:xfrm>
              <a:off x="1850769" y="3462076"/>
              <a:ext cx="249522" cy="411563"/>
            </a:xfrm>
            <a:prstGeom prst="rect">
              <a:avLst/>
            </a:prstGeom>
            <a:solidFill>
              <a:srgbClr val="1CABE2">
                <a:alpha val="100000"/>
              </a:srgbClr>
            </a:solidFill>
          </p:spPr>
          <p:txBody>
            <a:bodyPr/>
            <a:lstStyle/>
            <a:p/>
          </p:txBody>
        </p:sp>
        <p:sp>
          <p:nvSpPr>
            <p:cNvPr id="27" name="rc27"/>
            <p:cNvSpPr/>
            <p:nvPr/>
          </p:nvSpPr>
          <p:spPr>
            <a:xfrm>
              <a:off x="2128016" y="3458241"/>
              <a:ext cx="249522" cy="415398"/>
            </a:xfrm>
            <a:prstGeom prst="rect">
              <a:avLst/>
            </a:prstGeom>
            <a:solidFill>
              <a:srgbClr val="1CABE2">
                <a:alpha val="100000"/>
              </a:srgbClr>
            </a:solidFill>
          </p:spPr>
          <p:txBody>
            <a:bodyPr/>
            <a:lstStyle/>
            <a:p/>
          </p:txBody>
        </p:sp>
        <p:sp>
          <p:nvSpPr>
            <p:cNvPr id="28" name="rc28"/>
            <p:cNvSpPr/>
            <p:nvPr/>
          </p:nvSpPr>
          <p:spPr>
            <a:xfrm>
              <a:off x="2405264" y="3452617"/>
              <a:ext cx="249522" cy="421022"/>
            </a:xfrm>
            <a:prstGeom prst="rect">
              <a:avLst/>
            </a:prstGeom>
            <a:solidFill>
              <a:srgbClr val="1CABE2">
                <a:alpha val="100000"/>
              </a:srgbClr>
            </a:solidFill>
          </p:spPr>
          <p:txBody>
            <a:bodyPr/>
            <a:lstStyle/>
            <a:p/>
          </p:txBody>
        </p:sp>
        <p:sp>
          <p:nvSpPr>
            <p:cNvPr id="29" name="rc29"/>
            <p:cNvSpPr/>
            <p:nvPr/>
          </p:nvSpPr>
          <p:spPr>
            <a:xfrm>
              <a:off x="2682512" y="3450317"/>
              <a:ext cx="249522" cy="423322"/>
            </a:xfrm>
            <a:prstGeom prst="rect">
              <a:avLst/>
            </a:prstGeom>
            <a:solidFill>
              <a:srgbClr val="1CABE2">
                <a:alpha val="100000"/>
              </a:srgbClr>
            </a:solidFill>
          </p:spPr>
          <p:txBody>
            <a:bodyPr/>
            <a:lstStyle/>
            <a:p/>
          </p:txBody>
        </p:sp>
        <p:sp>
          <p:nvSpPr>
            <p:cNvPr id="30" name="rc30"/>
            <p:cNvSpPr/>
            <p:nvPr/>
          </p:nvSpPr>
          <p:spPr>
            <a:xfrm>
              <a:off x="2959759" y="3451339"/>
              <a:ext cx="249522" cy="422300"/>
            </a:xfrm>
            <a:prstGeom prst="rect">
              <a:avLst/>
            </a:prstGeom>
            <a:solidFill>
              <a:srgbClr val="1CABE2">
                <a:alpha val="100000"/>
              </a:srgbClr>
            </a:solidFill>
          </p:spPr>
          <p:txBody>
            <a:bodyPr/>
            <a:lstStyle/>
            <a:p/>
          </p:txBody>
        </p:sp>
        <p:sp>
          <p:nvSpPr>
            <p:cNvPr id="31" name="rc31"/>
            <p:cNvSpPr/>
            <p:nvPr/>
          </p:nvSpPr>
          <p:spPr>
            <a:xfrm>
              <a:off x="3237007" y="3449294"/>
              <a:ext cx="249522" cy="424345"/>
            </a:xfrm>
            <a:prstGeom prst="rect">
              <a:avLst/>
            </a:prstGeom>
            <a:solidFill>
              <a:srgbClr val="1CABE2">
                <a:alpha val="100000"/>
              </a:srgbClr>
            </a:solidFill>
          </p:spPr>
          <p:txBody>
            <a:bodyPr/>
            <a:lstStyle/>
            <a:p/>
          </p:txBody>
        </p:sp>
        <p:sp>
          <p:nvSpPr>
            <p:cNvPr id="32" name="rc32"/>
            <p:cNvSpPr/>
            <p:nvPr/>
          </p:nvSpPr>
          <p:spPr>
            <a:xfrm>
              <a:off x="3514255" y="3530073"/>
              <a:ext cx="249522" cy="343566"/>
            </a:xfrm>
            <a:prstGeom prst="rect">
              <a:avLst/>
            </a:prstGeom>
            <a:solidFill>
              <a:srgbClr val="1CABE2">
                <a:alpha val="100000"/>
              </a:srgbClr>
            </a:solidFill>
          </p:spPr>
          <p:txBody>
            <a:bodyPr/>
            <a:lstStyle/>
            <a:p/>
          </p:txBody>
        </p:sp>
        <p:sp>
          <p:nvSpPr>
            <p:cNvPr id="33" name="rc33"/>
            <p:cNvSpPr/>
            <p:nvPr/>
          </p:nvSpPr>
          <p:spPr>
            <a:xfrm>
              <a:off x="3791502" y="3445715"/>
              <a:ext cx="249522" cy="427924"/>
            </a:xfrm>
            <a:prstGeom prst="rect">
              <a:avLst/>
            </a:prstGeom>
            <a:solidFill>
              <a:srgbClr val="1CABE2">
                <a:alpha val="100000"/>
              </a:srgbClr>
            </a:solidFill>
          </p:spPr>
          <p:txBody>
            <a:bodyPr/>
            <a:lstStyle/>
            <a:p/>
          </p:txBody>
        </p:sp>
        <p:sp>
          <p:nvSpPr>
            <p:cNvPr id="34" name="rc34"/>
            <p:cNvSpPr/>
            <p:nvPr/>
          </p:nvSpPr>
          <p:spPr>
            <a:xfrm>
              <a:off x="4068750" y="3455941"/>
              <a:ext cx="249522" cy="417698"/>
            </a:xfrm>
            <a:prstGeom prst="rect">
              <a:avLst/>
            </a:prstGeom>
            <a:solidFill>
              <a:srgbClr val="1CABE2">
                <a:alpha val="100000"/>
              </a:srgbClr>
            </a:solidFill>
          </p:spPr>
          <p:txBody>
            <a:bodyPr/>
            <a:lstStyle/>
            <a:p/>
          </p:txBody>
        </p:sp>
        <p:sp>
          <p:nvSpPr>
            <p:cNvPr id="35" name="rc35"/>
            <p:cNvSpPr/>
            <p:nvPr/>
          </p:nvSpPr>
          <p:spPr>
            <a:xfrm>
              <a:off x="4345998" y="3707736"/>
              <a:ext cx="249522" cy="165903"/>
            </a:xfrm>
            <a:prstGeom prst="rect">
              <a:avLst/>
            </a:prstGeom>
            <a:solidFill>
              <a:srgbClr val="1CABE2">
                <a:alpha val="100000"/>
              </a:srgbClr>
            </a:solidFill>
          </p:spPr>
          <p:txBody>
            <a:bodyPr/>
            <a:lstStyle/>
            <a:p/>
          </p:txBody>
        </p:sp>
        <p:sp>
          <p:nvSpPr>
            <p:cNvPr id="36" name="rc36"/>
            <p:cNvSpPr/>
            <p:nvPr/>
          </p:nvSpPr>
          <p:spPr>
            <a:xfrm>
              <a:off x="4623245" y="3626701"/>
              <a:ext cx="249522" cy="246938"/>
            </a:xfrm>
            <a:prstGeom prst="rect">
              <a:avLst/>
            </a:prstGeom>
            <a:solidFill>
              <a:srgbClr val="1CABE2">
                <a:alpha val="100000"/>
              </a:srgbClr>
            </a:solidFill>
          </p:spPr>
          <p:txBody>
            <a:bodyPr/>
            <a:lstStyle/>
            <a:p/>
          </p:txBody>
        </p:sp>
        <p:sp>
          <p:nvSpPr>
            <p:cNvPr id="37" name="rc37"/>
            <p:cNvSpPr/>
            <p:nvPr/>
          </p:nvSpPr>
          <p:spPr>
            <a:xfrm>
              <a:off x="4900493" y="3791582"/>
              <a:ext cx="249522" cy="82057"/>
            </a:xfrm>
            <a:prstGeom prst="rect">
              <a:avLst/>
            </a:prstGeom>
            <a:solidFill>
              <a:srgbClr val="1CABE2">
                <a:alpha val="100000"/>
              </a:srgbClr>
            </a:solidFill>
          </p:spPr>
          <p:txBody>
            <a:bodyPr/>
            <a:lstStyle/>
            <a:p/>
          </p:txBody>
        </p:sp>
        <p:sp>
          <p:nvSpPr>
            <p:cNvPr id="38" name="rc38"/>
            <p:cNvSpPr/>
            <p:nvPr/>
          </p:nvSpPr>
          <p:spPr>
            <a:xfrm>
              <a:off x="5177741" y="3792861"/>
              <a:ext cx="249522" cy="80778"/>
            </a:xfrm>
            <a:prstGeom prst="rect">
              <a:avLst/>
            </a:prstGeom>
            <a:solidFill>
              <a:srgbClr val="1CABE2">
                <a:alpha val="100000"/>
              </a:srgbClr>
            </a:solidFill>
          </p:spPr>
          <p:txBody>
            <a:bodyPr/>
            <a:lstStyle/>
            <a:p/>
          </p:txBody>
        </p:sp>
        <p:sp>
          <p:nvSpPr>
            <p:cNvPr id="39" name="rc39"/>
            <p:cNvSpPr/>
            <p:nvPr/>
          </p:nvSpPr>
          <p:spPr>
            <a:xfrm>
              <a:off x="5454988" y="3555892"/>
              <a:ext cx="249522" cy="317747"/>
            </a:xfrm>
            <a:prstGeom prst="rect">
              <a:avLst/>
            </a:prstGeom>
            <a:solidFill>
              <a:srgbClr val="1CABE2">
                <a:alpha val="100000"/>
              </a:srgbClr>
            </a:solidFill>
          </p:spPr>
          <p:txBody>
            <a:bodyPr/>
            <a:lstStyle/>
            <a:p/>
          </p:txBody>
        </p:sp>
        <p:sp>
          <p:nvSpPr>
            <p:cNvPr id="40" name="rc40"/>
            <p:cNvSpPr/>
            <p:nvPr/>
          </p:nvSpPr>
          <p:spPr>
            <a:xfrm>
              <a:off x="5732236" y="3561260"/>
              <a:ext cx="249522" cy="312379"/>
            </a:xfrm>
            <a:prstGeom prst="rect">
              <a:avLst/>
            </a:prstGeom>
            <a:solidFill>
              <a:srgbClr val="1CABE2">
                <a:alpha val="100000"/>
              </a:srgbClr>
            </a:solidFill>
          </p:spPr>
          <p:txBody>
            <a:bodyPr/>
            <a:lstStyle/>
            <a:p/>
          </p:txBody>
        </p:sp>
        <p:sp>
          <p:nvSpPr>
            <p:cNvPr id="41" name="rc41"/>
            <p:cNvSpPr/>
            <p:nvPr/>
          </p:nvSpPr>
          <p:spPr>
            <a:xfrm>
              <a:off x="6009484" y="3566628"/>
              <a:ext cx="249522" cy="307011"/>
            </a:xfrm>
            <a:prstGeom prst="rect">
              <a:avLst/>
            </a:prstGeom>
            <a:solidFill>
              <a:srgbClr val="1CABE2">
                <a:alpha val="100000"/>
              </a:srgbClr>
            </a:solidFill>
          </p:spPr>
          <p:txBody>
            <a:bodyPr/>
            <a:lstStyle/>
            <a:p/>
          </p:txBody>
        </p:sp>
        <p:sp>
          <p:nvSpPr>
            <p:cNvPr id="42" name="rc42"/>
            <p:cNvSpPr/>
            <p:nvPr/>
          </p:nvSpPr>
          <p:spPr>
            <a:xfrm>
              <a:off x="6286731" y="3569440"/>
              <a:ext cx="249522" cy="304199"/>
            </a:xfrm>
            <a:prstGeom prst="rect">
              <a:avLst/>
            </a:prstGeom>
            <a:solidFill>
              <a:srgbClr val="1CABE2">
                <a:alpha val="100000"/>
              </a:srgbClr>
            </a:solidFill>
          </p:spPr>
          <p:txBody>
            <a:bodyPr/>
            <a:lstStyle/>
            <a:p/>
          </p:txBody>
        </p:sp>
        <p:sp>
          <p:nvSpPr>
            <p:cNvPr id="43" name="rc43"/>
            <p:cNvSpPr/>
            <p:nvPr/>
          </p:nvSpPr>
          <p:spPr>
            <a:xfrm>
              <a:off x="6563979" y="3572252"/>
              <a:ext cx="249522" cy="301387"/>
            </a:xfrm>
            <a:prstGeom prst="rect">
              <a:avLst/>
            </a:prstGeom>
            <a:solidFill>
              <a:srgbClr val="1CABE2">
                <a:alpha val="100000"/>
              </a:srgbClr>
            </a:solidFill>
          </p:spPr>
          <p:txBody>
            <a:bodyPr/>
            <a:lstStyle/>
            <a:p/>
          </p:txBody>
        </p:sp>
        <p:sp>
          <p:nvSpPr>
            <p:cNvPr id="44" name="rc44"/>
            <p:cNvSpPr/>
            <p:nvPr/>
          </p:nvSpPr>
          <p:spPr>
            <a:xfrm>
              <a:off x="6841227" y="2901991"/>
              <a:ext cx="249522" cy="971648"/>
            </a:xfrm>
            <a:prstGeom prst="rect">
              <a:avLst/>
            </a:prstGeom>
            <a:solidFill>
              <a:srgbClr val="1CABE2">
                <a:alpha val="100000"/>
              </a:srgbClr>
            </a:solidFill>
          </p:spPr>
          <p:txBody>
            <a:bodyPr/>
            <a:lstStyle/>
            <a:p/>
          </p:txBody>
        </p:sp>
        <p:sp>
          <p:nvSpPr>
            <p:cNvPr id="45" name="rc45"/>
            <p:cNvSpPr/>
            <p:nvPr/>
          </p:nvSpPr>
          <p:spPr>
            <a:xfrm>
              <a:off x="7118474" y="2832204"/>
              <a:ext cx="249522" cy="1041435"/>
            </a:xfrm>
            <a:prstGeom prst="rect">
              <a:avLst/>
            </a:prstGeom>
            <a:solidFill>
              <a:srgbClr val="1CABE2">
                <a:alpha val="100000"/>
              </a:srgbClr>
            </a:solidFill>
          </p:spPr>
          <p:txBody>
            <a:bodyPr/>
            <a:lstStyle/>
            <a:p/>
          </p:txBody>
        </p:sp>
        <p:sp>
          <p:nvSpPr>
            <p:cNvPr id="46" name="rc46"/>
            <p:cNvSpPr/>
            <p:nvPr/>
          </p:nvSpPr>
          <p:spPr>
            <a:xfrm>
              <a:off x="7395722" y="3799507"/>
              <a:ext cx="249522" cy="74132"/>
            </a:xfrm>
            <a:prstGeom prst="rect">
              <a:avLst/>
            </a:prstGeom>
            <a:solidFill>
              <a:srgbClr val="1CABE2">
                <a:alpha val="100000"/>
              </a:srgbClr>
            </a:solidFill>
          </p:spPr>
          <p:txBody>
            <a:bodyPr/>
            <a:lstStyle/>
            <a:p/>
          </p:txBody>
        </p:sp>
        <p:sp>
          <p:nvSpPr>
            <p:cNvPr id="47" name="rc47"/>
            <p:cNvSpPr/>
            <p:nvPr/>
          </p:nvSpPr>
          <p:spPr>
            <a:xfrm>
              <a:off x="7672970" y="3067128"/>
              <a:ext cx="249522" cy="806511"/>
            </a:xfrm>
            <a:prstGeom prst="rect">
              <a:avLst/>
            </a:prstGeom>
            <a:solidFill>
              <a:srgbClr val="1CABE2">
                <a:alpha val="100000"/>
              </a:srgbClr>
            </a:solidFill>
          </p:spPr>
          <p:txBody>
            <a:bodyPr/>
            <a:lstStyle/>
            <a:p/>
          </p:txBody>
        </p:sp>
        <p:sp>
          <p:nvSpPr>
            <p:cNvPr id="48" name="rc48"/>
            <p:cNvSpPr/>
            <p:nvPr/>
          </p:nvSpPr>
          <p:spPr>
            <a:xfrm>
              <a:off x="7950217" y="3218716"/>
              <a:ext cx="249522" cy="654923"/>
            </a:xfrm>
            <a:prstGeom prst="rect">
              <a:avLst/>
            </a:prstGeom>
            <a:solidFill>
              <a:srgbClr val="1CABE2">
                <a:alpha val="100000"/>
              </a:srgbClr>
            </a:solidFill>
          </p:spPr>
          <p:txBody>
            <a:bodyPr/>
            <a:lstStyle/>
            <a:p/>
          </p:txBody>
        </p:sp>
        <p:sp>
          <p:nvSpPr>
            <p:cNvPr id="49" name="rc49"/>
            <p:cNvSpPr/>
            <p:nvPr/>
          </p:nvSpPr>
          <p:spPr>
            <a:xfrm>
              <a:off x="1296273" y="2562259"/>
              <a:ext cx="249522" cy="819548"/>
            </a:xfrm>
            <a:prstGeom prst="rect">
              <a:avLst/>
            </a:prstGeom>
            <a:solidFill>
              <a:srgbClr val="B3B3B3">
                <a:alpha val="100000"/>
              </a:srgbClr>
            </a:solidFill>
          </p:spPr>
          <p:txBody>
            <a:bodyPr/>
            <a:lstStyle/>
            <a:p/>
          </p:txBody>
        </p:sp>
        <p:sp>
          <p:nvSpPr>
            <p:cNvPr id="50" name="rc50"/>
            <p:cNvSpPr/>
            <p:nvPr/>
          </p:nvSpPr>
          <p:spPr>
            <a:xfrm>
              <a:off x="1573521" y="2558425"/>
              <a:ext cx="249522" cy="904162"/>
            </a:xfrm>
            <a:prstGeom prst="rect">
              <a:avLst/>
            </a:prstGeom>
            <a:solidFill>
              <a:srgbClr val="B3B3B3">
                <a:alpha val="100000"/>
              </a:srgbClr>
            </a:solidFill>
          </p:spPr>
          <p:txBody>
            <a:bodyPr/>
            <a:lstStyle/>
            <a:p/>
          </p:txBody>
        </p:sp>
        <p:sp>
          <p:nvSpPr>
            <p:cNvPr id="51" name="rc51"/>
            <p:cNvSpPr/>
            <p:nvPr/>
          </p:nvSpPr>
          <p:spPr>
            <a:xfrm>
              <a:off x="1850769" y="2638693"/>
              <a:ext cx="249522" cy="823383"/>
            </a:xfrm>
            <a:prstGeom prst="rect">
              <a:avLst/>
            </a:prstGeom>
            <a:solidFill>
              <a:srgbClr val="B3B3B3">
                <a:alpha val="100000"/>
              </a:srgbClr>
            </a:solidFill>
          </p:spPr>
          <p:txBody>
            <a:bodyPr/>
            <a:lstStyle/>
            <a:p/>
          </p:txBody>
        </p:sp>
        <p:sp>
          <p:nvSpPr>
            <p:cNvPr id="52" name="rc52"/>
            <p:cNvSpPr/>
            <p:nvPr/>
          </p:nvSpPr>
          <p:spPr>
            <a:xfrm>
              <a:off x="2128016" y="2627445"/>
              <a:ext cx="249522" cy="830796"/>
            </a:xfrm>
            <a:prstGeom prst="rect">
              <a:avLst/>
            </a:prstGeom>
            <a:solidFill>
              <a:srgbClr val="B3B3B3">
                <a:alpha val="100000"/>
              </a:srgbClr>
            </a:solidFill>
          </p:spPr>
          <p:txBody>
            <a:bodyPr/>
            <a:lstStyle/>
            <a:p/>
          </p:txBody>
        </p:sp>
        <p:sp>
          <p:nvSpPr>
            <p:cNvPr id="53" name="rc53"/>
            <p:cNvSpPr/>
            <p:nvPr/>
          </p:nvSpPr>
          <p:spPr>
            <a:xfrm>
              <a:off x="2405264" y="2694675"/>
              <a:ext cx="249522" cy="757942"/>
            </a:xfrm>
            <a:prstGeom prst="rect">
              <a:avLst/>
            </a:prstGeom>
            <a:solidFill>
              <a:srgbClr val="B3B3B3">
                <a:alpha val="100000"/>
              </a:srgbClr>
            </a:solidFill>
          </p:spPr>
          <p:txBody>
            <a:bodyPr/>
            <a:lstStyle/>
            <a:p/>
          </p:txBody>
        </p:sp>
        <p:sp>
          <p:nvSpPr>
            <p:cNvPr id="54" name="rc54"/>
            <p:cNvSpPr/>
            <p:nvPr/>
          </p:nvSpPr>
          <p:spPr>
            <a:xfrm>
              <a:off x="2682512" y="2688029"/>
              <a:ext cx="249522" cy="762287"/>
            </a:xfrm>
            <a:prstGeom prst="rect">
              <a:avLst/>
            </a:prstGeom>
            <a:solidFill>
              <a:srgbClr val="B3B3B3">
                <a:alpha val="100000"/>
              </a:srgbClr>
            </a:solidFill>
          </p:spPr>
          <p:txBody>
            <a:bodyPr/>
            <a:lstStyle/>
            <a:p/>
          </p:txBody>
        </p:sp>
        <p:sp>
          <p:nvSpPr>
            <p:cNvPr id="55" name="rc55"/>
            <p:cNvSpPr/>
            <p:nvPr/>
          </p:nvSpPr>
          <p:spPr>
            <a:xfrm>
              <a:off x="2959759" y="2775710"/>
              <a:ext cx="249522" cy="675629"/>
            </a:xfrm>
            <a:prstGeom prst="rect">
              <a:avLst/>
            </a:prstGeom>
            <a:solidFill>
              <a:srgbClr val="B3B3B3">
                <a:alpha val="100000"/>
              </a:srgbClr>
            </a:solidFill>
          </p:spPr>
          <p:txBody>
            <a:bodyPr/>
            <a:lstStyle/>
            <a:p/>
          </p:txBody>
        </p:sp>
        <p:sp>
          <p:nvSpPr>
            <p:cNvPr id="56" name="rc56"/>
            <p:cNvSpPr/>
            <p:nvPr/>
          </p:nvSpPr>
          <p:spPr>
            <a:xfrm>
              <a:off x="3237007" y="2770342"/>
              <a:ext cx="249522" cy="678952"/>
            </a:xfrm>
            <a:prstGeom prst="rect">
              <a:avLst/>
            </a:prstGeom>
            <a:solidFill>
              <a:srgbClr val="B3B3B3">
                <a:alpha val="100000"/>
              </a:srgbClr>
            </a:solidFill>
          </p:spPr>
          <p:txBody>
            <a:bodyPr/>
            <a:lstStyle/>
            <a:p/>
          </p:txBody>
        </p:sp>
        <p:sp>
          <p:nvSpPr>
            <p:cNvPr id="57" name="rc57"/>
            <p:cNvSpPr/>
            <p:nvPr/>
          </p:nvSpPr>
          <p:spPr>
            <a:xfrm>
              <a:off x="3514255" y="2842685"/>
              <a:ext cx="249522" cy="687388"/>
            </a:xfrm>
            <a:prstGeom prst="rect">
              <a:avLst/>
            </a:prstGeom>
            <a:solidFill>
              <a:srgbClr val="B3B3B3">
                <a:alpha val="100000"/>
              </a:srgbClr>
            </a:solidFill>
          </p:spPr>
          <p:txBody>
            <a:bodyPr/>
            <a:lstStyle/>
            <a:p/>
          </p:txBody>
        </p:sp>
        <p:sp>
          <p:nvSpPr>
            <p:cNvPr id="58" name="rc58"/>
            <p:cNvSpPr/>
            <p:nvPr/>
          </p:nvSpPr>
          <p:spPr>
            <a:xfrm>
              <a:off x="3791502" y="2846519"/>
              <a:ext cx="249522" cy="599196"/>
            </a:xfrm>
            <a:prstGeom prst="rect">
              <a:avLst/>
            </a:prstGeom>
            <a:solidFill>
              <a:srgbClr val="B3B3B3">
                <a:alpha val="100000"/>
              </a:srgbClr>
            </a:solidFill>
          </p:spPr>
          <p:txBody>
            <a:bodyPr/>
            <a:lstStyle/>
            <a:p/>
          </p:txBody>
        </p:sp>
        <p:sp>
          <p:nvSpPr>
            <p:cNvPr id="59" name="rc59"/>
            <p:cNvSpPr/>
            <p:nvPr/>
          </p:nvSpPr>
          <p:spPr>
            <a:xfrm>
              <a:off x="4068750" y="2954651"/>
              <a:ext cx="249522" cy="501289"/>
            </a:xfrm>
            <a:prstGeom prst="rect">
              <a:avLst/>
            </a:prstGeom>
            <a:solidFill>
              <a:srgbClr val="B3B3B3">
                <a:alpha val="100000"/>
              </a:srgbClr>
            </a:solidFill>
          </p:spPr>
          <p:txBody>
            <a:bodyPr/>
            <a:lstStyle/>
            <a:p/>
          </p:txBody>
        </p:sp>
        <p:sp>
          <p:nvSpPr>
            <p:cNvPr id="60" name="rc60"/>
            <p:cNvSpPr/>
            <p:nvPr/>
          </p:nvSpPr>
          <p:spPr>
            <a:xfrm>
              <a:off x="4345998" y="3127201"/>
              <a:ext cx="249522" cy="580535"/>
            </a:xfrm>
            <a:prstGeom prst="rect">
              <a:avLst/>
            </a:prstGeom>
            <a:solidFill>
              <a:srgbClr val="B3B3B3">
                <a:alpha val="100000"/>
              </a:srgbClr>
            </a:solidFill>
          </p:spPr>
          <p:txBody>
            <a:bodyPr/>
            <a:lstStyle/>
            <a:p/>
          </p:txBody>
        </p:sp>
        <p:sp>
          <p:nvSpPr>
            <p:cNvPr id="61" name="rc61"/>
            <p:cNvSpPr/>
            <p:nvPr/>
          </p:nvSpPr>
          <p:spPr>
            <a:xfrm>
              <a:off x="4623245" y="3462076"/>
              <a:ext cx="249522" cy="164625"/>
            </a:xfrm>
            <a:prstGeom prst="rect">
              <a:avLst/>
            </a:prstGeom>
            <a:solidFill>
              <a:srgbClr val="B3B3B3">
                <a:alpha val="100000"/>
              </a:srgbClr>
            </a:solidFill>
          </p:spPr>
          <p:txBody>
            <a:bodyPr/>
            <a:lstStyle/>
            <a:p/>
          </p:txBody>
        </p:sp>
        <p:sp>
          <p:nvSpPr>
            <p:cNvPr id="62" name="rc62"/>
            <p:cNvSpPr/>
            <p:nvPr/>
          </p:nvSpPr>
          <p:spPr>
            <a:xfrm>
              <a:off x="4900493" y="3709525"/>
              <a:ext cx="249522" cy="82057"/>
            </a:xfrm>
            <a:prstGeom prst="rect">
              <a:avLst/>
            </a:prstGeom>
            <a:solidFill>
              <a:srgbClr val="B3B3B3">
                <a:alpha val="100000"/>
              </a:srgbClr>
            </a:solidFill>
          </p:spPr>
          <p:txBody>
            <a:bodyPr/>
            <a:lstStyle/>
            <a:p/>
          </p:txBody>
        </p:sp>
        <p:sp>
          <p:nvSpPr>
            <p:cNvPr id="63" name="rc63"/>
            <p:cNvSpPr/>
            <p:nvPr/>
          </p:nvSpPr>
          <p:spPr>
            <a:xfrm>
              <a:off x="5177741" y="3711826"/>
              <a:ext cx="249522" cy="81034"/>
            </a:xfrm>
            <a:prstGeom prst="rect">
              <a:avLst/>
            </a:prstGeom>
            <a:solidFill>
              <a:srgbClr val="B3B3B3">
                <a:alpha val="100000"/>
              </a:srgbClr>
            </a:solidFill>
          </p:spPr>
          <p:txBody>
            <a:bodyPr/>
            <a:lstStyle/>
            <a:p/>
          </p:txBody>
        </p:sp>
        <p:sp>
          <p:nvSpPr>
            <p:cNvPr id="64" name="rc64"/>
            <p:cNvSpPr/>
            <p:nvPr/>
          </p:nvSpPr>
          <p:spPr>
            <a:xfrm>
              <a:off x="5454988" y="3078887"/>
              <a:ext cx="249522" cy="477005"/>
            </a:xfrm>
            <a:prstGeom prst="rect">
              <a:avLst/>
            </a:prstGeom>
            <a:solidFill>
              <a:srgbClr val="B3B3B3">
                <a:alpha val="100000"/>
              </a:srgbClr>
            </a:solidFill>
          </p:spPr>
          <p:txBody>
            <a:bodyPr/>
            <a:lstStyle/>
            <a:p/>
          </p:txBody>
        </p:sp>
        <p:sp>
          <p:nvSpPr>
            <p:cNvPr id="65" name="rc65"/>
            <p:cNvSpPr/>
            <p:nvPr/>
          </p:nvSpPr>
          <p:spPr>
            <a:xfrm>
              <a:off x="5732236" y="3092946"/>
              <a:ext cx="249522" cy="468313"/>
            </a:xfrm>
            <a:prstGeom prst="rect">
              <a:avLst/>
            </a:prstGeom>
            <a:solidFill>
              <a:srgbClr val="B3B3B3">
                <a:alpha val="100000"/>
              </a:srgbClr>
            </a:solidFill>
          </p:spPr>
          <p:txBody>
            <a:bodyPr/>
            <a:lstStyle/>
            <a:p/>
          </p:txBody>
        </p:sp>
        <p:sp>
          <p:nvSpPr>
            <p:cNvPr id="66" name="rc66"/>
            <p:cNvSpPr/>
            <p:nvPr/>
          </p:nvSpPr>
          <p:spPr>
            <a:xfrm>
              <a:off x="6009484" y="3106239"/>
              <a:ext cx="249522" cy="460389"/>
            </a:xfrm>
            <a:prstGeom prst="rect">
              <a:avLst/>
            </a:prstGeom>
            <a:solidFill>
              <a:srgbClr val="B3B3B3">
                <a:alpha val="100000"/>
              </a:srgbClr>
            </a:solidFill>
          </p:spPr>
          <p:txBody>
            <a:bodyPr/>
            <a:lstStyle/>
            <a:p/>
          </p:txBody>
        </p:sp>
        <p:sp>
          <p:nvSpPr>
            <p:cNvPr id="67" name="rc67"/>
            <p:cNvSpPr/>
            <p:nvPr/>
          </p:nvSpPr>
          <p:spPr>
            <a:xfrm>
              <a:off x="6286731" y="3113141"/>
              <a:ext cx="249522" cy="456299"/>
            </a:xfrm>
            <a:prstGeom prst="rect">
              <a:avLst/>
            </a:prstGeom>
            <a:solidFill>
              <a:srgbClr val="B3B3B3">
                <a:alpha val="100000"/>
              </a:srgbClr>
            </a:solidFill>
          </p:spPr>
          <p:txBody>
            <a:bodyPr/>
            <a:lstStyle/>
            <a:p/>
          </p:txBody>
        </p:sp>
        <p:sp>
          <p:nvSpPr>
            <p:cNvPr id="68" name="rc68"/>
            <p:cNvSpPr/>
            <p:nvPr/>
          </p:nvSpPr>
          <p:spPr>
            <a:xfrm>
              <a:off x="6563979" y="3120554"/>
              <a:ext cx="249522" cy="451697"/>
            </a:xfrm>
            <a:prstGeom prst="rect">
              <a:avLst/>
            </a:prstGeom>
            <a:solidFill>
              <a:srgbClr val="B3B3B3">
                <a:alpha val="100000"/>
              </a:srgbClr>
            </a:solidFill>
          </p:spPr>
          <p:txBody>
            <a:bodyPr/>
            <a:lstStyle/>
            <a:p/>
          </p:txBody>
        </p:sp>
        <p:sp>
          <p:nvSpPr>
            <p:cNvPr id="69" name="rc69"/>
            <p:cNvSpPr/>
            <p:nvPr/>
          </p:nvSpPr>
          <p:spPr>
            <a:xfrm>
              <a:off x="6841227" y="2602904"/>
              <a:ext cx="249522" cy="299086"/>
            </a:xfrm>
            <a:prstGeom prst="rect">
              <a:avLst/>
            </a:prstGeom>
            <a:solidFill>
              <a:srgbClr val="B3B3B3">
                <a:alpha val="100000"/>
              </a:srgbClr>
            </a:solidFill>
          </p:spPr>
          <p:txBody>
            <a:bodyPr/>
            <a:lstStyle/>
            <a:p/>
          </p:txBody>
        </p:sp>
        <p:sp>
          <p:nvSpPr>
            <p:cNvPr id="70" name="rc70"/>
            <p:cNvSpPr/>
            <p:nvPr/>
          </p:nvSpPr>
          <p:spPr>
            <a:xfrm>
              <a:off x="7118474" y="2162710"/>
              <a:ext cx="249522" cy="669494"/>
            </a:xfrm>
            <a:prstGeom prst="rect">
              <a:avLst/>
            </a:prstGeom>
            <a:solidFill>
              <a:srgbClr val="B3B3B3">
                <a:alpha val="100000"/>
              </a:srgbClr>
            </a:solidFill>
          </p:spPr>
          <p:txBody>
            <a:bodyPr/>
            <a:lstStyle/>
            <a:p/>
          </p:txBody>
        </p:sp>
        <p:sp>
          <p:nvSpPr>
            <p:cNvPr id="71" name="rc71"/>
            <p:cNvSpPr/>
            <p:nvPr/>
          </p:nvSpPr>
          <p:spPr>
            <a:xfrm>
              <a:off x="7395722" y="3650986"/>
              <a:ext cx="249522" cy="148520"/>
            </a:xfrm>
            <a:prstGeom prst="rect">
              <a:avLst/>
            </a:prstGeom>
            <a:solidFill>
              <a:srgbClr val="B3B3B3">
                <a:alpha val="100000"/>
              </a:srgbClr>
            </a:solidFill>
          </p:spPr>
          <p:txBody>
            <a:bodyPr/>
            <a:lstStyle/>
            <a:p/>
          </p:txBody>
        </p:sp>
        <p:sp>
          <p:nvSpPr>
            <p:cNvPr id="72" name="rc72"/>
            <p:cNvSpPr/>
            <p:nvPr/>
          </p:nvSpPr>
          <p:spPr>
            <a:xfrm>
              <a:off x="7672970" y="2773921"/>
              <a:ext cx="249522" cy="293207"/>
            </a:xfrm>
            <a:prstGeom prst="rect">
              <a:avLst/>
            </a:prstGeom>
            <a:solidFill>
              <a:srgbClr val="B3B3B3">
                <a:alpha val="100000"/>
              </a:srgbClr>
            </a:solidFill>
          </p:spPr>
          <p:txBody>
            <a:bodyPr/>
            <a:lstStyle/>
            <a:p/>
          </p:txBody>
        </p:sp>
        <p:sp>
          <p:nvSpPr>
            <p:cNvPr id="73" name="rc73"/>
            <p:cNvSpPr/>
            <p:nvPr/>
          </p:nvSpPr>
          <p:spPr>
            <a:xfrm>
              <a:off x="7950217" y="2709246"/>
              <a:ext cx="249522" cy="509469"/>
            </a:xfrm>
            <a:prstGeom prst="rect">
              <a:avLst/>
            </a:prstGeom>
            <a:solidFill>
              <a:srgbClr val="B3B3B3">
                <a:alpha val="100000"/>
              </a:srgbClr>
            </a:solidFill>
          </p:spPr>
          <p:txBody>
            <a:bodyPr/>
            <a:lstStyle/>
            <a:p/>
          </p:txBody>
        </p:sp>
        <p:sp>
          <p:nvSpPr>
            <p:cNvPr id="74" name="pl74"/>
            <p:cNvSpPr/>
            <p:nvPr/>
          </p:nvSpPr>
          <p:spPr>
            <a:xfrm>
              <a:off x="1421035" y="1050606"/>
              <a:ext cx="6653943" cy="370701"/>
            </a:xfrm>
            <a:custGeom>
              <a:avLst/>
              <a:pathLst>
                <a:path w="6653943" h="370701">
                  <a:moveTo>
                    <a:pt x="0" y="142577"/>
                  </a:moveTo>
                  <a:lnTo>
                    <a:pt x="277247" y="114061"/>
                  </a:lnTo>
                  <a:lnTo>
                    <a:pt x="554495" y="114061"/>
                  </a:lnTo>
                  <a:lnTo>
                    <a:pt x="831742" y="114061"/>
                  </a:lnTo>
                  <a:lnTo>
                    <a:pt x="1108990" y="114061"/>
                  </a:lnTo>
                  <a:lnTo>
                    <a:pt x="1386238" y="114061"/>
                  </a:lnTo>
                  <a:lnTo>
                    <a:pt x="1663485" y="114061"/>
                  </a:lnTo>
                  <a:lnTo>
                    <a:pt x="1940733" y="114061"/>
                  </a:lnTo>
                  <a:lnTo>
                    <a:pt x="2217981" y="85546"/>
                  </a:lnTo>
                  <a:lnTo>
                    <a:pt x="2495228" y="114061"/>
                  </a:lnTo>
                  <a:lnTo>
                    <a:pt x="2772476" y="114061"/>
                  </a:lnTo>
                  <a:lnTo>
                    <a:pt x="3049724" y="28515"/>
                  </a:lnTo>
                  <a:lnTo>
                    <a:pt x="3326971" y="57030"/>
                  </a:lnTo>
                  <a:lnTo>
                    <a:pt x="3604219" y="0"/>
                  </a:lnTo>
                  <a:lnTo>
                    <a:pt x="3881467" y="0"/>
                  </a:lnTo>
                  <a:lnTo>
                    <a:pt x="4158714" y="85546"/>
                  </a:lnTo>
                  <a:lnTo>
                    <a:pt x="4435962" y="85546"/>
                  </a:lnTo>
                  <a:lnTo>
                    <a:pt x="4713210" y="85546"/>
                  </a:lnTo>
                  <a:lnTo>
                    <a:pt x="4990457" y="85546"/>
                  </a:lnTo>
                  <a:lnTo>
                    <a:pt x="5267705" y="85546"/>
                  </a:lnTo>
                  <a:lnTo>
                    <a:pt x="5544953" y="342185"/>
                  </a:lnTo>
                  <a:lnTo>
                    <a:pt x="5822200" y="370701"/>
                  </a:lnTo>
                  <a:lnTo>
                    <a:pt x="6099448" y="0"/>
                  </a:lnTo>
                  <a:lnTo>
                    <a:pt x="6376696" y="285154"/>
                  </a:lnTo>
                  <a:lnTo>
                    <a:pt x="6653943" y="228123"/>
                  </a:lnTo>
                </a:path>
              </a:pathLst>
            </a:custGeom>
            <a:ln w="27101" cap="flat">
              <a:solidFill>
                <a:srgbClr val="0058AB">
                  <a:alpha val="50196"/>
                </a:srgbClr>
              </a:solidFill>
              <a:prstDash val="solid"/>
              <a:round/>
            </a:ln>
          </p:spPr>
          <p:txBody>
            <a:bodyPr/>
            <a:lstStyle/>
            <a:p/>
          </p:txBody>
        </p:sp>
        <p:sp>
          <p:nvSpPr>
            <p:cNvPr id="75" name="pl75"/>
            <p:cNvSpPr/>
            <p:nvPr/>
          </p:nvSpPr>
          <p:spPr>
            <a:xfrm>
              <a:off x="1421035" y="1079121"/>
              <a:ext cx="6653943" cy="598825"/>
            </a:xfrm>
            <a:custGeom>
              <a:avLst/>
              <a:pathLst>
                <a:path w="6653943" h="598825">
                  <a:moveTo>
                    <a:pt x="0" y="399216"/>
                  </a:moveTo>
                  <a:lnTo>
                    <a:pt x="277247" y="399216"/>
                  </a:lnTo>
                  <a:lnTo>
                    <a:pt x="554495" y="370701"/>
                  </a:lnTo>
                  <a:lnTo>
                    <a:pt x="831742" y="370701"/>
                  </a:lnTo>
                  <a:lnTo>
                    <a:pt x="1108990" y="342185"/>
                  </a:lnTo>
                  <a:lnTo>
                    <a:pt x="1386238" y="342185"/>
                  </a:lnTo>
                  <a:lnTo>
                    <a:pt x="1663485" y="313670"/>
                  </a:lnTo>
                  <a:lnTo>
                    <a:pt x="1940733" y="313670"/>
                  </a:lnTo>
                  <a:lnTo>
                    <a:pt x="2217981" y="285154"/>
                  </a:lnTo>
                  <a:lnTo>
                    <a:pt x="2495228" y="285154"/>
                  </a:lnTo>
                  <a:lnTo>
                    <a:pt x="2772476" y="256639"/>
                  </a:lnTo>
                  <a:lnTo>
                    <a:pt x="3049724" y="199608"/>
                  </a:lnTo>
                  <a:lnTo>
                    <a:pt x="3326971" y="85546"/>
                  </a:lnTo>
                  <a:lnTo>
                    <a:pt x="3604219" y="0"/>
                  </a:lnTo>
                  <a:lnTo>
                    <a:pt x="3881467" y="0"/>
                  </a:lnTo>
                  <a:lnTo>
                    <a:pt x="4158714" y="228123"/>
                  </a:lnTo>
                  <a:lnTo>
                    <a:pt x="4435962" y="228123"/>
                  </a:lnTo>
                  <a:lnTo>
                    <a:pt x="4713210" y="228123"/>
                  </a:lnTo>
                  <a:lnTo>
                    <a:pt x="4990457" y="228123"/>
                  </a:lnTo>
                  <a:lnTo>
                    <a:pt x="5267705" y="228123"/>
                  </a:lnTo>
                  <a:lnTo>
                    <a:pt x="5544953" y="427732"/>
                  </a:lnTo>
                  <a:lnTo>
                    <a:pt x="5822200" y="598825"/>
                  </a:lnTo>
                  <a:lnTo>
                    <a:pt x="6099448" y="28515"/>
                  </a:lnTo>
                  <a:lnTo>
                    <a:pt x="6376696" y="370701"/>
                  </a:lnTo>
                  <a:lnTo>
                    <a:pt x="6653943" y="399216"/>
                  </a:lnTo>
                </a:path>
              </a:pathLst>
            </a:custGeom>
            <a:ln w="27101" cap="flat">
              <a:solidFill>
                <a:srgbClr val="333333">
                  <a:alpha val="50196"/>
                </a:srgbClr>
              </a:solidFill>
              <a:prstDash val="solid"/>
              <a:round/>
            </a:ln>
          </p:spPr>
          <p:txBody>
            <a:bodyPr/>
            <a:lstStyle/>
            <a:p/>
          </p:txBody>
        </p:sp>
        <p:sp>
          <p:nvSpPr>
            <p:cNvPr id="76" name="tx76"/>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182946"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14689"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2845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3" name="tx83"/>
            <p:cNvSpPr/>
            <p:nvPr/>
          </p:nvSpPr>
          <p:spPr>
            <a:xfrm>
              <a:off x="6905698"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4" name="tx84"/>
            <p:cNvSpPr/>
            <p:nvPr/>
          </p:nvSpPr>
          <p:spPr>
            <a:xfrm>
              <a:off x="7182946"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737441"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7" name="tx87"/>
            <p:cNvSpPr/>
            <p:nvPr/>
          </p:nvSpPr>
          <p:spPr>
            <a:xfrm>
              <a:off x="8014689"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8" name="tx88"/>
            <p:cNvSpPr/>
            <p:nvPr/>
          </p:nvSpPr>
          <p:spPr>
            <a:xfrm>
              <a:off x="1345686" y="35872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2731924" y="36228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4118163" y="36243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5504401" y="36756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6613391" y="36838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6890639" y="33473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7167887" y="33138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5" name="tx95"/>
            <p:cNvSpPr/>
            <p:nvPr/>
          </p:nvSpPr>
          <p:spPr>
            <a:xfrm>
              <a:off x="7722382" y="34298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6" name="tx96"/>
            <p:cNvSpPr/>
            <p:nvPr/>
          </p:nvSpPr>
          <p:spPr>
            <a:xfrm>
              <a:off x="7999630" y="35057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7" name="tx97"/>
            <p:cNvSpPr/>
            <p:nvPr/>
          </p:nvSpPr>
          <p:spPr>
            <a:xfrm>
              <a:off x="1345686" y="29315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8" name="tx98"/>
            <p:cNvSpPr/>
            <p:nvPr/>
          </p:nvSpPr>
          <p:spPr>
            <a:xfrm>
              <a:off x="2777128" y="302868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9" name="tx99"/>
            <p:cNvSpPr/>
            <p:nvPr/>
          </p:nvSpPr>
          <p:spPr>
            <a:xfrm>
              <a:off x="4163367" y="31661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0" name="tx100"/>
            <p:cNvSpPr/>
            <p:nvPr/>
          </p:nvSpPr>
          <p:spPr>
            <a:xfrm>
              <a:off x="5504401" y="32769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1" name="tx101"/>
            <p:cNvSpPr/>
            <p:nvPr/>
          </p:nvSpPr>
          <p:spPr>
            <a:xfrm>
              <a:off x="6613391" y="33059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2" name="tx102"/>
            <p:cNvSpPr/>
            <p:nvPr/>
          </p:nvSpPr>
          <p:spPr>
            <a:xfrm>
              <a:off x="6890639" y="27133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7167887" y="24570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7722382" y="28814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8044834" y="29248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6" name="tx106"/>
            <p:cNvSpPr/>
            <p:nvPr/>
          </p:nvSpPr>
          <p:spPr>
            <a:xfrm>
              <a:off x="1345686" y="2444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7" name="tx107"/>
            <p:cNvSpPr/>
            <p:nvPr/>
          </p:nvSpPr>
          <p:spPr>
            <a:xfrm>
              <a:off x="2731924" y="25699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8" name="tx108"/>
            <p:cNvSpPr/>
            <p:nvPr/>
          </p:nvSpPr>
          <p:spPr>
            <a:xfrm>
              <a:off x="4118163" y="28365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9" name="tx109"/>
            <p:cNvSpPr/>
            <p:nvPr/>
          </p:nvSpPr>
          <p:spPr>
            <a:xfrm>
              <a:off x="5504401" y="29607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0" name="tx110"/>
            <p:cNvSpPr/>
            <p:nvPr/>
          </p:nvSpPr>
          <p:spPr>
            <a:xfrm>
              <a:off x="6658596" y="30024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1" name="tx111"/>
            <p:cNvSpPr/>
            <p:nvPr/>
          </p:nvSpPr>
          <p:spPr>
            <a:xfrm>
              <a:off x="6935843" y="24862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7167887"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3" name="tx113"/>
            <p:cNvSpPr/>
            <p:nvPr/>
          </p:nvSpPr>
          <p:spPr>
            <a:xfrm>
              <a:off x="7458685" y="35342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7722382" y="26558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5" name="tx115"/>
            <p:cNvSpPr/>
            <p:nvPr/>
          </p:nvSpPr>
          <p:spPr>
            <a:xfrm>
              <a:off x="7999630" y="25912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6" name="tx11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717597" y="305456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8" name="tx118"/>
            <p:cNvSpPr/>
            <p:nvPr/>
          </p:nvSpPr>
          <p:spPr>
            <a:xfrm>
              <a:off x="717597" y="2287747"/>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9" name="tx119"/>
            <p:cNvSpPr/>
            <p:nvPr/>
          </p:nvSpPr>
          <p:spPr>
            <a:xfrm>
              <a:off x="717597" y="15208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20" name="tx120"/>
            <p:cNvSpPr/>
            <p:nvPr/>
          </p:nvSpPr>
          <p:spPr>
            <a:xfrm>
              <a:off x="639902" y="755674"/>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778716"/>
              <a:ext cx="201456" cy="201456"/>
            </a:xfrm>
            <a:prstGeom prst="rect">
              <a:avLst/>
            </a:prstGeom>
            <a:solidFill>
              <a:srgbClr val="B3B3B3">
                <a:alpha val="100000"/>
              </a:srgbClr>
            </a:solidFill>
          </p:spPr>
          <p:txBody>
            <a:bodyPr/>
            <a:lstStyle/>
            <a:p/>
          </p:txBody>
        </p:sp>
        <p:sp>
          <p:nvSpPr>
            <p:cNvPr id="143" name="rc143"/>
            <p:cNvSpPr/>
            <p:nvPr/>
          </p:nvSpPr>
          <p:spPr>
            <a:xfrm>
              <a:off x="5565324" y="4778716"/>
              <a:ext cx="201456" cy="201456"/>
            </a:xfrm>
            <a:prstGeom prst="rect">
              <a:avLst/>
            </a:prstGeom>
            <a:solidFill>
              <a:srgbClr val="1CABE2">
                <a:alpha val="100000"/>
              </a:srgbClr>
            </a:solidFill>
          </p:spPr>
          <p:txBody>
            <a:bodyPr/>
            <a:lstStyle/>
            <a:p/>
          </p:txBody>
        </p:sp>
        <p:sp>
          <p:nvSpPr>
            <p:cNvPr id="144" name="tx14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7611"/>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Eswatini, 2000-2024</a:t>
              </a:r>
            </a:p>
          </p:txBody>
        </p:sp>
        <p:sp>
          <p:nvSpPr>
            <p:cNvPr id="147" name="pl147"/>
            <p:cNvSpPr/>
            <p:nvPr/>
          </p:nvSpPr>
          <p:spPr>
            <a:xfrm>
              <a:off x="205406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5696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0852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60080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1163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8118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3274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4301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3585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650800"/>
              <a:ext cx="1786868" cy="164676"/>
            </a:xfrm>
            <a:prstGeom prst="rect">
              <a:avLst/>
            </a:prstGeom>
            <a:solidFill>
              <a:srgbClr val="1CABE2">
                <a:alpha val="100000"/>
              </a:srgbClr>
            </a:solidFill>
          </p:spPr>
          <p:txBody>
            <a:bodyPr/>
            <a:lstStyle/>
            <a:p/>
          </p:txBody>
        </p:sp>
        <p:sp>
          <p:nvSpPr>
            <p:cNvPr id="161" name="rc161"/>
            <p:cNvSpPr/>
            <p:nvPr/>
          </p:nvSpPr>
          <p:spPr>
            <a:xfrm>
              <a:off x="1296273" y="5444954"/>
              <a:ext cx="4781654" cy="164676"/>
            </a:xfrm>
            <a:prstGeom prst="rect">
              <a:avLst/>
            </a:prstGeom>
            <a:solidFill>
              <a:srgbClr val="1CABE2">
                <a:alpha val="100000"/>
              </a:srgbClr>
            </a:solidFill>
          </p:spPr>
          <p:txBody>
            <a:bodyPr/>
            <a:lstStyle/>
            <a:p/>
          </p:txBody>
        </p:sp>
        <p:sp>
          <p:nvSpPr>
            <p:cNvPr id="162" name="rc162"/>
            <p:cNvSpPr/>
            <p:nvPr/>
          </p:nvSpPr>
          <p:spPr>
            <a:xfrm>
              <a:off x="1296273" y="5239108"/>
              <a:ext cx="3882915" cy="164676"/>
            </a:xfrm>
            <a:prstGeom prst="rect">
              <a:avLst/>
            </a:prstGeom>
            <a:solidFill>
              <a:srgbClr val="1CABE2">
                <a:alpha val="100000"/>
              </a:srgbClr>
            </a:solidFill>
          </p:spPr>
          <p:txBody>
            <a:bodyPr/>
            <a:lstStyle/>
            <a:p/>
          </p:txBody>
        </p:sp>
        <p:sp>
          <p:nvSpPr>
            <p:cNvPr id="163" name="rc163"/>
            <p:cNvSpPr/>
            <p:nvPr/>
          </p:nvSpPr>
          <p:spPr>
            <a:xfrm>
              <a:off x="3083142" y="5650800"/>
              <a:ext cx="2678029" cy="164676"/>
            </a:xfrm>
            <a:prstGeom prst="rect">
              <a:avLst/>
            </a:prstGeom>
            <a:solidFill>
              <a:srgbClr val="B3B3B3">
                <a:alpha val="100000"/>
              </a:srgbClr>
            </a:solidFill>
          </p:spPr>
          <p:txBody>
            <a:bodyPr/>
            <a:lstStyle/>
            <a:p/>
          </p:txBody>
        </p:sp>
        <p:sp>
          <p:nvSpPr>
            <p:cNvPr id="164" name="rc164"/>
            <p:cNvSpPr/>
            <p:nvPr/>
          </p:nvSpPr>
          <p:spPr>
            <a:xfrm>
              <a:off x="6077928" y="5444954"/>
              <a:ext cx="1738370" cy="164676"/>
            </a:xfrm>
            <a:prstGeom prst="rect">
              <a:avLst/>
            </a:prstGeom>
            <a:solidFill>
              <a:srgbClr val="B3B3B3">
                <a:alpha val="100000"/>
              </a:srgbClr>
            </a:solidFill>
          </p:spPr>
          <p:txBody>
            <a:bodyPr/>
            <a:lstStyle/>
            <a:p/>
          </p:txBody>
        </p:sp>
        <p:sp>
          <p:nvSpPr>
            <p:cNvPr id="165" name="rc165"/>
            <p:cNvSpPr/>
            <p:nvPr/>
          </p:nvSpPr>
          <p:spPr>
            <a:xfrm>
              <a:off x="5179189" y="5239108"/>
              <a:ext cx="3020550" cy="164676"/>
            </a:xfrm>
            <a:prstGeom prst="rect">
              <a:avLst/>
            </a:prstGeom>
            <a:solidFill>
              <a:srgbClr val="B3B3B3">
                <a:alpha val="100000"/>
              </a:srgbClr>
            </a:solidFill>
          </p:spPr>
          <p:txBody>
            <a:bodyPr/>
            <a:lstStyle/>
            <a:p/>
          </p:txBody>
        </p:sp>
        <p:sp>
          <p:nvSpPr>
            <p:cNvPr id="166" name="tx166"/>
            <p:cNvSpPr/>
            <p:nvPr/>
          </p:nvSpPr>
          <p:spPr>
            <a:xfrm>
              <a:off x="5793326" y="5689946"/>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67" name="tx167"/>
            <p:cNvSpPr/>
            <p:nvPr/>
          </p:nvSpPr>
          <p:spPr>
            <a:xfrm>
              <a:off x="7896671"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68" name="tx168"/>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69" name="tx169"/>
            <p:cNvSpPr/>
            <p:nvPr/>
          </p:nvSpPr>
          <p:spPr>
            <a:xfrm>
              <a:off x="2109336"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0" name="tx170"/>
            <p:cNvSpPr/>
            <p:nvPr/>
          </p:nvSpPr>
          <p:spPr>
            <a:xfrm>
              <a:off x="360672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71" name="tx171"/>
            <p:cNvSpPr/>
            <p:nvPr/>
          </p:nvSpPr>
          <p:spPr>
            <a:xfrm>
              <a:off x="3157359"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72" name="tx172"/>
            <p:cNvSpPr/>
            <p:nvPr/>
          </p:nvSpPr>
          <p:spPr>
            <a:xfrm>
              <a:off x="434178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3" name="tx173"/>
            <p:cNvSpPr/>
            <p:nvPr/>
          </p:nvSpPr>
          <p:spPr>
            <a:xfrm>
              <a:off x="686674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4" name="tx174"/>
            <p:cNvSpPr/>
            <p:nvPr/>
          </p:nvSpPr>
          <p:spPr>
            <a:xfrm>
              <a:off x="6657310"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5" name="tx17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726417"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0" name="tx180"/>
            <p:cNvSpPr/>
            <p:nvPr/>
          </p:nvSpPr>
          <p:spPr>
            <a:xfrm>
              <a:off x="4241997"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1" name="tx181"/>
            <p:cNvSpPr/>
            <p:nvPr/>
          </p:nvSpPr>
          <p:spPr>
            <a:xfrm>
              <a:off x="5757577"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2" name="tx182"/>
            <p:cNvSpPr/>
            <p:nvPr/>
          </p:nvSpPr>
          <p:spPr>
            <a:xfrm>
              <a:off x="7273157"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3" name="tx18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Eswatini.
In 2024, DTP1 coverage in Eswatini increased to 91%. The number of children missing out on any DTP vaccination (zero-dose children) remained constant at from 3,000 in 2023 to 3,000 in 2024.
DTP3 coverage remained relatively constant within 1% at 84% in 2024, leaving 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71413"/>
            </a:xfrm>
            <a:custGeom>
              <a:avLst/>
              <a:pathLst>
                <a:path w="3397293" h="371413">
                  <a:moveTo>
                    <a:pt x="0" y="142851"/>
                  </a:moveTo>
                  <a:lnTo>
                    <a:pt x="141553" y="114281"/>
                  </a:lnTo>
                  <a:lnTo>
                    <a:pt x="283107" y="114281"/>
                  </a:lnTo>
                  <a:lnTo>
                    <a:pt x="424661" y="114281"/>
                  </a:lnTo>
                  <a:lnTo>
                    <a:pt x="566215" y="114281"/>
                  </a:lnTo>
                  <a:lnTo>
                    <a:pt x="707769" y="114281"/>
                  </a:lnTo>
                  <a:lnTo>
                    <a:pt x="849323" y="114281"/>
                  </a:lnTo>
                  <a:lnTo>
                    <a:pt x="990877" y="114281"/>
                  </a:lnTo>
                  <a:lnTo>
                    <a:pt x="1132431" y="85710"/>
                  </a:lnTo>
                  <a:lnTo>
                    <a:pt x="1273984" y="114281"/>
                  </a:lnTo>
                  <a:lnTo>
                    <a:pt x="1415538" y="114281"/>
                  </a:lnTo>
                  <a:lnTo>
                    <a:pt x="1557092" y="28570"/>
                  </a:lnTo>
                  <a:lnTo>
                    <a:pt x="1698646" y="57140"/>
                  </a:lnTo>
                  <a:lnTo>
                    <a:pt x="1840200" y="0"/>
                  </a:lnTo>
                  <a:lnTo>
                    <a:pt x="1981754" y="0"/>
                  </a:lnTo>
                  <a:lnTo>
                    <a:pt x="2123308" y="85710"/>
                  </a:lnTo>
                  <a:lnTo>
                    <a:pt x="2264862" y="85710"/>
                  </a:lnTo>
                  <a:lnTo>
                    <a:pt x="2406416" y="85710"/>
                  </a:lnTo>
                  <a:lnTo>
                    <a:pt x="2547969" y="85710"/>
                  </a:lnTo>
                  <a:lnTo>
                    <a:pt x="2689523" y="85710"/>
                  </a:lnTo>
                  <a:lnTo>
                    <a:pt x="2831077" y="342843"/>
                  </a:lnTo>
                  <a:lnTo>
                    <a:pt x="2972631" y="371413"/>
                  </a:lnTo>
                  <a:lnTo>
                    <a:pt x="3114185" y="0"/>
                  </a:lnTo>
                  <a:lnTo>
                    <a:pt x="3255739" y="285702"/>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71413"/>
            </a:xfrm>
            <a:custGeom>
              <a:avLst/>
              <a:pathLst>
                <a:path w="3397293" h="371413">
                  <a:moveTo>
                    <a:pt x="0" y="142851"/>
                  </a:moveTo>
                  <a:lnTo>
                    <a:pt x="141553" y="114281"/>
                  </a:lnTo>
                  <a:lnTo>
                    <a:pt x="283107" y="114281"/>
                  </a:lnTo>
                  <a:lnTo>
                    <a:pt x="424661" y="114281"/>
                  </a:lnTo>
                  <a:lnTo>
                    <a:pt x="566215" y="114281"/>
                  </a:lnTo>
                  <a:lnTo>
                    <a:pt x="707769" y="114281"/>
                  </a:lnTo>
                  <a:lnTo>
                    <a:pt x="849323" y="114281"/>
                  </a:lnTo>
                  <a:lnTo>
                    <a:pt x="990877" y="114281"/>
                  </a:lnTo>
                  <a:lnTo>
                    <a:pt x="1132431" y="85710"/>
                  </a:lnTo>
                  <a:lnTo>
                    <a:pt x="1273984" y="114281"/>
                  </a:lnTo>
                  <a:lnTo>
                    <a:pt x="1415538" y="114281"/>
                  </a:lnTo>
                  <a:lnTo>
                    <a:pt x="1557092" y="28570"/>
                  </a:lnTo>
                  <a:lnTo>
                    <a:pt x="1698646" y="57140"/>
                  </a:lnTo>
                  <a:lnTo>
                    <a:pt x="1840200" y="0"/>
                  </a:lnTo>
                  <a:lnTo>
                    <a:pt x="1981754" y="0"/>
                  </a:lnTo>
                  <a:lnTo>
                    <a:pt x="2123308" y="85710"/>
                  </a:lnTo>
                  <a:lnTo>
                    <a:pt x="2264862" y="85710"/>
                  </a:lnTo>
                  <a:lnTo>
                    <a:pt x="2406416" y="85710"/>
                  </a:lnTo>
                  <a:lnTo>
                    <a:pt x="2547969" y="85710"/>
                  </a:lnTo>
                  <a:lnTo>
                    <a:pt x="2689523" y="85710"/>
                  </a:lnTo>
                  <a:lnTo>
                    <a:pt x="2831077" y="342843"/>
                  </a:lnTo>
                  <a:lnTo>
                    <a:pt x="2972631" y="371413"/>
                  </a:lnTo>
                  <a:lnTo>
                    <a:pt x="3114185" y="0"/>
                  </a:lnTo>
                  <a:lnTo>
                    <a:pt x="3255739" y="285702"/>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71413"/>
            </a:xfrm>
            <a:custGeom>
              <a:avLst/>
              <a:pathLst>
                <a:path w="3397293" h="371413">
                  <a:moveTo>
                    <a:pt x="0" y="142851"/>
                  </a:moveTo>
                  <a:lnTo>
                    <a:pt x="141553" y="114281"/>
                  </a:lnTo>
                  <a:lnTo>
                    <a:pt x="283107" y="114281"/>
                  </a:lnTo>
                  <a:lnTo>
                    <a:pt x="424661" y="114281"/>
                  </a:lnTo>
                  <a:lnTo>
                    <a:pt x="566215" y="114281"/>
                  </a:lnTo>
                  <a:lnTo>
                    <a:pt x="707769" y="114281"/>
                  </a:lnTo>
                  <a:lnTo>
                    <a:pt x="849323" y="114281"/>
                  </a:lnTo>
                  <a:lnTo>
                    <a:pt x="990877" y="114281"/>
                  </a:lnTo>
                  <a:lnTo>
                    <a:pt x="1132431" y="85710"/>
                  </a:lnTo>
                  <a:lnTo>
                    <a:pt x="1273984" y="114281"/>
                  </a:lnTo>
                  <a:lnTo>
                    <a:pt x="1415538" y="114281"/>
                  </a:lnTo>
                  <a:lnTo>
                    <a:pt x="1557092" y="28570"/>
                  </a:lnTo>
                  <a:lnTo>
                    <a:pt x="1698646" y="57140"/>
                  </a:lnTo>
                  <a:lnTo>
                    <a:pt x="1840200" y="0"/>
                  </a:lnTo>
                  <a:lnTo>
                    <a:pt x="1981754" y="0"/>
                  </a:lnTo>
                  <a:lnTo>
                    <a:pt x="2123308" y="85710"/>
                  </a:lnTo>
                  <a:lnTo>
                    <a:pt x="2264862" y="85710"/>
                  </a:lnTo>
                  <a:lnTo>
                    <a:pt x="2406416" y="85710"/>
                  </a:lnTo>
                  <a:lnTo>
                    <a:pt x="2547969" y="85710"/>
                  </a:lnTo>
                  <a:lnTo>
                    <a:pt x="2689523" y="85710"/>
                  </a:lnTo>
                  <a:lnTo>
                    <a:pt x="2831077" y="342843"/>
                  </a:lnTo>
                  <a:lnTo>
                    <a:pt x="2972631" y="371413"/>
                  </a:lnTo>
                  <a:lnTo>
                    <a:pt x="3114185" y="0"/>
                  </a:lnTo>
                  <a:lnTo>
                    <a:pt x="3255739" y="285702"/>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4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82"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0" name="tx60"/>
            <p:cNvSpPr/>
            <p:nvPr/>
          </p:nvSpPr>
          <p:spPr>
            <a:xfrm>
              <a:off x="28321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56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363" y="472419"/>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Eswatini, 2000-2024</a:t>
              </a:r>
            </a:p>
          </p:txBody>
        </p:sp>
        <p:sp>
          <p:nvSpPr>
            <p:cNvPr id="63" name="pl63"/>
            <p:cNvSpPr/>
            <p:nvPr/>
          </p:nvSpPr>
          <p:spPr>
            <a:xfrm>
              <a:off x="5267799" y="39255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5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25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256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56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255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5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56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256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256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559935"/>
            </a:xfrm>
            <a:custGeom>
              <a:avLst/>
              <a:pathLst>
                <a:path w="3397293" h="1559935">
                  <a:moveTo>
                    <a:pt x="0" y="599975"/>
                  </a:moveTo>
                  <a:lnTo>
                    <a:pt x="141553" y="479980"/>
                  </a:lnTo>
                  <a:lnTo>
                    <a:pt x="283107" y="479980"/>
                  </a:lnTo>
                  <a:lnTo>
                    <a:pt x="424661" y="479980"/>
                  </a:lnTo>
                  <a:lnTo>
                    <a:pt x="566215" y="479980"/>
                  </a:lnTo>
                  <a:lnTo>
                    <a:pt x="707769" y="479980"/>
                  </a:lnTo>
                  <a:lnTo>
                    <a:pt x="849323" y="479980"/>
                  </a:lnTo>
                  <a:lnTo>
                    <a:pt x="990877" y="479980"/>
                  </a:lnTo>
                  <a:lnTo>
                    <a:pt x="1132431" y="359985"/>
                  </a:lnTo>
                  <a:lnTo>
                    <a:pt x="1273984" y="479980"/>
                  </a:lnTo>
                  <a:lnTo>
                    <a:pt x="1415538" y="479980"/>
                  </a:lnTo>
                  <a:lnTo>
                    <a:pt x="1557092" y="119995"/>
                  </a:lnTo>
                  <a:lnTo>
                    <a:pt x="1698646" y="239990"/>
                  </a:lnTo>
                  <a:lnTo>
                    <a:pt x="1840200" y="0"/>
                  </a:lnTo>
                  <a:lnTo>
                    <a:pt x="1981754" y="0"/>
                  </a:lnTo>
                  <a:lnTo>
                    <a:pt x="2123308" y="359985"/>
                  </a:lnTo>
                  <a:lnTo>
                    <a:pt x="2264862" y="359985"/>
                  </a:lnTo>
                  <a:lnTo>
                    <a:pt x="2406416" y="359985"/>
                  </a:lnTo>
                  <a:lnTo>
                    <a:pt x="2547969" y="359985"/>
                  </a:lnTo>
                  <a:lnTo>
                    <a:pt x="2689523" y="359985"/>
                  </a:lnTo>
                  <a:lnTo>
                    <a:pt x="2831077" y="1439940"/>
                  </a:lnTo>
                  <a:lnTo>
                    <a:pt x="2972631" y="1559935"/>
                  </a:lnTo>
                  <a:lnTo>
                    <a:pt x="3114185" y="0"/>
                  </a:lnTo>
                  <a:lnTo>
                    <a:pt x="3255739" y="1199950"/>
                  </a:lnTo>
                  <a:lnTo>
                    <a:pt x="3397293" y="95996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25620"/>
              <a:ext cx="3397293" cy="959960"/>
            </a:xfrm>
            <a:custGeom>
              <a:avLst/>
              <a:pathLst>
                <a:path w="3397293" h="959960">
                  <a:moveTo>
                    <a:pt x="0" y="959960"/>
                  </a:moveTo>
                  <a:lnTo>
                    <a:pt x="141553" y="839965"/>
                  </a:lnTo>
                  <a:lnTo>
                    <a:pt x="283107" y="839965"/>
                  </a:lnTo>
                  <a:lnTo>
                    <a:pt x="424661" y="719970"/>
                  </a:lnTo>
                  <a:lnTo>
                    <a:pt x="566215" y="599975"/>
                  </a:lnTo>
                  <a:lnTo>
                    <a:pt x="707769" y="479980"/>
                  </a:lnTo>
                  <a:lnTo>
                    <a:pt x="849323" y="359985"/>
                  </a:lnTo>
                  <a:lnTo>
                    <a:pt x="990877" y="359985"/>
                  </a:lnTo>
                  <a:lnTo>
                    <a:pt x="1132431" y="239990"/>
                  </a:lnTo>
                  <a:lnTo>
                    <a:pt x="1273984" y="119995"/>
                  </a:lnTo>
                  <a:lnTo>
                    <a:pt x="1415538" y="119995"/>
                  </a:lnTo>
                  <a:lnTo>
                    <a:pt x="1557092" y="119995"/>
                  </a:lnTo>
                  <a:lnTo>
                    <a:pt x="1698646" y="119995"/>
                  </a:lnTo>
                  <a:lnTo>
                    <a:pt x="1840200" y="119995"/>
                  </a:lnTo>
                  <a:lnTo>
                    <a:pt x="1981754" y="119995"/>
                  </a:lnTo>
                  <a:lnTo>
                    <a:pt x="2123308" y="119995"/>
                  </a:lnTo>
                  <a:lnTo>
                    <a:pt x="2264862" y="0"/>
                  </a:lnTo>
                  <a:lnTo>
                    <a:pt x="2406416" y="0"/>
                  </a:lnTo>
                  <a:lnTo>
                    <a:pt x="2547969" y="0"/>
                  </a:lnTo>
                  <a:lnTo>
                    <a:pt x="2689523" y="0"/>
                  </a:lnTo>
                  <a:lnTo>
                    <a:pt x="2831077" y="239990"/>
                  </a:lnTo>
                  <a:lnTo>
                    <a:pt x="2972631" y="359985"/>
                  </a:lnTo>
                  <a:lnTo>
                    <a:pt x="3114185" y="119995"/>
                  </a:lnTo>
                  <a:lnTo>
                    <a:pt x="3255739" y="119995"/>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05625"/>
              <a:ext cx="3397293" cy="1559935"/>
            </a:xfrm>
            <a:custGeom>
              <a:avLst/>
              <a:pathLst>
                <a:path w="3397293" h="1559935">
                  <a:moveTo>
                    <a:pt x="0" y="1559935"/>
                  </a:moveTo>
                  <a:lnTo>
                    <a:pt x="141553" y="1319945"/>
                  </a:lnTo>
                  <a:lnTo>
                    <a:pt x="283107" y="1079955"/>
                  </a:lnTo>
                  <a:lnTo>
                    <a:pt x="424661" y="839965"/>
                  </a:lnTo>
                  <a:lnTo>
                    <a:pt x="566215" y="719970"/>
                  </a:lnTo>
                  <a:lnTo>
                    <a:pt x="707769" y="719970"/>
                  </a:lnTo>
                  <a:lnTo>
                    <a:pt x="849323" y="479980"/>
                  </a:lnTo>
                  <a:lnTo>
                    <a:pt x="990877" y="359985"/>
                  </a:lnTo>
                  <a:lnTo>
                    <a:pt x="1132431" y="359985"/>
                  </a:lnTo>
                  <a:lnTo>
                    <a:pt x="1273984" y="239990"/>
                  </a:lnTo>
                  <a:lnTo>
                    <a:pt x="1415538" y="119995"/>
                  </a:lnTo>
                  <a:lnTo>
                    <a:pt x="1557092" y="0"/>
                  </a:lnTo>
                  <a:lnTo>
                    <a:pt x="1698646" y="119995"/>
                  </a:lnTo>
                  <a:lnTo>
                    <a:pt x="1840200" y="359985"/>
                  </a:lnTo>
                  <a:lnTo>
                    <a:pt x="1981754" y="119995"/>
                  </a:lnTo>
                  <a:lnTo>
                    <a:pt x="2123308" y="119995"/>
                  </a:lnTo>
                  <a:lnTo>
                    <a:pt x="2264862" y="119995"/>
                  </a:lnTo>
                  <a:lnTo>
                    <a:pt x="2406416" y="239990"/>
                  </a:lnTo>
                  <a:lnTo>
                    <a:pt x="2547969" y="119995"/>
                  </a:lnTo>
                  <a:lnTo>
                    <a:pt x="2689523" y="119995"/>
                  </a:lnTo>
                  <a:lnTo>
                    <a:pt x="2831077" y="239990"/>
                  </a:lnTo>
                  <a:lnTo>
                    <a:pt x="2972631" y="239990"/>
                  </a:lnTo>
                  <a:lnTo>
                    <a:pt x="3114185" y="239990"/>
                  </a:lnTo>
                  <a:lnTo>
                    <a:pt x="3255739" y="119995"/>
                  </a:lnTo>
                  <a:lnTo>
                    <a:pt x="3397293" y="11999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2562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559935"/>
            </a:xfrm>
            <a:custGeom>
              <a:avLst/>
              <a:pathLst>
                <a:path w="3397293" h="1559935">
                  <a:moveTo>
                    <a:pt x="0" y="599975"/>
                  </a:moveTo>
                  <a:lnTo>
                    <a:pt x="141553" y="479980"/>
                  </a:lnTo>
                  <a:lnTo>
                    <a:pt x="283107" y="479980"/>
                  </a:lnTo>
                  <a:lnTo>
                    <a:pt x="424661" y="479980"/>
                  </a:lnTo>
                  <a:lnTo>
                    <a:pt x="566215" y="479980"/>
                  </a:lnTo>
                  <a:lnTo>
                    <a:pt x="707769" y="479980"/>
                  </a:lnTo>
                  <a:lnTo>
                    <a:pt x="849323" y="479980"/>
                  </a:lnTo>
                  <a:lnTo>
                    <a:pt x="990877" y="479980"/>
                  </a:lnTo>
                  <a:lnTo>
                    <a:pt x="1132431" y="359985"/>
                  </a:lnTo>
                  <a:lnTo>
                    <a:pt x="1273984" y="479980"/>
                  </a:lnTo>
                  <a:lnTo>
                    <a:pt x="1415538" y="479980"/>
                  </a:lnTo>
                  <a:lnTo>
                    <a:pt x="1557092" y="119995"/>
                  </a:lnTo>
                  <a:lnTo>
                    <a:pt x="1698646" y="239990"/>
                  </a:lnTo>
                  <a:lnTo>
                    <a:pt x="1840200" y="0"/>
                  </a:lnTo>
                  <a:lnTo>
                    <a:pt x="1981754" y="0"/>
                  </a:lnTo>
                  <a:lnTo>
                    <a:pt x="2123308" y="359985"/>
                  </a:lnTo>
                  <a:lnTo>
                    <a:pt x="2264862" y="359985"/>
                  </a:lnTo>
                  <a:lnTo>
                    <a:pt x="2406416" y="359985"/>
                  </a:lnTo>
                  <a:lnTo>
                    <a:pt x="2547969" y="359985"/>
                  </a:lnTo>
                  <a:lnTo>
                    <a:pt x="2689523" y="359985"/>
                  </a:lnTo>
                  <a:lnTo>
                    <a:pt x="2831077" y="1439940"/>
                  </a:lnTo>
                  <a:lnTo>
                    <a:pt x="2972631" y="1559935"/>
                  </a:lnTo>
                  <a:lnTo>
                    <a:pt x="3114185" y="0"/>
                  </a:lnTo>
                  <a:lnTo>
                    <a:pt x="3255739" y="1199950"/>
                  </a:lnTo>
                  <a:lnTo>
                    <a:pt x="3397293" y="95996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065634"/>
              <a:ext cx="3397293" cy="1559935"/>
            </a:xfrm>
            <a:custGeom>
              <a:avLst/>
              <a:pathLst>
                <a:path w="3397293" h="1559935">
                  <a:moveTo>
                    <a:pt x="0" y="599975"/>
                  </a:moveTo>
                  <a:lnTo>
                    <a:pt x="141553" y="479980"/>
                  </a:lnTo>
                  <a:lnTo>
                    <a:pt x="283107" y="479980"/>
                  </a:lnTo>
                  <a:lnTo>
                    <a:pt x="424661" y="479980"/>
                  </a:lnTo>
                  <a:lnTo>
                    <a:pt x="566215" y="479980"/>
                  </a:lnTo>
                  <a:lnTo>
                    <a:pt x="707769" y="479980"/>
                  </a:lnTo>
                  <a:lnTo>
                    <a:pt x="849323" y="479980"/>
                  </a:lnTo>
                  <a:lnTo>
                    <a:pt x="990877" y="479980"/>
                  </a:lnTo>
                  <a:lnTo>
                    <a:pt x="1132431" y="359985"/>
                  </a:lnTo>
                  <a:lnTo>
                    <a:pt x="1273984" y="479980"/>
                  </a:lnTo>
                  <a:lnTo>
                    <a:pt x="1415538" y="479980"/>
                  </a:lnTo>
                  <a:lnTo>
                    <a:pt x="1557092" y="119995"/>
                  </a:lnTo>
                  <a:lnTo>
                    <a:pt x="1698646" y="239990"/>
                  </a:lnTo>
                  <a:lnTo>
                    <a:pt x="1840200" y="0"/>
                  </a:lnTo>
                  <a:lnTo>
                    <a:pt x="1981754" y="0"/>
                  </a:lnTo>
                  <a:lnTo>
                    <a:pt x="2123308" y="359985"/>
                  </a:lnTo>
                  <a:lnTo>
                    <a:pt x="2264862" y="359985"/>
                  </a:lnTo>
                  <a:lnTo>
                    <a:pt x="2406416" y="359985"/>
                  </a:lnTo>
                  <a:lnTo>
                    <a:pt x="2547969" y="359985"/>
                  </a:lnTo>
                  <a:lnTo>
                    <a:pt x="2689523" y="359985"/>
                  </a:lnTo>
                  <a:lnTo>
                    <a:pt x="2831077" y="1439940"/>
                  </a:lnTo>
                  <a:lnTo>
                    <a:pt x="2972631" y="1559935"/>
                  </a:lnTo>
                  <a:lnTo>
                    <a:pt x="3114185" y="0"/>
                  </a:lnTo>
                  <a:lnTo>
                    <a:pt x="3255739" y="1199950"/>
                  </a:lnTo>
                  <a:lnTo>
                    <a:pt x="3397293" y="959960"/>
                  </a:lnTo>
                </a:path>
              </a:pathLst>
            </a:custGeom>
            <a:ln w="27101" cap="flat">
              <a:solidFill>
                <a:srgbClr val="0058AB">
                  <a:alpha val="100000"/>
                </a:srgbClr>
              </a:solidFill>
              <a:prstDash val="solid"/>
              <a:round/>
            </a:ln>
          </p:spPr>
          <p:txBody>
            <a:bodyPr/>
            <a:lstStyle/>
            <a:p/>
          </p:txBody>
        </p:sp>
        <p:sp>
          <p:nvSpPr>
            <p:cNvPr id="87" name="tx87"/>
            <p:cNvSpPr/>
            <p:nvPr/>
          </p:nvSpPr>
          <p:spPr>
            <a:xfrm>
              <a:off x="8902429" y="25064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877160" y="23851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9" name="tx89"/>
            <p:cNvSpPr/>
            <p:nvPr/>
          </p:nvSpPr>
          <p:spPr>
            <a:xfrm>
              <a:off x="5003259" y="357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80953" y="29752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127474" y="23735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127474" y="177530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a:off x="5049780" y="1173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60028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0028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8817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64416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269981"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07" name="tx107"/>
            <p:cNvSpPr/>
            <p:nvPr/>
          </p:nvSpPr>
          <p:spPr>
            <a:xfrm>
              <a:off x="714880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791126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4774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7981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71187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6378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584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2790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25146"/>
              <a:ext cx="2736014" cy="149993"/>
            </a:xfrm>
            <a:prstGeom prst="rect">
              <a:avLst/>
            </a:prstGeom>
            <a:solidFill>
              <a:srgbClr val="1CABE2">
                <a:alpha val="80000"/>
              </a:srgbClr>
            </a:solidFill>
          </p:spPr>
          <p:txBody>
            <a:bodyPr/>
            <a:lstStyle/>
            <a:p/>
          </p:txBody>
        </p:sp>
        <p:sp>
          <p:nvSpPr>
            <p:cNvPr id="121" name="rc121"/>
            <p:cNvSpPr/>
            <p:nvPr/>
          </p:nvSpPr>
          <p:spPr>
            <a:xfrm>
              <a:off x="1317178" y="5637654"/>
              <a:ext cx="7321564" cy="149993"/>
            </a:xfrm>
            <a:prstGeom prst="rect">
              <a:avLst/>
            </a:prstGeom>
            <a:solidFill>
              <a:srgbClr val="1CABE2">
                <a:alpha val="80000"/>
              </a:srgbClr>
            </a:solidFill>
          </p:spPr>
          <p:txBody>
            <a:bodyPr/>
            <a:lstStyle/>
            <a:p/>
          </p:txBody>
        </p:sp>
        <p:sp>
          <p:nvSpPr>
            <p:cNvPr id="122" name="rc122"/>
            <p:cNvSpPr/>
            <p:nvPr/>
          </p:nvSpPr>
          <p:spPr>
            <a:xfrm>
              <a:off x="1317178" y="5450161"/>
              <a:ext cx="5945435" cy="149993"/>
            </a:xfrm>
            <a:prstGeom prst="rect">
              <a:avLst/>
            </a:prstGeom>
            <a:solidFill>
              <a:srgbClr val="1CABE2">
                <a:alpha val="80000"/>
              </a:srgbClr>
            </a:solidFill>
          </p:spPr>
          <p:txBody>
            <a:bodyPr/>
            <a:lstStyle/>
            <a:p/>
          </p:txBody>
        </p:sp>
        <p:sp>
          <p:nvSpPr>
            <p:cNvPr id="123" name="tx12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328821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60883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a:off x="79294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0" name="tx13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Eswatini (91%) was 2 percentage points higher than the global average (89%) and 6 percentage points higher than the average across all ESAR countries (85%).
National DTP1 coverage was 5 percentage points lower than in 2019 (96%).
This equates to 3,000 zero-dose children in 2024 compared to 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Eswatini ranked number 13 out of 21 countries for lowest DTP1 coverage (based on tied ranks).
Eswatini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F26A21">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Eswatini ranked number 18 out of 21 countries with 4,000 zero-dose children.
In 2024, Eswatini ranked number 20 out of 21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8013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8932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9851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3472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4392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35311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156709"/>
              <a:ext cx="204851" cy="1468825"/>
            </a:xfrm>
            <a:prstGeom prst="rect">
              <a:avLst/>
            </a:prstGeom>
            <a:solidFill>
              <a:srgbClr val="80BD41">
                <a:alpha val="100000"/>
              </a:srgbClr>
            </a:solidFill>
          </p:spPr>
          <p:txBody>
            <a:bodyPr/>
            <a:lstStyle/>
            <a:p/>
          </p:txBody>
        </p:sp>
        <p:sp>
          <p:nvSpPr>
            <p:cNvPr id="25" name="rc25"/>
            <p:cNvSpPr/>
            <p:nvPr/>
          </p:nvSpPr>
          <p:spPr>
            <a:xfrm>
              <a:off x="1271992" y="2876917"/>
              <a:ext cx="204851" cy="104935"/>
            </a:xfrm>
            <a:prstGeom prst="rect">
              <a:avLst/>
            </a:prstGeom>
            <a:solidFill>
              <a:srgbClr val="0058AB">
                <a:alpha val="100000"/>
              </a:srgbClr>
            </a:solidFill>
          </p:spPr>
          <p:txBody>
            <a:bodyPr/>
            <a:lstStyle/>
            <a:p/>
          </p:txBody>
        </p:sp>
        <p:sp>
          <p:nvSpPr>
            <p:cNvPr id="26" name="rc26"/>
            <p:cNvSpPr/>
            <p:nvPr/>
          </p:nvSpPr>
          <p:spPr>
            <a:xfrm>
              <a:off x="1271992" y="2981853"/>
              <a:ext cx="204851" cy="174856"/>
            </a:xfrm>
            <a:prstGeom prst="rect">
              <a:avLst/>
            </a:prstGeom>
            <a:solidFill>
              <a:srgbClr val="1CABE2">
                <a:alpha val="100000"/>
              </a:srgbClr>
            </a:solidFill>
          </p:spPr>
          <p:txBody>
            <a:bodyPr/>
            <a:lstStyle/>
            <a:p/>
          </p:txBody>
        </p:sp>
        <p:sp>
          <p:nvSpPr>
            <p:cNvPr id="27" name="rc27"/>
            <p:cNvSpPr/>
            <p:nvPr/>
          </p:nvSpPr>
          <p:spPr>
            <a:xfrm>
              <a:off x="1499604" y="3152183"/>
              <a:ext cx="204851" cy="1473352"/>
            </a:xfrm>
            <a:prstGeom prst="rect">
              <a:avLst/>
            </a:prstGeom>
            <a:solidFill>
              <a:srgbClr val="80BD41">
                <a:alpha val="100000"/>
              </a:srgbClr>
            </a:solidFill>
          </p:spPr>
          <p:txBody>
            <a:bodyPr/>
            <a:lstStyle/>
            <a:p/>
          </p:txBody>
        </p:sp>
        <p:sp>
          <p:nvSpPr>
            <p:cNvPr id="28" name="rc28"/>
            <p:cNvSpPr/>
            <p:nvPr/>
          </p:nvSpPr>
          <p:spPr>
            <a:xfrm>
              <a:off x="1499604" y="2871573"/>
              <a:ext cx="204851" cy="87700"/>
            </a:xfrm>
            <a:prstGeom prst="rect">
              <a:avLst/>
            </a:prstGeom>
            <a:solidFill>
              <a:srgbClr val="0058AB">
                <a:alpha val="100000"/>
              </a:srgbClr>
            </a:solidFill>
          </p:spPr>
          <p:txBody>
            <a:bodyPr/>
            <a:lstStyle/>
            <a:p/>
          </p:txBody>
        </p:sp>
        <p:sp>
          <p:nvSpPr>
            <p:cNvPr id="29" name="rc29"/>
            <p:cNvSpPr/>
            <p:nvPr/>
          </p:nvSpPr>
          <p:spPr>
            <a:xfrm>
              <a:off x="1499604" y="2959273"/>
              <a:ext cx="204851" cy="192909"/>
            </a:xfrm>
            <a:prstGeom prst="rect">
              <a:avLst/>
            </a:prstGeom>
            <a:solidFill>
              <a:srgbClr val="1CABE2">
                <a:alpha val="100000"/>
              </a:srgbClr>
            </a:solidFill>
          </p:spPr>
          <p:txBody>
            <a:bodyPr/>
            <a:lstStyle/>
            <a:p/>
          </p:txBody>
        </p:sp>
        <p:sp>
          <p:nvSpPr>
            <p:cNvPr id="30" name="rc30"/>
            <p:cNvSpPr/>
            <p:nvPr/>
          </p:nvSpPr>
          <p:spPr>
            <a:xfrm>
              <a:off x="1727217" y="3132603"/>
              <a:ext cx="204851" cy="1492932"/>
            </a:xfrm>
            <a:prstGeom prst="rect">
              <a:avLst/>
            </a:prstGeom>
            <a:solidFill>
              <a:srgbClr val="80BD41">
                <a:alpha val="100000"/>
              </a:srgbClr>
            </a:solidFill>
          </p:spPr>
          <p:txBody>
            <a:bodyPr/>
            <a:lstStyle/>
            <a:p/>
          </p:txBody>
        </p:sp>
        <p:sp>
          <p:nvSpPr>
            <p:cNvPr id="31" name="rc31"/>
            <p:cNvSpPr/>
            <p:nvPr/>
          </p:nvSpPr>
          <p:spPr>
            <a:xfrm>
              <a:off x="1727217" y="2869118"/>
              <a:ext cx="204851" cy="87809"/>
            </a:xfrm>
            <a:prstGeom prst="rect">
              <a:avLst/>
            </a:prstGeom>
            <a:solidFill>
              <a:srgbClr val="0058AB">
                <a:alpha val="100000"/>
              </a:srgbClr>
            </a:solidFill>
          </p:spPr>
          <p:txBody>
            <a:bodyPr/>
            <a:lstStyle/>
            <a:p/>
          </p:txBody>
        </p:sp>
        <p:sp>
          <p:nvSpPr>
            <p:cNvPr id="32" name="rc32"/>
            <p:cNvSpPr/>
            <p:nvPr/>
          </p:nvSpPr>
          <p:spPr>
            <a:xfrm>
              <a:off x="1727217" y="2956928"/>
              <a:ext cx="204851" cy="175674"/>
            </a:xfrm>
            <a:prstGeom prst="rect">
              <a:avLst/>
            </a:prstGeom>
            <a:solidFill>
              <a:srgbClr val="1CABE2">
                <a:alpha val="100000"/>
              </a:srgbClr>
            </a:solidFill>
          </p:spPr>
          <p:txBody>
            <a:bodyPr/>
            <a:lstStyle/>
            <a:p/>
          </p:txBody>
        </p:sp>
        <p:sp>
          <p:nvSpPr>
            <p:cNvPr id="33" name="rc33"/>
            <p:cNvSpPr/>
            <p:nvPr/>
          </p:nvSpPr>
          <p:spPr>
            <a:xfrm>
              <a:off x="1954829" y="3118695"/>
              <a:ext cx="204851" cy="1506840"/>
            </a:xfrm>
            <a:prstGeom prst="rect">
              <a:avLst/>
            </a:prstGeom>
            <a:solidFill>
              <a:srgbClr val="80BD41">
                <a:alpha val="100000"/>
              </a:srgbClr>
            </a:solidFill>
          </p:spPr>
          <p:txBody>
            <a:bodyPr/>
            <a:lstStyle/>
            <a:p/>
          </p:txBody>
        </p:sp>
        <p:sp>
          <p:nvSpPr>
            <p:cNvPr id="34" name="rc34"/>
            <p:cNvSpPr/>
            <p:nvPr/>
          </p:nvSpPr>
          <p:spPr>
            <a:xfrm>
              <a:off x="1954829" y="2852811"/>
              <a:ext cx="204851" cy="88628"/>
            </a:xfrm>
            <a:prstGeom prst="rect">
              <a:avLst/>
            </a:prstGeom>
            <a:solidFill>
              <a:srgbClr val="0058AB">
                <a:alpha val="100000"/>
              </a:srgbClr>
            </a:solidFill>
          </p:spPr>
          <p:txBody>
            <a:bodyPr/>
            <a:lstStyle/>
            <a:p/>
          </p:txBody>
        </p:sp>
        <p:sp>
          <p:nvSpPr>
            <p:cNvPr id="35" name="rc35"/>
            <p:cNvSpPr/>
            <p:nvPr/>
          </p:nvSpPr>
          <p:spPr>
            <a:xfrm>
              <a:off x="1954829" y="2941439"/>
              <a:ext cx="204851" cy="177256"/>
            </a:xfrm>
            <a:prstGeom prst="rect">
              <a:avLst/>
            </a:prstGeom>
            <a:solidFill>
              <a:srgbClr val="1CABE2">
                <a:alpha val="100000"/>
              </a:srgbClr>
            </a:solidFill>
          </p:spPr>
          <p:txBody>
            <a:bodyPr/>
            <a:lstStyle/>
            <a:p/>
          </p:txBody>
        </p:sp>
        <p:sp>
          <p:nvSpPr>
            <p:cNvPr id="36" name="rc36"/>
            <p:cNvSpPr/>
            <p:nvPr/>
          </p:nvSpPr>
          <p:spPr>
            <a:xfrm>
              <a:off x="2182442" y="3080517"/>
              <a:ext cx="204851" cy="1545018"/>
            </a:xfrm>
            <a:prstGeom prst="rect">
              <a:avLst/>
            </a:prstGeom>
            <a:solidFill>
              <a:srgbClr val="80BD41">
                <a:alpha val="100000"/>
              </a:srgbClr>
            </a:solidFill>
          </p:spPr>
          <p:txBody>
            <a:bodyPr/>
            <a:lstStyle/>
            <a:p/>
          </p:txBody>
        </p:sp>
        <p:sp>
          <p:nvSpPr>
            <p:cNvPr id="37" name="rc37"/>
            <p:cNvSpPr/>
            <p:nvPr/>
          </p:nvSpPr>
          <p:spPr>
            <a:xfrm>
              <a:off x="2182442" y="2828977"/>
              <a:ext cx="204851" cy="89827"/>
            </a:xfrm>
            <a:prstGeom prst="rect">
              <a:avLst/>
            </a:prstGeom>
            <a:solidFill>
              <a:srgbClr val="0058AB">
                <a:alpha val="100000"/>
              </a:srgbClr>
            </a:solidFill>
          </p:spPr>
          <p:txBody>
            <a:bodyPr/>
            <a:lstStyle/>
            <a:p/>
          </p:txBody>
        </p:sp>
        <p:sp>
          <p:nvSpPr>
            <p:cNvPr id="38" name="rc38"/>
            <p:cNvSpPr/>
            <p:nvPr/>
          </p:nvSpPr>
          <p:spPr>
            <a:xfrm>
              <a:off x="2182442" y="2918804"/>
              <a:ext cx="204851" cy="161712"/>
            </a:xfrm>
            <a:prstGeom prst="rect">
              <a:avLst/>
            </a:prstGeom>
            <a:solidFill>
              <a:srgbClr val="1CABE2">
                <a:alpha val="100000"/>
              </a:srgbClr>
            </a:solidFill>
          </p:spPr>
          <p:txBody>
            <a:bodyPr/>
            <a:lstStyle/>
            <a:p/>
          </p:txBody>
        </p:sp>
        <p:sp>
          <p:nvSpPr>
            <p:cNvPr id="39" name="rc39"/>
            <p:cNvSpPr/>
            <p:nvPr/>
          </p:nvSpPr>
          <p:spPr>
            <a:xfrm>
              <a:off x="2410055" y="3071626"/>
              <a:ext cx="204851" cy="1553908"/>
            </a:xfrm>
            <a:prstGeom prst="rect">
              <a:avLst/>
            </a:prstGeom>
            <a:solidFill>
              <a:srgbClr val="80BD41">
                <a:alpha val="100000"/>
              </a:srgbClr>
            </a:solidFill>
          </p:spPr>
          <p:txBody>
            <a:bodyPr/>
            <a:lstStyle/>
            <a:p/>
          </p:txBody>
        </p:sp>
        <p:sp>
          <p:nvSpPr>
            <p:cNvPr id="40" name="rc40"/>
            <p:cNvSpPr/>
            <p:nvPr/>
          </p:nvSpPr>
          <p:spPr>
            <a:xfrm>
              <a:off x="2410055" y="2818668"/>
              <a:ext cx="204851" cy="90318"/>
            </a:xfrm>
            <a:prstGeom prst="rect">
              <a:avLst/>
            </a:prstGeom>
            <a:solidFill>
              <a:srgbClr val="0058AB">
                <a:alpha val="100000"/>
              </a:srgbClr>
            </a:solidFill>
          </p:spPr>
          <p:txBody>
            <a:bodyPr/>
            <a:lstStyle/>
            <a:p/>
          </p:txBody>
        </p:sp>
        <p:sp>
          <p:nvSpPr>
            <p:cNvPr id="41" name="rc41"/>
            <p:cNvSpPr/>
            <p:nvPr/>
          </p:nvSpPr>
          <p:spPr>
            <a:xfrm>
              <a:off x="2410055" y="2908987"/>
              <a:ext cx="204851" cy="162639"/>
            </a:xfrm>
            <a:prstGeom prst="rect">
              <a:avLst/>
            </a:prstGeom>
            <a:solidFill>
              <a:srgbClr val="1CABE2">
                <a:alpha val="100000"/>
              </a:srgbClr>
            </a:solidFill>
          </p:spPr>
          <p:txBody>
            <a:bodyPr/>
            <a:lstStyle/>
            <a:p/>
          </p:txBody>
        </p:sp>
        <p:sp>
          <p:nvSpPr>
            <p:cNvPr id="42" name="rc42"/>
            <p:cNvSpPr/>
            <p:nvPr/>
          </p:nvSpPr>
          <p:spPr>
            <a:xfrm>
              <a:off x="2637667" y="3057937"/>
              <a:ext cx="204851" cy="1567598"/>
            </a:xfrm>
            <a:prstGeom prst="rect">
              <a:avLst/>
            </a:prstGeom>
            <a:solidFill>
              <a:srgbClr val="80BD41">
                <a:alpha val="100000"/>
              </a:srgbClr>
            </a:solidFill>
          </p:spPr>
          <p:txBody>
            <a:bodyPr/>
            <a:lstStyle/>
            <a:p/>
          </p:txBody>
        </p:sp>
        <p:sp>
          <p:nvSpPr>
            <p:cNvPr id="43" name="rc43"/>
            <p:cNvSpPr/>
            <p:nvPr/>
          </p:nvSpPr>
          <p:spPr>
            <a:xfrm>
              <a:off x="2637667" y="2823686"/>
              <a:ext cx="204851" cy="90100"/>
            </a:xfrm>
            <a:prstGeom prst="rect">
              <a:avLst/>
            </a:prstGeom>
            <a:solidFill>
              <a:srgbClr val="0058AB">
                <a:alpha val="100000"/>
              </a:srgbClr>
            </a:solidFill>
          </p:spPr>
          <p:txBody>
            <a:bodyPr/>
            <a:lstStyle/>
            <a:p/>
          </p:txBody>
        </p:sp>
        <p:sp>
          <p:nvSpPr>
            <p:cNvPr id="44" name="rc44"/>
            <p:cNvSpPr/>
            <p:nvPr/>
          </p:nvSpPr>
          <p:spPr>
            <a:xfrm>
              <a:off x="2637667" y="2913787"/>
              <a:ext cx="204851" cy="144150"/>
            </a:xfrm>
            <a:prstGeom prst="rect">
              <a:avLst/>
            </a:prstGeom>
            <a:solidFill>
              <a:srgbClr val="1CABE2">
                <a:alpha val="100000"/>
              </a:srgbClr>
            </a:solidFill>
          </p:spPr>
          <p:txBody>
            <a:bodyPr/>
            <a:lstStyle/>
            <a:p/>
          </p:txBody>
        </p:sp>
        <p:sp>
          <p:nvSpPr>
            <p:cNvPr id="45" name="rc45"/>
            <p:cNvSpPr/>
            <p:nvPr/>
          </p:nvSpPr>
          <p:spPr>
            <a:xfrm>
              <a:off x="2865280" y="3050029"/>
              <a:ext cx="204851" cy="1575506"/>
            </a:xfrm>
            <a:prstGeom prst="rect">
              <a:avLst/>
            </a:prstGeom>
            <a:solidFill>
              <a:srgbClr val="80BD41">
                <a:alpha val="100000"/>
              </a:srgbClr>
            </a:solidFill>
          </p:spPr>
          <p:txBody>
            <a:bodyPr/>
            <a:lstStyle/>
            <a:p/>
          </p:txBody>
        </p:sp>
        <p:sp>
          <p:nvSpPr>
            <p:cNvPr id="46" name="rc46"/>
            <p:cNvSpPr/>
            <p:nvPr/>
          </p:nvSpPr>
          <p:spPr>
            <a:xfrm>
              <a:off x="2865280" y="2814632"/>
              <a:ext cx="204851" cy="90536"/>
            </a:xfrm>
            <a:prstGeom prst="rect">
              <a:avLst/>
            </a:prstGeom>
            <a:solidFill>
              <a:srgbClr val="0058AB">
                <a:alpha val="100000"/>
              </a:srgbClr>
            </a:solidFill>
          </p:spPr>
          <p:txBody>
            <a:bodyPr/>
            <a:lstStyle/>
            <a:p/>
          </p:txBody>
        </p:sp>
        <p:sp>
          <p:nvSpPr>
            <p:cNvPr id="47" name="rc47"/>
            <p:cNvSpPr/>
            <p:nvPr/>
          </p:nvSpPr>
          <p:spPr>
            <a:xfrm>
              <a:off x="2865280" y="2905169"/>
              <a:ext cx="204851" cy="144859"/>
            </a:xfrm>
            <a:prstGeom prst="rect">
              <a:avLst/>
            </a:prstGeom>
            <a:solidFill>
              <a:srgbClr val="1CABE2">
                <a:alpha val="100000"/>
              </a:srgbClr>
            </a:solidFill>
          </p:spPr>
          <p:txBody>
            <a:bodyPr/>
            <a:lstStyle/>
            <a:p/>
          </p:txBody>
        </p:sp>
        <p:sp>
          <p:nvSpPr>
            <p:cNvPr id="48" name="rc48"/>
            <p:cNvSpPr/>
            <p:nvPr/>
          </p:nvSpPr>
          <p:spPr>
            <a:xfrm>
              <a:off x="3092892" y="3012505"/>
              <a:ext cx="204851" cy="1613030"/>
            </a:xfrm>
            <a:prstGeom prst="rect">
              <a:avLst/>
            </a:prstGeom>
            <a:solidFill>
              <a:srgbClr val="80BD41">
                <a:alpha val="100000"/>
              </a:srgbClr>
            </a:solidFill>
          </p:spPr>
          <p:txBody>
            <a:bodyPr/>
            <a:lstStyle/>
            <a:p/>
          </p:txBody>
        </p:sp>
        <p:sp>
          <p:nvSpPr>
            <p:cNvPr id="49" name="rc49"/>
            <p:cNvSpPr/>
            <p:nvPr/>
          </p:nvSpPr>
          <p:spPr>
            <a:xfrm>
              <a:off x="3092892" y="2792544"/>
              <a:ext cx="204851" cy="73302"/>
            </a:xfrm>
            <a:prstGeom prst="rect">
              <a:avLst/>
            </a:prstGeom>
            <a:solidFill>
              <a:srgbClr val="0058AB">
                <a:alpha val="100000"/>
              </a:srgbClr>
            </a:solidFill>
          </p:spPr>
          <p:txBody>
            <a:bodyPr/>
            <a:lstStyle/>
            <a:p/>
          </p:txBody>
        </p:sp>
        <p:sp>
          <p:nvSpPr>
            <p:cNvPr id="50" name="rc50"/>
            <p:cNvSpPr/>
            <p:nvPr/>
          </p:nvSpPr>
          <p:spPr>
            <a:xfrm>
              <a:off x="3092892" y="2865846"/>
              <a:ext cx="204851" cy="146658"/>
            </a:xfrm>
            <a:prstGeom prst="rect">
              <a:avLst/>
            </a:prstGeom>
            <a:solidFill>
              <a:srgbClr val="1CABE2">
                <a:alpha val="100000"/>
              </a:srgbClr>
            </a:solidFill>
          </p:spPr>
          <p:txBody>
            <a:bodyPr/>
            <a:lstStyle/>
            <a:p/>
          </p:txBody>
        </p:sp>
        <p:sp>
          <p:nvSpPr>
            <p:cNvPr id="51" name="rc51"/>
            <p:cNvSpPr/>
            <p:nvPr/>
          </p:nvSpPr>
          <p:spPr>
            <a:xfrm>
              <a:off x="3320505" y="3018395"/>
              <a:ext cx="204851" cy="1607139"/>
            </a:xfrm>
            <a:prstGeom prst="rect">
              <a:avLst/>
            </a:prstGeom>
            <a:solidFill>
              <a:srgbClr val="80BD41">
                <a:alpha val="100000"/>
              </a:srgbClr>
            </a:solidFill>
          </p:spPr>
          <p:txBody>
            <a:bodyPr/>
            <a:lstStyle/>
            <a:p/>
          </p:txBody>
        </p:sp>
        <p:sp>
          <p:nvSpPr>
            <p:cNvPr id="52" name="rc52"/>
            <p:cNvSpPr/>
            <p:nvPr/>
          </p:nvSpPr>
          <p:spPr>
            <a:xfrm>
              <a:off x="3320505" y="2799252"/>
              <a:ext cx="204851" cy="91300"/>
            </a:xfrm>
            <a:prstGeom prst="rect">
              <a:avLst/>
            </a:prstGeom>
            <a:solidFill>
              <a:srgbClr val="0058AB">
                <a:alpha val="100000"/>
              </a:srgbClr>
            </a:solidFill>
          </p:spPr>
          <p:txBody>
            <a:bodyPr/>
            <a:lstStyle/>
            <a:p/>
          </p:txBody>
        </p:sp>
        <p:sp>
          <p:nvSpPr>
            <p:cNvPr id="53" name="rc53"/>
            <p:cNvSpPr/>
            <p:nvPr/>
          </p:nvSpPr>
          <p:spPr>
            <a:xfrm>
              <a:off x="3320505" y="2890553"/>
              <a:ext cx="204851" cy="127842"/>
            </a:xfrm>
            <a:prstGeom prst="rect">
              <a:avLst/>
            </a:prstGeom>
            <a:solidFill>
              <a:srgbClr val="1CABE2">
                <a:alpha val="100000"/>
              </a:srgbClr>
            </a:solidFill>
          </p:spPr>
          <p:txBody>
            <a:bodyPr/>
            <a:lstStyle/>
            <a:p/>
          </p:txBody>
        </p:sp>
        <p:sp>
          <p:nvSpPr>
            <p:cNvPr id="54" name="rc54"/>
            <p:cNvSpPr/>
            <p:nvPr/>
          </p:nvSpPr>
          <p:spPr>
            <a:xfrm>
              <a:off x="3548117" y="3039230"/>
              <a:ext cx="204851" cy="1586305"/>
            </a:xfrm>
            <a:prstGeom prst="rect">
              <a:avLst/>
            </a:prstGeom>
            <a:solidFill>
              <a:srgbClr val="80BD41">
                <a:alpha val="100000"/>
              </a:srgbClr>
            </a:solidFill>
          </p:spPr>
          <p:txBody>
            <a:bodyPr/>
            <a:lstStyle/>
            <a:p/>
          </p:txBody>
        </p:sp>
        <p:sp>
          <p:nvSpPr>
            <p:cNvPr id="55" name="rc55"/>
            <p:cNvSpPr/>
            <p:nvPr/>
          </p:nvSpPr>
          <p:spPr>
            <a:xfrm>
              <a:off x="3548117" y="2843157"/>
              <a:ext cx="204851" cy="89118"/>
            </a:xfrm>
            <a:prstGeom prst="rect">
              <a:avLst/>
            </a:prstGeom>
            <a:solidFill>
              <a:srgbClr val="0058AB">
                <a:alpha val="100000"/>
              </a:srgbClr>
            </a:solidFill>
          </p:spPr>
          <p:txBody>
            <a:bodyPr/>
            <a:lstStyle/>
            <a:p/>
          </p:txBody>
        </p:sp>
        <p:sp>
          <p:nvSpPr>
            <p:cNvPr id="56" name="rc56"/>
            <p:cNvSpPr/>
            <p:nvPr/>
          </p:nvSpPr>
          <p:spPr>
            <a:xfrm>
              <a:off x="3548117" y="2932276"/>
              <a:ext cx="204851" cy="106953"/>
            </a:xfrm>
            <a:prstGeom prst="rect">
              <a:avLst/>
            </a:prstGeom>
            <a:solidFill>
              <a:srgbClr val="1CABE2">
                <a:alpha val="100000"/>
              </a:srgbClr>
            </a:solidFill>
          </p:spPr>
          <p:txBody>
            <a:bodyPr/>
            <a:lstStyle/>
            <a:p/>
          </p:txBody>
        </p:sp>
        <p:sp>
          <p:nvSpPr>
            <p:cNvPr id="57" name="rc57"/>
            <p:cNvSpPr/>
            <p:nvPr/>
          </p:nvSpPr>
          <p:spPr>
            <a:xfrm>
              <a:off x="3775730" y="3015232"/>
              <a:ext cx="204851" cy="1610303"/>
            </a:xfrm>
            <a:prstGeom prst="rect">
              <a:avLst/>
            </a:prstGeom>
            <a:solidFill>
              <a:srgbClr val="80BD41">
                <a:alpha val="100000"/>
              </a:srgbClr>
            </a:solidFill>
          </p:spPr>
          <p:txBody>
            <a:bodyPr/>
            <a:lstStyle/>
            <a:p/>
          </p:txBody>
        </p:sp>
        <p:sp>
          <p:nvSpPr>
            <p:cNvPr id="58" name="rc58"/>
            <p:cNvSpPr/>
            <p:nvPr/>
          </p:nvSpPr>
          <p:spPr>
            <a:xfrm>
              <a:off x="3775730" y="2855974"/>
              <a:ext cx="204851" cy="35396"/>
            </a:xfrm>
            <a:prstGeom prst="rect">
              <a:avLst/>
            </a:prstGeom>
            <a:solidFill>
              <a:srgbClr val="0058AB">
                <a:alpha val="100000"/>
              </a:srgbClr>
            </a:solidFill>
          </p:spPr>
          <p:txBody>
            <a:bodyPr/>
            <a:lstStyle/>
            <a:p/>
          </p:txBody>
        </p:sp>
        <p:sp>
          <p:nvSpPr>
            <p:cNvPr id="59" name="rc59"/>
            <p:cNvSpPr/>
            <p:nvPr/>
          </p:nvSpPr>
          <p:spPr>
            <a:xfrm>
              <a:off x="3775730" y="2891371"/>
              <a:ext cx="204851" cy="123861"/>
            </a:xfrm>
            <a:prstGeom prst="rect">
              <a:avLst/>
            </a:prstGeom>
            <a:solidFill>
              <a:srgbClr val="1CABE2">
                <a:alpha val="100000"/>
              </a:srgbClr>
            </a:solidFill>
          </p:spPr>
          <p:txBody>
            <a:bodyPr/>
            <a:lstStyle/>
            <a:p/>
          </p:txBody>
        </p:sp>
        <p:sp>
          <p:nvSpPr>
            <p:cNvPr id="60" name="rc60"/>
            <p:cNvSpPr/>
            <p:nvPr/>
          </p:nvSpPr>
          <p:spPr>
            <a:xfrm>
              <a:off x="4003342" y="2956765"/>
              <a:ext cx="204851" cy="1668770"/>
            </a:xfrm>
            <a:prstGeom prst="rect">
              <a:avLst/>
            </a:prstGeom>
            <a:solidFill>
              <a:srgbClr val="80BD41">
                <a:alpha val="100000"/>
              </a:srgbClr>
            </a:solidFill>
          </p:spPr>
          <p:txBody>
            <a:bodyPr/>
            <a:lstStyle/>
            <a:p/>
          </p:txBody>
        </p:sp>
        <p:sp>
          <p:nvSpPr>
            <p:cNvPr id="61" name="rc61"/>
            <p:cNvSpPr/>
            <p:nvPr/>
          </p:nvSpPr>
          <p:spPr>
            <a:xfrm>
              <a:off x="4003342" y="2868955"/>
              <a:ext cx="204851" cy="52685"/>
            </a:xfrm>
            <a:prstGeom prst="rect">
              <a:avLst/>
            </a:prstGeom>
            <a:solidFill>
              <a:srgbClr val="0058AB">
                <a:alpha val="100000"/>
              </a:srgbClr>
            </a:solidFill>
          </p:spPr>
          <p:txBody>
            <a:bodyPr/>
            <a:lstStyle/>
            <a:p/>
          </p:txBody>
        </p:sp>
        <p:sp>
          <p:nvSpPr>
            <p:cNvPr id="62" name="rc62"/>
            <p:cNvSpPr/>
            <p:nvPr/>
          </p:nvSpPr>
          <p:spPr>
            <a:xfrm>
              <a:off x="4003342" y="2921641"/>
              <a:ext cx="204851" cy="35123"/>
            </a:xfrm>
            <a:prstGeom prst="rect">
              <a:avLst/>
            </a:prstGeom>
            <a:solidFill>
              <a:srgbClr val="1CABE2">
                <a:alpha val="100000"/>
              </a:srgbClr>
            </a:solidFill>
          </p:spPr>
          <p:txBody>
            <a:bodyPr/>
            <a:lstStyle/>
            <a:p/>
          </p:txBody>
        </p:sp>
        <p:sp>
          <p:nvSpPr>
            <p:cNvPr id="63" name="rc63"/>
            <p:cNvSpPr/>
            <p:nvPr/>
          </p:nvSpPr>
          <p:spPr>
            <a:xfrm>
              <a:off x="4230955" y="2909314"/>
              <a:ext cx="204851" cy="1716220"/>
            </a:xfrm>
            <a:prstGeom prst="rect">
              <a:avLst/>
            </a:prstGeom>
            <a:solidFill>
              <a:srgbClr val="80BD41">
                <a:alpha val="100000"/>
              </a:srgbClr>
            </a:solidFill>
          </p:spPr>
          <p:txBody>
            <a:bodyPr/>
            <a:lstStyle/>
            <a:p/>
          </p:txBody>
        </p:sp>
        <p:sp>
          <p:nvSpPr>
            <p:cNvPr id="64" name="rc64"/>
            <p:cNvSpPr/>
            <p:nvPr/>
          </p:nvSpPr>
          <p:spPr>
            <a:xfrm>
              <a:off x="4230955" y="2874300"/>
              <a:ext cx="204851" cy="17507"/>
            </a:xfrm>
            <a:prstGeom prst="rect">
              <a:avLst/>
            </a:prstGeom>
            <a:solidFill>
              <a:srgbClr val="0058AB">
                <a:alpha val="100000"/>
              </a:srgbClr>
            </a:solidFill>
          </p:spPr>
          <p:txBody>
            <a:bodyPr/>
            <a:lstStyle/>
            <a:p/>
          </p:txBody>
        </p:sp>
        <p:sp>
          <p:nvSpPr>
            <p:cNvPr id="65" name="rc65"/>
            <p:cNvSpPr/>
            <p:nvPr/>
          </p:nvSpPr>
          <p:spPr>
            <a:xfrm>
              <a:off x="4230955" y="2891807"/>
              <a:ext cx="204851" cy="17507"/>
            </a:xfrm>
            <a:prstGeom prst="rect">
              <a:avLst/>
            </a:prstGeom>
            <a:solidFill>
              <a:srgbClr val="1CABE2">
                <a:alpha val="100000"/>
              </a:srgbClr>
            </a:solidFill>
          </p:spPr>
          <p:txBody>
            <a:bodyPr/>
            <a:lstStyle/>
            <a:p/>
          </p:txBody>
        </p:sp>
        <p:sp>
          <p:nvSpPr>
            <p:cNvPr id="66" name="rc66"/>
            <p:cNvSpPr/>
            <p:nvPr/>
          </p:nvSpPr>
          <p:spPr>
            <a:xfrm>
              <a:off x="4458568" y="2933912"/>
              <a:ext cx="204851" cy="1691622"/>
            </a:xfrm>
            <a:prstGeom prst="rect">
              <a:avLst/>
            </a:prstGeom>
            <a:solidFill>
              <a:srgbClr val="80BD41">
                <a:alpha val="100000"/>
              </a:srgbClr>
            </a:solidFill>
          </p:spPr>
          <p:txBody>
            <a:bodyPr/>
            <a:lstStyle/>
            <a:p/>
          </p:txBody>
        </p:sp>
        <p:sp>
          <p:nvSpPr>
            <p:cNvPr id="67" name="rc67"/>
            <p:cNvSpPr/>
            <p:nvPr/>
          </p:nvSpPr>
          <p:spPr>
            <a:xfrm>
              <a:off x="4458568" y="2899388"/>
              <a:ext cx="204851" cy="17234"/>
            </a:xfrm>
            <a:prstGeom prst="rect">
              <a:avLst/>
            </a:prstGeom>
            <a:solidFill>
              <a:srgbClr val="0058AB">
                <a:alpha val="100000"/>
              </a:srgbClr>
            </a:solidFill>
          </p:spPr>
          <p:txBody>
            <a:bodyPr/>
            <a:lstStyle/>
            <a:p/>
          </p:txBody>
        </p:sp>
        <p:sp>
          <p:nvSpPr>
            <p:cNvPr id="68" name="rc68"/>
            <p:cNvSpPr/>
            <p:nvPr/>
          </p:nvSpPr>
          <p:spPr>
            <a:xfrm>
              <a:off x="4458568" y="2916623"/>
              <a:ext cx="204851" cy="17289"/>
            </a:xfrm>
            <a:prstGeom prst="rect">
              <a:avLst/>
            </a:prstGeom>
            <a:solidFill>
              <a:srgbClr val="1CABE2">
                <a:alpha val="100000"/>
              </a:srgbClr>
            </a:solidFill>
          </p:spPr>
          <p:txBody>
            <a:bodyPr/>
            <a:lstStyle/>
            <a:p/>
          </p:txBody>
        </p:sp>
        <p:sp>
          <p:nvSpPr>
            <p:cNvPr id="69" name="rc69"/>
            <p:cNvSpPr/>
            <p:nvPr/>
          </p:nvSpPr>
          <p:spPr>
            <a:xfrm>
              <a:off x="4686180" y="3099606"/>
              <a:ext cx="204851" cy="1525929"/>
            </a:xfrm>
            <a:prstGeom prst="rect">
              <a:avLst/>
            </a:prstGeom>
            <a:solidFill>
              <a:srgbClr val="80BD41">
                <a:alpha val="100000"/>
              </a:srgbClr>
            </a:solidFill>
          </p:spPr>
          <p:txBody>
            <a:bodyPr/>
            <a:lstStyle/>
            <a:p/>
          </p:txBody>
        </p:sp>
        <p:sp>
          <p:nvSpPr>
            <p:cNvPr id="70" name="rc70"/>
            <p:cNvSpPr/>
            <p:nvPr/>
          </p:nvSpPr>
          <p:spPr>
            <a:xfrm>
              <a:off x="4686180" y="2930040"/>
              <a:ext cx="204851" cy="67793"/>
            </a:xfrm>
            <a:prstGeom prst="rect">
              <a:avLst/>
            </a:prstGeom>
            <a:solidFill>
              <a:srgbClr val="0058AB">
                <a:alpha val="100000"/>
              </a:srgbClr>
            </a:solidFill>
          </p:spPr>
          <p:txBody>
            <a:bodyPr/>
            <a:lstStyle/>
            <a:p/>
          </p:txBody>
        </p:sp>
        <p:sp>
          <p:nvSpPr>
            <p:cNvPr id="71" name="rc71"/>
            <p:cNvSpPr/>
            <p:nvPr/>
          </p:nvSpPr>
          <p:spPr>
            <a:xfrm>
              <a:off x="4686180" y="2997833"/>
              <a:ext cx="204851" cy="101772"/>
            </a:xfrm>
            <a:prstGeom prst="rect">
              <a:avLst/>
            </a:prstGeom>
            <a:solidFill>
              <a:srgbClr val="1CABE2">
                <a:alpha val="100000"/>
              </a:srgbClr>
            </a:solidFill>
          </p:spPr>
          <p:txBody>
            <a:bodyPr/>
            <a:lstStyle/>
            <a:p/>
          </p:txBody>
        </p:sp>
        <p:sp>
          <p:nvSpPr>
            <p:cNvPr id="72" name="rc72"/>
            <p:cNvSpPr/>
            <p:nvPr/>
          </p:nvSpPr>
          <p:spPr>
            <a:xfrm>
              <a:off x="4913793" y="3126330"/>
              <a:ext cx="204851" cy="1499204"/>
            </a:xfrm>
            <a:prstGeom prst="rect">
              <a:avLst/>
            </a:prstGeom>
            <a:solidFill>
              <a:srgbClr val="80BD41">
                <a:alpha val="100000"/>
              </a:srgbClr>
            </a:solidFill>
          </p:spPr>
          <p:txBody>
            <a:bodyPr/>
            <a:lstStyle/>
            <a:p/>
          </p:txBody>
        </p:sp>
        <p:sp>
          <p:nvSpPr>
            <p:cNvPr id="73" name="rc73"/>
            <p:cNvSpPr/>
            <p:nvPr/>
          </p:nvSpPr>
          <p:spPr>
            <a:xfrm>
              <a:off x="4913793" y="2959764"/>
              <a:ext cx="204851" cy="66648"/>
            </a:xfrm>
            <a:prstGeom prst="rect">
              <a:avLst/>
            </a:prstGeom>
            <a:solidFill>
              <a:srgbClr val="0058AB">
                <a:alpha val="100000"/>
              </a:srgbClr>
            </a:solidFill>
          </p:spPr>
          <p:txBody>
            <a:bodyPr/>
            <a:lstStyle/>
            <a:p/>
          </p:txBody>
        </p:sp>
        <p:sp>
          <p:nvSpPr>
            <p:cNvPr id="74" name="rc74"/>
            <p:cNvSpPr/>
            <p:nvPr/>
          </p:nvSpPr>
          <p:spPr>
            <a:xfrm>
              <a:off x="4913793" y="3026413"/>
              <a:ext cx="204851" cy="99917"/>
            </a:xfrm>
            <a:prstGeom prst="rect">
              <a:avLst/>
            </a:prstGeom>
            <a:solidFill>
              <a:srgbClr val="1CABE2">
                <a:alpha val="100000"/>
              </a:srgbClr>
            </a:solidFill>
          </p:spPr>
          <p:txBody>
            <a:bodyPr/>
            <a:lstStyle/>
            <a:p/>
          </p:txBody>
        </p:sp>
        <p:sp>
          <p:nvSpPr>
            <p:cNvPr id="75" name="rc75"/>
            <p:cNvSpPr/>
            <p:nvPr/>
          </p:nvSpPr>
          <p:spPr>
            <a:xfrm>
              <a:off x="5141405" y="3151801"/>
              <a:ext cx="204851" cy="1473734"/>
            </a:xfrm>
            <a:prstGeom prst="rect">
              <a:avLst/>
            </a:prstGeom>
            <a:solidFill>
              <a:srgbClr val="80BD41">
                <a:alpha val="100000"/>
              </a:srgbClr>
            </a:solidFill>
          </p:spPr>
          <p:txBody>
            <a:bodyPr/>
            <a:lstStyle/>
            <a:p/>
          </p:txBody>
        </p:sp>
        <p:sp>
          <p:nvSpPr>
            <p:cNvPr id="76" name="rc76"/>
            <p:cNvSpPr/>
            <p:nvPr/>
          </p:nvSpPr>
          <p:spPr>
            <a:xfrm>
              <a:off x="5141405" y="2988071"/>
              <a:ext cx="204851" cy="65502"/>
            </a:xfrm>
            <a:prstGeom prst="rect">
              <a:avLst/>
            </a:prstGeom>
            <a:solidFill>
              <a:srgbClr val="0058AB">
                <a:alpha val="100000"/>
              </a:srgbClr>
            </a:solidFill>
          </p:spPr>
          <p:txBody>
            <a:bodyPr/>
            <a:lstStyle/>
            <a:p/>
          </p:txBody>
        </p:sp>
        <p:sp>
          <p:nvSpPr>
            <p:cNvPr id="77" name="rc77"/>
            <p:cNvSpPr/>
            <p:nvPr/>
          </p:nvSpPr>
          <p:spPr>
            <a:xfrm>
              <a:off x="5141405" y="3053574"/>
              <a:ext cx="204851" cy="98227"/>
            </a:xfrm>
            <a:prstGeom prst="rect">
              <a:avLst/>
            </a:prstGeom>
            <a:solidFill>
              <a:srgbClr val="1CABE2">
                <a:alpha val="100000"/>
              </a:srgbClr>
            </a:solidFill>
          </p:spPr>
          <p:txBody>
            <a:bodyPr/>
            <a:lstStyle/>
            <a:p/>
          </p:txBody>
        </p:sp>
        <p:sp>
          <p:nvSpPr>
            <p:cNvPr id="78" name="rc78"/>
            <p:cNvSpPr/>
            <p:nvPr/>
          </p:nvSpPr>
          <p:spPr>
            <a:xfrm>
              <a:off x="5369018" y="3165163"/>
              <a:ext cx="204851" cy="1460371"/>
            </a:xfrm>
            <a:prstGeom prst="rect">
              <a:avLst/>
            </a:prstGeom>
            <a:solidFill>
              <a:srgbClr val="80BD41">
                <a:alpha val="100000"/>
              </a:srgbClr>
            </a:solidFill>
          </p:spPr>
          <p:txBody>
            <a:bodyPr/>
            <a:lstStyle/>
            <a:p/>
          </p:txBody>
        </p:sp>
        <p:sp>
          <p:nvSpPr>
            <p:cNvPr id="79" name="rc79"/>
            <p:cNvSpPr/>
            <p:nvPr/>
          </p:nvSpPr>
          <p:spPr>
            <a:xfrm>
              <a:off x="5369018" y="3002906"/>
              <a:ext cx="204851" cy="64902"/>
            </a:xfrm>
            <a:prstGeom prst="rect">
              <a:avLst/>
            </a:prstGeom>
            <a:solidFill>
              <a:srgbClr val="0058AB">
                <a:alpha val="100000"/>
              </a:srgbClr>
            </a:solidFill>
          </p:spPr>
          <p:txBody>
            <a:bodyPr/>
            <a:lstStyle/>
            <a:p/>
          </p:txBody>
        </p:sp>
        <p:sp>
          <p:nvSpPr>
            <p:cNvPr id="80" name="rc80"/>
            <p:cNvSpPr/>
            <p:nvPr/>
          </p:nvSpPr>
          <p:spPr>
            <a:xfrm>
              <a:off x="5369018" y="3067809"/>
              <a:ext cx="204851" cy="97354"/>
            </a:xfrm>
            <a:prstGeom prst="rect">
              <a:avLst/>
            </a:prstGeom>
            <a:solidFill>
              <a:srgbClr val="1CABE2">
                <a:alpha val="100000"/>
              </a:srgbClr>
            </a:solidFill>
          </p:spPr>
          <p:txBody>
            <a:bodyPr/>
            <a:lstStyle/>
            <a:p/>
          </p:txBody>
        </p:sp>
        <p:sp>
          <p:nvSpPr>
            <p:cNvPr id="81" name="rc81"/>
            <p:cNvSpPr/>
            <p:nvPr/>
          </p:nvSpPr>
          <p:spPr>
            <a:xfrm>
              <a:off x="5596630" y="3179180"/>
              <a:ext cx="204851" cy="1446355"/>
            </a:xfrm>
            <a:prstGeom prst="rect">
              <a:avLst/>
            </a:prstGeom>
            <a:solidFill>
              <a:srgbClr val="80BD41">
                <a:alpha val="100000"/>
              </a:srgbClr>
            </a:solidFill>
          </p:spPr>
          <p:txBody>
            <a:bodyPr/>
            <a:lstStyle/>
            <a:p/>
          </p:txBody>
        </p:sp>
        <p:sp>
          <p:nvSpPr>
            <p:cNvPr id="82" name="rc82"/>
            <p:cNvSpPr/>
            <p:nvPr/>
          </p:nvSpPr>
          <p:spPr>
            <a:xfrm>
              <a:off x="5596630" y="3018504"/>
              <a:ext cx="204851" cy="64303"/>
            </a:xfrm>
            <a:prstGeom prst="rect">
              <a:avLst/>
            </a:prstGeom>
            <a:solidFill>
              <a:srgbClr val="0058AB">
                <a:alpha val="100000"/>
              </a:srgbClr>
            </a:solidFill>
          </p:spPr>
          <p:txBody>
            <a:bodyPr/>
            <a:lstStyle/>
            <a:p/>
          </p:txBody>
        </p:sp>
        <p:sp>
          <p:nvSpPr>
            <p:cNvPr id="83" name="rc83"/>
            <p:cNvSpPr/>
            <p:nvPr/>
          </p:nvSpPr>
          <p:spPr>
            <a:xfrm>
              <a:off x="5596630" y="3082807"/>
              <a:ext cx="204851" cy="96372"/>
            </a:xfrm>
            <a:prstGeom prst="rect">
              <a:avLst/>
            </a:prstGeom>
            <a:solidFill>
              <a:srgbClr val="1CABE2">
                <a:alpha val="100000"/>
              </a:srgbClr>
            </a:solidFill>
          </p:spPr>
          <p:txBody>
            <a:bodyPr/>
            <a:lstStyle/>
            <a:p/>
          </p:txBody>
        </p:sp>
        <p:sp>
          <p:nvSpPr>
            <p:cNvPr id="84" name="rc84"/>
            <p:cNvSpPr/>
            <p:nvPr/>
          </p:nvSpPr>
          <p:spPr>
            <a:xfrm>
              <a:off x="5824243" y="3301950"/>
              <a:ext cx="204851" cy="1323584"/>
            </a:xfrm>
            <a:prstGeom prst="rect">
              <a:avLst/>
            </a:prstGeom>
            <a:solidFill>
              <a:srgbClr val="80BD41">
                <a:alpha val="100000"/>
              </a:srgbClr>
            </a:solidFill>
          </p:spPr>
          <p:txBody>
            <a:bodyPr/>
            <a:lstStyle/>
            <a:p/>
          </p:txBody>
        </p:sp>
        <p:sp>
          <p:nvSpPr>
            <p:cNvPr id="85" name="rc85"/>
            <p:cNvSpPr/>
            <p:nvPr/>
          </p:nvSpPr>
          <p:spPr>
            <a:xfrm>
              <a:off x="5824243" y="3030830"/>
              <a:ext cx="204851" cy="207307"/>
            </a:xfrm>
            <a:prstGeom prst="rect">
              <a:avLst/>
            </a:prstGeom>
            <a:solidFill>
              <a:srgbClr val="0058AB">
                <a:alpha val="100000"/>
              </a:srgbClr>
            </a:solidFill>
          </p:spPr>
          <p:txBody>
            <a:bodyPr/>
            <a:lstStyle/>
            <a:p/>
          </p:txBody>
        </p:sp>
        <p:sp>
          <p:nvSpPr>
            <p:cNvPr id="86" name="rc86"/>
            <p:cNvSpPr/>
            <p:nvPr/>
          </p:nvSpPr>
          <p:spPr>
            <a:xfrm>
              <a:off x="5824243" y="3238138"/>
              <a:ext cx="204851" cy="63812"/>
            </a:xfrm>
            <a:prstGeom prst="rect">
              <a:avLst/>
            </a:prstGeom>
            <a:solidFill>
              <a:srgbClr val="1CABE2">
                <a:alpha val="100000"/>
              </a:srgbClr>
            </a:solidFill>
          </p:spPr>
          <p:txBody>
            <a:bodyPr/>
            <a:lstStyle/>
            <a:p/>
          </p:txBody>
        </p:sp>
        <p:sp>
          <p:nvSpPr>
            <p:cNvPr id="87" name="rc87"/>
            <p:cNvSpPr/>
            <p:nvPr/>
          </p:nvSpPr>
          <p:spPr>
            <a:xfrm>
              <a:off x="6051856" y="3403395"/>
              <a:ext cx="204851" cy="1222139"/>
            </a:xfrm>
            <a:prstGeom prst="rect">
              <a:avLst/>
            </a:prstGeom>
            <a:solidFill>
              <a:srgbClr val="80BD41">
                <a:alpha val="100000"/>
              </a:srgbClr>
            </a:solidFill>
          </p:spPr>
          <p:txBody>
            <a:bodyPr/>
            <a:lstStyle/>
            <a:p/>
          </p:txBody>
        </p:sp>
        <p:sp>
          <p:nvSpPr>
            <p:cNvPr id="88" name="rc88"/>
            <p:cNvSpPr/>
            <p:nvPr/>
          </p:nvSpPr>
          <p:spPr>
            <a:xfrm>
              <a:off x="6051856" y="3038357"/>
              <a:ext cx="204851" cy="222197"/>
            </a:xfrm>
            <a:prstGeom prst="rect">
              <a:avLst/>
            </a:prstGeom>
            <a:solidFill>
              <a:srgbClr val="0058AB">
                <a:alpha val="100000"/>
              </a:srgbClr>
            </a:solidFill>
          </p:spPr>
          <p:txBody>
            <a:bodyPr/>
            <a:lstStyle/>
            <a:p/>
          </p:txBody>
        </p:sp>
        <p:sp>
          <p:nvSpPr>
            <p:cNvPr id="89" name="rc89"/>
            <p:cNvSpPr/>
            <p:nvPr/>
          </p:nvSpPr>
          <p:spPr>
            <a:xfrm>
              <a:off x="6051856" y="3260554"/>
              <a:ext cx="204851" cy="142841"/>
            </a:xfrm>
            <a:prstGeom prst="rect">
              <a:avLst/>
            </a:prstGeom>
            <a:solidFill>
              <a:srgbClr val="1CABE2">
                <a:alpha val="100000"/>
              </a:srgbClr>
            </a:solidFill>
          </p:spPr>
          <p:txBody>
            <a:bodyPr/>
            <a:lstStyle/>
            <a:p/>
          </p:txBody>
        </p:sp>
        <p:sp>
          <p:nvSpPr>
            <p:cNvPr id="90" name="rc90"/>
            <p:cNvSpPr/>
            <p:nvPr/>
          </p:nvSpPr>
          <p:spPr>
            <a:xfrm>
              <a:off x="6279468" y="3090279"/>
              <a:ext cx="204851" cy="1535255"/>
            </a:xfrm>
            <a:prstGeom prst="rect">
              <a:avLst/>
            </a:prstGeom>
            <a:solidFill>
              <a:srgbClr val="80BD41">
                <a:alpha val="100000"/>
              </a:srgbClr>
            </a:solidFill>
          </p:spPr>
          <p:txBody>
            <a:bodyPr/>
            <a:lstStyle/>
            <a:p/>
          </p:txBody>
        </p:sp>
        <p:sp>
          <p:nvSpPr>
            <p:cNvPr id="91" name="rc91"/>
            <p:cNvSpPr/>
            <p:nvPr/>
          </p:nvSpPr>
          <p:spPr>
            <a:xfrm>
              <a:off x="6279468" y="3042775"/>
              <a:ext cx="204851" cy="15816"/>
            </a:xfrm>
            <a:prstGeom prst="rect">
              <a:avLst/>
            </a:prstGeom>
            <a:solidFill>
              <a:srgbClr val="0058AB">
                <a:alpha val="100000"/>
              </a:srgbClr>
            </a:solidFill>
          </p:spPr>
          <p:txBody>
            <a:bodyPr/>
            <a:lstStyle/>
            <a:p/>
          </p:txBody>
        </p:sp>
        <p:sp>
          <p:nvSpPr>
            <p:cNvPr id="92" name="rc92"/>
            <p:cNvSpPr/>
            <p:nvPr/>
          </p:nvSpPr>
          <p:spPr>
            <a:xfrm>
              <a:off x="6279468" y="3058591"/>
              <a:ext cx="204851" cy="31687"/>
            </a:xfrm>
            <a:prstGeom prst="rect">
              <a:avLst/>
            </a:prstGeom>
            <a:solidFill>
              <a:srgbClr val="1CABE2">
                <a:alpha val="100000"/>
              </a:srgbClr>
            </a:solidFill>
          </p:spPr>
          <p:txBody>
            <a:bodyPr/>
            <a:lstStyle/>
            <a:p/>
          </p:txBody>
        </p:sp>
        <p:sp>
          <p:nvSpPr>
            <p:cNvPr id="93" name="rc93"/>
            <p:cNvSpPr/>
            <p:nvPr/>
          </p:nvSpPr>
          <p:spPr>
            <a:xfrm>
              <a:off x="6507081" y="3295896"/>
              <a:ext cx="204851" cy="1329638"/>
            </a:xfrm>
            <a:prstGeom prst="rect">
              <a:avLst/>
            </a:prstGeom>
            <a:solidFill>
              <a:srgbClr val="80BD41">
                <a:alpha val="100000"/>
              </a:srgbClr>
            </a:solidFill>
          </p:spPr>
          <p:txBody>
            <a:bodyPr/>
            <a:lstStyle/>
            <a:p/>
          </p:txBody>
        </p:sp>
        <p:sp>
          <p:nvSpPr>
            <p:cNvPr id="94" name="rc94"/>
            <p:cNvSpPr/>
            <p:nvPr/>
          </p:nvSpPr>
          <p:spPr>
            <a:xfrm>
              <a:off x="6507081" y="3061264"/>
              <a:ext cx="204851" cy="172074"/>
            </a:xfrm>
            <a:prstGeom prst="rect">
              <a:avLst/>
            </a:prstGeom>
            <a:solidFill>
              <a:srgbClr val="0058AB">
                <a:alpha val="100000"/>
              </a:srgbClr>
            </a:solidFill>
          </p:spPr>
          <p:txBody>
            <a:bodyPr/>
            <a:lstStyle/>
            <a:p/>
          </p:txBody>
        </p:sp>
        <p:sp>
          <p:nvSpPr>
            <p:cNvPr id="95" name="rc95"/>
            <p:cNvSpPr/>
            <p:nvPr/>
          </p:nvSpPr>
          <p:spPr>
            <a:xfrm>
              <a:off x="6507081" y="3233339"/>
              <a:ext cx="204851" cy="62557"/>
            </a:xfrm>
            <a:prstGeom prst="rect">
              <a:avLst/>
            </a:prstGeom>
            <a:solidFill>
              <a:srgbClr val="1CABE2">
                <a:alpha val="100000"/>
              </a:srgbClr>
            </a:solidFill>
          </p:spPr>
          <p:txBody>
            <a:bodyPr/>
            <a:lstStyle/>
            <a:p/>
          </p:txBody>
        </p:sp>
        <p:sp>
          <p:nvSpPr>
            <p:cNvPr id="96" name="rc96"/>
            <p:cNvSpPr/>
            <p:nvPr/>
          </p:nvSpPr>
          <p:spPr>
            <a:xfrm>
              <a:off x="6734693" y="3321258"/>
              <a:ext cx="204851" cy="1304277"/>
            </a:xfrm>
            <a:prstGeom prst="rect">
              <a:avLst/>
            </a:prstGeom>
            <a:solidFill>
              <a:srgbClr val="80BD41">
                <a:alpha val="100000"/>
              </a:srgbClr>
            </a:solidFill>
          </p:spPr>
          <p:txBody>
            <a:bodyPr/>
            <a:lstStyle/>
            <a:p/>
          </p:txBody>
        </p:sp>
        <p:sp>
          <p:nvSpPr>
            <p:cNvPr id="97" name="rc97"/>
            <p:cNvSpPr/>
            <p:nvPr/>
          </p:nvSpPr>
          <p:spPr>
            <a:xfrm>
              <a:off x="6734693" y="3072826"/>
              <a:ext cx="204851" cy="139732"/>
            </a:xfrm>
            <a:prstGeom prst="rect">
              <a:avLst/>
            </a:prstGeom>
            <a:solidFill>
              <a:srgbClr val="0058AB">
                <a:alpha val="100000"/>
              </a:srgbClr>
            </a:solidFill>
          </p:spPr>
          <p:txBody>
            <a:bodyPr/>
            <a:lstStyle/>
            <a:p/>
          </p:txBody>
        </p:sp>
        <p:sp>
          <p:nvSpPr>
            <p:cNvPr id="98" name="rc98"/>
            <p:cNvSpPr/>
            <p:nvPr/>
          </p:nvSpPr>
          <p:spPr>
            <a:xfrm>
              <a:off x="6734693" y="3212559"/>
              <a:ext cx="204851" cy="108698"/>
            </a:xfrm>
            <a:prstGeom prst="rect">
              <a:avLst/>
            </a:prstGeom>
            <a:solidFill>
              <a:srgbClr val="1CABE2">
                <a:alpha val="100000"/>
              </a:srgbClr>
            </a:solidFill>
          </p:spPr>
          <p:txBody>
            <a:bodyPr/>
            <a:lstStyle/>
            <a:p/>
          </p:txBody>
        </p:sp>
        <p:sp>
          <p:nvSpPr>
            <p:cNvPr id="99" name="rc99"/>
            <p:cNvSpPr/>
            <p:nvPr/>
          </p:nvSpPr>
          <p:spPr>
            <a:xfrm>
              <a:off x="6962306" y="3081935"/>
              <a:ext cx="204851" cy="109382"/>
            </a:xfrm>
            <a:prstGeom prst="rect">
              <a:avLst/>
            </a:prstGeom>
            <a:solidFill>
              <a:srgbClr val="F26A21">
                <a:alpha val="100000"/>
              </a:srgbClr>
            </a:solidFill>
          </p:spPr>
          <p:txBody>
            <a:bodyPr/>
            <a:lstStyle/>
            <a:p/>
          </p:txBody>
        </p:sp>
        <p:sp>
          <p:nvSpPr>
            <p:cNvPr id="100" name="rc100"/>
            <p:cNvSpPr/>
            <p:nvPr/>
          </p:nvSpPr>
          <p:spPr>
            <a:xfrm>
              <a:off x="6962306" y="3191317"/>
              <a:ext cx="204851" cy="1434218"/>
            </a:xfrm>
            <a:prstGeom prst="rect">
              <a:avLst/>
            </a:prstGeom>
            <a:solidFill>
              <a:srgbClr val="FFC20E">
                <a:alpha val="100000"/>
              </a:srgbClr>
            </a:solidFill>
          </p:spPr>
          <p:txBody>
            <a:bodyPr/>
            <a:lstStyle/>
            <a:p/>
          </p:txBody>
        </p:sp>
        <p:sp>
          <p:nvSpPr>
            <p:cNvPr id="101" name="rc101"/>
            <p:cNvSpPr/>
            <p:nvPr/>
          </p:nvSpPr>
          <p:spPr>
            <a:xfrm>
              <a:off x="7189918" y="3089079"/>
              <a:ext cx="204851" cy="85624"/>
            </a:xfrm>
            <a:prstGeom prst="rect">
              <a:avLst/>
            </a:prstGeom>
            <a:solidFill>
              <a:srgbClr val="F26A21">
                <a:alpha val="100000"/>
              </a:srgbClr>
            </a:solidFill>
          </p:spPr>
          <p:txBody>
            <a:bodyPr/>
            <a:lstStyle/>
            <a:p/>
          </p:txBody>
        </p:sp>
        <p:sp>
          <p:nvSpPr>
            <p:cNvPr id="102" name="rc102"/>
            <p:cNvSpPr/>
            <p:nvPr/>
          </p:nvSpPr>
          <p:spPr>
            <a:xfrm>
              <a:off x="7189918" y="3174704"/>
              <a:ext cx="204851" cy="1450831"/>
            </a:xfrm>
            <a:prstGeom prst="rect">
              <a:avLst/>
            </a:prstGeom>
            <a:solidFill>
              <a:srgbClr val="FFC20E">
                <a:alpha val="100000"/>
              </a:srgbClr>
            </a:solidFill>
          </p:spPr>
          <p:txBody>
            <a:bodyPr/>
            <a:lstStyle/>
            <a:p/>
          </p:txBody>
        </p:sp>
        <p:sp>
          <p:nvSpPr>
            <p:cNvPr id="103" name="rc103"/>
            <p:cNvSpPr/>
            <p:nvPr/>
          </p:nvSpPr>
          <p:spPr>
            <a:xfrm>
              <a:off x="7417531" y="3096715"/>
              <a:ext cx="204851" cy="67026"/>
            </a:xfrm>
            <a:prstGeom prst="rect">
              <a:avLst/>
            </a:prstGeom>
            <a:solidFill>
              <a:srgbClr val="F26A21">
                <a:alpha val="100000"/>
              </a:srgbClr>
            </a:solidFill>
          </p:spPr>
          <p:txBody>
            <a:bodyPr/>
            <a:lstStyle/>
            <a:p/>
          </p:txBody>
        </p:sp>
        <p:sp>
          <p:nvSpPr>
            <p:cNvPr id="104" name="rc104"/>
            <p:cNvSpPr/>
            <p:nvPr/>
          </p:nvSpPr>
          <p:spPr>
            <a:xfrm>
              <a:off x="7417531" y="3163742"/>
              <a:ext cx="204851" cy="1461793"/>
            </a:xfrm>
            <a:prstGeom prst="rect">
              <a:avLst/>
            </a:prstGeom>
            <a:solidFill>
              <a:srgbClr val="FFC20E">
                <a:alpha val="100000"/>
              </a:srgbClr>
            </a:solidFill>
          </p:spPr>
          <p:txBody>
            <a:bodyPr/>
            <a:lstStyle/>
            <a:p/>
          </p:txBody>
        </p:sp>
        <p:sp>
          <p:nvSpPr>
            <p:cNvPr id="105" name="rc105"/>
            <p:cNvSpPr/>
            <p:nvPr/>
          </p:nvSpPr>
          <p:spPr>
            <a:xfrm>
              <a:off x="7645143" y="3103587"/>
              <a:ext cx="204851" cy="52468"/>
            </a:xfrm>
            <a:prstGeom prst="rect">
              <a:avLst/>
            </a:prstGeom>
            <a:solidFill>
              <a:srgbClr val="F26A21">
                <a:alpha val="100000"/>
              </a:srgbClr>
            </a:solidFill>
          </p:spPr>
          <p:txBody>
            <a:bodyPr/>
            <a:lstStyle/>
            <a:p/>
          </p:txBody>
        </p:sp>
        <p:sp>
          <p:nvSpPr>
            <p:cNvPr id="106" name="rc106"/>
            <p:cNvSpPr/>
            <p:nvPr/>
          </p:nvSpPr>
          <p:spPr>
            <a:xfrm>
              <a:off x="7645143" y="3156056"/>
              <a:ext cx="204851" cy="1469479"/>
            </a:xfrm>
            <a:prstGeom prst="rect">
              <a:avLst/>
            </a:prstGeom>
            <a:solidFill>
              <a:srgbClr val="FFC20E">
                <a:alpha val="100000"/>
              </a:srgbClr>
            </a:solidFill>
          </p:spPr>
          <p:txBody>
            <a:bodyPr/>
            <a:lstStyle/>
            <a:p/>
          </p:txBody>
        </p:sp>
        <p:sp>
          <p:nvSpPr>
            <p:cNvPr id="107" name="rc107"/>
            <p:cNvSpPr/>
            <p:nvPr/>
          </p:nvSpPr>
          <p:spPr>
            <a:xfrm>
              <a:off x="7872756" y="3110132"/>
              <a:ext cx="204851" cy="41072"/>
            </a:xfrm>
            <a:prstGeom prst="rect">
              <a:avLst/>
            </a:prstGeom>
            <a:solidFill>
              <a:srgbClr val="F26A21">
                <a:alpha val="100000"/>
              </a:srgbClr>
            </a:solidFill>
          </p:spPr>
          <p:txBody>
            <a:bodyPr/>
            <a:lstStyle/>
            <a:p/>
          </p:txBody>
        </p:sp>
        <p:sp>
          <p:nvSpPr>
            <p:cNvPr id="108" name="rc108"/>
            <p:cNvSpPr/>
            <p:nvPr/>
          </p:nvSpPr>
          <p:spPr>
            <a:xfrm>
              <a:off x="7872756" y="3151204"/>
              <a:ext cx="204851" cy="1474330"/>
            </a:xfrm>
            <a:prstGeom prst="rect">
              <a:avLst/>
            </a:prstGeom>
            <a:solidFill>
              <a:srgbClr val="FFC20E">
                <a:alpha val="100000"/>
              </a:srgbClr>
            </a:solidFill>
          </p:spPr>
          <p:txBody>
            <a:bodyPr/>
            <a:lstStyle/>
            <a:p/>
          </p:txBody>
        </p:sp>
        <p:sp>
          <p:nvSpPr>
            <p:cNvPr id="109" name="rc109"/>
            <p:cNvSpPr/>
            <p:nvPr/>
          </p:nvSpPr>
          <p:spPr>
            <a:xfrm>
              <a:off x="8100369" y="3117877"/>
              <a:ext cx="204851" cy="32151"/>
            </a:xfrm>
            <a:prstGeom prst="rect">
              <a:avLst/>
            </a:prstGeom>
            <a:solidFill>
              <a:srgbClr val="F26A21">
                <a:alpha val="100000"/>
              </a:srgbClr>
            </a:solidFill>
          </p:spPr>
          <p:txBody>
            <a:bodyPr/>
            <a:lstStyle/>
            <a:p/>
          </p:txBody>
        </p:sp>
        <p:sp>
          <p:nvSpPr>
            <p:cNvPr id="110" name="rc110"/>
            <p:cNvSpPr/>
            <p:nvPr/>
          </p:nvSpPr>
          <p:spPr>
            <a:xfrm>
              <a:off x="8100369" y="3150028"/>
              <a:ext cx="204851" cy="1475506"/>
            </a:xfrm>
            <a:prstGeom prst="rect">
              <a:avLst/>
            </a:prstGeom>
            <a:solidFill>
              <a:srgbClr val="FFC20E">
                <a:alpha val="100000"/>
              </a:srgbClr>
            </a:solidFill>
          </p:spPr>
          <p:txBody>
            <a:bodyPr/>
            <a:lstStyle/>
            <a:p/>
          </p:txBody>
        </p:sp>
        <p:sp>
          <p:nvSpPr>
            <p:cNvPr id="111" name="pl111"/>
            <p:cNvSpPr/>
            <p:nvPr/>
          </p:nvSpPr>
          <p:spPr>
            <a:xfrm>
              <a:off x="1374417" y="1227418"/>
              <a:ext cx="5462701" cy="446217"/>
            </a:xfrm>
            <a:custGeom>
              <a:avLst/>
              <a:pathLst>
                <a:path w="5462701" h="446217">
                  <a:moveTo>
                    <a:pt x="0" y="171622"/>
                  </a:moveTo>
                  <a:lnTo>
                    <a:pt x="227612" y="137297"/>
                  </a:lnTo>
                  <a:lnTo>
                    <a:pt x="455225" y="137297"/>
                  </a:lnTo>
                  <a:lnTo>
                    <a:pt x="682837" y="137297"/>
                  </a:lnTo>
                  <a:lnTo>
                    <a:pt x="910450" y="137297"/>
                  </a:lnTo>
                  <a:lnTo>
                    <a:pt x="1138062" y="137297"/>
                  </a:lnTo>
                  <a:lnTo>
                    <a:pt x="1365675" y="137297"/>
                  </a:lnTo>
                  <a:lnTo>
                    <a:pt x="1593287" y="137297"/>
                  </a:lnTo>
                  <a:lnTo>
                    <a:pt x="1820900" y="102973"/>
                  </a:lnTo>
                  <a:lnTo>
                    <a:pt x="2048513" y="137297"/>
                  </a:lnTo>
                  <a:lnTo>
                    <a:pt x="2276125" y="137297"/>
                  </a:lnTo>
                  <a:lnTo>
                    <a:pt x="2503738" y="34324"/>
                  </a:lnTo>
                  <a:lnTo>
                    <a:pt x="2731350" y="68648"/>
                  </a:lnTo>
                  <a:lnTo>
                    <a:pt x="2958963" y="0"/>
                  </a:lnTo>
                  <a:lnTo>
                    <a:pt x="3186575" y="0"/>
                  </a:lnTo>
                  <a:lnTo>
                    <a:pt x="3414188" y="102973"/>
                  </a:lnTo>
                  <a:lnTo>
                    <a:pt x="3641800" y="102973"/>
                  </a:lnTo>
                  <a:lnTo>
                    <a:pt x="3869413" y="102973"/>
                  </a:lnTo>
                  <a:lnTo>
                    <a:pt x="4097026" y="102973"/>
                  </a:lnTo>
                  <a:lnTo>
                    <a:pt x="4324638" y="102973"/>
                  </a:lnTo>
                  <a:lnTo>
                    <a:pt x="4552251" y="411892"/>
                  </a:lnTo>
                  <a:lnTo>
                    <a:pt x="4779863" y="446217"/>
                  </a:lnTo>
                  <a:lnTo>
                    <a:pt x="5007476" y="0"/>
                  </a:lnTo>
                  <a:lnTo>
                    <a:pt x="5235088" y="343244"/>
                  </a:lnTo>
                  <a:lnTo>
                    <a:pt x="5462701" y="274595"/>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61743"/>
              <a:ext cx="5462701" cy="720812"/>
            </a:xfrm>
            <a:custGeom>
              <a:avLst/>
              <a:pathLst>
                <a:path w="5462701" h="720812">
                  <a:moveTo>
                    <a:pt x="0" y="480541"/>
                  </a:moveTo>
                  <a:lnTo>
                    <a:pt x="227612" y="480541"/>
                  </a:lnTo>
                  <a:lnTo>
                    <a:pt x="455225" y="446217"/>
                  </a:lnTo>
                  <a:lnTo>
                    <a:pt x="682837" y="446217"/>
                  </a:lnTo>
                  <a:lnTo>
                    <a:pt x="910450" y="411892"/>
                  </a:lnTo>
                  <a:lnTo>
                    <a:pt x="1138062" y="411892"/>
                  </a:lnTo>
                  <a:lnTo>
                    <a:pt x="1365675" y="377568"/>
                  </a:lnTo>
                  <a:lnTo>
                    <a:pt x="1593287" y="377568"/>
                  </a:lnTo>
                  <a:lnTo>
                    <a:pt x="1820900" y="343244"/>
                  </a:lnTo>
                  <a:lnTo>
                    <a:pt x="2048513" y="343244"/>
                  </a:lnTo>
                  <a:lnTo>
                    <a:pt x="2276125" y="308919"/>
                  </a:lnTo>
                  <a:lnTo>
                    <a:pt x="2503738" y="240270"/>
                  </a:lnTo>
                  <a:lnTo>
                    <a:pt x="2731350" y="102973"/>
                  </a:lnTo>
                  <a:lnTo>
                    <a:pt x="2958963" y="0"/>
                  </a:lnTo>
                  <a:lnTo>
                    <a:pt x="3186575" y="0"/>
                  </a:lnTo>
                  <a:lnTo>
                    <a:pt x="3414188" y="274595"/>
                  </a:lnTo>
                  <a:lnTo>
                    <a:pt x="3641800" y="274595"/>
                  </a:lnTo>
                  <a:lnTo>
                    <a:pt x="3869413" y="274595"/>
                  </a:lnTo>
                  <a:lnTo>
                    <a:pt x="4097026" y="274595"/>
                  </a:lnTo>
                  <a:lnTo>
                    <a:pt x="4324638" y="274595"/>
                  </a:lnTo>
                  <a:lnTo>
                    <a:pt x="4552251" y="514866"/>
                  </a:lnTo>
                  <a:lnTo>
                    <a:pt x="4779863" y="720812"/>
                  </a:lnTo>
                  <a:lnTo>
                    <a:pt x="5007476" y="34324"/>
                  </a:lnTo>
                  <a:lnTo>
                    <a:pt x="5235088" y="446217"/>
                  </a:lnTo>
                  <a:lnTo>
                    <a:pt x="5462701" y="480541"/>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4" name="tx114"/>
            <p:cNvSpPr/>
            <p:nvPr/>
          </p:nvSpPr>
          <p:spPr>
            <a:xfrm>
              <a:off x="244415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358221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472027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563072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858340"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9" name="tx119"/>
            <p:cNvSpPr/>
            <p:nvPr/>
          </p:nvSpPr>
          <p:spPr>
            <a:xfrm>
              <a:off x="608595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0" name="tx120"/>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41178"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676879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130608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4" name="tx124"/>
            <p:cNvSpPr/>
            <p:nvPr/>
          </p:nvSpPr>
          <p:spPr>
            <a:xfrm>
              <a:off x="2444152"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5" name="tx125"/>
            <p:cNvSpPr/>
            <p:nvPr/>
          </p:nvSpPr>
          <p:spPr>
            <a:xfrm>
              <a:off x="358221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6" name="tx126"/>
            <p:cNvSpPr/>
            <p:nvPr/>
          </p:nvSpPr>
          <p:spPr>
            <a:xfrm>
              <a:off x="4720277"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563072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585834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6085953"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63135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54117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768791"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772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5" name="tx135"/>
            <p:cNvSpPr/>
            <p:nvPr/>
          </p:nvSpPr>
          <p:spPr>
            <a:xfrm>
              <a:off x="508103" y="23864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6" name="tx136"/>
            <p:cNvSpPr/>
            <p:nvPr/>
          </p:nvSpPr>
          <p:spPr>
            <a:xfrm>
              <a:off x="508103" y="12956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429634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Eswatini</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Eswatini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8458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7223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598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44752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7840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6605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95370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94134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042993"/>
              <a:ext cx="217589" cy="1947767"/>
            </a:xfrm>
            <a:prstGeom prst="rect">
              <a:avLst/>
            </a:prstGeom>
            <a:solidFill>
              <a:srgbClr val="0058AB">
                <a:alpha val="100000"/>
              </a:srgbClr>
            </a:solidFill>
          </p:spPr>
          <p:txBody>
            <a:bodyPr/>
            <a:lstStyle/>
            <a:p/>
          </p:txBody>
        </p:sp>
        <p:sp>
          <p:nvSpPr>
            <p:cNvPr id="41" name="rc41"/>
            <p:cNvSpPr/>
            <p:nvPr/>
          </p:nvSpPr>
          <p:spPr>
            <a:xfrm>
              <a:off x="1472058" y="3362896"/>
              <a:ext cx="217589" cy="1627863"/>
            </a:xfrm>
            <a:prstGeom prst="rect">
              <a:avLst/>
            </a:prstGeom>
            <a:solidFill>
              <a:srgbClr val="0058AB">
                <a:alpha val="100000"/>
              </a:srgbClr>
            </a:solidFill>
          </p:spPr>
          <p:txBody>
            <a:bodyPr/>
            <a:lstStyle/>
            <a:p/>
          </p:txBody>
        </p:sp>
        <p:sp>
          <p:nvSpPr>
            <p:cNvPr id="42" name="rc42"/>
            <p:cNvSpPr/>
            <p:nvPr/>
          </p:nvSpPr>
          <p:spPr>
            <a:xfrm>
              <a:off x="1713825" y="3360871"/>
              <a:ext cx="217589" cy="1629888"/>
            </a:xfrm>
            <a:prstGeom prst="rect">
              <a:avLst/>
            </a:prstGeom>
            <a:solidFill>
              <a:srgbClr val="0058AB">
                <a:alpha val="100000"/>
              </a:srgbClr>
            </a:solidFill>
          </p:spPr>
          <p:txBody>
            <a:bodyPr/>
            <a:lstStyle/>
            <a:p/>
          </p:txBody>
        </p:sp>
        <p:sp>
          <p:nvSpPr>
            <p:cNvPr id="43" name="rc43"/>
            <p:cNvSpPr/>
            <p:nvPr/>
          </p:nvSpPr>
          <p:spPr>
            <a:xfrm>
              <a:off x="1955592" y="3345686"/>
              <a:ext cx="217589" cy="1645073"/>
            </a:xfrm>
            <a:prstGeom prst="rect">
              <a:avLst/>
            </a:prstGeom>
            <a:solidFill>
              <a:srgbClr val="0058AB">
                <a:alpha val="100000"/>
              </a:srgbClr>
            </a:solidFill>
          </p:spPr>
          <p:txBody>
            <a:bodyPr/>
            <a:lstStyle/>
            <a:p/>
          </p:txBody>
        </p:sp>
        <p:sp>
          <p:nvSpPr>
            <p:cNvPr id="44" name="rc44"/>
            <p:cNvSpPr/>
            <p:nvPr/>
          </p:nvSpPr>
          <p:spPr>
            <a:xfrm>
              <a:off x="2197358" y="3323414"/>
              <a:ext cx="217589" cy="1667345"/>
            </a:xfrm>
            <a:prstGeom prst="rect">
              <a:avLst/>
            </a:prstGeom>
            <a:solidFill>
              <a:srgbClr val="0058AB">
                <a:alpha val="100000"/>
              </a:srgbClr>
            </a:solidFill>
          </p:spPr>
          <p:txBody>
            <a:bodyPr/>
            <a:lstStyle/>
            <a:p/>
          </p:txBody>
        </p:sp>
        <p:sp>
          <p:nvSpPr>
            <p:cNvPr id="45" name="rc45"/>
            <p:cNvSpPr/>
            <p:nvPr/>
          </p:nvSpPr>
          <p:spPr>
            <a:xfrm>
              <a:off x="2439125" y="3314303"/>
              <a:ext cx="217589" cy="1676456"/>
            </a:xfrm>
            <a:prstGeom prst="rect">
              <a:avLst/>
            </a:prstGeom>
            <a:solidFill>
              <a:srgbClr val="0058AB">
                <a:alpha val="100000"/>
              </a:srgbClr>
            </a:solidFill>
          </p:spPr>
          <p:txBody>
            <a:bodyPr/>
            <a:lstStyle/>
            <a:p/>
          </p:txBody>
        </p:sp>
        <p:sp>
          <p:nvSpPr>
            <p:cNvPr id="46" name="rc46"/>
            <p:cNvSpPr/>
            <p:nvPr/>
          </p:nvSpPr>
          <p:spPr>
            <a:xfrm>
              <a:off x="2680891" y="3318353"/>
              <a:ext cx="217589" cy="1672407"/>
            </a:xfrm>
            <a:prstGeom prst="rect">
              <a:avLst/>
            </a:prstGeom>
            <a:solidFill>
              <a:srgbClr val="0058AB">
                <a:alpha val="100000"/>
              </a:srgbClr>
            </a:solidFill>
          </p:spPr>
          <p:txBody>
            <a:bodyPr/>
            <a:lstStyle/>
            <a:p/>
          </p:txBody>
        </p:sp>
        <p:sp>
          <p:nvSpPr>
            <p:cNvPr id="47" name="rc47"/>
            <p:cNvSpPr/>
            <p:nvPr/>
          </p:nvSpPr>
          <p:spPr>
            <a:xfrm>
              <a:off x="2922658" y="3310254"/>
              <a:ext cx="217589" cy="1680505"/>
            </a:xfrm>
            <a:prstGeom prst="rect">
              <a:avLst/>
            </a:prstGeom>
            <a:solidFill>
              <a:srgbClr val="0058AB">
                <a:alpha val="100000"/>
              </a:srgbClr>
            </a:solidFill>
          </p:spPr>
          <p:txBody>
            <a:bodyPr/>
            <a:lstStyle/>
            <a:p/>
          </p:txBody>
        </p:sp>
        <p:sp>
          <p:nvSpPr>
            <p:cNvPr id="48" name="rc48"/>
            <p:cNvSpPr/>
            <p:nvPr/>
          </p:nvSpPr>
          <p:spPr>
            <a:xfrm>
              <a:off x="3164425" y="3630157"/>
              <a:ext cx="217589" cy="1360602"/>
            </a:xfrm>
            <a:prstGeom prst="rect">
              <a:avLst/>
            </a:prstGeom>
            <a:solidFill>
              <a:srgbClr val="0058AB">
                <a:alpha val="100000"/>
              </a:srgbClr>
            </a:solidFill>
          </p:spPr>
          <p:txBody>
            <a:bodyPr/>
            <a:lstStyle/>
            <a:p/>
          </p:txBody>
        </p:sp>
        <p:sp>
          <p:nvSpPr>
            <p:cNvPr id="49" name="rc49"/>
            <p:cNvSpPr/>
            <p:nvPr/>
          </p:nvSpPr>
          <p:spPr>
            <a:xfrm>
              <a:off x="3406191" y="3296081"/>
              <a:ext cx="217589" cy="1694678"/>
            </a:xfrm>
            <a:prstGeom prst="rect">
              <a:avLst/>
            </a:prstGeom>
            <a:solidFill>
              <a:srgbClr val="0058AB">
                <a:alpha val="100000"/>
              </a:srgbClr>
            </a:solidFill>
          </p:spPr>
          <p:txBody>
            <a:bodyPr/>
            <a:lstStyle/>
            <a:p/>
          </p:txBody>
        </p:sp>
        <p:sp>
          <p:nvSpPr>
            <p:cNvPr id="50" name="rc50"/>
            <p:cNvSpPr/>
            <p:nvPr/>
          </p:nvSpPr>
          <p:spPr>
            <a:xfrm>
              <a:off x="3647958" y="3336575"/>
              <a:ext cx="217589" cy="1654184"/>
            </a:xfrm>
            <a:prstGeom prst="rect">
              <a:avLst/>
            </a:prstGeom>
            <a:solidFill>
              <a:srgbClr val="0058AB">
                <a:alpha val="100000"/>
              </a:srgbClr>
            </a:solidFill>
          </p:spPr>
          <p:txBody>
            <a:bodyPr/>
            <a:lstStyle/>
            <a:p/>
          </p:txBody>
        </p:sp>
        <p:sp>
          <p:nvSpPr>
            <p:cNvPr id="51" name="rc51"/>
            <p:cNvSpPr/>
            <p:nvPr/>
          </p:nvSpPr>
          <p:spPr>
            <a:xfrm>
              <a:off x="3889725" y="4333743"/>
              <a:ext cx="217589" cy="657017"/>
            </a:xfrm>
            <a:prstGeom prst="rect">
              <a:avLst/>
            </a:prstGeom>
            <a:solidFill>
              <a:srgbClr val="0058AB">
                <a:alpha val="100000"/>
              </a:srgbClr>
            </a:solidFill>
          </p:spPr>
          <p:txBody>
            <a:bodyPr/>
            <a:lstStyle/>
            <a:p/>
          </p:txBody>
        </p:sp>
        <p:sp>
          <p:nvSpPr>
            <p:cNvPr id="52" name="rc52"/>
            <p:cNvSpPr/>
            <p:nvPr/>
          </p:nvSpPr>
          <p:spPr>
            <a:xfrm>
              <a:off x="4131491" y="4012827"/>
              <a:ext cx="217589" cy="977932"/>
            </a:xfrm>
            <a:prstGeom prst="rect">
              <a:avLst/>
            </a:prstGeom>
            <a:solidFill>
              <a:srgbClr val="0058AB">
                <a:alpha val="100000"/>
              </a:srgbClr>
            </a:solidFill>
          </p:spPr>
          <p:txBody>
            <a:bodyPr/>
            <a:lstStyle/>
            <a:p/>
          </p:txBody>
        </p:sp>
        <p:sp>
          <p:nvSpPr>
            <p:cNvPr id="53" name="rc53"/>
            <p:cNvSpPr/>
            <p:nvPr/>
          </p:nvSpPr>
          <p:spPr>
            <a:xfrm>
              <a:off x="4373258" y="4665794"/>
              <a:ext cx="217589" cy="324965"/>
            </a:xfrm>
            <a:prstGeom prst="rect">
              <a:avLst/>
            </a:prstGeom>
            <a:solidFill>
              <a:srgbClr val="0058AB">
                <a:alpha val="100000"/>
              </a:srgbClr>
            </a:solidFill>
          </p:spPr>
          <p:txBody>
            <a:bodyPr/>
            <a:lstStyle/>
            <a:p/>
          </p:txBody>
        </p:sp>
        <p:sp>
          <p:nvSpPr>
            <p:cNvPr id="54" name="rc54"/>
            <p:cNvSpPr/>
            <p:nvPr/>
          </p:nvSpPr>
          <p:spPr>
            <a:xfrm>
              <a:off x="4615025" y="4670856"/>
              <a:ext cx="217589" cy="319903"/>
            </a:xfrm>
            <a:prstGeom prst="rect">
              <a:avLst/>
            </a:prstGeom>
            <a:solidFill>
              <a:srgbClr val="0058AB">
                <a:alpha val="100000"/>
              </a:srgbClr>
            </a:solidFill>
          </p:spPr>
          <p:txBody>
            <a:bodyPr/>
            <a:lstStyle/>
            <a:p/>
          </p:txBody>
        </p:sp>
        <p:sp>
          <p:nvSpPr>
            <p:cNvPr id="55" name="rc55"/>
            <p:cNvSpPr/>
            <p:nvPr/>
          </p:nvSpPr>
          <p:spPr>
            <a:xfrm>
              <a:off x="4856791" y="3732405"/>
              <a:ext cx="217589" cy="1258354"/>
            </a:xfrm>
            <a:prstGeom prst="rect">
              <a:avLst/>
            </a:prstGeom>
            <a:solidFill>
              <a:srgbClr val="0058AB">
                <a:alpha val="100000"/>
              </a:srgbClr>
            </a:solidFill>
          </p:spPr>
          <p:txBody>
            <a:bodyPr/>
            <a:lstStyle/>
            <a:p/>
          </p:txBody>
        </p:sp>
        <p:sp>
          <p:nvSpPr>
            <p:cNvPr id="56" name="rc56"/>
            <p:cNvSpPr/>
            <p:nvPr/>
          </p:nvSpPr>
          <p:spPr>
            <a:xfrm>
              <a:off x="5098558" y="3753664"/>
              <a:ext cx="217589" cy="1237095"/>
            </a:xfrm>
            <a:prstGeom prst="rect">
              <a:avLst/>
            </a:prstGeom>
            <a:solidFill>
              <a:srgbClr val="0058AB">
                <a:alpha val="100000"/>
              </a:srgbClr>
            </a:solidFill>
          </p:spPr>
          <p:txBody>
            <a:bodyPr/>
            <a:lstStyle/>
            <a:p/>
          </p:txBody>
        </p:sp>
        <p:sp>
          <p:nvSpPr>
            <p:cNvPr id="57" name="rc57"/>
            <p:cNvSpPr/>
            <p:nvPr/>
          </p:nvSpPr>
          <p:spPr>
            <a:xfrm>
              <a:off x="5340325" y="3774924"/>
              <a:ext cx="217589" cy="1215835"/>
            </a:xfrm>
            <a:prstGeom prst="rect">
              <a:avLst/>
            </a:prstGeom>
            <a:solidFill>
              <a:srgbClr val="0058AB">
                <a:alpha val="100000"/>
              </a:srgbClr>
            </a:solidFill>
          </p:spPr>
          <p:txBody>
            <a:bodyPr/>
            <a:lstStyle/>
            <a:p/>
          </p:txBody>
        </p:sp>
        <p:sp>
          <p:nvSpPr>
            <p:cNvPr id="58" name="rc58"/>
            <p:cNvSpPr/>
            <p:nvPr/>
          </p:nvSpPr>
          <p:spPr>
            <a:xfrm>
              <a:off x="5582091" y="3786060"/>
              <a:ext cx="217589" cy="1204700"/>
            </a:xfrm>
            <a:prstGeom prst="rect">
              <a:avLst/>
            </a:prstGeom>
            <a:solidFill>
              <a:srgbClr val="0058AB">
                <a:alpha val="100000"/>
              </a:srgbClr>
            </a:solidFill>
          </p:spPr>
          <p:txBody>
            <a:bodyPr/>
            <a:lstStyle/>
            <a:p/>
          </p:txBody>
        </p:sp>
        <p:sp>
          <p:nvSpPr>
            <p:cNvPr id="59" name="rc59"/>
            <p:cNvSpPr/>
            <p:nvPr/>
          </p:nvSpPr>
          <p:spPr>
            <a:xfrm>
              <a:off x="5823858" y="3797195"/>
              <a:ext cx="217589" cy="1193564"/>
            </a:xfrm>
            <a:prstGeom prst="rect">
              <a:avLst/>
            </a:prstGeom>
            <a:solidFill>
              <a:srgbClr val="0058AB">
                <a:alpha val="100000"/>
              </a:srgbClr>
            </a:solidFill>
          </p:spPr>
          <p:txBody>
            <a:bodyPr/>
            <a:lstStyle/>
            <a:p/>
          </p:txBody>
        </p:sp>
        <p:sp>
          <p:nvSpPr>
            <p:cNvPr id="60" name="rc60"/>
            <p:cNvSpPr/>
            <p:nvPr/>
          </p:nvSpPr>
          <p:spPr>
            <a:xfrm>
              <a:off x="6065625" y="1142806"/>
              <a:ext cx="217589" cy="3847953"/>
            </a:xfrm>
            <a:prstGeom prst="rect">
              <a:avLst/>
            </a:prstGeom>
            <a:solidFill>
              <a:srgbClr val="0058AB">
                <a:alpha val="100000"/>
              </a:srgbClr>
            </a:solidFill>
          </p:spPr>
          <p:txBody>
            <a:bodyPr/>
            <a:lstStyle/>
            <a:p/>
          </p:txBody>
        </p:sp>
        <p:sp>
          <p:nvSpPr>
            <p:cNvPr id="61" name="rc61"/>
            <p:cNvSpPr/>
            <p:nvPr/>
          </p:nvSpPr>
          <p:spPr>
            <a:xfrm>
              <a:off x="6307391" y="866434"/>
              <a:ext cx="217589" cy="4124325"/>
            </a:xfrm>
            <a:prstGeom prst="rect">
              <a:avLst/>
            </a:prstGeom>
            <a:solidFill>
              <a:srgbClr val="0058AB">
                <a:alpha val="100000"/>
              </a:srgbClr>
            </a:solidFill>
          </p:spPr>
          <p:txBody>
            <a:bodyPr/>
            <a:lstStyle/>
            <a:p/>
          </p:txBody>
        </p:sp>
        <p:sp>
          <p:nvSpPr>
            <p:cNvPr id="62" name="rc62"/>
            <p:cNvSpPr/>
            <p:nvPr/>
          </p:nvSpPr>
          <p:spPr>
            <a:xfrm>
              <a:off x="6549158" y="4697177"/>
              <a:ext cx="217589" cy="293582"/>
            </a:xfrm>
            <a:prstGeom prst="rect">
              <a:avLst/>
            </a:prstGeom>
            <a:solidFill>
              <a:srgbClr val="0058AB">
                <a:alpha val="100000"/>
              </a:srgbClr>
            </a:solidFill>
          </p:spPr>
          <p:txBody>
            <a:bodyPr/>
            <a:lstStyle/>
            <a:p/>
          </p:txBody>
        </p:sp>
        <p:sp>
          <p:nvSpPr>
            <p:cNvPr id="63" name="rc63"/>
            <p:cNvSpPr/>
            <p:nvPr/>
          </p:nvSpPr>
          <p:spPr>
            <a:xfrm>
              <a:off x="6790924" y="1796786"/>
              <a:ext cx="217589" cy="3193973"/>
            </a:xfrm>
            <a:prstGeom prst="rect">
              <a:avLst/>
            </a:prstGeom>
            <a:solidFill>
              <a:srgbClr val="0058AB">
                <a:alpha val="100000"/>
              </a:srgbClr>
            </a:solidFill>
          </p:spPr>
          <p:txBody>
            <a:bodyPr/>
            <a:lstStyle/>
            <a:p/>
          </p:txBody>
        </p:sp>
        <p:sp>
          <p:nvSpPr>
            <p:cNvPr id="64" name="rc64"/>
            <p:cNvSpPr/>
            <p:nvPr/>
          </p:nvSpPr>
          <p:spPr>
            <a:xfrm>
              <a:off x="7032691" y="2397111"/>
              <a:ext cx="217589" cy="2593648"/>
            </a:xfrm>
            <a:prstGeom prst="rect">
              <a:avLst/>
            </a:prstGeom>
            <a:solidFill>
              <a:srgbClr val="0058AB">
                <a:alpha val="100000"/>
              </a:srgbClr>
            </a:solidFill>
          </p:spPr>
          <p:txBody>
            <a:bodyPr/>
            <a:lstStyle/>
            <a:p/>
          </p:txBody>
        </p:sp>
        <p:sp>
          <p:nvSpPr>
            <p:cNvPr id="65" name="rc65"/>
            <p:cNvSpPr/>
            <p:nvPr/>
          </p:nvSpPr>
          <p:spPr>
            <a:xfrm>
              <a:off x="8483291" y="4393471"/>
              <a:ext cx="217589" cy="597288"/>
            </a:xfrm>
            <a:prstGeom prst="rect">
              <a:avLst/>
            </a:prstGeom>
            <a:solidFill>
              <a:srgbClr val="69DBFF">
                <a:alpha val="100000"/>
              </a:srgbClr>
            </a:solidFill>
          </p:spPr>
          <p:txBody>
            <a:bodyPr/>
            <a:lstStyle/>
            <a:p/>
          </p:txBody>
        </p:sp>
        <p:sp>
          <p:nvSpPr>
            <p:cNvPr id="66" name="pl66"/>
            <p:cNvSpPr/>
            <p:nvPr/>
          </p:nvSpPr>
          <p:spPr>
            <a:xfrm>
              <a:off x="6174420" y="3797195"/>
              <a:ext cx="2417666" cy="596782"/>
            </a:xfrm>
            <a:custGeom>
              <a:avLst/>
              <a:pathLst>
                <a:path w="2417666" h="596782">
                  <a:moveTo>
                    <a:pt x="0" y="0"/>
                  </a:moveTo>
                  <a:lnTo>
                    <a:pt x="241766" y="59678"/>
                  </a:lnTo>
                  <a:lnTo>
                    <a:pt x="483533" y="119356"/>
                  </a:lnTo>
                  <a:lnTo>
                    <a:pt x="725299" y="179034"/>
                  </a:lnTo>
                  <a:lnTo>
                    <a:pt x="967066" y="238712"/>
                  </a:lnTo>
                  <a:lnTo>
                    <a:pt x="1208833" y="298391"/>
                  </a:lnTo>
                  <a:lnTo>
                    <a:pt x="1450599" y="358069"/>
                  </a:lnTo>
                  <a:lnTo>
                    <a:pt x="1692366" y="417747"/>
                  </a:lnTo>
                  <a:lnTo>
                    <a:pt x="1934133" y="477425"/>
                  </a:lnTo>
                  <a:lnTo>
                    <a:pt x="2175899" y="537103"/>
                  </a:lnTo>
                  <a:lnTo>
                    <a:pt x="2417666" y="596782"/>
                  </a:lnTo>
                </a:path>
              </a:pathLst>
            </a:custGeom>
            <a:ln w="13550" cap="flat">
              <a:solidFill>
                <a:srgbClr val="000000">
                  <a:alpha val="100000"/>
                </a:srgbClr>
              </a:solidFill>
              <a:prstDash val="solid"/>
              <a:round/>
            </a:ln>
          </p:spPr>
          <p:txBody>
            <a:bodyPr/>
            <a:lstStyle/>
            <a:p/>
          </p:txBody>
        </p:sp>
        <p:sp>
          <p:nvSpPr>
            <p:cNvPr id="67" name="pt67"/>
            <p:cNvSpPr/>
            <p:nvPr/>
          </p:nvSpPr>
          <p:spPr>
            <a:xfrm>
              <a:off x="6149594" y="3772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832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8917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9514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011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0707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1304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1901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2497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309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369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2097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9086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89627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8839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0931" y="398022"/>
              <a:ext cx="6029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Eswatini</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172%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5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2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18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89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352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01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44888"/>
              <a:ext cx="249522" cy="1557809"/>
            </a:xfrm>
            <a:prstGeom prst="rect">
              <a:avLst/>
            </a:prstGeom>
            <a:solidFill>
              <a:srgbClr val="80BD41">
                <a:alpha val="100000"/>
              </a:srgbClr>
            </a:solidFill>
          </p:spPr>
          <p:txBody>
            <a:bodyPr/>
            <a:lstStyle/>
            <a:p/>
          </p:txBody>
        </p:sp>
        <p:sp>
          <p:nvSpPr>
            <p:cNvPr id="23" name="rc23"/>
            <p:cNvSpPr/>
            <p:nvPr/>
          </p:nvSpPr>
          <p:spPr>
            <a:xfrm>
              <a:off x="1296273" y="2445651"/>
              <a:ext cx="249522" cy="99236"/>
            </a:xfrm>
            <a:prstGeom prst="rect">
              <a:avLst/>
            </a:prstGeom>
            <a:solidFill>
              <a:srgbClr val="1CABE2">
                <a:alpha val="100000"/>
              </a:srgbClr>
            </a:solidFill>
          </p:spPr>
          <p:txBody>
            <a:bodyPr/>
            <a:lstStyle/>
            <a:p/>
          </p:txBody>
        </p:sp>
        <p:sp>
          <p:nvSpPr>
            <p:cNvPr id="24" name="rc24"/>
            <p:cNvSpPr/>
            <p:nvPr/>
          </p:nvSpPr>
          <p:spPr>
            <a:xfrm>
              <a:off x="1573521" y="2523697"/>
              <a:ext cx="249522" cy="1579000"/>
            </a:xfrm>
            <a:prstGeom prst="rect">
              <a:avLst/>
            </a:prstGeom>
            <a:solidFill>
              <a:srgbClr val="80BD41">
                <a:alpha val="100000"/>
              </a:srgbClr>
            </a:solidFill>
          </p:spPr>
          <p:txBody>
            <a:bodyPr/>
            <a:lstStyle/>
            <a:p/>
          </p:txBody>
        </p:sp>
        <p:sp>
          <p:nvSpPr>
            <p:cNvPr id="25" name="rc25"/>
            <p:cNvSpPr/>
            <p:nvPr/>
          </p:nvSpPr>
          <p:spPr>
            <a:xfrm>
              <a:off x="1573521" y="2440482"/>
              <a:ext cx="249522" cy="83214"/>
            </a:xfrm>
            <a:prstGeom prst="rect">
              <a:avLst/>
            </a:prstGeom>
            <a:solidFill>
              <a:srgbClr val="1CABE2">
                <a:alpha val="100000"/>
              </a:srgbClr>
            </a:solidFill>
          </p:spPr>
          <p:txBody>
            <a:bodyPr/>
            <a:lstStyle/>
            <a:p/>
          </p:txBody>
        </p:sp>
        <p:sp>
          <p:nvSpPr>
            <p:cNvPr id="26" name="rc26"/>
            <p:cNvSpPr/>
            <p:nvPr/>
          </p:nvSpPr>
          <p:spPr>
            <a:xfrm>
              <a:off x="1850769" y="2521629"/>
              <a:ext cx="249522" cy="1581067"/>
            </a:xfrm>
            <a:prstGeom prst="rect">
              <a:avLst/>
            </a:prstGeom>
            <a:solidFill>
              <a:srgbClr val="80BD41">
                <a:alpha val="100000"/>
              </a:srgbClr>
            </a:solidFill>
          </p:spPr>
          <p:txBody>
            <a:bodyPr/>
            <a:lstStyle/>
            <a:p/>
          </p:txBody>
        </p:sp>
        <p:sp>
          <p:nvSpPr>
            <p:cNvPr id="27" name="rc27"/>
            <p:cNvSpPr/>
            <p:nvPr/>
          </p:nvSpPr>
          <p:spPr>
            <a:xfrm>
              <a:off x="1850769" y="2438415"/>
              <a:ext cx="249522" cy="83214"/>
            </a:xfrm>
            <a:prstGeom prst="rect">
              <a:avLst/>
            </a:prstGeom>
            <a:solidFill>
              <a:srgbClr val="1CABE2">
                <a:alpha val="100000"/>
              </a:srgbClr>
            </a:solidFill>
          </p:spPr>
          <p:txBody>
            <a:bodyPr/>
            <a:lstStyle/>
            <a:p/>
          </p:txBody>
        </p:sp>
        <p:sp>
          <p:nvSpPr>
            <p:cNvPr id="28" name="rc28"/>
            <p:cNvSpPr/>
            <p:nvPr/>
          </p:nvSpPr>
          <p:spPr>
            <a:xfrm>
              <a:off x="2128016" y="2506640"/>
              <a:ext cx="249522" cy="1596056"/>
            </a:xfrm>
            <a:prstGeom prst="rect">
              <a:avLst/>
            </a:prstGeom>
            <a:solidFill>
              <a:srgbClr val="80BD41">
                <a:alpha val="100000"/>
              </a:srgbClr>
            </a:solidFill>
          </p:spPr>
          <p:txBody>
            <a:bodyPr/>
            <a:lstStyle/>
            <a:p/>
          </p:txBody>
        </p:sp>
        <p:sp>
          <p:nvSpPr>
            <p:cNvPr id="29" name="rc29"/>
            <p:cNvSpPr/>
            <p:nvPr/>
          </p:nvSpPr>
          <p:spPr>
            <a:xfrm>
              <a:off x="2128016" y="2422909"/>
              <a:ext cx="249522" cy="83730"/>
            </a:xfrm>
            <a:prstGeom prst="rect">
              <a:avLst/>
            </a:prstGeom>
            <a:solidFill>
              <a:srgbClr val="1CABE2">
                <a:alpha val="100000"/>
              </a:srgbClr>
            </a:solidFill>
          </p:spPr>
          <p:txBody>
            <a:bodyPr/>
            <a:lstStyle/>
            <a:p/>
          </p:txBody>
        </p:sp>
        <p:sp>
          <p:nvSpPr>
            <p:cNvPr id="30" name="rc30"/>
            <p:cNvSpPr/>
            <p:nvPr/>
          </p:nvSpPr>
          <p:spPr>
            <a:xfrm>
              <a:off x="2405264" y="2485449"/>
              <a:ext cx="249522" cy="1617247"/>
            </a:xfrm>
            <a:prstGeom prst="rect">
              <a:avLst/>
            </a:prstGeom>
            <a:solidFill>
              <a:srgbClr val="80BD41">
                <a:alpha val="100000"/>
              </a:srgbClr>
            </a:solidFill>
          </p:spPr>
          <p:txBody>
            <a:bodyPr/>
            <a:lstStyle/>
            <a:p/>
          </p:txBody>
        </p:sp>
        <p:sp>
          <p:nvSpPr>
            <p:cNvPr id="31" name="rc31"/>
            <p:cNvSpPr/>
            <p:nvPr/>
          </p:nvSpPr>
          <p:spPr>
            <a:xfrm>
              <a:off x="2405264" y="2400168"/>
              <a:ext cx="249522" cy="85281"/>
            </a:xfrm>
            <a:prstGeom prst="rect">
              <a:avLst/>
            </a:prstGeom>
            <a:solidFill>
              <a:srgbClr val="1CABE2">
                <a:alpha val="100000"/>
              </a:srgbClr>
            </a:solidFill>
          </p:spPr>
          <p:txBody>
            <a:bodyPr/>
            <a:lstStyle/>
            <a:p/>
          </p:txBody>
        </p:sp>
        <p:sp>
          <p:nvSpPr>
            <p:cNvPr id="32" name="rc32"/>
            <p:cNvSpPr/>
            <p:nvPr/>
          </p:nvSpPr>
          <p:spPr>
            <a:xfrm>
              <a:off x="2682512" y="2476146"/>
              <a:ext cx="249522" cy="1626551"/>
            </a:xfrm>
            <a:prstGeom prst="rect">
              <a:avLst/>
            </a:prstGeom>
            <a:solidFill>
              <a:srgbClr val="80BD41">
                <a:alpha val="100000"/>
              </a:srgbClr>
            </a:solidFill>
          </p:spPr>
          <p:txBody>
            <a:bodyPr/>
            <a:lstStyle/>
            <a:p/>
          </p:txBody>
        </p:sp>
        <p:sp>
          <p:nvSpPr>
            <p:cNvPr id="33" name="rc33"/>
            <p:cNvSpPr/>
            <p:nvPr/>
          </p:nvSpPr>
          <p:spPr>
            <a:xfrm>
              <a:off x="2682512" y="2390347"/>
              <a:ext cx="249522" cy="85798"/>
            </a:xfrm>
            <a:prstGeom prst="rect">
              <a:avLst/>
            </a:prstGeom>
            <a:solidFill>
              <a:srgbClr val="1CABE2">
                <a:alpha val="100000"/>
              </a:srgbClr>
            </a:solidFill>
          </p:spPr>
          <p:txBody>
            <a:bodyPr/>
            <a:lstStyle/>
            <a:p/>
          </p:txBody>
        </p:sp>
        <p:sp>
          <p:nvSpPr>
            <p:cNvPr id="34" name="rc34"/>
            <p:cNvSpPr/>
            <p:nvPr/>
          </p:nvSpPr>
          <p:spPr>
            <a:xfrm>
              <a:off x="2959759" y="2480281"/>
              <a:ext cx="249522" cy="1622416"/>
            </a:xfrm>
            <a:prstGeom prst="rect">
              <a:avLst/>
            </a:prstGeom>
            <a:solidFill>
              <a:srgbClr val="80BD41">
                <a:alpha val="100000"/>
              </a:srgbClr>
            </a:solidFill>
          </p:spPr>
          <p:txBody>
            <a:bodyPr/>
            <a:lstStyle/>
            <a:p/>
          </p:txBody>
        </p:sp>
        <p:sp>
          <p:nvSpPr>
            <p:cNvPr id="35" name="rc35"/>
            <p:cNvSpPr/>
            <p:nvPr/>
          </p:nvSpPr>
          <p:spPr>
            <a:xfrm>
              <a:off x="2959759" y="2394999"/>
              <a:ext cx="249522" cy="85281"/>
            </a:xfrm>
            <a:prstGeom prst="rect">
              <a:avLst/>
            </a:prstGeom>
            <a:solidFill>
              <a:srgbClr val="1CABE2">
                <a:alpha val="100000"/>
              </a:srgbClr>
            </a:solidFill>
          </p:spPr>
          <p:txBody>
            <a:bodyPr/>
            <a:lstStyle/>
            <a:p/>
          </p:txBody>
        </p:sp>
        <p:sp>
          <p:nvSpPr>
            <p:cNvPr id="36" name="rc36"/>
            <p:cNvSpPr/>
            <p:nvPr/>
          </p:nvSpPr>
          <p:spPr>
            <a:xfrm>
              <a:off x="3237007" y="2472528"/>
              <a:ext cx="249522" cy="1630169"/>
            </a:xfrm>
            <a:prstGeom prst="rect">
              <a:avLst/>
            </a:prstGeom>
            <a:solidFill>
              <a:srgbClr val="80BD41">
                <a:alpha val="100000"/>
              </a:srgbClr>
            </a:solidFill>
          </p:spPr>
          <p:txBody>
            <a:bodyPr/>
            <a:lstStyle/>
            <a:p/>
          </p:txBody>
        </p:sp>
        <p:sp>
          <p:nvSpPr>
            <p:cNvPr id="37" name="rc37"/>
            <p:cNvSpPr/>
            <p:nvPr/>
          </p:nvSpPr>
          <p:spPr>
            <a:xfrm>
              <a:off x="3237007" y="2386729"/>
              <a:ext cx="249522" cy="85798"/>
            </a:xfrm>
            <a:prstGeom prst="rect">
              <a:avLst/>
            </a:prstGeom>
            <a:solidFill>
              <a:srgbClr val="1CABE2">
                <a:alpha val="100000"/>
              </a:srgbClr>
            </a:solidFill>
          </p:spPr>
          <p:txBody>
            <a:bodyPr/>
            <a:lstStyle/>
            <a:p/>
          </p:txBody>
        </p:sp>
        <p:sp>
          <p:nvSpPr>
            <p:cNvPr id="38" name="rc38"/>
            <p:cNvSpPr/>
            <p:nvPr/>
          </p:nvSpPr>
          <p:spPr>
            <a:xfrm>
              <a:off x="3514255" y="2435314"/>
              <a:ext cx="249522" cy="1667382"/>
            </a:xfrm>
            <a:prstGeom prst="rect">
              <a:avLst/>
            </a:prstGeom>
            <a:solidFill>
              <a:srgbClr val="80BD41">
                <a:alpha val="100000"/>
              </a:srgbClr>
            </a:solidFill>
          </p:spPr>
          <p:txBody>
            <a:bodyPr/>
            <a:lstStyle/>
            <a:p/>
          </p:txBody>
        </p:sp>
        <p:sp>
          <p:nvSpPr>
            <p:cNvPr id="39" name="rc39"/>
            <p:cNvSpPr/>
            <p:nvPr/>
          </p:nvSpPr>
          <p:spPr>
            <a:xfrm>
              <a:off x="3514255" y="2366055"/>
              <a:ext cx="249522" cy="69258"/>
            </a:xfrm>
            <a:prstGeom prst="rect">
              <a:avLst/>
            </a:prstGeom>
            <a:solidFill>
              <a:srgbClr val="1CABE2">
                <a:alpha val="100000"/>
              </a:srgbClr>
            </a:solidFill>
          </p:spPr>
          <p:txBody>
            <a:bodyPr/>
            <a:lstStyle/>
            <a:p/>
          </p:txBody>
        </p:sp>
        <p:sp>
          <p:nvSpPr>
            <p:cNvPr id="40" name="rc40"/>
            <p:cNvSpPr/>
            <p:nvPr/>
          </p:nvSpPr>
          <p:spPr>
            <a:xfrm>
              <a:off x="3791502" y="2458572"/>
              <a:ext cx="249522" cy="1644124"/>
            </a:xfrm>
            <a:prstGeom prst="rect">
              <a:avLst/>
            </a:prstGeom>
            <a:solidFill>
              <a:srgbClr val="80BD41">
                <a:alpha val="100000"/>
              </a:srgbClr>
            </a:solidFill>
          </p:spPr>
          <p:txBody>
            <a:bodyPr/>
            <a:lstStyle/>
            <a:p/>
          </p:txBody>
        </p:sp>
        <p:sp>
          <p:nvSpPr>
            <p:cNvPr id="41" name="rc41"/>
            <p:cNvSpPr/>
            <p:nvPr/>
          </p:nvSpPr>
          <p:spPr>
            <a:xfrm>
              <a:off x="3791502" y="2372257"/>
              <a:ext cx="249522" cy="86315"/>
            </a:xfrm>
            <a:prstGeom prst="rect">
              <a:avLst/>
            </a:prstGeom>
            <a:solidFill>
              <a:srgbClr val="1CABE2">
                <a:alpha val="100000"/>
              </a:srgbClr>
            </a:solidFill>
          </p:spPr>
          <p:txBody>
            <a:bodyPr/>
            <a:lstStyle/>
            <a:p/>
          </p:txBody>
        </p:sp>
        <p:sp>
          <p:nvSpPr>
            <p:cNvPr id="42" name="rc42"/>
            <p:cNvSpPr/>
            <p:nvPr/>
          </p:nvSpPr>
          <p:spPr>
            <a:xfrm>
              <a:off x="4068750" y="2497854"/>
              <a:ext cx="249522" cy="1604843"/>
            </a:xfrm>
            <a:prstGeom prst="rect">
              <a:avLst/>
            </a:prstGeom>
            <a:solidFill>
              <a:srgbClr val="80BD41">
                <a:alpha val="100000"/>
              </a:srgbClr>
            </a:solidFill>
          </p:spPr>
          <p:txBody>
            <a:bodyPr/>
            <a:lstStyle/>
            <a:p/>
          </p:txBody>
        </p:sp>
        <p:sp>
          <p:nvSpPr>
            <p:cNvPr id="43" name="rc43"/>
            <p:cNvSpPr/>
            <p:nvPr/>
          </p:nvSpPr>
          <p:spPr>
            <a:xfrm>
              <a:off x="4068750" y="2413606"/>
              <a:ext cx="249522" cy="84247"/>
            </a:xfrm>
            <a:prstGeom prst="rect">
              <a:avLst/>
            </a:prstGeom>
            <a:solidFill>
              <a:srgbClr val="1CABE2">
                <a:alpha val="100000"/>
              </a:srgbClr>
            </a:solidFill>
          </p:spPr>
          <p:txBody>
            <a:bodyPr/>
            <a:lstStyle/>
            <a:p/>
          </p:txBody>
        </p:sp>
        <p:sp>
          <p:nvSpPr>
            <p:cNvPr id="44" name="rc44"/>
            <p:cNvSpPr/>
            <p:nvPr/>
          </p:nvSpPr>
          <p:spPr>
            <a:xfrm>
              <a:off x="4345998" y="2459089"/>
              <a:ext cx="249522" cy="1643607"/>
            </a:xfrm>
            <a:prstGeom prst="rect">
              <a:avLst/>
            </a:prstGeom>
            <a:solidFill>
              <a:srgbClr val="80BD41">
                <a:alpha val="100000"/>
              </a:srgbClr>
            </a:solidFill>
          </p:spPr>
          <p:txBody>
            <a:bodyPr/>
            <a:lstStyle/>
            <a:p/>
          </p:txBody>
        </p:sp>
        <p:sp>
          <p:nvSpPr>
            <p:cNvPr id="45" name="rc45"/>
            <p:cNvSpPr/>
            <p:nvPr/>
          </p:nvSpPr>
          <p:spPr>
            <a:xfrm>
              <a:off x="4345998" y="2425494"/>
              <a:ext cx="249522" cy="33595"/>
            </a:xfrm>
            <a:prstGeom prst="rect">
              <a:avLst/>
            </a:prstGeom>
            <a:solidFill>
              <a:srgbClr val="1CABE2">
                <a:alpha val="100000"/>
              </a:srgbClr>
            </a:solidFill>
          </p:spPr>
          <p:txBody>
            <a:bodyPr/>
            <a:lstStyle/>
            <a:p/>
          </p:txBody>
        </p:sp>
        <p:sp>
          <p:nvSpPr>
            <p:cNvPr id="46" name="rc46"/>
            <p:cNvSpPr/>
            <p:nvPr/>
          </p:nvSpPr>
          <p:spPr>
            <a:xfrm>
              <a:off x="4623245" y="2488033"/>
              <a:ext cx="249522" cy="1614663"/>
            </a:xfrm>
            <a:prstGeom prst="rect">
              <a:avLst/>
            </a:prstGeom>
            <a:solidFill>
              <a:srgbClr val="80BD41">
                <a:alpha val="100000"/>
              </a:srgbClr>
            </a:solidFill>
          </p:spPr>
          <p:txBody>
            <a:bodyPr/>
            <a:lstStyle/>
            <a:p/>
          </p:txBody>
        </p:sp>
        <p:sp>
          <p:nvSpPr>
            <p:cNvPr id="47" name="rc47"/>
            <p:cNvSpPr/>
            <p:nvPr/>
          </p:nvSpPr>
          <p:spPr>
            <a:xfrm>
              <a:off x="4623245" y="2437898"/>
              <a:ext cx="249522" cy="50135"/>
            </a:xfrm>
            <a:prstGeom prst="rect">
              <a:avLst/>
            </a:prstGeom>
            <a:solidFill>
              <a:srgbClr val="1CABE2">
                <a:alpha val="100000"/>
              </a:srgbClr>
            </a:solidFill>
          </p:spPr>
          <p:txBody>
            <a:bodyPr/>
            <a:lstStyle/>
            <a:p/>
          </p:txBody>
        </p:sp>
        <p:sp>
          <p:nvSpPr>
            <p:cNvPr id="48" name="rc48"/>
            <p:cNvSpPr/>
            <p:nvPr/>
          </p:nvSpPr>
          <p:spPr>
            <a:xfrm>
              <a:off x="4900493" y="2459606"/>
              <a:ext cx="249522" cy="1643090"/>
            </a:xfrm>
            <a:prstGeom prst="rect">
              <a:avLst/>
            </a:prstGeom>
            <a:solidFill>
              <a:srgbClr val="80BD41">
                <a:alpha val="100000"/>
              </a:srgbClr>
            </a:solidFill>
          </p:spPr>
          <p:txBody>
            <a:bodyPr/>
            <a:lstStyle/>
            <a:p/>
          </p:txBody>
        </p:sp>
        <p:sp>
          <p:nvSpPr>
            <p:cNvPr id="49" name="rc49"/>
            <p:cNvSpPr/>
            <p:nvPr/>
          </p:nvSpPr>
          <p:spPr>
            <a:xfrm>
              <a:off x="4900493" y="2443067"/>
              <a:ext cx="249522" cy="16539"/>
            </a:xfrm>
            <a:prstGeom prst="rect">
              <a:avLst/>
            </a:prstGeom>
            <a:solidFill>
              <a:srgbClr val="1CABE2">
                <a:alpha val="100000"/>
              </a:srgbClr>
            </a:solidFill>
          </p:spPr>
          <p:txBody>
            <a:bodyPr/>
            <a:lstStyle/>
            <a:p/>
          </p:txBody>
        </p:sp>
        <p:sp>
          <p:nvSpPr>
            <p:cNvPr id="50" name="rc50"/>
            <p:cNvSpPr/>
            <p:nvPr/>
          </p:nvSpPr>
          <p:spPr>
            <a:xfrm>
              <a:off x="5177741" y="2483382"/>
              <a:ext cx="249522" cy="1619315"/>
            </a:xfrm>
            <a:prstGeom prst="rect">
              <a:avLst/>
            </a:prstGeom>
            <a:solidFill>
              <a:srgbClr val="80BD41">
                <a:alpha val="100000"/>
              </a:srgbClr>
            </a:solidFill>
          </p:spPr>
          <p:txBody>
            <a:bodyPr/>
            <a:lstStyle/>
            <a:p/>
          </p:txBody>
        </p:sp>
        <p:sp>
          <p:nvSpPr>
            <p:cNvPr id="51" name="rc51"/>
            <p:cNvSpPr/>
            <p:nvPr/>
          </p:nvSpPr>
          <p:spPr>
            <a:xfrm>
              <a:off x="5177741" y="2466842"/>
              <a:ext cx="249522" cy="16539"/>
            </a:xfrm>
            <a:prstGeom prst="rect">
              <a:avLst/>
            </a:prstGeom>
            <a:solidFill>
              <a:srgbClr val="1CABE2">
                <a:alpha val="100000"/>
              </a:srgbClr>
            </a:solidFill>
          </p:spPr>
          <p:txBody>
            <a:bodyPr/>
            <a:lstStyle/>
            <a:p/>
          </p:txBody>
        </p:sp>
        <p:sp>
          <p:nvSpPr>
            <p:cNvPr id="52" name="rc52"/>
            <p:cNvSpPr/>
            <p:nvPr/>
          </p:nvSpPr>
          <p:spPr>
            <a:xfrm>
              <a:off x="5454988" y="2560393"/>
              <a:ext cx="249522" cy="1542303"/>
            </a:xfrm>
            <a:prstGeom prst="rect">
              <a:avLst/>
            </a:prstGeom>
            <a:solidFill>
              <a:srgbClr val="80BD41">
                <a:alpha val="100000"/>
              </a:srgbClr>
            </a:solidFill>
          </p:spPr>
          <p:txBody>
            <a:bodyPr/>
            <a:lstStyle/>
            <a:p/>
          </p:txBody>
        </p:sp>
        <p:sp>
          <p:nvSpPr>
            <p:cNvPr id="53" name="rc53"/>
            <p:cNvSpPr/>
            <p:nvPr/>
          </p:nvSpPr>
          <p:spPr>
            <a:xfrm>
              <a:off x="5454988" y="2496303"/>
              <a:ext cx="249522" cy="64090"/>
            </a:xfrm>
            <a:prstGeom prst="rect">
              <a:avLst/>
            </a:prstGeom>
            <a:solidFill>
              <a:srgbClr val="1CABE2">
                <a:alpha val="100000"/>
              </a:srgbClr>
            </a:solidFill>
          </p:spPr>
          <p:txBody>
            <a:bodyPr/>
            <a:lstStyle/>
            <a:p/>
          </p:txBody>
        </p:sp>
        <p:sp>
          <p:nvSpPr>
            <p:cNvPr id="54" name="rc54"/>
            <p:cNvSpPr/>
            <p:nvPr/>
          </p:nvSpPr>
          <p:spPr>
            <a:xfrm>
              <a:off x="5732236" y="2587270"/>
              <a:ext cx="249522" cy="1515426"/>
            </a:xfrm>
            <a:prstGeom prst="rect">
              <a:avLst/>
            </a:prstGeom>
            <a:solidFill>
              <a:srgbClr val="80BD41">
                <a:alpha val="100000"/>
              </a:srgbClr>
            </a:solidFill>
          </p:spPr>
          <p:txBody>
            <a:bodyPr/>
            <a:lstStyle/>
            <a:p/>
          </p:txBody>
        </p:sp>
        <p:sp>
          <p:nvSpPr>
            <p:cNvPr id="55" name="rc55"/>
            <p:cNvSpPr/>
            <p:nvPr/>
          </p:nvSpPr>
          <p:spPr>
            <a:xfrm>
              <a:off x="5732236" y="2524213"/>
              <a:ext cx="249522" cy="63056"/>
            </a:xfrm>
            <a:prstGeom prst="rect">
              <a:avLst/>
            </a:prstGeom>
            <a:solidFill>
              <a:srgbClr val="1CABE2">
                <a:alpha val="100000"/>
              </a:srgbClr>
            </a:solidFill>
          </p:spPr>
          <p:txBody>
            <a:bodyPr/>
            <a:lstStyle/>
            <a:p/>
          </p:txBody>
        </p:sp>
        <p:sp>
          <p:nvSpPr>
            <p:cNvPr id="56" name="rc56"/>
            <p:cNvSpPr/>
            <p:nvPr/>
          </p:nvSpPr>
          <p:spPr>
            <a:xfrm>
              <a:off x="6009484" y="2613113"/>
              <a:ext cx="249522" cy="1489583"/>
            </a:xfrm>
            <a:prstGeom prst="rect">
              <a:avLst/>
            </a:prstGeom>
            <a:solidFill>
              <a:srgbClr val="80BD41">
                <a:alpha val="100000"/>
              </a:srgbClr>
            </a:solidFill>
          </p:spPr>
          <p:txBody>
            <a:bodyPr/>
            <a:lstStyle/>
            <a:p/>
          </p:txBody>
        </p:sp>
        <p:sp>
          <p:nvSpPr>
            <p:cNvPr id="57" name="rc57"/>
            <p:cNvSpPr/>
            <p:nvPr/>
          </p:nvSpPr>
          <p:spPr>
            <a:xfrm>
              <a:off x="6009484" y="2551090"/>
              <a:ext cx="249522" cy="62022"/>
            </a:xfrm>
            <a:prstGeom prst="rect">
              <a:avLst/>
            </a:prstGeom>
            <a:solidFill>
              <a:srgbClr val="1CABE2">
                <a:alpha val="100000"/>
              </a:srgbClr>
            </a:solidFill>
          </p:spPr>
          <p:txBody>
            <a:bodyPr/>
            <a:lstStyle/>
            <a:p/>
          </p:txBody>
        </p:sp>
        <p:sp>
          <p:nvSpPr>
            <p:cNvPr id="58" name="rc58"/>
            <p:cNvSpPr/>
            <p:nvPr/>
          </p:nvSpPr>
          <p:spPr>
            <a:xfrm>
              <a:off x="6286731" y="2626551"/>
              <a:ext cx="249522" cy="1476145"/>
            </a:xfrm>
            <a:prstGeom prst="rect">
              <a:avLst/>
            </a:prstGeom>
            <a:solidFill>
              <a:srgbClr val="80BD41">
                <a:alpha val="100000"/>
              </a:srgbClr>
            </a:solidFill>
          </p:spPr>
          <p:txBody>
            <a:bodyPr/>
            <a:lstStyle/>
            <a:p/>
          </p:txBody>
        </p:sp>
        <p:sp>
          <p:nvSpPr>
            <p:cNvPr id="59" name="rc59"/>
            <p:cNvSpPr/>
            <p:nvPr/>
          </p:nvSpPr>
          <p:spPr>
            <a:xfrm>
              <a:off x="6286731" y="2565045"/>
              <a:ext cx="249522" cy="61506"/>
            </a:xfrm>
            <a:prstGeom prst="rect">
              <a:avLst/>
            </a:prstGeom>
            <a:solidFill>
              <a:srgbClr val="1CABE2">
                <a:alpha val="100000"/>
              </a:srgbClr>
            </a:solidFill>
          </p:spPr>
          <p:txBody>
            <a:bodyPr/>
            <a:lstStyle/>
            <a:p/>
          </p:txBody>
        </p:sp>
        <p:sp>
          <p:nvSpPr>
            <p:cNvPr id="60" name="rc60"/>
            <p:cNvSpPr/>
            <p:nvPr/>
          </p:nvSpPr>
          <p:spPr>
            <a:xfrm>
              <a:off x="6563979" y="2640506"/>
              <a:ext cx="249522" cy="1462190"/>
            </a:xfrm>
            <a:prstGeom prst="rect">
              <a:avLst/>
            </a:prstGeom>
            <a:solidFill>
              <a:srgbClr val="80BD41">
                <a:alpha val="100000"/>
              </a:srgbClr>
            </a:solidFill>
          </p:spPr>
          <p:txBody>
            <a:bodyPr/>
            <a:lstStyle/>
            <a:p/>
          </p:txBody>
        </p:sp>
        <p:sp>
          <p:nvSpPr>
            <p:cNvPr id="61" name="rc61"/>
            <p:cNvSpPr/>
            <p:nvPr/>
          </p:nvSpPr>
          <p:spPr>
            <a:xfrm>
              <a:off x="6563979" y="2579517"/>
              <a:ext cx="249522" cy="60989"/>
            </a:xfrm>
            <a:prstGeom prst="rect">
              <a:avLst/>
            </a:prstGeom>
            <a:solidFill>
              <a:srgbClr val="1CABE2">
                <a:alpha val="100000"/>
              </a:srgbClr>
            </a:solidFill>
          </p:spPr>
          <p:txBody>
            <a:bodyPr/>
            <a:lstStyle/>
            <a:p/>
          </p:txBody>
        </p:sp>
        <p:sp>
          <p:nvSpPr>
            <p:cNvPr id="62" name="rc62"/>
            <p:cNvSpPr/>
            <p:nvPr/>
          </p:nvSpPr>
          <p:spPr>
            <a:xfrm>
              <a:off x="6841227" y="2787811"/>
              <a:ext cx="249522" cy="1314885"/>
            </a:xfrm>
            <a:prstGeom prst="rect">
              <a:avLst/>
            </a:prstGeom>
            <a:solidFill>
              <a:srgbClr val="80BD41">
                <a:alpha val="100000"/>
              </a:srgbClr>
            </a:solidFill>
          </p:spPr>
          <p:txBody>
            <a:bodyPr/>
            <a:lstStyle/>
            <a:p/>
          </p:txBody>
        </p:sp>
        <p:sp>
          <p:nvSpPr>
            <p:cNvPr id="63" name="rc63"/>
            <p:cNvSpPr/>
            <p:nvPr/>
          </p:nvSpPr>
          <p:spPr>
            <a:xfrm>
              <a:off x="6841227" y="2591405"/>
              <a:ext cx="249522" cy="196405"/>
            </a:xfrm>
            <a:prstGeom prst="rect">
              <a:avLst/>
            </a:prstGeom>
            <a:solidFill>
              <a:srgbClr val="1CABE2">
                <a:alpha val="100000"/>
              </a:srgbClr>
            </a:solidFill>
          </p:spPr>
          <p:txBody>
            <a:bodyPr/>
            <a:lstStyle/>
            <a:p/>
          </p:txBody>
        </p:sp>
        <p:sp>
          <p:nvSpPr>
            <p:cNvPr id="64" name="rc64"/>
            <p:cNvSpPr/>
            <p:nvPr/>
          </p:nvSpPr>
          <p:spPr>
            <a:xfrm>
              <a:off x="7118474" y="2809002"/>
              <a:ext cx="249522" cy="1293694"/>
            </a:xfrm>
            <a:prstGeom prst="rect">
              <a:avLst/>
            </a:prstGeom>
            <a:solidFill>
              <a:srgbClr val="80BD41">
                <a:alpha val="100000"/>
              </a:srgbClr>
            </a:solidFill>
          </p:spPr>
          <p:txBody>
            <a:bodyPr/>
            <a:lstStyle/>
            <a:p/>
          </p:txBody>
        </p:sp>
        <p:sp>
          <p:nvSpPr>
            <p:cNvPr id="65" name="rc65"/>
            <p:cNvSpPr/>
            <p:nvPr/>
          </p:nvSpPr>
          <p:spPr>
            <a:xfrm>
              <a:off x="7118474" y="2598641"/>
              <a:ext cx="249522" cy="210361"/>
            </a:xfrm>
            <a:prstGeom prst="rect">
              <a:avLst/>
            </a:prstGeom>
            <a:solidFill>
              <a:srgbClr val="1CABE2">
                <a:alpha val="100000"/>
              </a:srgbClr>
            </a:solidFill>
          </p:spPr>
          <p:txBody>
            <a:bodyPr/>
            <a:lstStyle/>
            <a:p/>
          </p:txBody>
        </p:sp>
        <p:sp>
          <p:nvSpPr>
            <p:cNvPr id="66" name="rc66"/>
            <p:cNvSpPr/>
            <p:nvPr/>
          </p:nvSpPr>
          <p:spPr>
            <a:xfrm>
              <a:off x="7395722" y="2617765"/>
              <a:ext cx="249522" cy="1484932"/>
            </a:xfrm>
            <a:prstGeom prst="rect">
              <a:avLst/>
            </a:prstGeom>
            <a:solidFill>
              <a:srgbClr val="80BD41">
                <a:alpha val="100000"/>
              </a:srgbClr>
            </a:solidFill>
          </p:spPr>
          <p:txBody>
            <a:bodyPr/>
            <a:lstStyle/>
            <a:p/>
          </p:txBody>
        </p:sp>
        <p:sp>
          <p:nvSpPr>
            <p:cNvPr id="67" name="rc67"/>
            <p:cNvSpPr/>
            <p:nvPr/>
          </p:nvSpPr>
          <p:spPr>
            <a:xfrm>
              <a:off x="7395722" y="2602776"/>
              <a:ext cx="249522" cy="14988"/>
            </a:xfrm>
            <a:prstGeom prst="rect">
              <a:avLst/>
            </a:prstGeom>
            <a:solidFill>
              <a:srgbClr val="1CABE2">
                <a:alpha val="100000"/>
              </a:srgbClr>
            </a:solidFill>
          </p:spPr>
          <p:txBody>
            <a:bodyPr/>
            <a:lstStyle/>
            <a:p/>
          </p:txBody>
        </p:sp>
        <p:sp>
          <p:nvSpPr>
            <p:cNvPr id="68" name="rc68"/>
            <p:cNvSpPr/>
            <p:nvPr/>
          </p:nvSpPr>
          <p:spPr>
            <a:xfrm>
              <a:off x="7672970" y="2783159"/>
              <a:ext cx="249522" cy="1319537"/>
            </a:xfrm>
            <a:prstGeom prst="rect">
              <a:avLst/>
            </a:prstGeom>
            <a:solidFill>
              <a:srgbClr val="80BD41">
                <a:alpha val="100000"/>
              </a:srgbClr>
            </a:solidFill>
          </p:spPr>
          <p:txBody>
            <a:bodyPr/>
            <a:lstStyle/>
            <a:p/>
          </p:txBody>
        </p:sp>
        <p:sp>
          <p:nvSpPr>
            <p:cNvPr id="69" name="rc69"/>
            <p:cNvSpPr/>
            <p:nvPr/>
          </p:nvSpPr>
          <p:spPr>
            <a:xfrm>
              <a:off x="7672970" y="2620349"/>
              <a:ext cx="249522" cy="162810"/>
            </a:xfrm>
            <a:prstGeom prst="rect">
              <a:avLst/>
            </a:prstGeom>
            <a:solidFill>
              <a:srgbClr val="1CABE2">
                <a:alpha val="100000"/>
              </a:srgbClr>
            </a:solidFill>
          </p:spPr>
          <p:txBody>
            <a:bodyPr/>
            <a:lstStyle/>
            <a:p/>
          </p:txBody>
        </p:sp>
        <p:sp>
          <p:nvSpPr>
            <p:cNvPr id="70" name="rc70"/>
            <p:cNvSpPr/>
            <p:nvPr/>
          </p:nvSpPr>
          <p:spPr>
            <a:xfrm>
              <a:off x="7950217" y="2763519"/>
              <a:ext cx="249522" cy="1339178"/>
            </a:xfrm>
            <a:prstGeom prst="rect">
              <a:avLst/>
            </a:prstGeom>
            <a:solidFill>
              <a:srgbClr val="80BD41">
                <a:alpha val="100000"/>
              </a:srgbClr>
            </a:solidFill>
          </p:spPr>
          <p:txBody>
            <a:bodyPr/>
            <a:lstStyle/>
            <a:p/>
          </p:txBody>
        </p:sp>
        <p:sp>
          <p:nvSpPr>
            <p:cNvPr id="71" name="rc71"/>
            <p:cNvSpPr/>
            <p:nvPr/>
          </p:nvSpPr>
          <p:spPr>
            <a:xfrm>
              <a:off x="7950217" y="2631203"/>
              <a:ext cx="249522" cy="132315"/>
            </a:xfrm>
            <a:prstGeom prst="rect">
              <a:avLst/>
            </a:prstGeom>
            <a:solidFill>
              <a:srgbClr val="1CABE2">
                <a:alpha val="100000"/>
              </a:srgbClr>
            </a:solidFill>
          </p:spPr>
          <p:txBody>
            <a:bodyPr/>
            <a:lstStyle/>
            <a:p/>
          </p:txBody>
        </p:sp>
        <p:sp>
          <p:nvSpPr>
            <p:cNvPr id="72" name="pl72"/>
            <p:cNvSpPr/>
            <p:nvPr/>
          </p:nvSpPr>
          <p:spPr>
            <a:xfrm>
              <a:off x="1421035" y="1236556"/>
              <a:ext cx="6653943" cy="376361"/>
            </a:xfrm>
            <a:custGeom>
              <a:avLst/>
              <a:pathLst>
                <a:path w="6653943" h="376361">
                  <a:moveTo>
                    <a:pt x="0" y="144754"/>
                  </a:moveTo>
                  <a:lnTo>
                    <a:pt x="277247" y="115803"/>
                  </a:lnTo>
                  <a:lnTo>
                    <a:pt x="554495" y="115803"/>
                  </a:lnTo>
                  <a:lnTo>
                    <a:pt x="831742" y="115803"/>
                  </a:lnTo>
                  <a:lnTo>
                    <a:pt x="1108990" y="115803"/>
                  </a:lnTo>
                  <a:lnTo>
                    <a:pt x="1386238" y="115803"/>
                  </a:lnTo>
                  <a:lnTo>
                    <a:pt x="1663485" y="115803"/>
                  </a:lnTo>
                  <a:lnTo>
                    <a:pt x="1940733" y="115803"/>
                  </a:lnTo>
                  <a:lnTo>
                    <a:pt x="2217981" y="86852"/>
                  </a:lnTo>
                  <a:lnTo>
                    <a:pt x="2495228" y="115803"/>
                  </a:lnTo>
                  <a:lnTo>
                    <a:pt x="2772476" y="115803"/>
                  </a:lnTo>
                  <a:lnTo>
                    <a:pt x="3049724" y="28950"/>
                  </a:lnTo>
                  <a:lnTo>
                    <a:pt x="3326971" y="57901"/>
                  </a:lnTo>
                  <a:lnTo>
                    <a:pt x="3604219" y="0"/>
                  </a:lnTo>
                  <a:lnTo>
                    <a:pt x="3881467" y="0"/>
                  </a:lnTo>
                  <a:lnTo>
                    <a:pt x="4158714" y="86852"/>
                  </a:lnTo>
                  <a:lnTo>
                    <a:pt x="4435962" y="86852"/>
                  </a:lnTo>
                  <a:lnTo>
                    <a:pt x="4713210" y="86852"/>
                  </a:lnTo>
                  <a:lnTo>
                    <a:pt x="4990457" y="86852"/>
                  </a:lnTo>
                  <a:lnTo>
                    <a:pt x="5267705" y="86852"/>
                  </a:lnTo>
                  <a:lnTo>
                    <a:pt x="5544953" y="347411"/>
                  </a:lnTo>
                  <a:lnTo>
                    <a:pt x="5822200" y="376361"/>
                  </a:lnTo>
                  <a:lnTo>
                    <a:pt x="6099448" y="0"/>
                  </a:lnTo>
                  <a:lnTo>
                    <a:pt x="6376696" y="289509"/>
                  </a:lnTo>
                  <a:lnTo>
                    <a:pt x="6653943" y="231607"/>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1329607" y="23096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84" name="tx84"/>
            <p:cNvSpPr/>
            <p:nvPr/>
          </p:nvSpPr>
          <p:spPr>
            <a:xfrm>
              <a:off x="2715845" y="22543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85" name="tx85"/>
            <p:cNvSpPr/>
            <p:nvPr/>
          </p:nvSpPr>
          <p:spPr>
            <a:xfrm>
              <a:off x="4102084" y="2277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6" name="tx86"/>
            <p:cNvSpPr/>
            <p:nvPr/>
          </p:nvSpPr>
          <p:spPr>
            <a:xfrm>
              <a:off x="5488322" y="23598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87" name="tx87"/>
            <p:cNvSpPr/>
            <p:nvPr/>
          </p:nvSpPr>
          <p:spPr>
            <a:xfrm>
              <a:off x="6597312" y="2444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a:t>
              </a:r>
            </a:p>
          </p:txBody>
        </p:sp>
        <p:sp>
          <p:nvSpPr>
            <p:cNvPr id="88" name="tx88"/>
            <p:cNvSpPr/>
            <p:nvPr/>
          </p:nvSpPr>
          <p:spPr>
            <a:xfrm>
              <a:off x="6874560" y="2455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29.2</a:t>
              </a:r>
            </a:p>
          </p:txBody>
        </p:sp>
        <p:sp>
          <p:nvSpPr>
            <p:cNvPr id="89" name="tx89"/>
            <p:cNvSpPr/>
            <p:nvPr/>
          </p:nvSpPr>
          <p:spPr>
            <a:xfrm>
              <a:off x="7151808" y="2462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0" name="tx90"/>
            <p:cNvSpPr/>
            <p:nvPr/>
          </p:nvSpPr>
          <p:spPr>
            <a:xfrm>
              <a:off x="7468232" y="24668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a:t>
              </a:r>
            </a:p>
          </p:txBody>
        </p:sp>
        <p:sp>
          <p:nvSpPr>
            <p:cNvPr id="91" name="tx91"/>
            <p:cNvSpPr/>
            <p:nvPr/>
          </p:nvSpPr>
          <p:spPr>
            <a:xfrm>
              <a:off x="7706303" y="2484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28.7</a:t>
              </a:r>
            </a:p>
          </p:txBody>
        </p:sp>
        <p:sp>
          <p:nvSpPr>
            <p:cNvPr id="92" name="tx92"/>
            <p:cNvSpPr/>
            <p:nvPr/>
          </p:nvSpPr>
          <p:spPr>
            <a:xfrm>
              <a:off x="7983551" y="2495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3" name="pl93"/>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288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04" name="tx104"/>
            <p:cNvSpPr/>
            <p:nvPr/>
          </p:nvSpPr>
          <p:spPr>
            <a:xfrm>
              <a:off x="1355732" y="24602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5" name="tx105"/>
            <p:cNvSpPr/>
            <p:nvPr/>
          </p:nvSpPr>
          <p:spPr>
            <a:xfrm>
              <a:off x="2715845" y="3254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06" name="tx106"/>
            <p:cNvSpPr/>
            <p:nvPr/>
          </p:nvSpPr>
          <p:spPr>
            <a:xfrm>
              <a:off x="2741971" y="23993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7" name="tx107"/>
            <p:cNvSpPr/>
            <p:nvPr/>
          </p:nvSpPr>
          <p:spPr>
            <a:xfrm>
              <a:off x="4141260" y="326518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8" name="tx108"/>
            <p:cNvSpPr/>
            <p:nvPr/>
          </p:nvSpPr>
          <p:spPr>
            <a:xfrm>
              <a:off x="4128209" y="24206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9" name="tx109"/>
            <p:cNvSpPr/>
            <p:nvPr/>
          </p:nvSpPr>
          <p:spPr>
            <a:xfrm>
              <a:off x="5488322" y="32964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10" name="tx110"/>
            <p:cNvSpPr/>
            <p:nvPr/>
          </p:nvSpPr>
          <p:spPr>
            <a:xfrm>
              <a:off x="5514447" y="24944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6597312" y="33365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2" name="tx112"/>
            <p:cNvSpPr/>
            <p:nvPr/>
          </p:nvSpPr>
          <p:spPr>
            <a:xfrm>
              <a:off x="6623438" y="25761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874560" y="3410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4" name="tx114"/>
            <p:cNvSpPr/>
            <p:nvPr/>
          </p:nvSpPr>
          <p:spPr>
            <a:xfrm>
              <a:off x="6900686" y="26545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5" name="tx115"/>
            <p:cNvSpPr/>
            <p:nvPr/>
          </p:nvSpPr>
          <p:spPr>
            <a:xfrm>
              <a:off x="7190985" y="34208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6" name="tx116"/>
            <p:cNvSpPr/>
            <p:nvPr/>
          </p:nvSpPr>
          <p:spPr>
            <a:xfrm>
              <a:off x="7177933" y="26699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7" name="tx117"/>
            <p:cNvSpPr/>
            <p:nvPr/>
          </p:nvSpPr>
          <p:spPr>
            <a:xfrm>
              <a:off x="7429055" y="3325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8" name="tx118"/>
            <p:cNvSpPr/>
            <p:nvPr/>
          </p:nvSpPr>
          <p:spPr>
            <a:xfrm>
              <a:off x="7466925" y="25763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06303" y="3407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20" name="tx120"/>
            <p:cNvSpPr/>
            <p:nvPr/>
          </p:nvSpPr>
          <p:spPr>
            <a:xfrm>
              <a:off x="7732429" y="26666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1" name="tx121"/>
            <p:cNvSpPr/>
            <p:nvPr/>
          </p:nvSpPr>
          <p:spPr>
            <a:xfrm>
              <a:off x="7983551" y="3398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2" name="tx122"/>
            <p:cNvSpPr/>
            <p:nvPr/>
          </p:nvSpPr>
          <p:spPr>
            <a:xfrm>
              <a:off x="8009676" y="26623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168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1983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9494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2000-2024</a:t>
              </a:r>
            </a:p>
          </p:txBody>
        </p:sp>
        <p:sp>
          <p:nvSpPr>
            <p:cNvPr id="152" name="pl152"/>
            <p:cNvSpPr/>
            <p:nvPr/>
          </p:nvSpPr>
          <p:spPr>
            <a:xfrm>
              <a:off x="24121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6438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875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280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7597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9915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13615" cy="167191"/>
            </a:xfrm>
            <a:prstGeom prst="rect">
              <a:avLst/>
            </a:prstGeom>
            <a:solidFill>
              <a:srgbClr val="80BD41">
                <a:alpha val="100000"/>
              </a:srgbClr>
            </a:solidFill>
          </p:spPr>
          <p:txBody>
            <a:bodyPr/>
            <a:lstStyle/>
            <a:p/>
          </p:txBody>
        </p:sp>
        <p:sp>
          <p:nvSpPr>
            <p:cNvPr id="163" name="rc163"/>
            <p:cNvSpPr/>
            <p:nvPr/>
          </p:nvSpPr>
          <p:spPr>
            <a:xfrm>
              <a:off x="7609889" y="5889059"/>
              <a:ext cx="263346" cy="167191"/>
            </a:xfrm>
            <a:prstGeom prst="rect">
              <a:avLst/>
            </a:prstGeom>
            <a:solidFill>
              <a:srgbClr val="1CABE2">
                <a:alpha val="100000"/>
              </a:srgbClr>
            </a:solidFill>
          </p:spPr>
          <p:txBody>
            <a:bodyPr/>
            <a:lstStyle/>
            <a:p/>
          </p:txBody>
        </p:sp>
        <p:sp>
          <p:nvSpPr>
            <p:cNvPr id="164" name="rc164"/>
            <p:cNvSpPr/>
            <p:nvPr/>
          </p:nvSpPr>
          <p:spPr>
            <a:xfrm>
              <a:off x="1296273" y="5680069"/>
              <a:ext cx="5697653" cy="167191"/>
            </a:xfrm>
            <a:prstGeom prst="rect">
              <a:avLst/>
            </a:prstGeom>
            <a:solidFill>
              <a:srgbClr val="80BD41">
                <a:alpha val="100000"/>
              </a:srgbClr>
            </a:solidFill>
          </p:spPr>
          <p:txBody>
            <a:bodyPr/>
            <a:lstStyle/>
            <a:p/>
          </p:txBody>
        </p:sp>
        <p:sp>
          <p:nvSpPr>
            <p:cNvPr id="165" name="rc165"/>
            <p:cNvSpPr/>
            <p:nvPr/>
          </p:nvSpPr>
          <p:spPr>
            <a:xfrm>
              <a:off x="6993927" y="5680069"/>
              <a:ext cx="703000" cy="167191"/>
            </a:xfrm>
            <a:prstGeom prst="rect">
              <a:avLst/>
            </a:prstGeom>
            <a:solidFill>
              <a:srgbClr val="1CABE2">
                <a:alpha val="100000"/>
              </a:srgbClr>
            </a:solidFill>
          </p:spPr>
          <p:txBody>
            <a:bodyPr/>
            <a:lstStyle/>
            <a:p/>
          </p:txBody>
        </p:sp>
        <p:sp>
          <p:nvSpPr>
            <p:cNvPr id="166" name="rc166"/>
            <p:cNvSpPr/>
            <p:nvPr/>
          </p:nvSpPr>
          <p:spPr>
            <a:xfrm>
              <a:off x="1296273" y="5471080"/>
              <a:ext cx="5782459" cy="167191"/>
            </a:xfrm>
            <a:prstGeom prst="rect">
              <a:avLst/>
            </a:prstGeom>
            <a:solidFill>
              <a:srgbClr val="80BD41">
                <a:alpha val="100000"/>
              </a:srgbClr>
            </a:solidFill>
          </p:spPr>
          <p:txBody>
            <a:bodyPr/>
            <a:lstStyle/>
            <a:p/>
          </p:txBody>
        </p:sp>
        <p:sp>
          <p:nvSpPr>
            <p:cNvPr id="167" name="rc167"/>
            <p:cNvSpPr/>
            <p:nvPr/>
          </p:nvSpPr>
          <p:spPr>
            <a:xfrm>
              <a:off x="7078733" y="5471080"/>
              <a:ext cx="571327" cy="167191"/>
            </a:xfrm>
            <a:prstGeom prst="rect">
              <a:avLst/>
            </a:prstGeom>
            <a:solidFill>
              <a:srgbClr val="1CABE2">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29.5</a:t>
              </a:r>
            </a:p>
          </p:txBody>
        </p:sp>
        <p:sp>
          <p:nvSpPr>
            <p:cNvPr id="169" name="tx169"/>
            <p:cNvSpPr/>
            <p:nvPr/>
          </p:nvSpPr>
          <p:spPr>
            <a:xfrm>
              <a:off x="790443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28.7</a:t>
              </a:r>
            </a:p>
          </p:txBody>
        </p:sp>
        <p:sp>
          <p:nvSpPr>
            <p:cNvPr id="170" name="tx170"/>
            <p:cNvSpPr/>
            <p:nvPr/>
          </p:nvSpPr>
          <p:spPr>
            <a:xfrm>
              <a:off x="785522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1" name="tx171"/>
            <p:cNvSpPr/>
            <p:nvPr/>
          </p:nvSpPr>
          <p:spPr>
            <a:xfrm>
              <a:off x="434758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72" name="tx172"/>
            <p:cNvSpPr/>
            <p:nvPr/>
          </p:nvSpPr>
          <p:spPr>
            <a:xfrm>
              <a:off x="7666213"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3" name="tx173"/>
            <p:cNvSpPr/>
            <p:nvPr/>
          </p:nvSpPr>
          <p:spPr>
            <a:xfrm>
              <a:off x="403960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74" name="tx174"/>
            <p:cNvSpPr/>
            <p:nvPr/>
          </p:nvSpPr>
          <p:spPr>
            <a:xfrm>
              <a:off x="7270078"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5" name="tx175"/>
            <p:cNvSpPr/>
            <p:nvPr/>
          </p:nvSpPr>
          <p:spPr>
            <a:xfrm>
              <a:off x="408200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76" name="tx176"/>
            <p:cNvSpPr/>
            <p:nvPr/>
          </p:nvSpPr>
          <p:spPr>
            <a:xfrm>
              <a:off x="728904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45032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2" name="tx182"/>
            <p:cNvSpPr/>
            <p:nvPr/>
          </p:nvSpPr>
          <p:spPr>
            <a:xfrm>
              <a:off x="568207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7913824"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lower than in 2019 (96%).
The number of children vaccinated with DTP1 decreased 8%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Eswatini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99975"/>
            </a:xfrm>
            <a:custGeom>
              <a:avLst/>
              <a:pathLst>
                <a:path w="3397293" h="599975">
                  <a:moveTo>
                    <a:pt x="0" y="399983"/>
                  </a:moveTo>
                  <a:lnTo>
                    <a:pt x="141553" y="399983"/>
                  </a:lnTo>
                  <a:lnTo>
                    <a:pt x="283107" y="371413"/>
                  </a:lnTo>
                  <a:lnTo>
                    <a:pt x="424661" y="371413"/>
                  </a:lnTo>
                  <a:lnTo>
                    <a:pt x="566215" y="342843"/>
                  </a:lnTo>
                  <a:lnTo>
                    <a:pt x="707769" y="342843"/>
                  </a:lnTo>
                  <a:lnTo>
                    <a:pt x="849323" y="314272"/>
                  </a:lnTo>
                  <a:lnTo>
                    <a:pt x="990877" y="314272"/>
                  </a:lnTo>
                  <a:lnTo>
                    <a:pt x="1132431" y="285702"/>
                  </a:lnTo>
                  <a:lnTo>
                    <a:pt x="1273984" y="285702"/>
                  </a:lnTo>
                  <a:lnTo>
                    <a:pt x="1415538" y="257132"/>
                  </a:lnTo>
                  <a:lnTo>
                    <a:pt x="1557092" y="199991"/>
                  </a:lnTo>
                  <a:lnTo>
                    <a:pt x="1698646" y="85710"/>
                  </a:lnTo>
                  <a:lnTo>
                    <a:pt x="1840200" y="0"/>
                  </a:lnTo>
                  <a:lnTo>
                    <a:pt x="1981754" y="0"/>
                  </a:lnTo>
                  <a:lnTo>
                    <a:pt x="2123308" y="228562"/>
                  </a:lnTo>
                  <a:lnTo>
                    <a:pt x="2264862" y="228562"/>
                  </a:lnTo>
                  <a:lnTo>
                    <a:pt x="2406416" y="228562"/>
                  </a:lnTo>
                  <a:lnTo>
                    <a:pt x="2547969" y="228562"/>
                  </a:lnTo>
                  <a:lnTo>
                    <a:pt x="2689523" y="228562"/>
                  </a:lnTo>
                  <a:lnTo>
                    <a:pt x="2831077" y="428553"/>
                  </a:lnTo>
                  <a:lnTo>
                    <a:pt x="2972631" y="599975"/>
                  </a:lnTo>
                  <a:lnTo>
                    <a:pt x="3114185" y="28570"/>
                  </a:lnTo>
                  <a:lnTo>
                    <a:pt x="3255739" y="371413"/>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99975"/>
            </a:xfrm>
            <a:custGeom>
              <a:avLst/>
              <a:pathLst>
                <a:path w="3397293" h="599975">
                  <a:moveTo>
                    <a:pt x="0" y="399983"/>
                  </a:moveTo>
                  <a:lnTo>
                    <a:pt x="141553" y="399983"/>
                  </a:lnTo>
                  <a:lnTo>
                    <a:pt x="283107" y="371413"/>
                  </a:lnTo>
                  <a:lnTo>
                    <a:pt x="424661" y="371413"/>
                  </a:lnTo>
                  <a:lnTo>
                    <a:pt x="566215" y="342843"/>
                  </a:lnTo>
                  <a:lnTo>
                    <a:pt x="707769" y="342843"/>
                  </a:lnTo>
                  <a:lnTo>
                    <a:pt x="849323" y="314272"/>
                  </a:lnTo>
                  <a:lnTo>
                    <a:pt x="990877" y="314272"/>
                  </a:lnTo>
                  <a:lnTo>
                    <a:pt x="1132431" y="285702"/>
                  </a:lnTo>
                  <a:lnTo>
                    <a:pt x="1273984" y="285702"/>
                  </a:lnTo>
                  <a:lnTo>
                    <a:pt x="1415538" y="257132"/>
                  </a:lnTo>
                  <a:lnTo>
                    <a:pt x="1557092" y="199991"/>
                  </a:lnTo>
                  <a:lnTo>
                    <a:pt x="1698646" y="85710"/>
                  </a:lnTo>
                  <a:lnTo>
                    <a:pt x="1840200" y="0"/>
                  </a:lnTo>
                  <a:lnTo>
                    <a:pt x="1981754" y="0"/>
                  </a:lnTo>
                  <a:lnTo>
                    <a:pt x="2123308" y="228562"/>
                  </a:lnTo>
                  <a:lnTo>
                    <a:pt x="2264862" y="228562"/>
                  </a:lnTo>
                  <a:lnTo>
                    <a:pt x="2406416" y="228562"/>
                  </a:lnTo>
                  <a:lnTo>
                    <a:pt x="2547969" y="228562"/>
                  </a:lnTo>
                  <a:lnTo>
                    <a:pt x="2689523" y="228562"/>
                  </a:lnTo>
                  <a:lnTo>
                    <a:pt x="2831077" y="428553"/>
                  </a:lnTo>
                  <a:lnTo>
                    <a:pt x="2972631" y="599975"/>
                  </a:lnTo>
                  <a:lnTo>
                    <a:pt x="3114185" y="28570"/>
                  </a:lnTo>
                  <a:lnTo>
                    <a:pt x="3255739" y="371413"/>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99975"/>
            </a:xfrm>
            <a:custGeom>
              <a:avLst/>
              <a:pathLst>
                <a:path w="3397293" h="599975">
                  <a:moveTo>
                    <a:pt x="0" y="399983"/>
                  </a:moveTo>
                  <a:lnTo>
                    <a:pt x="141553" y="399983"/>
                  </a:lnTo>
                  <a:lnTo>
                    <a:pt x="283107" y="371413"/>
                  </a:lnTo>
                  <a:lnTo>
                    <a:pt x="424661" y="371413"/>
                  </a:lnTo>
                  <a:lnTo>
                    <a:pt x="566215" y="342843"/>
                  </a:lnTo>
                  <a:lnTo>
                    <a:pt x="707769" y="342843"/>
                  </a:lnTo>
                  <a:lnTo>
                    <a:pt x="849323" y="314272"/>
                  </a:lnTo>
                  <a:lnTo>
                    <a:pt x="990877" y="314272"/>
                  </a:lnTo>
                  <a:lnTo>
                    <a:pt x="1132431" y="285702"/>
                  </a:lnTo>
                  <a:lnTo>
                    <a:pt x="1273984" y="285702"/>
                  </a:lnTo>
                  <a:lnTo>
                    <a:pt x="1415538" y="257132"/>
                  </a:lnTo>
                  <a:lnTo>
                    <a:pt x="1557092" y="199991"/>
                  </a:lnTo>
                  <a:lnTo>
                    <a:pt x="1698646" y="85710"/>
                  </a:lnTo>
                  <a:lnTo>
                    <a:pt x="1840200" y="0"/>
                  </a:lnTo>
                  <a:lnTo>
                    <a:pt x="1981754" y="0"/>
                  </a:lnTo>
                  <a:lnTo>
                    <a:pt x="2123308" y="228562"/>
                  </a:lnTo>
                  <a:lnTo>
                    <a:pt x="2264862" y="228562"/>
                  </a:lnTo>
                  <a:lnTo>
                    <a:pt x="2406416" y="228562"/>
                  </a:lnTo>
                  <a:lnTo>
                    <a:pt x="2547969" y="228562"/>
                  </a:lnTo>
                  <a:lnTo>
                    <a:pt x="2689523" y="228562"/>
                  </a:lnTo>
                  <a:lnTo>
                    <a:pt x="2831077" y="428553"/>
                  </a:lnTo>
                  <a:lnTo>
                    <a:pt x="2972631" y="599975"/>
                  </a:lnTo>
                  <a:lnTo>
                    <a:pt x="3114185" y="28570"/>
                  </a:lnTo>
                  <a:lnTo>
                    <a:pt x="3255739" y="371413"/>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4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82"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0" name="tx60"/>
            <p:cNvSpPr/>
            <p:nvPr/>
          </p:nvSpPr>
          <p:spPr>
            <a:xfrm>
              <a:off x="28321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56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363" y="472419"/>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Eswatini, 2000-2024</a:t>
              </a:r>
            </a:p>
          </p:txBody>
        </p:sp>
        <p:sp>
          <p:nvSpPr>
            <p:cNvPr id="63" name="pl63"/>
            <p:cNvSpPr/>
            <p:nvPr/>
          </p:nvSpPr>
          <p:spPr>
            <a:xfrm>
              <a:off x="5267799" y="34708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813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19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0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761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866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4972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55125"/>
              <a:ext cx="3397293" cy="1657826"/>
            </a:xfrm>
            <a:custGeom>
              <a:avLst/>
              <a:pathLst>
                <a:path w="3397293" h="1657826">
                  <a:moveTo>
                    <a:pt x="0" y="1105217"/>
                  </a:moveTo>
                  <a:lnTo>
                    <a:pt x="141553" y="1105217"/>
                  </a:lnTo>
                  <a:lnTo>
                    <a:pt x="283107" y="1026273"/>
                  </a:lnTo>
                  <a:lnTo>
                    <a:pt x="424661" y="1026273"/>
                  </a:lnTo>
                  <a:lnTo>
                    <a:pt x="566215" y="947329"/>
                  </a:lnTo>
                  <a:lnTo>
                    <a:pt x="707769" y="947329"/>
                  </a:lnTo>
                  <a:lnTo>
                    <a:pt x="849323" y="868385"/>
                  </a:lnTo>
                  <a:lnTo>
                    <a:pt x="990877" y="868385"/>
                  </a:lnTo>
                  <a:lnTo>
                    <a:pt x="1132431" y="789441"/>
                  </a:lnTo>
                  <a:lnTo>
                    <a:pt x="1273984" y="789441"/>
                  </a:lnTo>
                  <a:lnTo>
                    <a:pt x="1415538" y="710497"/>
                  </a:lnTo>
                  <a:lnTo>
                    <a:pt x="1557092" y="552608"/>
                  </a:lnTo>
                  <a:lnTo>
                    <a:pt x="1698646" y="236832"/>
                  </a:lnTo>
                  <a:lnTo>
                    <a:pt x="1840200" y="0"/>
                  </a:lnTo>
                  <a:lnTo>
                    <a:pt x="1981754" y="0"/>
                  </a:lnTo>
                  <a:lnTo>
                    <a:pt x="2123308" y="631552"/>
                  </a:lnTo>
                  <a:lnTo>
                    <a:pt x="2264862" y="631552"/>
                  </a:lnTo>
                  <a:lnTo>
                    <a:pt x="2406416" y="631552"/>
                  </a:lnTo>
                  <a:lnTo>
                    <a:pt x="2547969" y="631552"/>
                  </a:lnTo>
                  <a:lnTo>
                    <a:pt x="2689523" y="631552"/>
                  </a:lnTo>
                  <a:lnTo>
                    <a:pt x="2831077" y="1184161"/>
                  </a:lnTo>
                  <a:lnTo>
                    <a:pt x="2972631" y="1657826"/>
                  </a:lnTo>
                  <a:lnTo>
                    <a:pt x="3114185" y="78944"/>
                  </a:lnTo>
                  <a:lnTo>
                    <a:pt x="3255739" y="1026273"/>
                  </a:lnTo>
                  <a:lnTo>
                    <a:pt x="3397293" y="110521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286678"/>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286678"/>
              <a:ext cx="3397293" cy="1578882"/>
            </a:xfrm>
            <a:custGeom>
              <a:avLst/>
              <a:pathLst>
                <a:path w="3397293" h="1578882">
                  <a:moveTo>
                    <a:pt x="0" y="1578882"/>
                  </a:moveTo>
                  <a:lnTo>
                    <a:pt x="141553" y="1342049"/>
                  </a:lnTo>
                  <a:lnTo>
                    <a:pt x="283107" y="1263105"/>
                  </a:lnTo>
                  <a:lnTo>
                    <a:pt x="424661" y="1105217"/>
                  </a:lnTo>
                  <a:lnTo>
                    <a:pt x="566215" y="1026273"/>
                  </a:lnTo>
                  <a:lnTo>
                    <a:pt x="707769" y="868385"/>
                  </a:lnTo>
                  <a:lnTo>
                    <a:pt x="849323" y="710497"/>
                  </a:lnTo>
                  <a:lnTo>
                    <a:pt x="990877" y="631552"/>
                  </a:lnTo>
                  <a:lnTo>
                    <a:pt x="1132431" y="552608"/>
                  </a:lnTo>
                  <a:lnTo>
                    <a:pt x="1273984" y="394720"/>
                  </a:lnTo>
                  <a:lnTo>
                    <a:pt x="1415538" y="236832"/>
                  </a:lnTo>
                  <a:lnTo>
                    <a:pt x="1557092" y="157888"/>
                  </a:lnTo>
                  <a:lnTo>
                    <a:pt x="1698646" y="236832"/>
                  </a:lnTo>
                  <a:lnTo>
                    <a:pt x="1840200" y="236832"/>
                  </a:lnTo>
                  <a:lnTo>
                    <a:pt x="1981754" y="78944"/>
                  </a:lnTo>
                  <a:lnTo>
                    <a:pt x="2123308" y="78944"/>
                  </a:lnTo>
                  <a:lnTo>
                    <a:pt x="2264862" y="78944"/>
                  </a:lnTo>
                  <a:lnTo>
                    <a:pt x="2406416" y="78944"/>
                  </a:lnTo>
                  <a:lnTo>
                    <a:pt x="2547969" y="0"/>
                  </a:lnTo>
                  <a:lnTo>
                    <a:pt x="2689523" y="0"/>
                  </a:lnTo>
                  <a:lnTo>
                    <a:pt x="2831077" y="157888"/>
                  </a:lnTo>
                  <a:lnTo>
                    <a:pt x="2972631" y="236832"/>
                  </a:lnTo>
                  <a:lnTo>
                    <a:pt x="3114185" y="236832"/>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28667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55125"/>
              <a:ext cx="3397293" cy="1657826"/>
            </a:xfrm>
            <a:custGeom>
              <a:avLst/>
              <a:pathLst>
                <a:path w="3397293" h="1657826">
                  <a:moveTo>
                    <a:pt x="0" y="1105217"/>
                  </a:moveTo>
                  <a:lnTo>
                    <a:pt x="141553" y="1105217"/>
                  </a:lnTo>
                  <a:lnTo>
                    <a:pt x="283107" y="1026273"/>
                  </a:lnTo>
                  <a:lnTo>
                    <a:pt x="424661" y="1026273"/>
                  </a:lnTo>
                  <a:lnTo>
                    <a:pt x="566215" y="947329"/>
                  </a:lnTo>
                  <a:lnTo>
                    <a:pt x="707769" y="947329"/>
                  </a:lnTo>
                  <a:lnTo>
                    <a:pt x="849323" y="868385"/>
                  </a:lnTo>
                  <a:lnTo>
                    <a:pt x="990877" y="868385"/>
                  </a:lnTo>
                  <a:lnTo>
                    <a:pt x="1132431" y="789441"/>
                  </a:lnTo>
                  <a:lnTo>
                    <a:pt x="1273984" y="789441"/>
                  </a:lnTo>
                  <a:lnTo>
                    <a:pt x="1415538" y="710497"/>
                  </a:lnTo>
                  <a:lnTo>
                    <a:pt x="1557092" y="552608"/>
                  </a:lnTo>
                  <a:lnTo>
                    <a:pt x="1698646" y="236832"/>
                  </a:lnTo>
                  <a:lnTo>
                    <a:pt x="1840200" y="0"/>
                  </a:lnTo>
                  <a:lnTo>
                    <a:pt x="1981754" y="0"/>
                  </a:lnTo>
                  <a:lnTo>
                    <a:pt x="2123308" y="631552"/>
                  </a:lnTo>
                  <a:lnTo>
                    <a:pt x="2264862" y="631552"/>
                  </a:lnTo>
                  <a:lnTo>
                    <a:pt x="2406416" y="631552"/>
                  </a:lnTo>
                  <a:lnTo>
                    <a:pt x="2547969" y="631552"/>
                  </a:lnTo>
                  <a:lnTo>
                    <a:pt x="2689523" y="631552"/>
                  </a:lnTo>
                  <a:lnTo>
                    <a:pt x="2831077" y="1184161"/>
                  </a:lnTo>
                  <a:lnTo>
                    <a:pt x="2972631" y="1657826"/>
                  </a:lnTo>
                  <a:lnTo>
                    <a:pt x="3114185" y="78944"/>
                  </a:lnTo>
                  <a:lnTo>
                    <a:pt x="3255739" y="1026273"/>
                  </a:lnTo>
                  <a:lnTo>
                    <a:pt x="3397293" y="1105217"/>
                  </a:lnTo>
                </a:path>
              </a:pathLst>
            </a:custGeom>
            <a:ln w="43362" cap="flat">
              <a:solidFill>
                <a:srgbClr val="000000">
                  <a:alpha val="100000"/>
                </a:srgbClr>
              </a:solidFill>
              <a:prstDash val="solid"/>
              <a:round/>
            </a:ln>
          </p:spPr>
          <p:txBody>
            <a:bodyPr/>
            <a:lstStyle/>
            <a:p/>
          </p:txBody>
        </p:sp>
        <p:sp>
          <p:nvSpPr>
            <p:cNvPr id="83" name="pl83"/>
            <p:cNvSpPr/>
            <p:nvPr/>
          </p:nvSpPr>
          <p:spPr>
            <a:xfrm>
              <a:off x="5437664" y="897262"/>
              <a:ext cx="0" cy="1863081"/>
            </a:xfrm>
            <a:custGeom>
              <a:avLst/>
              <a:pathLst>
                <a:path w="0" h="1863081">
                  <a:moveTo>
                    <a:pt x="0" y="18630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897262"/>
              <a:ext cx="0" cy="1705192"/>
            </a:xfrm>
            <a:custGeom>
              <a:avLst/>
              <a:pathLst>
                <a:path w="0" h="1705192">
                  <a:moveTo>
                    <a:pt x="0" y="17051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897262"/>
              <a:ext cx="0" cy="1468360"/>
            </a:xfrm>
            <a:custGeom>
              <a:avLst/>
              <a:pathLst>
                <a:path w="0" h="1468360">
                  <a:moveTo>
                    <a:pt x="0" y="14683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897262"/>
              <a:ext cx="0" cy="1389416"/>
            </a:xfrm>
            <a:custGeom>
              <a:avLst/>
              <a:pathLst>
                <a:path w="0" h="1389416">
                  <a:moveTo>
                    <a:pt x="0" y="13894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897262"/>
              <a:ext cx="0" cy="1389416"/>
            </a:xfrm>
            <a:custGeom>
              <a:avLst/>
              <a:pathLst>
                <a:path w="0" h="1389416">
                  <a:moveTo>
                    <a:pt x="0" y="13894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897262"/>
              <a:ext cx="0" cy="1784136"/>
            </a:xfrm>
            <a:custGeom>
              <a:avLst/>
              <a:pathLst>
                <a:path w="0" h="1784136">
                  <a:moveTo>
                    <a:pt x="0" y="178413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897262"/>
              <a:ext cx="0" cy="1863081"/>
            </a:xfrm>
            <a:custGeom>
              <a:avLst/>
              <a:pathLst>
                <a:path w="0" h="1863081">
                  <a:moveTo>
                    <a:pt x="0" y="18630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55125"/>
              <a:ext cx="3397293" cy="1657826"/>
            </a:xfrm>
            <a:custGeom>
              <a:avLst/>
              <a:pathLst>
                <a:path w="3397293" h="1657826">
                  <a:moveTo>
                    <a:pt x="0" y="1105217"/>
                  </a:moveTo>
                  <a:lnTo>
                    <a:pt x="141553" y="1105217"/>
                  </a:lnTo>
                  <a:lnTo>
                    <a:pt x="283107" y="1026273"/>
                  </a:lnTo>
                  <a:lnTo>
                    <a:pt x="424661" y="1026273"/>
                  </a:lnTo>
                  <a:lnTo>
                    <a:pt x="566215" y="947329"/>
                  </a:lnTo>
                  <a:lnTo>
                    <a:pt x="707769" y="947329"/>
                  </a:lnTo>
                  <a:lnTo>
                    <a:pt x="849323" y="868385"/>
                  </a:lnTo>
                  <a:lnTo>
                    <a:pt x="990877" y="868385"/>
                  </a:lnTo>
                  <a:lnTo>
                    <a:pt x="1132431" y="789441"/>
                  </a:lnTo>
                  <a:lnTo>
                    <a:pt x="1273984" y="789441"/>
                  </a:lnTo>
                  <a:lnTo>
                    <a:pt x="1415538" y="710497"/>
                  </a:lnTo>
                  <a:lnTo>
                    <a:pt x="1557092" y="552608"/>
                  </a:lnTo>
                  <a:lnTo>
                    <a:pt x="1698646" y="236832"/>
                  </a:lnTo>
                  <a:lnTo>
                    <a:pt x="1840200" y="0"/>
                  </a:lnTo>
                  <a:lnTo>
                    <a:pt x="1981754" y="0"/>
                  </a:lnTo>
                  <a:lnTo>
                    <a:pt x="2123308" y="631552"/>
                  </a:lnTo>
                  <a:lnTo>
                    <a:pt x="2264862" y="631552"/>
                  </a:lnTo>
                  <a:lnTo>
                    <a:pt x="2406416" y="631552"/>
                  </a:lnTo>
                  <a:lnTo>
                    <a:pt x="2547969" y="631552"/>
                  </a:lnTo>
                  <a:lnTo>
                    <a:pt x="2689523" y="631552"/>
                  </a:lnTo>
                  <a:lnTo>
                    <a:pt x="2831077" y="1184161"/>
                  </a:lnTo>
                  <a:lnTo>
                    <a:pt x="2972631" y="1657826"/>
                  </a:lnTo>
                  <a:lnTo>
                    <a:pt x="3114185" y="78944"/>
                  </a:lnTo>
                  <a:lnTo>
                    <a:pt x="3255739" y="1026273"/>
                  </a:lnTo>
                  <a:lnTo>
                    <a:pt x="3397293" y="1105217"/>
                  </a:lnTo>
                </a:path>
              </a:pathLst>
            </a:custGeom>
            <a:ln w="27101" cap="flat">
              <a:solidFill>
                <a:srgbClr val="0058AB">
                  <a:alpha val="100000"/>
                </a:srgbClr>
              </a:solidFill>
              <a:prstDash val="solid"/>
              <a:round/>
            </a:ln>
          </p:spPr>
          <p:txBody>
            <a:bodyPr/>
            <a:lstStyle/>
            <a:p/>
          </p:txBody>
        </p:sp>
        <p:sp>
          <p:nvSpPr>
            <p:cNvPr id="91" name="tx91"/>
            <p:cNvSpPr/>
            <p:nvPr/>
          </p:nvSpPr>
          <p:spPr>
            <a:xfrm>
              <a:off x="5389469"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097238" y="82688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805008" y="8265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30827"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82662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86762"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240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2345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4451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28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8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17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416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981"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17" name="tx117"/>
            <p:cNvSpPr/>
            <p:nvPr/>
          </p:nvSpPr>
          <p:spPr>
            <a:xfrm>
              <a:off x="714880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126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208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282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356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9429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503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245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319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392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7466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735308" cy="149993"/>
            </a:xfrm>
            <a:prstGeom prst="rect">
              <a:avLst/>
            </a:prstGeom>
            <a:solidFill>
              <a:srgbClr val="1CABE2">
                <a:alpha val="80000"/>
              </a:srgbClr>
            </a:solidFill>
          </p:spPr>
          <p:txBody>
            <a:bodyPr/>
            <a:lstStyle/>
            <a:p/>
          </p:txBody>
        </p:sp>
        <p:sp>
          <p:nvSpPr>
            <p:cNvPr id="134" name="rc134"/>
            <p:cNvSpPr/>
            <p:nvPr/>
          </p:nvSpPr>
          <p:spPr>
            <a:xfrm>
              <a:off x="1317178" y="5637654"/>
              <a:ext cx="6914900"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749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418232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7896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739706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Eswatini (84%) was 1 percentage point lower than the global average (85%) and 5 percentage points higher than the average across all ESAR countries (79%).
National DTP3 coverage was 6 percentage points lower than in 2019 (90%).
This equates to 5,000 un- and undervaccinated children in 2024 compared to 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Eswatini ranked number 11 out of 21 countries for lowest DTP3 coverage (based on tied ranks).
Eswatini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5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02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00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40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01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988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56656"/>
              <a:ext cx="249522" cy="1350028"/>
            </a:xfrm>
            <a:prstGeom prst="rect">
              <a:avLst/>
            </a:prstGeom>
            <a:solidFill>
              <a:srgbClr val="80BD41">
                <a:alpha val="100000"/>
              </a:srgbClr>
            </a:solidFill>
          </p:spPr>
          <p:txBody>
            <a:bodyPr/>
            <a:lstStyle/>
            <a:p/>
          </p:txBody>
        </p:sp>
        <p:sp>
          <p:nvSpPr>
            <p:cNvPr id="23" name="rc23"/>
            <p:cNvSpPr/>
            <p:nvPr/>
          </p:nvSpPr>
          <p:spPr>
            <a:xfrm>
              <a:off x="1296273" y="2399484"/>
              <a:ext cx="249522" cy="257172"/>
            </a:xfrm>
            <a:prstGeom prst="rect">
              <a:avLst/>
            </a:prstGeom>
            <a:solidFill>
              <a:srgbClr val="1CABE2">
                <a:alpha val="100000"/>
              </a:srgbClr>
            </a:solidFill>
          </p:spPr>
          <p:txBody>
            <a:bodyPr/>
            <a:lstStyle/>
            <a:p/>
          </p:txBody>
        </p:sp>
        <p:sp>
          <p:nvSpPr>
            <p:cNvPr id="24" name="rc24"/>
            <p:cNvSpPr/>
            <p:nvPr/>
          </p:nvSpPr>
          <p:spPr>
            <a:xfrm>
              <a:off x="1573521" y="2652645"/>
              <a:ext cx="249522" cy="1354039"/>
            </a:xfrm>
            <a:prstGeom prst="rect">
              <a:avLst/>
            </a:prstGeom>
            <a:solidFill>
              <a:srgbClr val="80BD41">
                <a:alpha val="100000"/>
              </a:srgbClr>
            </a:solidFill>
          </p:spPr>
          <p:txBody>
            <a:bodyPr/>
            <a:lstStyle/>
            <a:p/>
          </p:txBody>
        </p:sp>
        <p:sp>
          <p:nvSpPr>
            <p:cNvPr id="25" name="rc25"/>
            <p:cNvSpPr/>
            <p:nvPr/>
          </p:nvSpPr>
          <p:spPr>
            <a:xfrm>
              <a:off x="1573521" y="2394972"/>
              <a:ext cx="249522" cy="257673"/>
            </a:xfrm>
            <a:prstGeom prst="rect">
              <a:avLst/>
            </a:prstGeom>
            <a:solidFill>
              <a:srgbClr val="1CABE2">
                <a:alpha val="100000"/>
              </a:srgbClr>
            </a:solidFill>
          </p:spPr>
          <p:txBody>
            <a:bodyPr/>
            <a:lstStyle/>
            <a:p/>
          </p:txBody>
        </p:sp>
        <p:sp>
          <p:nvSpPr>
            <p:cNvPr id="26" name="rc26"/>
            <p:cNvSpPr/>
            <p:nvPr/>
          </p:nvSpPr>
          <p:spPr>
            <a:xfrm>
              <a:off x="1850769" y="2634598"/>
              <a:ext cx="249522" cy="1372086"/>
            </a:xfrm>
            <a:prstGeom prst="rect">
              <a:avLst/>
            </a:prstGeom>
            <a:solidFill>
              <a:srgbClr val="80BD41">
                <a:alpha val="100000"/>
              </a:srgbClr>
            </a:solidFill>
          </p:spPr>
          <p:txBody>
            <a:bodyPr/>
            <a:lstStyle/>
            <a:p/>
          </p:txBody>
        </p:sp>
        <p:sp>
          <p:nvSpPr>
            <p:cNvPr id="27" name="rc27"/>
            <p:cNvSpPr/>
            <p:nvPr/>
          </p:nvSpPr>
          <p:spPr>
            <a:xfrm>
              <a:off x="1850769" y="2392465"/>
              <a:ext cx="249522" cy="242132"/>
            </a:xfrm>
            <a:prstGeom prst="rect">
              <a:avLst/>
            </a:prstGeom>
            <a:solidFill>
              <a:srgbClr val="1CABE2">
                <a:alpha val="100000"/>
              </a:srgbClr>
            </a:solidFill>
          </p:spPr>
          <p:txBody>
            <a:bodyPr/>
            <a:lstStyle/>
            <a:p/>
          </p:txBody>
        </p:sp>
        <p:sp>
          <p:nvSpPr>
            <p:cNvPr id="28" name="rc28"/>
            <p:cNvSpPr/>
            <p:nvPr/>
          </p:nvSpPr>
          <p:spPr>
            <a:xfrm>
              <a:off x="2128016" y="2621564"/>
              <a:ext cx="249522" cy="1385120"/>
            </a:xfrm>
            <a:prstGeom prst="rect">
              <a:avLst/>
            </a:prstGeom>
            <a:solidFill>
              <a:srgbClr val="80BD41">
                <a:alpha val="100000"/>
              </a:srgbClr>
            </a:solidFill>
          </p:spPr>
          <p:txBody>
            <a:bodyPr/>
            <a:lstStyle/>
            <a:p/>
          </p:txBody>
        </p:sp>
        <p:sp>
          <p:nvSpPr>
            <p:cNvPr id="29" name="rc29"/>
            <p:cNvSpPr/>
            <p:nvPr/>
          </p:nvSpPr>
          <p:spPr>
            <a:xfrm>
              <a:off x="2128016" y="2376925"/>
              <a:ext cx="249522" cy="244639"/>
            </a:xfrm>
            <a:prstGeom prst="rect">
              <a:avLst/>
            </a:prstGeom>
            <a:solidFill>
              <a:srgbClr val="1CABE2">
                <a:alpha val="100000"/>
              </a:srgbClr>
            </a:solidFill>
          </p:spPr>
          <p:txBody>
            <a:bodyPr/>
            <a:lstStyle/>
            <a:p/>
          </p:txBody>
        </p:sp>
        <p:sp>
          <p:nvSpPr>
            <p:cNvPr id="30" name="rc30"/>
            <p:cNvSpPr/>
            <p:nvPr/>
          </p:nvSpPr>
          <p:spPr>
            <a:xfrm>
              <a:off x="2405264" y="2586473"/>
              <a:ext cx="249522" cy="1420212"/>
            </a:xfrm>
            <a:prstGeom prst="rect">
              <a:avLst/>
            </a:prstGeom>
            <a:solidFill>
              <a:srgbClr val="80BD41">
                <a:alpha val="100000"/>
              </a:srgbClr>
            </a:solidFill>
          </p:spPr>
          <p:txBody>
            <a:bodyPr/>
            <a:lstStyle/>
            <a:p/>
          </p:txBody>
        </p:sp>
        <p:sp>
          <p:nvSpPr>
            <p:cNvPr id="31" name="rc31"/>
            <p:cNvSpPr/>
            <p:nvPr/>
          </p:nvSpPr>
          <p:spPr>
            <a:xfrm>
              <a:off x="2405264" y="2355368"/>
              <a:ext cx="249522" cy="231104"/>
            </a:xfrm>
            <a:prstGeom prst="rect">
              <a:avLst/>
            </a:prstGeom>
            <a:solidFill>
              <a:srgbClr val="1CABE2">
                <a:alpha val="100000"/>
              </a:srgbClr>
            </a:solidFill>
          </p:spPr>
          <p:txBody>
            <a:bodyPr/>
            <a:lstStyle/>
            <a:p/>
          </p:txBody>
        </p:sp>
        <p:sp>
          <p:nvSpPr>
            <p:cNvPr id="32" name="rc32"/>
            <p:cNvSpPr/>
            <p:nvPr/>
          </p:nvSpPr>
          <p:spPr>
            <a:xfrm>
              <a:off x="2682512" y="2578452"/>
              <a:ext cx="249522" cy="1428233"/>
            </a:xfrm>
            <a:prstGeom prst="rect">
              <a:avLst/>
            </a:prstGeom>
            <a:solidFill>
              <a:srgbClr val="80BD41">
                <a:alpha val="100000"/>
              </a:srgbClr>
            </a:solidFill>
          </p:spPr>
          <p:txBody>
            <a:bodyPr/>
            <a:lstStyle/>
            <a:p/>
          </p:txBody>
        </p:sp>
        <p:sp>
          <p:nvSpPr>
            <p:cNvPr id="33" name="rc33"/>
            <p:cNvSpPr/>
            <p:nvPr/>
          </p:nvSpPr>
          <p:spPr>
            <a:xfrm>
              <a:off x="2682512" y="2345844"/>
              <a:ext cx="249522" cy="232608"/>
            </a:xfrm>
            <a:prstGeom prst="rect">
              <a:avLst/>
            </a:prstGeom>
            <a:solidFill>
              <a:srgbClr val="1CABE2">
                <a:alpha val="100000"/>
              </a:srgbClr>
            </a:solidFill>
          </p:spPr>
          <p:txBody>
            <a:bodyPr/>
            <a:lstStyle/>
            <a:p/>
          </p:txBody>
        </p:sp>
        <p:sp>
          <p:nvSpPr>
            <p:cNvPr id="34" name="rc34"/>
            <p:cNvSpPr/>
            <p:nvPr/>
          </p:nvSpPr>
          <p:spPr>
            <a:xfrm>
              <a:off x="2959759" y="2565919"/>
              <a:ext cx="249522" cy="1440766"/>
            </a:xfrm>
            <a:prstGeom prst="rect">
              <a:avLst/>
            </a:prstGeom>
            <a:solidFill>
              <a:srgbClr val="80BD41">
                <a:alpha val="100000"/>
              </a:srgbClr>
            </a:solidFill>
          </p:spPr>
          <p:txBody>
            <a:bodyPr/>
            <a:lstStyle/>
            <a:p/>
          </p:txBody>
        </p:sp>
        <p:sp>
          <p:nvSpPr>
            <p:cNvPr id="35" name="rc35"/>
            <p:cNvSpPr/>
            <p:nvPr/>
          </p:nvSpPr>
          <p:spPr>
            <a:xfrm>
              <a:off x="2959759" y="2350355"/>
              <a:ext cx="249522" cy="215563"/>
            </a:xfrm>
            <a:prstGeom prst="rect">
              <a:avLst/>
            </a:prstGeom>
            <a:solidFill>
              <a:srgbClr val="1CABE2">
                <a:alpha val="100000"/>
              </a:srgbClr>
            </a:solidFill>
          </p:spPr>
          <p:txBody>
            <a:bodyPr/>
            <a:lstStyle/>
            <a:p/>
          </p:txBody>
        </p:sp>
        <p:sp>
          <p:nvSpPr>
            <p:cNvPr id="36" name="rc36"/>
            <p:cNvSpPr/>
            <p:nvPr/>
          </p:nvSpPr>
          <p:spPr>
            <a:xfrm>
              <a:off x="3237007" y="2558399"/>
              <a:ext cx="249522" cy="1448285"/>
            </a:xfrm>
            <a:prstGeom prst="rect">
              <a:avLst/>
            </a:prstGeom>
            <a:solidFill>
              <a:srgbClr val="80BD41">
                <a:alpha val="100000"/>
              </a:srgbClr>
            </a:solidFill>
          </p:spPr>
          <p:txBody>
            <a:bodyPr/>
            <a:lstStyle/>
            <a:p/>
          </p:txBody>
        </p:sp>
        <p:sp>
          <p:nvSpPr>
            <p:cNvPr id="37" name="rc37"/>
            <p:cNvSpPr/>
            <p:nvPr/>
          </p:nvSpPr>
          <p:spPr>
            <a:xfrm>
              <a:off x="3237007" y="2341833"/>
              <a:ext cx="249522" cy="216566"/>
            </a:xfrm>
            <a:prstGeom prst="rect">
              <a:avLst/>
            </a:prstGeom>
            <a:solidFill>
              <a:srgbClr val="1CABE2">
                <a:alpha val="100000"/>
              </a:srgbClr>
            </a:solidFill>
          </p:spPr>
          <p:txBody>
            <a:bodyPr/>
            <a:lstStyle/>
            <a:p/>
          </p:txBody>
        </p:sp>
        <p:sp>
          <p:nvSpPr>
            <p:cNvPr id="38" name="rc38"/>
            <p:cNvSpPr/>
            <p:nvPr/>
          </p:nvSpPr>
          <p:spPr>
            <a:xfrm>
              <a:off x="3514255" y="2523809"/>
              <a:ext cx="249522" cy="1482876"/>
            </a:xfrm>
            <a:prstGeom prst="rect">
              <a:avLst/>
            </a:prstGeom>
            <a:solidFill>
              <a:srgbClr val="80BD41">
                <a:alpha val="100000"/>
              </a:srgbClr>
            </a:solidFill>
          </p:spPr>
          <p:txBody>
            <a:bodyPr/>
            <a:lstStyle/>
            <a:p/>
          </p:txBody>
        </p:sp>
        <p:sp>
          <p:nvSpPr>
            <p:cNvPr id="39" name="rc39"/>
            <p:cNvSpPr/>
            <p:nvPr/>
          </p:nvSpPr>
          <p:spPr>
            <a:xfrm>
              <a:off x="3514255" y="2321781"/>
              <a:ext cx="249522" cy="202028"/>
            </a:xfrm>
            <a:prstGeom prst="rect">
              <a:avLst/>
            </a:prstGeom>
            <a:solidFill>
              <a:srgbClr val="1CABE2">
                <a:alpha val="100000"/>
              </a:srgbClr>
            </a:solidFill>
          </p:spPr>
          <p:txBody>
            <a:bodyPr/>
            <a:lstStyle/>
            <a:p/>
          </p:txBody>
        </p:sp>
        <p:sp>
          <p:nvSpPr>
            <p:cNvPr id="40" name="rc40"/>
            <p:cNvSpPr/>
            <p:nvPr/>
          </p:nvSpPr>
          <p:spPr>
            <a:xfrm>
              <a:off x="3791502" y="2529323"/>
              <a:ext cx="249522" cy="1477361"/>
            </a:xfrm>
            <a:prstGeom prst="rect">
              <a:avLst/>
            </a:prstGeom>
            <a:solidFill>
              <a:srgbClr val="80BD41">
                <a:alpha val="100000"/>
              </a:srgbClr>
            </a:solidFill>
          </p:spPr>
          <p:txBody>
            <a:bodyPr/>
            <a:lstStyle/>
            <a:p/>
          </p:txBody>
        </p:sp>
        <p:sp>
          <p:nvSpPr>
            <p:cNvPr id="41" name="rc41"/>
            <p:cNvSpPr/>
            <p:nvPr/>
          </p:nvSpPr>
          <p:spPr>
            <a:xfrm>
              <a:off x="3791502" y="2327796"/>
              <a:ext cx="249522" cy="201526"/>
            </a:xfrm>
            <a:prstGeom prst="rect">
              <a:avLst/>
            </a:prstGeom>
            <a:solidFill>
              <a:srgbClr val="1CABE2">
                <a:alpha val="100000"/>
              </a:srgbClr>
            </a:solidFill>
          </p:spPr>
          <p:txBody>
            <a:bodyPr/>
            <a:lstStyle/>
            <a:p/>
          </p:txBody>
        </p:sp>
        <p:sp>
          <p:nvSpPr>
            <p:cNvPr id="42" name="rc42"/>
            <p:cNvSpPr/>
            <p:nvPr/>
          </p:nvSpPr>
          <p:spPr>
            <a:xfrm>
              <a:off x="4068750" y="2548373"/>
              <a:ext cx="249522" cy="1458311"/>
            </a:xfrm>
            <a:prstGeom prst="rect">
              <a:avLst/>
            </a:prstGeom>
            <a:solidFill>
              <a:srgbClr val="80BD41">
                <a:alpha val="100000"/>
              </a:srgbClr>
            </a:solidFill>
          </p:spPr>
          <p:txBody>
            <a:bodyPr/>
            <a:lstStyle/>
            <a:p/>
          </p:txBody>
        </p:sp>
        <p:sp>
          <p:nvSpPr>
            <p:cNvPr id="43" name="rc43"/>
            <p:cNvSpPr/>
            <p:nvPr/>
          </p:nvSpPr>
          <p:spPr>
            <a:xfrm>
              <a:off x="4068750" y="2367901"/>
              <a:ext cx="249522" cy="180471"/>
            </a:xfrm>
            <a:prstGeom prst="rect">
              <a:avLst/>
            </a:prstGeom>
            <a:solidFill>
              <a:srgbClr val="1CABE2">
                <a:alpha val="100000"/>
              </a:srgbClr>
            </a:solidFill>
          </p:spPr>
          <p:txBody>
            <a:bodyPr/>
            <a:lstStyle/>
            <a:p/>
          </p:txBody>
        </p:sp>
        <p:sp>
          <p:nvSpPr>
            <p:cNvPr id="44" name="rc44"/>
            <p:cNvSpPr/>
            <p:nvPr/>
          </p:nvSpPr>
          <p:spPr>
            <a:xfrm>
              <a:off x="4345998" y="2526817"/>
              <a:ext cx="249522" cy="1479868"/>
            </a:xfrm>
            <a:prstGeom prst="rect">
              <a:avLst/>
            </a:prstGeom>
            <a:solidFill>
              <a:srgbClr val="80BD41">
                <a:alpha val="100000"/>
              </a:srgbClr>
            </a:solidFill>
          </p:spPr>
          <p:txBody>
            <a:bodyPr/>
            <a:lstStyle/>
            <a:p/>
          </p:txBody>
        </p:sp>
        <p:sp>
          <p:nvSpPr>
            <p:cNvPr id="45" name="rc45"/>
            <p:cNvSpPr/>
            <p:nvPr/>
          </p:nvSpPr>
          <p:spPr>
            <a:xfrm>
              <a:off x="4345998" y="2380434"/>
              <a:ext cx="249522" cy="146382"/>
            </a:xfrm>
            <a:prstGeom prst="rect">
              <a:avLst/>
            </a:prstGeom>
            <a:solidFill>
              <a:srgbClr val="1CABE2">
                <a:alpha val="100000"/>
              </a:srgbClr>
            </a:solidFill>
          </p:spPr>
          <p:txBody>
            <a:bodyPr/>
            <a:lstStyle/>
            <a:p/>
          </p:txBody>
        </p:sp>
        <p:sp>
          <p:nvSpPr>
            <p:cNvPr id="46" name="rc46"/>
            <p:cNvSpPr/>
            <p:nvPr/>
          </p:nvSpPr>
          <p:spPr>
            <a:xfrm>
              <a:off x="4623245" y="2472675"/>
              <a:ext cx="249522" cy="1534009"/>
            </a:xfrm>
            <a:prstGeom prst="rect">
              <a:avLst/>
            </a:prstGeom>
            <a:solidFill>
              <a:srgbClr val="80BD41">
                <a:alpha val="100000"/>
              </a:srgbClr>
            </a:solidFill>
          </p:spPr>
          <p:txBody>
            <a:bodyPr/>
            <a:lstStyle/>
            <a:p/>
          </p:txBody>
        </p:sp>
        <p:sp>
          <p:nvSpPr>
            <p:cNvPr id="47" name="rc47"/>
            <p:cNvSpPr/>
            <p:nvPr/>
          </p:nvSpPr>
          <p:spPr>
            <a:xfrm>
              <a:off x="4623245" y="2391964"/>
              <a:ext cx="249522" cy="80710"/>
            </a:xfrm>
            <a:prstGeom prst="rect">
              <a:avLst/>
            </a:prstGeom>
            <a:solidFill>
              <a:srgbClr val="1CABE2">
                <a:alpha val="100000"/>
              </a:srgbClr>
            </a:solidFill>
          </p:spPr>
          <p:txBody>
            <a:bodyPr/>
            <a:lstStyle/>
            <a:p/>
          </p:txBody>
        </p:sp>
        <p:sp>
          <p:nvSpPr>
            <p:cNvPr id="48" name="rc48"/>
            <p:cNvSpPr/>
            <p:nvPr/>
          </p:nvSpPr>
          <p:spPr>
            <a:xfrm>
              <a:off x="4900493" y="2429061"/>
              <a:ext cx="249522" cy="1577623"/>
            </a:xfrm>
            <a:prstGeom prst="rect">
              <a:avLst/>
            </a:prstGeom>
            <a:solidFill>
              <a:srgbClr val="80BD41">
                <a:alpha val="100000"/>
              </a:srgbClr>
            </a:solidFill>
          </p:spPr>
          <p:txBody>
            <a:bodyPr/>
            <a:lstStyle/>
            <a:p/>
          </p:txBody>
        </p:sp>
        <p:sp>
          <p:nvSpPr>
            <p:cNvPr id="49" name="rc49"/>
            <p:cNvSpPr/>
            <p:nvPr/>
          </p:nvSpPr>
          <p:spPr>
            <a:xfrm>
              <a:off x="4900493" y="2396977"/>
              <a:ext cx="249522" cy="32083"/>
            </a:xfrm>
            <a:prstGeom prst="rect">
              <a:avLst/>
            </a:prstGeom>
            <a:solidFill>
              <a:srgbClr val="1CABE2">
                <a:alpha val="100000"/>
              </a:srgbClr>
            </a:solidFill>
          </p:spPr>
          <p:txBody>
            <a:bodyPr/>
            <a:lstStyle/>
            <a:p/>
          </p:txBody>
        </p:sp>
        <p:sp>
          <p:nvSpPr>
            <p:cNvPr id="50" name="rc50"/>
            <p:cNvSpPr/>
            <p:nvPr/>
          </p:nvSpPr>
          <p:spPr>
            <a:xfrm>
              <a:off x="5177741" y="2451620"/>
              <a:ext cx="249522" cy="1555064"/>
            </a:xfrm>
            <a:prstGeom prst="rect">
              <a:avLst/>
            </a:prstGeom>
            <a:solidFill>
              <a:srgbClr val="80BD41">
                <a:alpha val="100000"/>
              </a:srgbClr>
            </a:solidFill>
          </p:spPr>
          <p:txBody>
            <a:bodyPr/>
            <a:lstStyle/>
            <a:p/>
          </p:txBody>
        </p:sp>
        <p:sp>
          <p:nvSpPr>
            <p:cNvPr id="51" name="rc51"/>
            <p:cNvSpPr/>
            <p:nvPr/>
          </p:nvSpPr>
          <p:spPr>
            <a:xfrm>
              <a:off x="5177741" y="2420037"/>
              <a:ext cx="249522" cy="31582"/>
            </a:xfrm>
            <a:prstGeom prst="rect">
              <a:avLst/>
            </a:prstGeom>
            <a:solidFill>
              <a:srgbClr val="1CABE2">
                <a:alpha val="100000"/>
              </a:srgbClr>
            </a:solidFill>
          </p:spPr>
          <p:txBody>
            <a:bodyPr/>
            <a:lstStyle/>
            <a:p/>
          </p:txBody>
        </p:sp>
        <p:sp>
          <p:nvSpPr>
            <p:cNvPr id="52" name="rc52"/>
            <p:cNvSpPr/>
            <p:nvPr/>
          </p:nvSpPr>
          <p:spPr>
            <a:xfrm>
              <a:off x="5454988" y="2604018"/>
              <a:ext cx="249522" cy="1402666"/>
            </a:xfrm>
            <a:prstGeom prst="rect">
              <a:avLst/>
            </a:prstGeom>
            <a:solidFill>
              <a:srgbClr val="80BD41">
                <a:alpha val="100000"/>
              </a:srgbClr>
            </a:solidFill>
          </p:spPr>
          <p:txBody>
            <a:bodyPr/>
            <a:lstStyle/>
            <a:p/>
          </p:txBody>
        </p:sp>
        <p:sp>
          <p:nvSpPr>
            <p:cNvPr id="53" name="rc53"/>
            <p:cNvSpPr/>
            <p:nvPr/>
          </p:nvSpPr>
          <p:spPr>
            <a:xfrm>
              <a:off x="5454988" y="2448111"/>
              <a:ext cx="249522" cy="155907"/>
            </a:xfrm>
            <a:prstGeom prst="rect">
              <a:avLst/>
            </a:prstGeom>
            <a:solidFill>
              <a:srgbClr val="1CABE2">
                <a:alpha val="100000"/>
              </a:srgbClr>
            </a:solidFill>
          </p:spPr>
          <p:txBody>
            <a:bodyPr/>
            <a:lstStyle/>
            <a:p/>
          </p:txBody>
        </p:sp>
        <p:sp>
          <p:nvSpPr>
            <p:cNvPr id="54" name="rc54"/>
            <p:cNvSpPr/>
            <p:nvPr/>
          </p:nvSpPr>
          <p:spPr>
            <a:xfrm>
              <a:off x="5732236" y="2628583"/>
              <a:ext cx="249522" cy="1378102"/>
            </a:xfrm>
            <a:prstGeom prst="rect">
              <a:avLst/>
            </a:prstGeom>
            <a:solidFill>
              <a:srgbClr val="80BD41">
                <a:alpha val="100000"/>
              </a:srgbClr>
            </a:solidFill>
          </p:spPr>
          <p:txBody>
            <a:bodyPr/>
            <a:lstStyle/>
            <a:p/>
          </p:txBody>
        </p:sp>
        <p:sp>
          <p:nvSpPr>
            <p:cNvPr id="55" name="rc55"/>
            <p:cNvSpPr/>
            <p:nvPr/>
          </p:nvSpPr>
          <p:spPr>
            <a:xfrm>
              <a:off x="5732236" y="2475683"/>
              <a:ext cx="249522" cy="152899"/>
            </a:xfrm>
            <a:prstGeom prst="rect">
              <a:avLst/>
            </a:prstGeom>
            <a:solidFill>
              <a:srgbClr val="1CABE2">
                <a:alpha val="100000"/>
              </a:srgbClr>
            </a:solidFill>
          </p:spPr>
          <p:txBody>
            <a:bodyPr/>
            <a:lstStyle/>
            <a:p/>
          </p:txBody>
        </p:sp>
        <p:sp>
          <p:nvSpPr>
            <p:cNvPr id="56" name="rc56"/>
            <p:cNvSpPr/>
            <p:nvPr/>
          </p:nvSpPr>
          <p:spPr>
            <a:xfrm>
              <a:off x="6009484" y="2652144"/>
              <a:ext cx="249522" cy="1354540"/>
            </a:xfrm>
            <a:prstGeom prst="rect">
              <a:avLst/>
            </a:prstGeom>
            <a:solidFill>
              <a:srgbClr val="80BD41">
                <a:alpha val="100000"/>
              </a:srgbClr>
            </a:solidFill>
          </p:spPr>
          <p:txBody>
            <a:bodyPr/>
            <a:lstStyle/>
            <a:p/>
          </p:txBody>
        </p:sp>
        <p:sp>
          <p:nvSpPr>
            <p:cNvPr id="57" name="rc57"/>
            <p:cNvSpPr/>
            <p:nvPr/>
          </p:nvSpPr>
          <p:spPr>
            <a:xfrm>
              <a:off x="6009484" y="2501751"/>
              <a:ext cx="249522" cy="150393"/>
            </a:xfrm>
            <a:prstGeom prst="rect">
              <a:avLst/>
            </a:prstGeom>
            <a:solidFill>
              <a:srgbClr val="1CABE2">
                <a:alpha val="100000"/>
              </a:srgbClr>
            </a:solidFill>
          </p:spPr>
          <p:txBody>
            <a:bodyPr/>
            <a:lstStyle/>
            <a:p/>
          </p:txBody>
        </p:sp>
        <p:sp>
          <p:nvSpPr>
            <p:cNvPr id="58" name="rc58"/>
            <p:cNvSpPr/>
            <p:nvPr/>
          </p:nvSpPr>
          <p:spPr>
            <a:xfrm>
              <a:off x="6286731" y="2664176"/>
              <a:ext cx="249522" cy="1342509"/>
            </a:xfrm>
            <a:prstGeom prst="rect">
              <a:avLst/>
            </a:prstGeom>
            <a:solidFill>
              <a:srgbClr val="80BD41">
                <a:alpha val="100000"/>
              </a:srgbClr>
            </a:solidFill>
          </p:spPr>
          <p:txBody>
            <a:bodyPr/>
            <a:lstStyle/>
            <a:p/>
          </p:txBody>
        </p:sp>
        <p:sp>
          <p:nvSpPr>
            <p:cNvPr id="59" name="rc59"/>
            <p:cNvSpPr/>
            <p:nvPr/>
          </p:nvSpPr>
          <p:spPr>
            <a:xfrm>
              <a:off x="6286731" y="2514785"/>
              <a:ext cx="249522" cy="149390"/>
            </a:xfrm>
            <a:prstGeom prst="rect">
              <a:avLst/>
            </a:prstGeom>
            <a:solidFill>
              <a:srgbClr val="1CABE2">
                <a:alpha val="100000"/>
              </a:srgbClr>
            </a:solidFill>
          </p:spPr>
          <p:txBody>
            <a:bodyPr/>
            <a:lstStyle/>
            <a:p/>
          </p:txBody>
        </p:sp>
        <p:sp>
          <p:nvSpPr>
            <p:cNvPr id="60" name="rc60"/>
            <p:cNvSpPr/>
            <p:nvPr/>
          </p:nvSpPr>
          <p:spPr>
            <a:xfrm>
              <a:off x="6563979" y="2677210"/>
              <a:ext cx="249522" cy="1329475"/>
            </a:xfrm>
            <a:prstGeom prst="rect">
              <a:avLst/>
            </a:prstGeom>
            <a:solidFill>
              <a:srgbClr val="80BD41">
                <a:alpha val="100000"/>
              </a:srgbClr>
            </a:solidFill>
          </p:spPr>
          <p:txBody>
            <a:bodyPr/>
            <a:lstStyle/>
            <a:p/>
          </p:txBody>
        </p:sp>
        <p:sp>
          <p:nvSpPr>
            <p:cNvPr id="61" name="rc61"/>
            <p:cNvSpPr/>
            <p:nvPr/>
          </p:nvSpPr>
          <p:spPr>
            <a:xfrm>
              <a:off x="6563979" y="2529323"/>
              <a:ext cx="249522" cy="147886"/>
            </a:xfrm>
            <a:prstGeom prst="rect">
              <a:avLst/>
            </a:prstGeom>
            <a:solidFill>
              <a:srgbClr val="1CABE2">
                <a:alpha val="100000"/>
              </a:srgbClr>
            </a:solidFill>
          </p:spPr>
          <p:txBody>
            <a:bodyPr/>
            <a:lstStyle/>
            <a:p/>
          </p:txBody>
        </p:sp>
        <p:sp>
          <p:nvSpPr>
            <p:cNvPr id="62" name="rc62"/>
            <p:cNvSpPr/>
            <p:nvPr/>
          </p:nvSpPr>
          <p:spPr>
            <a:xfrm>
              <a:off x="6841227" y="2790005"/>
              <a:ext cx="249522" cy="1216680"/>
            </a:xfrm>
            <a:prstGeom prst="rect">
              <a:avLst/>
            </a:prstGeom>
            <a:solidFill>
              <a:srgbClr val="80BD41">
                <a:alpha val="100000"/>
              </a:srgbClr>
            </a:solidFill>
          </p:spPr>
          <p:txBody>
            <a:bodyPr/>
            <a:lstStyle/>
            <a:p/>
          </p:txBody>
        </p:sp>
        <p:sp>
          <p:nvSpPr>
            <p:cNvPr id="63" name="rc63"/>
            <p:cNvSpPr/>
            <p:nvPr/>
          </p:nvSpPr>
          <p:spPr>
            <a:xfrm>
              <a:off x="6841227" y="2540853"/>
              <a:ext cx="249522" cy="249151"/>
            </a:xfrm>
            <a:prstGeom prst="rect">
              <a:avLst/>
            </a:prstGeom>
            <a:solidFill>
              <a:srgbClr val="1CABE2">
                <a:alpha val="100000"/>
              </a:srgbClr>
            </a:solidFill>
          </p:spPr>
          <p:txBody>
            <a:bodyPr/>
            <a:lstStyle/>
            <a:p/>
          </p:txBody>
        </p:sp>
        <p:sp>
          <p:nvSpPr>
            <p:cNvPr id="64" name="rc64"/>
            <p:cNvSpPr/>
            <p:nvPr/>
          </p:nvSpPr>
          <p:spPr>
            <a:xfrm>
              <a:off x="7118474" y="2883248"/>
              <a:ext cx="249522" cy="1123436"/>
            </a:xfrm>
            <a:prstGeom prst="rect">
              <a:avLst/>
            </a:prstGeom>
            <a:solidFill>
              <a:srgbClr val="80BD41">
                <a:alpha val="100000"/>
              </a:srgbClr>
            </a:solidFill>
          </p:spPr>
          <p:txBody>
            <a:bodyPr/>
            <a:lstStyle/>
            <a:p/>
          </p:txBody>
        </p:sp>
        <p:sp>
          <p:nvSpPr>
            <p:cNvPr id="65" name="rc65"/>
            <p:cNvSpPr/>
            <p:nvPr/>
          </p:nvSpPr>
          <p:spPr>
            <a:xfrm>
              <a:off x="7118474" y="2547872"/>
              <a:ext cx="249522" cy="335376"/>
            </a:xfrm>
            <a:prstGeom prst="rect">
              <a:avLst/>
            </a:prstGeom>
            <a:solidFill>
              <a:srgbClr val="1CABE2">
                <a:alpha val="100000"/>
              </a:srgbClr>
            </a:solidFill>
          </p:spPr>
          <p:txBody>
            <a:bodyPr/>
            <a:lstStyle/>
            <a:p/>
          </p:txBody>
        </p:sp>
        <p:sp>
          <p:nvSpPr>
            <p:cNvPr id="66" name="rc66"/>
            <p:cNvSpPr/>
            <p:nvPr/>
          </p:nvSpPr>
          <p:spPr>
            <a:xfrm>
              <a:off x="7395722" y="2595496"/>
              <a:ext cx="249522" cy="1411188"/>
            </a:xfrm>
            <a:prstGeom prst="rect">
              <a:avLst/>
            </a:prstGeom>
            <a:solidFill>
              <a:srgbClr val="80BD41">
                <a:alpha val="100000"/>
              </a:srgbClr>
            </a:solidFill>
          </p:spPr>
          <p:txBody>
            <a:bodyPr/>
            <a:lstStyle/>
            <a:p/>
          </p:txBody>
        </p:sp>
        <p:sp>
          <p:nvSpPr>
            <p:cNvPr id="67" name="rc67"/>
            <p:cNvSpPr/>
            <p:nvPr/>
          </p:nvSpPr>
          <p:spPr>
            <a:xfrm>
              <a:off x="7395722" y="2551882"/>
              <a:ext cx="249522" cy="43614"/>
            </a:xfrm>
            <a:prstGeom prst="rect">
              <a:avLst/>
            </a:prstGeom>
            <a:solidFill>
              <a:srgbClr val="1CABE2">
                <a:alpha val="100000"/>
              </a:srgbClr>
            </a:solidFill>
          </p:spPr>
          <p:txBody>
            <a:bodyPr/>
            <a:lstStyle/>
            <a:p/>
          </p:txBody>
        </p:sp>
        <p:sp>
          <p:nvSpPr>
            <p:cNvPr id="68" name="rc68"/>
            <p:cNvSpPr/>
            <p:nvPr/>
          </p:nvSpPr>
          <p:spPr>
            <a:xfrm>
              <a:off x="7672970" y="2784490"/>
              <a:ext cx="249522" cy="1222194"/>
            </a:xfrm>
            <a:prstGeom prst="rect">
              <a:avLst/>
            </a:prstGeom>
            <a:solidFill>
              <a:srgbClr val="80BD41">
                <a:alpha val="100000"/>
              </a:srgbClr>
            </a:solidFill>
          </p:spPr>
          <p:txBody>
            <a:bodyPr/>
            <a:lstStyle/>
            <a:p/>
          </p:txBody>
        </p:sp>
        <p:sp>
          <p:nvSpPr>
            <p:cNvPr id="69" name="rc69"/>
            <p:cNvSpPr/>
            <p:nvPr/>
          </p:nvSpPr>
          <p:spPr>
            <a:xfrm>
              <a:off x="7672970" y="2568927"/>
              <a:ext cx="249522" cy="215563"/>
            </a:xfrm>
            <a:prstGeom prst="rect">
              <a:avLst/>
            </a:prstGeom>
            <a:solidFill>
              <a:srgbClr val="1CABE2">
                <a:alpha val="100000"/>
              </a:srgbClr>
            </a:solidFill>
          </p:spPr>
          <p:txBody>
            <a:bodyPr/>
            <a:lstStyle/>
            <a:p/>
          </p:txBody>
        </p:sp>
        <p:sp>
          <p:nvSpPr>
            <p:cNvPr id="70" name="rc70"/>
            <p:cNvSpPr/>
            <p:nvPr/>
          </p:nvSpPr>
          <p:spPr>
            <a:xfrm>
              <a:off x="7950217" y="2808052"/>
              <a:ext cx="249522" cy="1198633"/>
            </a:xfrm>
            <a:prstGeom prst="rect">
              <a:avLst/>
            </a:prstGeom>
            <a:solidFill>
              <a:srgbClr val="80BD41">
                <a:alpha val="100000"/>
              </a:srgbClr>
            </a:solidFill>
          </p:spPr>
          <p:txBody>
            <a:bodyPr/>
            <a:lstStyle/>
            <a:p/>
          </p:txBody>
        </p:sp>
        <p:sp>
          <p:nvSpPr>
            <p:cNvPr id="71" name="rc71"/>
            <p:cNvSpPr/>
            <p:nvPr/>
          </p:nvSpPr>
          <p:spPr>
            <a:xfrm>
              <a:off x="7950217" y="2579454"/>
              <a:ext cx="249522" cy="228597"/>
            </a:xfrm>
            <a:prstGeom prst="rect">
              <a:avLst/>
            </a:prstGeom>
            <a:solidFill>
              <a:srgbClr val="1CABE2">
                <a:alpha val="100000"/>
              </a:srgbClr>
            </a:solidFill>
          </p:spPr>
          <p:txBody>
            <a:bodyPr/>
            <a:lstStyle/>
            <a:p/>
          </p:txBody>
        </p:sp>
        <p:sp>
          <p:nvSpPr>
            <p:cNvPr id="72" name="pl72"/>
            <p:cNvSpPr/>
            <p:nvPr/>
          </p:nvSpPr>
          <p:spPr>
            <a:xfrm>
              <a:off x="1421035" y="1254838"/>
              <a:ext cx="6653943" cy="589681"/>
            </a:xfrm>
            <a:custGeom>
              <a:avLst/>
              <a:pathLst>
                <a:path w="6653943" h="589681">
                  <a:moveTo>
                    <a:pt x="0" y="393120"/>
                  </a:moveTo>
                  <a:lnTo>
                    <a:pt x="277247" y="393120"/>
                  </a:lnTo>
                  <a:lnTo>
                    <a:pt x="554495" y="365040"/>
                  </a:lnTo>
                  <a:lnTo>
                    <a:pt x="831742" y="365040"/>
                  </a:lnTo>
                  <a:lnTo>
                    <a:pt x="1108990" y="336960"/>
                  </a:lnTo>
                  <a:lnTo>
                    <a:pt x="1386238" y="336960"/>
                  </a:lnTo>
                  <a:lnTo>
                    <a:pt x="1663485" y="308880"/>
                  </a:lnTo>
                  <a:lnTo>
                    <a:pt x="1940733" y="308880"/>
                  </a:lnTo>
                  <a:lnTo>
                    <a:pt x="2217981" y="280800"/>
                  </a:lnTo>
                  <a:lnTo>
                    <a:pt x="2495228" y="280800"/>
                  </a:lnTo>
                  <a:lnTo>
                    <a:pt x="2772476" y="252720"/>
                  </a:lnTo>
                  <a:lnTo>
                    <a:pt x="3049724" y="196560"/>
                  </a:lnTo>
                  <a:lnTo>
                    <a:pt x="3326971" y="84240"/>
                  </a:lnTo>
                  <a:lnTo>
                    <a:pt x="3604219" y="0"/>
                  </a:lnTo>
                  <a:lnTo>
                    <a:pt x="3881467" y="0"/>
                  </a:lnTo>
                  <a:lnTo>
                    <a:pt x="4158714" y="224640"/>
                  </a:lnTo>
                  <a:lnTo>
                    <a:pt x="4435962" y="224640"/>
                  </a:lnTo>
                  <a:lnTo>
                    <a:pt x="4713210" y="224640"/>
                  </a:lnTo>
                  <a:lnTo>
                    <a:pt x="4990457" y="224640"/>
                  </a:lnTo>
                  <a:lnTo>
                    <a:pt x="5267705" y="224640"/>
                  </a:lnTo>
                  <a:lnTo>
                    <a:pt x="5544953" y="421200"/>
                  </a:lnTo>
                  <a:lnTo>
                    <a:pt x="5822200" y="589681"/>
                  </a:lnTo>
                  <a:lnTo>
                    <a:pt x="6099448" y="28080"/>
                  </a:lnTo>
                  <a:lnTo>
                    <a:pt x="6376696" y="365040"/>
                  </a:lnTo>
                  <a:lnTo>
                    <a:pt x="6653943" y="39312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1329607" y="22635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84" name="tx84"/>
            <p:cNvSpPr/>
            <p:nvPr/>
          </p:nvSpPr>
          <p:spPr>
            <a:xfrm>
              <a:off x="2715845" y="22098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85" name="tx85"/>
            <p:cNvSpPr/>
            <p:nvPr/>
          </p:nvSpPr>
          <p:spPr>
            <a:xfrm>
              <a:off x="4102084" y="2232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6" name="tx86"/>
            <p:cNvSpPr/>
            <p:nvPr/>
          </p:nvSpPr>
          <p:spPr>
            <a:xfrm>
              <a:off x="5488322" y="23121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87" name="tx87"/>
            <p:cNvSpPr/>
            <p:nvPr/>
          </p:nvSpPr>
          <p:spPr>
            <a:xfrm>
              <a:off x="6597312" y="2393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a:t>
              </a:r>
            </a:p>
          </p:txBody>
        </p:sp>
        <p:sp>
          <p:nvSpPr>
            <p:cNvPr id="88" name="tx88"/>
            <p:cNvSpPr/>
            <p:nvPr/>
          </p:nvSpPr>
          <p:spPr>
            <a:xfrm>
              <a:off x="6874560" y="2404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29.2</a:t>
              </a:r>
            </a:p>
          </p:txBody>
        </p:sp>
        <p:sp>
          <p:nvSpPr>
            <p:cNvPr id="89" name="tx89"/>
            <p:cNvSpPr/>
            <p:nvPr/>
          </p:nvSpPr>
          <p:spPr>
            <a:xfrm>
              <a:off x="7151808" y="2411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0" name="tx90"/>
            <p:cNvSpPr/>
            <p:nvPr/>
          </p:nvSpPr>
          <p:spPr>
            <a:xfrm>
              <a:off x="7468232" y="241595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a:t>
              </a:r>
            </a:p>
          </p:txBody>
        </p:sp>
        <p:sp>
          <p:nvSpPr>
            <p:cNvPr id="91" name="tx91"/>
            <p:cNvSpPr/>
            <p:nvPr/>
          </p:nvSpPr>
          <p:spPr>
            <a:xfrm>
              <a:off x="7706303" y="2433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28.7</a:t>
              </a:r>
            </a:p>
          </p:txBody>
        </p:sp>
        <p:sp>
          <p:nvSpPr>
            <p:cNvPr id="92" name="tx92"/>
            <p:cNvSpPr/>
            <p:nvPr/>
          </p:nvSpPr>
          <p:spPr>
            <a:xfrm>
              <a:off x="7983551" y="2443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3" name="pl93"/>
            <p:cNvSpPr/>
            <p:nvPr/>
          </p:nvSpPr>
          <p:spPr>
            <a:xfrm>
              <a:off x="1421035"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296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04" name="tx104"/>
            <p:cNvSpPr/>
            <p:nvPr/>
          </p:nvSpPr>
          <p:spPr>
            <a:xfrm>
              <a:off x="1355732" y="24930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5" name="tx105"/>
            <p:cNvSpPr/>
            <p:nvPr/>
          </p:nvSpPr>
          <p:spPr>
            <a:xfrm>
              <a:off x="2715845" y="3257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06" name="tx106"/>
            <p:cNvSpPr/>
            <p:nvPr/>
          </p:nvSpPr>
          <p:spPr>
            <a:xfrm>
              <a:off x="2741971" y="24270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7" name="tx107"/>
            <p:cNvSpPr/>
            <p:nvPr/>
          </p:nvSpPr>
          <p:spPr>
            <a:xfrm>
              <a:off x="4102084" y="3242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08" name="tx108"/>
            <p:cNvSpPr/>
            <p:nvPr/>
          </p:nvSpPr>
          <p:spPr>
            <a:xfrm>
              <a:off x="4128209" y="24230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9" name="tx109"/>
            <p:cNvSpPr/>
            <p:nvPr/>
          </p:nvSpPr>
          <p:spPr>
            <a:xfrm>
              <a:off x="5527499" y="32703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0" name="tx110"/>
            <p:cNvSpPr/>
            <p:nvPr/>
          </p:nvSpPr>
          <p:spPr>
            <a:xfrm>
              <a:off x="5514447" y="24909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6597312" y="3306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12" name="tx112"/>
            <p:cNvSpPr/>
            <p:nvPr/>
          </p:nvSpPr>
          <p:spPr>
            <a:xfrm>
              <a:off x="6662615" y="256817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3" name="tx113"/>
            <p:cNvSpPr/>
            <p:nvPr/>
          </p:nvSpPr>
          <p:spPr>
            <a:xfrm>
              <a:off x="6874560" y="33632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14" name="tx114"/>
            <p:cNvSpPr/>
            <p:nvPr/>
          </p:nvSpPr>
          <p:spPr>
            <a:xfrm>
              <a:off x="6939862" y="2631574"/>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5" name="tx115"/>
            <p:cNvSpPr/>
            <p:nvPr/>
          </p:nvSpPr>
          <p:spPr>
            <a:xfrm>
              <a:off x="7151808" y="34110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6" name="tx116"/>
            <p:cNvSpPr/>
            <p:nvPr/>
          </p:nvSpPr>
          <p:spPr>
            <a:xfrm>
              <a:off x="7177933" y="2680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7" name="tx117"/>
            <p:cNvSpPr/>
            <p:nvPr/>
          </p:nvSpPr>
          <p:spPr>
            <a:xfrm>
              <a:off x="7429055" y="3266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8" name="tx118"/>
            <p:cNvSpPr/>
            <p:nvPr/>
          </p:nvSpPr>
          <p:spPr>
            <a:xfrm>
              <a:off x="7466925" y="25397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06303" y="33616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0" name="tx120"/>
            <p:cNvSpPr/>
            <p:nvPr/>
          </p:nvSpPr>
          <p:spPr>
            <a:xfrm>
              <a:off x="7732429" y="26416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1" name="tx121"/>
            <p:cNvSpPr/>
            <p:nvPr/>
          </p:nvSpPr>
          <p:spPr>
            <a:xfrm>
              <a:off x="7983551" y="33722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2" name="tx122"/>
            <p:cNvSpPr/>
            <p:nvPr/>
          </p:nvSpPr>
          <p:spPr>
            <a:xfrm>
              <a:off x="8009676" y="26587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2951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1949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9467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2000-2024</a:t>
              </a:r>
            </a:p>
          </p:txBody>
        </p:sp>
        <p:sp>
          <p:nvSpPr>
            <p:cNvPr id="152" name="pl152"/>
            <p:cNvSpPr/>
            <p:nvPr/>
          </p:nvSpPr>
          <p:spPr>
            <a:xfrm>
              <a:off x="24121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6438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8756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280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7597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9915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918596" cy="162162"/>
            </a:xfrm>
            <a:prstGeom prst="rect">
              <a:avLst/>
            </a:prstGeom>
            <a:solidFill>
              <a:srgbClr val="80BD41">
                <a:alpha val="100000"/>
              </a:srgbClr>
            </a:solidFill>
          </p:spPr>
          <p:txBody>
            <a:bodyPr/>
            <a:lstStyle/>
            <a:p/>
          </p:txBody>
        </p:sp>
        <p:sp>
          <p:nvSpPr>
            <p:cNvPr id="163" name="rc163"/>
            <p:cNvSpPr/>
            <p:nvPr/>
          </p:nvSpPr>
          <p:spPr>
            <a:xfrm>
              <a:off x="7214870" y="5774644"/>
              <a:ext cx="658365" cy="162162"/>
            </a:xfrm>
            <a:prstGeom prst="rect">
              <a:avLst/>
            </a:prstGeom>
            <a:solidFill>
              <a:srgbClr val="1CABE2">
                <a:alpha val="100000"/>
              </a:srgbClr>
            </a:solidFill>
          </p:spPr>
          <p:txBody>
            <a:bodyPr/>
            <a:lstStyle/>
            <a:p/>
          </p:txBody>
        </p:sp>
        <p:sp>
          <p:nvSpPr>
            <p:cNvPr id="164" name="rc164"/>
            <p:cNvSpPr/>
            <p:nvPr/>
          </p:nvSpPr>
          <p:spPr>
            <a:xfrm>
              <a:off x="1296273" y="5571941"/>
              <a:ext cx="5441002" cy="162162"/>
            </a:xfrm>
            <a:prstGeom prst="rect">
              <a:avLst/>
            </a:prstGeom>
            <a:solidFill>
              <a:srgbClr val="80BD41">
                <a:alpha val="100000"/>
              </a:srgbClr>
            </a:solidFill>
          </p:spPr>
          <p:txBody>
            <a:bodyPr/>
            <a:lstStyle/>
            <a:p/>
          </p:txBody>
        </p:sp>
        <p:sp>
          <p:nvSpPr>
            <p:cNvPr id="165" name="rc165"/>
            <p:cNvSpPr/>
            <p:nvPr/>
          </p:nvSpPr>
          <p:spPr>
            <a:xfrm>
              <a:off x="6737276" y="5571941"/>
              <a:ext cx="959651" cy="162162"/>
            </a:xfrm>
            <a:prstGeom prst="rect">
              <a:avLst/>
            </a:prstGeom>
            <a:solidFill>
              <a:srgbClr val="1CABE2">
                <a:alpha val="100000"/>
              </a:srgbClr>
            </a:solidFill>
          </p:spPr>
          <p:txBody>
            <a:bodyPr/>
            <a:lstStyle/>
            <a:p/>
          </p:txBody>
        </p:sp>
        <p:sp>
          <p:nvSpPr>
            <p:cNvPr id="166" name="rc166"/>
            <p:cNvSpPr/>
            <p:nvPr/>
          </p:nvSpPr>
          <p:spPr>
            <a:xfrm>
              <a:off x="1296273" y="5369238"/>
              <a:ext cx="5336109" cy="162162"/>
            </a:xfrm>
            <a:prstGeom prst="rect">
              <a:avLst/>
            </a:prstGeom>
            <a:solidFill>
              <a:srgbClr val="80BD41">
                <a:alpha val="100000"/>
              </a:srgbClr>
            </a:solidFill>
          </p:spPr>
          <p:txBody>
            <a:bodyPr/>
            <a:lstStyle/>
            <a:p/>
          </p:txBody>
        </p:sp>
        <p:sp>
          <p:nvSpPr>
            <p:cNvPr id="167" name="rc167"/>
            <p:cNvSpPr/>
            <p:nvPr/>
          </p:nvSpPr>
          <p:spPr>
            <a:xfrm>
              <a:off x="6632383" y="5369238"/>
              <a:ext cx="1017677" cy="162162"/>
            </a:xfrm>
            <a:prstGeom prst="rect">
              <a:avLst/>
            </a:prstGeom>
            <a:solidFill>
              <a:srgbClr val="1CABE2">
                <a:alpha val="100000"/>
              </a:srgbClr>
            </a:solidFill>
          </p:spPr>
          <p:txBody>
            <a:bodyPr/>
            <a:lstStyle/>
            <a:p/>
          </p:txBody>
        </p:sp>
        <p:sp>
          <p:nvSpPr>
            <p:cNvPr id="168" name="tx16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29.5</a:t>
              </a:r>
            </a:p>
          </p:txBody>
        </p:sp>
        <p:sp>
          <p:nvSpPr>
            <p:cNvPr id="169" name="tx169"/>
            <p:cNvSpPr/>
            <p:nvPr/>
          </p:nvSpPr>
          <p:spPr>
            <a:xfrm>
              <a:off x="790443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28.7</a:t>
              </a:r>
            </a:p>
          </p:txBody>
        </p:sp>
        <p:sp>
          <p:nvSpPr>
            <p:cNvPr id="170" name="tx170"/>
            <p:cNvSpPr/>
            <p:nvPr/>
          </p:nvSpPr>
          <p:spPr>
            <a:xfrm>
              <a:off x="785522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1" name="tx171"/>
            <p:cNvSpPr/>
            <p:nvPr/>
          </p:nvSpPr>
          <p:spPr>
            <a:xfrm>
              <a:off x="4150078"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a:t>
              </a:r>
            </a:p>
          </p:txBody>
        </p:sp>
        <p:sp>
          <p:nvSpPr>
            <p:cNvPr id="172" name="tx172"/>
            <p:cNvSpPr/>
            <p:nvPr/>
          </p:nvSpPr>
          <p:spPr>
            <a:xfrm>
              <a:off x="7513908" y="58152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73" name="tx173"/>
            <p:cNvSpPr/>
            <p:nvPr/>
          </p:nvSpPr>
          <p:spPr>
            <a:xfrm>
              <a:off x="3911281"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74" name="tx174"/>
            <p:cNvSpPr/>
            <p:nvPr/>
          </p:nvSpPr>
          <p:spPr>
            <a:xfrm>
              <a:off x="7141752"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5" name="tx175"/>
            <p:cNvSpPr/>
            <p:nvPr/>
          </p:nvSpPr>
          <p:spPr>
            <a:xfrm>
              <a:off x="3858835"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76" name="tx176"/>
            <p:cNvSpPr/>
            <p:nvPr/>
          </p:nvSpPr>
          <p:spPr>
            <a:xfrm>
              <a:off x="706587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45032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2" name="tx182"/>
            <p:cNvSpPr/>
            <p:nvPr/>
          </p:nvSpPr>
          <p:spPr>
            <a:xfrm>
              <a:off x="568207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7913824"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(84%) was lower than in 2019 (90%).
The number of children vaccinated with DTP3 decreased 10%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31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7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1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5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9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52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95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38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81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01083"/>
              <a:ext cx="249522" cy="305602"/>
            </a:xfrm>
            <a:prstGeom prst="rect">
              <a:avLst/>
            </a:prstGeom>
            <a:solidFill>
              <a:srgbClr val="E2231A">
                <a:alpha val="100000"/>
              </a:srgbClr>
            </a:solidFill>
          </p:spPr>
          <p:txBody>
            <a:bodyPr/>
            <a:lstStyle/>
            <a:p/>
          </p:txBody>
        </p:sp>
        <p:sp>
          <p:nvSpPr>
            <p:cNvPr id="27" name="rc27"/>
            <p:cNvSpPr/>
            <p:nvPr/>
          </p:nvSpPr>
          <p:spPr>
            <a:xfrm>
              <a:off x="1573521" y="3738493"/>
              <a:ext cx="249522" cy="268191"/>
            </a:xfrm>
            <a:prstGeom prst="rect">
              <a:avLst/>
            </a:prstGeom>
            <a:solidFill>
              <a:srgbClr val="E2231A">
                <a:alpha val="100000"/>
              </a:srgbClr>
            </a:solidFill>
          </p:spPr>
          <p:txBody>
            <a:bodyPr/>
            <a:lstStyle/>
            <a:p/>
          </p:txBody>
        </p:sp>
        <p:sp>
          <p:nvSpPr>
            <p:cNvPr id="28" name="rc28"/>
            <p:cNvSpPr/>
            <p:nvPr/>
          </p:nvSpPr>
          <p:spPr>
            <a:xfrm>
              <a:off x="1850769" y="3738136"/>
              <a:ext cx="249522" cy="268548"/>
            </a:xfrm>
            <a:prstGeom prst="rect">
              <a:avLst/>
            </a:prstGeom>
            <a:solidFill>
              <a:srgbClr val="E2231A">
                <a:alpha val="100000"/>
              </a:srgbClr>
            </a:solidFill>
          </p:spPr>
          <p:txBody>
            <a:bodyPr/>
            <a:lstStyle/>
            <a:p/>
          </p:txBody>
        </p:sp>
        <p:sp>
          <p:nvSpPr>
            <p:cNvPr id="29" name="rc29"/>
            <p:cNvSpPr/>
            <p:nvPr/>
          </p:nvSpPr>
          <p:spPr>
            <a:xfrm>
              <a:off x="2128016" y="3735634"/>
              <a:ext cx="249522" cy="271050"/>
            </a:xfrm>
            <a:prstGeom prst="rect">
              <a:avLst/>
            </a:prstGeom>
            <a:solidFill>
              <a:srgbClr val="E2231A">
                <a:alpha val="100000"/>
              </a:srgbClr>
            </a:solidFill>
          </p:spPr>
          <p:txBody>
            <a:bodyPr/>
            <a:lstStyle/>
            <a:p/>
          </p:txBody>
        </p:sp>
        <p:sp>
          <p:nvSpPr>
            <p:cNvPr id="30" name="rc30"/>
            <p:cNvSpPr/>
            <p:nvPr/>
          </p:nvSpPr>
          <p:spPr>
            <a:xfrm>
              <a:off x="2405264" y="3731941"/>
              <a:ext cx="249522" cy="274744"/>
            </a:xfrm>
            <a:prstGeom prst="rect">
              <a:avLst/>
            </a:prstGeom>
            <a:solidFill>
              <a:srgbClr val="E2231A">
                <a:alpha val="100000"/>
              </a:srgbClr>
            </a:solidFill>
          </p:spPr>
          <p:txBody>
            <a:bodyPr/>
            <a:lstStyle/>
            <a:p/>
          </p:txBody>
        </p:sp>
        <p:sp>
          <p:nvSpPr>
            <p:cNvPr id="31" name="rc31"/>
            <p:cNvSpPr/>
            <p:nvPr/>
          </p:nvSpPr>
          <p:spPr>
            <a:xfrm>
              <a:off x="2682512" y="3730392"/>
              <a:ext cx="249522" cy="276293"/>
            </a:xfrm>
            <a:prstGeom prst="rect">
              <a:avLst/>
            </a:prstGeom>
            <a:solidFill>
              <a:srgbClr val="E2231A">
                <a:alpha val="100000"/>
              </a:srgbClr>
            </a:solidFill>
          </p:spPr>
          <p:txBody>
            <a:bodyPr/>
            <a:lstStyle/>
            <a:p/>
          </p:txBody>
        </p:sp>
        <p:sp>
          <p:nvSpPr>
            <p:cNvPr id="32" name="rc32"/>
            <p:cNvSpPr/>
            <p:nvPr/>
          </p:nvSpPr>
          <p:spPr>
            <a:xfrm>
              <a:off x="2959759" y="3731107"/>
              <a:ext cx="249522" cy="275578"/>
            </a:xfrm>
            <a:prstGeom prst="rect">
              <a:avLst/>
            </a:prstGeom>
            <a:solidFill>
              <a:srgbClr val="E2231A">
                <a:alpha val="100000"/>
              </a:srgbClr>
            </a:solidFill>
          </p:spPr>
          <p:txBody>
            <a:bodyPr/>
            <a:lstStyle/>
            <a:p/>
          </p:txBody>
        </p:sp>
        <p:sp>
          <p:nvSpPr>
            <p:cNvPr id="33" name="rc33"/>
            <p:cNvSpPr/>
            <p:nvPr/>
          </p:nvSpPr>
          <p:spPr>
            <a:xfrm>
              <a:off x="3237007" y="3769352"/>
              <a:ext cx="249522" cy="237333"/>
            </a:xfrm>
            <a:prstGeom prst="rect">
              <a:avLst/>
            </a:prstGeom>
            <a:solidFill>
              <a:srgbClr val="E2231A">
                <a:alpha val="100000"/>
              </a:srgbClr>
            </a:solidFill>
          </p:spPr>
          <p:txBody>
            <a:bodyPr/>
            <a:lstStyle/>
            <a:p/>
          </p:txBody>
        </p:sp>
        <p:sp>
          <p:nvSpPr>
            <p:cNvPr id="34" name="rc34"/>
            <p:cNvSpPr/>
            <p:nvPr/>
          </p:nvSpPr>
          <p:spPr>
            <a:xfrm>
              <a:off x="3514255" y="3766492"/>
              <a:ext cx="249522" cy="240192"/>
            </a:xfrm>
            <a:prstGeom prst="rect">
              <a:avLst/>
            </a:prstGeom>
            <a:solidFill>
              <a:srgbClr val="E2231A">
                <a:alpha val="100000"/>
              </a:srgbClr>
            </a:solidFill>
          </p:spPr>
          <p:txBody>
            <a:bodyPr/>
            <a:lstStyle/>
            <a:p/>
          </p:txBody>
        </p:sp>
        <p:sp>
          <p:nvSpPr>
            <p:cNvPr id="35" name="rc35"/>
            <p:cNvSpPr/>
            <p:nvPr/>
          </p:nvSpPr>
          <p:spPr>
            <a:xfrm>
              <a:off x="3791502" y="3767326"/>
              <a:ext cx="249522" cy="239358"/>
            </a:xfrm>
            <a:prstGeom prst="rect">
              <a:avLst/>
            </a:prstGeom>
            <a:solidFill>
              <a:srgbClr val="E2231A">
                <a:alpha val="100000"/>
              </a:srgbClr>
            </a:solidFill>
          </p:spPr>
          <p:txBody>
            <a:bodyPr/>
            <a:lstStyle/>
            <a:p/>
          </p:txBody>
        </p:sp>
        <p:sp>
          <p:nvSpPr>
            <p:cNvPr id="36" name="rc36"/>
            <p:cNvSpPr/>
            <p:nvPr/>
          </p:nvSpPr>
          <p:spPr>
            <a:xfrm>
              <a:off x="4068750" y="3773045"/>
              <a:ext cx="249522" cy="233639"/>
            </a:xfrm>
            <a:prstGeom prst="rect">
              <a:avLst/>
            </a:prstGeom>
            <a:solidFill>
              <a:srgbClr val="E2231A">
                <a:alpha val="100000"/>
              </a:srgbClr>
            </a:solidFill>
          </p:spPr>
          <p:txBody>
            <a:bodyPr/>
            <a:lstStyle/>
            <a:p/>
          </p:txBody>
        </p:sp>
        <p:sp>
          <p:nvSpPr>
            <p:cNvPr id="37" name="rc37"/>
            <p:cNvSpPr/>
            <p:nvPr/>
          </p:nvSpPr>
          <p:spPr>
            <a:xfrm>
              <a:off x="4345998" y="3504139"/>
              <a:ext cx="249522" cy="502545"/>
            </a:xfrm>
            <a:prstGeom prst="rect">
              <a:avLst/>
            </a:prstGeom>
            <a:solidFill>
              <a:srgbClr val="E2231A">
                <a:alpha val="100000"/>
              </a:srgbClr>
            </a:solidFill>
          </p:spPr>
          <p:txBody>
            <a:bodyPr/>
            <a:lstStyle/>
            <a:p/>
          </p:txBody>
        </p:sp>
        <p:sp>
          <p:nvSpPr>
            <p:cNvPr id="38" name="rc38"/>
            <p:cNvSpPr/>
            <p:nvPr/>
          </p:nvSpPr>
          <p:spPr>
            <a:xfrm>
              <a:off x="4623245" y="3546196"/>
              <a:ext cx="249522" cy="460488"/>
            </a:xfrm>
            <a:prstGeom prst="rect">
              <a:avLst/>
            </a:prstGeom>
            <a:solidFill>
              <a:srgbClr val="E2231A">
                <a:alpha val="100000"/>
              </a:srgbClr>
            </a:solidFill>
          </p:spPr>
          <p:txBody>
            <a:bodyPr/>
            <a:lstStyle/>
            <a:p/>
          </p:txBody>
        </p:sp>
        <p:sp>
          <p:nvSpPr>
            <p:cNvPr id="39" name="rc39"/>
            <p:cNvSpPr/>
            <p:nvPr/>
          </p:nvSpPr>
          <p:spPr>
            <a:xfrm>
              <a:off x="4900493" y="3891950"/>
              <a:ext cx="249522" cy="114734"/>
            </a:xfrm>
            <a:prstGeom prst="rect">
              <a:avLst/>
            </a:prstGeom>
            <a:solidFill>
              <a:srgbClr val="E2231A">
                <a:alpha val="100000"/>
              </a:srgbClr>
            </a:solidFill>
          </p:spPr>
          <p:txBody>
            <a:bodyPr/>
            <a:lstStyle/>
            <a:p/>
          </p:txBody>
        </p:sp>
        <p:sp>
          <p:nvSpPr>
            <p:cNvPr id="40" name="rc40"/>
            <p:cNvSpPr/>
            <p:nvPr/>
          </p:nvSpPr>
          <p:spPr>
            <a:xfrm>
              <a:off x="5177741" y="3893618"/>
              <a:ext cx="249522" cy="113066"/>
            </a:xfrm>
            <a:prstGeom prst="rect">
              <a:avLst/>
            </a:prstGeom>
            <a:solidFill>
              <a:srgbClr val="E2231A">
                <a:alpha val="100000"/>
              </a:srgbClr>
            </a:solidFill>
          </p:spPr>
          <p:txBody>
            <a:bodyPr/>
            <a:lstStyle/>
            <a:p/>
          </p:txBody>
        </p:sp>
        <p:sp>
          <p:nvSpPr>
            <p:cNvPr id="41" name="rc41"/>
            <p:cNvSpPr/>
            <p:nvPr/>
          </p:nvSpPr>
          <p:spPr>
            <a:xfrm>
              <a:off x="5454988" y="3599215"/>
              <a:ext cx="249522" cy="407469"/>
            </a:xfrm>
            <a:prstGeom prst="rect">
              <a:avLst/>
            </a:prstGeom>
            <a:solidFill>
              <a:srgbClr val="E2231A">
                <a:alpha val="100000"/>
              </a:srgbClr>
            </a:solidFill>
          </p:spPr>
          <p:txBody>
            <a:bodyPr/>
            <a:lstStyle/>
            <a:p/>
          </p:txBody>
        </p:sp>
        <p:sp>
          <p:nvSpPr>
            <p:cNvPr id="42" name="rc42"/>
            <p:cNvSpPr/>
            <p:nvPr/>
          </p:nvSpPr>
          <p:spPr>
            <a:xfrm>
              <a:off x="5732236" y="3606364"/>
              <a:ext cx="249522" cy="400321"/>
            </a:xfrm>
            <a:prstGeom prst="rect">
              <a:avLst/>
            </a:prstGeom>
            <a:solidFill>
              <a:srgbClr val="E2231A">
                <a:alpha val="100000"/>
              </a:srgbClr>
            </a:solidFill>
          </p:spPr>
          <p:txBody>
            <a:bodyPr/>
            <a:lstStyle/>
            <a:p/>
          </p:txBody>
        </p:sp>
        <p:sp>
          <p:nvSpPr>
            <p:cNvPr id="43" name="rc43"/>
            <p:cNvSpPr/>
            <p:nvPr/>
          </p:nvSpPr>
          <p:spPr>
            <a:xfrm>
              <a:off x="6009484" y="3613155"/>
              <a:ext cx="249522" cy="393529"/>
            </a:xfrm>
            <a:prstGeom prst="rect">
              <a:avLst/>
            </a:prstGeom>
            <a:solidFill>
              <a:srgbClr val="E2231A">
                <a:alpha val="100000"/>
              </a:srgbClr>
            </a:solidFill>
          </p:spPr>
          <p:txBody>
            <a:bodyPr/>
            <a:lstStyle/>
            <a:p/>
          </p:txBody>
        </p:sp>
        <p:sp>
          <p:nvSpPr>
            <p:cNvPr id="44" name="rc44"/>
            <p:cNvSpPr/>
            <p:nvPr/>
          </p:nvSpPr>
          <p:spPr>
            <a:xfrm>
              <a:off x="6286731" y="3474949"/>
              <a:ext cx="249522" cy="531736"/>
            </a:xfrm>
            <a:prstGeom prst="rect">
              <a:avLst/>
            </a:prstGeom>
            <a:solidFill>
              <a:srgbClr val="E2231A">
                <a:alpha val="100000"/>
              </a:srgbClr>
            </a:solidFill>
          </p:spPr>
          <p:txBody>
            <a:bodyPr/>
            <a:lstStyle/>
            <a:p/>
          </p:txBody>
        </p:sp>
        <p:sp>
          <p:nvSpPr>
            <p:cNvPr id="45" name="rc45"/>
            <p:cNvSpPr/>
            <p:nvPr/>
          </p:nvSpPr>
          <p:spPr>
            <a:xfrm>
              <a:off x="6563979" y="3339721"/>
              <a:ext cx="249522" cy="666963"/>
            </a:xfrm>
            <a:prstGeom prst="rect">
              <a:avLst/>
            </a:prstGeom>
            <a:solidFill>
              <a:srgbClr val="E2231A">
                <a:alpha val="100000"/>
              </a:srgbClr>
            </a:solidFill>
          </p:spPr>
          <p:txBody>
            <a:bodyPr/>
            <a:lstStyle/>
            <a:p/>
          </p:txBody>
        </p:sp>
        <p:sp>
          <p:nvSpPr>
            <p:cNvPr id="46" name="rc46"/>
            <p:cNvSpPr/>
            <p:nvPr/>
          </p:nvSpPr>
          <p:spPr>
            <a:xfrm>
              <a:off x="6841227" y="3170657"/>
              <a:ext cx="249522" cy="836027"/>
            </a:xfrm>
            <a:prstGeom prst="rect">
              <a:avLst/>
            </a:prstGeom>
            <a:solidFill>
              <a:srgbClr val="E2231A">
                <a:alpha val="100000"/>
              </a:srgbClr>
            </a:solidFill>
          </p:spPr>
          <p:txBody>
            <a:bodyPr/>
            <a:lstStyle/>
            <a:p/>
          </p:txBody>
        </p:sp>
        <p:sp>
          <p:nvSpPr>
            <p:cNvPr id="47" name="rc47"/>
            <p:cNvSpPr/>
            <p:nvPr/>
          </p:nvSpPr>
          <p:spPr>
            <a:xfrm>
              <a:off x="7118474" y="3313271"/>
              <a:ext cx="249522" cy="693413"/>
            </a:xfrm>
            <a:prstGeom prst="rect">
              <a:avLst/>
            </a:prstGeom>
            <a:solidFill>
              <a:srgbClr val="E2231A">
                <a:alpha val="100000"/>
              </a:srgbClr>
            </a:solidFill>
          </p:spPr>
          <p:txBody>
            <a:bodyPr/>
            <a:lstStyle/>
            <a:p/>
          </p:txBody>
        </p:sp>
        <p:sp>
          <p:nvSpPr>
            <p:cNvPr id="48" name="rc48"/>
            <p:cNvSpPr/>
            <p:nvPr/>
          </p:nvSpPr>
          <p:spPr>
            <a:xfrm>
              <a:off x="7395722" y="3418951"/>
              <a:ext cx="249522" cy="587733"/>
            </a:xfrm>
            <a:prstGeom prst="rect">
              <a:avLst/>
            </a:prstGeom>
            <a:solidFill>
              <a:srgbClr val="E2231A">
                <a:alpha val="100000"/>
              </a:srgbClr>
            </a:solidFill>
          </p:spPr>
          <p:txBody>
            <a:bodyPr/>
            <a:lstStyle/>
            <a:p/>
          </p:txBody>
        </p:sp>
        <p:sp>
          <p:nvSpPr>
            <p:cNvPr id="49" name="rc49"/>
            <p:cNvSpPr/>
            <p:nvPr/>
          </p:nvSpPr>
          <p:spPr>
            <a:xfrm>
              <a:off x="7672970" y="3494131"/>
              <a:ext cx="249522" cy="512554"/>
            </a:xfrm>
            <a:prstGeom prst="rect">
              <a:avLst/>
            </a:prstGeom>
            <a:solidFill>
              <a:srgbClr val="E2231A">
                <a:alpha val="100000"/>
              </a:srgbClr>
            </a:solidFill>
          </p:spPr>
          <p:txBody>
            <a:bodyPr/>
            <a:lstStyle/>
            <a:p/>
          </p:txBody>
        </p:sp>
        <p:sp>
          <p:nvSpPr>
            <p:cNvPr id="50" name="rc50"/>
            <p:cNvSpPr/>
            <p:nvPr/>
          </p:nvSpPr>
          <p:spPr>
            <a:xfrm>
              <a:off x="7950217" y="3497943"/>
              <a:ext cx="249522" cy="508741"/>
            </a:xfrm>
            <a:prstGeom prst="rect">
              <a:avLst/>
            </a:prstGeom>
            <a:solidFill>
              <a:srgbClr val="E2231A">
                <a:alpha val="100000"/>
              </a:srgbClr>
            </a:solidFill>
          </p:spPr>
          <p:txBody>
            <a:bodyPr/>
            <a:lstStyle/>
            <a:p/>
          </p:txBody>
        </p:sp>
        <p:sp>
          <p:nvSpPr>
            <p:cNvPr id="51" name="rc51"/>
            <p:cNvSpPr/>
            <p:nvPr/>
          </p:nvSpPr>
          <p:spPr>
            <a:xfrm>
              <a:off x="4345998" y="3327807"/>
              <a:ext cx="249522" cy="176331"/>
            </a:xfrm>
            <a:prstGeom prst="rect">
              <a:avLst/>
            </a:prstGeom>
            <a:solidFill>
              <a:srgbClr val="B3B3B3">
                <a:alpha val="100000"/>
              </a:srgbClr>
            </a:solidFill>
          </p:spPr>
          <p:txBody>
            <a:bodyPr/>
            <a:lstStyle/>
            <a:p/>
          </p:txBody>
        </p:sp>
        <p:sp>
          <p:nvSpPr>
            <p:cNvPr id="52" name="rc52"/>
            <p:cNvSpPr/>
            <p:nvPr/>
          </p:nvSpPr>
          <p:spPr>
            <a:xfrm>
              <a:off x="4623245" y="2321881"/>
              <a:ext cx="249522" cy="1224315"/>
            </a:xfrm>
            <a:prstGeom prst="rect">
              <a:avLst/>
            </a:prstGeom>
            <a:solidFill>
              <a:srgbClr val="B3B3B3">
                <a:alpha val="100000"/>
              </a:srgbClr>
            </a:solidFill>
          </p:spPr>
          <p:txBody>
            <a:bodyPr/>
            <a:lstStyle/>
            <a:p/>
          </p:txBody>
        </p:sp>
        <p:sp>
          <p:nvSpPr>
            <p:cNvPr id="53" name="rc53"/>
            <p:cNvSpPr/>
            <p:nvPr/>
          </p:nvSpPr>
          <p:spPr>
            <a:xfrm>
              <a:off x="4900493" y="3623997"/>
              <a:ext cx="249522" cy="267953"/>
            </a:xfrm>
            <a:prstGeom prst="rect">
              <a:avLst/>
            </a:prstGeom>
            <a:solidFill>
              <a:srgbClr val="B3B3B3">
                <a:alpha val="100000"/>
              </a:srgbClr>
            </a:solidFill>
          </p:spPr>
          <p:txBody>
            <a:bodyPr/>
            <a:lstStyle/>
            <a:p/>
          </p:txBody>
        </p:sp>
        <p:sp>
          <p:nvSpPr>
            <p:cNvPr id="54" name="rc54"/>
            <p:cNvSpPr/>
            <p:nvPr/>
          </p:nvSpPr>
          <p:spPr>
            <a:xfrm>
              <a:off x="5177741" y="3624831"/>
              <a:ext cx="249522" cy="268787"/>
            </a:xfrm>
            <a:prstGeom prst="rect">
              <a:avLst/>
            </a:prstGeom>
            <a:solidFill>
              <a:srgbClr val="B3B3B3">
                <a:alpha val="100000"/>
              </a:srgbClr>
            </a:solidFill>
          </p:spPr>
          <p:txBody>
            <a:bodyPr/>
            <a:lstStyle/>
            <a:p/>
          </p:txBody>
        </p:sp>
        <p:sp>
          <p:nvSpPr>
            <p:cNvPr id="55" name="rc55"/>
            <p:cNvSpPr/>
            <p:nvPr/>
          </p:nvSpPr>
          <p:spPr>
            <a:xfrm>
              <a:off x="5454988" y="3418475"/>
              <a:ext cx="249522" cy="180740"/>
            </a:xfrm>
            <a:prstGeom prst="rect">
              <a:avLst/>
            </a:prstGeom>
            <a:solidFill>
              <a:srgbClr val="B3B3B3">
                <a:alpha val="100000"/>
              </a:srgbClr>
            </a:solidFill>
          </p:spPr>
          <p:txBody>
            <a:bodyPr/>
            <a:lstStyle/>
            <a:p/>
          </p:txBody>
        </p:sp>
        <p:sp>
          <p:nvSpPr>
            <p:cNvPr id="56" name="rc56"/>
            <p:cNvSpPr/>
            <p:nvPr/>
          </p:nvSpPr>
          <p:spPr>
            <a:xfrm>
              <a:off x="5732236" y="3181022"/>
              <a:ext cx="249522" cy="425341"/>
            </a:xfrm>
            <a:prstGeom prst="rect">
              <a:avLst/>
            </a:prstGeom>
            <a:solidFill>
              <a:srgbClr val="B3B3B3">
                <a:alpha val="100000"/>
              </a:srgbClr>
            </a:solidFill>
          </p:spPr>
          <p:txBody>
            <a:bodyPr/>
            <a:lstStyle/>
            <a:p/>
          </p:txBody>
        </p:sp>
        <p:sp>
          <p:nvSpPr>
            <p:cNvPr id="57" name="rc57"/>
            <p:cNvSpPr/>
            <p:nvPr/>
          </p:nvSpPr>
          <p:spPr>
            <a:xfrm>
              <a:off x="6009484" y="2981696"/>
              <a:ext cx="249522" cy="631458"/>
            </a:xfrm>
            <a:prstGeom prst="rect">
              <a:avLst/>
            </a:prstGeom>
            <a:solidFill>
              <a:srgbClr val="B3B3B3">
                <a:alpha val="100000"/>
              </a:srgbClr>
            </a:solidFill>
          </p:spPr>
          <p:txBody>
            <a:bodyPr/>
            <a:lstStyle/>
            <a:p/>
          </p:txBody>
        </p:sp>
        <p:sp>
          <p:nvSpPr>
            <p:cNvPr id="58" name="rc58"/>
            <p:cNvSpPr/>
            <p:nvPr/>
          </p:nvSpPr>
          <p:spPr>
            <a:xfrm>
              <a:off x="6286731" y="3161364"/>
              <a:ext cx="249522" cy="313584"/>
            </a:xfrm>
            <a:prstGeom prst="rect">
              <a:avLst/>
            </a:prstGeom>
            <a:solidFill>
              <a:srgbClr val="B3B3B3">
                <a:alpha val="100000"/>
              </a:srgbClr>
            </a:solidFill>
          </p:spPr>
          <p:txBody>
            <a:bodyPr/>
            <a:lstStyle/>
            <a:p/>
          </p:txBody>
        </p:sp>
        <p:sp>
          <p:nvSpPr>
            <p:cNvPr id="59" name="rc59"/>
            <p:cNvSpPr/>
            <p:nvPr/>
          </p:nvSpPr>
          <p:spPr>
            <a:xfrm>
              <a:off x="6563979" y="3161960"/>
              <a:ext cx="249522" cy="177761"/>
            </a:xfrm>
            <a:prstGeom prst="rect">
              <a:avLst/>
            </a:prstGeom>
            <a:solidFill>
              <a:srgbClr val="B3B3B3">
                <a:alpha val="100000"/>
              </a:srgbClr>
            </a:solidFill>
          </p:spPr>
          <p:txBody>
            <a:bodyPr/>
            <a:lstStyle/>
            <a:p/>
          </p:txBody>
        </p:sp>
        <p:sp>
          <p:nvSpPr>
            <p:cNvPr id="60" name="rc60"/>
            <p:cNvSpPr/>
            <p:nvPr/>
          </p:nvSpPr>
          <p:spPr>
            <a:xfrm>
              <a:off x="6841227" y="2988130"/>
              <a:ext cx="249522" cy="182527"/>
            </a:xfrm>
            <a:prstGeom prst="rect">
              <a:avLst/>
            </a:prstGeom>
            <a:solidFill>
              <a:srgbClr val="B3B3B3">
                <a:alpha val="100000"/>
              </a:srgbClr>
            </a:solidFill>
          </p:spPr>
          <p:txBody>
            <a:bodyPr/>
            <a:lstStyle/>
            <a:p/>
          </p:txBody>
        </p:sp>
        <p:sp>
          <p:nvSpPr>
            <p:cNvPr id="61" name="rc61"/>
            <p:cNvSpPr/>
            <p:nvPr/>
          </p:nvSpPr>
          <p:spPr>
            <a:xfrm>
              <a:off x="7118474" y="2955365"/>
              <a:ext cx="249522" cy="357906"/>
            </a:xfrm>
            <a:prstGeom prst="rect">
              <a:avLst/>
            </a:prstGeom>
            <a:solidFill>
              <a:srgbClr val="B3B3B3">
                <a:alpha val="100000"/>
              </a:srgbClr>
            </a:solidFill>
          </p:spPr>
          <p:txBody>
            <a:bodyPr/>
            <a:lstStyle/>
            <a:p/>
          </p:txBody>
        </p:sp>
        <p:sp>
          <p:nvSpPr>
            <p:cNvPr id="62" name="rc62"/>
            <p:cNvSpPr/>
            <p:nvPr/>
          </p:nvSpPr>
          <p:spPr>
            <a:xfrm>
              <a:off x="7395722" y="3227488"/>
              <a:ext cx="249522" cy="191463"/>
            </a:xfrm>
            <a:prstGeom prst="rect">
              <a:avLst/>
            </a:prstGeom>
            <a:solidFill>
              <a:srgbClr val="B3B3B3">
                <a:alpha val="100000"/>
              </a:srgbClr>
            </a:solidFill>
          </p:spPr>
          <p:txBody>
            <a:bodyPr/>
            <a:lstStyle/>
            <a:p/>
          </p:txBody>
        </p:sp>
        <p:sp>
          <p:nvSpPr>
            <p:cNvPr id="63" name="rc63"/>
            <p:cNvSpPr/>
            <p:nvPr/>
          </p:nvSpPr>
          <p:spPr>
            <a:xfrm>
              <a:off x="7672970" y="3397148"/>
              <a:ext cx="249522" cy="96982"/>
            </a:xfrm>
            <a:prstGeom prst="rect">
              <a:avLst/>
            </a:prstGeom>
            <a:solidFill>
              <a:srgbClr val="B3B3B3">
                <a:alpha val="100000"/>
              </a:srgbClr>
            </a:solidFill>
          </p:spPr>
          <p:txBody>
            <a:bodyPr/>
            <a:lstStyle/>
            <a:p/>
          </p:txBody>
        </p:sp>
        <p:sp>
          <p:nvSpPr>
            <p:cNvPr id="64" name="pl64"/>
            <p:cNvSpPr/>
            <p:nvPr/>
          </p:nvSpPr>
          <p:spPr>
            <a:xfrm>
              <a:off x="1421035" y="1282919"/>
              <a:ext cx="6653943" cy="589681"/>
            </a:xfrm>
            <a:custGeom>
              <a:avLst/>
              <a:pathLst>
                <a:path w="6653943" h="589681">
                  <a:moveTo>
                    <a:pt x="0" y="140400"/>
                  </a:moveTo>
                  <a:lnTo>
                    <a:pt x="277247" y="112320"/>
                  </a:lnTo>
                  <a:lnTo>
                    <a:pt x="554495" y="112320"/>
                  </a:lnTo>
                  <a:lnTo>
                    <a:pt x="831742" y="112320"/>
                  </a:lnTo>
                  <a:lnTo>
                    <a:pt x="1108990" y="112320"/>
                  </a:lnTo>
                  <a:lnTo>
                    <a:pt x="1386238" y="112320"/>
                  </a:lnTo>
                  <a:lnTo>
                    <a:pt x="1663485" y="112320"/>
                  </a:lnTo>
                  <a:lnTo>
                    <a:pt x="1940733" y="84240"/>
                  </a:lnTo>
                  <a:lnTo>
                    <a:pt x="2217981" y="84240"/>
                  </a:lnTo>
                  <a:lnTo>
                    <a:pt x="2495228" y="84240"/>
                  </a:lnTo>
                  <a:lnTo>
                    <a:pt x="2772476" y="84240"/>
                  </a:lnTo>
                  <a:lnTo>
                    <a:pt x="3049724" y="280800"/>
                  </a:lnTo>
                  <a:lnTo>
                    <a:pt x="3326971" y="252720"/>
                  </a:lnTo>
                  <a:lnTo>
                    <a:pt x="3604219" y="0"/>
                  </a:lnTo>
                  <a:lnTo>
                    <a:pt x="3881467" y="0"/>
                  </a:lnTo>
                  <a:lnTo>
                    <a:pt x="4158714" y="224640"/>
                  </a:lnTo>
                  <a:lnTo>
                    <a:pt x="4435962" y="224640"/>
                  </a:lnTo>
                  <a:lnTo>
                    <a:pt x="4713210" y="224640"/>
                  </a:lnTo>
                  <a:lnTo>
                    <a:pt x="4990457" y="336960"/>
                  </a:lnTo>
                  <a:lnTo>
                    <a:pt x="5267705" y="449281"/>
                  </a:lnTo>
                  <a:lnTo>
                    <a:pt x="5544953" y="589681"/>
                  </a:lnTo>
                  <a:lnTo>
                    <a:pt x="5822200" y="477361"/>
                  </a:lnTo>
                  <a:lnTo>
                    <a:pt x="6099448" y="393120"/>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65" name="pl65"/>
            <p:cNvSpPr/>
            <p:nvPr/>
          </p:nvSpPr>
          <p:spPr>
            <a:xfrm>
              <a:off x="1975530" y="1310999"/>
              <a:ext cx="6099448" cy="1235522"/>
            </a:xfrm>
            <a:custGeom>
              <a:avLst/>
              <a:pathLst>
                <a:path w="6099448" h="1235522">
                  <a:moveTo>
                    <a:pt x="0" y="0"/>
                  </a:moveTo>
                  <a:lnTo>
                    <a:pt x="277247" y="0"/>
                  </a:lnTo>
                  <a:lnTo>
                    <a:pt x="554495" y="0"/>
                  </a:lnTo>
                  <a:lnTo>
                    <a:pt x="831742" y="0"/>
                  </a:lnTo>
                  <a:lnTo>
                    <a:pt x="1108990" y="0"/>
                  </a:lnTo>
                  <a:lnTo>
                    <a:pt x="1386238" y="0"/>
                  </a:lnTo>
                  <a:lnTo>
                    <a:pt x="1663485" y="0"/>
                  </a:lnTo>
                  <a:lnTo>
                    <a:pt x="1940733" y="0"/>
                  </a:lnTo>
                  <a:lnTo>
                    <a:pt x="2217981" y="0"/>
                  </a:lnTo>
                  <a:lnTo>
                    <a:pt x="2495228" y="421200"/>
                  </a:lnTo>
                  <a:lnTo>
                    <a:pt x="2772476" y="1235522"/>
                  </a:lnTo>
                  <a:lnTo>
                    <a:pt x="3049724" y="196560"/>
                  </a:lnTo>
                  <a:lnTo>
                    <a:pt x="3326971" y="196560"/>
                  </a:lnTo>
                  <a:lnTo>
                    <a:pt x="3604219" y="365040"/>
                  </a:lnTo>
                  <a:lnTo>
                    <a:pt x="3881467" y="561601"/>
                  </a:lnTo>
                  <a:lnTo>
                    <a:pt x="4158714" y="730081"/>
                  </a:lnTo>
                  <a:lnTo>
                    <a:pt x="4435962" y="589681"/>
                  </a:lnTo>
                  <a:lnTo>
                    <a:pt x="4713210" y="589681"/>
                  </a:lnTo>
                  <a:lnTo>
                    <a:pt x="4990457" y="730081"/>
                  </a:lnTo>
                  <a:lnTo>
                    <a:pt x="5267705" y="758161"/>
                  </a:lnTo>
                  <a:lnTo>
                    <a:pt x="5544953" y="533521"/>
                  </a:lnTo>
                  <a:lnTo>
                    <a:pt x="5822200" y="393120"/>
                  </a:lnTo>
                  <a:lnTo>
                    <a:pt x="6099448" y="28080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7" name="tx67"/>
            <p:cNvSpPr/>
            <p:nvPr/>
          </p:nvSpPr>
          <p:spPr>
            <a:xfrm>
              <a:off x="6895650"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8" name="tx68"/>
            <p:cNvSpPr/>
            <p:nvPr/>
          </p:nvSpPr>
          <p:spPr>
            <a:xfrm>
              <a:off x="7172898"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9" name="tx69"/>
            <p:cNvSpPr/>
            <p:nvPr/>
          </p:nvSpPr>
          <p:spPr>
            <a:xfrm>
              <a:off x="7450145"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0" name="tx70"/>
            <p:cNvSpPr/>
            <p:nvPr/>
          </p:nvSpPr>
          <p:spPr>
            <a:xfrm>
              <a:off x="7727393"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1" name="tx71"/>
            <p:cNvSpPr/>
            <p:nvPr/>
          </p:nvSpPr>
          <p:spPr>
            <a:xfrm>
              <a:off x="8004641"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2" name="tx72"/>
            <p:cNvSpPr/>
            <p:nvPr/>
          </p:nvSpPr>
          <p:spPr>
            <a:xfrm>
              <a:off x="6618402"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73" name="tx73"/>
            <p:cNvSpPr/>
            <p:nvPr/>
          </p:nvSpPr>
          <p:spPr>
            <a:xfrm>
              <a:off x="6895650"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4" name="tx74"/>
            <p:cNvSpPr/>
            <p:nvPr/>
          </p:nvSpPr>
          <p:spPr>
            <a:xfrm>
              <a:off x="7172898"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5" name="tx75"/>
            <p:cNvSpPr/>
            <p:nvPr/>
          </p:nvSpPr>
          <p:spPr>
            <a:xfrm>
              <a:off x="7450145"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6" name="tx76"/>
            <p:cNvSpPr/>
            <p:nvPr/>
          </p:nvSpPr>
          <p:spPr>
            <a:xfrm>
              <a:off x="7727393"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7" name="tx77"/>
            <p:cNvSpPr/>
            <p:nvPr/>
          </p:nvSpPr>
          <p:spPr>
            <a:xfrm>
              <a:off x="8004641"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8" name="tx78"/>
            <p:cNvSpPr/>
            <p:nvPr/>
          </p:nvSpPr>
          <p:spPr>
            <a:xfrm>
              <a:off x="1345686" y="38134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79" name="tx79"/>
            <p:cNvSpPr/>
            <p:nvPr/>
          </p:nvSpPr>
          <p:spPr>
            <a:xfrm>
              <a:off x="2731924" y="38280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0" name="tx80"/>
            <p:cNvSpPr/>
            <p:nvPr/>
          </p:nvSpPr>
          <p:spPr>
            <a:xfrm>
              <a:off x="4163367" y="38507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1" name="tx81"/>
            <p:cNvSpPr/>
            <p:nvPr/>
          </p:nvSpPr>
          <p:spPr>
            <a:xfrm>
              <a:off x="5504401" y="37624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2" name="tx82"/>
            <p:cNvSpPr/>
            <p:nvPr/>
          </p:nvSpPr>
          <p:spPr>
            <a:xfrm>
              <a:off x="6613391" y="36327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3" name="tx83"/>
            <p:cNvSpPr/>
            <p:nvPr/>
          </p:nvSpPr>
          <p:spPr>
            <a:xfrm>
              <a:off x="6935843" y="355087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4" name="tx84"/>
            <p:cNvSpPr/>
            <p:nvPr/>
          </p:nvSpPr>
          <p:spPr>
            <a:xfrm>
              <a:off x="7167887" y="36195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7445134" y="36723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6" name="tx86"/>
            <p:cNvSpPr/>
            <p:nvPr/>
          </p:nvSpPr>
          <p:spPr>
            <a:xfrm>
              <a:off x="7722382" y="37099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7" name="tx87"/>
            <p:cNvSpPr/>
            <p:nvPr/>
          </p:nvSpPr>
          <p:spPr>
            <a:xfrm>
              <a:off x="7999630" y="37118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8" name="tx88"/>
            <p:cNvSpPr/>
            <p:nvPr/>
          </p:nvSpPr>
          <p:spPr>
            <a:xfrm>
              <a:off x="5504401" y="34684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6613391" y="3210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0" name="tx90"/>
            <p:cNvSpPr/>
            <p:nvPr/>
          </p:nvSpPr>
          <p:spPr>
            <a:xfrm>
              <a:off x="6890639" y="30389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7213091" y="30938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2" name="tx92"/>
            <p:cNvSpPr/>
            <p:nvPr/>
          </p:nvSpPr>
          <p:spPr>
            <a:xfrm>
              <a:off x="7445134" y="32827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511936" y="33122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4" name="tx94"/>
            <p:cNvSpPr/>
            <p:nvPr/>
          </p:nvSpPr>
          <p:spPr>
            <a:xfrm>
              <a:off x="6620926" y="305691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5" name="tx95"/>
            <p:cNvSpPr/>
            <p:nvPr/>
          </p:nvSpPr>
          <p:spPr>
            <a:xfrm>
              <a:off x="6898174" y="288189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6" name="tx96"/>
            <p:cNvSpPr/>
            <p:nvPr/>
          </p:nvSpPr>
          <p:spPr>
            <a:xfrm>
              <a:off x="7175422" y="284913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7452669" y="312125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8" name="tx98"/>
            <p:cNvSpPr/>
            <p:nvPr/>
          </p:nvSpPr>
          <p:spPr>
            <a:xfrm>
              <a:off x="7729917" y="329091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99" name="tx9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717597" y="3359263"/>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1" name="tx101"/>
            <p:cNvSpPr/>
            <p:nvPr/>
          </p:nvSpPr>
          <p:spPr>
            <a:xfrm>
              <a:off x="639902" y="276313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2" name="tx102"/>
            <p:cNvSpPr/>
            <p:nvPr/>
          </p:nvSpPr>
          <p:spPr>
            <a:xfrm>
              <a:off x="639902" y="216742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3" name="tx103"/>
            <p:cNvSpPr/>
            <p:nvPr/>
          </p:nvSpPr>
          <p:spPr>
            <a:xfrm>
              <a:off x="639902" y="15717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4" name="tx104"/>
            <p:cNvSpPr/>
            <p:nvPr/>
          </p:nvSpPr>
          <p:spPr>
            <a:xfrm>
              <a:off x="639902" y="97599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4909475"/>
              <a:ext cx="201456" cy="201456"/>
            </a:xfrm>
            <a:prstGeom prst="rect">
              <a:avLst/>
            </a:prstGeom>
            <a:solidFill>
              <a:srgbClr val="E2231A">
                <a:alpha val="100000"/>
              </a:srgbClr>
            </a:solidFill>
          </p:spPr>
          <p:txBody>
            <a:bodyPr/>
            <a:lstStyle/>
            <a:p/>
          </p:txBody>
        </p:sp>
        <p:sp>
          <p:nvSpPr>
            <p:cNvPr id="127" name="rc127"/>
            <p:cNvSpPr/>
            <p:nvPr/>
          </p:nvSpPr>
          <p:spPr>
            <a:xfrm>
              <a:off x="5642950" y="4909475"/>
              <a:ext cx="201456" cy="201456"/>
            </a:xfrm>
            <a:prstGeom prst="rect">
              <a:avLst/>
            </a:prstGeom>
            <a:solidFill>
              <a:srgbClr val="B3B3B3">
                <a:alpha val="100000"/>
              </a:srgbClr>
            </a:solidFill>
          </p:spPr>
          <p:txBody>
            <a:bodyPr/>
            <a:lstStyle/>
            <a:p/>
          </p:txBody>
        </p:sp>
        <p:sp>
          <p:nvSpPr>
            <p:cNvPr id="128" name="tx12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2000-2024</a:t>
              </a:r>
            </a:p>
          </p:txBody>
        </p:sp>
        <p:sp>
          <p:nvSpPr>
            <p:cNvPr id="132" name="pl132"/>
            <p:cNvSpPr/>
            <p:nvPr/>
          </p:nvSpPr>
          <p:spPr>
            <a:xfrm>
              <a:off x="22699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2173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1647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1121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2436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1910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1384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774644"/>
              <a:ext cx="5450720" cy="162162"/>
            </a:xfrm>
            <a:prstGeom prst="rect">
              <a:avLst/>
            </a:prstGeom>
            <a:solidFill>
              <a:srgbClr val="E2231A">
                <a:alpha val="100000"/>
              </a:srgbClr>
            </a:solidFill>
          </p:spPr>
          <p:txBody>
            <a:bodyPr/>
            <a:lstStyle/>
            <a:p/>
          </p:txBody>
        </p:sp>
        <p:sp>
          <p:nvSpPr>
            <p:cNvPr id="144" name="rc144"/>
            <p:cNvSpPr/>
            <p:nvPr/>
          </p:nvSpPr>
          <p:spPr>
            <a:xfrm>
              <a:off x="1296273" y="5571941"/>
              <a:ext cx="4188817" cy="162162"/>
            </a:xfrm>
            <a:prstGeom prst="rect">
              <a:avLst/>
            </a:prstGeom>
            <a:solidFill>
              <a:srgbClr val="E2231A">
                <a:alpha val="100000"/>
              </a:srgbClr>
            </a:solidFill>
          </p:spPr>
          <p:txBody>
            <a:bodyPr/>
            <a:lstStyle/>
            <a:p/>
          </p:txBody>
        </p:sp>
        <p:sp>
          <p:nvSpPr>
            <p:cNvPr id="145" name="rc145"/>
            <p:cNvSpPr/>
            <p:nvPr/>
          </p:nvSpPr>
          <p:spPr>
            <a:xfrm>
              <a:off x="1296273" y="5369238"/>
              <a:ext cx="4157659" cy="162162"/>
            </a:xfrm>
            <a:prstGeom prst="rect">
              <a:avLst/>
            </a:prstGeom>
            <a:solidFill>
              <a:srgbClr val="E2231A">
                <a:alpha val="100000"/>
              </a:srgbClr>
            </a:solidFill>
          </p:spPr>
          <p:txBody>
            <a:bodyPr/>
            <a:lstStyle/>
            <a:p/>
          </p:txBody>
        </p:sp>
        <p:sp>
          <p:nvSpPr>
            <p:cNvPr id="146" name="rc146"/>
            <p:cNvSpPr/>
            <p:nvPr/>
          </p:nvSpPr>
          <p:spPr>
            <a:xfrm>
              <a:off x="6746994" y="5774644"/>
              <a:ext cx="1452746" cy="162162"/>
            </a:xfrm>
            <a:prstGeom prst="rect">
              <a:avLst/>
            </a:prstGeom>
            <a:solidFill>
              <a:srgbClr val="B3B3B3">
                <a:alpha val="100000"/>
              </a:srgbClr>
            </a:solidFill>
          </p:spPr>
          <p:txBody>
            <a:bodyPr/>
            <a:lstStyle/>
            <a:p/>
          </p:txBody>
        </p:sp>
        <p:sp>
          <p:nvSpPr>
            <p:cNvPr id="147" name="rc147"/>
            <p:cNvSpPr/>
            <p:nvPr/>
          </p:nvSpPr>
          <p:spPr>
            <a:xfrm>
              <a:off x="5485091" y="5571941"/>
              <a:ext cx="792584" cy="162162"/>
            </a:xfrm>
            <a:prstGeom prst="rect">
              <a:avLst/>
            </a:prstGeom>
            <a:solidFill>
              <a:srgbClr val="B3B3B3">
                <a:alpha val="100000"/>
              </a:srgbClr>
            </a:solidFill>
          </p:spPr>
          <p:txBody>
            <a:bodyPr/>
            <a:lstStyle/>
            <a:p/>
          </p:txBody>
        </p:sp>
        <p:sp>
          <p:nvSpPr>
            <p:cNvPr id="148" name="tx148"/>
            <p:cNvSpPr/>
            <p:nvPr/>
          </p:nvSpPr>
          <p:spPr>
            <a:xfrm>
              <a:off x="828011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49" name="tx149"/>
            <p:cNvSpPr/>
            <p:nvPr/>
          </p:nvSpPr>
          <p:spPr>
            <a:xfrm>
              <a:off x="6358047"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50" name="tx150"/>
            <p:cNvSpPr/>
            <p:nvPr/>
          </p:nvSpPr>
          <p:spPr>
            <a:xfrm>
              <a:off x="394126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51" name="tx151"/>
            <p:cNvSpPr/>
            <p:nvPr/>
          </p:nvSpPr>
          <p:spPr>
            <a:xfrm>
              <a:off x="3310310"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52" name="tx152"/>
            <p:cNvSpPr/>
            <p:nvPr/>
          </p:nvSpPr>
          <p:spPr>
            <a:xfrm>
              <a:off x="3294731"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53" name="tx153"/>
            <p:cNvSpPr/>
            <p:nvPr/>
          </p:nvSpPr>
          <p:spPr>
            <a:xfrm>
              <a:off x="7392995"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4" name="tx154"/>
            <p:cNvSpPr/>
            <p:nvPr/>
          </p:nvSpPr>
          <p:spPr>
            <a:xfrm>
              <a:off x="5815465"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158218"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0" name="tx160"/>
            <p:cNvSpPr/>
            <p:nvPr/>
          </p:nvSpPr>
          <p:spPr>
            <a:xfrm>
              <a:off x="5105599"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1" name="tx161"/>
            <p:cNvSpPr/>
            <p:nvPr/>
          </p:nvSpPr>
          <p:spPr>
            <a:xfrm>
              <a:off x="7052981"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2" name="tx16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85%. This is greater than in 2019, where coverage was 81%.
4,000 children missed their routine first dose of measles vaccine.
MCV2 is typically administered to children between 18 months and five years old. MCV2 coverage increased to 86%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599975"/>
            </a:xfrm>
            <a:custGeom>
              <a:avLst/>
              <a:pathLst>
                <a:path w="3397293" h="599975">
                  <a:moveTo>
                    <a:pt x="0" y="142851"/>
                  </a:moveTo>
                  <a:lnTo>
                    <a:pt x="141553" y="114281"/>
                  </a:lnTo>
                  <a:lnTo>
                    <a:pt x="283107" y="114281"/>
                  </a:lnTo>
                  <a:lnTo>
                    <a:pt x="424661" y="114281"/>
                  </a:lnTo>
                  <a:lnTo>
                    <a:pt x="566215" y="114281"/>
                  </a:lnTo>
                  <a:lnTo>
                    <a:pt x="707769" y="114281"/>
                  </a:lnTo>
                  <a:lnTo>
                    <a:pt x="849323" y="114281"/>
                  </a:lnTo>
                  <a:lnTo>
                    <a:pt x="990877" y="85710"/>
                  </a:lnTo>
                  <a:lnTo>
                    <a:pt x="1132431" y="85710"/>
                  </a:lnTo>
                  <a:lnTo>
                    <a:pt x="1273984" y="85710"/>
                  </a:lnTo>
                  <a:lnTo>
                    <a:pt x="1415538" y="85710"/>
                  </a:lnTo>
                  <a:lnTo>
                    <a:pt x="1557092" y="285702"/>
                  </a:lnTo>
                  <a:lnTo>
                    <a:pt x="1698646" y="257132"/>
                  </a:lnTo>
                  <a:lnTo>
                    <a:pt x="1840200" y="0"/>
                  </a:lnTo>
                  <a:lnTo>
                    <a:pt x="1981754" y="0"/>
                  </a:lnTo>
                  <a:lnTo>
                    <a:pt x="2123308" y="228562"/>
                  </a:lnTo>
                  <a:lnTo>
                    <a:pt x="2264862" y="228562"/>
                  </a:lnTo>
                  <a:lnTo>
                    <a:pt x="2406416" y="228562"/>
                  </a:lnTo>
                  <a:lnTo>
                    <a:pt x="2547969" y="342843"/>
                  </a:lnTo>
                  <a:lnTo>
                    <a:pt x="2689523" y="457124"/>
                  </a:lnTo>
                  <a:lnTo>
                    <a:pt x="2831077" y="599975"/>
                  </a:lnTo>
                  <a:lnTo>
                    <a:pt x="2972631" y="485694"/>
                  </a:lnTo>
                  <a:lnTo>
                    <a:pt x="3114185" y="39998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599975"/>
            </a:xfrm>
            <a:custGeom>
              <a:avLst/>
              <a:pathLst>
                <a:path w="3397293" h="599975">
                  <a:moveTo>
                    <a:pt x="0" y="142851"/>
                  </a:moveTo>
                  <a:lnTo>
                    <a:pt x="141553" y="114281"/>
                  </a:lnTo>
                  <a:lnTo>
                    <a:pt x="283107" y="114281"/>
                  </a:lnTo>
                  <a:lnTo>
                    <a:pt x="424661" y="114281"/>
                  </a:lnTo>
                  <a:lnTo>
                    <a:pt x="566215" y="114281"/>
                  </a:lnTo>
                  <a:lnTo>
                    <a:pt x="707769" y="114281"/>
                  </a:lnTo>
                  <a:lnTo>
                    <a:pt x="849323" y="114281"/>
                  </a:lnTo>
                  <a:lnTo>
                    <a:pt x="990877" y="85710"/>
                  </a:lnTo>
                  <a:lnTo>
                    <a:pt x="1132431" y="85710"/>
                  </a:lnTo>
                  <a:lnTo>
                    <a:pt x="1273984" y="85710"/>
                  </a:lnTo>
                  <a:lnTo>
                    <a:pt x="1415538" y="85710"/>
                  </a:lnTo>
                  <a:lnTo>
                    <a:pt x="1557092" y="285702"/>
                  </a:lnTo>
                  <a:lnTo>
                    <a:pt x="1698646" y="257132"/>
                  </a:lnTo>
                  <a:lnTo>
                    <a:pt x="1840200" y="0"/>
                  </a:lnTo>
                  <a:lnTo>
                    <a:pt x="1981754" y="0"/>
                  </a:lnTo>
                  <a:lnTo>
                    <a:pt x="2123308" y="228562"/>
                  </a:lnTo>
                  <a:lnTo>
                    <a:pt x="2264862" y="228562"/>
                  </a:lnTo>
                  <a:lnTo>
                    <a:pt x="2406416" y="228562"/>
                  </a:lnTo>
                  <a:lnTo>
                    <a:pt x="2547969" y="342843"/>
                  </a:lnTo>
                  <a:lnTo>
                    <a:pt x="2689523" y="457124"/>
                  </a:lnTo>
                  <a:lnTo>
                    <a:pt x="2831077" y="599975"/>
                  </a:lnTo>
                  <a:lnTo>
                    <a:pt x="2972631" y="485694"/>
                  </a:lnTo>
                  <a:lnTo>
                    <a:pt x="3114185" y="399983"/>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599975"/>
            </a:xfrm>
            <a:custGeom>
              <a:avLst/>
              <a:pathLst>
                <a:path w="3397293" h="599975">
                  <a:moveTo>
                    <a:pt x="0" y="142851"/>
                  </a:moveTo>
                  <a:lnTo>
                    <a:pt x="141553" y="114281"/>
                  </a:lnTo>
                  <a:lnTo>
                    <a:pt x="283107" y="114281"/>
                  </a:lnTo>
                  <a:lnTo>
                    <a:pt x="424661" y="114281"/>
                  </a:lnTo>
                  <a:lnTo>
                    <a:pt x="566215" y="114281"/>
                  </a:lnTo>
                  <a:lnTo>
                    <a:pt x="707769" y="114281"/>
                  </a:lnTo>
                  <a:lnTo>
                    <a:pt x="849323" y="114281"/>
                  </a:lnTo>
                  <a:lnTo>
                    <a:pt x="990877" y="85710"/>
                  </a:lnTo>
                  <a:lnTo>
                    <a:pt x="1132431" y="85710"/>
                  </a:lnTo>
                  <a:lnTo>
                    <a:pt x="1273984" y="85710"/>
                  </a:lnTo>
                  <a:lnTo>
                    <a:pt x="1415538" y="85710"/>
                  </a:lnTo>
                  <a:lnTo>
                    <a:pt x="1557092" y="285702"/>
                  </a:lnTo>
                  <a:lnTo>
                    <a:pt x="1698646" y="257132"/>
                  </a:lnTo>
                  <a:lnTo>
                    <a:pt x="1840200" y="0"/>
                  </a:lnTo>
                  <a:lnTo>
                    <a:pt x="1981754" y="0"/>
                  </a:lnTo>
                  <a:lnTo>
                    <a:pt x="2123308" y="228562"/>
                  </a:lnTo>
                  <a:lnTo>
                    <a:pt x="2264862" y="228562"/>
                  </a:lnTo>
                  <a:lnTo>
                    <a:pt x="2406416" y="228562"/>
                  </a:lnTo>
                  <a:lnTo>
                    <a:pt x="2547969" y="342843"/>
                  </a:lnTo>
                  <a:lnTo>
                    <a:pt x="2689523" y="457124"/>
                  </a:lnTo>
                  <a:lnTo>
                    <a:pt x="2831077" y="599975"/>
                  </a:lnTo>
                  <a:lnTo>
                    <a:pt x="2972631" y="485694"/>
                  </a:lnTo>
                  <a:lnTo>
                    <a:pt x="3114185" y="39998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4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82"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0" name="tx60"/>
            <p:cNvSpPr/>
            <p:nvPr/>
          </p:nvSpPr>
          <p:spPr>
            <a:xfrm>
              <a:off x="28321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56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0434" y="471005"/>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Eswatini, 2000-2024</a:t>
              </a:r>
            </a:p>
          </p:txBody>
        </p:sp>
        <p:sp>
          <p:nvSpPr>
            <p:cNvPr id="63" name="pl63"/>
            <p:cNvSpPr/>
            <p:nvPr/>
          </p:nvSpPr>
          <p:spPr>
            <a:xfrm>
              <a:off x="5267799" y="36610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9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74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3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1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38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56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747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1431759"/>
            </a:xfrm>
            <a:custGeom>
              <a:avLst/>
              <a:pathLst>
                <a:path w="3397293" h="1431759">
                  <a:moveTo>
                    <a:pt x="0" y="340895"/>
                  </a:moveTo>
                  <a:lnTo>
                    <a:pt x="141553" y="272716"/>
                  </a:lnTo>
                  <a:lnTo>
                    <a:pt x="283107" y="272716"/>
                  </a:lnTo>
                  <a:lnTo>
                    <a:pt x="424661" y="272716"/>
                  </a:lnTo>
                  <a:lnTo>
                    <a:pt x="566215" y="272716"/>
                  </a:lnTo>
                  <a:lnTo>
                    <a:pt x="707769" y="272716"/>
                  </a:lnTo>
                  <a:lnTo>
                    <a:pt x="849323" y="272716"/>
                  </a:lnTo>
                  <a:lnTo>
                    <a:pt x="990877" y="204537"/>
                  </a:lnTo>
                  <a:lnTo>
                    <a:pt x="1132431" y="204537"/>
                  </a:lnTo>
                  <a:lnTo>
                    <a:pt x="1273984" y="204537"/>
                  </a:lnTo>
                  <a:lnTo>
                    <a:pt x="1415538" y="204537"/>
                  </a:lnTo>
                  <a:lnTo>
                    <a:pt x="1557092" y="681790"/>
                  </a:lnTo>
                  <a:lnTo>
                    <a:pt x="1698646" y="613611"/>
                  </a:lnTo>
                  <a:lnTo>
                    <a:pt x="1840200" y="0"/>
                  </a:lnTo>
                  <a:lnTo>
                    <a:pt x="1981754" y="0"/>
                  </a:lnTo>
                  <a:lnTo>
                    <a:pt x="2123308" y="545432"/>
                  </a:lnTo>
                  <a:lnTo>
                    <a:pt x="2264862" y="545432"/>
                  </a:lnTo>
                  <a:lnTo>
                    <a:pt x="2406416" y="545432"/>
                  </a:lnTo>
                  <a:lnTo>
                    <a:pt x="2547969" y="818148"/>
                  </a:lnTo>
                  <a:lnTo>
                    <a:pt x="2689523" y="1090864"/>
                  </a:lnTo>
                  <a:lnTo>
                    <a:pt x="2831077" y="1431759"/>
                  </a:lnTo>
                  <a:lnTo>
                    <a:pt x="2972631" y="1159043"/>
                  </a:lnTo>
                  <a:lnTo>
                    <a:pt x="3114185" y="954506"/>
                  </a:lnTo>
                  <a:lnTo>
                    <a:pt x="3255739" y="818148"/>
                  </a:lnTo>
                  <a:lnTo>
                    <a:pt x="3397293" y="81814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638338"/>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70159"/>
              <a:ext cx="3397293" cy="1295401"/>
            </a:xfrm>
            <a:custGeom>
              <a:avLst/>
              <a:pathLst>
                <a:path w="3397293" h="1295401">
                  <a:moveTo>
                    <a:pt x="0" y="1295401"/>
                  </a:moveTo>
                  <a:lnTo>
                    <a:pt x="141553" y="1090864"/>
                  </a:lnTo>
                  <a:lnTo>
                    <a:pt x="283107" y="954506"/>
                  </a:lnTo>
                  <a:lnTo>
                    <a:pt x="424661" y="886327"/>
                  </a:lnTo>
                  <a:lnTo>
                    <a:pt x="566215" y="818148"/>
                  </a:lnTo>
                  <a:lnTo>
                    <a:pt x="707769" y="818148"/>
                  </a:lnTo>
                  <a:lnTo>
                    <a:pt x="849323" y="613611"/>
                  </a:lnTo>
                  <a:lnTo>
                    <a:pt x="990877" y="477253"/>
                  </a:lnTo>
                  <a:lnTo>
                    <a:pt x="1132431" y="340895"/>
                  </a:lnTo>
                  <a:lnTo>
                    <a:pt x="1273984" y="136358"/>
                  </a:lnTo>
                  <a:lnTo>
                    <a:pt x="1415538" y="68179"/>
                  </a:lnTo>
                  <a:lnTo>
                    <a:pt x="1557092" y="0"/>
                  </a:lnTo>
                  <a:lnTo>
                    <a:pt x="1698646" y="0"/>
                  </a:lnTo>
                  <a:lnTo>
                    <a:pt x="1840200" y="68179"/>
                  </a:lnTo>
                  <a:lnTo>
                    <a:pt x="1981754" y="68179"/>
                  </a:lnTo>
                  <a:lnTo>
                    <a:pt x="2123308" y="68179"/>
                  </a:lnTo>
                  <a:lnTo>
                    <a:pt x="2264862" y="204537"/>
                  </a:lnTo>
                  <a:lnTo>
                    <a:pt x="2406416" y="204537"/>
                  </a:lnTo>
                  <a:lnTo>
                    <a:pt x="2547969" y="136358"/>
                  </a:lnTo>
                  <a:lnTo>
                    <a:pt x="2689523" y="68179"/>
                  </a:lnTo>
                  <a:lnTo>
                    <a:pt x="2831077" y="204537"/>
                  </a:lnTo>
                  <a:lnTo>
                    <a:pt x="2972631" y="272716"/>
                  </a:lnTo>
                  <a:lnTo>
                    <a:pt x="3114185" y="204537"/>
                  </a:lnTo>
                  <a:lnTo>
                    <a:pt x="3255739" y="68179"/>
                  </a:lnTo>
                  <a:lnTo>
                    <a:pt x="3397293" y="6817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6383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1431759"/>
            </a:xfrm>
            <a:custGeom>
              <a:avLst/>
              <a:pathLst>
                <a:path w="3397293" h="1431759">
                  <a:moveTo>
                    <a:pt x="0" y="340895"/>
                  </a:moveTo>
                  <a:lnTo>
                    <a:pt x="141553" y="272716"/>
                  </a:lnTo>
                  <a:lnTo>
                    <a:pt x="283107" y="272716"/>
                  </a:lnTo>
                  <a:lnTo>
                    <a:pt x="424661" y="272716"/>
                  </a:lnTo>
                  <a:lnTo>
                    <a:pt x="566215" y="272716"/>
                  </a:lnTo>
                  <a:lnTo>
                    <a:pt x="707769" y="272716"/>
                  </a:lnTo>
                  <a:lnTo>
                    <a:pt x="849323" y="272716"/>
                  </a:lnTo>
                  <a:lnTo>
                    <a:pt x="990877" y="204537"/>
                  </a:lnTo>
                  <a:lnTo>
                    <a:pt x="1132431" y="204537"/>
                  </a:lnTo>
                  <a:lnTo>
                    <a:pt x="1273984" y="204537"/>
                  </a:lnTo>
                  <a:lnTo>
                    <a:pt x="1415538" y="204537"/>
                  </a:lnTo>
                  <a:lnTo>
                    <a:pt x="1557092" y="681790"/>
                  </a:lnTo>
                  <a:lnTo>
                    <a:pt x="1698646" y="613611"/>
                  </a:lnTo>
                  <a:lnTo>
                    <a:pt x="1840200" y="0"/>
                  </a:lnTo>
                  <a:lnTo>
                    <a:pt x="1981754" y="0"/>
                  </a:lnTo>
                  <a:lnTo>
                    <a:pt x="2123308" y="545432"/>
                  </a:lnTo>
                  <a:lnTo>
                    <a:pt x="2264862" y="545432"/>
                  </a:lnTo>
                  <a:lnTo>
                    <a:pt x="2406416" y="545432"/>
                  </a:lnTo>
                  <a:lnTo>
                    <a:pt x="2547969" y="818148"/>
                  </a:lnTo>
                  <a:lnTo>
                    <a:pt x="2689523" y="1090864"/>
                  </a:lnTo>
                  <a:lnTo>
                    <a:pt x="2831077" y="1431759"/>
                  </a:lnTo>
                  <a:lnTo>
                    <a:pt x="2972631" y="1159043"/>
                  </a:lnTo>
                  <a:lnTo>
                    <a:pt x="3114185" y="954506"/>
                  </a:lnTo>
                  <a:lnTo>
                    <a:pt x="3255739" y="818148"/>
                  </a:lnTo>
                  <a:lnTo>
                    <a:pt x="3397293" y="81814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313623"/>
            </a:xfrm>
            <a:custGeom>
              <a:avLst/>
              <a:pathLst>
                <a:path w="0" h="313623">
                  <a:moveTo>
                    <a:pt x="0" y="3136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654518"/>
            </a:xfrm>
            <a:custGeom>
              <a:avLst/>
              <a:pathLst>
                <a:path w="0" h="654518">
                  <a:moveTo>
                    <a:pt x="0" y="6545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927234"/>
            </a:xfrm>
            <a:custGeom>
              <a:avLst/>
              <a:pathLst>
                <a:path w="0" h="927234">
                  <a:moveTo>
                    <a:pt x="0" y="9272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927234"/>
            </a:xfrm>
            <a:custGeom>
              <a:avLst/>
              <a:pathLst>
                <a:path w="0" h="927234">
                  <a:moveTo>
                    <a:pt x="0" y="92723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1431759"/>
            </a:xfrm>
            <a:custGeom>
              <a:avLst/>
              <a:pathLst>
                <a:path w="3397293" h="1431759">
                  <a:moveTo>
                    <a:pt x="0" y="340895"/>
                  </a:moveTo>
                  <a:lnTo>
                    <a:pt x="141553" y="272716"/>
                  </a:lnTo>
                  <a:lnTo>
                    <a:pt x="283107" y="272716"/>
                  </a:lnTo>
                  <a:lnTo>
                    <a:pt x="424661" y="272716"/>
                  </a:lnTo>
                  <a:lnTo>
                    <a:pt x="566215" y="272716"/>
                  </a:lnTo>
                  <a:lnTo>
                    <a:pt x="707769" y="272716"/>
                  </a:lnTo>
                  <a:lnTo>
                    <a:pt x="849323" y="272716"/>
                  </a:lnTo>
                  <a:lnTo>
                    <a:pt x="990877" y="204537"/>
                  </a:lnTo>
                  <a:lnTo>
                    <a:pt x="1132431" y="204537"/>
                  </a:lnTo>
                  <a:lnTo>
                    <a:pt x="1273984" y="204537"/>
                  </a:lnTo>
                  <a:lnTo>
                    <a:pt x="1415538" y="204537"/>
                  </a:lnTo>
                  <a:lnTo>
                    <a:pt x="1557092" y="681790"/>
                  </a:lnTo>
                  <a:lnTo>
                    <a:pt x="1698646" y="613611"/>
                  </a:lnTo>
                  <a:lnTo>
                    <a:pt x="1840200" y="0"/>
                  </a:lnTo>
                  <a:lnTo>
                    <a:pt x="1981754" y="0"/>
                  </a:lnTo>
                  <a:lnTo>
                    <a:pt x="2123308" y="545432"/>
                  </a:lnTo>
                  <a:lnTo>
                    <a:pt x="2264862" y="545432"/>
                  </a:lnTo>
                  <a:lnTo>
                    <a:pt x="2406416" y="545432"/>
                  </a:lnTo>
                  <a:lnTo>
                    <a:pt x="2547969" y="818148"/>
                  </a:lnTo>
                  <a:lnTo>
                    <a:pt x="2689523" y="1090864"/>
                  </a:lnTo>
                  <a:lnTo>
                    <a:pt x="2831077" y="1431759"/>
                  </a:lnTo>
                  <a:lnTo>
                    <a:pt x="2972631" y="1159043"/>
                  </a:lnTo>
                  <a:lnTo>
                    <a:pt x="3114185" y="954506"/>
                  </a:lnTo>
                  <a:lnTo>
                    <a:pt x="3255739" y="818148"/>
                  </a:lnTo>
                  <a:lnTo>
                    <a:pt x="3397293" y="818148"/>
                  </a:lnTo>
                </a:path>
              </a:pathLst>
            </a:custGeom>
            <a:ln w="27101" cap="flat">
              <a:solidFill>
                <a:srgbClr val="0058AB">
                  <a:alpha val="100000"/>
                </a:srgbClr>
              </a:solidFill>
              <a:prstDash val="solid"/>
              <a:round/>
            </a:ln>
          </p:spPr>
          <p:txBody>
            <a:bodyPr/>
            <a:lstStyle/>
            <a:p/>
          </p:txBody>
        </p:sp>
        <p:sp>
          <p:nvSpPr>
            <p:cNvPr id="93" name="tx93"/>
            <p:cNvSpPr/>
            <p:nvPr/>
          </p:nvSpPr>
          <p:spPr>
            <a:xfrm>
              <a:off x="5377374" y="1371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085143" y="1371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792913" y="1370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7530827"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723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804812" y="13723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27355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5978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9498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680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862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9044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2226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028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28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7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16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9981"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20" name="tx120"/>
            <p:cNvSpPr/>
            <p:nvPr/>
          </p:nvSpPr>
          <p:spPr>
            <a:xfrm>
              <a:off x="714880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26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250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408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8566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329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487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5626540" cy="149993"/>
            </a:xfrm>
            <a:prstGeom prst="rect">
              <a:avLst/>
            </a:prstGeom>
            <a:solidFill>
              <a:srgbClr val="E2231A">
                <a:alpha val="80000"/>
              </a:srgbClr>
            </a:solidFill>
          </p:spPr>
          <p:txBody>
            <a:bodyPr/>
            <a:lstStyle/>
            <a:p/>
          </p:txBody>
        </p:sp>
        <p:sp>
          <p:nvSpPr>
            <p:cNvPr id="134" name="rc134"/>
            <p:cNvSpPr/>
            <p:nvPr/>
          </p:nvSpPr>
          <p:spPr>
            <a:xfrm>
              <a:off x="1317178" y="5450161"/>
              <a:ext cx="5584687"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58336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619914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Eswatini (85%) was 1 percentage point higher than the global average (84%) and 9 percentage points higher than the average across all ESAR countries (76%).
National MCV1 coverage was 4 percentage points higher than in 2019 (81%).
This equates to 4,000 unvaccinated children in 2024 compared to 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Eswatini ranked number 11 out of 21 countries for lowest MCV1 coverage (based on tied ranks).
Eswatini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5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2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18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89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352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01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77967"/>
              <a:ext cx="249522" cy="1524730"/>
            </a:xfrm>
            <a:prstGeom prst="rect">
              <a:avLst/>
            </a:prstGeom>
            <a:solidFill>
              <a:srgbClr val="80BD41">
                <a:alpha val="100000"/>
              </a:srgbClr>
            </a:solidFill>
          </p:spPr>
          <p:txBody>
            <a:bodyPr/>
            <a:lstStyle/>
            <a:p/>
          </p:txBody>
        </p:sp>
        <p:sp>
          <p:nvSpPr>
            <p:cNvPr id="23" name="rc23"/>
            <p:cNvSpPr/>
            <p:nvPr/>
          </p:nvSpPr>
          <p:spPr>
            <a:xfrm>
              <a:off x="1296273" y="2445651"/>
              <a:ext cx="249522" cy="132315"/>
            </a:xfrm>
            <a:prstGeom prst="rect">
              <a:avLst/>
            </a:prstGeom>
            <a:solidFill>
              <a:srgbClr val="E2231A">
                <a:alpha val="100000"/>
              </a:srgbClr>
            </a:solidFill>
          </p:spPr>
          <p:txBody>
            <a:bodyPr/>
            <a:lstStyle/>
            <a:p/>
          </p:txBody>
        </p:sp>
        <p:sp>
          <p:nvSpPr>
            <p:cNvPr id="24" name="rc24"/>
            <p:cNvSpPr/>
            <p:nvPr/>
          </p:nvSpPr>
          <p:spPr>
            <a:xfrm>
              <a:off x="1573521" y="2556775"/>
              <a:ext cx="249522" cy="1545921"/>
            </a:xfrm>
            <a:prstGeom prst="rect">
              <a:avLst/>
            </a:prstGeom>
            <a:solidFill>
              <a:srgbClr val="80BD41">
                <a:alpha val="100000"/>
              </a:srgbClr>
            </a:solidFill>
          </p:spPr>
          <p:txBody>
            <a:bodyPr/>
            <a:lstStyle/>
            <a:p/>
          </p:txBody>
        </p:sp>
        <p:sp>
          <p:nvSpPr>
            <p:cNvPr id="25" name="rc25"/>
            <p:cNvSpPr/>
            <p:nvPr/>
          </p:nvSpPr>
          <p:spPr>
            <a:xfrm>
              <a:off x="1573521" y="2440482"/>
              <a:ext cx="249522" cy="116292"/>
            </a:xfrm>
            <a:prstGeom prst="rect">
              <a:avLst/>
            </a:prstGeom>
            <a:solidFill>
              <a:srgbClr val="E2231A">
                <a:alpha val="100000"/>
              </a:srgbClr>
            </a:solidFill>
          </p:spPr>
          <p:txBody>
            <a:bodyPr/>
            <a:lstStyle/>
            <a:p/>
          </p:txBody>
        </p:sp>
        <p:sp>
          <p:nvSpPr>
            <p:cNvPr id="26" name="rc26"/>
            <p:cNvSpPr/>
            <p:nvPr/>
          </p:nvSpPr>
          <p:spPr>
            <a:xfrm>
              <a:off x="1850769" y="2554708"/>
              <a:ext cx="249522" cy="1547988"/>
            </a:xfrm>
            <a:prstGeom prst="rect">
              <a:avLst/>
            </a:prstGeom>
            <a:solidFill>
              <a:srgbClr val="80BD41">
                <a:alpha val="100000"/>
              </a:srgbClr>
            </a:solidFill>
          </p:spPr>
          <p:txBody>
            <a:bodyPr/>
            <a:lstStyle/>
            <a:p/>
          </p:txBody>
        </p:sp>
        <p:sp>
          <p:nvSpPr>
            <p:cNvPr id="27" name="rc27"/>
            <p:cNvSpPr/>
            <p:nvPr/>
          </p:nvSpPr>
          <p:spPr>
            <a:xfrm>
              <a:off x="1850769" y="2438415"/>
              <a:ext cx="249522" cy="116292"/>
            </a:xfrm>
            <a:prstGeom prst="rect">
              <a:avLst/>
            </a:prstGeom>
            <a:solidFill>
              <a:srgbClr val="E2231A">
                <a:alpha val="100000"/>
              </a:srgbClr>
            </a:solidFill>
          </p:spPr>
          <p:txBody>
            <a:bodyPr/>
            <a:lstStyle/>
            <a:p/>
          </p:txBody>
        </p:sp>
        <p:sp>
          <p:nvSpPr>
            <p:cNvPr id="28" name="rc28"/>
            <p:cNvSpPr/>
            <p:nvPr/>
          </p:nvSpPr>
          <p:spPr>
            <a:xfrm>
              <a:off x="2128016" y="2540236"/>
              <a:ext cx="249522" cy="1562460"/>
            </a:xfrm>
            <a:prstGeom prst="rect">
              <a:avLst/>
            </a:prstGeom>
            <a:solidFill>
              <a:srgbClr val="80BD41">
                <a:alpha val="100000"/>
              </a:srgbClr>
            </a:solidFill>
          </p:spPr>
          <p:txBody>
            <a:bodyPr/>
            <a:lstStyle/>
            <a:p/>
          </p:txBody>
        </p:sp>
        <p:sp>
          <p:nvSpPr>
            <p:cNvPr id="29" name="rc29"/>
            <p:cNvSpPr/>
            <p:nvPr/>
          </p:nvSpPr>
          <p:spPr>
            <a:xfrm>
              <a:off x="2128016" y="2422392"/>
              <a:ext cx="249522" cy="117843"/>
            </a:xfrm>
            <a:prstGeom prst="rect">
              <a:avLst/>
            </a:prstGeom>
            <a:solidFill>
              <a:srgbClr val="E2231A">
                <a:alpha val="100000"/>
              </a:srgbClr>
            </a:solidFill>
          </p:spPr>
          <p:txBody>
            <a:bodyPr/>
            <a:lstStyle/>
            <a:p/>
          </p:txBody>
        </p:sp>
        <p:sp>
          <p:nvSpPr>
            <p:cNvPr id="30" name="rc30"/>
            <p:cNvSpPr/>
            <p:nvPr/>
          </p:nvSpPr>
          <p:spPr>
            <a:xfrm>
              <a:off x="2405264" y="2519562"/>
              <a:ext cx="249522" cy="1583135"/>
            </a:xfrm>
            <a:prstGeom prst="rect">
              <a:avLst/>
            </a:prstGeom>
            <a:solidFill>
              <a:srgbClr val="80BD41">
                <a:alpha val="100000"/>
              </a:srgbClr>
            </a:solidFill>
          </p:spPr>
          <p:txBody>
            <a:bodyPr/>
            <a:lstStyle/>
            <a:p/>
          </p:txBody>
        </p:sp>
        <p:sp>
          <p:nvSpPr>
            <p:cNvPr id="31" name="rc31"/>
            <p:cNvSpPr/>
            <p:nvPr/>
          </p:nvSpPr>
          <p:spPr>
            <a:xfrm>
              <a:off x="2405264" y="2400168"/>
              <a:ext cx="249522" cy="119394"/>
            </a:xfrm>
            <a:prstGeom prst="rect">
              <a:avLst/>
            </a:prstGeom>
            <a:solidFill>
              <a:srgbClr val="E2231A">
                <a:alpha val="100000"/>
              </a:srgbClr>
            </a:solidFill>
          </p:spPr>
          <p:txBody>
            <a:bodyPr/>
            <a:lstStyle/>
            <a:p/>
          </p:txBody>
        </p:sp>
        <p:sp>
          <p:nvSpPr>
            <p:cNvPr id="32" name="rc32"/>
            <p:cNvSpPr/>
            <p:nvPr/>
          </p:nvSpPr>
          <p:spPr>
            <a:xfrm>
              <a:off x="2682512" y="2510258"/>
              <a:ext cx="249522" cy="1592438"/>
            </a:xfrm>
            <a:prstGeom prst="rect">
              <a:avLst/>
            </a:prstGeom>
            <a:solidFill>
              <a:srgbClr val="80BD41">
                <a:alpha val="100000"/>
              </a:srgbClr>
            </a:solidFill>
          </p:spPr>
          <p:txBody>
            <a:bodyPr/>
            <a:lstStyle/>
            <a:p/>
          </p:txBody>
        </p:sp>
        <p:sp>
          <p:nvSpPr>
            <p:cNvPr id="33" name="rc33"/>
            <p:cNvSpPr/>
            <p:nvPr/>
          </p:nvSpPr>
          <p:spPr>
            <a:xfrm>
              <a:off x="2682512" y="2390347"/>
              <a:ext cx="249522" cy="119910"/>
            </a:xfrm>
            <a:prstGeom prst="rect">
              <a:avLst/>
            </a:prstGeom>
            <a:solidFill>
              <a:srgbClr val="E2231A">
                <a:alpha val="100000"/>
              </a:srgbClr>
            </a:solidFill>
          </p:spPr>
          <p:txBody>
            <a:bodyPr/>
            <a:lstStyle/>
            <a:p/>
          </p:txBody>
        </p:sp>
        <p:sp>
          <p:nvSpPr>
            <p:cNvPr id="34" name="rc34"/>
            <p:cNvSpPr/>
            <p:nvPr/>
          </p:nvSpPr>
          <p:spPr>
            <a:xfrm>
              <a:off x="2959759" y="2514910"/>
              <a:ext cx="249522" cy="1587786"/>
            </a:xfrm>
            <a:prstGeom prst="rect">
              <a:avLst/>
            </a:prstGeom>
            <a:solidFill>
              <a:srgbClr val="80BD41">
                <a:alpha val="100000"/>
              </a:srgbClr>
            </a:solidFill>
          </p:spPr>
          <p:txBody>
            <a:bodyPr/>
            <a:lstStyle/>
            <a:p/>
          </p:txBody>
        </p:sp>
        <p:sp>
          <p:nvSpPr>
            <p:cNvPr id="35" name="rc35"/>
            <p:cNvSpPr/>
            <p:nvPr/>
          </p:nvSpPr>
          <p:spPr>
            <a:xfrm>
              <a:off x="2959759" y="2395516"/>
              <a:ext cx="249522" cy="119394"/>
            </a:xfrm>
            <a:prstGeom prst="rect">
              <a:avLst/>
            </a:prstGeom>
            <a:solidFill>
              <a:srgbClr val="E2231A">
                <a:alpha val="100000"/>
              </a:srgbClr>
            </a:solidFill>
          </p:spPr>
          <p:txBody>
            <a:bodyPr/>
            <a:lstStyle/>
            <a:p/>
          </p:txBody>
        </p:sp>
        <p:sp>
          <p:nvSpPr>
            <p:cNvPr id="36" name="rc36"/>
            <p:cNvSpPr/>
            <p:nvPr/>
          </p:nvSpPr>
          <p:spPr>
            <a:xfrm>
              <a:off x="3237007" y="2489584"/>
              <a:ext cx="249522" cy="1613112"/>
            </a:xfrm>
            <a:prstGeom prst="rect">
              <a:avLst/>
            </a:prstGeom>
            <a:solidFill>
              <a:srgbClr val="80BD41">
                <a:alpha val="100000"/>
              </a:srgbClr>
            </a:solidFill>
          </p:spPr>
          <p:txBody>
            <a:bodyPr/>
            <a:lstStyle/>
            <a:p/>
          </p:txBody>
        </p:sp>
        <p:sp>
          <p:nvSpPr>
            <p:cNvPr id="37" name="rc37"/>
            <p:cNvSpPr/>
            <p:nvPr/>
          </p:nvSpPr>
          <p:spPr>
            <a:xfrm>
              <a:off x="3237007" y="2386729"/>
              <a:ext cx="249522" cy="102854"/>
            </a:xfrm>
            <a:prstGeom prst="rect">
              <a:avLst/>
            </a:prstGeom>
            <a:solidFill>
              <a:srgbClr val="E2231A">
                <a:alpha val="100000"/>
              </a:srgbClr>
            </a:solidFill>
          </p:spPr>
          <p:txBody>
            <a:bodyPr/>
            <a:lstStyle/>
            <a:p/>
          </p:txBody>
        </p:sp>
        <p:sp>
          <p:nvSpPr>
            <p:cNvPr id="38" name="rc38"/>
            <p:cNvSpPr/>
            <p:nvPr/>
          </p:nvSpPr>
          <p:spPr>
            <a:xfrm>
              <a:off x="3514255" y="2469943"/>
              <a:ext cx="249522" cy="1632753"/>
            </a:xfrm>
            <a:prstGeom prst="rect">
              <a:avLst/>
            </a:prstGeom>
            <a:solidFill>
              <a:srgbClr val="80BD41">
                <a:alpha val="100000"/>
              </a:srgbClr>
            </a:solidFill>
          </p:spPr>
          <p:txBody>
            <a:bodyPr/>
            <a:lstStyle/>
            <a:p/>
          </p:txBody>
        </p:sp>
        <p:sp>
          <p:nvSpPr>
            <p:cNvPr id="39" name="rc39"/>
            <p:cNvSpPr/>
            <p:nvPr/>
          </p:nvSpPr>
          <p:spPr>
            <a:xfrm>
              <a:off x="3514255" y="2365538"/>
              <a:ext cx="249522" cy="104405"/>
            </a:xfrm>
            <a:prstGeom prst="rect">
              <a:avLst/>
            </a:prstGeom>
            <a:solidFill>
              <a:srgbClr val="E2231A">
                <a:alpha val="100000"/>
              </a:srgbClr>
            </a:solidFill>
          </p:spPr>
          <p:txBody>
            <a:bodyPr/>
            <a:lstStyle/>
            <a:p/>
          </p:txBody>
        </p:sp>
        <p:sp>
          <p:nvSpPr>
            <p:cNvPr id="40" name="rc40"/>
            <p:cNvSpPr/>
            <p:nvPr/>
          </p:nvSpPr>
          <p:spPr>
            <a:xfrm>
              <a:off x="3791502" y="2475629"/>
              <a:ext cx="249522" cy="1627068"/>
            </a:xfrm>
            <a:prstGeom prst="rect">
              <a:avLst/>
            </a:prstGeom>
            <a:solidFill>
              <a:srgbClr val="80BD41">
                <a:alpha val="100000"/>
              </a:srgbClr>
            </a:solidFill>
          </p:spPr>
          <p:txBody>
            <a:bodyPr/>
            <a:lstStyle/>
            <a:p/>
          </p:txBody>
        </p:sp>
        <p:sp>
          <p:nvSpPr>
            <p:cNvPr id="41" name="rc41"/>
            <p:cNvSpPr/>
            <p:nvPr/>
          </p:nvSpPr>
          <p:spPr>
            <a:xfrm>
              <a:off x="3791502" y="2371740"/>
              <a:ext cx="249522" cy="103888"/>
            </a:xfrm>
            <a:prstGeom prst="rect">
              <a:avLst/>
            </a:prstGeom>
            <a:solidFill>
              <a:srgbClr val="E2231A">
                <a:alpha val="100000"/>
              </a:srgbClr>
            </a:solidFill>
          </p:spPr>
          <p:txBody>
            <a:bodyPr/>
            <a:lstStyle/>
            <a:p/>
          </p:txBody>
        </p:sp>
        <p:sp>
          <p:nvSpPr>
            <p:cNvPr id="42" name="rc42"/>
            <p:cNvSpPr/>
            <p:nvPr/>
          </p:nvSpPr>
          <p:spPr>
            <a:xfrm>
              <a:off x="4068750" y="2514910"/>
              <a:ext cx="249522" cy="1587786"/>
            </a:xfrm>
            <a:prstGeom prst="rect">
              <a:avLst/>
            </a:prstGeom>
            <a:solidFill>
              <a:srgbClr val="80BD41">
                <a:alpha val="100000"/>
              </a:srgbClr>
            </a:solidFill>
          </p:spPr>
          <p:txBody>
            <a:bodyPr/>
            <a:lstStyle/>
            <a:p/>
          </p:txBody>
        </p:sp>
        <p:sp>
          <p:nvSpPr>
            <p:cNvPr id="43" name="rc43"/>
            <p:cNvSpPr/>
            <p:nvPr/>
          </p:nvSpPr>
          <p:spPr>
            <a:xfrm>
              <a:off x="4068750" y="2413606"/>
              <a:ext cx="249522" cy="101304"/>
            </a:xfrm>
            <a:prstGeom prst="rect">
              <a:avLst/>
            </a:prstGeom>
            <a:solidFill>
              <a:srgbClr val="E2231A">
                <a:alpha val="100000"/>
              </a:srgbClr>
            </a:solidFill>
          </p:spPr>
          <p:txBody>
            <a:bodyPr/>
            <a:lstStyle/>
            <a:p/>
          </p:txBody>
        </p:sp>
        <p:sp>
          <p:nvSpPr>
            <p:cNvPr id="44" name="rc44"/>
            <p:cNvSpPr/>
            <p:nvPr/>
          </p:nvSpPr>
          <p:spPr>
            <a:xfrm>
              <a:off x="4345998" y="2643608"/>
              <a:ext cx="249522" cy="1459089"/>
            </a:xfrm>
            <a:prstGeom prst="rect">
              <a:avLst/>
            </a:prstGeom>
            <a:solidFill>
              <a:srgbClr val="80BD41">
                <a:alpha val="100000"/>
              </a:srgbClr>
            </a:solidFill>
          </p:spPr>
          <p:txBody>
            <a:bodyPr/>
            <a:lstStyle/>
            <a:p/>
          </p:txBody>
        </p:sp>
        <p:sp>
          <p:nvSpPr>
            <p:cNvPr id="45" name="rc45"/>
            <p:cNvSpPr/>
            <p:nvPr/>
          </p:nvSpPr>
          <p:spPr>
            <a:xfrm>
              <a:off x="4345998" y="2425494"/>
              <a:ext cx="249522" cy="218113"/>
            </a:xfrm>
            <a:prstGeom prst="rect">
              <a:avLst/>
            </a:prstGeom>
            <a:solidFill>
              <a:srgbClr val="E2231A">
                <a:alpha val="100000"/>
              </a:srgbClr>
            </a:solidFill>
          </p:spPr>
          <p:txBody>
            <a:bodyPr/>
            <a:lstStyle/>
            <a:p/>
          </p:txBody>
        </p:sp>
        <p:sp>
          <p:nvSpPr>
            <p:cNvPr id="46" name="rc46"/>
            <p:cNvSpPr/>
            <p:nvPr/>
          </p:nvSpPr>
          <p:spPr>
            <a:xfrm>
              <a:off x="4623245" y="2637922"/>
              <a:ext cx="249522" cy="1464774"/>
            </a:xfrm>
            <a:prstGeom prst="rect">
              <a:avLst/>
            </a:prstGeom>
            <a:solidFill>
              <a:srgbClr val="80BD41">
                <a:alpha val="100000"/>
              </a:srgbClr>
            </a:solidFill>
          </p:spPr>
          <p:txBody>
            <a:bodyPr/>
            <a:lstStyle/>
            <a:p/>
          </p:txBody>
        </p:sp>
        <p:sp>
          <p:nvSpPr>
            <p:cNvPr id="47" name="rc47"/>
            <p:cNvSpPr/>
            <p:nvPr/>
          </p:nvSpPr>
          <p:spPr>
            <a:xfrm>
              <a:off x="4623245" y="2437898"/>
              <a:ext cx="249522" cy="200023"/>
            </a:xfrm>
            <a:prstGeom prst="rect">
              <a:avLst/>
            </a:prstGeom>
            <a:solidFill>
              <a:srgbClr val="E2231A">
                <a:alpha val="100000"/>
              </a:srgbClr>
            </a:solidFill>
          </p:spPr>
          <p:txBody>
            <a:bodyPr/>
            <a:lstStyle/>
            <a:p/>
          </p:txBody>
        </p:sp>
        <p:sp>
          <p:nvSpPr>
            <p:cNvPr id="48" name="rc48"/>
            <p:cNvSpPr/>
            <p:nvPr/>
          </p:nvSpPr>
          <p:spPr>
            <a:xfrm>
              <a:off x="4900493" y="2492685"/>
              <a:ext cx="249522" cy="1610011"/>
            </a:xfrm>
            <a:prstGeom prst="rect">
              <a:avLst/>
            </a:prstGeom>
            <a:solidFill>
              <a:srgbClr val="80BD41">
                <a:alpha val="100000"/>
              </a:srgbClr>
            </a:solidFill>
          </p:spPr>
          <p:txBody>
            <a:bodyPr/>
            <a:lstStyle/>
            <a:p/>
          </p:txBody>
        </p:sp>
        <p:sp>
          <p:nvSpPr>
            <p:cNvPr id="49" name="rc49"/>
            <p:cNvSpPr/>
            <p:nvPr/>
          </p:nvSpPr>
          <p:spPr>
            <a:xfrm>
              <a:off x="4900493" y="2443067"/>
              <a:ext cx="249522" cy="49618"/>
            </a:xfrm>
            <a:prstGeom prst="rect">
              <a:avLst/>
            </a:prstGeom>
            <a:solidFill>
              <a:srgbClr val="E2231A">
                <a:alpha val="100000"/>
              </a:srgbClr>
            </a:solidFill>
          </p:spPr>
          <p:txBody>
            <a:bodyPr/>
            <a:lstStyle/>
            <a:p/>
          </p:txBody>
        </p:sp>
        <p:sp>
          <p:nvSpPr>
            <p:cNvPr id="50" name="rc50"/>
            <p:cNvSpPr/>
            <p:nvPr/>
          </p:nvSpPr>
          <p:spPr>
            <a:xfrm>
              <a:off x="5177741" y="2515944"/>
              <a:ext cx="249522" cy="1586753"/>
            </a:xfrm>
            <a:prstGeom prst="rect">
              <a:avLst/>
            </a:prstGeom>
            <a:solidFill>
              <a:srgbClr val="80BD41">
                <a:alpha val="100000"/>
              </a:srgbClr>
            </a:solidFill>
          </p:spPr>
          <p:txBody>
            <a:bodyPr/>
            <a:lstStyle/>
            <a:p/>
          </p:txBody>
        </p:sp>
        <p:sp>
          <p:nvSpPr>
            <p:cNvPr id="51" name="rc51"/>
            <p:cNvSpPr/>
            <p:nvPr/>
          </p:nvSpPr>
          <p:spPr>
            <a:xfrm>
              <a:off x="5177741" y="2466842"/>
              <a:ext cx="249522" cy="49101"/>
            </a:xfrm>
            <a:prstGeom prst="rect">
              <a:avLst/>
            </a:prstGeom>
            <a:solidFill>
              <a:srgbClr val="E2231A">
                <a:alpha val="100000"/>
              </a:srgbClr>
            </a:solidFill>
          </p:spPr>
          <p:txBody>
            <a:bodyPr/>
            <a:lstStyle/>
            <a:p/>
          </p:txBody>
        </p:sp>
        <p:sp>
          <p:nvSpPr>
            <p:cNvPr id="52" name="rc52"/>
            <p:cNvSpPr/>
            <p:nvPr/>
          </p:nvSpPr>
          <p:spPr>
            <a:xfrm>
              <a:off x="5454988" y="2672552"/>
              <a:ext cx="249522" cy="1430145"/>
            </a:xfrm>
            <a:prstGeom prst="rect">
              <a:avLst/>
            </a:prstGeom>
            <a:solidFill>
              <a:srgbClr val="80BD41">
                <a:alpha val="100000"/>
              </a:srgbClr>
            </a:solidFill>
          </p:spPr>
          <p:txBody>
            <a:bodyPr/>
            <a:lstStyle/>
            <a:p/>
          </p:txBody>
        </p:sp>
        <p:sp>
          <p:nvSpPr>
            <p:cNvPr id="53" name="rc53"/>
            <p:cNvSpPr/>
            <p:nvPr/>
          </p:nvSpPr>
          <p:spPr>
            <a:xfrm>
              <a:off x="5454988" y="2495786"/>
              <a:ext cx="249522" cy="176765"/>
            </a:xfrm>
            <a:prstGeom prst="rect">
              <a:avLst/>
            </a:prstGeom>
            <a:solidFill>
              <a:srgbClr val="E2231A">
                <a:alpha val="100000"/>
              </a:srgbClr>
            </a:solidFill>
          </p:spPr>
          <p:txBody>
            <a:bodyPr/>
            <a:lstStyle/>
            <a:p/>
          </p:txBody>
        </p:sp>
        <p:sp>
          <p:nvSpPr>
            <p:cNvPr id="54" name="rc54"/>
            <p:cNvSpPr/>
            <p:nvPr/>
          </p:nvSpPr>
          <p:spPr>
            <a:xfrm>
              <a:off x="5732236" y="2697878"/>
              <a:ext cx="249522" cy="1404819"/>
            </a:xfrm>
            <a:prstGeom prst="rect">
              <a:avLst/>
            </a:prstGeom>
            <a:solidFill>
              <a:srgbClr val="80BD41">
                <a:alpha val="100000"/>
              </a:srgbClr>
            </a:solidFill>
          </p:spPr>
          <p:txBody>
            <a:bodyPr/>
            <a:lstStyle/>
            <a:p/>
          </p:txBody>
        </p:sp>
        <p:sp>
          <p:nvSpPr>
            <p:cNvPr id="55" name="rc55"/>
            <p:cNvSpPr/>
            <p:nvPr/>
          </p:nvSpPr>
          <p:spPr>
            <a:xfrm>
              <a:off x="5732236" y="2524213"/>
              <a:ext cx="249522" cy="173664"/>
            </a:xfrm>
            <a:prstGeom prst="rect">
              <a:avLst/>
            </a:prstGeom>
            <a:solidFill>
              <a:srgbClr val="E2231A">
                <a:alpha val="100000"/>
              </a:srgbClr>
            </a:solidFill>
          </p:spPr>
          <p:txBody>
            <a:bodyPr/>
            <a:lstStyle/>
            <a:p/>
          </p:txBody>
        </p:sp>
        <p:sp>
          <p:nvSpPr>
            <p:cNvPr id="56" name="rc56"/>
            <p:cNvSpPr/>
            <p:nvPr/>
          </p:nvSpPr>
          <p:spPr>
            <a:xfrm>
              <a:off x="6009484" y="2721653"/>
              <a:ext cx="249522" cy="1381043"/>
            </a:xfrm>
            <a:prstGeom prst="rect">
              <a:avLst/>
            </a:prstGeom>
            <a:solidFill>
              <a:srgbClr val="80BD41">
                <a:alpha val="100000"/>
              </a:srgbClr>
            </a:solidFill>
          </p:spPr>
          <p:txBody>
            <a:bodyPr/>
            <a:lstStyle/>
            <a:p/>
          </p:txBody>
        </p:sp>
        <p:sp>
          <p:nvSpPr>
            <p:cNvPr id="57" name="rc57"/>
            <p:cNvSpPr/>
            <p:nvPr/>
          </p:nvSpPr>
          <p:spPr>
            <a:xfrm>
              <a:off x="6009484" y="2551090"/>
              <a:ext cx="249522" cy="170563"/>
            </a:xfrm>
            <a:prstGeom prst="rect">
              <a:avLst/>
            </a:prstGeom>
            <a:solidFill>
              <a:srgbClr val="E2231A">
                <a:alpha val="100000"/>
              </a:srgbClr>
            </a:solidFill>
          </p:spPr>
          <p:txBody>
            <a:bodyPr/>
            <a:lstStyle/>
            <a:p/>
          </p:txBody>
        </p:sp>
        <p:sp>
          <p:nvSpPr>
            <p:cNvPr id="58" name="rc58"/>
            <p:cNvSpPr/>
            <p:nvPr/>
          </p:nvSpPr>
          <p:spPr>
            <a:xfrm>
              <a:off x="6286731" y="2795564"/>
              <a:ext cx="249522" cy="1307133"/>
            </a:xfrm>
            <a:prstGeom prst="rect">
              <a:avLst/>
            </a:prstGeom>
            <a:solidFill>
              <a:srgbClr val="80BD41">
                <a:alpha val="100000"/>
              </a:srgbClr>
            </a:solidFill>
          </p:spPr>
          <p:txBody>
            <a:bodyPr/>
            <a:lstStyle/>
            <a:p/>
          </p:txBody>
        </p:sp>
        <p:sp>
          <p:nvSpPr>
            <p:cNvPr id="59" name="rc59"/>
            <p:cNvSpPr/>
            <p:nvPr/>
          </p:nvSpPr>
          <p:spPr>
            <a:xfrm>
              <a:off x="6286731" y="2565045"/>
              <a:ext cx="249522" cy="230518"/>
            </a:xfrm>
            <a:prstGeom prst="rect">
              <a:avLst/>
            </a:prstGeom>
            <a:solidFill>
              <a:srgbClr val="E2231A">
                <a:alpha val="100000"/>
              </a:srgbClr>
            </a:solidFill>
          </p:spPr>
          <p:txBody>
            <a:bodyPr/>
            <a:lstStyle/>
            <a:p/>
          </p:txBody>
        </p:sp>
        <p:sp>
          <p:nvSpPr>
            <p:cNvPr id="60" name="rc60"/>
            <p:cNvSpPr/>
            <p:nvPr/>
          </p:nvSpPr>
          <p:spPr>
            <a:xfrm>
              <a:off x="6563979" y="2868957"/>
              <a:ext cx="249522" cy="1233739"/>
            </a:xfrm>
            <a:prstGeom prst="rect">
              <a:avLst/>
            </a:prstGeom>
            <a:solidFill>
              <a:srgbClr val="80BD41">
                <a:alpha val="100000"/>
              </a:srgbClr>
            </a:solidFill>
          </p:spPr>
          <p:txBody>
            <a:bodyPr/>
            <a:lstStyle/>
            <a:p/>
          </p:txBody>
        </p:sp>
        <p:sp>
          <p:nvSpPr>
            <p:cNvPr id="61" name="rc61"/>
            <p:cNvSpPr/>
            <p:nvPr/>
          </p:nvSpPr>
          <p:spPr>
            <a:xfrm>
              <a:off x="6563979" y="2579517"/>
              <a:ext cx="249522" cy="289440"/>
            </a:xfrm>
            <a:prstGeom prst="rect">
              <a:avLst/>
            </a:prstGeom>
            <a:solidFill>
              <a:srgbClr val="E2231A">
                <a:alpha val="100000"/>
              </a:srgbClr>
            </a:solidFill>
          </p:spPr>
          <p:txBody>
            <a:bodyPr/>
            <a:lstStyle/>
            <a:p/>
          </p:txBody>
        </p:sp>
        <p:sp>
          <p:nvSpPr>
            <p:cNvPr id="62" name="rc62"/>
            <p:cNvSpPr/>
            <p:nvPr/>
          </p:nvSpPr>
          <p:spPr>
            <a:xfrm>
              <a:off x="6841227" y="2954239"/>
              <a:ext cx="249522" cy="1148457"/>
            </a:xfrm>
            <a:prstGeom prst="rect">
              <a:avLst/>
            </a:prstGeom>
            <a:solidFill>
              <a:srgbClr val="80BD41">
                <a:alpha val="100000"/>
              </a:srgbClr>
            </a:solidFill>
          </p:spPr>
          <p:txBody>
            <a:bodyPr/>
            <a:lstStyle/>
            <a:p/>
          </p:txBody>
        </p:sp>
        <p:sp>
          <p:nvSpPr>
            <p:cNvPr id="63" name="rc63"/>
            <p:cNvSpPr/>
            <p:nvPr/>
          </p:nvSpPr>
          <p:spPr>
            <a:xfrm>
              <a:off x="6841227" y="2591405"/>
              <a:ext cx="249522" cy="362834"/>
            </a:xfrm>
            <a:prstGeom prst="rect">
              <a:avLst/>
            </a:prstGeom>
            <a:solidFill>
              <a:srgbClr val="E2231A">
                <a:alpha val="100000"/>
              </a:srgbClr>
            </a:solidFill>
          </p:spPr>
          <p:txBody>
            <a:bodyPr/>
            <a:lstStyle/>
            <a:p/>
          </p:txBody>
        </p:sp>
        <p:sp>
          <p:nvSpPr>
            <p:cNvPr id="64" name="rc64"/>
            <p:cNvSpPr/>
            <p:nvPr/>
          </p:nvSpPr>
          <p:spPr>
            <a:xfrm>
              <a:off x="7118474" y="2899452"/>
              <a:ext cx="249522" cy="1203244"/>
            </a:xfrm>
            <a:prstGeom prst="rect">
              <a:avLst/>
            </a:prstGeom>
            <a:solidFill>
              <a:srgbClr val="80BD41">
                <a:alpha val="100000"/>
              </a:srgbClr>
            </a:solidFill>
          </p:spPr>
          <p:txBody>
            <a:bodyPr/>
            <a:lstStyle/>
            <a:p/>
          </p:txBody>
        </p:sp>
        <p:sp>
          <p:nvSpPr>
            <p:cNvPr id="65" name="rc65"/>
            <p:cNvSpPr/>
            <p:nvPr/>
          </p:nvSpPr>
          <p:spPr>
            <a:xfrm>
              <a:off x="7118474" y="2598641"/>
              <a:ext cx="249522" cy="300811"/>
            </a:xfrm>
            <a:prstGeom prst="rect">
              <a:avLst/>
            </a:prstGeom>
            <a:solidFill>
              <a:srgbClr val="E2231A">
                <a:alpha val="100000"/>
              </a:srgbClr>
            </a:solidFill>
          </p:spPr>
          <p:txBody>
            <a:bodyPr/>
            <a:lstStyle/>
            <a:p/>
          </p:txBody>
        </p:sp>
        <p:sp>
          <p:nvSpPr>
            <p:cNvPr id="66" name="rc66"/>
            <p:cNvSpPr/>
            <p:nvPr/>
          </p:nvSpPr>
          <p:spPr>
            <a:xfrm>
              <a:off x="7395722" y="2857587"/>
              <a:ext cx="249522" cy="1245110"/>
            </a:xfrm>
            <a:prstGeom prst="rect">
              <a:avLst/>
            </a:prstGeom>
            <a:solidFill>
              <a:srgbClr val="80BD41">
                <a:alpha val="100000"/>
              </a:srgbClr>
            </a:solidFill>
          </p:spPr>
          <p:txBody>
            <a:bodyPr/>
            <a:lstStyle/>
            <a:p/>
          </p:txBody>
        </p:sp>
        <p:sp>
          <p:nvSpPr>
            <p:cNvPr id="67" name="rc67"/>
            <p:cNvSpPr/>
            <p:nvPr/>
          </p:nvSpPr>
          <p:spPr>
            <a:xfrm>
              <a:off x="7395722" y="2602776"/>
              <a:ext cx="249522" cy="254810"/>
            </a:xfrm>
            <a:prstGeom prst="rect">
              <a:avLst/>
            </a:prstGeom>
            <a:solidFill>
              <a:srgbClr val="E2231A">
                <a:alpha val="100000"/>
              </a:srgbClr>
            </a:solidFill>
          </p:spPr>
          <p:txBody>
            <a:bodyPr/>
            <a:lstStyle/>
            <a:p/>
          </p:txBody>
        </p:sp>
        <p:sp>
          <p:nvSpPr>
            <p:cNvPr id="68" name="rc68"/>
            <p:cNvSpPr/>
            <p:nvPr/>
          </p:nvSpPr>
          <p:spPr>
            <a:xfrm>
              <a:off x="7672970" y="2842598"/>
              <a:ext cx="249522" cy="1260099"/>
            </a:xfrm>
            <a:prstGeom prst="rect">
              <a:avLst/>
            </a:prstGeom>
            <a:solidFill>
              <a:srgbClr val="80BD41">
                <a:alpha val="100000"/>
              </a:srgbClr>
            </a:solidFill>
          </p:spPr>
          <p:txBody>
            <a:bodyPr/>
            <a:lstStyle/>
            <a:p/>
          </p:txBody>
        </p:sp>
        <p:sp>
          <p:nvSpPr>
            <p:cNvPr id="69" name="rc69"/>
            <p:cNvSpPr/>
            <p:nvPr/>
          </p:nvSpPr>
          <p:spPr>
            <a:xfrm>
              <a:off x="7672970" y="2620349"/>
              <a:ext cx="249522" cy="222248"/>
            </a:xfrm>
            <a:prstGeom prst="rect">
              <a:avLst/>
            </a:prstGeom>
            <a:solidFill>
              <a:srgbClr val="E2231A">
                <a:alpha val="100000"/>
              </a:srgbClr>
            </a:solidFill>
          </p:spPr>
          <p:txBody>
            <a:bodyPr/>
            <a:lstStyle/>
            <a:p/>
          </p:txBody>
        </p:sp>
        <p:sp>
          <p:nvSpPr>
            <p:cNvPr id="70" name="rc70"/>
            <p:cNvSpPr/>
            <p:nvPr/>
          </p:nvSpPr>
          <p:spPr>
            <a:xfrm>
              <a:off x="7950217" y="2851901"/>
              <a:ext cx="249522" cy="1250795"/>
            </a:xfrm>
            <a:prstGeom prst="rect">
              <a:avLst/>
            </a:prstGeom>
            <a:solidFill>
              <a:srgbClr val="80BD41">
                <a:alpha val="100000"/>
              </a:srgbClr>
            </a:solidFill>
          </p:spPr>
          <p:txBody>
            <a:bodyPr/>
            <a:lstStyle/>
            <a:p/>
          </p:txBody>
        </p:sp>
        <p:sp>
          <p:nvSpPr>
            <p:cNvPr id="71" name="rc71"/>
            <p:cNvSpPr/>
            <p:nvPr/>
          </p:nvSpPr>
          <p:spPr>
            <a:xfrm>
              <a:off x="7950217" y="2631203"/>
              <a:ext cx="249522" cy="220698"/>
            </a:xfrm>
            <a:prstGeom prst="rect">
              <a:avLst/>
            </a:prstGeom>
            <a:solidFill>
              <a:srgbClr val="E2231A">
                <a:alpha val="100000"/>
              </a:srgbClr>
            </a:solidFill>
          </p:spPr>
          <p:txBody>
            <a:bodyPr/>
            <a:lstStyle/>
            <a:p/>
          </p:txBody>
        </p:sp>
        <p:sp>
          <p:nvSpPr>
            <p:cNvPr id="72" name="pl72"/>
            <p:cNvSpPr/>
            <p:nvPr/>
          </p:nvSpPr>
          <p:spPr>
            <a:xfrm>
              <a:off x="1421035" y="1294457"/>
              <a:ext cx="6653943" cy="607969"/>
            </a:xfrm>
            <a:custGeom>
              <a:avLst/>
              <a:pathLst>
                <a:path w="6653943" h="607969">
                  <a:moveTo>
                    <a:pt x="0" y="144754"/>
                  </a:moveTo>
                  <a:lnTo>
                    <a:pt x="277247" y="115803"/>
                  </a:lnTo>
                  <a:lnTo>
                    <a:pt x="554495" y="115803"/>
                  </a:lnTo>
                  <a:lnTo>
                    <a:pt x="831742" y="115803"/>
                  </a:lnTo>
                  <a:lnTo>
                    <a:pt x="1108990" y="115803"/>
                  </a:lnTo>
                  <a:lnTo>
                    <a:pt x="1386238" y="115803"/>
                  </a:lnTo>
                  <a:lnTo>
                    <a:pt x="1663485" y="115803"/>
                  </a:lnTo>
                  <a:lnTo>
                    <a:pt x="1940733" y="86852"/>
                  </a:lnTo>
                  <a:lnTo>
                    <a:pt x="2217981" y="86852"/>
                  </a:lnTo>
                  <a:lnTo>
                    <a:pt x="2495228" y="86852"/>
                  </a:lnTo>
                  <a:lnTo>
                    <a:pt x="2772476" y="86852"/>
                  </a:lnTo>
                  <a:lnTo>
                    <a:pt x="3049724" y="289509"/>
                  </a:lnTo>
                  <a:lnTo>
                    <a:pt x="3326971" y="260558"/>
                  </a:lnTo>
                  <a:lnTo>
                    <a:pt x="3604219" y="0"/>
                  </a:lnTo>
                  <a:lnTo>
                    <a:pt x="3881467" y="0"/>
                  </a:lnTo>
                  <a:lnTo>
                    <a:pt x="4158714" y="231607"/>
                  </a:lnTo>
                  <a:lnTo>
                    <a:pt x="4435962" y="231607"/>
                  </a:lnTo>
                  <a:lnTo>
                    <a:pt x="4713210" y="231607"/>
                  </a:lnTo>
                  <a:lnTo>
                    <a:pt x="4990457" y="347411"/>
                  </a:lnTo>
                  <a:lnTo>
                    <a:pt x="5267705" y="463214"/>
                  </a:lnTo>
                  <a:lnTo>
                    <a:pt x="5544953" y="607969"/>
                  </a:lnTo>
                  <a:lnTo>
                    <a:pt x="5822200" y="492165"/>
                  </a:lnTo>
                  <a:lnTo>
                    <a:pt x="6099448" y="405312"/>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29607" y="23096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84" name="tx84"/>
            <p:cNvSpPr/>
            <p:nvPr/>
          </p:nvSpPr>
          <p:spPr>
            <a:xfrm>
              <a:off x="2715845" y="22543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85" name="tx85"/>
            <p:cNvSpPr/>
            <p:nvPr/>
          </p:nvSpPr>
          <p:spPr>
            <a:xfrm>
              <a:off x="4102084" y="2277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6" name="tx86"/>
            <p:cNvSpPr/>
            <p:nvPr/>
          </p:nvSpPr>
          <p:spPr>
            <a:xfrm>
              <a:off x="5488322" y="23598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87" name="tx87"/>
            <p:cNvSpPr/>
            <p:nvPr/>
          </p:nvSpPr>
          <p:spPr>
            <a:xfrm>
              <a:off x="6597312" y="2444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a:t>
              </a:r>
            </a:p>
          </p:txBody>
        </p:sp>
        <p:sp>
          <p:nvSpPr>
            <p:cNvPr id="88" name="tx88"/>
            <p:cNvSpPr/>
            <p:nvPr/>
          </p:nvSpPr>
          <p:spPr>
            <a:xfrm>
              <a:off x="6874560" y="2455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29.2</a:t>
              </a:r>
            </a:p>
          </p:txBody>
        </p:sp>
        <p:sp>
          <p:nvSpPr>
            <p:cNvPr id="89" name="tx89"/>
            <p:cNvSpPr/>
            <p:nvPr/>
          </p:nvSpPr>
          <p:spPr>
            <a:xfrm>
              <a:off x="7151808" y="2462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0" name="tx90"/>
            <p:cNvSpPr/>
            <p:nvPr/>
          </p:nvSpPr>
          <p:spPr>
            <a:xfrm>
              <a:off x="7468232" y="24668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a:t>
              </a:r>
            </a:p>
          </p:txBody>
        </p:sp>
        <p:sp>
          <p:nvSpPr>
            <p:cNvPr id="91" name="tx91"/>
            <p:cNvSpPr/>
            <p:nvPr/>
          </p:nvSpPr>
          <p:spPr>
            <a:xfrm>
              <a:off x="7706303" y="2484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28.7</a:t>
              </a:r>
            </a:p>
          </p:txBody>
        </p:sp>
        <p:sp>
          <p:nvSpPr>
            <p:cNvPr id="92" name="tx92"/>
            <p:cNvSpPr/>
            <p:nvPr/>
          </p:nvSpPr>
          <p:spPr>
            <a:xfrm>
              <a:off x="7983551" y="2495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3" name="pl93"/>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305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04" name="tx104"/>
            <p:cNvSpPr/>
            <p:nvPr/>
          </p:nvSpPr>
          <p:spPr>
            <a:xfrm>
              <a:off x="1355732" y="24767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05" name="tx105"/>
            <p:cNvSpPr/>
            <p:nvPr/>
          </p:nvSpPr>
          <p:spPr>
            <a:xfrm>
              <a:off x="2715845" y="32713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06" name="tx106"/>
            <p:cNvSpPr/>
            <p:nvPr/>
          </p:nvSpPr>
          <p:spPr>
            <a:xfrm>
              <a:off x="2741971" y="24152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7" name="tx107"/>
            <p:cNvSpPr/>
            <p:nvPr/>
          </p:nvSpPr>
          <p:spPr>
            <a:xfrm>
              <a:off x="4102084" y="3273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08" name="tx108"/>
            <p:cNvSpPr/>
            <p:nvPr/>
          </p:nvSpPr>
          <p:spPr>
            <a:xfrm>
              <a:off x="4167386" y="243035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9" name="tx109"/>
            <p:cNvSpPr/>
            <p:nvPr/>
          </p:nvSpPr>
          <p:spPr>
            <a:xfrm>
              <a:off x="5488322" y="33537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0" name="tx110"/>
            <p:cNvSpPr/>
            <p:nvPr/>
          </p:nvSpPr>
          <p:spPr>
            <a:xfrm>
              <a:off x="5514447" y="25490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1" name="tx111"/>
            <p:cNvSpPr/>
            <p:nvPr/>
          </p:nvSpPr>
          <p:spPr>
            <a:xfrm>
              <a:off x="6597312" y="34507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2" name="tx112"/>
            <p:cNvSpPr/>
            <p:nvPr/>
          </p:nvSpPr>
          <p:spPr>
            <a:xfrm>
              <a:off x="6623438" y="2689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3" name="tx113"/>
            <p:cNvSpPr/>
            <p:nvPr/>
          </p:nvSpPr>
          <p:spPr>
            <a:xfrm>
              <a:off x="6874560" y="34945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14" name="tx114"/>
            <p:cNvSpPr/>
            <p:nvPr/>
          </p:nvSpPr>
          <p:spPr>
            <a:xfrm>
              <a:off x="6939862" y="274006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5" name="tx115"/>
            <p:cNvSpPr/>
            <p:nvPr/>
          </p:nvSpPr>
          <p:spPr>
            <a:xfrm>
              <a:off x="7151808" y="34659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6" name="tx116"/>
            <p:cNvSpPr/>
            <p:nvPr/>
          </p:nvSpPr>
          <p:spPr>
            <a:xfrm>
              <a:off x="7177933" y="27139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7429055" y="34462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18" name="tx118"/>
            <p:cNvSpPr/>
            <p:nvPr/>
          </p:nvSpPr>
          <p:spPr>
            <a:xfrm>
              <a:off x="7455181" y="26951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9" name="tx119"/>
            <p:cNvSpPr/>
            <p:nvPr/>
          </p:nvSpPr>
          <p:spPr>
            <a:xfrm>
              <a:off x="7706303" y="34387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0" name="tx120"/>
            <p:cNvSpPr/>
            <p:nvPr/>
          </p:nvSpPr>
          <p:spPr>
            <a:xfrm>
              <a:off x="7732429" y="26963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1" name="tx121"/>
            <p:cNvSpPr/>
            <p:nvPr/>
          </p:nvSpPr>
          <p:spPr>
            <a:xfrm>
              <a:off x="7983551" y="34433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a:t>
              </a:r>
            </a:p>
          </p:txBody>
        </p:sp>
        <p:sp>
          <p:nvSpPr>
            <p:cNvPr id="122" name="tx122"/>
            <p:cNvSpPr/>
            <p:nvPr/>
          </p:nvSpPr>
          <p:spPr>
            <a:xfrm>
              <a:off x="8009676" y="27064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168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1983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9494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2000-2024</a:t>
              </a:r>
            </a:p>
          </p:txBody>
        </p:sp>
        <p:sp>
          <p:nvSpPr>
            <p:cNvPr id="152" name="pl152"/>
            <p:cNvSpPr/>
            <p:nvPr/>
          </p:nvSpPr>
          <p:spPr>
            <a:xfrm>
              <a:off x="24121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6438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875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280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7597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9915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327182" cy="167191"/>
            </a:xfrm>
            <a:prstGeom prst="rect">
              <a:avLst/>
            </a:prstGeom>
            <a:solidFill>
              <a:srgbClr val="80BD41">
                <a:alpha val="100000"/>
              </a:srgbClr>
            </a:solidFill>
          </p:spPr>
          <p:txBody>
            <a:bodyPr/>
            <a:lstStyle/>
            <a:p/>
          </p:txBody>
        </p:sp>
        <p:sp>
          <p:nvSpPr>
            <p:cNvPr id="163" name="rc163"/>
            <p:cNvSpPr/>
            <p:nvPr/>
          </p:nvSpPr>
          <p:spPr>
            <a:xfrm>
              <a:off x="6623456" y="5889059"/>
              <a:ext cx="1249779" cy="167191"/>
            </a:xfrm>
            <a:prstGeom prst="rect">
              <a:avLst/>
            </a:prstGeom>
            <a:solidFill>
              <a:srgbClr val="E2231A">
                <a:alpha val="100000"/>
              </a:srgbClr>
            </a:solidFill>
          </p:spPr>
          <p:txBody>
            <a:bodyPr/>
            <a:lstStyle/>
            <a:p/>
          </p:txBody>
        </p:sp>
        <p:sp>
          <p:nvSpPr>
            <p:cNvPr id="164" name="rc164"/>
            <p:cNvSpPr/>
            <p:nvPr/>
          </p:nvSpPr>
          <p:spPr>
            <a:xfrm>
              <a:off x="1296273" y="5680069"/>
              <a:ext cx="5441002" cy="167191"/>
            </a:xfrm>
            <a:prstGeom prst="rect">
              <a:avLst/>
            </a:prstGeom>
            <a:solidFill>
              <a:srgbClr val="80BD41">
                <a:alpha val="100000"/>
              </a:srgbClr>
            </a:solidFill>
          </p:spPr>
          <p:txBody>
            <a:bodyPr/>
            <a:lstStyle/>
            <a:p/>
          </p:txBody>
        </p:sp>
        <p:sp>
          <p:nvSpPr>
            <p:cNvPr id="165" name="rc165"/>
            <p:cNvSpPr/>
            <p:nvPr/>
          </p:nvSpPr>
          <p:spPr>
            <a:xfrm>
              <a:off x="6737276" y="5680069"/>
              <a:ext cx="959651" cy="167191"/>
            </a:xfrm>
            <a:prstGeom prst="rect">
              <a:avLst/>
            </a:prstGeom>
            <a:solidFill>
              <a:srgbClr val="E2231A">
                <a:alpha val="100000"/>
              </a:srgbClr>
            </a:solidFill>
          </p:spPr>
          <p:txBody>
            <a:bodyPr/>
            <a:lstStyle/>
            <a:p/>
          </p:txBody>
        </p:sp>
        <p:sp>
          <p:nvSpPr>
            <p:cNvPr id="166" name="rc166"/>
            <p:cNvSpPr/>
            <p:nvPr/>
          </p:nvSpPr>
          <p:spPr>
            <a:xfrm>
              <a:off x="1296273" y="5471080"/>
              <a:ext cx="5400830" cy="167191"/>
            </a:xfrm>
            <a:prstGeom prst="rect">
              <a:avLst/>
            </a:prstGeom>
            <a:solidFill>
              <a:srgbClr val="80BD41">
                <a:alpha val="100000"/>
              </a:srgbClr>
            </a:solidFill>
          </p:spPr>
          <p:txBody>
            <a:bodyPr/>
            <a:lstStyle/>
            <a:p/>
          </p:txBody>
        </p:sp>
        <p:sp>
          <p:nvSpPr>
            <p:cNvPr id="167" name="rc167"/>
            <p:cNvSpPr/>
            <p:nvPr/>
          </p:nvSpPr>
          <p:spPr>
            <a:xfrm>
              <a:off x="6697104" y="5471080"/>
              <a:ext cx="952956" cy="167191"/>
            </a:xfrm>
            <a:prstGeom prst="rect">
              <a:avLst/>
            </a:prstGeom>
            <a:solidFill>
              <a:srgbClr val="E2231A">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29.5</a:t>
              </a:r>
            </a:p>
          </p:txBody>
        </p:sp>
        <p:sp>
          <p:nvSpPr>
            <p:cNvPr id="169" name="tx169"/>
            <p:cNvSpPr/>
            <p:nvPr/>
          </p:nvSpPr>
          <p:spPr>
            <a:xfrm>
              <a:off x="790443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28.7</a:t>
              </a:r>
            </a:p>
          </p:txBody>
        </p:sp>
        <p:sp>
          <p:nvSpPr>
            <p:cNvPr id="170" name="tx170"/>
            <p:cNvSpPr/>
            <p:nvPr/>
          </p:nvSpPr>
          <p:spPr>
            <a:xfrm>
              <a:off x="785522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1" name="tx171"/>
            <p:cNvSpPr/>
            <p:nvPr/>
          </p:nvSpPr>
          <p:spPr>
            <a:xfrm>
              <a:off x="385437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72" name="tx172"/>
            <p:cNvSpPr/>
            <p:nvPr/>
          </p:nvSpPr>
          <p:spPr>
            <a:xfrm>
              <a:off x="717299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3" name="tx173"/>
            <p:cNvSpPr/>
            <p:nvPr/>
          </p:nvSpPr>
          <p:spPr>
            <a:xfrm>
              <a:off x="3911281"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74" name="tx174"/>
            <p:cNvSpPr/>
            <p:nvPr/>
          </p:nvSpPr>
          <p:spPr>
            <a:xfrm>
              <a:off x="714175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5" name="tx175"/>
            <p:cNvSpPr/>
            <p:nvPr/>
          </p:nvSpPr>
          <p:spPr>
            <a:xfrm>
              <a:off x="3891195"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76" name="tx176"/>
            <p:cNvSpPr/>
            <p:nvPr/>
          </p:nvSpPr>
          <p:spPr>
            <a:xfrm>
              <a:off x="7098233"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45032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2" name="tx182"/>
            <p:cNvSpPr/>
            <p:nvPr/>
          </p:nvSpPr>
          <p:spPr>
            <a:xfrm>
              <a:off x="568207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7913824"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(85%) was higher than in 2019 (81%).
The number of children vaccinated with MCV1 increased 1% compared to in 2019.
The number of surviving infants decreased approximately 3%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7242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37570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07898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78225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32078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2406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72734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4306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4445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85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52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677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6087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1498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69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2319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729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3140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855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396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9371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5111" y="5255952"/>
              <a:ext cx="498694" cy="64836"/>
            </a:xfrm>
            <a:prstGeom prst="rect">
              <a:avLst/>
            </a:prstGeom>
            <a:solidFill>
              <a:srgbClr val="1CABE2">
                <a:alpha val="100000"/>
              </a:srgbClr>
            </a:solidFill>
          </p:spPr>
          <p:txBody>
            <a:bodyPr/>
            <a:lstStyle/>
            <a:p/>
          </p:txBody>
        </p:sp>
        <p:sp>
          <p:nvSpPr>
            <p:cNvPr id="26" name="rc26"/>
            <p:cNvSpPr/>
            <p:nvPr/>
          </p:nvSpPr>
          <p:spPr>
            <a:xfrm>
              <a:off x="1349216" y="5320788"/>
              <a:ext cx="498694" cy="0"/>
            </a:xfrm>
            <a:prstGeom prst="rect">
              <a:avLst/>
            </a:prstGeom>
            <a:solidFill>
              <a:srgbClr val="1CABE2">
                <a:alpha val="100000"/>
              </a:srgbClr>
            </a:solidFill>
          </p:spPr>
          <p:txBody>
            <a:bodyPr/>
            <a:lstStyle/>
            <a:p/>
          </p:txBody>
        </p:sp>
        <p:sp>
          <p:nvSpPr>
            <p:cNvPr id="27" name="rc27"/>
            <p:cNvSpPr/>
            <p:nvPr/>
          </p:nvSpPr>
          <p:spPr>
            <a:xfrm>
              <a:off x="1903321" y="4024065"/>
              <a:ext cx="498694" cy="1296723"/>
            </a:xfrm>
            <a:prstGeom prst="rect">
              <a:avLst/>
            </a:prstGeom>
            <a:solidFill>
              <a:srgbClr val="1CABE2">
                <a:alpha val="100000"/>
              </a:srgbClr>
            </a:solidFill>
          </p:spPr>
          <p:txBody>
            <a:bodyPr/>
            <a:lstStyle/>
            <a:p/>
          </p:txBody>
        </p:sp>
        <p:sp>
          <p:nvSpPr>
            <p:cNvPr id="28" name="rc28"/>
            <p:cNvSpPr/>
            <p:nvPr/>
          </p:nvSpPr>
          <p:spPr>
            <a:xfrm>
              <a:off x="2457425" y="5320788"/>
              <a:ext cx="498694" cy="0"/>
            </a:xfrm>
            <a:prstGeom prst="rect">
              <a:avLst/>
            </a:prstGeom>
            <a:solidFill>
              <a:srgbClr val="1CABE2">
                <a:alpha val="100000"/>
              </a:srgbClr>
            </a:solidFill>
          </p:spPr>
          <p:txBody>
            <a:bodyPr/>
            <a:lstStyle/>
            <a:p/>
          </p:txBody>
        </p:sp>
        <p:sp>
          <p:nvSpPr>
            <p:cNvPr id="29" name="rc29"/>
            <p:cNvSpPr/>
            <p:nvPr/>
          </p:nvSpPr>
          <p:spPr>
            <a:xfrm>
              <a:off x="3011530" y="5255952"/>
              <a:ext cx="498694" cy="64836"/>
            </a:xfrm>
            <a:prstGeom prst="rect">
              <a:avLst/>
            </a:prstGeom>
            <a:solidFill>
              <a:srgbClr val="1CABE2">
                <a:alpha val="100000"/>
              </a:srgbClr>
            </a:solidFill>
          </p:spPr>
          <p:txBody>
            <a:bodyPr/>
            <a:lstStyle/>
            <a:p/>
          </p:txBody>
        </p:sp>
        <p:sp>
          <p:nvSpPr>
            <p:cNvPr id="30" name="rc30"/>
            <p:cNvSpPr/>
            <p:nvPr/>
          </p:nvSpPr>
          <p:spPr>
            <a:xfrm>
              <a:off x="3565635" y="5320788"/>
              <a:ext cx="498694" cy="0"/>
            </a:xfrm>
            <a:prstGeom prst="rect">
              <a:avLst/>
            </a:prstGeom>
            <a:solidFill>
              <a:srgbClr val="1CABE2">
                <a:alpha val="100000"/>
              </a:srgbClr>
            </a:solidFill>
          </p:spPr>
          <p:txBody>
            <a:bodyPr/>
            <a:lstStyle/>
            <a:p/>
          </p:txBody>
        </p:sp>
        <p:sp>
          <p:nvSpPr>
            <p:cNvPr id="31" name="rc31"/>
            <p:cNvSpPr/>
            <p:nvPr/>
          </p:nvSpPr>
          <p:spPr>
            <a:xfrm>
              <a:off x="4119739" y="5320788"/>
              <a:ext cx="498694" cy="0"/>
            </a:xfrm>
            <a:prstGeom prst="rect">
              <a:avLst/>
            </a:prstGeom>
            <a:solidFill>
              <a:srgbClr val="1CABE2">
                <a:alpha val="100000"/>
              </a:srgbClr>
            </a:solidFill>
          </p:spPr>
          <p:txBody>
            <a:bodyPr/>
            <a:lstStyle/>
            <a:p/>
          </p:txBody>
        </p:sp>
        <p:sp>
          <p:nvSpPr>
            <p:cNvPr id="32" name="rc32"/>
            <p:cNvSpPr/>
            <p:nvPr/>
          </p:nvSpPr>
          <p:spPr>
            <a:xfrm>
              <a:off x="4673844" y="5320788"/>
              <a:ext cx="498694" cy="0"/>
            </a:xfrm>
            <a:prstGeom prst="rect">
              <a:avLst/>
            </a:prstGeom>
            <a:solidFill>
              <a:srgbClr val="1CABE2">
                <a:alpha val="100000"/>
              </a:srgbClr>
            </a:solidFill>
          </p:spPr>
          <p:txBody>
            <a:bodyPr/>
            <a:lstStyle/>
            <a:p/>
          </p:txBody>
        </p:sp>
        <p:sp>
          <p:nvSpPr>
            <p:cNvPr id="33" name="rc33"/>
            <p:cNvSpPr/>
            <p:nvPr/>
          </p:nvSpPr>
          <p:spPr>
            <a:xfrm>
              <a:off x="5227948" y="5255952"/>
              <a:ext cx="498694" cy="64836"/>
            </a:xfrm>
            <a:prstGeom prst="rect">
              <a:avLst/>
            </a:prstGeom>
            <a:solidFill>
              <a:srgbClr val="1CABE2">
                <a:alpha val="100000"/>
              </a:srgbClr>
            </a:solidFill>
          </p:spPr>
          <p:txBody>
            <a:bodyPr/>
            <a:lstStyle/>
            <a:p/>
          </p:txBody>
        </p:sp>
        <p:sp>
          <p:nvSpPr>
            <p:cNvPr id="34" name="rc34"/>
            <p:cNvSpPr/>
            <p:nvPr/>
          </p:nvSpPr>
          <p:spPr>
            <a:xfrm>
              <a:off x="5782053" y="5255952"/>
              <a:ext cx="498694" cy="64836"/>
            </a:xfrm>
            <a:prstGeom prst="rect">
              <a:avLst/>
            </a:prstGeom>
            <a:solidFill>
              <a:srgbClr val="1CABE2">
                <a:alpha val="100000"/>
              </a:srgbClr>
            </a:solidFill>
          </p:spPr>
          <p:txBody>
            <a:bodyPr/>
            <a:lstStyle/>
            <a:p/>
          </p:txBody>
        </p:sp>
        <p:sp>
          <p:nvSpPr>
            <p:cNvPr id="35" name="rc35"/>
            <p:cNvSpPr/>
            <p:nvPr/>
          </p:nvSpPr>
          <p:spPr>
            <a:xfrm>
              <a:off x="6336158" y="5320788"/>
              <a:ext cx="498694" cy="0"/>
            </a:xfrm>
            <a:prstGeom prst="rect">
              <a:avLst/>
            </a:prstGeom>
            <a:solidFill>
              <a:srgbClr val="1CABE2">
                <a:alpha val="100000"/>
              </a:srgbClr>
            </a:solidFill>
          </p:spPr>
          <p:txBody>
            <a:bodyPr/>
            <a:lstStyle/>
            <a:p/>
          </p:txBody>
        </p:sp>
        <p:sp>
          <p:nvSpPr>
            <p:cNvPr id="36" name="rc36"/>
            <p:cNvSpPr/>
            <p:nvPr/>
          </p:nvSpPr>
          <p:spPr>
            <a:xfrm>
              <a:off x="6890262" y="5126280"/>
              <a:ext cx="498694" cy="194508"/>
            </a:xfrm>
            <a:prstGeom prst="rect">
              <a:avLst/>
            </a:prstGeom>
            <a:solidFill>
              <a:srgbClr val="1CABE2">
                <a:alpha val="100000"/>
              </a:srgbClr>
            </a:solidFill>
          </p:spPr>
          <p:txBody>
            <a:bodyPr/>
            <a:lstStyle/>
            <a:p/>
          </p:txBody>
        </p:sp>
        <p:sp>
          <p:nvSpPr>
            <p:cNvPr id="37" name="rc37"/>
            <p:cNvSpPr/>
            <p:nvPr/>
          </p:nvSpPr>
          <p:spPr>
            <a:xfrm>
              <a:off x="7444367" y="5320788"/>
              <a:ext cx="498694" cy="0"/>
            </a:xfrm>
            <a:prstGeom prst="rect">
              <a:avLst/>
            </a:prstGeom>
            <a:solidFill>
              <a:srgbClr val="1CABE2">
                <a:alpha val="100000"/>
              </a:srgbClr>
            </a:solidFill>
          </p:spPr>
          <p:txBody>
            <a:bodyPr/>
            <a:lstStyle/>
            <a:p/>
          </p:txBody>
        </p:sp>
        <p:sp>
          <p:nvSpPr>
            <p:cNvPr id="38" name="pl38"/>
            <p:cNvSpPr/>
            <p:nvPr/>
          </p:nvSpPr>
          <p:spPr>
            <a:xfrm>
              <a:off x="1044459" y="1128050"/>
              <a:ext cx="6649255" cy="907706"/>
            </a:xfrm>
            <a:custGeom>
              <a:avLst/>
              <a:pathLst>
                <a:path w="6649255" h="907706">
                  <a:moveTo>
                    <a:pt x="0" y="389016"/>
                  </a:moveTo>
                  <a:lnTo>
                    <a:pt x="554104" y="0"/>
                  </a:lnTo>
                  <a:lnTo>
                    <a:pt x="1108209" y="0"/>
                  </a:lnTo>
                  <a:lnTo>
                    <a:pt x="1662313" y="345792"/>
                  </a:lnTo>
                  <a:lnTo>
                    <a:pt x="2216418" y="345792"/>
                  </a:lnTo>
                  <a:lnTo>
                    <a:pt x="2770523" y="345792"/>
                  </a:lnTo>
                  <a:lnTo>
                    <a:pt x="3324627" y="518689"/>
                  </a:lnTo>
                  <a:lnTo>
                    <a:pt x="3878732" y="691585"/>
                  </a:lnTo>
                  <a:lnTo>
                    <a:pt x="4432837" y="907706"/>
                  </a:lnTo>
                  <a:lnTo>
                    <a:pt x="4986941" y="734809"/>
                  </a:lnTo>
                  <a:lnTo>
                    <a:pt x="5541046" y="605137"/>
                  </a:lnTo>
                  <a:lnTo>
                    <a:pt x="6095150" y="518689"/>
                  </a:lnTo>
                  <a:lnTo>
                    <a:pt x="6649255" y="518689"/>
                  </a:lnTo>
                </a:path>
              </a:pathLst>
            </a:custGeom>
            <a:ln w="27101" cap="flat">
              <a:solidFill>
                <a:srgbClr val="00833D">
                  <a:alpha val="100000"/>
                </a:srgbClr>
              </a:solidFill>
              <a:prstDash val="solid"/>
              <a:round/>
            </a:ln>
          </p:spPr>
          <p:txBody>
            <a:bodyPr/>
            <a:lstStyle/>
            <a:p/>
          </p:txBody>
        </p:sp>
        <p:sp>
          <p:nvSpPr>
            <p:cNvPr id="39" name="pl39"/>
            <p:cNvSpPr/>
            <p:nvPr/>
          </p:nvSpPr>
          <p:spPr>
            <a:xfrm>
              <a:off x="1044459" y="1473843"/>
              <a:ext cx="6649255" cy="1599292"/>
            </a:xfrm>
            <a:custGeom>
              <a:avLst/>
              <a:pathLst>
                <a:path w="6649255" h="1599292">
                  <a:moveTo>
                    <a:pt x="0" y="1599292"/>
                  </a:moveTo>
                  <a:lnTo>
                    <a:pt x="554104" y="0"/>
                  </a:lnTo>
                  <a:lnTo>
                    <a:pt x="1108209" y="0"/>
                  </a:lnTo>
                  <a:lnTo>
                    <a:pt x="1662313" y="259344"/>
                  </a:lnTo>
                  <a:lnTo>
                    <a:pt x="2216418" y="561913"/>
                  </a:lnTo>
                  <a:lnTo>
                    <a:pt x="2770523" y="821258"/>
                  </a:lnTo>
                  <a:lnTo>
                    <a:pt x="3324627" y="605137"/>
                  </a:lnTo>
                  <a:lnTo>
                    <a:pt x="3878732" y="605137"/>
                  </a:lnTo>
                  <a:lnTo>
                    <a:pt x="4432837" y="821258"/>
                  </a:lnTo>
                  <a:lnTo>
                    <a:pt x="4986941" y="864482"/>
                  </a:lnTo>
                  <a:lnTo>
                    <a:pt x="5541046" y="518689"/>
                  </a:lnTo>
                  <a:lnTo>
                    <a:pt x="6095150" y="302568"/>
                  </a:lnTo>
                  <a:lnTo>
                    <a:pt x="6649255" y="129672"/>
                  </a:lnTo>
                </a:path>
              </a:pathLst>
            </a:custGeom>
            <a:ln w="27101" cap="flat">
              <a:solidFill>
                <a:srgbClr val="002759">
                  <a:alpha val="100000"/>
                </a:srgbClr>
              </a:solidFill>
              <a:prstDash val="solid"/>
              <a:round/>
            </a:ln>
          </p:spPr>
          <p:txBody>
            <a:bodyPr/>
            <a:lstStyle/>
            <a:p/>
          </p:txBody>
        </p:sp>
        <p:sp>
          <p:nvSpPr>
            <p:cNvPr id="40" name="pt40"/>
            <p:cNvSpPr/>
            <p:nvPr/>
          </p:nvSpPr>
          <p:spPr>
            <a:xfrm>
              <a:off x="1012857"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66962"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1067"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675171"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229276"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783380"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337485"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891590"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445694"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999799"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53904" y="1701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08008"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62113"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012857" y="30415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566962" y="14422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121067" y="14422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675171" y="17015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229276" y="20041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783380"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337485" y="20473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891590" y="20473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445694"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999799"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53904" y="1960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08008" y="17448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62113" y="15719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011299" y="51275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1565404"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2086349" y="38942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9" name="tx69"/>
            <p:cNvSpPr/>
            <p:nvPr/>
          </p:nvSpPr>
          <p:spPr>
            <a:xfrm>
              <a:off x="2673613"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227718" y="51275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3781822"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4335927"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4890032"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5444136" y="51275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5998241" y="51275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6552345"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7106450" y="499637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8" name="tx78"/>
            <p:cNvSpPr/>
            <p:nvPr/>
          </p:nvSpPr>
          <p:spPr>
            <a:xfrm>
              <a:off x="7660555"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pl79"/>
            <p:cNvSpPr/>
            <p:nvPr/>
          </p:nvSpPr>
          <p:spPr>
            <a:xfrm>
              <a:off x="7701472" y="1656928"/>
              <a:ext cx="160831" cy="211216"/>
            </a:xfrm>
            <a:custGeom>
              <a:avLst/>
              <a:pathLst>
                <a:path w="160831" h="211216">
                  <a:moveTo>
                    <a:pt x="160831" y="211216"/>
                  </a:moveTo>
                  <a:lnTo>
                    <a:pt x="0" y="0"/>
                  </a:lnTo>
                </a:path>
              </a:pathLst>
            </a:custGeom>
          </p:spPr>
          <p:txBody>
            <a:bodyPr/>
            <a:lstStyle/>
            <a:p/>
          </p:txBody>
        </p:sp>
        <p:sp>
          <p:nvSpPr>
            <p:cNvPr id="80" name="pl80"/>
            <p:cNvSpPr/>
            <p:nvPr/>
          </p:nvSpPr>
          <p:spPr>
            <a:xfrm>
              <a:off x="7711524" y="1605889"/>
              <a:ext cx="150779" cy="20100"/>
            </a:xfrm>
            <a:custGeom>
              <a:avLst/>
              <a:pathLst>
                <a:path w="150779" h="20100">
                  <a:moveTo>
                    <a:pt x="150779" y="20100"/>
                  </a:moveTo>
                  <a:lnTo>
                    <a:pt x="0" y="0"/>
                  </a:lnTo>
                </a:path>
              </a:pathLst>
            </a:custGeom>
          </p:spPr>
          <p:txBody>
            <a:bodyPr/>
            <a:lstStyle/>
            <a:p/>
          </p:txBody>
        </p:sp>
        <p:sp>
          <p:nvSpPr>
            <p:cNvPr id="81" name="pg81"/>
            <p:cNvSpPr/>
            <p:nvPr/>
          </p:nvSpPr>
          <p:spPr>
            <a:xfrm>
              <a:off x="7793724" y="18055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8466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83" name="pg83"/>
            <p:cNvSpPr/>
            <p:nvPr/>
          </p:nvSpPr>
          <p:spPr>
            <a:xfrm>
              <a:off x="7793724" y="153813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57925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85" name="rc85"/>
            <p:cNvSpPr/>
            <p:nvPr/>
          </p:nvSpPr>
          <p:spPr>
            <a:xfrm>
              <a:off x="711996" y="646101"/>
              <a:ext cx="7923696" cy="48972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578734"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39766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508103"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508103"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87693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456308"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1985143"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56454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09335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647457"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20156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78096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309771"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834079"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432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997355"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26189"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933434" y="401416"/>
              <a:ext cx="54808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Eswatini,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Eswatini. In the same year, MCV1 coverage was 85% and MCV2 coverage was 86%.
The number of cases in 2024 was 100% lower than in 2023 (n=3).
The highest number of measles cases was reported in 2014 (n=20). In this year, MCV1 coverage was 97%.
Eswatini reported measles vaccine stockouts in 2008, 2012, 2014, 2016, 2017, 2018, 2020, 2021, and 2024.
There were measles-containing vaccine supplementary immunization activities/campaigns in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6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8816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97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258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739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893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357045"/>
              <a:ext cx="3520101" cy="1743039"/>
            </a:xfrm>
            <a:custGeom>
              <a:avLst/>
              <a:pathLst>
                <a:path w="3520101" h="1743039">
                  <a:moveTo>
                    <a:pt x="0" y="158458"/>
                  </a:moveTo>
                  <a:lnTo>
                    <a:pt x="146670" y="0"/>
                  </a:lnTo>
                  <a:lnTo>
                    <a:pt x="293341" y="158458"/>
                  </a:lnTo>
                  <a:lnTo>
                    <a:pt x="440012" y="158458"/>
                  </a:lnTo>
                  <a:lnTo>
                    <a:pt x="586683" y="475374"/>
                  </a:lnTo>
                  <a:lnTo>
                    <a:pt x="733354" y="475374"/>
                  </a:lnTo>
                  <a:lnTo>
                    <a:pt x="880025" y="633832"/>
                  </a:lnTo>
                  <a:lnTo>
                    <a:pt x="1026696" y="633832"/>
                  </a:lnTo>
                  <a:lnTo>
                    <a:pt x="1173367" y="633832"/>
                  </a:lnTo>
                  <a:lnTo>
                    <a:pt x="1320038" y="792290"/>
                  </a:lnTo>
                  <a:lnTo>
                    <a:pt x="1466709" y="950748"/>
                  </a:lnTo>
                  <a:lnTo>
                    <a:pt x="1613379" y="792290"/>
                  </a:lnTo>
                  <a:lnTo>
                    <a:pt x="1760050" y="1584581"/>
                  </a:lnTo>
                  <a:lnTo>
                    <a:pt x="1906721" y="1743039"/>
                  </a:lnTo>
                  <a:lnTo>
                    <a:pt x="2053392" y="1743039"/>
                  </a:lnTo>
                  <a:lnTo>
                    <a:pt x="2200063" y="950748"/>
                  </a:lnTo>
                  <a:lnTo>
                    <a:pt x="2346734" y="950748"/>
                  </a:lnTo>
                  <a:lnTo>
                    <a:pt x="2493405" y="950748"/>
                  </a:lnTo>
                  <a:lnTo>
                    <a:pt x="2640076" y="950748"/>
                  </a:lnTo>
                  <a:lnTo>
                    <a:pt x="2786747" y="950748"/>
                  </a:lnTo>
                  <a:lnTo>
                    <a:pt x="2933418" y="1109206"/>
                  </a:lnTo>
                  <a:lnTo>
                    <a:pt x="3080089" y="316916"/>
                  </a:lnTo>
                  <a:lnTo>
                    <a:pt x="3226759" y="1584581"/>
                  </a:lnTo>
                  <a:lnTo>
                    <a:pt x="3373430" y="1267664"/>
                  </a:lnTo>
                  <a:lnTo>
                    <a:pt x="3520101" y="633832"/>
                  </a:lnTo>
                </a:path>
              </a:pathLst>
            </a:custGeom>
            <a:ln w="27101" cap="flat">
              <a:solidFill>
                <a:srgbClr val="0058AB">
                  <a:alpha val="80000"/>
                </a:srgbClr>
              </a:solidFill>
              <a:prstDash val="solid"/>
              <a:round/>
            </a:ln>
          </p:spPr>
          <p:txBody>
            <a:bodyPr/>
            <a:lstStyle/>
            <a:p/>
          </p:txBody>
        </p:sp>
        <p:sp>
          <p:nvSpPr>
            <p:cNvPr id="19" name="pl19"/>
            <p:cNvSpPr/>
            <p:nvPr/>
          </p:nvSpPr>
          <p:spPr>
            <a:xfrm>
              <a:off x="943464" y="3198587"/>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0" name="pl20"/>
            <p:cNvSpPr/>
            <p:nvPr/>
          </p:nvSpPr>
          <p:spPr>
            <a:xfrm>
              <a:off x="943464" y="2247838"/>
              <a:ext cx="3520101" cy="1901497"/>
            </a:xfrm>
            <a:custGeom>
              <a:avLst/>
              <a:pathLst>
                <a:path w="3520101" h="1901497">
                  <a:moveTo>
                    <a:pt x="0" y="0"/>
                  </a:moveTo>
                  <a:lnTo>
                    <a:pt x="146670" y="158458"/>
                  </a:lnTo>
                  <a:lnTo>
                    <a:pt x="293341" y="158458"/>
                  </a:lnTo>
                  <a:lnTo>
                    <a:pt x="440012" y="158458"/>
                  </a:lnTo>
                  <a:lnTo>
                    <a:pt x="586683" y="316916"/>
                  </a:lnTo>
                  <a:lnTo>
                    <a:pt x="733354" y="792290"/>
                  </a:lnTo>
                  <a:lnTo>
                    <a:pt x="880025" y="633832"/>
                  </a:lnTo>
                  <a:lnTo>
                    <a:pt x="1026696" y="633832"/>
                  </a:lnTo>
                  <a:lnTo>
                    <a:pt x="1173367" y="950748"/>
                  </a:lnTo>
                  <a:lnTo>
                    <a:pt x="1320038" y="1267664"/>
                  </a:lnTo>
                  <a:lnTo>
                    <a:pt x="1466709" y="1267664"/>
                  </a:lnTo>
                  <a:lnTo>
                    <a:pt x="1613379" y="1426123"/>
                  </a:lnTo>
                  <a:lnTo>
                    <a:pt x="1760050" y="1426123"/>
                  </a:lnTo>
                  <a:lnTo>
                    <a:pt x="1906721" y="1584581"/>
                  </a:lnTo>
                  <a:lnTo>
                    <a:pt x="2053392" y="1584581"/>
                  </a:lnTo>
                  <a:lnTo>
                    <a:pt x="2200063" y="1584581"/>
                  </a:lnTo>
                  <a:lnTo>
                    <a:pt x="2346734" y="1901497"/>
                  </a:lnTo>
                  <a:lnTo>
                    <a:pt x="2493405" y="1901497"/>
                  </a:lnTo>
                  <a:lnTo>
                    <a:pt x="2640076" y="1901497"/>
                  </a:lnTo>
                  <a:lnTo>
                    <a:pt x="2786747" y="1901497"/>
                  </a:lnTo>
                  <a:lnTo>
                    <a:pt x="2933418" y="1743039"/>
                  </a:lnTo>
                  <a:lnTo>
                    <a:pt x="3080089" y="1584581"/>
                  </a:lnTo>
                  <a:lnTo>
                    <a:pt x="3226759" y="1584581"/>
                  </a:lnTo>
                  <a:lnTo>
                    <a:pt x="3373430" y="1743039"/>
                  </a:lnTo>
                  <a:lnTo>
                    <a:pt x="3520101" y="1901497"/>
                  </a:lnTo>
                </a:path>
              </a:pathLst>
            </a:custGeom>
            <a:ln w="27101" cap="flat">
              <a:solidFill>
                <a:srgbClr val="00833D">
                  <a:alpha val="80000"/>
                </a:srgbClr>
              </a:solidFill>
              <a:prstDash val="solid"/>
              <a:round/>
            </a:ln>
          </p:spPr>
          <p:txBody>
            <a:bodyPr/>
            <a:lstStyle/>
            <a:p/>
          </p:txBody>
        </p:sp>
        <p:sp>
          <p:nvSpPr>
            <p:cNvPr id="21" name="pl21"/>
            <p:cNvSpPr/>
            <p:nvPr/>
          </p:nvSpPr>
          <p:spPr>
            <a:xfrm>
              <a:off x="943464" y="3357045"/>
              <a:ext cx="3520101" cy="1743039"/>
            </a:xfrm>
            <a:custGeom>
              <a:avLst/>
              <a:pathLst>
                <a:path w="3520101" h="1743039">
                  <a:moveTo>
                    <a:pt x="0" y="158458"/>
                  </a:moveTo>
                  <a:lnTo>
                    <a:pt x="146670" y="0"/>
                  </a:lnTo>
                  <a:lnTo>
                    <a:pt x="293341" y="158458"/>
                  </a:lnTo>
                  <a:lnTo>
                    <a:pt x="440012" y="158458"/>
                  </a:lnTo>
                  <a:lnTo>
                    <a:pt x="586683" y="475374"/>
                  </a:lnTo>
                  <a:lnTo>
                    <a:pt x="733354" y="475374"/>
                  </a:lnTo>
                  <a:lnTo>
                    <a:pt x="880025" y="633832"/>
                  </a:lnTo>
                  <a:lnTo>
                    <a:pt x="1026696" y="633832"/>
                  </a:lnTo>
                  <a:lnTo>
                    <a:pt x="1173367" y="633832"/>
                  </a:lnTo>
                  <a:lnTo>
                    <a:pt x="1320038" y="792290"/>
                  </a:lnTo>
                  <a:lnTo>
                    <a:pt x="1466709" y="950748"/>
                  </a:lnTo>
                  <a:lnTo>
                    <a:pt x="1613379" y="792290"/>
                  </a:lnTo>
                  <a:lnTo>
                    <a:pt x="1760050" y="1584581"/>
                  </a:lnTo>
                  <a:lnTo>
                    <a:pt x="1906721" y="1743039"/>
                  </a:lnTo>
                  <a:lnTo>
                    <a:pt x="2053392" y="1743039"/>
                  </a:lnTo>
                  <a:lnTo>
                    <a:pt x="2200063" y="950748"/>
                  </a:lnTo>
                  <a:lnTo>
                    <a:pt x="2346734" y="950748"/>
                  </a:lnTo>
                  <a:lnTo>
                    <a:pt x="2493405" y="950748"/>
                  </a:lnTo>
                  <a:lnTo>
                    <a:pt x="2640076" y="950748"/>
                  </a:lnTo>
                  <a:lnTo>
                    <a:pt x="2786747" y="950748"/>
                  </a:lnTo>
                  <a:lnTo>
                    <a:pt x="2933418" y="1109206"/>
                  </a:lnTo>
                  <a:lnTo>
                    <a:pt x="3080089" y="316916"/>
                  </a:lnTo>
                  <a:lnTo>
                    <a:pt x="3226759" y="1584581"/>
                  </a:lnTo>
                  <a:lnTo>
                    <a:pt x="3373430" y="1267664"/>
                  </a:lnTo>
                  <a:lnTo>
                    <a:pt x="3520101" y="633832"/>
                  </a:lnTo>
                </a:path>
              </a:pathLst>
            </a:custGeom>
            <a:ln w="43362" cap="flat">
              <a:solidFill>
                <a:srgbClr val="000000">
                  <a:alpha val="100000"/>
                </a:srgbClr>
              </a:solidFill>
              <a:prstDash val="solid"/>
              <a:round/>
            </a:ln>
          </p:spPr>
          <p:txBody>
            <a:bodyPr/>
            <a:lstStyle/>
            <a:p/>
          </p:txBody>
        </p:sp>
        <p:sp>
          <p:nvSpPr>
            <p:cNvPr id="22" name="pl22"/>
            <p:cNvSpPr/>
            <p:nvPr/>
          </p:nvSpPr>
          <p:spPr>
            <a:xfrm>
              <a:off x="943464" y="3357045"/>
              <a:ext cx="3520101" cy="1743039"/>
            </a:xfrm>
            <a:custGeom>
              <a:avLst/>
              <a:pathLst>
                <a:path w="3520101" h="1743039">
                  <a:moveTo>
                    <a:pt x="0" y="158458"/>
                  </a:moveTo>
                  <a:lnTo>
                    <a:pt x="146670" y="0"/>
                  </a:lnTo>
                  <a:lnTo>
                    <a:pt x="293341" y="158458"/>
                  </a:lnTo>
                  <a:lnTo>
                    <a:pt x="440012" y="158458"/>
                  </a:lnTo>
                  <a:lnTo>
                    <a:pt x="586683" y="475374"/>
                  </a:lnTo>
                  <a:lnTo>
                    <a:pt x="733354" y="475374"/>
                  </a:lnTo>
                  <a:lnTo>
                    <a:pt x="880025" y="633832"/>
                  </a:lnTo>
                  <a:lnTo>
                    <a:pt x="1026696" y="633832"/>
                  </a:lnTo>
                  <a:lnTo>
                    <a:pt x="1173367" y="633832"/>
                  </a:lnTo>
                  <a:lnTo>
                    <a:pt x="1320038" y="792290"/>
                  </a:lnTo>
                  <a:lnTo>
                    <a:pt x="1466709" y="950748"/>
                  </a:lnTo>
                  <a:lnTo>
                    <a:pt x="1613379" y="792290"/>
                  </a:lnTo>
                  <a:lnTo>
                    <a:pt x="1760050" y="1584581"/>
                  </a:lnTo>
                  <a:lnTo>
                    <a:pt x="1906721" y="1743039"/>
                  </a:lnTo>
                  <a:lnTo>
                    <a:pt x="2053392" y="1743039"/>
                  </a:lnTo>
                  <a:lnTo>
                    <a:pt x="2200063" y="950748"/>
                  </a:lnTo>
                  <a:lnTo>
                    <a:pt x="2346734" y="950748"/>
                  </a:lnTo>
                  <a:lnTo>
                    <a:pt x="2493405" y="950748"/>
                  </a:lnTo>
                  <a:lnTo>
                    <a:pt x="2640076" y="950748"/>
                  </a:lnTo>
                  <a:lnTo>
                    <a:pt x="2786747" y="950748"/>
                  </a:lnTo>
                  <a:lnTo>
                    <a:pt x="2933418" y="1109206"/>
                  </a:lnTo>
                  <a:lnTo>
                    <a:pt x="3080089" y="316916"/>
                  </a:lnTo>
                  <a:lnTo>
                    <a:pt x="3226759" y="1584581"/>
                  </a:lnTo>
                  <a:lnTo>
                    <a:pt x="3373430" y="1267664"/>
                  </a:lnTo>
                  <a:lnTo>
                    <a:pt x="3520101" y="633832"/>
                  </a:lnTo>
                </a:path>
              </a:pathLst>
            </a:custGeom>
            <a:ln w="27101" cap="flat">
              <a:solidFill>
                <a:srgbClr val="0058AB">
                  <a:alpha val="100000"/>
                </a:srgbClr>
              </a:solidFill>
              <a:prstDash val="solid"/>
              <a:round/>
            </a:ln>
          </p:spPr>
          <p:txBody>
            <a:bodyPr/>
            <a:lstStyle/>
            <a:p/>
          </p:txBody>
        </p:sp>
        <p:sp>
          <p:nvSpPr>
            <p:cNvPr id="23" name="pl23"/>
            <p:cNvSpPr/>
            <p:nvPr/>
          </p:nvSpPr>
          <p:spPr>
            <a:xfrm>
              <a:off x="943464" y="3040129"/>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76818" y="3357045"/>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410173"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143527"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730211"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1689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5" y="3515503"/>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56840" y="29735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887193" y="300362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2" name="pg32"/>
            <p:cNvSpPr/>
            <p:nvPr/>
          </p:nvSpPr>
          <p:spPr>
            <a:xfrm>
              <a:off x="1618330" y="32904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48683" y="33193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4" name="pg34"/>
            <p:cNvSpPr/>
            <p:nvPr/>
          </p:nvSpPr>
          <p:spPr>
            <a:xfrm>
              <a:off x="2351684"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82037" y="379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6" name="pg36"/>
            <p:cNvSpPr/>
            <p:nvPr/>
          </p:nvSpPr>
          <p:spPr>
            <a:xfrm>
              <a:off x="3085039"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115392" y="379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8" name="pg38"/>
            <p:cNvSpPr/>
            <p:nvPr/>
          </p:nvSpPr>
          <p:spPr>
            <a:xfrm>
              <a:off x="3671722"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702076" y="379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4258406"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88759" y="411312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440507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35430"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tx44"/>
            <p:cNvSpPr/>
            <p:nvPr/>
          </p:nvSpPr>
          <p:spPr>
            <a:xfrm>
              <a:off x="4523855" y="44271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11154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6" name="tx46"/>
            <p:cNvSpPr/>
            <p:nvPr/>
          </p:nvSpPr>
          <p:spPr>
            <a:xfrm>
              <a:off x="641260" y="5215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7" name="tx47"/>
            <p:cNvSpPr/>
            <p:nvPr/>
          </p:nvSpPr>
          <p:spPr>
            <a:xfrm>
              <a:off x="577692" y="36313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20467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5" name="tx5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57008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57008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44891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21136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837185" y="610261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2" name="tx62"/>
            <p:cNvSpPr/>
            <p:nvPr/>
          </p:nvSpPr>
          <p:spPr>
            <a:xfrm>
              <a:off x="271601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478465"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4" name="tx6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466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28816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1297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5258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36739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0893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2723213"/>
              <a:ext cx="3520101" cy="2376871"/>
            </a:xfrm>
            <a:custGeom>
              <a:avLst/>
              <a:pathLst>
                <a:path w="3520101" h="2376871">
                  <a:moveTo>
                    <a:pt x="0" y="2218413"/>
                  </a:moveTo>
                  <a:lnTo>
                    <a:pt x="146670" y="2218413"/>
                  </a:lnTo>
                  <a:lnTo>
                    <a:pt x="293341" y="2218413"/>
                  </a:lnTo>
                  <a:lnTo>
                    <a:pt x="440012" y="2218413"/>
                  </a:lnTo>
                  <a:lnTo>
                    <a:pt x="586683" y="2218413"/>
                  </a:lnTo>
                  <a:lnTo>
                    <a:pt x="733354" y="2218413"/>
                  </a:lnTo>
                  <a:lnTo>
                    <a:pt x="880025" y="2218413"/>
                  </a:lnTo>
                  <a:lnTo>
                    <a:pt x="1026696" y="2376871"/>
                  </a:lnTo>
                  <a:lnTo>
                    <a:pt x="1173367" y="2218413"/>
                  </a:lnTo>
                  <a:lnTo>
                    <a:pt x="1320038" y="2376871"/>
                  </a:lnTo>
                  <a:lnTo>
                    <a:pt x="1466709" y="2376871"/>
                  </a:lnTo>
                  <a:lnTo>
                    <a:pt x="1613379" y="792290"/>
                  </a:lnTo>
                  <a:lnTo>
                    <a:pt x="1760050" y="1109206"/>
                  </a:lnTo>
                  <a:lnTo>
                    <a:pt x="1906721" y="2218413"/>
                  </a:lnTo>
                  <a:lnTo>
                    <a:pt x="2053392" y="2218413"/>
                  </a:lnTo>
                  <a:lnTo>
                    <a:pt x="2200063" y="1426123"/>
                  </a:lnTo>
                  <a:lnTo>
                    <a:pt x="2346734" y="1426123"/>
                  </a:lnTo>
                  <a:lnTo>
                    <a:pt x="2493405" y="1426123"/>
                  </a:lnTo>
                  <a:lnTo>
                    <a:pt x="2640076" y="792290"/>
                  </a:lnTo>
                  <a:lnTo>
                    <a:pt x="2786747" y="0"/>
                  </a:lnTo>
                  <a:lnTo>
                    <a:pt x="2933418" y="475374"/>
                  </a:lnTo>
                  <a:lnTo>
                    <a:pt x="3080089" y="1426123"/>
                  </a:lnTo>
                  <a:lnTo>
                    <a:pt x="3226759" y="0"/>
                  </a:lnTo>
                  <a:lnTo>
                    <a:pt x="3373430" y="1901497"/>
                  </a:lnTo>
                  <a:lnTo>
                    <a:pt x="3520101" y="1426123"/>
                  </a:lnTo>
                </a:path>
              </a:pathLst>
            </a:custGeom>
            <a:ln w="27101" cap="flat">
              <a:solidFill>
                <a:srgbClr val="0058AB">
                  <a:alpha val="80000"/>
                </a:srgbClr>
              </a:solidFill>
              <a:prstDash val="solid"/>
              <a:round/>
            </a:ln>
          </p:spPr>
          <p:txBody>
            <a:bodyPr/>
            <a:lstStyle/>
            <a:p/>
          </p:txBody>
        </p:sp>
        <p:sp>
          <p:nvSpPr>
            <p:cNvPr id="79" name="pl79"/>
            <p:cNvSpPr/>
            <p:nvPr/>
          </p:nvSpPr>
          <p:spPr>
            <a:xfrm>
              <a:off x="5308715" y="3040129"/>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80" name="pl80"/>
            <p:cNvSpPr/>
            <p:nvPr/>
          </p:nvSpPr>
          <p:spPr>
            <a:xfrm>
              <a:off x="5308715" y="1930922"/>
              <a:ext cx="3520101" cy="2059955"/>
            </a:xfrm>
            <a:custGeom>
              <a:avLst/>
              <a:pathLst>
                <a:path w="3520101" h="2059955">
                  <a:moveTo>
                    <a:pt x="0" y="0"/>
                  </a:moveTo>
                  <a:lnTo>
                    <a:pt x="146670" y="316916"/>
                  </a:lnTo>
                  <a:lnTo>
                    <a:pt x="293341" y="475374"/>
                  </a:lnTo>
                  <a:lnTo>
                    <a:pt x="440012" y="316916"/>
                  </a:lnTo>
                  <a:lnTo>
                    <a:pt x="586683" y="475374"/>
                  </a:lnTo>
                  <a:lnTo>
                    <a:pt x="733354" y="316916"/>
                  </a:lnTo>
                  <a:lnTo>
                    <a:pt x="880025" y="633832"/>
                  </a:lnTo>
                  <a:lnTo>
                    <a:pt x="1026696" y="950748"/>
                  </a:lnTo>
                  <a:lnTo>
                    <a:pt x="1173367" y="1267664"/>
                  </a:lnTo>
                  <a:lnTo>
                    <a:pt x="1320038" y="1584581"/>
                  </a:lnTo>
                  <a:lnTo>
                    <a:pt x="1466709" y="1743039"/>
                  </a:lnTo>
                  <a:lnTo>
                    <a:pt x="1613379" y="1743039"/>
                  </a:lnTo>
                  <a:lnTo>
                    <a:pt x="1760050" y="2059955"/>
                  </a:lnTo>
                  <a:lnTo>
                    <a:pt x="1906721" y="2059955"/>
                  </a:lnTo>
                  <a:lnTo>
                    <a:pt x="2053392" y="1584581"/>
                  </a:lnTo>
                  <a:lnTo>
                    <a:pt x="2200063" y="1584581"/>
                  </a:lnTo>
                  <a:lnTo>
                    <a:pt x="2346734" y="1426123"/>
                  </a:lnTo>
                  <a:lnTo>
                    <a:pt x="2493405" y="1584581"/>
                  </a:lnTo>
                  <a:lnTo>
                    <a:pt x="2640076" y="1584581"/>
                  </a:lnTo>
                  <a:lnTo>
                    <a:pt x="2786747" y="1584581"/>
                  </a:lnTo>
                  <a:lnTo>
                    <a:pt x="2933418" y="1584581"/>
                  </a:lnTo>
                  <a:lnTo>
                    <a:pt x="3080089" y="1267664"/>
                  </a:lnTo>
                  <a:lnTo>
                    <a:pt x="3226759" y="1426123"/>
                  </a:lnTo>
                  <a:lnTo>
                    <a:pt x="3373430" y="1584581"/>
                  </a:lnTo>
                  <a:lnTo>
                    <a:pt x="3520101" y="1743039"/>
                  </a:lnTo>
                </a:path>
              </a:pathLst>
            </a:custGeom>
            <a:ln w="27101" cap="flat">
              <a:solidFill>
                <a:srgbClr val="00833D">
                  <a:alpha val="80000"/>
                </a:srgbClr>
              </a:solidFill>
              <a:prstDash val="solid"/>
              <a:round/>
            </a:ln>
          </p:spPr>
          <p:txBody>
            <a:bodyPr/>
            <a:lstStyle/>
            <a:p/>
          </p:txBody>
        </p:sp>
        <p:sp>
          <p:nvSpPr>
            <p:cNvPr id="81" name="pl81"/>
            <p:cNvSpPr/>
            <p:nvPr/>
          </p:nvSpPr>
          <p:spPr>
            <a:xfrm>
              <a:off x="5308715" y="2723213"/>
              <a:ext cx="3520101" cy="2376871"/>
            </a:xfrm>
            <a:custGeom>
              <a:avLst/>
              <a:pathLst>
                <a:path w="3520101" h="2376871">
                  <a:moveTo>
                    <a:pt x="0" y="2218413"/>
                  </a:moveTo>
                  <a:lnTo>
                    <a:pt x="146670" y="2218413"/>
                  </a:lnTo>
                  <a:lnTo>
                    <a:pt x="293341" y="2218413"/>
                  </a:lnTo>
                  <a:lnTo>
                    <a:pt x="440012" y="2218413"/>
                  </a:lnTo>
                  <a:lnTo>
                    <a:pt x="586683" y="2218413"/>
                  </a:lnTo>
                  <a:lnTo>
                    <a:pt x="733354" y="2218413"/>
                  </a:lnTo>
                  <a:lnTo>
                    <a:pt x="880025" y="2218413"/>
                  </a:lnTo>
                  <a:lnTo>
                    <a:pt x="1026696" y="2376871"/>
                  </a:lnTo>
                  <a:lnTo>
                    <a:pt x="1173367" y="2218413"/>
                  </a:lnTo>
                  <a:lnTo>
                    <a:pt x="1320038" y="2376871"/>
                  </a:lnTo>
                  <a:lnTo>
                    <a:pt x="1466709" y="2376871"/>
                  </a:lnTo>
                  <a:lnTo>
                    <a:pt x="1613379" y="792290"/>
                  </a:lnTo>
                  <a:lnTo>
                    <a:pt x="1760050" y="1109206"/>
                  </a:lnTo>
                  <a:lnTo>
                    <a:pt x="1906721" y="2218413"/>
                  </a:lnTo>
                  <a:lnTo>
                    <a:pt x="2053392" y="2218413"/>
                  </a:lnTo>
                  <a:lnTo>
                    <a:pt x="2200063" y="1426123"/>
                  </a:lnTo>
                  <a:lnTo>
                    <a:pt x="2346734" y="1426123"/>
                  </a:lnTo>
                  <a:lnTo>
                    <a:pt x="2493405" y="1426123"/>
                  </a:lnTo>
                  <a:lnTo>
                    <a:pt x="2640076" y="792290"/>
                  </a:lnTo>
                  <a:lnTo>
                    <a:pt x="2786747" y="0"/>
                  </a:lnTo>
                  <a:lnTo>
                    <a:pt x="2933418" y="475374"/>
                  </a:lnTo>
                  <a:lnTo>
                    <a:pt x="3080089" y="1426123"/>
                  </a:lnTo>
                  <a:lnTo>
                    <a:pt x="3226759" y="0"/>
                  </a:lnTo>
                  <a:lnTo>
                    <a:pt x="3373430" y="1901497"/>
                  </a:lnTo>
                  <a:lnTo>
                    <a:pt x="3520101" y="1426123"/>
                  </a:lnTo>
                </a:path>
              </a:pathLst>
            </a:custGeom>
            <a:ln w="43362" cap="flat">
              <a:solidFill>
                <a:srgbClr val="000000">
                  <a:alpha val="100000"/>
                </a:srgbClr>
              </a:solidFill>
              <a:prstDash val="solid"/>
              <a:round/>
            </a:ln>
          </p:spPr>
          <p:txBody>
            <a:bodyPr/>
            <a:lstStyle/>
            <a:p/>
          </p:txBody>
        </p:sp>
        <p:sp>
          <p:nvSpPr>
            <p:cNvPr id="82" name="pl82"/>
            <p:cNvSpPr/>
            <p:nvPr/>
          </p:nvSpPr>
          <p:spPr>
            <a:xfrm>
              <a:off x="5308715" y="2723213"/>
              <a:ext cx="3520101" cy="2376871"/>
            </a:xfrm>
            <a:custGeom>
              <a:avLst/>
              <a:pathLst>
                <a:path w="3520101" h="2376871">
                  <a:moveTo>
                    <a:pt x="0" y="2218413"/>
                  </a:moveTo>
                  <a:lnTo>
                    <a:pt x="146670" y="2218413"/>
                  </a:lnTo>
                  <a:lnTo>
                    <a:pt x="293341" y="2218413"/>
                  </a:lnTo>
                  <a:lnTo>
                    <a:pt x="440012" y="2218413"/>
                  </a:lnTo>
                  <a:lnTo>
                    <a:pt x="586683" y="2218413"/>
                  </a:lnTo>
                  <a:lnTo>
                    <a:pt x="733354" y="2218413"/>
                  </a:lnTo>
                  <a:lnTo>
                    <a:pt x="880025" y="2218413"/>
                  </a:lnTo>
                  <a:lnTo>
                    <a:pt x="1026696" y="2376871"/>
                  </a:lnTo>
                  <a:lnTo>
                    <a:pt x="1173367" y="2218413"/>
                  </a:lnTo>
                  <a:lnTo>
                    <a:pt x="1320038" y="2376871"/>
                  </a:lnTo>
                  <a:lnTo>
                    <a:pt x="1466709" y="2376871"/>
                  </a:lnTo>
                  <a:lnTo>
                    <a:pt x="1613379" y="792290"/>
                  </a:lnTo>
                  <a:lnTo>
                    <a:pt x="1760050" y="1109206"/>
                  </a:lnTo>
                  <a:lnTo>
                    <a:pt x="1906721" y="2218413"/>
                  </a:lnTo>
                  <a:lnTo>
                    <a:pt x="2053392" y="2218413"/>
                  </a:lnTo>
                  <a:lnTo>
                    <a:pt x="2200063" y="1426123"/>
                  </a:lnTo>
                  <a:lnTo>
                    <a:pt x="2346734" y="1426123"/>
                  </a:lnTo>
                  <a:lnTo>
                    <a:pt x="2493405" y="1426123"/>
                  </a:lnTo>
                  <a:lnTo>
                    <a:pt x="2640076" y="792290"/>
                  </a:lnTo>
                  <a:lnTo>
                    <a:pt x="2786747" y="0"/>
                  </a:lnTo>
                  <a:lnTo>
                    <a:pt x="2933418" y="475374"/>
                  </a:lnTo>
                  <a:lnTo>
                    <a:pt x="3080089" y="1426123"/>
                  </a:lnTo>
                  <a:lnTo>
                    <a:pt x="3226759" y="0"/>
                  </a:lnTo>
                  <a:lnTo>
                    <a:pt x="3373430" y="1901497"/>
                  </a:lnTo>
                  <a:lnTo>
                    <a:pt x="3520101" y="1426123"/>
                  </a:lnTo>
                </a:path>
              </a:pathLst>
            </a:custGeom>
            <a:ln w="27101" cap="flat">
              <a:solidFill>
                <a:srgbClr val="0058AB">
                  <a:alpha val="100000"/>
                </a:srgbClr>
              </a:solidFill>
              <a:prstDash val="solid"/>
              <a:round/>
            </a:ln>
          </p:spPr>
          <p:txBody>
            <a:bodyPr/>
            <a:lstStyle/>
            <a:p/>
          </p:txBody>
        </p:sp>
        <p:sp>
          <p:nvSpPr>
            <p:cNvPr id="83" name="pl83"/>
            <p:cNvSpPr/>
            <p:nvPr/>
          </p:nvSpPr>
          <p:spPr>
            <a:xfrm>
              <a:off x="5308715" y="446625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42069" y="446625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75424"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08778"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95462" y="224783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2145"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6"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50226" y="4399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80579" y="44297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2" name="pg92"/>
            <p:cNvSpPr/>
            <p:nvPr/>
          </p:nvSpPr>
          <p:spPr>
            <a:xfrm>
              <a:off x="5983581" y="4399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6013934" y="44297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4" name="pg94"/>
            <p:cNvSpPr/>
            <p:nvPr/>
          </p:nvSpPr>
          <p:spPr>
            <a:xfrm>
              <a:off x="6716935" y="45581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747288" y="45882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7450290"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480643" y="363868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8" name="pg98"/>
            <p:cNvSpPr/>
            <p:nvPr/>
          </p:nvSpPr>
          <p:spPr>
            <a:xfrm>
              <a:off x="8008838" y="21812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8039191" y="221009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0" name="pg100"/>
            <p:cNvSpPr/>
            <p:nvPr/>
          </p:nvSpPr>
          <p:spPr>
            <a:xfrm>
              <a:off x="8623657"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54010" y="411312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770328"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800681" y="363868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4" name="tx104"/>
            <p:cNvSpPr/>
            <p:nvPr/>
          </p:nvSpPr>
          <p:spPr>
            <a:xfrm>
              <a:off x="8889106" y="42673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5" name="tx105"/>
            <p:cNvSpPr/>
            <p:nvPr/>
          </p:nvSpPr>
          <p:spPr>
            <a:xfrm>
              <a:off x="8949396" y="3633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6" name="tx106"/>
            <p:cNvSpPr/>
            <p:nvPr/>
          </p:nvSpPr>
          <p:spPr>
            <a:xfrm>
              <a:off x="5006511" y="5215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7" name="tx107"/>
            <p:cNvSpPr/>
            <p:nvPr/>
          </p:nvSpPr>
          <p:spPr>
            <a:xfrm>
              <a:off x="4942943" y="36313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8" name="tx108"/>
            <p:cNvSpPr/>
            <p:nvPr/>
          </p:nvSpPr>
          <p:spPr>
            <a:xfrm>
              <a:off x="4942943" y="20467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9" name="tx10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93533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93533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416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5766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202436" y="610261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22" name="tx122"/>
            <p:cNvSpPr/>
            <p:nvPr/>
          </p:nvSpPr>
          <p:spPr>
            <a:xfrm>
              <a:off x="70812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371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8% of children who received DTP1 did not receive DTP3 (left), and 7%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Eswatini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60877"/>
            </a:xfrm>
            <a:custGeom>
              <a:avLst/>
              <a:pathLst>
                <a:path w="2123063" h="160877">
                  <a:moveTo>
                    <a:pt x="0" y="136127"/>
                  </a:moveTo>
                  <a:lnTo>
                    <a:pt x="88460" y="123752"/>
                  </a:lnTo>
                  <a:lnTo>
                    <a:pt x="176921" y="111377"/>
                  </a:lnTo>
                  <a:lnTo>
                    <a:pt x="265382" y="99001"/>
                  </a:lnTo>
                  <a:lnTo>
                    <a:pt x="353843" y="86626"/>
                  </a:lnTo>
                  <a:lnTo>
                    <a:pt x="442304" y="74251"/>
                  </a:lnTo>
                  <a:lnTo>
                    <a:pt x="530765" y="61876"/>
                  </a:lnTo>
                  <a:lnTo>
                    <a:pt x="619226" y="49500"/>
                  </a:lnTo>
                  <a:lnTo>
                    <a:pt x="707687" y="37125"/>
                  </a:lnTo>
                  <a:lnTo>
                    <a:pt x="796148" y="24750"/>
                  </a:lnTo>
                  <a:lnTo>
                    <a:pt x="884609" y="12375"/>
                  </a:lnTo>
                  <a:lnTo>
                    <a:pt x="973070" y="12375"/>
                  </a:lnTo>
                  <a:lnTo>
                    <a:pt x="1061531" y="0"/>
                  </a:lnTo>
                  <a:lnTo>
                    <a:pt x="1149992" y="0"/>
                  </a:lnTo>
                  <a:lnTo>
                    <a:pt x="1238453" y="0"/>
                  </a:lnTo>
                  <a:lnTo>
                    <a:pt x="1326914" y="12375"/>
                  </a:lnTo>
                  <a:lnTo>
                    <a:pt x="1415375" y="24750"/>
                  </a:lnTo>
                  <a:lnTo>
                    <a:pt x="1503836" y="12375"/>
                  </a:lnTo>
                  <a:lnTo>
                    <a:pt x="1592297" y="12375"/>
                  </a:lnTo>
                  <a:lnTo>
                    <a:pt x="1680758" y="12375"/>
                  </a:lnTo>
                  <a:lnTo>
                    <a:pt x="1769219" y="24750"/>
                  </a:lnTo>
                  <a:lnTo>
                    <a:pt x="1857680" y="37125"/>
                  </a:lnTo>
                  <a:lnTo>
                    <a:pt x="1946141" y="61876"/>
                  </a:lnTo>
                  <a:lnTo>
                    <a:pt x="2034602" y="74251"/>
                  </a:lnTo>
                  <a:lnTo>
                    <a:pt x="2123063" y="1608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5" name="tx25"/>
            <p:cNvSpPr/>
            <p:nvPr/>
          </p:nvSpPr>
          <p:spPr>
            <a:xfrm>
              <a:off x="3217825"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73500"/>
              <a:ext cx="707687" cy="655886"/>
            </a:xfrm>
            <a:custGeom>
              <a:avLst/>
              <a:pathLst>
                <a:path w="707687" h="655886">
                  <a:moveTo>
                    <a:pt x="0" y="655886"/>
                  </a:moveTo>
                  <a:lnTo>
                    <a:pt x="88460" y="198003"/>
                  </a:lnTo>
                  <a:lnTo>
                    <a:pt x="176921" y="99001"/>
                  </a:lnTo>
                  <a:lnTo>
                    <a:pt x="265382" y="111377"/>
                  </a:lnTo>
                  <a:lnTo>
                    <a:pt x="353843" y="210378"/>
                  </a:lnTo>
                  <a:lnTo>
                    <a:pt x="442304" y="297005"/>
                  </a:lnTo>
                  <a:lnTo>
                    <a:pt x="530765" y="0"/>
                  </a:lnTo>
                  <a:lnTo>
                    <a:pt x="619226" y="408382"/>
                  </a:lnTo>
                  <a:lnTo>
                    <a:pt x="707687" y="346506"/>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49" name="tx49"/>
            <p:cNvSpPr/>
            <p:nvPr/>
          </p:nvSpPr>
          <p:spPr>
            <a:xfrm>
              <a:off x="3217825"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0" name="tx50"/>
            <p:cNvSpPr/>
            <p:nvPr/>
          </p:nvSpPr>
          <p:spPr>
            <a:xfrm>
              <a:off x="268870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042547"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680104"/>
              <a:ext cx="884609" cy="408382"/>
            </a:xfrm>
            <a:custGeom>
              <a:avLst/>
              <a:pathLst>
                <a:path w="884609" h="408382">
                  <a:moveTo>
                    <a:pt x="0" y="358881"/>
                  </a:moveTo>
                  <a:lnTo>
                    <a:pt x="88460" y="74251"/>
                  </a:lnTo>
                  <a:lnTo>
                    <a:pt x="176921" y="74251"/>
                  </a:lnTo>
                  <a:lnTo>
                    <a:pt x="265382" y="111377"/>
                  </a:lnTo>
                  <a:lnTo>
                    <a:pt x="353843" y="99001"/>
                  </a:lnTo>
                  <a:lnTo>
                    <a:pt x="442304" y="111377"/>
                  </a:lnTo>
                  <a:lnTo>
                    <a:pt x="530765" y="160877"/>
                  </a:lnTo>
                  <a:lnTo>
                    <a:pt x="619226" y="408382"/>
                  </a:lnTo>
                  <a:lnTo>
                    <a:pt x="707687" y="0"/>
                  </a:lnTo>
                  <a:lnTo>
                    <a:pt x="796148" y="371256"/>
                  </a:lnTo>
                  <a:lnTo>
                    <a:pt x="884609" y="222754"/>
                  </a:lnTo>
                </a:path>
              </a:pathLst>
            </a:custGeom>
            <a:ln w="27101" cap="flat">
              <a:solidFill>
                <a:srgbClr val="1CABE2">
                  <a:alpha val="100000"/>
                </a:srgbClr>
              </a:solidFill>
              <a:prstDash val="solid"/>
              <a:round/>
            </a:ln>
          </p:spPr>
          <p:txBody>
            <a:bodyPr/>
            <a:lstStyle/>
            <a:p/>
          </p:txBody>
        </p:sp>
        <p:sp>
          <p:nvSpPr>
            <p:cNvPr id="72" name="tx72"/>
            <p:cNvSpPr/>
            <p:nvPr/>
          </p:nvSpPr>
          <p:spPr>
            <a:xfrm>
              <a:off x="2148729"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3" name="tx73"/>
            <p:cNvSpPr/>
            <p:nvPr/>
          </p:nvSpPr>
          <p:spPr>
            <a:xfrm>
              <a:off x="3217825"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4" name="tx74"/>
            <p:cNvSpPr/>
            <p:nvPr/>
          </p:nvSpPr>
          <p:spPr>
            <a:xfrm>
              <a:off x="2688703"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3042547"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60877"/>
            </a:xfrm>
            <a:custGeom>
              <a:avLst/>
              <a:pathLst>
                <a:path w="2123063" h="160877">
                  <a:moveTo>
                    <a:pt x="0" y="61876"/>
                  </a:moveTo>
                  <a:lnTo>
                    <a:pt x="88460" y="49500"/>
                  </a:lnTo>
                  <a:lnTo>
                    <a:pt x="176921" y="49500"/>
                  </a:lnTo>
                  <a:lnTo>
                    <a:pt x="265382" y="49500"/>
                  </a:lnTo>
                  <a:lnTo>
                    <a:pt x="353843" y="49500"/>
                  </a:lnTo>
                  <a:lnTo>
                    <a:pt x="442304" y="49500"/>
                  </a:lnTo>
                  <a:lnTo>
                    <a:pt x="530765" y="49500"/>
                  </a:lnTo>
                  <a:lnTo>
                    <a:pt x="619226" y="49500"/>
                  </a:lnTo>
                  <a:lnTo>
                    <a:pt x="707687" y="37125"/>
                  </a:lnTo>
                  <a:lnTo>
                    <a:pt x="796148" y="49500"/>
                  </a:lnTo>
                  <a:lnTo>
                    <a:pt x="884609" y="49500"/>
                  </a:lnTo>
                  <a:lnTo>
                    <a:pt x="973070" y="12375"/>
                  </a:lnTo>
                  <a:lnTo>
                    <a:pt x="1061531" y="24750"/>
                  </a:lnTo>
                  <a:lnTo>
                    <a:pt x="1149992" y="0"/>
                  </a:lnTo>
                  <a:lnTo>
                    <a:pt x="1238453" y="0"/>
                  </a:lnTo>
                  <a:lnTo>
                    <a:pt x="1326914" y="37125"/>
                  </a:lnTo>
                  <a:lnTo>
                    <a:pt x="1415375" y="37125"/>
                  </a:lnTo>
                  <a:lnTo>
                    <a:pt x="1503836" y="37125"/>
                  </a:lnTo>
                  <a:lnTo>
                    <a:pt x="1592297" y="37125"/>
                  </a:lnTo>
                  <a:lnTo>
                    <a:pt x="1680758" y="37125"/>
                  </a:lnTo>
                  <a:lnTo>
                    <a:pt x="1769219" y="148502"/>
                  </a:lnTo>
                  <a:lnTo>
                    <a:pt x="1857680" y="160877"/>
                  </a:lnTo>
                  <a:lnTo>
                    <a:pt x="1946141" y="0"/>
                  </a:lnTo>
                  <a:lnTo>
                    <a:pt x="2034602" y="123752"/>
                  </a:lnTo>
                  <a:lnTo>
                    <a:pt x="2123063" y="9900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259879"/>
            </a:xfrm>
            <a:custGeom>
              <a:avLst/>
              <a:pathLst>
                <a:path w="2123063" h="259879">
                  <a:moveTo>
                    <a:pt x="0" y="61876"/>
                  </a:moveTo>
                  <a:lnTo>
                    <a:pt x="88460" y="49500"/>
                  </a:lnTo>
                  <a:lnTo>
                    <a:pt x="176921" y="49500"/>
                  </a:lnTo>
                  <a:lnTo>
                    <a:pt x="265382" y="49500"/>
                  </a:lnTo>
                  <a:lnTo>
                    <a:pt x="353843" y="49500"/>
                  </a:lnTo>
                  <a:lnTo>
                    <a:pt x="442304" y="49500"/>
                  </a:lnTo>
                  <a:lnTo>
                    <a:pt x="530765" y="49500"/>
                  </a:lnTo>
                  <a:lnTo>
                    <a:pt x="619226" y="37125"/>
                  </a:lnTo>
                  <a:lnTo>
                    <a:pt x="707687" y="37125"/>
                  </a:lnTo>
                  <a:lnTo>
                    <a:pt x="796148" y="37125"/>
                  </a:lnTo>
                  <a:lnTo>
                    <a:pt x="884609" y="37125"/>
                  </a:lnTo>
                  <a:lnTo>
                    <a:pt x="973070" y="123752"/>
                  </a:lnTo>
                  <a:lnTo>
                    <a:pt x="1061531" y="111377"/>
                  </a:lnTo>
                  <a:lnTo>
                    <a:pt x="1149992" y="0"/>
                  </a:lnTo>
                  <a:lnTo>
                    <a:pt x="1238453" y="0"/>
                  </a:lnTo>
                  <a:lnTo>
                    <a:pt x="1326914" y="99001"/>
                  </a:lnTo>
                  <a:lnTo>
                    <a:pt x="1415375" y="99001"/>
                  </a:lnTo>
                  <a:lnTo>
                    <a:pt x="1503836" y="99001"/>
                  </a:lnTo>
                  <a:lnTo>
                    <a:pt x="1592297" y="148502"/>
                  </a:lnTo>
                  <a:lnTo>
                    <a:pt x="1680758" y="198003"/>
                  </a:lnTo>
                  <a:lnTo>
                    <a:pt x="1769219" y="259879"/>
                  </a:lnTo>
                  <a:lnTo>
                    <a:pt x="1857680" y="210378"/>
                  </a:lnTo>
                  <a:lnTo>
                    <a:pt x="1946141" y="173253"/>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1" name="tx121"/>
            <p:cNvSpPr/>
            <p:nvPr/>
          </p:nvSpPr>
          <p:spPr>
            <a:xfrm>
              <a:off x="60120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54828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tx123"/>
            <p:cNvSpPr/>
            <p:nvPr/>
          </p:nvSpPr>
          <p:spPr>
            <a:xfrm>
              <a:off x="583673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457883"/>
            </a:xfrm>
            <a:custGeom>
              <a:avLst/>
              <a:pathLst>
                <a:path w="2123063" h="457883">
                  <a:moveTo>
                    <a:pt x="0" y="136127"/>
                  </a:moveTo>
                  <a:lnTo>
                    <a:pt x="88460" y="136127"/>
                  </a:lnTo>
                  <a:lnTo>
                    <a:pt x="176921" y="136127"/>
                  </a:lnTo>
                  <a:lnTo>
                    <a:pt x="265382" y="136127"/>
                  </a:lnTo>
                  <a:lnTo>
                    <a:pt x="353843" y="123752"/>
                  </a:lnTo>
                  <a:lnTo>
                    <a:pt x="442304" y="123752"/>
                  </a:lnTo>
                  <a:lnTo>
                    <a:pt x="530765" y="123752"/>
                  </a:lnTo>
                  <a:lnTo>
                    <a:pt x="619226" y="123752"/>
                  </a:lnTo>
                  <a:lnTo>
                    <a:pt x="707687" y="111377"/>
                  </a:lnTo>
                  <a:lnTo>
                    <a:pt x="796148" y="111377"/>
                  </a:lnTo>
                  <a:lnTo>
                    <a:pt x="884609" y="111377"/>
                  </a:lnTo>
                  <a:lnTo>
                    <a:pt x="973070" y="160877"/>
                  </a:lnTo>
                  <a:lnTo>
                    <a:pt x="1061531" y="74251"/>
                  </a:lnTo>
                  <a:lnTo>
                    <a:pt x="1149992" y="0"/>
                  </a:lnTo>
                  <a:lnTo>
                    <a:pt x="1238453" y="0"/>
                  </a:lnTo>
                  <a:lnTo>
                    <a:pt x="1326914" y="173253"/>
                  </a:lnTo>
                  <a:lnTo>
                    <a:pt x="1415375" y="99001"/>
                  </a:lnTo>
                  <a:lnTo>
                    <a:pt x="1503836" y="99001"/>
                  </a:lnTo>
                  <a:lnTo>
                    <a:pt x="1592297" y="99001"/>
                  </a:lnTo>
                  <a:lnTo>
                    <a:pt x="1680758" y="111377"/>
                  </a:lnTo>
                  <a:lnTo>
                    <a:pt x="1769219" y="198003"/>
                  </a:lnTo>
                  <a:lnTo>
                    <a:pt x="1857680" y="457883"/>
                  </a:lnTo>
                  <a:lnTo>
                    <a:pt x="1946141" y="12375"/>
                  </a:lnTo>
                  <a:lnTo>
                    <a:pt x="2034602" y="272254"/>
                  </a:lnTo>
                  <a:lnTo>
                    <a:pt x="2123063" y="34650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5" name="tx145"/>
            <p:cNvSpPr/>
            <p:nvPr/>
          </p:nvSpPr>
          <p:spPr>
            <a:xfrm>
              <a:off x="6012012"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5482890"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7" name="tx147"/>
            <p:cNvSpPr/>
            <p:nvPr/>
          </p:nvSpPr>
          <p:spPr>
            <a:xfrm>
              <a:off x="5836734"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259879"/>
            </a:xfrm>
            <a:custGeom>
              <a:avLst/>
              <a:pathLst>
                <a:path w="2123063" h="259879">
                  <a:moveTo>
                    <a:pt x="0" y="173253"/>
                  </a:moveTo>
                  <a:lnTo>
                    <a:pt x="88460" y="173253"/>
                  </a:lnTo>
                  <a:lnTo>
                    <a:pt x="176921" y="160877"/>
                  </a:lnTo>
                  <a:lnTo>
                    <a:pt x="265382" y="160877"/>
                  </a:lnTo>
                  <a:lnTo>
                    <a:pt x="353843" y="148502"/>
                  </a:lnTo>
                  <a:lnTo>
                    <a:pt x="442304" y="148502"/>
                  </a:lnTo>
                  <a:lnTo>
                    <a:pt x="530765" y="136127"/>
                  </a:lnTo>
                  <a:lnTo>
                    <a:pt x="619226" y="136127"/>
                  </a:lnTo>
                  <a:lnTo>
                    <a:pt x="707687" y="123752"/>
                  </a:lnTo>
                  <a:lnTo>
                    <a:pt x="796148" y="123752"/>
                  </a:lnTo>
                  <a:lnTo>
                    <a:pt x="884609" y="111377"/>
                  </a:lnTo>
                  <a:lnTo>
                    <a:pt x="973070" y="86626"/>
                  </a:lnTo>
                  <a:lnTo>
                    <a:pt x="1061531" y="37125"/>
                  </a:lnTo>
                  <a:lnTo>
                    <a:pt x="1149992" y="0"/>
                  </a:lnTo>
                  <a:lnTo>
                    <a:pt x="1238453" y="0"/>
                  </a:lnTo>
                  <a:lnTo>
                    <a:pt x="1326914" y="99001"/>
                  </a:lnTo>
                  <a:lnTo>
                    <a:pt x="1415375" y="99001"/>
                  </a:lnTo>
                  <a:lnTo>
                    <a:pt x="1503836" y="99001"/>
                  </a:lnTo>
                  <a:lnTo>
                    <a:pt x="1592297" y="99001"/>
                  </a:lnTo>
                  <a:lnTo>
                    <a:pt x="1680758" y="99001"/>
                  </a:lnTo>
                  <a:lnTo>
                    <a:pt x="1769219" y="185628"/>
                  </a:lnTo>
                  <a:lnTo>
                    <a:pt x="1857680" y="259879"/>
                  </a:lnTo>
                  <a:lnTo>
                    <a:pt x="1946141" y="12375"/>
                  </a:lnTo>
                  <a:lnTo>
                    <a:pt x="2034602" y="160877"/>
                  </a:lnTo>
                  <a:lnTo>
                    <a:pt x="2123063" y="17325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9" name="tx169"/>
            <p:cNvSpPr/>
            <p:nvPr/>
          </p:nvSpPr>
          <p:spPr>
            <a:xfrm>
              <a:off x="8806200"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0" name="tx170"/>
            <p:cNvSpPr/>
            <p:nvPr/>
          </p:nvSpPr>
          <p:spPr>
            <a:xfrm>
              <a:off x="8277077"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1" name="tx171"/>
            <p:cNvSpPr/>
            <p:nvPr/>
          </p:nvSpPr>
          <p:spPr>
            <a:xfrm>
              <a:off x="8630921"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827502" y="2898250"/>
              <a:ext cx="1946141" cy="544509"/>
            </a:xfrm>
            <a:custGeom>
              <a:avLst/>
              <a:pathLst>
                <a:path w="1946141" h="544509">
                  <a:moveTo>
                    <a:pt x="0" y="0"/>
                  </a:moveTo>
                  <a:lnTo>
                    <a:pt x="88460" y="0"/>
                  </a:lnTo>
                  <a:lnTo>
                    <a:pt x="176921" y="0"/>
                  </a:lnTo>
                  <a:lnTo>
                    <a:pt x="265382" y="0"/>
                  </a:lnTo>
                  <a:lnTo>
                    <a:pt x="353843" y="0"/>
                  </a:lnTo>
                  <a:lnTo>
                    <a:pt x="442304" y="0"/>
                  </a:lnTo>
                  <a:lnTo>
                    <a:pt x="530765" y="0"/>
                  </a:lnTo>
                  <a:lnTo>
                    <a:pt x="619226" y="0"/>
                  </a:lnTo>
                  <a:lnTo>
                    <a:pt x="707687" y="0"/>
                  </a:lnTo>
                  <a:lnTo>
                    <a:pt x="796148" y="185628"/>
                  </a:lnTo>
                  <a:lnTo>
                    <a:pt x="884609" y="544509"/>
                  </a:lnTo>
                  <a:lnTo>
                    <a:pt x="973070" y="86626"/>
                  </a:lnTo>
                  <a:lnTo>
                    <a:pt x="1061531" y="86626"/>
                  </a:lnTo>
                  <a:lnTo>
                    <a:pt x="1149992" y="160877"/>
                  </a:lnTo>
                  <a:lnTo>
                    <a:pt x="1238453" y="247504"/>
                  </a:lnTo>
                  <a:lnTo>
                    <a:pt x="1326914" y="321755"/>
                  </a:lnTo>
                  <a:lnTo>
                    <a:pt x="1415375" y="259879"/>
                  </a:lnTo>
                  <a:lnTo>
                    <a:pt x="1503836" y="259879"/>
                  </a:lnTo>
                  <a:lnTo>
                    <a:pt x="1592297" y="321755"/>
                  </a:lnTo>
                  <a:lnTo>
                    <a:pt x="1680758" y="334131"/>
                  </a:lnTo>
                  <a:lnTo>
                    <a:pt x="1769219" y="235129"/>
                  </a:lnTo>
                  <a:lnTo>
                    <a:pt x="1857680" y="173253"/>
                  </a:lnTo>
                  <a:lnTo>
                    <a:pt x="1946141" y="123752"/>
                  </a:lnTo>
                </a:path>
              </a:pathLst>
            </a:custGeom>
            <a:ln w="27101" cap="flat">
              <a:solidFill>
                <a:srgbClr val="1CABE2">
                  <a:alpha val="100000"/>
                </a:srgbClr>
              </a:solidFill>
              <a:prstDash val="solid"/>
              <a:round/>
            </a:ln>
          </p:spPr>
          <p:txBody>
            <a:bodyPr/>
            <a:lstStyle/>
            <a:p/>
          </p:txBody>
        </p:sp>
        <p:sp>
          <p:nvSpPr>
            <p:cNvPr id="192" name="tx192"/>
            <p:cNvSpPr/>
            <p:nvPr/>
          </p:nvSpPr>
          <p:spPr>
            <a:xfrm>
              <a:off x="6675571"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4" name="tx194"/>
            <p:cNvSpPr/>
            <p:nvPr/>
          </p:nvSpPr>
          <p:spPr>
            <a:xfrm>
              <a:off x="827707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tx195"/>
            <p:cNvSpPr/>
            <p:nvPr/>
          </p:nvSpPr>
          <p:spPr>
            <a:xfrm>
              <a:off x="8630921"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642979"/>
              <a:ext cx="796148" cy="779639"/>
            </a:xfrm>
            <a:custGeom>
              <a:avLst/>
              <a:pathLst>
                <a:path w="796148" h="779639">
                  <a:moveTo>
                    <a:pt x="0" y="779639"/>
                  </a:moveTo>
                  <a:lnTo>
                    <a:pt x="88460" y="49500"/>
                  </a:lnTo>
                  <a:lnTo>
                    <a:pt x="176921" y="160877"/>
                  </a:lnTo>
                  <a:lnTo>
                    <a:pt x="265382" y="111377"/>
                  </a:lnTo>
                  <a:lnTo>
                    <a:pt x="353843" y="148502"/>
                  </a:lnTo>
                  <a:lnTo>
                    <a:pt x="442304" y="445508"/>
                  </a:lnTo>
                  <a:lnTo>
                    <a:pt x="530765" y="173253"/>
                  </a:lnTo>
                  <a:lnTo>
                    <a:pt x="619226" y="0"/>
                  </a:lnTo>
                  <a:lnTo>
                    <a:pt x="707687" y="606386"/>
                  </a:lnTo>
                  <a:lnTo>
                    <a:pt x="796148" y="0"/>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53303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17" name="tx217"/>
            <p:cNvSpPr/>
            <p:nvPr/>
          </p:nvSpPr>
          <p:spPr>
            <a:xfrm>
              <a:off x="8806200"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8" name="tx218"/>
            <p:cNvSpPr/>
            <p:nvPr/>
          </p:nvSpPr>
          <p:spPr>
            <a:xfrm>
              <a:off x="827707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9" name="tx219"/>
            <p:cNvSpPr/>
            <p:nvPr/>
          </p:nvSpPr>
          <p:spPr>
            <a:xfrm>
              <a:off x="8630921" y="5108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64566" y="398022"/>
              <a:ext cx="51067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Eswatini,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IPV1 and POL3 had the lowest coverage (70%), followed by PCV3 (78%).
Compared to 2019, coverage of 6 vaccines decreased (BCG, DTP1, DTP3, IPV1, PCV3 and POL3) and 3 vaccines increased (MCV1, MCV2 and ROTAC).
Compared to 2023, coverage of 3 vaccines decreased (BCG, DTP3 and POL3), 5 vaccines increased (DTP1, IPV1, MCV2, PCV3 and ROTAC), and one vaccine remained constant (MCV1).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996441"/>
            </a:xfrm>
            <a:custGeom>
              <a:avLst/>
              <a:pathLst>
                <a:path w="6480943" h="996441">
                  <a:moveTo>
                    <a:pt x="0" y="664294"/>
                  </a:moveTo>
                  <a:lnTo>
                    <a:pt x="270039" y="664294"/>
                  </a:lnTo>
                  <a:lnTo>
                    <a:pt x="540078" y="616844"/>
                  </a:lnTo>
                  <a:lnTo>
                    <a:pt x="810117" y="616844"/>
                  </a:lnTo>
                  <a:lnTo>
                    <a:pt x="1080157" y="569395"/>
                  </a:lnTo>
                  <a:lnTo>
                    <a:pt x="1350196" y="569395"/>
                  </a:lnTo>
                  <a:lnTo>
                    <a:pt x="1620235" y="521945"/>
                  </a:lnTo>
                  <a:lnTo>
                    <a:pt x="1890275" y="521945"/>
                  </a:lnTo>
                  <a:lnTo>
                    <a:pt x="2160314" y="474496"/>
                  </a:lnTo>
                  <a:lnTo>
                    <a:pt x="2430353" y="474496"/>
                  </a:lnTo>
                  <a:lnTo>
                    <a:pt x="2700393" y="427046"/>
                  </a:lnTo>
                  <a:lnTo>
                    <a:pt x="2970432" y="332147"/>
                  </a:lnTo>
                  <a:lnTo>
                    <a:pt x="3240471" y="142348"/>
                  </a:lnTo>
                  <a:lnTo>
                    <a:pt x="3510510" y="0"/>
                  </a:lnTo>
                  <a:lnTo>
                    <a:pt x="3780550" y="0"/>
                  </a:lnTo>
                  <a:lnTo>
                    <a:pt x="4050589" y="379596"/>
                  </a:lnTo>
                  <a:lnTo>
                    <a:pt x="4320628" y="379596"/>
                  </a:lnTo>
                  <a:lnTo>
                    <a:pt x="4590668" y="379596"/>
                  </a:lnTo>
                  <a:lnTo>
                    <a:pt x="4860707" y="379596"/>
                  </a:lnTo>
                  <a:lnTo>
                    <a:pt x="5130746" y="379596"/>
                  </a:lnTo>
                  <a:lnTo>
                    <a:pt x="5400786" y="711744"/>
                  </a:lnTo>
                  <a:lnTo>
                    <a:pt x="5670825" y="996441"/>
                  </a:lnTo>
                  <a:lnTo>
                    <a:pt x="5940864" y="47449"/>
                  </a:lnTo>
                  <a:lnTo>
                    <a:pt x="6210904" y="616844"/>
                  </a:lnTo>
                  <a:lnTo>
                    <a:pt x="6480943" y="664294"/>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996441"/>
            </a:xfrm>
            <a:custGeom>
              <a:avLst/>
              <a:pathLst>
                <a:path w="6480943" h="996441">
                  <a:moveTo>
                    <a:pt x="0" y="711744"/>
                  </a:moveTo>
                  <a:lnTo>
                    <a:pt x="270039" y="569395"/>
                  </a:lnTo>
                  <a:lnTo>
                    <a:pt x="540078" y="474496"/>
                  </a:lnTo>
                  <a:lnTo>
                    <a:pt x="810117" y="379596"/>
                  </a:lnTo>
                  <a:lnTo>
                    <a:pt x="1080157" y="237248"/>
                  </a:lnTo>
                  <a:lnTo>
                    <a:pt x="1350196" y="142348"/>
                  </a:lnTo>
                  <a:lnTo>
                    <a:pt x="1620235" y="237248"/>
                  </a:lnTo>
                  <a:lnTo>
                    <a:pt x="1890275" y="284697"/>
                  </a:lnTo>
                  <a:lnTo>
                    <a:pt x="2160314" y="379596"/>
                  </a:lnTo>
                  <a:lnTo>
                    <a:pt x="2430353" y="474496"/>
                  </a:lnTo>
                  <a:lnTo>
                    <a:pt x="2700393" y="427046"/>
                  </a:lnTo>
                  <a:lnTo>
                    <a:pt x="2970432" y="332147"/>
                  </a:lnTo>
                  <a:lnTo>
                    <a:pt x="3240471" y="142348"/>
                  </a:lnTo>
                  <a:lnTo>
                    <a:pt x="3510510" y="0"/>
                  </a:lnTo>
                  <a:lnTo>
                    <a:pt x="3780550" y="0"/>
                  </a:lnTo>
                  <a:lnTo>
                    <a:pt x="4050589" y="379596"/>
                  </a:lnTo>
                  <a:lnTo>
                    <a:pt x="4320628" y="379596"/>
                  </a:lnTo>
                  <a:lnTo>
                    <a:pt x="4590668" y="379596"/>
                  </a:lnTo>
                  <a:lnTo>
                    <a:pt x="4860707" y="379596"/>
                  </a:lnTo>
                  <a:lnTo>
                    <a:pt x="5130746" y="379596"/>
                  </a:lnTo>
                  <a:lnTo>
                    <a:pt x="5400786" y="711744"/>
                  </a:lnTo>
                  <a:lnTo>
                    <a:pt x="5670825" y="996441"/>
                  </a:lnTo>
                  <a:lnTo>
                    <a:pt x="5940864" y="47449"/>
                  </a:lnTo>
                  <a:lnTo>
                    <a:pt x="6210904" y="616844"/>
                  </a:lnTo>
                  <a:lnTo>
                    <a:pt x="6480943" y="664294"/>
                  </a:lnTo>
                </a:path>
              </a:pathLst>
            </a:custGeom>
            <a:ln w="27101" cap="flat">
              <a:solidFill>
                <a:srgbClr val="80BD41">
                  <a:alpha val="100000"/>
                </a:srgbClr>
              </a:solidFill>
              <a:prstDash val="solid"/>
              <a:round/>
            </a:ln>
          </p:spPr>
          <p:txBody>
            <a:bodyPr/>
            <a:lstStyle/>
            <a:p/>
          </p:txBody>
        </p:sp>
        <p:sp>
          <p:nvSpPr>
            <p:cNvPr id="39" name="pl39"/>
            <p:cNvSpPr/>
            <p:nvPr/>
          </p:nvSpPr>
          <p:spPr>
            <a:xfrm>
              <a:off x="3565609" y="978248"/>
              <a:ext cx="4050589" cy="996441"/>
            </a:xfrm>
            <a:custGeom>
              <a:avLst/>
              <a:pathLst>
                <a:path w="4050589" h="996441">
                  <a:moveTo>
                    <a:pt x="0" y="427046"/>
                  </a:moveTo>
                  <a:lnTo>
                    <a:pt x="270039" y="427046"/>
                  </a:lnTo>
                  <a:lnTo>
                    <a:pt x="540078" y="332147"/>
                  </a:lnTo>
                  <a:lnTo>
                    <a:pt x="810117" y="142348"/>
                  </a:lnTo>
                  <a:lnTo>
                    <a:pt x="1080157" y="0"/>
                  </a:lnTo>
                  <a:lnTo>
                    <a:pt x="1350196" y="0"/>
                  </a:lnTo>
                  <a:lnTo>
                    <a:pt x="1620235" y="379596"/>
                  </a:lnTo>
                  <a:lnTo>
                    <a:pt x="1890275" y="379596"/>
                  </a:lnTo>
                  <a:lnTo>
                    <a:pt x="2160314" y="379596"/>
                  </a:lnTo>
                  <a:lnTo>
                    <a:pt x="2430353" y="379596"/>
                  </a:lnTo>
                  <a:lnTo>
                    <a:pt x="2700393" y="379596"/>
                  </a:lnTo>
                  <a:lnTo>
                    <a:pt x="2970432" y="711744"/>
                  </a:lnTo>
                  <a:lnTo>
                    <a:pt x="3240471" y="996441"/>
                  </a:lnTo>
                  <a:lnTo>
                    <a:pt x="3510510" y="47449"/>
                  </a:lnTo>
                  <a:lnTo>
                    <a:pt x="3780550" y="616844"/>
                  </a:lnTo>
                  <a:lnTo>
                    <a:pt x="4050589" y="664294"/>
                  </a:lnTo>
                </a:path>
              </a:pathLst>
            </a:custGeom>
            <a:ln w="27101" cap="flat">
              <a:solidFill>
                <a:srgbClr val="EE00EE">
                  <a:alpha val="100000"/>
                </a:srgbClr>
              </a:solidFill>
              <a:prstDash val="solid"/>
              <a:round/>
            </a:ln>
          </p:spPr>
          <p:txBody>
            <a:bodyPr/>
            <a:lstStyle/>
            <a:p/>
          </p:txBody>
        </p:sp>
        <p:sp>
          <p:nvSpPr>
            <p:cNvPr id="40" name="pl40"/>
            <p:cNvSpPr/>
            <p:nvPr/>
          </p:nvSpPr>
          <p:spPr>
            <a:xfrm>
              <a:off x="7346159" y="2733884"/>
              <a:ext cx="270039" cy="1470937"/>
            </a:xfrm>
            <a:custGeom>
              <a:avLst/>
              <a:pathLst>
                <a:path w="270039" h="1470937">
                  <a:moveTo>
                    <a:pt x="0" y="0"/>
                  </a:moveTo>
                  <a:lnTo>
                    <a:pt x="270039" y="1470937"/>
                  </a:lnTo>
                </a:path>
              </a:pathLst>
            </a:custGeom>
            <a:ln w="27101" cap="flat">
              <a:solidFill>
                <a:srgbClr val="6A3D9A">
                  <a:alpha val="100000"/>
                </a:srgbClr>
              </a:solidFill>
              <a:prstDash val="solid"/>
              <a:round/>
            </a:ln>
          </p:spPr>
          <p:txBody>
            <a:bodyPr/>
            <a:lstStyle/>
            <a:p/>
          </p:txBody>
        </p:sp>
        <p:sp>
          <p:nvSpPr>
            <p:cNvPr id="41" name="pl41"/>
            <p:cNvSpPr/>
            <p:nvPr/>
          </p:nvSpPr>
          <p:spPr>
            <a:xfrm>
              <a:off x="5455884" y="978248"/>
              <a:ext cx="2160314" cy="2514829"/>
            </a:xfrm>
            <a:custGeom>
              <a:avLst/>
              <a:pathLst>
                <a:path w="2160314" h="2514829">
                  <a:moveTo>
                    <a:pt x="0" y="2514829"/>
                  </a:moveTo>
                  <a:lnTo>
                    <a:pt x="270039" y="759193"/>
                  </a:lnTo>
                  <a:lnTo>
                    <a:pt x="540078" y="379596"/>
                  </a:lnTo>
                  <a:lnTo>
                    <a:pt x="810117" y="427046"/>
                  </a:lnTo>
                  <a:lnTo>
                    <a:pt x="1080157" y="806643"/>
                  </a:lnTo>
                  <a:lnTo>
                    <a:pt x="1350196" y="1138790"/>
                  </a:lnTo>
                  <a:lnTo>
                    <a:pt x="1620235" y="0"/>
                  </a:lnTo>
                  <a:lnTo>
                    <a:pt x="1890275" y="1565837"/>
                  </a:lnTo>
                  <a:lnTo>
                    <a:pt x="2160314" y="132858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996441"/>
            </a:xfrm>
            <a:custGeom>
              <a:avLst/>
              <a:pathLst>
                <a:path w="6480943" h="996441">
                  <a:moveTo>
                    <a:pt x="0" y="237248"/>
                  </a:moveTo>
                  <a:lnTo>
                    <a:pt x="270039" y="189798"/>
                  </a:lnTo>
                  <a:lnTo>
                    <a:pt x="540078" y="189798"/>
                  </a:lnTo>
                  <a:lnTo>
                    <a:pt x="810117" y="189798"/>
                  </a:lnTo>
                  <a:lnTo>
                    <a:pt x="1080157" y="189798"/>
                  </a:lnTo>
                  <a:lnTo>
                    <a:pt x="1350196" y="189798"/>
                  </a:lnTo>
                  <a:lnTo>
                    <a:pt x="1620235" y="189798"/>
                  </a:lnTo>
                  <a:lnTo>
                    <a:pt x="1890275" y="142348"/>
                  </a:lnTo>
                  <a:lnTo>
                    <a:pt x="2160314" y="142348"/>
                  </a:lnTo>
                  <a:lnTo>
                    <a:pt x="2430353" y="142348"/>
                  </a:lnTo>
                  <a:lnTo>
                    <a:pt x="2700393" y="142348"/>
                  </a:lnTo>
                  <a:lnTo>
                    <a:pt x="2970432" y="474496"/>
                  </a:lnTo>
                  <a:lnTo>
                    <a:pt x="3240471" y="427046"/>
                  </a:lnTo>
                  <a:lnTo>
                    <a:pt x="3510510" y="0"/>
                  </a:lnTo>
                  <a:lnTo>
                    <a:pt x="3780550" y="0"/>
                  </a:lnTo>
                  <a:lnTo>
                    <a:pt x="4050589" y="379596"/>
                  </a:lnTo>
                  <a:lnTo>
                    <a:pt x="4320628" y="379596"/>
                  </a:lnTo>
                  <a:lnTo>
                    <a:pt x="4590668" y="379596"/>
                  </a:lnTo>
                  <a:lnTo>
                    <a:pt x="4860707" y="569395"/>
                  </a:lnTo>
                  <a:lnTo>
                    <a:pt x="5130746" y="759193"/>
                  </a:lnTo>
                  <a:lnTo>
                    <a:pt x="5400786" y="996441"/>
                  </a:lnTo>
                  <a:lnTo>
                    <a:pt x="5670825" y="806643"/>
                  </a:lnTo>
                  <a:lnTo>
                    <a:pt x="5940864" y="664294"/>
                  </a:lnTo>
                  <a:lnTo>
                    <a:pt x="6210904" y="569395"/>
                  </a:lnTo>
                  <a:lnTo>
                    <a:pt x="6480943" y="569395"/>
                  </a:lnTo>
                </a:path>
              </a:pathLst>
            </a:custGeom>
            <a:ln w="27101" cap="flat">
              <a:solidFill>
                <a:srgbClr val="FF7F00">
                  <a:alpha val="100000"/>
                </a:srgbClr>
              </a:solidFill>
              <a:prstDash val="solid"/>
              <a:round/>
            </a:ln>
          </p:spPr>
          <p:txBody>
            <a:bodyPr/>
            <a:lstStyle/>
            <a:p/>
          </p:txBody>
        </p:sp>
        <p:sp>
          <p:nvSpPr>
            <p:cNvPr id="43" name="pl43"/>
            <p:cNvSpPr/>
            <p:nvPr/>
          </p:nvSpPr>
          <p:spPr>
            <a:xfrm>
              <a:off x="1675333" y="1073148"/>
              <a:ext cx="5940864" cy="2087782"/>
            </a:xfrm>
            <a:custGeom>
              <a:avLst/>
              <a:pathLst>
                <a:path w="5940864" h="2087782">
                  <a:moveTo>
                    <a:pt x="0" y="0"/>
                  </a:moveTo>
                  <a:lnTo>
                    <a:pt x="270039" y="0"/>
                  </a:lnTo>
                  <a:lnTo>
                    <a:pt x="540078" y="0"/>
                  </a:lnTo>
                  <a:lnTo>
                    <a:pt x="810117" y="0"/>
                  </a:lnTo>
                  <a:lnTo>
                    <a:pt x="1080157" y="0"/>
                  </a:lnTo>
                  <a:lnTo>
                    <a:pt x="1350196" y="0"/>
                  </a:lnTo>
                  <a:lnTo>
                    <a:pt x="1620235" y="0"/>
                  </a:lnTo>
                  <a:lnTo>
                    <a:pt x="1890275" y="0"/>
                  </a:lnTo>
                  <a:lnTo>
                    <a:pt x="2160314" y="0"/>
                  </a:lnTo>
                  <a:lnTo>
                    <a:pt x="2430353" y="711744"/>
                  </a:lnTo>
                  <a:lnTo>
                    <a:pt x="2700393" y="2087782"/>
                  </a:lnTo>
                  <a:lnTo>
                    <a:pt x="2970432" y="332147"/>
                  </a:lnTo>
                  <a:lnTo>
                    <a:pt x="3240471" y="332147"/>
                  </a:lnTo>
                  <a:lnTo>
                    <a:pt x="3510510" y="616844"/>
                  </a:lnTo>
                  <a:lnTo>
                    <a:pt x="3780550" y="948992"/>
                  </a:lnTo>
                  <a:lnTo>
                    <a:pt x="4050589" y="1233689"/>
                  </a:lnTo>
                  <a:lnTo>
                    <a:pt x="4320628" y="996441"/>
                  </a:lnTo>
                  <a:lnTo>
                    <a:pt x="4590668" y="996441"/>
                  </a:lnTo>
                  <a:lnTo>
                    <a:pt x="4860707" y="1233689"/>
                  </a:lnTo>
                  <a:lnTo>
                    <a:pt x="5130746" y="1281139"/>
                  </a:lnTo>
                  <a:lnTo>
                    <a:pt x="5400786" y="901542"/>
                  </a:lnTo>
                  <a:lnTo>
                    <a:pt x="5670825" y="664294"/>
                  </a:lnTo>
                  <a:lnTo>
                    <a:pt x="5940864" y="474496"/>
                  </a:lnTo>
                </a:path>
              </a:pathLst>
            </a:custGeom>
            <a:ln w="27101" cap="flat">
              <a:solidFill>
                <a:srgbClr val="FFC20E">
                  <a:alpha val="100000"/>
                </a:srgbClr>
              </a:solidFill>
              <a:prstDash val="solid"/>
              <a:round/>
            </a:ln>
          </p:spPr>
          <p:txBody>
            <a:bodyPr/>
            <a:lstStyle/>
            <a:p/>
          </p:txBody>
        </p:sp>
        <p:sp>
          <p:nvSpPr>
            <p:cNvPr id="44" name="pl44"/>
            <p:cNvSpPr/>
            <p:nvPr/>
          </p:nvSpPr>
          <p:spPr>
            <a:xfrm>
              <a:off x="4915805" y="1073148"/>
              <a:ext cx="2700393" cy="1565837"/>
            </a:xfrm>
            <a:custGeom>
              <a:avLst/>
              <a:pathLst>
                <a:path w="2700393" h="1565837">
                  <a:moveTo>
                    <a:pt x="0" y="1376038"/>
                  </a:moveTo>
                  <a:lnTo>
                    <a:pt x="270039" y="284697"/>
                  </a:lnTo>
                  <a:lnTo>
                    <a:pt x="540078" y="284697"/>
                  </a:lnTo>
                  <a:lnTo>
                    <a:pt x="810117" y="427046"/>
                  </a:lnTo>
                  <a:lnTo>
                    <a:pt x="1080157" y="379596"/>
                  </a:lnTo>
                  <a:lnTo>
                    <a:pt x="1350196" y="427046"/>
                  </a:lnTo>
                  <a:lnTo>
                    <a:pt x="1620235" y="616844"/>
                  </a:lnTo>
                  <a:lnTo>
                    <a:pt x="1890275" y="1565837"/>
                  </a:lnTo>
                  <a:lnTo>
                    <a:pt x="2160314" y="0"/>
                  </a:lnTo>
                  <a:lnTo>
                    <a:pt x="2430353" y="1423488"/>
                  </a:lnTo>
                  <a:lnTo>
                    <a:pt x="2700393" y="854093"/>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755635"/>
            </a:xfrm>
            <a:custGeom>
              <a:avLst/>
              <a:pathLst>
                <a:path w="6480943" h="1755635">
                  <a:moveTo>
                    <a:pt x="0" y="521945"/>
                  </a:moveTo>
                  <a:lnTo>
                    <a:pt x="270039" y="521945"/>
                  </a:lnTo>
                  <a:lnTo>
                    <a:pt x="540078" y="521945"/>
                  </a:lnTo>
                  <a:lnTo>
                    <a:pt x="810117" y="521945"/>
                  </a:lnTo>
                  <a:lnTo>
                    <a:pt x="1080157" y="474496"/>
                  </a:lnTo>
                  <a:lnTo>
                    <a:pt x="1350196" y="474496"/>
                  </a:lnTo>
                  <a:lnTo>
                    <a:pt x="1620235" y="474496"/>
                  </a:lnTo>
                  <a:lnTo>
                    <a:pt x="1890275" y="474496"/>
                  </a:lnTo>
                  <a:lnTo>
                    <a:pt x="2160314" y="427046"/>
                  </a:lnTo>
                  <a:lnTo>
                    <a:pt x="2430353" y="427046"/>
                  </a:lnTo>
                  <a:lnTo>
                    <a:pt x="2700393" y="427046"/>
                  </a:lnTo>
                  <a:lnTo>
                    <a:pt x="2970432" y="616844"/>
                  </a:lnTo>
                  <a:lnTo>
                    <a:pt x="3240471" y="284697"/>
                  </a:lnTo>
                  <a:lnTo>
                    <a:pt x="3510510" y="0"/>
                  </a:lnTo>
                  <a:lnTo>
                    <a:pt x="3780550" y="0"/>
                  </a:lnTo>
                  <a:lnTo>
                    <a:pt x="4050589" y="664294"/>
                  </a:lnTo>
                  <a:lnTo>
                    <a:pt x="4320628" y="379596"/>
                  </a:lnTo>
                  <a:lnTo>
                    <a:pt x="4590668" y="379596"/>
                  </a:lnTo>
                  <a:lnTo>
                    <a:pt x="4860707" y="379596"/>
                  </a:lnTo>
                  <a:lnTo>
                    <a:pt x="5130746" y="427046"/>
                  </a:lnTo>
                  <a:lnTo>
                    <a:pt x="5400786" y="759193"/>
                  </a:lnTo>
                  <a:lnTo>
                    <a:pt x="5670825" y="1755635"/>
                  </a:lnTo>
                  <a:lnTo>
                    <a:pt x="5940864" y="47449"/>
                  </a:lnTo>
                  <a:lnTo>
                    <a:pt x="6210904" y="1043891"/>
                  </a:lnTo>
                  <a:lnTo>
                    <a:pt x="6480943" y="1328589"/>
                  </a:lnTo>
                </a:path>
              </a:pathLst>
            </a:custGeom>
            <a:ln w="27101" cap="flat">
              <a:solidFill>
                <a:srgbClr val="9A32CD">
                  <a:alpha val="100000"/>
                </a:srgbClr>
              </a:solidFill>
              <a:prstDash val="solid"/>
              <a:round/>
            </a:ln>
          </p:spPr>
          <p:txBody>
            <a:bodyPr/>
            <a:lstStyle/>
            <a:p/>
          </p:txBody>
        </p:sp>
        <p:sp>
          <p:nvSpPr>
            <p:cNvPr id="46" name="pl46"/>
            <p:cNvSpPr/>
            <p:nvPr/>
          </p:nvSpPr>
          <p:spPr>
            <a:xfrm>
              <a:off x="5185844" y="930799"/>
              <a:ext cx="2430353" cy="2989325"/>
            </a:xfrm>
            <a:custGeom>
              <a:avLst/>
              <a:pathLst>
                <a:path w="2430353" h="2989325">
                  <a:moveTo>
                    <a:pt x="0" y="2989325"/>
                  </a:moveTo>
                  <a:lnTo>
                    <a:pt x="270039" y="189798"/>
                  </a:lnTo>
                  <a:lnTo>
                    <a:pt x="540078" y="616844"/>
                  </a:lnTo>
                  <a:lnTo>
                    <a:pt x="810117" y="427046"/>
                  </a:lnTo>
                  <a:lnTo>
                    <a:pt x="1080157" y="569395"/>
                  </a:lnTo>
                  <a:lnTo>
                    <a:pt x="1350196" y="1708186"/>
                  </a:lnTo>
                  <a:lnTo>
                    <a:pt x="1620235" y="664294"/>
                  </a:lnTo>
                  <a:lnTo>
                    <a:pt x="1890275" y="0"/>
                  </a:lnTo>
                  <a:lnTo>
                    <a:pt x="2160314" y="2325030"/>
                  </a:lnTo>
                  <a:lnTo>
                    <a:pt x="2430353" y="0"/>
                  </a:lnTo>
                </a:path>
              </a:pathLst>
            </a:custGeom>
            <a:ln w="27101" cap="flat">
              <a:solidFill>
                <a:srgbClr val="836FFF">
                  <a:alpha val="100000"/>
                </a:srgbClr>
              </a:solidFill>
              <a:prstDash val="solid"/>
              <a:round/>
            </a:ln>
          </p:spPr>
          <p:txBody>
            <a:bodyPr/>
            <a:lstStyle/>
            <a:p/>
          </p:txBody>
        </p:sp>
        <p:sp>
          <p:nvSpPr>
            <p:cNvPr id="47" name="pl47"/>
            <p:cNvSpPr/>
            <p:nvPr/>
          </p:nvSpPr>
          <p:spPr>
            <a:xfrm>
              <a:off x="5725923" y="1405295"/>
              <a:ext cx="1890275" cy="616844"/>
            </a:xfrm>
            <a:custGeom>
              <a:avLst/>
              <a:pathLst>
                <a:path w="1890275" h="616844">
                  <a:moveTo>
                    <a:pt x="0" y="0"/>
                  </a:moveTo>
                  <a:lnTo>
                    <a:pt x="270039" y="189798"/>
                  </a:lnTo>
                  <a:lnTo>
                    <a:pt x="540078" y="379596"/>
                  </a:lnTo>
                  <a:lnTo>
                    <a:pt x="810117" y="616844"/>
                  </a:lnTo>
                  <a:lnTo>
                    <a:pt x="1080157" y="427046"/>
                  </a:lnTo>
                  <a:lnTo>
                    <a:pt x="1350196" y="284697"/>
                  </a:lnTo>
                  <a:lnTo>
                    <a:pt x="1620235" y="189798"/>
                  </a:lnTo>
                  <a:lnTo>
                    <a:pt x="1890275" y="189798"/>
                  </a:lnTo>
                </a:path>
              </a:pathLst>
            </a:custGeom>
            <a:ln w="27101" cap="flat">
              <a:solidFill>
                <a:srgbClr val="FB9A99">
                  <a:alpha val="100000"/>
                </a:srgbClr>
              </a:solidFill>
              <a:prstDash val="solid"/>
              <a:round/>
            </a:ln>
          </p:spPr>
          <p:txBody>
            <a:bodyPr/>
            <a:lstStyle/>
            <a:p/>
          </p:txBody>
        </p:sp>
        <p:sp>
          <p:nvSpPr>
            <p:cNvPr id="48" name="pl48"/>
            <p:cNvSpPr/>
            <p:nvPr/>
          </p:nvSpPr>
          <p:spPr>
            <a:xfrm>
              <a:off x="7633667" y="801357"/>
              <a:ext cx="719107" cy="126371"/>
            </a:xfrm>
            <a:custGeom>
              <a:avLst/>
              <a:pathLst>
                <a:path w="719107" h="126371">
                  <a:moveTo>
                    <a:pt x="719107" y="0"/>
                  </a:moveTo>
                  <a:lnTo>
                    <a:pt x="0" y="126371"/>
                  </a:lnTo>
                </a:path>
              </a:pathLst>
            </a:custGeom>
          </p:spPr>
          <p:txBody>
            <a:bodyPr/>
            <a:lstStyle/>
            <a:p/>
          </p:txBody>
        </p:sp>
        <p:sp>
          <p:nvSpPr>
            <p:cNvPr id="49" name="pl49"/>
            <p:cNvSpPr/>
            <p:nvPr/>
          </p:nvSpPr>
          <p:spPr>
            <a:xfrm>
              <a:off x="7629077" y="1085327"/>
              <a:ext cx="729784" cy="454299"/>
            </a:xfrm>
            <a:custGeom>
              <a:avLst/>
              <a:pathLst>
                <a:path w="729784" h="454299">
                  <a:moveTo>
                    <a:pt x="729784" y="0"/>
                  </a:moveTo>
                  <a:lnTo>
                    <a:pt x="0" y="454299"/>
                  </a:lnTo>
                </a:path>
              </a:pathLst>
            </a:custGeom>
          </p:spPr>
          <p:txBody>
            <a:bodyPr/>
            <a:lstStyle/>
            <a:p/>
          </p:txBody>
        </p:sp>
        <p:sp>
          <p:nvSpPr>
            <p:cNvPr id="50" name="pl50"/>
            <p:cNvSpPr/>
            <p:nvPr/>
          </p:nvSpPr>
          <p:spPr>
            <a:xfrm>
              <a:off x="7634337" y="1595252"/>
              <a:ext cx="724524" cy="6351"/>
            </a:xfrm>
            <a:custGeom>
              <a:avLst/>
              <a:pathLst>
                <a:path w="724524" h="6351">
                  <a:moveTo>
                    <a:pt x="724524" y="6351"/>
                  </a:moveTo>
                  <a:lnTo>
                    <a:pt x="0" y="0"/>
                  </a:lnTo>
                </a:path>
              </a:pathLst>
            </a:custGeom>
          </p:spPr>
          <p:txBody>
            <a:bodyPr/>
            <a:lstStyle/>
            <a:p/>
          </p:txBody>
        </p:sp>
        <p:sp>
          <p:nvSpPr>
            <p:cNvPr id="51" name="pl51"/>
            <p:cNvSpPr/>
            <p:nvPr/>
          </p:nvSpPr>
          <p:spPr>
            <a:xfrm>
              <a:off x="7631895" y="1349245"/>
              <a:ext cx="660536" cy="240142"/>
            </a:xfrm>
            <a:custGeom>
              <a:avLst/>
              <a:pathLst>
                <a:path w="660536" h="240142">
                  <a:moveTo>
                    <a:pt x="660536" y="0"/>
                  </a:moveTo>
                  <a:lnTo>
                    <a:pt x="0" y="240142"/>
                  </a:lnTo>
                </a:path>
              </a:pathLst>
            </a:custGeom>
          </p:spPr>
          <p:txBody>
            <a:bodyPr/>
            <a:lstStyle/>
            <a:p/>
          </p:txBody>
        </p:sp>
        <p:sp>
          <p:nvSpPr>
            <p:cNvPr id="52" name="pl52"/>
            <p:cNvSpPr/>
            <p:nvPr/>
          </p:nvSpPr>
          <p:spPr>
            <a:xfrm>
              <a:off x="7626128" y="1652070"/>
              <a:ext cx="756816" cy="726085"/>
            </a:xfrm>
            <a:custGeom>
              <a:avLst/>
              <a:pathLst>
                <a:path w="756816" h="726085">
                  <a:moveTo>
                    <a:pt x="756816" y="726085"/>
                  </a:moveTo>
                  <a:lnTo>
                    <a:pt x="0" y="0"/>
                  </a:lnTo>
                </a:path>
              </a:pathLst>
            </a:custGeom>
          </p:spPr>
          <p:txBody>
            <a:bodyPr/>
            <a:lstStyle/>
            <a:p/>
          </p:txBody>
        </p:sp>
        <p:sp>
          <p:nvSpPr>
            <p:cNvPr id="53" name="pl53"/>
            <p:cNvSpPr/>
            <p:nvPr/>
          </p:nvSpPr>
          <p:spPr>
            <a:xfrm>
              <a:off x="7632568" y="1647448"/>
              <a:ext cx="696015" cy="208575"/>
            </a:xfrm>
            <a:custGeom>
              <a:avLst/>
              <a:pathLst>
                <a:path w="696015" h="208575">
                  <a:moveTo>
                    <a:pt x="696015" y="208575"/>
                  </a:moveTo>
                  <a:lnTo>
                    <a:pt x="0" y="0"/>
                  </a:lnTo>
                </a:path>
              </a:pathLst>
            </a:custGeom>
          </p:spPr>
          <p:txBody>
            <a:bodyPr/>
            <a:lstStyle/>
            <a:p/>
          </p:txBody>
        </p:sp>
        <p:sp>
          <p:nvSpPr>
            <p:cNvPr id="54" name="pl54"/>
            <p:cNvSpPr/>
            <p:nvPr/>
          </p:nvSpPr>
          <p:spPr>
            <a:xfrm>
              <a:off x="7629592" y="1650220"/>
              <a:ext cx="807502" cy="462853"/>
            </a:xfrm>
            <a:custGeom>
              <a:avLst/>
              <a:pathLst>
                <a:path w="807502" h="462853">
                  <a:moveTo>
                    <a:pt x="807502" y="462853"/>
                  </a:moveTo>
                  <a:lnTo>
                    <a:pt x="0" y="0"/>
                  </a:lnTo>
                </a:path>
              </a:pathLst>
            </a:custGeom>
          </p:spPr>
          <p:txBody>
            <a:bodyPr/>
            <a:lstStyle/>
            <a:p/>
          </p:txBody>
        </p:sp>
        <p:sp>
          <p:nvSpPr>
            <p:cNvPr id="55" name="pl55"/>
            <p:cNvSpPr/>
            <p:nvPr/>
          </p:nvSpPr>
          <p:spPr>
            <a:xfrm>
              <a:off x="7626498" y="1936612"/>
              <a:ext cx="774443" cy="704592"/>
            </a:xfrm>
            <a:custGeom>
              <a:avLst/>
              <a:pathLst>
                <a:path w="774443" h="704592">
                  <a:moveTo>
                    <a:pt x="774443" y="704592"/>
                  </a:moveTo>
                  <a:lnTo>
                    <a:pt x="0" y="0"/>
                  </a:lnTo>
                </a:path>
              </a:pathLst>
            </a:custGeom>
          </p:spPr>
          <p:txBody>
            <a:bodyPr/>
            <a:lstStyle/>
            <a:p/>
          </p:txBody>
        </p:sp>
        <p:sp>
          <p:nvSpPr>
            <p:cNvPr id="56" name="pl56"/>
            <p:cNvSpPr/>
            <p:nvPr/>
          </p:nvSpPr>
          <p:spPr>
            <a:xfrm>
              <a:off x="7627926" y="2315523"/>
              <a:ext cx="797100" cy="590306"/>
            </a:xfrm>
            <a:custGeom>
              <a:avLst/>
              <a:pathLst>
                <a:path w="797100" h="590306">
                  <a:moveTo>
                    <a:pt x="797100" y="590306"/>
                  </a:moveTo>
                  <a:lnTo>
                    <a:pt x="0" y="0"/>
                  </a:lnTo>
                </a:path>
              </a:pathLst>
            </a:custGeom>
          </p:spPr>
          <p:txBody>
            <a:bodyPr/>
            <a:lstStyle/>
            <a:p/>
          </p:txBody>
        </p:sp>
        <p:sp>
          <p:nvSpPr>
            <p:cNvPr id="57" name="pl57"/>
            <p:cNvSpPr/>
            <p:nvPr/>
          </p:nvSpPr>
          <p:spPr>
            <a:xfrm>
              <a:off x="7624827" y="2316851"/>
              <a:ext cx="733875" cy="851672"/>
            </a:xfrm>
            <a:custGeom>
              <a:avLst/>
              <a:pathLst>
                <a:path w="733875" h="851672">
                  <a:moveTo>
                    <a:pt x="733875" y="851672"/>
                  </a:moveTo>
                  <a:lnTo>
                    <a:pt x="0" y="0"/>
                  </a:lnTo>
                </a:path>
              </a:pathLst>
            </a:custGeom>
          </p:spPr>
          <p:txBody>
            <a:bodyPr/>
            <a:lstStyle/>
            <a:p/>
          </p:txBody>
        </p:sp>
        <p:sp>
          <p:nvSpPr>
            <p:cNvPr id="58" name="pl58"/>
            <p:cNvSpPr/>
            <p:nvPr/>
          </p:nvSpPr>
          <p:spPr>
            <a:xfrm>
              <a:off x="7634339" y="4204821"/>
              <a:ext cx="748606" cy="1"/>
            </a:xfrm>
            <a:custGeom>
              <a:avLst/>
              <a:pathLst>
                <a:path w="748606" h="1">
                  <a:moveTo>
                    <a:pt x="748606" y="0"/>
                  </a:moveTo>
                  <a:lnTo>
                    <a:pt x="0" y="1"/>
                  </a:lnTo>
                </a:path>
              </a:pathLst>
            </a:custGeom>
          </p:spPr>
          <p:txBody>
            <a:bodyPr/>
            <a:lstStyle/>
            <a:p/>
          </p:txBody>
        </p:sp>
        <p:sp>
          <p:nvSpPr>
            <p:cNvPr id="59" name="pg59"/>
            <p:cNvSpPr/>
            <p:nvPr/>
          </p:nvSpPr>
          <p:spPr>
            <a:xfrm>
              <a:off x="8284194" y="71400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75554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61" name="pg61"/>
            <p:cNvSpPr/>
            <p:nvPr/>
          </p:nvSpPr>
          <p:spPr>
            <a:xfrm>
              <a:off x="8290281" y="9935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3141" y="10350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63" name="pg63"/>
            <p:cNvSpPr/>
            <p:nvPr/>
          </p:nvSpPr>
          <p:spPr>
            <a:xfrm>
              <a:off x="8290281" y="15170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586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85%</a:t>
              </a:r>
            </a:p>
          </p:txBody>
        </p:sp>
        <p:sp>
          <p:nvSpPr>
            <p:cNvPr id="65" name="pg65"/>
            <p:cNvSpPr/>
            <p:nvPr/>
          </p:nvSpPr>
          <p:spPr>
            <a:xfrm>
              <a:off x="8223851" y="12583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9986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85%</a:t>
              </a:r>
            </a:p>
          </p:txBody>
        </p:sp>
        <p:sp>
          <p:nvSpPr>
            <p:cNvPr id="67" name="pg67"/>
            <p:cNvSpPr/>
            <p:nvPr/>
          </p:nvSpPr>
          <p:spPr>
            <a:xfrm>
              <a:off x="8314365" y="23002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3418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9" name="pg69"/>
            <p:cNvSpPr/>
            <p:nvPr/>
          </p:nvSpPr>
          <p:spPr>
            <a:xfrm>
              <a:off x="8260004" y="17767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79961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71" name="pg71"/>
            <p:cNvSpPr/>
            <p:nvPr/>
          </p:nvSpPr>
          <p:spPr>
            <a:xfrm>
              <a:off x="8368515" y="203511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07664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3" name="pg73"/>
            <p:cNvSpPr/>
            <p:nvPr/>
          </p:nvSpPr>
          <p:spPr>
            <a:xfrm>
              <a:off x="8332362" y="256330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60484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78%</a:t>
              </a:r>
            </a:p>
          </p:txBody>
        </p:sp>
        <p:sp>
          <p:nvSpPr>
            <p:cNvPr id="75" name="pg75"/>
            <p:cNvSpPr/>
            <p:nvPr/>
          </p:nvSpPr>
          <p:spPr>
            <a:xfrm>
              <a:off x="8356446" y="28280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79306" y="28695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70%</a:t>
              </a:r>
            </a:p>
          </p:txBody>
        </p:sp>
        <p:sp>
          <p:nvSpPr>
            <p:cNvPr id="77" name="pg77"/>
            <p:cNvSpPr/>
            <p:nvPr/>
          </p:nvSpPr>
          <p:spPr>
            <a:xfrm>
              <a:off x="8290122" y="309031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313185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70%</a:t>
              </a:r>
            </a:p>
          </p:txBody>
        </p:sp>
        <p:sp>
          <p:nvSpPr>
            <p:cNvPr id="79" name="pg79"/>
            <p:cNvSpPr/>
            <p:nvPr/>
          </p:nvSpPr>
          <p:spPr>
            <a:xfrm>
              <a:off x="8314365" y="41203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1618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Eswatini,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IPV1 and POL3 had the lowest coverage of all vaccines (70%), followed by PCV3 (78%).
Coverage of 6 vaccines decreased (DTP3, HepB3, Hib3, IPV1, PcV3 and Polio3) and 4 vaccines increased (MCV1, MCV2, RotaC and Rubella) compared to respective coverage in 2019.
Coverage of 5 vaccines decreased (DTP3, HPVc, HepB3, Hib3 and Polio3), 4 vaccines increased (IPV1, MCV2, PcV3 and RotaC),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2299" y="887626"/>
              <a:ext cx="866596" cy="0"/>
            </a:xfrm>
            <a:custGeom>
              <a:avLst/>
              <a:pathLst>
                <a:path w="866596" h="0">
                  <a:moveTo>
                    <a:pt x="0" y="0"/>
                  </a:moveTo>
                  <a:lnTo>
                    <a:pt x="505514" y="0"/>
                  </a:lnTo>
                  <a:lnTo>
                    <a:pt x="577731"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266641"/>
              <a:ext cx="938813" cy="0"/>
            </a:xfrm>
            <a:custGeom>
              <a:avLst/>
              <a:pathLst>
                <a:path w="938813" h="0">
                  <a:moveTo>
                    <a:pt x="0" y="0"/>
                  </a:moveTo>
                  <a:lnTo>
                    <a:pt x="72216" y="0"/>
                  </a:lnTo>
                  <a:lnTo>
                    <a:pt x="216649" y="0"/>
                  </a:lnTo>
                  <a:lnTo>
                    <a:pt x="361082" y="0"/>
                  </a:lnTo>
                  <a:lnTo>
                    <a:pt x="722164"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645655"/>
              <a:ext cx="1444328" cy="0"/>
            </a:xfrm>
            <a:custGeom>
              <a:avLst/>
              <a:pathLst>
                <a:path w="1444328" h="0">
                  <a:moveTo>
                    <a:pt x="0" y="0"/>
                  </a:moveTo>
                  <a:lnTo>
                    <a:pt x="433298" y="0"/>
                  </a:lnTo>
                  <a:lnTo>
                    <a:pt x="505514"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024670"/>
              <a:ext cx="1444328" cy="0"/>
            </a:xfrm>
            <a:custGeom>
              <a:avLst/>
              <a:pathLst>
                <a:path w="1444328" h="0">
                  <a:moveTo>
                    <a:pt x="0" y="0"/>
                  </a:moveTo>
                  <a:lnTo>
                    <a:pt x="433298" y="0"/>
                  </a:lnTo>
                  <a:lnTo>
                    <a:pt x="505514"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7052351" y="2403685"/>
              <a:ext cx="1444328" cy="0"/>
            </a:xfrm>
            <a:custGeom>
              <a:avLst/>
              <a:pathLst>
                <a:path w="1444328" h="0">
                  <a:moveTo>
                    <a:pt x="0" y="0"/>
                  </a:moveTo>
                  <a:lnTo>
                    <a:pt x="433298" y="0"/>
                  </a:lnTo>
                  <a:lnTo>
                    <a:pt x="505514"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6" name="pl26"/>
            <p:cNvSpPr/>
            <p:nvPr/>
          </p:nvSpPr>
          <p:spPr>
            <a:xfrm>
              <a:off x="6185754" y="2782699"/>
              <a:ext cx="2383141" cy="0"/>
            </a:xfrm>
            <a:custGeom>
              <a:avLst/>
              <a:pathLst>
                <a:path w="2383141" h="0">
                  <a:moveTo>
                    <a:pt x="0" y="0"/>
                  </a:moveTo>
                  <a:lnTo>
                    <a:pt x="361082" y="0"/>
                  </a:lnTo>
                  <a:lnTo>
                    <a:pt x="649947" y="0"/>
                  </a:lnTo>
                  <a:lnTo>
                    <a:pt x="1155462" y="0"/>
                  </a:lnTo>
                  <a:lnTo>
                    <a:pt x="1733193" y="0"/>
                  </a:lnTo>
                  <a:lnTo>
                    <a:pt x="2383141"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3161714"/>
              <a:ext cx="649947" cy="0"/>
            </a:xfrm>
            <a:custGeom>
              <a:avLst/>
              <a:pathLst>
                <a:path w="649947" h="0">
                  <a:moveTo>
                    <a:pt x="0" y="0"/>
                  </a:moveTo>
                  <a:lnTo>
                    <a:pt x="288865" y="0"/>
                  </a:lnTo>
                  <a:lnTo>
                    <a:pt x="361082" y="0"/>
                  </a:lnTo>
                  <a:lnTo>
                    <a:pt x="505514" y="0"/>
                  </a:lnTo>
                  <a:lnTo>
                    <a:pt x="649947"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6474620" y="3540728"/>
              <a:ext cx="1227678" cy="0"/>
            </a:xfrm>
            <a:custGeom>
              <a:avLst/>
              <a:pathLst>
                <a:path w="1227678" h="0">
                  <a:moveTo>
                    <a:pt x="0" y="0"/>
                  </a:moveTo>
                  <a:lnTo>
                    <a:pt x="72216" y="0"/>
                  </a:lnTo>
                  <a:lnTo>
                    <a:pt x="433298" y="0"/>
                  </a:lnTo>
                  <a:lnTo>
                    <a:pt x="577731" y="0"/>
                  </a:lnTo>
                  <a:lnTo>
                    <a:pt x="938813"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6041321" y="3919743"/>
              <a:ext cx="2383141" cy="0"/>
            </a:xfrm>
            <a:custGeom>
              <a:avLst/>
              <a:pathLst>
                <a:path w="2383141" h="0">
                  <a:moveTo>
                    <a:pt x="0" y="0"/>
                  </a:moveTo>
                  <a:lnTo>
                    <a:pt x="216649" y="0"/>
                  </a:lnTo>
                  <a:lnTo>
                    <a:pt x="1083246" y="0"/>
                  </a:lnTo>
                  <a:lnTo>
                    <a:pt x="1444328" y="0"/>
                  </a:lnTo>
                  <a:lnTo>
                    <a:pt x="1733193" y="0"/>
                  </a:lnTo>
                  <a:lnTo>
                    <a:pt x="2383141"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4298757"/>
              <a:ext cx="2599790" cy="0"/>
            </a:xfrm>
            <a:custGeom>
              <a:avLst/>
              <a:pathLst>
                <a:path w="2599790" h="0">
                  <a:moveTo>
                    <a:pt x="0" y="0"/>
                  </a:moveTo>
                  <a:lnTo>
                    <a:pt x="649947" y="0"/>
                  </a:lnTo>
                  <a:lnTo>
                    <a:pt x="1083246" y="0"/>
                  </a:lnTo>
                  <a:lnTo>
                    <a:pt x="1516544" y="0"/>
                  </a:lnTo>
                  <a:lnTo>
                    <a:pt x="2022059" y="0"/>
                  </a:lnTo>
                  <a:lnTo>
                    <a:pt x="2599790" y="0"/>
                  </a:lnTo>
                </a:path>
              </a:pathLst>
            </a:custGeom>
            <a:ln w="116535" cap="flat">
              <a:solidFill>
                <a:srgbClr val="E8E8E8">
                  <a:alpha val="100000"/>
                </a:srgbClr>
              </a:solidFill>
              <a:prstDash val="solid"/>
              <a:round/>
            </a:ln>
          </p:spPr>
          <p:txBody>
            <a:bodyPr/>
            <a:lstStyle/>
            <a:p/>
          </p:txBody>
        </p:sp>
        <p:sp>
          <p:nvSpPr>
            <p:cNvPr id="31" name="pl31"/>
            <p:cNvSpPr/>
            <p:nvPr/>
          </p:nvSpPr>
          <p:spPr>
            <a:xfrm>
              <a:off x="6980135" y="4677772"/>
              <a:ext cx="649947" cy="0"/>
            </a:xfrm>
            <a:custGeom>
              <a:avLst/>
              <a:pathLst>
                <a:path w="649947" h="0">
                  <a:moveTo>
                    <a:pt x="0" y="0"/>
                  </a:moveTo>
                  <a:lnTo>
                    <a:pt x="288865" y="0"/>
                  </a:lnTo>
                  <a:lnTo>
                    <a:pt x="361082" y="0"/>
                  </a:lnTo>
                  <a:lnTo>
                    <a:pt x="505514" y="0"/>
                  </a:lnTo>
                  <a:lnTo>
                    <a:pt x="649947"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5102508" y="5056787"/>
              <a:ext cx="3538603" cy="0"/>
            </a:xfrm>
            <a:custGeom>
              <a:avLst/>
              <a:pathLst>
                <a:path w="3538603" h="0">
                  <a:moveTo>
                    <a:pt x="0" y="0"/>
                  </a:moveTo>
                  <a:lnTo>
                    <a:pt x="938813" y="0"/>
                  </a:lnTo>
                  <a:lnTo>
                    <a:pt x="2527574" y="0"/>
                  </a:lnTo>
                  <a:lnTo>
                    <a:pt x="2672007" y="0"/>
                  </a:lnTo>
                  <a:lnTo>
                    <a:pt x="3538603" y="0"/>
                  </a:lnTo>
                  <a:lnTo>
                    <a:pt x="3538603"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533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8125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3682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3671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811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3682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09800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639531"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00613"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28397"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56731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9509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56731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9509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56731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9509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85618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12298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8406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27844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56731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35066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19520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85618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91736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48406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27844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56731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56731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1174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03974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Eswatini,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(89%). DTP1 coverage increased in 2024 (91%) compared to 2023, and was lower than in 2019. In 2019-2024, DTP1 coverage was at it's lowest level in 2021 (86%).
In 2023, 9 vaccines had lower coverage than in 2019.
In 2024, 8 vaccines had lower coverage than in 2019.
In 2024, 5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2785665"/>
              <a:ext cx="2520366" cy="1062288"/>
            </a:xfrm>
            <a:custGeom>
              <a:avLst/>
              <a:pathLst>
                <a:path w="2520366" h="1062288">
                  <a:moveTo>
                    <a:pt x="0" y="0"/>
                  </a:moveTo>
                  <a:lnTo>
                    <a:pt x="2520366" y="1062288"/>
                  </a:lnTo>
                </a:path>
              </a:pathLst>
            </a:custGeom>
            <a:ln w="29811" cap="flat">
              <a:solidFill>
                <a:srgbClr val="FF0000">
                  <a:alpha val="100000"/>
                </a:srgbClr>
              </a:solidFill>
              <a:prstDash val="solid"/>
              <a:round/>
            </a:ln>
          </p:spPr>
          <p:txBody>
            <a:bodyPr/>
            <a:lstStyle/>
            <a:p/>
          </p:txBody>
        </p:sp>
        <p:sp>
          <p:nvSpPr>
            <p:cNvPr id="20" name="pl20"/>
            <p:cNvSpPr/>
            <p:nvPr/>
          </p:nvSpPr>
          <p:spPr>
            <a:xfrm>
              <a:off x="3655622" y="2785665"/>
              <a:ext cx="2520366" cy="1062288"/>
            </a:xfrm>
            <a:custGeom>
              <a:avLst/>
              <a:pathLst>
                <a:path w="2520366" h="1062288">
                  <a:moveTo>
                    <a:pt x="0" y="0"/>
                  </a:moveTo>
                  <a:lnTo>
                    <a:pt x="2520366" y="1062288"/>
                  </a:lnTo>
                </a:path>
              </a:pathLst>
            </a:custGeom>
            <a:ln w="29811" cap="flat">
              <a:solidFill>
                <a:srgbClr val="0058AB">
                  <a:alpha val="100000"/>
                </a:srgbClr>
              </a:solidFill>
              <a:prstDash val="solid"/>
              <a:round/>
            </a:ln>
          </p:spPr>
          <p:txBody>
            <a:bodyPr/>
            <a:lstStyle/>
            <a:p/>
          </p:txBody>
        </p:sp>
        <p:sp>
          <p:nvSpPr>
            <p:cNvPr id="21" name="pt21"/>
            <p:cNvSpPr/>
            <p:nvPr/>
          </p:nvSpPr>
          <p:spPr>
            <a:xfrm>
              <a:off x="3630796"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26" name="tx26"/>
            <p:cNvSpPr/>
            <p:nvPr/>
          </p:nvSpPr>
          <p:spPr>
            <a:xfrm>
              <a:off x="6175989"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27" name="tx27"/>
            <p:cNvSpPr/>
            <p:nvPr/>
          </p:nvSpPr>
          <p:spPr>
            <a:xfrm>
              <a:off x="3655622"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28" name="tx28"/>
            <p:cNvSpPr/>
            <p:nvPr/>
          </p:nvSpPr>
          <p:spPr>
            <a:xfrm>
              <a:off x="6175989"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432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Eswatini,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Eswatini was 2023.
In 2024, first dose (HPV1) programme coverage among girls was 30% and last dose (HPVc) programme coverage was 30%.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841102"/>
            </a:xfrm>
            <a:custGeom>
              <a:avLst/>
              <a:pathLst>
                <a:path w="6444618" h="841102">
                  <a:moveTo>
                    <a:pt x="0" y="560735"/>
                  </a:moveTo>
                  <a:lnTo>
                    <a:pt x="268525" y="560735"/>
                  </a:lnTo>
                  <a:lnTo>
                    <a:pt x="537051" y="520682"/>
                  </a:lnTo>
                  <a:lnTo>
                    <a:pt x="805577" y="520682"/>
                  </a:lnTo>
                  <a:lnTo>
                    <a:pt x="1074103" y="480630"/>
                  </a:lnTo>
                  <a:lnTo>
                    <a:pt x="1342628" y="480630"/>
                  </a:lnTo>
                  <a:lnTo>
                    <a:pt x="1611154" y="440577"/>
                  </a:lnTo>
                  <a:lnTo>
                    <a:pt x="1879680" y="440577"/>
                  </a:lnTo>
                  <a:lnTo>
                    <a:pt x="2148206" y="400525"/>
                  </a:lnTo>
                  <a:lnTo>
                    <a:pt x="2416732" y="400525"/>
                  </a:lnTo>
                  <a:lnTo>
                    <a:pt x="2685257" y="360472"/>
                  </a:lnTo>
                  <a:lnTo>
                    <a:pt x="2953783" y="280367"/>
                  </a:lnTo>
                  <a:lnTo>
                    <a:pt x="3222309" y="120157"/>
                  </a:lnTo>
                  <a:lnTo>
                    <a:pt x="3490835" y="0"/>
                  </a:lnTo>
                  <a:lnTo>
                    <a:pt x="3759360" y="0"/>
                  </a:lnTo>
                  <a:lnTo>
                    <a:pt x="4027886" y="320420"/>
                  </a:lnTo>
                  <a:lnTo>
                    <a:pt x="4296412" y="320420"/>
                  </a:lnTo>
                  <a:lnTo>
                    <a:pt x="4564938" y="320420"/>
                  </a:lnTo>
                  <a:lnTo>
                    <a:pt x="4833464" y="320420"/>
                  </a:lnTo>
                  <a:lnTo>
                    <a:pt x="5101989" y="320420"/>
                  </a:lnTo>
                  <a:lnTo>
                    <a:pt x="5370515" y="600787"/>
                  </a:lnTo>
                  <a:lnTo>
                    <a:pt x="5639041" y="841102"/>
                  </a:lnTo>
                  <a:lnTo>
                    <a:pt x="5907567" y="40052"/>
                  </a:lnTo>
                  <a:lnTo>
                    <a:pt x="6176092" y="520682"/>
                  </a:lnTo>
                  <a:lnTo>
                    <a:pt x="6444618" y="560735"/>
                  </a:lnTo>
                </a:path>
              </a:pathLst>
            </a:custGeom>
            <a:ln w="27101" cap="flat">
              <a:solidFill>
                <a:srgbClr val="F8766D">
                  <a:alpha val="100000"/>
                </a:srgbClr>
              </a:solidFill>
              <a:prstDash val="solid"/>
              <a:round/>
            </a:ln>
          </p:spPr>
          <p:txBody>
            <a:bodyPr/>
            <a:lstStyle/>
            <a:p/>
          </p:txBody>
        </p:sp>
        <p:sp>
          <p:nvSpPr>
            <p:cNvPr id="27" name="pl27"/>
            <p:cNvSpPr/>
            <p:nvPr/>
          </p:nvSpPr>
          <p:spPr>
            <a:xfrm>
              <a:off x="1985330" y="1201741"/>
              <a:ext cx="5907567" cy="1762310"/>
            </a:xfrm>
            <a:custGeom>
              <a:avLst/>
              <a:pathLst>
                <a:path w="5907567" h="1762310">
                  <a:moveTo>
                    <a:pt x="0" y="0"/>
                  </a:moveTo>
                  <a:lnTo>
                    <a:pt x="268525" y="0"/>
                  </a:lnTo>
                  <a:lnTo>
                    <a:pt x="537051" y="0"/>
                  </a:lnTo>
                  <a:lnTo>
                    <a:pt x="805577" y="0"/>
                  </a:lnTo>
                  <a:lnTo>
                    <a:pt x="1074103" y="0"/>
                  </a:lnTo>
                  <a:lnTo>
                    <a:pt x="1342628" y="0"/>
                  </a:lnTo>
                  <a:lnTo>
                    <a:pt x="1611154" y="0"/>
                  </a:lnTo>
                  <a:lnTo>
                    <a:pt x="1879680" y="0"/>
                  </a:lnTo>
                  <a:lnTo>
                    <a:pt x="2148206" y="0"/>
                  </a:lnTo>
                  <a:lnTo>
                    <a:pt x="2416732" y="600787"/>
                  </a:lnTo>
                  <a:lnTo>
                    <a:pt x="2685257" y="1762310"/>
                  </a:lnTo>
                  <a:lnTo>
                    <a:pt x="2953783" y="280367"/>
                  </a:lnTo>
                  <a:lnTo>
                    <a:pt x="3222309" y="280367"/>
                  </a:lnTo>
                  <a:lnTo>
                    <a:pt x="3490835" y="520682"/>
                  </a:lnTo>
                  <a:lnTo>
                    <a:pt x="3759360" y="801050"/>
                  </a:lnTo>
                  <a:lnTo>
                    <a:pt x="4027886" y="1041365"/>
                  </a:lnTo>
                  <a:lnTo>
                    <a:pt x="4296412" y="841102"/>
                  </a:lnTo>
                  <a:lnTo>
                    <a:pt x="4564938" y="841102"/>
                  </a:lnTo>
                  <a:lnTo>
                    <a:pt x="4833464" y="1041365"/>
                  </a:lnTo>
                  <a:lnTo>
                    <a:pt x="5101989" y="1081417"/>
                  </a:lnTo>
                  <a:lnTo>
                    <a:pt x="5370515" y="760997"/>
                  </a:lnTo>
                  <a:lnTo>
                    <a:pt x="5639041" y="560735"/>
                  </a:lnTo>
                  <a:lnTo>
                    <a:pt x="5907567" y="400525"/>
                  </a:lnTo>
                </a:path>
              </a:pathLst>
            </a:custGeom>
            <a:ln w="27101" cap="flat">
              <a:solidFill>
                <a:srgbClr val="7CAE00">
                  <a:alpha val="100000"/>
                </a:srgbClr>
              </a:solidFill>
              <a:prstDash val="solid"/>
              <a:round/>
            </a:ln>
          </p:spPr>
          <p:txBody>
            <a:bodyPr/>
            <a:lstStyle/>
            <a:p/>
          </p:txBody>
        </p:sp>
        <p:sp>
          <p:nvSpPr>
            <p:cNvPr id="28" name="pl28"/>
            <p:cNvSpPr/>
            <p:nvPr/>
          </p:nvSpPr>
          <p:spPr>
            <a:xfrm>
              <a:off x="5207639" y="1201741"/>
              <a:ext cx="2685257" cy="1321733"/>
            </a:xfrm>
            <a:custGeom>
              <a:avLst/>
              <a:pathLst>
                <a:path w="2685257" h="1321733">
                  <a:moveTo>
                    <a:pt x="0" y="1161522"/>
                  </a:moveTo>
                  <a:lnTo>
                    <a:pt x="268525" y="240315"/>
                  </a:lnTo>
                  <a:lnTo>
                    <a:pt x="537051" y="240315"/>
                  </a:lnTo>
                  <a:lnTo>
                    <a:pt x="805577" y="360472"/>
                  </a:lnTo>
                  <a:lnTo>
                    <a:pt x="1074103" y="320420"/>
                  </a:lnTo>
                  <a:lnTo>
                    <a:pt x="1342628" y="360472"/>
                  </a:lnTo>
                  <a:lnTo>
                    <a:pt x="1611154" y="520682"/>
                  </a:lnTo>
                  <a:lnTo>
                    <a:pt x="1879680" y="1321733"/>
                  </a:lnTo>
                  <a:lnTo>
                    <a:pt x="2148206" y="0"/>
                  </a:lnTo>
                  <a:lnTo>
                    <a:pt x="2416732" y="1201575"/>
                  </a:lnTo>
                  <a:lnTo>
                    <a:pt x="2685257" y="720945"/>
                  </a:lnTo>
                </a:path>
              </a:pathLst>
            </a:custGeom>
            <a:ln w="27101" cap="flat">
              <a:solidFill>
                <a:srgbClr val="00BFC4">
                  <a:alpha val="100000"/>
                </a:srgbClr>
              </a:solidFill>
              <a:prstDash val="solid"/>
              <a:round/>
            </a:ln>
          </p:spPr>
          <p:txBody>
            <a:bodyPr/>
            <a:lstStyle/>
            <a:p/>
          </p:txBody>
        </p:sp>
        <p:sp>
          <p:nvSpPr>
            <p:cNvPr id="29" name="pl29"/>
            <p:cNvSpPr/>
            <p:nvPr/>
          </p:nvSpPr>
          <p:spPr>
            <a:xfrm>
              <a:off x="7624371" y="2603579"/>
              <a:ext cx="268525" cy="1241627"/>
            </a:xfrm>
            <a:custGeom>
              <a:avLst/>
              <a:pathLst>
                <a:path w="268525" h="1241627">
                  <a:moveTo>
                    <a:pt x="0" y="0"/>
                  </a:moveTo>
                  <a:lnTo>
                    <a:pt x="268525" y="124162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439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638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8843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8068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439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946953"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23248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65" y="1483058"/>
              <a:ext cx="254058" cy="112785"/>
            </a:xfrm>
            <a:custGeom>
              <a:avLst/>
              <a:pathLst>
                <a:path w="254058" h="112785">
                  <a:moveTo>
                    <a:pt x="254058" y="0"/>
                  </a:moveTo>
                  <a:lnTo>
                    <a:pt x="0" y="112785"/>
                  </a:lnTo>
                </a:path>
              </a:pathLst>
            </a:custGeom>
          </p:spPr>
          <p:txBody>
            <a:bodyPr/>
            <a:lstStyle/>
            <a:p/>
          </p:txBody>
        </p:sp>
        <p:sp>
          <p:nvSpPr>
            <p:cNvPr id="40" name="pl40"/>
            <p:cNvSpPr/>
            <p:nvPr/>
          </p:nvSpPr>
          <p:spPr>
            <a:xfrm>
              <a:off x="7910731" y="1685596"/>
              <a:ext cx="250692" cy="45329"/>
            </a:xfrm>
            <a:custGeom>
              <a:avLst/>
              <a:pathLst>
                <a:path w="250692" h="45329">
                  <a:moveTo>
                    <a:pt x="250692" y="45329"/>
                  </a:moveTo>
                  <a:lnTo>
                    <a:pt x="0" y="0"/>
                  </a:lnTo>
                </a:path>
              </a:pathLst>
            </a:custGeom>
          </p:spPr>
          <p:txBody>
            <a:bodyPr/>
            <a:lstStyle/>
            <a:p/>
          </p:txBody>
        </p:sp>
        <p:sp>
          <p:nvSpPr>
            <p:cNvPr id="41" name="pl41"/>
            <p:cNvSpPr/>
            <p:nvPr/>
          </p:nvSpPr>
          <p:spPr>
            <a:xfrm>
              <a:off x="7909649" y="1927271"/>
              <a:ext cx="251773" cy="68898"/>
            </a:xfrm>
            <a:custGeom>
              <a:avLst/>
              <a:pathLst>
                <a:path w="251773" h="68898">
                  <a:moveTo>
                    <a:pt x="251773" y="68898"/>
                  </a:moveTo>
                  <a:lnTo>
                    <a:pt x="0" y="0"/>
                  </a:lnTo>
                </a:path>
              </a:pathLst>
            </a:custGeom>
          </p:spPr>
          <p:txBody>
            <a:bodyPr/>
            <a:lstStyle/>
            <a:p/>
          </p:txBody>
        </p:sp>
        <p:sp>
          <p:nvSpPr>
            <p:cNvPr id="42" name="pl42"/>
            <p:cNvSpPr/>
            <p:nvPr/>
          </p:nvSpPr>
          <p:spPr>
            <a:xfrm>
              <a:off x="7911730" y="3845208"/>
              <a:ext cx="249692" cy="6"/>
            </a:xfrm>
            <a:custGeom>
              <a:avLst/>
              <a:pathLst>
                <a:path w="249692" h="6">
                  <a:moveTo>
                    <a:pt x="249692" y="6"/>
                  </a:moveTo>
                  <a:lnTo>
                    <a:pt x="0" y="0"/>
                  </a:lnTo>
                </a:path>
              </a:pathLst>
            </a:custGeom>
          </p:spPr>
          <p:txBody>
            <a:bodyPr/>
            <a:lstStyle/>
            <a:p/>
          </p:txBody>
        </p:sp>
        <p:sp>
          <p:nvSpPr>
            <p:cNvPr id="43" name="pg43"/>
            <p:cNvSpPr/>
            <p:nvPr/>
          </p:nvSpPr>
          <p:spPr>
            <a:xfrm>
              <a:off x="8092843" y="13696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4105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45" name="pg45"/>
            <p:cNvSpPr/>
            <p:nvPr/>
          </p:nvSpPr>
          <p:spPr>
            <a:xfrm>
              <a:off x="8092843" y="16430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6838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7" name="pg47"/>
            <p:cNvSpPr/>
            <p:nvPr/>
          </p:nvSpPr>
          <p:spPr>
            <a:xfrm>
              <a:off x="8092843" y="191734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95819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78%</a:t>
              </a:r>
            </a:p>
          </p:txBody>
        </p:sp>
        <p:sp>
          <p:nvSpPr>
            <p:cNvPr id="49" name="pg49"/>
            <p:cNvSpPr/>
            <p:nvPr/>
          </p:nvSpPr>
          <p:spPr>
            <a:xfrm>
              <a:off x="8092843" y="37542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7950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30%</a:t>
              </a:r>
            </a:p>
          </p:txBody>
        </p:sp>
        <p:sp>
          <p:nvSpPr>
            <p:cNvPr id="51" name="pg51"/>
            <p:cNvSpPr/>
            <p:nvPr/>
          </p:nvSpPr>
          <p:spPr>
            <a:xfrm>
              <a:off x="1513311" y="14956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031" y="153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84</a:t>
              </a:r>
            </a:p>
          </p:txBody>
        </p:sp>
        <p:sp>
          <p:nvSpPr>
            <p:cNvPr id="53" name="pg53"/>
            <p:cNvSpPr/>
            <p:nvPr/>
          </p:nvSpPr>
          <p:spPr>
            <a:xfrm>
              <a:off x="2049969" y="101518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95689" y="10589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5270825" y="21768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6545" y="2220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67</a:t>
              </a:r>
            </a:p>
          </p:txBody>
        </p:sp>
        <p:sp>
          <p:nvSpPr>
            <p:cNvPr id="57" name="pg57"/>
            <p:cNvSpPr/>
            <p:nvPr/>
          </p:nvSpPr>
          <p:spPr>
            <a:xfrm>
              <a:off x="7328904" y="26075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374624" y="26513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2672" y="580629"/>
              <a:ext cx="36528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Eswatini,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Eswatini has all 4 of the  SDG vaccines.
In 2024, Eswatini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89% in 2023 to 91% in 2024.
• DTP3 coverage declined 1 percentage point from 85% in 2023 to 84% in 2024.
• There were there were approximately the same number of zero-dose children in 2024. This leaves 3,000 children without vaccination, vulnerable to vaccine-preventable diseases and a further 2,000 with incomplete protection.
• Eswatini accounted for 0.1% of zero-dose children in Eastern and Southern Africa (ESAR) and &lt;0.1% of zero-dose children globally.
• MCV1 coverage remained constant at 85% between 2023 and 2024. There were 4,000 children who missed out on the first measles vaccination.
• MCV2 coverage increased 4 percentage points from 82% in 2023 to 86% in 2024.
• Last dose coverage of HPV vaccination (HPVc) among girls decreased from 61% to 30%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Eswatini,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Eswatini.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DAPMHHIV-502652578-1605220</_dlc_DocId>
    <_dlc_DocIdUrl xmlns="9e17fbd9-fb4c-4d20-9ec4-18aa77a91b0d">
      <Url>https://unicef.sharepoint.com/teams/DAPM-Health-HIV/_layouts/15/DocIdRedir.aspx?ID=DAPMHHIV-502652578-1605220</Url>
      <Description>DAPMHHIV-502652578-1605220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7052577a-cc5d-444b-9a19-0c168ace7e5f</vt:lpwstr>
  </property>
  <property fmtid="{D5CDD505-2E9C-101B-9397-08002B2CF9AE}" pid="4" name="MediaServiceImageTags">
    <vt:lpwstr/>
  </property>
</Properties>
</file>