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5c72ff0ff860996ce57d83ff416915f6ad1310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aucun des 15 vaccins du calendrier n'a atteint une couverture de 90 % ou plus. La couverture vaccinale se situait entre 78 % et 87 %.
Depuis 2003, des estimations ont été faites pour 10 nouveaux vaccins. Le HPVc est le vaccin le plus récent déclaré (2021), qui a atteint une couverture de 75 % en 2024.
En 2024, Sao Tomé-et-Principe a signalé des ruptures de stock de vaccins/approvisionnements (BCG et VPH) (plus d'informations sur la diapositive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78832"/>
            </a:xfrm>
            <a:custGeom>
              <a:avLst/>
              <a:pathLst>
                <a:path w="6444618" h="478832">
                  <a:moveTo>
                    <a:pt x="0" y="399027"/>
                  </a:moveTo>
                  <a:lnTo>
                    <a:pt x="268525" y="79805"/>
                  </a:lnTo>
                  <a:lnTo>
                    <a:pt x="537051" y="199513"/>
                  </a:lnTo>
                  <a:lnTo>
                    <a:pt x="805577" y="39902"/>
                  </a:lnTo>
                  <a:lnTo>
                    <a:pt x="1074103" y="0"/>
                  </a:lnTo>
                  <a:lnTo>
                    <a:pt x="1342628" y="0"/>
                  </a:lnTo>
                  <a:lnTo>
                    <a:pt x="1611154" y="0"/>
                  </a:lnTo>
                  <a:lnTo>
                    <a:pt x="1879680" y="0"/>
                  </a:lnTo>
                  <a:lnTo>
                    <a:pt x="2148206" y="0"/>
                  </a:lnTo>
                  <a:lnTo>
                    <a:pt x="2416732" y="0"/>
                  </a:lnTo>
                  <a:lnTo>
                    <a:pt x="2685257" y="39902"/>
                  </a:lnTo>
                  <a:lnTo>
                    <a:pt x="2953783" y="39902"/>
                  </a:lnTo>
                  <a:lnTo>
                    <a:pt x="3222309" y="39902"/>
                  </a:lnTo>
                  <a:lnTo>
                    <a:pt x="3490835" y="0"/>
                  </a:lnTo>
                  <a:lnTo>
                    <a:pt x="3759360" y="39902"/>
                  </a:lnTo>
                  <a:lnTo>
                    <a:pt x="4027886" y="39902"/>
                  </a:lnTo>
                  <a:lnTo>
                    <a:pt x="4296412" y="79805"/>
                  </a:lnTo>
                  <a:lnTo>
                    <a:pt x="4564938" y="119708"/>
                  </a:lnTo>
                  <a:lnTo>
                    <a:pt x="4833464" y="79805"/>
                  </a:lnTo>
                  <a:lnTo>
                    <a:pt x="5101989" y="79805"/>
                  </a:lnTo>
                  <a:lnTo>
                    <a:pt x="5370515" y="79805"/>
                  </a:lnTo>
                  <a:lnTo>
                    <a:pt x="5639041" y="79805"/>
                  </a:lnTo>
                  <a:lnTo>
                    <a:pt x="5907567" y="279319"/>
                  </a:lnTo>
                  <a:lnTo>
                    <a:pt x="6176092" y="478832"/>
                  </a:lnTo>
                  <a:lnTo>
                    <a:pt x="6444618" y="47883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678346"/>
            </a:xfrm>
            <a:custGeom>
              <a:avLst/>
              <a:pathLst>
                <a:path w="6444618" h="678346">
                  <a:moveTo>
                    <a:pt x="0" y="678346"/>
                  </a:moveTo>
                  <a:lnTo>
                    <a:pt x="268525" y="279319"/>
                  </a:lnTo>
                  <a:lnTo>
                    <a:pt x="537051" y="279319"/>
                  </a:lnTo>
                  <a:lnTo>
                    <a:pt x="805577" y="199513"/>
                  </a:lnTo>
                  <a:lnTo>
                    <a:pt x="1074103" y="119708"/>
                  </a:lnTo>
                  <a:lnTo>
                    <a:pt x="1342628" y="79805"/>
                  </a:lnTo>
                  <a:lnTo>
                    <a:pt x="1611154" y="79805"/>
                  </a:lnTo>
                  <a:lnTo>
                    <a:pt x="1879680" y="79805"/>
                  </a:lnTo>
                  <a:lnTo>
                    <a:pt x="2148206" y="0"/>
                  </a:lnTo>
                  <a:lnTo>
                    <a:pt x="2416732" y="39902"/>
                  </a:lnTo>
                  <a:lnTo>
                    <a:pt x="2685257" y="39902"/>
                  </a:lnTo>
                  <a:lnTo>
                    <a:pt x="2953783" y="119708"/>
                  </a:lnTo>
                  <a:lnTo>
                    <a:pt x="3222309" y="119708"/>
                  </a:lnTo>
                  <a:lnTo>
                    <a:pt x="3490835" y="79805"/>
                  </a:lnTo>
                  <a:lnTo>
                    <a:pt x="3759360" y="159610"/>
                  </a:lnTo>
                  <a:lnTo>
                    <a:pt x="4027886" y="119708"/>
                  </a:lnTo>
                  <a:lnTo>
                    <a:pt x="4296412" y="119708"/>
                  </a:lnTo>
                  <a:lnTo>
                    <a:pt x="4564938" y="159610"/>
                  </a:lnTo>
                  <a:lnTo>
                    <a:pt x="4833464" y="159610"/>
                  </a:lnTo>
                  <a:lnTo>
                    <a:pt x="5101989" y="159610"/>
                  </a:lnTo>
                  <a:lnTo>
                    <a:pt x="5370515" y="119708"/>
                  </a:lnTo>
                  <a:lnTo>
                    <a:pt x="5639041" y="79805"/>
                  </a:lnTo>
                  <a:lnTo>
                    <a:pt x="5907567" y="279319"/>
                  </a:lnTo>
                  <a:lnTo>
                    <a:pt x="6176092" y="478832"/>
                  </a:lnTo>
                  <a:lnTo>
                    <a:pt x="6444618" y="47883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78223"/>
              <a:ext cx="6444618" cy="1037470"/>
            </a:xfrm>
            <a:custGeom>
              <a:avLst/>
              <a:pathLst>
                <a:path w="6444618" h="1037470">
                  <a:moveTo>
                    <a:pt x="0" y="1037470"/>
                  </a:moveTo>
                  <a:lnTo>
                    <a:pt x="268525" y="798054"/>
                  </a:lnTo>
                  <a:lnTo>
                    <a:pt x="537051" y="399027"/>
                  </a:lnTo>
                  <a:lnTo>
                    <a:pt x="805577" y="319221"/>
                  </a:lnTo>
                  <a:lnTo>
                    <a:pt x="1074103" y="159610"/>
                  </a:lnTo>
                  <a:lnTo>
                    <a:pt x="1342628" y="279319"/>
                  </a:lnTo>
                  <a:lnTo>
                    <a:pt x="1611154" y="399027"/>
                  </a:lnTo>
                  <a:lnTo>
                    <a:pt x="1879680" y="359124"/>
                  </a:lnTo>
                  <a:lnTo>
                    <a:pt x="2148206" y="79805"/>
                  </a:lnTo>
                  <a:lnTo>
                    <a:pt x="2416732" y="199513"/>
                  </a:lnTo>
                  <a:lnTo>
                    <a:pt x="2685257" y="119708"/>
                  </a:lnTo>
                  <a:lnTo>
                    <a:pt x="2953783" y="159610"/>
                  </a:lnTo>
                  <a:lnTo>
                    <a:pt x="3222309" y="119708"/>
                  </a:lnTo>
                  <a:lnTo>
                    <a:pt x="3490835" y="159610"/>
                  </a:lnTo>
                  <a:lnTo>
                    <a:pt x="3759360" y="119708"/>
                  </a:lnTo>
                  <a:lnTo>
                    <a:pt x="4027886" y="79805"/>
                  </a:lnTo>
                  <a:lnTo>
                    <a:pt x="4296412" y="79805"/>
                  </a:lnTo>
                  <a:lnTo>
                    <a:pt x="4564938" y="199513"/>
                  </a:lnTo>
                  <a:lnTo>
                    <a:pt x="4833464" y="0"/>
                  </a:lnTo>
                  <a:lnTo>
                    <a:pt x="5101989" y="0"/>
                  </a:lnTo>
                  <a:lnTo>
                    <a:pt x="5370515" y="359124"/>
                  </a:lnTo>
                  <a:lnTo>
                    <a:pt x="5639041" y="718249"/>
                  </a:lnTo>
                  <a:lnTo>
                    <a:pt x="5907567" y="518735"/>
                  </a:lnTo>
                  <a:lnTo>
                    <a:pt x="6176092" y="319221"/>
                  </a:lnTo>
                  <a:lnTo>
                    <a:pt x="6444618" y="319221"/>
                  </a:lnTo>
                </a:path>
              </a:pathLst>
            </a:custGeom>
            <a:ln w="27101" cap="flat">
              <a:solidFill>
                <a:srgbClr val="00BFC4">
                  <a:alpha val="100000"/>
                </a:srgbClr>
              </a:solidFill>
              <a:prstDash val="solid"/>
              <a:round/>
            </a:ln>
          </p:spPr>
          <p:txBody>
            <a:bodyPr/>
            <a:lstStyle/>
            <a:p/>
          </p:txBody>
        </p:sp>
        <p:sp>
          <p:nvSpPr>
            <p:cNvPr id="30" name="pl30"/>
            <p:cNvSpPr/>
            <p:nvPr/>
          </p:nvSpPr>
          <p:spPr>
            <a:xfrm>
              <a:off x="5207639" y="1797445"/>
              <a:ext cx="2685257" cy="718249"/>
            </a:xfrm>
            <a:custGeom>
              <a:avLst/>
              <a:pathLst>
                <a:path w="2685257" h="718249">
                  <a:moveTo>
                    <a:pt x="0" y="638443"/>
                  </a:moveTo>
                  <a:lnTo>
                    <a:pt x="268525" y="438929"/>
                  </a:lnTo>
                  <a:lnTo>
                    <a:pt x="537051" y="438929"/>
                  </a:lnTo>
                  <a:lnTo>
                    <a:pt x="805577" y="438929"/>
                  </a:lnTo>
                  <a:lnTo>
                    <a:pt x="1074103" y="438929"/>
                  </a:lnTo>
                  <a:lnTo>
                    <a:pt x="1342628" y="239416"/>
                  </a:lnTo>
                  <a:lnTo>
                    <a:pt x="1611154" y="478832"/>
                  </a:lnTo>
                  <a:lnTo>
                    <a:pt x="1879680" y="718249"/>
                  </a:lnTo>
                  <a:lnTo>
                    <a:pt x="2148206" y="279319"/>
                  </a:lnTo>
                  <a:lnTo>
                    <a:pt x="2416732" y="0"/>
                  </a:lnTo>
                  <a:lnTo>
                    <a:pt x="268525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2397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1465" y="1497721"/>
              <a:ext cx="259957" cy="290160"/>
            </a:xfrm>
            <a:custGeom>
              <a:avLst/>
              <a:pathLst>
                <a:path w="259957" h="290160">
                  <a:moveTo>
                    <a:pt x="259957" y="0"/>
                  </a:moveTo>
                  <a:lnTo>
                    <a:pt x="0" y="290160"/>
                  </a:lnTo>
                </a:path>
              </a:pathLst>
            </a:custGeom>
          </p:spPr>
          <p:txBody>
            <a:bodyPr/>
            <a:lstStyle/>
            <a:p/>
          </p:txBody>
        </p:sp>
        <p:sp>
          <p:nvSpPr>
            <p:cNvPr id="41" name="pl41"/>
            <p:cNvSpPr/>
            <p:nvPr/>
          </p:nvSpPr>
          <p:spPr>
            <a:xfrm>
              <a:off x="7898566" y="1807718"/>
              <a:ext cx="262856" cy="476297"/>
            </a:xfrm>
            <a:custGeom>
              <a:avLst/>
              <a:pathLst>
                <a:path w="262856" h="476297">
                  <a:moveTo>
                    <a:pt x="262856" y="476297"/>
                  </a:moveTo>
                  <a:lnTo>
                    <a:pt x="0" y="0"/>
                  </a:lnTo>
                </a:path>
              </a:pathLst>
            </a:custGeom>
          </p:spPr>
          <p:txBody>
            <a:bodyPr/>
            <a:lstStyle/>
            <a:p/>
          </p:txBody>
        </p:sp>
        <p:sp>
          <p:nvSpPr>
            <p:cNvPr id="42" name="pl42"/>
            <p:cNvSpPr/>
            <p:nvPr/>
          </p:nvSpPr>
          <p:spPr>
            <a:xfrm>
              <a:off x="7910698" y="1753494"/>
              <a:ext cx="250724" cy="41037"/>
            </a:xfrm>
            <a:custGeom>
              <a:avLst/>
              <a:pathLst>
                <a:path w="250724" h="41037">
                  <a:moveTo>
                    <a:pt x="250724" y="0"/>
                  </a:moveTo>
                  <a:lnTo>
                    <a:pt x="0" y="41037"/>
                  </a:lnTo>
                </a:path>
              </a:pathLst>
            </a:custGeom>
          </p:spPr>
          <p:txBody>
            <a:bodyPr/>
            <a:lstStyle/>
            <a:p/>
          </p:txBody>
        </p:sp>
        <p:sp>
          <p:nvSpPr>
            <p:cNvPr id="43" name="pl43"/>
            <p:cNvSpPr/>
            <p:nvPr/>
          </p:nvSpPr>
          <p:spPr>
            <a:xfrm>
              <a:off x="7904189" y="1805991"/>
              <a:ext cx="257233" cy="194669"/>
            </a:xfrm>
            <a:custGeom>
              <a:avLst/>
              <a:pathLst>
                <a:path w="257233" h="194669">
                  <a:moveTo>
                    <a:pt x="257233" y="194669"/>
                  </a:moveTo>
                  <a:lnTo>
                    <a:pt x="0" y="0"/>
                  </a:lnTo>
                </a:path>
              </a:pathLst>
            </a:custGeom>
          </p:spPr>
          <p:txBody>
            <a:bodyPr/>
            <a:lstStyle/>
            <a:p/>
          </p:txBody>
        </p:sp>
        <p:sp>
          <p:nvSpPr>
            <p:cNvPr id="44" name="pg44"/>
            <p:cNvSpPr/>
            <p:nvPr/>
          </p:nvSpPr>
          <p:spPr>
            <a:xfrm>
              <a:off x="8092843" y="138660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42744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87%</a:t>
              </a:r>
            </a:p>
          </p:txBody>
        </p:sp>
        <p:sp>
          <p:nvSpPr>
            <p:cNvPr id="46" name="pg46"/>
            <p:cNvSpPr/>
            <p:nvPr/>
          </p:nvSpPr>
          <p:spPr>
            <a:xfrm>
              <a:off x="8092843" y="22079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24876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48" name="pg48"/>
            <p:cNvSpPr/>
            <p:nvPr/>
          </p:nvSpPr>
          <p:spPr>
            <a:xfrm>
              <a:off x="8092843" y="166067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70151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50" name="pg50"/>
            <p:cNvSpPr/>
            <p:nvPr/>
          </p:nvSpPr>
          <p:spPr>
            <a:xfrm>
              <a:off x="8092843" y="193222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7306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640167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Sao Tomé-et-Principe,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87 %.
La couverture par le DTC3 - un marqueur de la qualité des services de vaccination fournis aux enfants par les pays - n'a pas atteint l'objectif de 90 %, mais s'en est approché.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du MCV1 est nulle et celle du MCV2 est nulle.
Entre 2023 et 2024, 0 vaccin a augmenté sa couverture, 0 a diminué et 4 sont restés inchangés.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4950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6381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83257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00133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39106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07943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2481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41695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744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659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1575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9490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822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7405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988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571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015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738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2913187"/>
              <a:ext cx="248247" cy="997486"/>
            </a:xfrm>
            <a:prstGeom prst="rect">
              <a:avLst/>
            </a:prstGeom>
            <a:solidFill>
              <a:srgbClr val="1CABE2">
                <a:alpha val="100000"/>
              </a:srgbClr>
            </a:solidFill>
          </p:spPr>
          <p:txBody>
            <a:bodyPr/>
            <a:lstStyle/>
            <a:p/>
          </p:txBody>
        </p:sp>
        <p:sp>
          <p:nvSpPr>
            <p:cNvPr id="24" name="rc24"/>
            <p:cNvSpPr/>
            <p:nvPr/>
          </p:nvSpPr>
          <p:spPr>
            <a:xfrm>
              <a:off x="1609153" y="3631377"/>
              <a:ext cx="248247" cy="279296"/>
            </a:xfrm>
            <a:prstGeom prst="rect">
              <a:avLst/>
            </a:prstGeom>
            <a:solidFill>
              <a:srgbClr val="1CABE2">
                <a:alpha val="100000"/>
              </a:srgbClr>
            </a:solidFill>
          </p:spPr>
          <p:txBody>
            <a:bodyPr/>
            <a:lstStyle/>
            <a:p/>
          </p:txBody>
        </p:sp>
        <p:sp>
          <p:nvSpPr>
            <p:cNvPr id="25" name="rc25"/>
            <p:cNvSpPr/>
            <p:nvPr/>
          </p:nvSpPr>
          <p:spPr>
            <a:xfrm>
              <a:off x="1884983" y="3340443"/>
              <a:ext cx="248247" cy="570229"/>
            </a:xfrm>
            <a:prstGeom prst="rect">
              <a:avLst/>
            </a:prstGeom>
            <a:solidFill>
              <a:srgbClr val="1CABE2">
                <a:alpha val="100000"/>
              </a:srgbClr>
            </a:solidFill>
          </p:spPr>
          <p:txBody>
            <a:bodyPr/>
            <a:lstStyle/>
            <a:p/>
          </p:txBody>
        </p:sp>
        <p:sp>
          <p:nvSpPr>
            <p:cNvPr id="26" name="rc26"/>
            <p:cNvSpPr/>
            <p:nvPr/>
          </p:nvSpPr>
          <p:spPr>
            <a:xfrm>
              <a:off x="2160814" y="3716163"/>
              <a:ext cx="248247" cy="194509"/>
            </a:xfrm>
            <a:prstGeom prst="rect">
              <a:avLst/>
            </a:prstGeom>
            <a:solidFill>
              <a:srgbClr val="1CABE2">
                <a:alpha val="100000"/>
              </a:srgbClr>
            </a:solidFill>
          </p:spPr>
          <p:txBody>
            <a:bodyPr/>
            <a:lstStyle/>
            <a:p/>
          </p:txBody>
        </p:sp>
        <p:sp>
          <p:nvSpPr>
            <p:cNvPr id="27" name="rc27"/>
            <p:cNvSpPr/>
            <p:nvPr/>
          </p:nvSpPr>
          <p:spPr>
            <a:xfrm>
              <a:off x="2436645" y="3812587"/>
              <a:ext cx="248247" cy="98086"/>
            </a:xfrm>
            <a:prstGeom prst="rect">
              <a:avLst/>
            </a:prstGeom>
            <a:solidFill>
              <a:srgbClr val="1CABE2">
                <a:alpha val="100000"/>
              </a:srgbClr>
            </a:solidFill>
          </p:spPr>
          <p:txBody>
            <a:bodyPr/>
            <a:lstStyle/>
            <a:p/>
          </p:txBody>
        </p:sp>
        <p:sp>
          <p:nvSpPr>
            <p:cNvPr id="28" name="rc28"/>
            <p:cNvSpPr/>
            <p:nvPr/>
          </p:nvSpPr>
          <p:spPr>
            <a:xfrm>
              <a:off x="2712475" y="3809262"/>
              <a:ext cx="248247" cy="101411"/>
            </a:xfrm>
            <a:prstGeom prst="rect">
              <a:avLst/>
            </a:prstGeom>
            <a:solidFill>
              <a:srgbClr val="1CABE2">
                <a:alpha val="100000"/>
              </a:srgbClr>
            </a:solidFill>
          </p:spPr>
          <p:txBody>
            <a:bodyPr/>
            <a:lstStyle/>
            <a:p/>
          </p:txBody>
        </p:sp>
        <p:sp>
          <p:nvSpPr>
            <p:cNvPr id="29" name="rc29"/>
            <p:cNvSpPr/>
            <p:nvPr/>
          </p:nvSpPr>
          <p:spPr>
            <a:xfrm>
              <a:off x="2988306" y="3807599"/>
              <a:ext cx="248247" cy="103073"/>
            </a:xfrm>
            <a:prstGeom prst="rect">
              <a:avLst/>
            </a:prstGeom>
            <a:solidFill>
              <a:srgbClr val="1CABE2">
                <a:alpha val="100000"/>
              </a:srgbClr>
            </a:solidFill>
          </p:spPr>
          <p:txBody>
            <a:bodyPr/>
            <a:lstStyle/>
            <a:p/>
          </p:txBody>
        </p:sp>
        <p:sp>
          <p:nvSpPr>
            <p:cNvPr id="30" name="rc30"/>
            <p:cNvSpPr/>
            <p:nvPr/>
          </p:nvSpPr>
          <p:spPr>
            <a:xfrm>
              <a:off x="3264137" y="3804274"/>
              <a:ext cx="248247" cy="106398"/>
            </a:xfrm>
            <a:prstGeom prst="rect">
              <a:avLst/>
            </a:prstGeom>
            <a:solidFill>
              <a:srgbClr val="1CABE2">
                <a:alpha val="100000"/>
              </a:srgbClr>
            </a:solidFill>
          </p:spPr>
          <p:txBody>
            <a:bodyPr/>
            <a:lstStyle/>
            <a:p/>
          </p:txBody>
        </p:sp>
        <p:sp>
          <p:nvSpPr>
            <p:cNvPr id="31" name="rc31"/>
            <p:cNvSpPr/>
            <p:nvPr/>
          </p:nvSpPr>
          <p:spPr>
            <a:xfrm>
              <a:off x="3539967" y="3802612"/>
              <a:ext cx="248247" cy="108061"/>
            </a:xfrm>
            <a:prstGeom prst="rect">
              <a:avLst/>
            </a:prstGeom>
            <a:solidFill>
              <a:srgbClr val="1CABE2">
                <a:alpha val="100000"/>
              </a:srgbClr>
            </a:solidFill>
          </p:spPr>
          <p:txBody>
            <a:bodyPr/>
            <a:lstStyle/>
            <a:p/>
          </p:txBody>
        </p:sp>
        <p:sp>
          <p:nvSpPr>
            <p:cNvPr id="32" name="rc32"/>
            <p:cNvSpPr/>
            <p:nvPr/>
          </p:nvSpPr>
          <p:spPr>
            <a:xfrm>
              <a:off x="3815798" y="3800949"/>
              <a:ext cx="248247" cy="109723"/>
            </a:xfrm>
            <a:prstGeom prst="rect">
              <a:avLst/>
            </a:prstGeom>
            <a:solidFill>
              <a:srgbClr val="1CABE2">
                <a:alpha val="100000"/>
              </a:srgbClr>
            </a:solidFill>
          </p:spPr>
          <p:txBody>
            <a:bodyPr/>
            <a:lstStyle/>
            <a:p/>
          </p:txBody>
        </p:sp>
        <p:sp>
          <p:nvSpPr>
            <p:cNvPr id="33" name="rc33"/>
            <p:cNvSpPr/>
            <p:nvPr/>
          </p:nvSpPr>
          <p:spPr>
            <a:xfrm>
              <a:off x="4091628" y="3691226"/>
              <a:ext cx="248247" cy="219446"/>
            </a:xfrm>
            <a:prstGeom prst="rect">
              <a:avLst/>
            </a:prstGeom>
            <a:solidFill>
              <a:srgbClr val="1CABE2">
                <a:alpha val="100000"/>
              </a:srgbClr>
            </a:solidFill>
          </p:spPr>
          <p:txBody>
            <a:bodyPr/>
            <a:lstStyle/>
            <a:p/>
          </p:txBody>
        </p:sp>
        <p:sp>
          <p:nvSpPr>
            <p:cNvPr id="34" name="rc34"/>
            <p:cNvSpPr/>
            <p:nvPr/>
          </p:nvSpPr>
          <p:spPr>
            <a:xfrm>
              <a:off x="4367459" y="3687901"/>
              <a:ext cx="248247" cy="222771"/>
            </a:xfrm>
            <a:prstGeom prst="rect">
              <a:avLst/>
            </a:prstGeom>
            <a:solidFill>
              <a:srgbClr val="1CABE2">
                <a:alpha val="100000"/>
              </a:srgbClr>
            </a:solidFill>
          </p:spPr>
          <p:txBody>
            <a:bodyPr/>
            <a:lstStyle/>
            <a:p/>
          </p:txBody>
        </p:sp>
        <p:sp>
          <p:nvSpPr>
            <p:cNvPr id="35" name="rc35"/>
            <p:cNvSpPr/>
            <p:nvPr/>
          </p:nvSpPr>
          <p:spPr>
            <a:xfrm>
              <a:off x="4643290" y="3686238"/>
              <a:ext cx="248247" cy="224434"/>
            </a:xfrm>
            <a:prstGeom prst="rect">
              <a:avLst/>
            </a:prstGeom>
            <a:solidFill>
              <a:srgbClr val="1CABE2">
                <a:alpha val="100000"/>
              </a:srgbClr>
            </a:solidFill>
          </p:spPr>
          <p:txBody>
            <a:bodyPr/>
            <a:lstStyle/>
            <a:p/>
          </p:txBody>
        </p:sp>
        <p:sp>
          <p:nvSpPr>
            <p:cNvPr id="36" name="rc36"/>
            <p:cNvSpPr/>
            <p:nvPr/>
          </p:nvSpPr>
          <p:spPr>
            <a:xfrm>
              <a:off x="4919120" y="3799287"/>
              <a:ext cx="248247" cy="111385"/>
            </a:xfrm>
            <a:prstGeom prst="rect">
              <a:avLst/>
            </a:prstGeom>
            <a:solidFill>
              <a:srgbClr val="1CABE2">
                <a:alpha val="100000"/>
              </a:srgbClr>
            </a:solidFill>
          </p:spPr>
          <p:txBody>
            <a:bodyPr/>
            <a:lstStyle/>
            <a:p/>
          </p:txBody>
        </p:sp>
        <p:sp>
          <p:nvSpPr>
            <p:cNvPr id="37" name="rc37"/>
            <p:cNvSpPr/>
            <p:nvPr/>
          </p:nvSpPr>
          <p:spPr>
            <a:xfrm>
              <a:off x="5194951" y="3691226"/>
              <a:ext cx="248247" cy="219446"/>
            </a:xfrm>
            <a:prstGeom prst="rect">
              <a:avLst/>
            </a:prstGeom>
            <a:solidFill>
              <a:srgbClr val="1CABE2">
                <a:alpha val="100000"/>
              </a:srgbClr>
            </a:solidFill>
          </p:spPr>
          <p:txBody>
            <a:bodyPr/>
            <a:lstStyle/>
            <a:p/>
          </p:txBody>
        </p:sp>
        <p:sp>
          <p:nvSpPr>
            <p:cNvPr id="38" name="rc38"/>
            <p:cNvSpPr/>
            <p:nvPr/>
          </p:nvSpPr>
          <p:spPr>
            <a:xfrm>
              <a:off x="5470781" y="3694551"/>
              <a:ext cx="248247" cy="216122"/>
            </a:xfrm>
            <a:prstGeom prst="rect">
              <a:avLst/>
            </a:prstGeom>
            <a:solidFill>
              <a:srgbClr val="1CABE2">
                <a:alpha val="100000"/>
              </a:srgbClr>
            </a:solidFill>
          </p:spPr>
          <p:txBody>
            <a:bodyPr/>
            <a:lstStyle/>
            <a:p/>
          </p:txBody>
        </p:sp>
        <p:sp>
          <p:nvSpPr>
            <p:cNvPr id="39" name="rc39"/>
            <p:cNvSpPr/>
            <p:nvPr/>
          </p:nvSpPr>
          <p:spPr>
            <a:xfrm>
              <a:off x="5746612" y="3593140"/>
              <a:ext cx="248247" cy="317533"/>
            </a:xfrm>
            <a:prstGeom prst="rect">
              <a:avLst/>
            </a:prstGeom>
            <a:solidFill>
              <a:srgbClr val="1CABE2">
                <a:alpha val="100000"/>
              </a:srgbClr>
            </a:solidFill>
          </p:spPr>
          <p:txBody>
            <a:bodyPr/>
            <a:lstStyle/>
            <a:p/>
          </p:txBody>
        </p:sp>
        <p:sp>
          <p:nvSpPr>
            <p:cNvPr id="40" name="rc40"/>
            <p:cNvSpPr/>
            <p:nvPr/>
          </p:nvSpPr>
          <p:spPr>
            <a:xfrm>
              <a:off x="6022443" y="3496716"/>
              <a:ext cx="248247" cy="413956"/>
            </a:xfrm>
            <a:prstGeom prst="rect">
              <a:avLst/>
            </a:prstGeom>
            <a:solidFill>
              <a:srgbClr val="1CABE2">
                <a:alpha val="100000"/>
              </a:srgbClr>
            </a:solidFill>
          </p:spPr>
          <p:txBody>
            <a:bodyPr/>
            <a:lstStyle/>
            <a:p/>
          </p:txBody>
        </p:sp>
        <p:sp>
          <p:nvSpPr>
            <p:cNvPr id="41" name="rc41"/>
            <p:cNvSpPr/>
            <p:nvPr/>
          </p:nvSpPr>
          <p:spPr>
            <a:xfrm>
              <a:off x="6298273" y="3603115"/>
              <a:ext cx="248247" cy="307558"/>
            </a:xfrm>
            <a:prstGeom prst="rect">
              <a:avLst/>
            </a:prstGeom>
            <a:solidFill>
              <a:srgbClr val="1CABE2">
                <a:alpha val="100000"/>
              </a:srgbClr>
            </a:solidFill>
          </p:spPr>
          <p:txBody>
            <a:bodyPr/>
            <a:lstStyle/>
            <a:p/>
          </p:txBody>
        </p:sp>
        <p:sp>
          <p:nvSpPr>
            <p:cNvPr id="42" name="rc42"/>
            <p:cNvSpPr/>
            <p:nvPr/>
          </p:nvSpPr>
          <p:spPr>
            <a:xfrm>
              <a:off x="6574104" y="3603115"/>
              <a:ext cx="248247" cy="307558"/>
            </a:xfrm>
            <a:prstGeom prst="rect">
              <a:avLst/>
            </a:prstGeom>
            <a:solidFill>
              <a:srgbClr val="1CABE2">
                <a:alpha val="100000"/>
              </a:srgbClr>
            </a:solidFill>
          </p:spPr>
          <p:txBody>
            <a:bodyPr/>
            <a:lstStyle/>
            <a:p/>
          </p:txBody>
        </p:sp>
        <p:sp>
          <p:nvSpPr>
            <p:cNvPr id="43" name="rc43"/>
            <p:cNvSpPr/>
            <p:nvPr/>
          </p:nvSpPr>
          <p:spPr>
            <a:xfrm>
              <a:off x="6849934" y="3603115"/>
              <a:ext cx="248247" cy="307558"/>
            </a:xfrm>
            <a:prstGeom prst="rect">
              <a:avLst/>
            </a:prstGeom>
            <a:solidFill>
              <a:srgbClr val="1CABE2">
                <a:alpha val="100000"/>
              </a:srgbClr>
            </a:solidFill>
          </p:spPr>
          <p:txBody>
            <a:bodyPr/>
            <a:lstStyle/>
            <a:p/>
          </p:txBody>
        </p:sp>
        <p:sp>
          <p:nvSpPr>
            <p:cNvPr id="44" name="rc44"/>
            <p:cNvSpPr/>
            <p:nvPr/>
          </p:nvSpPr>
          <p:spPr>
            <a:xfrm>
              <a:off x="7125765" y="3598127"/>
              <a:ext cx="248247" cy="312545"/>
            </a:xfrm>
            <a:prstGeom prst="rect">
              <a:avLst/>
            </a:prstGeom>
            <a:solidFill>
              <a:srgbClr val="1CABE2">
                <a:alpha val="100000"/>
              </a:srgbClr>
            </a:solidFill>
          </p:spPr>
          <p:txBody>
            <a:bodyPr/>
            <a:lstStyle/>
            <a:p/>
          </p:txBody>
        </p:sp>
        <p:sp>
          <p:nvSpPr>
            <p:cNvPr id="45" name="rc45"/>
            <p:cNvSpPr/>
            <p:nvPr/>
          </p:nvSpPr>
          <p:spPr>
            <a:xfrm>
              <a:off x="7401596" y="3069459"/>
              <a:ext cx="248247" cy="841213"/>
            </a:xfrm>
            <a:prstGeom prst="rect">
              <a:avLst/>
            </a:prstGeom>
            <a:solidFill>
              <a:srgbClr val="1CABE2">
                <a:alpha val="100000"/>
              </a:srgbClr>
            </a:solidFill>
          </p:spPr>
          <p:txBody>
            <a:bodyPr/>
            <a:lstStyle/>
            <a:p/>
          </p:txBody>
        </p:sp>
        <p:sp>
          <p:nvSpPr>
            <p:cNvPr id="46" name="rc46"/>
            <p:cNvSpPr/>
            <p:nvPr/>
          </p:nvSpPr>
          <p:spPr>
            <a:xfrm>
              <a:off x="7677426" y="2519180"/>
              <a:ext cx="248247" cy="1391493"/>
            </a:xfrm>
            <a:prstGeom prst="rect">
              <a:avLst/>
            </a:prstGeom>
            <a:solidFill>
              <a:srgbClr val="1CABE2">
                <a:alpha val="100000"/>
              </a:srgbClr>
            </a:solidFill>
          </p:spPr>
          <p:txBody>
            <a:bodyPr/>
            <a:lstStyle/>
            <a:p/>
          </p:txBody>
        </p:sp>
        <p:sp>
          <p:nvSpPr>
            <p:cNvPr id="47" name="rc47"/>
            <p:cNvSpPr/>
            <p:nvPr/>
          </p:nvSpPr>
          <p:spPr>
            <a:xfrm>
              <a:off x="7953257" y="2494242"/>
              <a:ext cx="248247" cy="1416430"/>
            </a:xfrm>
            <a:prstGeom prst="rect">
              <a:avLst/>
            </a:prstGeom>
            <a:solidFill>
              <a:srgbClr val="1CABE2">
                <a:alpha val="100000"/>
              </a:srgbClr>
            </a:solidFill>
          </p:spPr>
          <p:txBody>
            <a:bodyPr/>
            <a:lstStyle/>
            <a:p/>
          </p:txBody>
        </p:sp>
        <p:sp>
          <p:nvSpPr>
            <p:cNvPr id="48" name="rc48"/>
            <p:cNvSpPr/>
            <p:nvPr/>
          </p:nvSpPr>
          <p:spPr>
            <a:xfrm>
              <a:off x="1333322" y="2278120"/>
              <a:ext cx="248247" cy="635066"/>
            </a:xfrm>
            <a:prstGeom prst="rect">
              <a:avLst/>
            </a:prstGeom>
            <a:solidFill>
              <a:srgbClr val="B3B3B3">
                <a:alpha val="100000"/>
              </a:srgbClr>
            </a:solidFill>
          </p:spPr>
          <p:txBody>
            <a:bodyPr/>
            <a:lstStyle/>
            <a:p/>
          </p:txBody>
        </p:sp>
        <p:sp>
          <p:nvSpPr>
            <p:cNvPr id="49" name="rc49"/>
            <p:cNvSpPr/>
            <p:nvPr/>
          </p:nvSpPr>
          <p:spPr>
            <a:xfrm>
              <a:off x="1609153" y="3167546"/>
              <a:ext cx="248247" cy="463831"/>
            </a:xfrm>
            <a:prstGeom prst="rect">
              <a:avLst/>
            </a:prstGeom>
            <a:solidFill>
              <a:srgbClr val="B3B3B3">
                <a:alpha val="100000"/>
              </a:srgbClr>
            </a:solidFill>
          </p:spPr>
          <p:txBody>
            <a:bodyPr/>
            <a:lstStyle/>
            <a:p/>
          </p:txBody>
        </p:sp>
        <p:sp>
          <p:nvSpPr>
            <p:cNvPr id="50" name="rc50"/>
            <p:cNvSpPr/>
            <p:nvPr/>
          </p:nvSpPr>
          <p:spPr>
            <a:xfrm>
              <a:off x="1884983" y="3149258"/>
              <a:ext cx="248247" cy="191184"/>
            </a:xfrm>
            <a:prstGeom prst="rect">
              <a:avLst/>
            </a:prstGeom>
            <a:solidFill>
              <a:srgbClr val="B3B3B3">
                <a:alpha val="100000"/>
              </a:srgbClr>
            </a:solidFill>
          </p:spPr>
          <p:txBody>
            <a:bodyPr/>
            <a:lstStyle/>
            <a:p/>
          </p:txBody>
        </p:sp>
        <p:sp>
          <p:nvSpPr>
            <p:cNvPr id="51" name="rc51"/>
            <p:cNvSpPr/>
            <p:nvPr/>
          </p:nvSpPr>
          <p:spPr>
            <a:xfrm>
              <a:off x="2160814" y="3328806"/>
              <a:ext cx="248247" cy="387357"/>
            </a:xfrm>
            <a:prstGeom prst="rect">
              <a:avLst/>
            </a:prstGeom>
            <a:solidFill>
              <a:srgbClr val="B3B3B3">
                <a:alpha val="100000"/>
              </a:srgbClr>
            </a:solidFill>
          </p:spPr>
          <p:txBody>
            <a:bodyPr/>
            <a:lstStyle/>
            <a:p/>
          </p:txBody>
        </p:sp>
        <p:sp>
          <p:nvSpPr>
            <p:cNvPr id="52" name="rc52"/>
            <p:cNvSpPr/>
            <p:nvPr/>
          </p:nvSpPr>
          <p:spPr>
            <a:xfrm>
              <a:off x="2436645" y="3515003"/>
              <a:ext cx="248247" cy="297583"/>
            </a:xfrm>
            <a:prstGeom prst="rect">
              <a:avLst/>
            </a:prstGeom>
            <a:solidFill>
              <a:srgbClr val="B3B3B3">
                <a:alpha val="100000"/>
              </a:srgbClr>
            </a:solidFill>
          </p:spPr>
          <p:txBody>
            <a:bodyPr/>
            <a:lstStyle/>
            <a:p/>
          </p:txBody>
        </p:sp>
        <p:sp>
          <p:nvSpPr>
            <p:cNvPr id="53" name="rc53"/>
            <p:cNvSpPr/>
            <p:nvPr/>
          </p:nvSpPr>
          <p:spPr>
            <a:xfrm>
              <a:off x="2712475" y="3608102"/>
              <a:ext cx="248247" cy="201159"/>
            </a:xfrm>
            <a:prstGeom prst="rect">
              <a:avLst/>
            </a:prstGeom>
            <a:solidFill>
              <a:srgbClr val="B3B3B3">
                <a:alpha val="100000"/>
              </a:srgbClr>
            </a:solidFill>
          </p:spPr>
          <p:txBody>
            <a:bodyPr/>
            <a:lstStyle/>
            <a:p/>
          </p:txBody>
        </p:sp>
        <p:sp>
          <p:nvSpPr>
            <p:cNvPr id="54" name="rc54"/>
            <p:cNvSpPr/>
            <p:nvPr/>
          </p:nvSpPr>
          <p:spPr>
            <a:xfrm>
              <a:off x="2988306" y="3599790"/>
              <a:ext cx="248247" cy="207809"/>
            </a:xfrm>
            <a:prstGeom prst="rect">
              <a:avLst/>
            </a:prstGeom>
            <a:solidFill>
              <a:srgbClr val="B3B3B3">
                <a:alpha val="100000"/>
              </a:srgbClr>
            </a:solidFill>
          </p:spPr>
          <p:txBody>
            <a:bodyPr/>
            <a:lstStyle/>
            <a:p/>
          </p:txBody>
        </p:sp>
        <p:sp>
          <p:nvSpPr>
            <p:cNvPr id="55" name="rc55"/>
            <p:cNvSpPr/>
            <p:nvPr/>
          </p:nvSpPr>
          <p:spPr>
            <a:xfrm>
              <a:off x="3264137" y="3591477"/>
              <a:ext cx="248247" cy="212797"/>
            </a:xfrm>
            <a:prstGeom prst="rect">
              <a:avLst/>
            </a:prstGeom>
            <a:solidFill>
              <a:srgbClr val="B3B3B3">
                <a:alpha val="100000"/>
              </a:srgbClr>
            </a:solidFill>
          </p:spPr>
          <p:txBody>
            <a:bodyPr/>
            <a:lstStyle/>
            <a:p/>
          </p:txBody>
        </p:sp>
        <p:sp>
          <p:nvSpPr>
            <p:cNvPr id="56" name="rc56"/>
            <p:cNvSpPr/>
            <p:nvPr/>
          </p:nvSpPr>
          <p:spPr>
            <a:xfrm>
              <a:off x="3539967" y="3802612"/>
              <a:ext cx="248247" cy="0"/>
            </a:xfrm>
            <a:prstGeom prst="rect">
              <a:avLst/>
            </a:prstGeom>
            <a:solidFill>
              <a:srgbClr val="B3B3B3">
                <a:alpha val="100000"/>
              </a:srgbClr>
            </a:solidFill>
          </p:spPr>
          <p:txBody>
            <a:bodyPr/>
            <a:lstStyle/>
            <a:p/>
          </p:txBody>
        </p:sp>
        <p:sp>
          <p:nvSpPr>
            <p:cNvPr id="57" name="rc57"/>
            <p:cNvSpPr/>
            <p:nvPr/>
          </p:nvSpPr>
          <p:spPr>
            <a:xfrm>
              <a:off x="3815798" y="3692888"/>
              <a:ext cx="248247" cy="108061"/>
            </a:xfrm>
            <a:prstGeom prst="rect">
              <a:avLst/>
            </a:prstGeom>
            <a:solidFill>
              <a:srgbClr val="B3B3B3">
                <a:alpha val="100000"/>
              </a:srgbClr>
            </a:solidFill>
          </p:spPr>
          <p:txBody>
            <a:bodyPr/>
            <a:lstStyle/>
            <a:p/>
          </p:txBody>
        </p:sp>
        <p:sp>
          <p:nvSpPr>
            <p:cNvPr id="58" name="rc58"/>
            <p:cNvSpPr/>
            <p:nvPr/>
          </p:nvSpPr>
          <p:spPr>
            <a:xfrm>
              <a:off x="4091628" y="3691226"/>
              <a:ext cx="248247" cy="0"/>
            </a:xfrm>
            <a:prstGeom prst="rect">
              <a:avLst/>
            </a:prstGeom>
            <a:solidFill>
              <a:srgbClr val="B3B3B3">
                <a:alpha val="100000"/>
              </a:srgbClr>
            </a:solidFill>
          </p:spPr>
          <p:txBody>
            <a:bodyPr/>
            <a:lstStyle/>
            <a:p/>
          </p:txBody>
        </p:sp>
        <p:sp>
          <p:nvSpPr>
            <p:cNvPr id="59" name="rc59"/>
            <p:cNvSpPr/>
            <p:nvPr/>
          </p:nvSpPr>
          <p:spPr>
            <a:xfrm>
              <a:off x="4367459" y="3466791"/>
              <a:ext cx="248247" cy="221109"/>
            </a:xfrm>
            <a:prstGeom prst="rect">
              <a:avLst/>
            </a:prstGeom>
            <a:solidFill>
              <a:srgbClr val="B3B3B3">
                <a:alpha val="100000"/>
              </a:srgbClr>
            </a:solidFill>
          </p:spPr>
          <p:txBody>
            <a:bodyPr/>
            <a:lstStyle/>
            <a:p/>
          </p:txBody>
        </p:sp>
        <p:sp>
          <p:nvSpPr>
            <p:cNvPr id="60" name="rc60"/>
            <p:cNvSpPr/>
            <p:nvPr/>
          </p:nvSpPr>
          <p:spPr>
            <a:xfrm>
              <a:off x="4643290" y="3463466"/>
              <a:ext cx="248247" cy="222771"/>
            </a:xfrm>
            <a:prstGeom prst="rect">
              <a:avLst/>
            </a:prstGeom>
            <a:solidFill>
              <a:srgbClr val="B3B3B3">
                <a:alpha val="100000"/>
              </a:srgbClr>
            </a:solidFill>
          </p:spPr>
          <p:txBody>
            <a:bodyPr/>
            <a:lstStyle/>
            <a:p/>
          </p:txBody>
        </p:sp>
        <p:sp>
          <p:nvSpPr>
            <p:cNvPr id="61" name="rc61"/>
            <p:cNvSpPr/>
            <p:nvPr/>
          </p:nvSpPr>
          <p:spPr>
            <a:xfrm>
              <a:off x="4919120" y="3576515"/>
              <a:ext cx="248247" cy="222771"/>
            </a:xfrm>
            <a:prstGeom prst="rect">
              <a:avLst/>
            </a:prstGeom>
            <a:solidFill>
              <a:srgbClr val="B3B3B3">
                <a:alpha val="100000"/>
              </a:srgbClr>
            </a:solidFill>
          </p:spPr>
          <p:txBody>
            <a:bodyPr/>
            <a:lstStyle/>
            <a:p/>
          </p:txBody>
        </p:sp>
        <p:sp>
          <p:nvSpPr>
            <p:cNvPr id="62" name="rc62"/>
            <p:cNvSpPr/>
            <p:nvPr/>
          </p:nvSpPr>
          <p:spPr>
            <a:xfrm>
              <a:off x="5194951" y="3360393"/>
              <a:ext cx="248247" cy="330832"/>
            </a:xfrm>
            <a:prstGeom prst="rect">
              <a:avLst/>
            </a:prstGeom>
            <a:solidFill>
              <a:srgbClr val="B3B3B3">
                <a:alpha val="100000"/>
              </a:srgbClr>
            </a:solidFill>
          </p:spPr>
          <p:txBody>
            <a:bodyPr/>
            <a:lstStyle/>
            <a:p/>
          </p:txBody>
        </p:sp>
        <p:sp>
          <p:nvSpPr>
            <p:cNvPr id="63" name="rc63"/>
            <p:cNvSpPr/>
            <p:nvPr/>
          </p:nvSpPr>
          <p:spPr>
            <a:xfrm>
              <a:off x="5470781" y="3478429"/>
              <a:ext cx="248247" cy="216122"/>
            </a:xfrm>
            <a:prstGeom prst="rect">
              <a:avLst/>
            </a:prstGeom>
            <a:solidFill>
              <a:srgbClr val="B3B3B3">
                <a:alpha val="100000"/>
              </a:srgbClr>
            </a:solidFill>
          </p:spPr>
          <p:txBody>
            <a:bodyPr/>
            <a:lstStyle/>
            <a:p/>
          </p:txBody>
        </p:sp>
        <p:sp>
          <p:nvSpPr>
            <p:cNvPr id="64" name="rc64"/>
            <p:cNvSpPr/>
            <p:nvPr/>
          </p:nvSpPr>
          <p:spPr>
            <a:xfrm>
              <a:off x="5746612" y="3488404"/>
              <a:ext cx="248247" cy="104736"/>
            </a:xfrm>
            <a:prstGeom prst="rect">
              <a:avLst/>
            </a:prstGeom>
            <a:solidFill>
              <a:srgbClr val="B3B3B3">
                <a:alpha val="100000"/>
              </a:srgbClr>
            </a:solidFill>
          </p:spPr>
          <p:txBody>
            <a:bodyPr/>
            <a:lstStyle/>
            <a:p/>
          </p:txBody>
        </p:sp>
        <p:sp>
          <p:nvSpPr>
            <p:cNvPr id="65" name="rc65"/>
            <p:cNvSpPr/>
            <p:nvPr/>
          </p:nvSpPr>
          <p:spPr>
            <a:xfrm>
              <a:off x="6022443" y="3391980"/>
              <a:ext cx="248247" cy="104736"/>
            </a:xfrm>
            <a:prstGeom prst="rect">
              <a:avLst/>
            </a:prstGeom>
            <a:solidFill>
              <a:srgbClr val="B3B3B3">
                <a:alpha val="100000"/>
              </a:srgbClr>
            </a:solidFill>
          </p:spPr>
          <p:txBody>
            <a:bodyPr/>
            <a:lstStyle/>
            <a:p/>
          </p:txBody>
        </p:sp>
        <p:sp>
          <p:nvSpPr>
            <p:cNvPr id="66" name="rc66"/>
            <p:cNvSpPr/>
            <p:nvPr/>
          </p:nvSpPr>
          <p:spPr>
            <a:xfrm>
              <a:off x="6298273" y="3396967"/>
              <a:ext cx="248247" cy="206147"/>
            </a:xfrm>
            <a:prstGeom prst="rect">
              <a:avLst/>
            </a:prstGeom>
            <a:solidFill>
              <a:srgbClr val="B3B3B3">
                <a:alpha val="100000"/>
              </a:srgbClr>
            </a:solidFill>
          </p:spPr>
          <p:txBody>
            <a:bodyPr/>
            <a:lstStyle/>
            <a:p/>
          </p:txBody>
        </p:sp>
        <p:sp>
          <p:nvSpPr>
            <p:cNvPr id="67" name="rc67"/>
            <p:cNvSpPr/>
            <p:nvPr/>
          </p:nvSpPr>
          <p:spPr>
            <a:xfrm>
              <a:off x="6574104" y="3398630"/>
              <a:ext cx="248247" cy="204484"/>
            </a:xfrm>
            <a:prstGeom prst="rect">
              <a:avLst/>
            </a:prstGeom>
            <a:solidFill>
              <a:srgbClr val="B3B3B3">
                <a:alpha val="100000"/>
              </a:srgbClr>
            </a:solidFill>
          </p:spPr>
          <p:txBody>
            <a:bodyPr/>
            <a:lstStyle/>
            <a:p/>
          </p:txBody>
        </p:sp>
        <p:sp>
          <p:nvSpPr>
            <p:cNvPr id="68" name="rc68"/>
            <p:cNvSpPr/>
            <p:nvPr/>
          </p:nvSpPr>
          <p:spPr>
            <a:xfrm>
              <a:off x="6849934" y="3501703"/>
              <a:ext cx="248247" cy="101411"/>
            </a:xfrm>
            <a:prstGeom prst="rect">
              <a:avLst/>
            </a:prstGeom>
            <a:solidFill>
              <a:srgbClr val="B3B3B3">
                <a:alpha val="100000"/>
              </a:srgbClr>
            </a:solidFill>
          </p:spPr>
          <p:txBody>
            <a:bodyPr/>
            <a:lstStyle/>
            <a:p/>
          </p:txBody>
        </p:sp>
        <p:sp>
          <p:nvSpPr>
            <p:cNvPr id="69" name="rc69"/>
            <p:cNvSpPr/>
            <p:nvPr/>
          </p:nvSpPr>
          <p:spPr>
            <a:xfrm>
              <a:off x="7125765" y="3598127"/>
              <a:ext cx="248247" cy="0"/>
            </a:xfrm>
            <a:prstGeom prst="rect">
              <a:avLst/>
            </a:prstGeom>
            <a:solidFill>
              <a:srgbClr val="B3B3B3">
                <a:alpha val="100000"/>
              </a:srgbClr>
            </a:solidFill>
          </p:spPr>
          <p:txBody>
            <a:bodyPr/>
            <a:lstStyle/>
            <a:p/>
          </p:txBody>
        </p:sp>
        <p:sp>
          <p:nvSpPr>
            <p:cNvPr id="70" name="rc70"/>
            <p:cNvSpPr/>
            <p:nvPr/>
          </p:nvSpPr>
          <p:spPr>
            <a:xfrm>
              <a:off x="7401596" y="3069459"/>
              <a:ext cx="248247" cy="0"/>
            </a:xfrm>
            <a:prstGeom prst="rect">
              <a:avLst/>
            </a:prstGeom>
            <a:solidFill>
              <a:srgbClr val="B3B3B3">
                <a:alpha val="100000"/>
              </a:srgbClr>
            </a:solidFill>
          </p:spPr>
          <p:txBody>
            <a:bodyPr/>
            <a:lstStyle/>
            <a:p/>
          </p:txBody>
        </p:sp>
        <p:sp>
          <p:nvSpPr>
            <p:cNvPr id="71" name="rc71"/>
            <p:cNvSpPr/>
            <p:nvPr/>
          </p:nvSpPr>
          <p:spPr>
            <a:xfrm>
              <a:off x="7677426" y="2519180"/>
              <a:ext cx="248247" cy="0"/>
            </a:xfrm>
            <a:prstGeom prst="rect">
              <a:avLst/>
            </a:prstGeom>
            <a:solidFill>
              <a:srgbClr val="B3B3B3">
                <a:alpha val="100000"/>
              </a:srgbClr>
            </a:solidFill>
          </p:spPr>
          <p:txBody>
            <a:bodyPr/>
            <a:lstStyle/>
            <a:p/>
          </p:txBody>
        </p:sp>
        <p:sp>
          <p:nvSpPr>
            <p:cNvPr id="72" name="rc72"/>
            <p:cNvSpPr/>
            <p:nvPr/>
          </p:nvSpPr>
          <p:spPr>
            <a:xfrm>
              <a:off x="7953257" y="2494242"/>
              <a:ext cx="248247" cy="0"/>
            </a:xfrm>
            <a:prstGeom prst="rect">
              <a:avLst/>
            </a:prstGeom>
            <a:solidFill>
              <a:srgbClr val="B3B3B3">
                <a:alpha val="100000"/>
              </a:srgbClr>
            </a:solidFill>
          </p:spPr>
          <p:txBody>
            <a:bodyPr/>
            <a:lstStyle/>
            <a:p/>
          </p:txBody>
        </p:sp>
        <p:sp>
          <p:nvSpPr>
            <p:cNvPr id="73" name="pl73"/>
            <p:cNvSpPr/>
            <p:nvPr/>
          </p:nvSpPr>
          <p:spPr>
            <a:xfrm>
              <a:off x="1457446" y="1216961"/>
              <a:ext cx="6619934" cy="326510"/>
            </a:xfrm>
            <a:custGeom>
              <a:avLst/>
              <a:pathLst>
                <a:path w="6619934" h="326510">
                  <a:moveTo>
                    <a:pt x="0" y="272092"/>
                  </a:moveTo>
                  <a:lnTo>
                    <a:pt x="275830" y="54418"/>
                  </a:lnTo>
                  <a:lnTo>
                    <a:pt x="551661" y="136046"/>
                  </a:lnTo>
                  <a:lnTo>
                    <a:pt x="827491" y="27209"/>
                  </a:lnTo>
                  <a:lnTo>
                    <a:pt x="1103322" y="0"/>
                  </a:lnTo>
                  <a:lnTo>
                    <a:pt x="1379153" y="0"/>
                  </a:lnTo>
                  <a:lnTo>
                    <a:pt x="1654983" y="0"/>
                  </a:lnTo>
                  <a:lnTo>
                    <a:pt x="1930814" y="0"/>
                  </a:lnTo>
                  <a:lnTo>
                    <a:pt x="2206644" y="0"/>
                  </a:lnTo>
                  <a:lnTo>
                    <a:pt x="2482475" y="0"/>
                  </a:lnTo>
                  <a:lnTo>
                    <a:pt x="2758306" y="27209"/>
                  </a:lnTo>
                  <a:lnTo>
                    <a:pt x="3034136" y="27209"/>
                  </a:lnTo>
                  <a:lnTo>
                    <a:pt x="3309967" y="27209"/>
                  </a:lnTo>
                  <a:lnTo>
                    <a:pt x="3585797" y="0"/>
                  </a:lnTo>
                  <a:lnTo>
                    <a:pt x="3861628" y="27209"/>
                  </a:lnTo>
                  <a:lnTo>
                    <a:pt x="4137459" y="27209"/>
                  </a:lnTo>
                  <a:lnTo>
                    <a:pt x="4413289" y="54418"/>
                  </a:lnTo>
                  <a:lnTo>
                    <a:pt x="4689120" y="81627"/>
                  </a:lnTo>
                  <a:lnTo>
                    <a:pt x="4964950" y="54418"/>
                  </a:lnTo>
                  <a:lnTo>
                    <a:pt x="5240781" y="54418"/>
                  </a:lnTo>
                  <a:lnTo>
                    <a:pt x="5516612" y="54418"/>
                  </a:lnTo>
                  <a:lnTo>
                    <a:pt x="5792442" y="54418"/>
                  </a:lnTo>
                  <a:lnTo>
                    <a:pt x="6068273" y="190464"/>
                  </a:lnTo>
                  <a:lnTo>
                    <a:pt x="6344103" y="326510"/>
                  </a:lnTo>
                  <a:lnTo>
                    <a:pt x="6619934" y="326510"/>
                  </a:lnTo>
                </a:path>
              </a:pathLst>
            </a:custGeom>
            <a:ln w="27101" cap="flat">
              <a:solidFill>
                <a:srgbClr val="0058AB">
                  <a:alpha val="50196"/>
                </a:srgbClr>
              </a:solidFill>
              <a:prstDash val="solid"/>
              <a:round/>
            </a:ln>
          </p:spPr>
          <p:txBody>
            <a:bodyPr/>
            <a:lstStyle/>
            <a:p/>
          </p:txBody>
        </p:sp>
        <p:sp>
          <p:nvSpPr>
            <p:cNvPr id="74" name="pl74"/>
            <p:cNvSpPr/>
            <p:nvPr/>
          </p:nvSpPr>
          <p:spPr>
            <a:xfrm>
              <a:off x="1457446" y="1216961"/>
              <a:ext cx="6619934" cy="462556"/>
            </a:xfrm>
            <a:custGeom>
              <a:avLst/>
              <a:pathLst>
                <a:path w="6619934" h="462556">
                  <a:moveTo>
                    <a:pt x="0" y="462556"/>
                  </a:moveTo>
                  <a:lnTo>
                    <a:pt x="275830" y="190464"/>
                  </a:lnTo>
                  <a:lnTo>
                    <a:pt x="551661" y="190464"/>
                  </a:lnTo>
                  <a:lnTo>
                    <a:pt x="827491" y="136046"/>
                  </a:lnTo>
                  <a:lnTo>
                    <a:pt x="1103322" y="81627"/>
                  </a:lnTo>
                  <a:lnTo>
                    <a:pt x="1379153" y="54418"/>
                  </a:lnTo>
                  <a:lnTo>
                    <a:pt x="1654983" y="54418"/>
                  </a:lnTo>
                  <a:lnTo>
                    <a:pt x="1930814" y="54418"/>
                  </a:lnTo>
                  <a:lnTo>
                    <a:pt x="2206644" y="0"/>
                  </a:lnTo>
                  <a:lnTo>
                    <a:pt x="2482475" y="27209"/>
                  </a:lnTo>
                  <a:lnTo>
                    <a:pt x="2758306" y="27209"/>
                  </a:lnTo>
                  <a:lnTo>
                    <a:pt x="3034136" y="81627"/>
                  </a:lnTo>
                  <a:lnTo>
                    <a:pt x="3309967" y="81627"/>
                  </a:lnTo>
                  <a:lnTo>
                    <a:pt x="3585797" y="54418"/>
                  </a:lnTo>
                  <a:lnTo>
                    <a:pt x="3861628" y="108836"/>
                  </a:lnTo>
                  <a:lnTo>
                    <a:pt x="4137459" y="81627"/>
                  </a:lnTo>
                  <a:lnTo>
                    <a:pt x="4413289" y="81627"/>
                  </a:lnTo>
                  <a:lnTo>
                    <a:pt x="4689120" y="108836"/>
                  </a:lnTo>
                  <a:lnTo>
                    <a:pt x="4964950" y="108836"/>
                  </a:lnTo>
                  <a:lnTo>
                    <a:pt x="5240781" y="108836"/>
                  </a:lnTo>
                  <a:lnTo>
                    <a:pt x="5516612" y="81627"/>
                  </a:lnTo>
                  <a:lnTo>
                    <a:pt x="5792442" y="54418"/>
                  </a:lnTo>
                  <a:lnTo>
                    <a:pt x="6068273" y="190464"/>
                  </a:lnTo>
                  <a:lnTo>
                    <a:pt x="6344103" y="326510"/>
                  </a:lnTo>
                  <a:lnTo>
                    <a:pt x="6619934" y="326510"/>
                  </a:lnTo>
                </a:path>
              </a:pathLst>
            </a:custGeom>
            <a:ln w="27101" cap="flat">
              <a:solidFill>
                <a:srgbClr val="333333">
                  <a:alpha val="50196"/>
                </a:srgbClr>
              </a:solidFill>
              <a:prstDash val="solid"/>
              <a:round/>
            </a:ln>
          </p:spPr>
          <p:txBody>
            <a:bodyPr/>
            <a:lstStyle/>
            <a:p/>
          </p:txBody>
        </p:sp>
        <p:sp>
          <p:nvSpPr>
            <p:cNvPr id="75" name="tx75"/>
            <p:cNvSpPr/>
            <p:nvPr/>
          </p:nvSpPr>
          <p:spPr>
            <a:xfrm>
              <a:off x="6637938"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913768"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189599"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465430" y="12505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741260" y="138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8017091" y="138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637938" y="1378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6913768" y="1351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3" name="tx83"/>
            <p:cNvSpPr/>
            <p:nvPr/>
          </p:nvSpPr>
          <p:spPr>
            <a:xfrm>
              <a:off x="7189599" y="1324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7465430" y="14601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5" name="tx85"/>
            <p:cNvSpPr/>
            <p:nvPr/>
          </p:nvSpPr>
          <p:spPr>
            <a:xfrm>
              <a:off x="7741260" y="15961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6" name="tx86"/>
            <p:cNvSpPr/>
            <p:nvPr/>
          </p:nvSpPr>
          <p:spPr>
            <a:xfrm>
              <a:off x="8017091" y="15961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7" name="tx87"/>
            <p:cNvSpPr/>
            <p:nvPr/>
          </p:nvSpPr>
          <p:spPr>
            <a:xfrm>
              <a:off x="1290154" y="2146055"/>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8" name="tx88"/>
            <p:cNvSpPr/>
            <p:nvPr/>
          </p:nvSpPr>
          <p:spPr>
            <a:xfrm>
              <a:off x="2714511" y="34900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9" name="tx89"/>
            <p:cNvSpPr/>
            <p:nvPr/>
          </p:nvSpPr>
          <p:spPr>
            <a:xfrm>
              <a:off x="4093664" y="357318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0" name="tx90"/>
            <p:cNvSpPr/>
            <p:nvPr/>
          </p:nvSpPr>
          <p:spPr>
            <a:xfrm>
              <a:off x="5472817" y="336039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1" name="tx91"/>
            <p:cNvSpPr/>
            <p:nvPr/>
          </p:nvSpPr>
          <p:spPr>
            <a:xfrm>
              <a:off x="6576140" y="32805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2" name="tx92"/>
            <p:cNvSpPr/>
            <p:nvPr/>
          </p:nvSpPr>
          <p:spPr>
            <a:xfrm>
              <a:off x="6851970" y="338366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3" name="tx93"/>
            <p:cNvSpPr/>
            <p:nvPr/>
          </p:nvSpPr>
          <p:spPr>
            <a:xfrm>
              <a:off x="7127801" y="34800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4" name="tx94"/>
            <p:cNvSpPr/>
            <p:nvPr/>
          </p:nvSpPr>
          <p:spPr>
            <a:xfrm>
              <a:off x="7358427" y="293739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5" name="tx95"/>
            <p:cNvSpPr/>
            <p:nvPr/>
          </p:nvSpPr>
          <p:spPr>
            <a:xfrm>
              <a:off x="7634258" y="238711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6" name="tx96"/>
            <p:cNvSpPr/>
            <p:nvPr/>
          </p:nvSpPr>
          <p:spPr>
            <a:xfrm>
              <a:off x="7910089" y="236217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7" name="tx97"/>
            <p:cNvSpPr/>
            <p:nvPr/>
          </p:nvSpPr>
          <p:spPr>
            <a:xfrm>
              <a:off x="849589"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694200" y="30273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99" name="tx99"/>
            <p:cNvSpPr/>
            <p:nvPr/>
          </p:nvSpPr>
          <p:spPr>
            <a:xfrm>
              <a:off x="577692" y="217800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00" name="tx100"/>
            <p:cNvSpPr/>
            <p:nvPr/>
          </p:nvSpPr>
          <p:spPr>
            <a:xfrm>
              <a:off x="577692" y="134676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01" name="tx101"/>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30100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8015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5930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3845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4178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1761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934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927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5070"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2093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93358" y="2430484"/>
              <a:ext cx="191030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a:t>
              </a:r>
            </a:p>
          </p:txBody>
        </p:sp>
        <p:sp>
          <p:nvSpPr>
            <p:cNvPr id="117" name="tx117"/>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18" name="pl118"/>
            <p:cNvSpPr/>
            <p:nvPr/>
          </p:nvSpPr>
          <p:spPr>
            <a:xfrm>
              <a:off x="3055298"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71026"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22397"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38126"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82576" y="4808891"/>
              <a:ext cx="201456" cy="201456"/>
            </a:xfrm>
            <a:prstGeom prst="rect">
              <a:avLst/>
            </a:prstGeom>
            <a:solidFill>
              <a:srgbClr val="B3B3B3">
                <a:alpha val="100000"/>
              </a:srgbClr>
            </a:solidFill>
          </p:spPr>
          <p:txBody>
            <a:bodyPr/>
            <a:lstStyle/>
            <a:p/>
          </p:txBody>
        </p:sp>
        <p:sp>
          <p:nvSpPr>
            <p:cNvPr id="123" name="rc123"/>
            <p:cNvSpPr/>
            <p:nvPr/>
          </p:nvSpPr>
          <p:spPr>
            <a:xfrm>
              <a:off x="5584731" y="4808891"/>
              <a:ext cx="201456" cy="201456"/>
            </a:xfrm>
            <a:prstGeom prst="rect">
              <a:avLst/>
            </a:prstGeom>
            <a:solidFill>
              <a:srgbClr val="1CABE2">
                <a:alpha val="100000"/>
              </a:srgbClr>
            </a:solidFill>
          </p:spPr>
          <p:txBody>
            <a:bodyPr/>
            <a:lstStyle/>
            <a:p/>
          </p:txBody>
        </p:sp>
        <p:sp>
          <p:nvSpPr>
            <p:cNvPr id="124" name="tx124"/>
            <p:cNvSpPr/>
            <p:nvPr/>
          </p:nvSpPr>
          <p:spPr>
            <a:xfrm>
              <a:off x="4962621"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64776"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89913"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27" name="tx127"/>
            <p:cNvSpPr/>
            <p:nvPr/>
          </p:nvSpPr>
          <p:spPr>
            <a:xfrm>
              <a:off x="989913" y="650627"/>
              <a:ext cx="252532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Tomé-et-Principe, 2000-2024</a:t>
              </a:r>
            </a:p>
          </p:txBody>
        </p:sp>
        <p:sp>
          <p:nvSpPr>
            <p:cNvPr id="128" name="pl128"/>
            <p:cNvSpPr/>
            <p:nvPr/>
          </p:nvSpPr>
          <p:spPr>
            <a:xfrm>
              <a:off x="213944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75169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36394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97619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89913" y="57387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3" name="pl133"/>
            <p:cNvSpPr/>
            <p:nvPr/>
          </p:nvSpPr>
          <p:spPr>
            <a:xfrm>
              <a:off x="989913" y="554238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4" name="pl134"/>
            <p:cNvSpPr/>
            <p:nvPr/>
          </p:nvSpPr>
          <p:spPr>
            <a:xfrm>
              <a:off x="989913" y="534596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5" name="pl135"/>
            <p:cNvSpPr/>
            <p:nvPr/>
          </p:nvSpPr>
          <p:spPr>
            <a:xfrm>
              <a:off x="133332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294557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55782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17007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78232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33322" y="5660230"/>
              <a:ext cx="1491330" cy="157133"/>
            </a:xfrm>
            <a:prstGeom prst="rect">
              <a:avLst/>
            </a:prstGeom>
            <a:solidFill>
              <a:srgbClr val="1CABE2">
                <a:alpha val="100000"/>
              </a:srgbClr>
            </a:solidFill>
          </p:spPr>
          <p:txBody>
            <a:bodyPr/>
            <a:lstStyle/>
            <a:p/>
          </p:txBody>
        </p:sp>
        <p:sp>
          <p:nvSpPr>
            <p:cNvPr id="141" name="rc141"/>
            <p:cNvSpPr/>
            <p:nvPr/>
          </p:nvSpPr>
          <p:spPr>
            <a:xfrm>
              <a:off x="1333322" y="5463814"/>
              <a:ext cx="6747263" cy="157133"/>
            </a:xfrm>
            <a:prstGeom prst="rect">
              <a:avLst/>
            </a:prstGeom>
            <a:solidFill>
              <a:srgbClr val="1CABE2">
                <a:alpha val="100000"/>
              </a:srgbClr>
            </a:solidFill>
          </p:spPr>
          <p:txBody>
            <a:bodyPr/>
            <a:lstStyle/>
            <a:p/>
          </p:txBody>
        </p:sp>
        <p:sp>
          <p:nvSpPr>
            <p:cNvPr id="142" name="rc142"/>
            <p:cNvSpPr/>
            <p:nvPr/>
          </p:nvSpPr>
          <p:spPr>
            <a:xfrm>
              <a:off x="1333322" y="5267397"/>
              <a:ext cx="6868182" cy="157133"/>
            </a:xfrm>
            <a:prstGeom prst="rect">
              <a:avLst/>
            </a:prstGeom>
            <a:solidFill>
              <a:srgbClr val="1CABE2">
                <a:alpha val="100000"/>
              </a:srgbClr>
            </a:solidFill>
          </p:spPr>
          <p:txBody>
            <a:bodyPr/>
            <a:lstStyle/>
            <a:p/>
          </p:txBody>
        </p:sp>
        <p:sp>
          <p:nvSpPr>
            <p:cNvPr id="143" name="rc143"/>
            <p:cNvSpPr/>
            <p:nvPr/>
          </p:nvSpPr>
          <p:spPr>
            <a:xfrm>
              <a:off x="2824653" y="5660230"/>
              <a:ext cx="991533" cy="157133"/>
            </a:xfrm>
            <a:prstGeom prst="rect">
              <a:avLst/>
            </a:prstGeom>
            <a:solidFill>
              <a:srgbClr val="B3B3B3">
                <a:alpha val="100000"/>
              </a:srgbClr>
            </a:solidFill>
          </p:spPr>
          <p:txBody>
            <a:bodyPr/>
            <a:lstStyle/>
            <a:p/>
          </p:txBody>
        </p:sp>
        <p:sp>
          <p:nvSpPr>
            <p:cNvPr id="144" name="rc144"/>
            <p:cNvSpPr/>
            <p:nvPr/>
          </p:nvSpPr>
          <p:spPr>
            <a:xfrm>
              <a:off x="8080586" y="5463814"/>
              <a:ext cx="0" cy="157133"/>
            </a:xfrm>
            <a:prstGeom prst="rect">
              <a:avLst/>
            </a:prstGeom>
            <a:solidFill>
              <a:srgbClr val="B3B3B3">
                <a:alpha val="100000"/>
              </a:srgbClr>
            </a:solidFill>
          </p:spPr>
          <p:txBody>
            <a:bodyPr/>
            <a:lstStyle/>
            <a:p/>
          </p:txBody>
        </p:sp>
        <p:sp>
          <p:nvSpPr>
            <p:cNvPr id="145" name="rc145"/>
            <p:cNvSpPr/>
            <p:nvPr/>
          </p:nvSpPr>
          <p:spPr>
            <a:xfrm>
              <a:off x="8201504" y="5267397"/>
              <a:ext cx="0" cy="157133"/>
            </a:xfrm>
            <a:prstGeom prst="rect">
              <a:avLst/>
            </a:prstGeom>
            <a:solidFill>
              <a:srgbClr val="B3B3B3">
                <a:alpha val="100000"/>
              </a:srgbClr>
            </a:solidFill>
          </p:spPr>
          <p:txBody>
            <a:bodyPr/>
            <a:lstStyle/>
            <a:p/>
          </p:txBody>
        </p:sp>
        <p:sp>
          <p:nvSpPr>
            <p:cNvPr id="146" name="tx146"/>
            <p:cNvSpPr/>
            <p:nvPr/>
          </p:nvSpPr>
          <p:spPr>
            <a:xfrm>
              <a:off x="3946413" y="569566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7" name="tx147"/>
            <p:cNvSpPr/>
            <p:nvPr/>
          </p:nvSpPr>
          <p:spPr>
            <a:xfrm>
              <a:off x="8259030" y="5484282"/>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8" name="tx148"/>
            <p:cNvSpPr/>
            <p:nvPr/>
          </p:nvSpPr>
          <p:spPr>
            <a:xfrm>
              <a:off x="8379949" y="5287865"/>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616505"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616505"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616505"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94475"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2829030"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4" name="tx154"/>
            <p:cNvSpPr/>
            <p:nvPr/>
          </p:nvSpPr>
          <p:spPr>
            <a:xfrm>
              <a:off x="4441279"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5" name="tx155"/>
            <p:cNvSpPr/>
            <p:nvPr/>
          </p:nvSpPr>
          <p:spPr>
            <a:xfrm>
              <a:off x="6053528"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6" name="tx156"/>
            <p:cNvSpPr/>
            <p:nvPr/>
          </p:nvSpPr>
          <p:spPr>
            <a:xfrm>
              <a:off x="7665778"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57" name="tx157"/>
            <p:cNvSpPr/>
            <p:nvPr/>
          </p:nvSpPr>
          <p:spPr>
            <a:xfrm>
              <a:off x="3812262" y="6080060"/>
              <a:ext cx="191030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a:t>
              </a:r>
            </a:p>
          </p:txBody>
        </p:sp>
        <p:sp>
          <p:nvSpPr>
            <p:cNvPr id="158" name="tx158"/>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9" name="tx159"/>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60" name="tx160"/>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Sao Tomé-et-Principe.
En 2024, la couverture DTC1 à Sao Tomé-et-Principe est restée constante à 87%. Il y a eu moins de 1 000 enfants qui n'ont pas été vaccinés contre le DTC (enfants n'ayant reçu aucune dose).
La couverture DTC3 est restée constante à 87% en 2024, laissant moins de 1 000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332231"/>
            </a:xfrm>
            <a:custGeom>
              <a:avLst/>
              <a:pathLst>
                <a:path w="3397293" h="332231">
                  <a:moveTo>
                    <a:pt x="0" y="276859"/>
                  </a:moveTo>
                  <a:lnTo>
                    <a:pt x="141553" y="55371"/>
                  </a:lnTo>
                  <a:lnTo>
                    <a:pt x="283107" y="138429"/>
                  </a:lnTo>
                  <a:lnTo>
                    <a:pt x="424661" y="27685"/>
                  </a:lnTo>
                  <a:lnTo>
                    <a:pt x="566215" y="0"/>
                  </a:lnTo>
                  <a:lnTo>
                    <a:pt x="707769" y="0"/>
                  </a:lnTo>
                  <a:lnTo>
                    <a:pt x="849323" y="0"/>
                  </a:lnTo>
                  <a:lnTo>
                    <a:pt x="990877" y="0"/>
                  </a:lnTo>
                  <a:lnTo>
                    <a:pt x="1132431" y="0"/>
                  </a:lnTo>
                  <a:lnTo>
                    <a:pt x="1273984" y="0"/>
                  </a:lnTo>
                  <a:lnTo>
                    <a:pt x="1415538" y="27685"/>
                  </a:lnTo>
                  <a:lnTo>
                    <a:pt x="1557092" y="27685"/>
                  </a:lnTo>
                  <a:lnTo>
                    <a:pt x="1698646" y="27685"/>
                  </a:lnTo>
                  <a:lnTo>
                    <a:pt x="1840200" y="0"/>
                  </a:lnTo>
                  <a:lnTo>
                    <a:pt x="1981754" y="27685"/>
                  </a:lnTo>
                  <a:lnTo>
                    <a:pt x="2123308" y="27685"/>
                  </a:lnTo>
                  <a:lnTo>
                    <a:pt x="2264862" y="55371"/>
                  </a:lnTo>
                  <a:lnTo>
                    <a:pt x="2406416" y="83057"/>
                  </a:lnTo>
                  <a:lnTo>
                    <a:pt x="2547969" y="55371"/>
                  </a:lnTo>
                  <a:lnTo>
                    <a:pt x="2689523" y="55371"/>
                  </a:lnTo>
                  <a:lnTo>
                    <a:pt x="2831077" y="55371"/>
                  </a:lnTo>
                  <a:lnTo>
                    <a:pt x="2972631" y="55371"/>
                  </a:lnTo>
                  <a:lnTo>
                    <a:pt x="3114185" y="193801"/>
                  </a:lnTo>
                  <a:lnTo>
                    <a:pt x="3255739" y="332231"/>
                  </a:lnTo>
                  <a:lnTo>
                    <a:pt x="3397293" y="33223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332231"/>
            </a:xfrm>
            <a:custGeom>
              <a:avLst/>
              <a:pathLst>
                <a:path w="3397293" h="332231">
                  <a:moveTo>
                    <a:pt x="0" y="276859"/>
                  </a:moveTo>
                  <a:lnTo>
                    <a:pt x="141553" y="55371"/>
                  </a:lnTo>
                  <a:lnTo>
                    <a:pt x="283107" y="138429"/>
                  </a:lnTo>
                  <a:lnTo>
                    <a:pt x="424661" y="27685"/>
                  </a:lnTo>
                  <a:lnTo>
                    <a:pt x="566215" y="0"/>
                  </a:lnTo>
                  <a:lnTo>
                    <a:pt x="707769" y="0"/>
                  </a:lnTo>
                  <a:lnTo>
                    <a:pt x="849323" y="0"/>
                  </a:lnTo>
                  <a:lnTo>
                    <a:pt x="990877" y="0"/>
                  </a:lnTo>
                  <a:lnTo>
                    <a:pt x="1132431" y="0"/>
                  </a:lnTo>
                  <a:lnTo>
                    <a:pt x="1273984" y="0"/>
                  </a:lnTo>
                  <a:lnTo>
                    <a:pt x="1415538" y="27685"/>
                  </a:lnTo>
                  <a:lnTo>
                    <a:pt x="1557092" y="27685"/>
                  </a:lnTo>
                  <a:lnTo>
                    <a:pt x="1698646" y="27685"/>
                  </a:lnTo>
                  <a:lnTo>
                    <a:pt x="1840200" y="0"/>
                  </a:lnTo>
                  <a:lnTo>
                    <a:pt x="1981754" y="27685"/>
                  </a:lnTo>
                  <a:lnTo>
                    <a:pt x="2123308" y="27685"/>
                  </a:lnTo>
                  <a:lnTo>
                    <a:pt x="2264862" y="55371"/>
                  </a:lnTo>
                  <a:lnTo>
                    <a:pt x="2406416" y="83057"/>
                  </a:lnTo>
                  <a:lnTo>
                    <a:pt x="2547969" y="55371"/>
                  </a:lnTo>
                  <a:lnTo>
                    <a:pt x="2689523" y="55371"/>
                  </a:lnTo>
                  <a:lnTo>
                    <a:pt x="2831077" y="55371"/>
                  </a:lnTo>
                  <a:lnTo>
                    <a:pt x="2972631" y="55371"/>
                  </a:lnTo>
                  <a:lnTo>
                    <a:pt x="3114185" y="193801"/>
                  </a:lnTo>
                  <a:lnTo>
                    <a:pt x="3255739" y="332231"/>
                  </a:lnTo>
                  <a:lnTo>
                    <a:pt x="3397293" y="33223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332231"/>
            </a:xfrm>
            <a:custGeom>
              <a:avLst/>
              <a:pathLst>
                <a:path w="3397293" h="332231">
                  <a:moveTo>
                    <a:pt x="0" y="276859"/>
                  </a:moveTo>
                  <a:lnTo>
                    <a:pt x="141553" y="55371"/>
                  </a:lnTo>
                  <a:lnTo>
                    <a:pt x="283107" y="138429"/>
                  </a:lnTo>
                  <a:lnTo>
                    <a:pt x="424661" y="27685"/>
                  </a:lnTo>
                  <a:lnTo>
                    <a:pt x="566215" y="0"/>
                  </a:lnTo>
                  <a:lnTo>
                    <a:pt x="707769" y="0"/>
                  </a:lnTo>
                  <a:lnTo>
                    <a:pt x="849323" y="0"/>
                  </a:lnTo>
                  <a:lnTo>
                    <a:pt x="990877" y="0"/>
                  </a:lnTo>
                  <a:lnTo>
                    <a:pt x="1132431" y="0"/>
                  </a:lnTo>
                  <a:lnTo>
                    <a:pt x="1273984" y="0"/>
                  </a:lnTo>
                  <a:lnTo>
                    <a:pt x="1415538" y="27685"/>
                  </a:lnTo>
                  <a:lnTo>
                    <a:pt x="1557092" y="27685"/>
                  </a:lnTo>
                  <a:lnTo>
                    <a:pt x="1698646" y="27685"/>
                  </a:lnTo>
                  <a:lnTo>
                    <a:pt x="1840200" y="0"/>
                  </a:lnTo>
                  <a:lnTo>
                    <a:pt x="1981754" y="27685"/>
                  </a:lnTo>
                  <a:lnTo>
                    <a:pt x="2123308" y="27685"/>
                  </a:lnTo>
                  <a:lnTo>
                    <a:pt x="2264862" y="55371"/>
                  </a:lnTo>
                  <a:lnTo>
                    <a:pt x="2406416" y="83057"/>
                  </a:lnTo>
                  <a:lnTo>
                    <a:pt x="2547969" y="55371"/>
                  </a:lnTo>
                  <a:lnTo>
                    <a:pt x="2689523" y="55371"/>
                  </a:lnTo>
                  <a:lnTo>
                    <a:pt x="2831077" y="55371"/>
                  </a:lnTo>
                  <a:lnTo>
                    <a:pt x="2972631" y="55371"/>
                  </a:lnTo>
                  <a:lnTo>
                    <a:pt x="3114185" y="193801"/>
                  </a:lnTo>
                  <a:lnTo>
                    <a:pt x="3255739" y="332231"/>
                  </a:lnTo>
                  <a:lnTo>
                    <a:pt x="3397293" y="33223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2437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437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6108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23541"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10819" y="4701816"/>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Tomé-et-Principe</a:t>
              </a:r>
            </a:p>
          </p:txBody>
        </p:sp>
        <p:sp>
          <p:nvSpPr>
            <p:cNvPr id="60" name="tx60"/>
            <p:cNvSpPr/>
            <p:nvPr/>
          </p:nvSpPr>
          <p:spPr>
            <a:xfrm>
              <a:off x="3228186"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90640"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053431" y="472791"/>
              <a:ext cx="3532361"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Sao Tomé-et-Principe, 2000-2024</a:t>
              </a:r>
            </a:p>
          </p:txBody>
        </p:sp>
        <p:sp>
          <p:nvSpPr>
            <p:cNvPr id="63" name="pl63"/>
            <p:cNvSpPr/>
            <p:nvPr/>
          </p:nvSpPr>
          <p:spPr>
            <a:xfrm>
              <a:off x="5267799" y="3103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730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424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18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883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577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271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691621"/>
              <a:ext cx="3397293" cy="996695"/>
            </a:xfrm>
            <a:custGeom>
              <a:avLst/>
              <a:pathLst>
                <a:path w="3397293" h="996695">
                  <a:moveTo>
                    <a:pt x="0" y="830579"/>
                  </a:moveTo>
                  <a:lnTo>
                    <a:pt x="141553" y="166115"/>
                  </a:lnTo>
                  <a:lnTo>
                    <a:pt x="283107" y="415289"/>
                  </a:lnTo>
                  <a:lnTo>
                    <a:pt x="424661" y="83057"/>
                  </a:lnTo>
                  <a:lnTo>
                    <a:pt x="566215" y="0"/>
                  </a:lnTo>
                  <a:lnTo>
                    <a:pt x="707769" y="0"/>
                  </a:lnTo>
                  <a:lnTo>
                    <a:pt x="849323" y="0"/>
                  </a:lnTo>
                  <a:lnTo>
                    <a:pt x="990877" y="0"/>
                  </a:lnTo>
                  <a:lnTo>
                    <a:pt x="1132431" y="0"/>
                  </a:lnTo>
                  <a:lnTo>
                    <a:pt x="1273984" y="0"/>
                  </a:lnTo>
                  <a:lnTo>
                    <a:pt x="1415538" y="83057"/>
                  </a:lnTo>
                  <a:lnTo>
                    <a:pt x="1557092" y="83057"/>
                  </a:lnTo>
                  <a:lnTo>
                    <a:pt x="1698646" y="83057"/>
                  </a:lnTo>
                  <a:lnTo>
                    <a:pt x="1840200" y="0"/>
                  </a:lnTo>
                  <a:lnTo>
                    <a:pt x="1981754" y="83057"/>
                  </a:lnTo>
                  <a:lnTo>
                    <a:pt x="2123308" y="83057"/>
                  </a:lnTo>
                  <a:lnTo>
                    <a:pt x="2264862" y="166115"/>
                  </a:lnTo>
                  <a:lnTo>
                    <a:pt x="2406416" y="249173"/>
                  </a:lnTo>
                  <a:lnTo>
                    <a:pt x="2547969" y="166115"/>
                  </a:lnTo>
                  <a:lnTo>
                    <a:pt x="2689523" y="166115"/>
                  </a:lnTo>
                  <a:lnTo>
                    <a:pt x="2831077" y="166115"/>
                  </a:lnTo>
                  <a:lnTo>
                    <a:pt x="2972631" y="166115"/>
                  </a:lnTo>
                  <a:lnTo>
                    <a:pt x="3114185" y="581405"/>
                  </a:lnTo>
                  <a:lnTo>
                    <a:pt x="3255739" y="996695"/>
                  </a:lnTo>
                  <a:lnTo>
                    <a:pt x="3397293" y="996695"/>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57737"/>
              <a:ext cx="3397293" cy="664463"/>
            </a:xfrm>
            <a:custGeom>
              <a:avLst/>
              <a:pathLst>
                <a:path w="3397293" h="664463">
                  <a:moveTo>
                    <a:pt x="0" y="664463"/>
                  </a:moveTo>
                  <a:lnTo>
                    <a:pt x="141553" y="581405"/>
                  </a:lnTo>
                  <a:lnTo>
                    <a:pt x="283107" y="581405"/>
                  </a:lnTo>
                  <a:lnTo>
                    <a:pt x="424661" y="498347"/>
                  </a:lnTo>
                  <a:lnTo>
                    <a:pt x="566215" y="415289"/>
                  </a:lnTo>
                  <a:lnTo>
                    <a:pt x="707769" y="332231"/>
                  </a:lnTo>
                  <a:lnTo>
                    <a:pt x="849323" y="249173"/>
                  </a:lnTo>
                  <a:lnTo>
                    <a:pt x="990877" y="249173"/>
                  </a:lnTo>
                  <a:lnTo>
                    <a:pt x="1132431" y="166115"/>
                  </a:lnTo>
                  <a:lnTo>
                    <a:pt x="1273984" y="83057"/>
                  </a:lnTo>
                  <a:lnTo>
                    <a:pt x="1415538" y="83057"/>
                  </a:lnTo>
                  <a:lnTo>
                    <a:pt x="1557092" y="83057"/>
                  </a:lnTo>
                  <a:lnTo>
                    <a:pt x="1698646" y="83057"/>
                  </a:lnTo>
                  <a:lnTo>
                    <a:pt x="1840200" y="83057"/>
                  </a:lnTo>
                  <a:lnTo>
                    <a:pt x="1981754" y="83057"/>
                  </a:lnTo>
                  <a:lnTo>
                    <a:pt x="2123308" y="83057"/>
                  </a:lnTo>
                  <a:lnTo>
                    <a:pt x="2264862" y="0"/>
                  </a:lnTo>
                  <a:lnTo>
                    <a:pt x="2406416" y="0"/>
                  </a:lnTo>
                  <a:lnTo>
                    <a:pt x="2547969" y="0"/>
                  </a:lnTo>
                  <a:lnTo>
                    <a:pt x="2689523" y="0"/>
                  </a:lnTo>
                  <a:lnTo>
                    <a:pt x="2831077" y="166115"/>
                  </a:lnTo>
                  <a:lnTo>
                    <a:pt x="2972631" y="249173"/>
                  </a:lnTo>
                  <a:lnTo>
                    <a:pt x="3114185" y="83057"/>
                  </a:lnTo>
                  <a:lnTo>
                    <a:pt x="3255739" y="83057"/>
                  </a:lnTo>
                  <a:lnTo>
                    <a:pt x="3397293" y="83057"/>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74679"/>
              <a:ext cx="3397293" cy="1993391"/>
            </a:xfrm>
            <a:custGeom>
              <a:avLst/>
              <a:pathLst>
                <a:path w="3397293" h="1993391">
                  <a:moveTo>
                    <a:pt x="0" y="1993391"/>
                  </a:moveTo>
                  <a:lnTo>
                    <a:pt x="141553" y="1993391"/>
                  </a:lnTo>
                  <a:lnTo>
                    <a:pt x="283107" y="1910333"/>
                  </a:lnTo>
                  <a:lnTo>
                    <a:pt x="424661" y="1744217"/>
                  </a:lnTo>
                  <a:lnTo>
                    <a:pt x="566215" y="1495043"/>
                  </a:lnTo>
                  <a:lnTo>
                    <a:pt x="707769" y="1245869"/>
                  </a:lnTo>
                  <a:lnTo>
                    <a:pt x="849323" y="1079753"/>
                  </a:lnTo>
                  <a:lnTo>
                    <a:pt x="990877" y="913637"/>
                  </a:lnTo>
                  <a:lnTo>
                    <a:pt x="1132431" y="498347"/>
                  </a:lnTo>
                  <a:lnTo>
                    <a:pt x="1273984" y="166115"/>
                  </a:lnTo>
                  <a:lnTo>
                    <a:pt x="1415538" y="664463"/>
                  </a:lnTo>
                  <a:lnTo>
                    <a:pt x="1557092" y="830579"/>
                  </a:lnTo>
                  <a:lnTo>
                    <a:pt x="1698646" y="1162811"/>
                  </a:lnTo>
                  <a:lnTo>
                    <a:pt x="1840200" y="1245869"/>
                  </a:lnTo>
                  <a:lnTo>
                    <a:pt x="1981754" y="913637"/>
                  </a:lnTo>
                  <a:lnTo>
                    <a:pt x="2123308" y="830579"/>
                  </a:lnTo>
                  <a:lnTo>
                    <a:pt x="2264862" y="415289"/>
                  </a:lnTo>
                  <a:lnTo>
                    <a:pt x="2406416" y="332231"/>
                  </a:lnTo>
                  <a:lnTo>
                    <a:pt x="2547969" y="249173"/>
                  </a:lnTo>
                  <a:lnTo>
                    <a:pt x="2689523" y="83057"/>
                  </a:lnTo>
                  <a:lnTo>
                    <a:pt x="2831077" y="249173"/>
                  </a:lnTo>
                  <a:lnTo>
                    <a:pt x="2972631" y="332231"/>
                  </a:lnTo>
                  <a:lnTo>
                    <a:pt x="3114185" y="332231"/>
                  </a:lnTo>
                  <a:lnTo>
                    <a:pt x="3255739" y="83057"/>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5773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691621"/>
              <a:ext cx="3397293" cy="996695"/>
            </a:xfrm>
            <a:custGeom>
              <a:avLst/>
              <a:pathLst>
                <a:path w="3397293" h="996695">
                  <a:moveTo>
                    <a:pt x="0" y="830579"/>
                  </a:moveTo>
                  <a:lnTo>
                    <a:pt x="141553" y="166115"/>
                  </a:lnTo>
                  <a:lnTo>
                    <a:pt x="283107" y="415289"/>
                  </a:lnTo>
                  <a:lnTo>
                    <a:pt x="424661" y="83057"/>
                  </a:lnTo>
                  <a:lnTo>
                    <a:pt x="566215" y="0"/>
                  </a:lnTo>
                  <a:lnTo>
                    <a:pt x="707769" y="0"/>
                  </a:lnTo>
                  <a:lnTo>
                    <a:pt x="849323" y="0"/>
                  </a:lnTo>
                  <a:lnTo>
                    <a:pt x="990877" y="0"/>
                  </a:lnTo>
                  <a:lnTo>
                    <a:pt x="1132431" y="0"/>
                  </a:lnTo>
                  <a:lnTo>
                    <a:pt x="1273984" y="0"/>
                  </a:lnTo>
                  <a:lnTo>
                    <a:pt x="1415538" y="83057"/>
                  </a:lnTo>
                  <a:lnTo>
                    <a:pt x="1557092" y="83057"/>
                  </a:lnTo>
                  <a:lnTo>
                    <a:pt x="1698646" y="83057"/>
                  </a:lnTo>
                  <a:lnTo>
                    <a:pt x="1840200" y="0"/>
                  </a:lnTo>
                  <a:lnTo>
                    <a:pt x="1981754" y="83057"/>
                  </a:lnTo>
                  <a:lnTo>
                    <a:pt x="2123308" y="83057"/>
                  </a:lnTo>
                  <a:lnTo>
                    <a:pt x="2264862" y="166115"/>
                  </a:lnTo>
                  <a:lnTo>
                    <a:pt x="2406416" y="249173"/>
                  </a:lnTo>
                  <a:lnTo>
                    <a:pt x="2547969" y="166115"/>
                  </a:lnTo>
                  <a:lnTo>
                    <a:pt x="2689523" y="166115"/>
                  </a:lnTo>
                  <a:lnTo>
                    <a:pt x="2831077" y="166115"/>
                  </a:lnTo>
                  <a:lnTo>
                    <a:pt x="2972631" y="166115"/>
                  </a:lnTo>
                  <a:lnTo>
                    <a:pt x="3114185" y="581405"/>
                  </a:lnTo>
                  <a:lnTo>
                    <a:pt x="3255739" y="996695"/>
                  </a:lnTo>
                  <a:lnTo>
                    <a:pt x="3397293" y="996695"/>
                  </a:lnTo>
                </a:path>
              </a:pathLst>
            </a:custGeom>
            <a:ln w="43362" cap="flat">
              <a:solidFill>
                <a:srgbClr val="000000">
                  <a:alpha val="100000"/>
                </a:srgbClr>
              </a:solidFill>
              <a:prstDash val="solid"/>
              <a:round/>
            </a:ln>
          </p:spPr>
          <p:txBody>
            <a:bodyPr/>
            <a:lstStyle/>
            <a:p/>
          </p:txBody>
        </p:sp>
        <p:sp>
          <p:nvSpPr>
            <p:cNvPr id="82" name="pl82"/>
            <p:cNvSpPr/>
            <p:nvPr/>
          </p:nvSpPr>
          <p:spPr>
            <a:xfrm>
              <a:off x="5437664" y="1475671"/>
              <a:ext cx="0" cy="1046530"/>
            </a:xfrm>
            <a:custGeom>
              <a:avLst/>
              <a:pathLst>
                <a:path w="0" h="1046530">
                  <a:moveTo>
                    <a:pt x="0" y="104653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475671"/>
              <a:ext cx="0" cy="215950"/>
            </a:xfrm>
            <a:custGeom>
              <a:avLst/>
              <a:pathLst>
                <a:path w="0" h="215950">
                  <a:moveTo>
                    <a:pt x="0" y="21595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475671"/>
              <a:ext cx="0" cy="299008"/>
            </a:xfrm>
            <a:custGeom>
              <a:avLst/>
              <a:pathLst>
                <a:path w="0" h="299008">
                  <a:moveTo>
                    <a:pt x="0" y="2990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475671"/>
              <a:ext cx="0" cy="299008"/>
            </a:xfrm>
            <a:custGeom>
              <a:avLst/>
              <a:pathLst>
                <a:path w="0" h="299008">
                  <a:moveTo>
                    <a:pt x="0" y="29900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475671"/>
              <a:ext cx="0" cy="382066"/>
            </a:xfrm>
            <a:custGeom>
              <a:avLst/>
              <a:pathLst>
                <a:path w="0" h="382066">
                  <a:moveTo>
                    <a:pt x="0" y="3820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475671"/>
              <a:ext cx="0" cy="1212646"/>
            </a:xfrm>
            <a:custGeom>
              <a:avLst/>
              <a:pathLst>
                <a:path w="0" h="1212646">
                  <a:moveTo>
                    <a:pt x="0" y="121264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475671"/>
              <a:ext cx="0" cy="1212646"/>
            </a:xfrm>
            <a:custGeom>
              <a:avLst/>
              <a:pathLst>
                <a:path w="0" h="1212646">
                  <a:moveTo>
                    <a:pt x="0" y="121264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691621"/>
              <a:ext cx="3397293" cy="996695"/>
            </a:xfrm>
            <a:custGeom>
              <a:avLst/>
              <a:pathLst>
                <a:path w="3397293" h="996695">
                  <a:moveTo>
                    <a:pt x="0" y="830579"/>
                  </a:moveTo>
                  <a:lnTo>
                    <a:pt x="141553" y="166115"/>
                  </a:lnTo>
                  <a:lnTo>
                    <a:pt x="283107" y="415289"/>
                  </a:lnTo>
                  <a:lnTo>
                    <a:pt x="424661" y="83057"/>
                  </a:lnTo>
                  <a:lnTo>
                    <a:pt x="566215" y="0"/>
                  </a:lnTo>
                  <a:lnTo>
                    <a:pt x="707769" y="0"/>
                  </a:lnTo>
                  <a:lnTo>
                    <a:pt x="849323" y="0"/>
                  </a:lnTo>
                  <a:lnTo>
                    <a:pt x="990877" y="0"/>
                  </a:lnTo>
                  <a:lnTo>
                    <a:pt x="1132431" y="0"/>
                  </a:lnTo>
                  <a:lnTo>
                    <a:pt x="1273984" y="0"/>
                  </a:lnTo>
                  <a:lnTo>
                    <a:pt x="1415538" y="83057"/>
                  </a:lnTo>
                  <a:lnTo>
                    <a:pt x="1557092" y="83057"/>
                  </a:lnTo>
                  <a:lnTo>
                    <a:pt x="1698646" y="83057"/>
                  </a:lnTo>
                  <a:lnTo>
                    <a:pt x="1840200" y="0"/>
                  </a:lnTo>
                  <a:lnTo>
                    <a:pt x="1981754" y="83057"/>
                  </a:lnTo>
                  <a:lnTo>
                    <a:pt x="2123308" y="83057"/>
                  </a:lnTo>
                  <a:lnTo>
                    <a:pt x="2264862" y="166115"/>
                  </a:lnTo>
                  <a:lnTo>
                    <a:pt x="2406416" y="249173"/>
                  </a:lnTo>
                  <a:lnTo>
                    <a:pt x="2547969" y="166115"/>
                  </a:lnTo>
                  <a:lnTo>
                    <a:pt x="2689523" y="166115"/>
                  </a:lnTo>
                  <a:lnTo>
                    <a:pt x="2831077" y="166115"/>
                  </a:lnTo>
                  <a:lnTo>
                    <a:pt x="2972631" y="166115"/>
                  </a:lnTo>
                  <a:lnTo>
                    <a:pt x="3114185" y="581405"/>
                  </a:lnTo>
                  <a:lnTo>
                    <a:pt x="3255739" y="996695"/>
                  </a:lnTo>
                  <a:lnTo>
                    <a:pt x="3397293" y="996695"/>
                  </a:lnTo>
                </a:path>
              </a:pathLst>
            </a:custGeom>
            <a:ln w="27101" cap="flat">
              <a:solidFill>
                <a:srgbClr val="0058AB">
                  <a:alpha val="100000"/>
                </a:srgbClr>
              </a:solidFill>
              <a:prstDash val="solid"/>
              <a:round/>
            </a:ln>
          </p:spPr>
          <p:txBody>
            <a:bodyPr/>
            <a:lstStyle/>
            <a:p/>
          </p:txBody>
        </p:sp>
        <p:sp>
          <p:nvSpPr>
            <p:cNvPr id="90" name="tx90"/>
            <p:cNvSpPr/>
            <p:nvPr/>
          </p:nvSpPr>
          <p:spPr>
            <a:xfrm>
              <a:off x="5389469" y="140200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115288" y="14033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23058" y="14033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4033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40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40200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756617" y="140200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902429" y="19016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7355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4667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6362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056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750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1" name="pl111"/>
            <p:cNvSpPr/>
            <p:nvPr/>
          </p:nvSpPr>
          <p:spPr>
            <a:xfrm>
              <a:off x="556041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56041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27778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04024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827518" y="4701816"/>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Tomé-et-Principe</a:t>
              </a:r>
            </a:p>
          </p:txBody>
        </p:sp>
        <p:sp>
          <p:nvSpPr>
            <p:cNvPr id="116" name="tx116"/>
            <p:cNvSpPr/>
            <p:nvPr/>
          </p:nvSpPr>
          <p:spPr>
            <a:xfrm>
              <a:off x="754488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307339"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9" name="pl119"/>
            <p:cNvSpPr/>
            <p:nvPr/>
          </p:nvSpPr>
          <p:spPr>
            <a:xfrm>
              <a:off x="217651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89519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61387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33254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3585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75453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47321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9188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1589776" cy="145351"/>
            </a:xfrm>
            <a:prstGeom prst="rect">
              <a:avLst/>
            </a:prstGeom>
            <a:solidFill>
              <a:srgbClr val="1CABE2">
                <a:alpha val="80000"/>
              </a:srgbClr>
            </a:solidFill>
          </p:spPr>
          <p:txBody>
            <a:bodyPr/>
            <a:lstStyle/>
            <a:p/>
          </p:txBody>
        </p:sp>
        <p:sp>
          <p:nvSpPr>
            <p:cNvPr id="132" name="rc132"/>
            <p:cNvSpPr/>
            <p:nvPr/>
          </p:nvSpPr>
          <p:spPr>
            <a:xfrm>
              <a:off x="1317178" y="5528559"/>
              <a:ext cx="7192664" cy="145351"/>
            </a:xfrm>
            <a:prstGeom prst="rect">
              <a:avLst/>
            </a:prstGeom>
            <a:solidFill>
              <a:srgbClr val="1CABE2">
                <a:alpha val="80000"/>
              </a:srgbClr>
            </a:solidFill>
          </p:spPr>
          <p:txBody>
            <a:bodyPr/>
            <a:lstStyle/>
            <a:p/>
          </p:txBody>
        </p:sp>
        <p:sp>
          <p:nvSpPr>
            <p:cNvPr id="133" name="rc133"/>
            <p:cNvSpPr/>
            <p:nvPr/>
          </p:nvSpPr>
          <p:spPr>
            <a:xfrm>
              <a:off x="1317178" y="5346869"/>
              <a:ext cx="7321564" cy="145351"/>
            </a:xfrm>
            <a:prstGeom prst="rect">
              <a:avLst/>
            </a:prstGeom>
            <a:solidFill>
              <a:srgbClr val="1CABE2">
                <a:alpha val="80000"/>
              </a:srgbClr>
            </a:solidFill>
          </p:spPr>
          <p:txBody>
            <a:bodyPr/>
            <a:lstStyle/>
            <a:p/>
          </p:txBody>
        </p:sp>
        <p:sp>
          <p:nvSpPr>
            <p:cNvPr id="134" name="tx13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02772"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4521449"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240126"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1" name="tx141"/>
            <p:cNvSpPr/>
            <p:nvPr/>
          </p:nvSpPr>
          <p:spPr>
            <a:xfrm>
              <a:off x="7958804"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2" name="tx142"/>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3" name="tx143"/>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4" name="tx144"/>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5" name="tx145"/>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à Sao Tomé-et-Principe (87 %) était inférieure de 2 points de pourcentage à la moyenne mondiale (89 %) et supérieure de 6 points de pourcentage à la moyenne de l'ensemble des pays du site WCAR (81 %).
La couverture nationale en DTC1 était inférieure de 10 points de pourcentage à celle de 2019 (97%).
Le nombre d'enfants recevant une dose zéro a augmenté (c'est-à-dire s'est aggravé) par rapport à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Sao Tomé-et-Principe se classera au 14e rang sur 24 pays pour la plus faible couverture en DTC1 (sur la base d'un classement ex æquo).
Sao Tomé-et-Principe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Sao Tomé-et-Principe se classait au 24e rang des 24 pays ayant moins de 200 enfants à dose zéro.
En 2024, Sao Tomé-et-Principe se classait au 23e rang des 24 pays ayant moins de 1 000 enfants n'ayant pas reçu de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0502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83356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56210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74074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46929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19783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92637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602540"/>
              <a:ext cx="204851" cy="1138209"/>
            </a:xfrm>
            <a:prstGeom prst="rect">
              <a:avLst/>
            </a:prstGeom>
            <a:solidFill>
              <a:srgbClr val="80BD41">
                <a:alpha val="100000"/>
              </a:srgbClr>
            </a:solidFill>
          </p:spPr>
          <p:txBody>
            <a:bodyPr/>
            <a:lstStyle/>
            <a:p/>
          </p:txBody>
        </p:sp>
        <p:sp>
          <p:nvSpPr>
            <p:cNvPr id="25" name="rc25"/>
            <p:cNvSpPr/>
            <p:nvPr/>
          </p:nvSpPr>
          <p:spPr>
            <a:xfrm>
              <a:off x="1271992" y="3352825"/>
              <a:ext cx="204851" cy="152575"/>
            </a:xfrm>
            <a:prstGeom prst="rect">
              <a:avLst/>
            </a:prstGeom>
            <a:solidFill>
              <a:srgbClr val="0058AB">
                <a:alpha val="100000"/>
              </a:srgbClr>
            </a:solidFill>
          </p:spPr>
          <p:txBody>
            <a:bodyPr/>
            <a:lstStyle/>
            <a:p/>
          </p:txBody>
        </p:sp>
        <p:sp>
          <p:nvSpPr>
            <p:cNvPr id="26" name="rc26"/>
            <p:cNvSpPr/>
            <p:nvPr/>
          </p:nvSpPr>
          <p:spPr>
            <a:xfrm>
              <a:off x="1271992" y="3505400"/>
              <a:ext cx="204851" cy="97139"/>
            </a:xfrm>
            <a:prstGeom prst="rect">
              <a:avLst/>
            </a:prstGeom>
            <a:solidFill>
              <a:srgbClr val="1CABE2">
                <a:alpha val="100000"/>
              </a:srgbClr>
            </a:solidFill>
          </p:spPr>
          <p:txBody>
            <a:bodyPr/>
            <a:lstStyle/>
            <a:p/>
          </p:txBody>
        </p:sp>
        <p:sp>
          <p:nvSpPr>
            <p:cNvPr id="27" name="rc27"/>
            <p:cNvSpPr/>
            <p:nvPr/>
          </p:nvSpPr>
          <p:spPr>
            <a:xfrm>
              <a:off x="1499604" y="3432927"/>
              <a:ext cx="204851" cy="1307822"/>
            </a:xfrm>
            <a:prstGeom prst="rect">
              <a:avLst/>
            </a:prstGeom>
            <a:solidFill>
              <a:srgbClr val="80BD41">
                <a:alpha val="100000"/>
              </a:srgbClr>
            </a:solidFill>
          </p:spPr>
          <p:txBody>
            <a:bodyPr/>
            <a:lstStyle/>
            <a:p/>
          </p:txBody>
        </p:sp>
        <p:sp>
          <p:nvSpPr>
            <p:cNvPr id="28" name="rc28"/>
            <p:cNvSpPr/>
            <p:nvPr/>
          </p:nvSpPr>
          <p:spPr>
            <a:xfrm>
              <a:off x="1499604" y="3319259"/>
              <a:ext cx="204851" cy="42721"/>
            </a:xfrm>
            <a:prstGeom prst="rect">
              <a:avLst/>
            </a:prstGeom>
            <a:solidFill>
              <a:srgbClr val="0058AB">
                <a:alpha val="100000"/>
              </a:srgbClr>
            </a:solidFill>
          </p:spPr>
          <p:txBody>
            <a:bodyPr/>
            <a:lstStyle/>
            <a:p/>
          </p:txBody>
        </p:sp>
        <p:sp>
          <p:nvSpPr>
            <p:cNvPr id="29" name="rc29"/>
            <p:cNvSpPr/>
            <p:nvPr/>
          </p:nvSpPr>
          <p:spPr>
            <a:xfrm>
              <a:off x="1499604" y="3361980"/>
              <a:ext cx="204851" cy="70947"/>
            </a:xfrm>
            <a:prstGeom prst="rect">
              <a:avLst/>
            </a:prstGeom>
            <a:solidFill>
              <a:srgbClr val="1CABE2">
                <a:alpha val="100000"/>
              </a:srgbClr>
            </a:solidFill>
          </p:spPr>
          <p:txBody>
            <a:bodyPr/>
            <a:lstStyle/>
            <a:p/>
          </p:txBody>
        </p:sp>
        <p:sp>
          <p:nvSpPr>
            <p:cNvPr id="30" name="rc30"/>
            <p:cNvSpPr/>
            <p:nvPr/>
          </p:nvSpPr>
          <p:spPr>
            <a:xfrm>
              <a:off x="1727217" y="3402666"/>
              <a:ext cx="204851" cy="1338083"/>
            </a:xfrm>
            <a:prstGeom prst="rect">
              <a:avLst/>
            </a:prstGeom>
            <a:solidFill>
              <a:srgbClr val="80BD41">
                <a:alpha val="100000"/>
              </a:srgbClr>
            </a:solidFill>
          </p:spPr>
          <p:txBody>
            <a:bodyPr/>
            <a:lstStyle/>
            <a:p/>
          </p:txBody>
        </p:sp>
        <p:sp>
          <p:nvSpPr>
            <p:cNvPr id="31" name="rc31"/>
            <p:cNvSpPr/>
            <p:nvPr/>
          </p:nvSpPr>
          <p:spPr>
            <a:xfrm>
              <a:off x="1727217" y="3286201"/>
              <a:ext cx="204851" cy="87222"/>
            </a:xfrm>
            <a:prstGeom prst="rect">
              <a:avLst/>
            </a:prstGeom>
            <a:solidFill>
              <a:srgbClr val="0058AB">
                <a:alpha val="100000"/>
              </a:srgbClr>
            </a:solidFill>
          </p:spPr>
          <p:txBody>
            <a:bodyPr/>
            <a:lstStyle/>
            <a:p/>
          </p:txBody>
        </p:sp>
        <p:sp>
          <p:nvSpPr>
            <p:cNvPr id="32" name="rc32"/>
            <p:cNvSpPr/>
            <p:nvPr/>
          </p:nvSpPr>
          <p:spPr>
            <a:xfrm>
              <a:off x="1727217" y="3373423"/>
              <a:ext cx="204851" cy="29243"/>
            </a:xfrm>
            <a:prstGeom prst="rect">
              <a:avLst/>
            </a:prstGeom>
            <a:solidFill>
              <a:srgbClr val="1CABE2">
                <a:alpha val="100000"/>
              </a:srgbClr>
            </a:solidFill>
          </p:spPr>
          <p:txBody>
            <a:bodyPr/>
            <a:lstStyle/>
            <a:p/>
          </p:txBody>
        </p:sp>
        <p:sp>
          <p:nvSpPr>
            <p:cNvPr id="33" name="rc33"/>
            <p:cNvSpPr/>
            <p:nvPr/>
          </p:nvSpPr>
          <p:spPr>
            <a:xfrm>
              <a:off x="1954829" y="3344688"/>
              <a:ext cx="204851" cy="1396061"/>
            </a:xfrm>
            <a:prstGeom prst="rect">
              <a:avLst/>
            </a:prstGeom>
            <a:solidFill>
              <a:srgbClr val="80BD41">
                <a:alpha val="100000"/>
              </a:srgbClr>
            </a:solidFill>
          </p:spPr>
          <p:txBody>
            <a:bodyPr/>
            <a:lstStyle/>
            <a:p/>
          </p:txBody>
        </p:sp>
        <p:sp>
          <p:nvSpPr>
            <p:cNvPr id="34" name="rc34"/>
            <p:cNvSpPr/>
            <p:nvPr/>
          </p:nvSpPr>
          <p:spPr>
            <a:xfrm>
              <a:off x="1954829" y="3255686"/>
              <a:ext cx="204851" cy="29752"/>
            </a:xfrm>
            <a:prstGeom prst="rect">
              <a:avLst/>
            </a:prstGeom>
            <a:solidFill>
              <a:srgbClr val="0058AB">
                <a:alpha val="100000"/>
              </a:srgbClr>
            </a:solidFill>
          </p:spPr>
          <p:txBody>
            <a:bodyPr/>
            <a:lstStyle/>
            <a:p/>
          </p:txBody>
        </p:sp>
        <p:sp>
          <p:nvSpPr>
            <p:cNvPr id="35" name="rc35"/>
            <p:cNvSpPr/>
            <p:nvPr/>
          </p:nvSpPr>
          <p:spPr>
            <a:xfrm>
              <a:off x="1954829" y="3285438"/>
              <a:ext cx="204851" cy="59249"/>
            </a:xfrm>
            <a:prstGeom prst="rect">
              <a:avLst/>
            </a:prstGeom>
            <a:solidFill>
              <a:srgbClr val="1CABE2">
                <a:alpha val="100000"/>
              </a:srgbClr>
            </a:solidFill>
          </p:spPr>
          <p:txBody>
            <a:bodyPr/>
            <a:lstStyle/>
            <a:p/>
          </p:txBody>
        </p:sp>
        <p:sp>
          <p:nvSpPr>
            <p:cNvPr id="36" name="rc36"/>
            <p:cNvSpPr/>
            <p:nvPr/>
          </p:nvSpPr>
          <p:spPr>
            <a:xfrm>
              <a:off x="2182442" y="3288744"/>
              <a:ext cx="204851" cy="1452005"/>
            </a:xfrm>
            <a:prstGeom prst="rect">
              <a:avLst/>
            </a:prstGeom>
            <a:solidFill>
              <a:srgbClr val="80BD41">
                <a:alpha val="100000"/>
              </a:srgbClr>
            </a:solidFill>
          </p:spPr>
          <p:txBody>
            <a:bodyPr/>
            <a:lstStyle/>
            <a:p/>
          </p:txBody>
        </p:sp>
        <p:sp>
          <p:nvSpPr>
            <p:cNvPr id="37" name="rc37"/>
            <p:cNvSpPr/>
            <p:nvPr/>
          </p:nvSpPr>
          <p:spPr>
            <a:xfrm>
              <a:off x="2182442" y="3228222"/>
              <a:ext cx="204851" cy="15003"/>
            </a:xfrm>
            <a:prstGeom prst="rect">
              <a:avLst/>
            </a:prstGeom>
            <a:solidFill>
              <a:srgbClr val="0058AB">
                <a:alpha val="100000"/>
              </a:srgbClr>
            </a:solidFill>
          </p:spPr>
          <p:txBody>
            <a:bodyPr/>
            <a:lstStyle/>
            <a:p/>
          </p:txBody>
        </p:sp>
        <p:sp>
          <p:nvSpPr>
            <p:cNvPr id="38" name="rc38"/>
            <p:cNvSpPr/>
            <p:nvPr/>
          </p:nvSpPr>
          <p:spPr>
            <a:xfrm>
              <a:off x="2182442" y="3243225"/>
              <a:ext cx="204851" cy="45518"/>
            </a:xfrm>
            <a:prstGeom prst="rect">
              <a:avLst/>
            </a:prstGeom>
            <a:solidFill>
              <a:srgbClr val="1CABE2">
                <a:alpha val="100000"/>
              </a:srgbClr>
            </a:solidFill>
          </p:spPr>
          <p:txBody>
            <a:bodyPr/>
            <a:lstStyle/>
            <a:p/>
          </p:txBody>
        </p:sp>
        <p:sp>
          <p:nvSpPr>
            <p:cNvPr id="39" name="rc39"/>
            <p:cNvSpPr/>
            <p:nvPr/>
          </p:nvSpPr>
          <p:spPr>
            <a:xfrm>
              <a:off x="2410055" y="3242971"/>
              <a:ext cx="204851" cy="1497778"/>
            </a:xfrm>
            <a:prstGeom prst="rect">
              <a:avLst/>
            </a:prstGeom>
            <a:solidFill>
              <a:srgbClr val="80BD41">
                <a:alpha val="100000"/>
              </a:srgbClr>
            </a:solidFill>
          </p:spPr>
          <p:txBody>
            <a:bodyPr/>
            <a:lstStyle/>
            <a:p/>
          </p:txBody>
        </p:sp>
        <p:sp>
          <p:nvSpPr>
            <p:cNvPr id="40" name="rc40"/>
            <p:cNvSpPr/>
            <p:nvPr/>
          </p:nvSpPr>
          <p:spPr>
            <a:xfrm>
              <a:off x="2410055" y="3196690"/>
              <a:ext cx="204851" cy="15511"/>
            </a:xfrm>
            <a:prstGeom prst="rect">
              <a:avLst/>
            </a:prstGeom>
            <a:solidFill>
              <a:srgbClr val="0058AB">
                <a:alpha val="100000"/>
              </a:srgbClr>
            </a:solidFill>
          </p:spPr>
          <p:txBody>
            <a:bodyPr/>
            <a:lstStyle/>
            <a:p/>
          </p:txBody>
        </p:sp>
        <p:sp>
          <p:nvSpPr>
            <p:cNvPr id="41" name="rc41"/>
            <p:cNvSpPr/>
            <p:nvPr/>
          </p:nvSpPr>
          <p:spPr>
            <a:xfrm>
              <a:off x="2410055" y="3212202"/>
              <a:ext cx="204851" cy="30769"/>
            </a:xfrm>
            <a:prstGeom prst="rect">
              <a:avLst/>
            </a:prstGeom>
            <a:solidFill>
              <a:srgbClr val="1CABE2">
                <a:alpha val="100000"/>
              </a:srgbClr>
            </a:solidFill>
          </p:spPr>
          <p:txBody>
            <a:bodyPr/>
            <a:lstStyle/>
            <a:p/>
          </p:txBody>
        </p:sp>
        <p:sp>
          <p:nvSpPr>
            <p:cNvPr id="42" name="rc42"/>
            <p:cNvSpPr/>
            <p:nvPr/>
          </p:nvSpPr>
          <p:spPr>
            <a:xfrm>
              <a:off x="2637667" y="3207116"/>
              <a:ext cx="204851" cy="1533633"/>
            </a:xfrm>
            <a:prstGeom prst="rect">
              <a:avLst/>
            </a:prstGeom>
            <a:solidFill>
              <a:srgbClr val="80BD41">
                <a:alpha val="100000"/>
              </a:srgbClr>
            </a:solidFill>
          </p:spPr>
          <p:txBody>
            <a:bodyPr/>
            <a:lstStyle/>
            <a:p/>
          </p:txBody>
        </p:sp>
        <p:sp>
          <p:nvSpPr>
            <p:cNvPr id="43" name="rc43"/>
            <p:cNvSpPr/>
            <p:nvPr/>
          </p:nvSpPr>
          <p:spPr>
            <a:xfrm>
              <a:off x="2637667" y="3159563"/>
              <a:ext cx="204851" cy="15766"/>
            </a:xfrm>
            <a:prstGeom prst="rect">
              <a:avLst/>
            </a:prstGeom>
            <a:solidFill>
              <a:srgbClr val="0058AB">
                <a:alpha val="100000"/>
              </a:srgbClr>
            </a:solidFill>
          </p:spPr>
          <p:txBody>
            <a:bodyPr/>
            <a:lstStyle/>
            <a:p/>
          </p:txBody>
        </p:sp>
        <p:sp>
          <p:nvSpPr>
            <p:cNvPr id="44" name="rc44"/>
            <p:cNvSpPr/>
            <p:nvPr/>
          </p:nvSpPr>
          <p:spPr>
            <a:xfrm>
              <a:off x="2637667" y="3175329"/>
              <a:ext cx="204851" cy="31786"/>
            </a:xfrm>
            <a:prstGeom prst="rect">
              <a:avLst/>
            </a:prstGeom>
            <a:solidFill>
              <a:srgbClr val="1CABE2">
                <a:alpha val="100000"/>
              </a:srgbClr>
            </a:solidFill>
          </p:spPr>
          <p:txBody>
            <a:bodyPr/>
            <a:lstStyle/>
            <a:p/>
          </p:txBody>
        </p:sp>
        <p:sp>
          <p:nvSpPr>
            <p:cNvPr id="45" name="rc45"/>
            <p:cNvSpPr/>
            <p:nvPr/>
          </p:nvSpPr>
          <p:spPr>
            <a:xfrm>
              <a:off x="2865280" y="3163123"/>
              <a:ext cx="204851" cy="1577626"/>
            </a:xfrm>
            <a:prstGeom prst="rect">
              <a:avLst/>
            </a:prstGeom>
            <a:solidFill>
              <a:srgbClr val="80BD41">
                <a:alpha val="100000"/>
              </a:srgbClr>
            </a:solidFill>
          </p:spPr>
          <p:txBody>
            <a:bodyPr/>
            <a:lstStyle/>
            <a:p/>
          </p:txBody>
        </p:sp>
        <p:sp>
          <p:nvSpPr>
            <p:cNvPr id="46" name="rc46"/>
            <p:cNvSpPr/>
            <p:nvPr/>
          </p:nvSpPr>
          <p:spPr>
            <a:xfrm>
              <a:off x="2865280" y="3114299"/>
              <a:ext cx="204851" cy="16274"/>
            </a:xfrm>
            <a:prstGeom prst="rect">
              <a:avLst/>
            </a:prstGeom>
            <a:solidFill>
              <a:srgbClr val="0058AB">
                <a:alpha val="100000"/>
              </a:srgbClr>
            </a:solidFill>
          </p:spPr>
          <p:txBody>
            <a:bodyPr/>
            <a:lstStyle/>
            <a:p/>
          </p:txBody>
        </p:sp>
        <p:sp>
          <p:nvSpPr>
            <p:cNvPr id="47" name="rc47"/>
            <p:cNvSpPr/>
            <p:nvPr/>
          </p:nvSpPr>
          <p:spPr>
            <a:xfrm>
              <a:off x="2865280" y="3130574"/>
              <a:ext cx="204851" cy="32549"/>
            </a:xfrm>
            <a:prstGeom prst="rect">
              <a:avLst/>
            </a:prstGeom>
            <a:solidFill>
              <a:srgbClr val="1CABE2">
                <a:alpha val="100000"/>
              </a:srgbClr>
            </a:solidFill>
          </p:spPr>
          <p:txBody>
            <a:bodyPr/>
            <a:lstStyle/>
            <a:p/>
          </p:txBody>
        </p:sp>
        <p:sp>
          <p:nvSpPr>
            <p:cNvPr id="48" name="rc48"/>
            <p:cNvSpPr/>
            <p:nvPr/>
          </p:nvSpPr>
          <p:spPr>
            <a:xfrm>
              <a:off x="3092892" y="3107433"/>
              <a:ext cx="204851" cy="1633315"/>
            </a:xfrm>
            <a:prstGeom prst="rect">
              <a:avLst/>
            </a:prstGeom>
            <a:solidFill>
              <a:srgbClr val="80BD41">
                <a:alpha val="100000"/>
              </a:srgbClr>
            </a:solidFill>
          </p:spPr>
          <p:txBody>
            <a:bodyPr/>
            <a:lstStyle/>
            <a:p/>
          </p:txBody>
        </p:sp>
        <p:sp>
          <p:nvSpPr>
            <p:cNvPr id="49" name="rc49"/>
            <p:cNvSpPr/>
            <p:nvPr/>
          </p:nvSpPr>
          <p:spPr>
            <a:xfrm>
              <a:off x="3092892" y="3090905"/>
              <a:ext cx="204851" cy="16528"/>
            </a:xfrm>
            <a:prstGeom prst="rect">
              <a:avLst/>
            </a:prstGeom>
            <a:solidFill>
              <a:srgbClr val="0058AB">
                <a:alpha val="100000"/>
              </a:srgbClr>
            </a:solidFill>
          </p:spPr>
          <p:txBody>
            <a:bodyPr/>
            <a:lstStyle/>
            <a:p/>
          </p:txBody>
        </p:sp>
        <p:sp>
          <p:nvSpPr>
            <p:cNvPr id="50" name="rc50"/>
            <p:cNvSpPr/>
            <p:nvPr/>
          </p:nvSpPr>
          <p:spPr>
            <a:xfrm>
              <a:off x="3092892" y="3107433"/>
              <a:ext cx="204851" cy="0"/>
            </a:xfrm>
            <a:prstGeom prst="rect">
              <a:avLst/>
            </a:prstGeom>
            <a:solidFill>
              <a:srgbClr val="1CABE2">
                <a:alpha val="100000"/>
              </a:srgbClr>
            </a:solidFill>
          </p:spPr>
          <p:txBody>
            <a:bodyPr/>
            <a:lstStyle/>
            <a:p/>
          </p:txBody>
        </p:sp>
        <p:sp>
          <p:nvSpPr>
            <p:cNvPr id="51" name="rc51"/>
            <p:cNvSpPr/>
            <p:nvPr/>
          </p:nvSpPr>
          <p:spPr>
            <a:xfrm>
              <a:off x="3320505" y="3107433"/>
              <a:ext cx="204851" cy="1633315"/>
            </a:xfrm>
            <a:prstGeom prst="rect">
              <a:avLst/>
            </a:prstGeom>
            <a:solidFill>
              <a:srgbClr val="80BD41">
                <a:alpha val="100000"/>
              </a:srgbClr>
            </a:solidFill>
          </p:spPr>
          <p:txBody>
            <a:bodyPr/>
            <a:lstStyle/>
            <a:p/>
          </p:txBody>
        </p:sp>
        <p:sp>
          <p:nvSpPr>
            <p:cNvPr id="52" name="rc52"/>
            <p:cNvSpPr/>
            <p:nvPr/>
          </p:nvSpPr>
          <p:spPr>
            <a:xfrm>
              <a:off x="3320505" y="3074121"/>
              <a:ext cx="204851" cy="16783"/>
            </a:xfrm>
            <a:prstGeom prst="rect">
              <a:avLst/>
            </a:prstGeom>
            <a:solidFill>
              <a:srgbClr val="0058AB">
                <a:alpha val="100000"/>
              </a:srgbClr>
            </a:solidFill>
          </p:spPr>
          <p:txBody>
            <a:bodyPr/>
            <a:lstStyle/>
            <a:p/>
          </p:txBody>
        </p:sp>
        <p:sp>
          <p:nvSpPr>
            <p:cNvPr id="53" name="rc53"/>
            <p:cNvSpPr/>
            <p:nvPr/>
          </p:nvSpPr>
          <p:spPr>
            <a:xfrm>
              <a:off x="3320505" y="3090905"/>
              <a:ext cx="204851" cy="16528"/>
            </a:xfrm>
            <a:prstGeom prst="rect">
              <a:avLst/>
            </a:prstGeom>
            <a:solidFill>
              <a:srgbClr val="1CABE2">
                <a:alpha val="100000"/>
              </a:srgbClr>
            </a:solidFill>
          </p:spPr>
          <p:txBody>
            <a:bodyPr/>
            <a:lstStyle/>
            <a:p/>
          </p:txBody>
        </p:sp>
        <p:sp>
          <p:nvSpPr>
            <p:cNvPr id="54" name="rc54"/>
            <p:cNvSpPr/>
            <p:nvPr/>
          </p:nvSpPr>
          <p:spPr>
            <a:xfrm>
              <a:off x="3548117" y="3092939"/>
              <a:ext cx="204851" cy="1647810"/>
            </a:xfrm>
            <a:prstGeom prst="rect">
              <a:avLst/>
            </a:prstGeom>
            <a:solidFill>
              <a:srgbClr val="80BD41">
                <a:alpha val="100000"/>
              </a:srgbClr>
            </a:solidFill>
          </p:spPr>
          <p:txBody>
            <a:bodyPr/>
            <a:lstStyle/>
            <a:p/>
          </p:txBody>
        </p:sp>
        <p:sp>
          <p:nvSpPr>
            <p:cNvPr id="55" name="rc55"/>
            <p:cNvSpPr/>
            <p:nvPr/>
          </p:nvSpPr>
          <p:spPr>
            <a:xfrm>
              <a:off x="3548117" y="3059372"/>
              <a:ext cx="204851" cy="33566"/>
            </a:xfrm>
            <a:prstGeom prst="rect">
              <a:avLst/>
            </a:prstGeom>
            <a:solidFill>
              <a:srgbClr val="0058AB">
                <a:alpha val="100000"/>
              </a:srgbClr>
            </a:solidFill>
          </p:spPr>
          <p:txBody>
            <a:bodyPr/>
            <a:lstStyle/>
            <a:p/>
          </p:txBody>
        </p:sp>
        <p:sp>
          <p:nvSpPr>
            <p:cNvPr id="56" name="rc56"/>
            <p:cNvSpPr/>
            <p:nvPr/>
          </p:nvSpPr>
          <p:spPr>
            <a:xfrm>
              <a:off x="3548117" y="3092939"/>
              <a:ext cx="204851" cy="0"/>
            </a:xfrm>
            <a:prstGeom prst="rect">
              <a:avLst/>
            </a:prstGeom>
            <a:solidFill>
              <a:srgbClr val="1CABE2">
                <a:alpha val="100000"/>
              </a:srgbClr>
            </a:solidFill>
          </p:spPr>
          <p:txBody>
            <a:bodyPr/>
            <a:lstStyle/>
            <a:p/>
          </p:txBody>
        </p:sp>
        <p:sp>
          <p:nvSpPr>
            <p:cNvPr id="57" name="rc57"/>
            <p:cNvSpPr/>
            <p:nvPr/>
          </p:nvSpPr>
          <p:spPr>
            <a:xfrm>
              <a:off x="3775730" y="3110231"/>
              <a:ext cx="204851" cy="1630518"/>
            </a:xfrm>
            <a:prstGeom prst="rect">
              <a:avLst/>
            </a:prstGeom>
            <a:solidFill>
              <a:srgbClr val="80BD41">
                <a:alpha val="100000"/>
              </a:srgbClr>
            </a:solidFill>
          </p:spPr>
          <p:txBody>
            <a:bodyPr/>
            <a:lstStyle/>
            <a:p/>
          </p:txBody>
        </p:sp>
        <p:sp>
          <p:nvSpPr>
            <p:cNvPr id="58" name="rc58"/>
            <p:cNvSpPr/>
            <p:nvPr/>
          </p:nvSpPr>
          <p:spPr>
            <a:xfrm>
              <a:off x="3775730" y="3042335"/>
              <a:ext cx="204851" cy="34075"/>
            </a:xfrm>
            <a:prstGeom prst="rect">
              <a:avLst/>
            </a:prstGeom>
            <a:solidFill>
              <a:srgbClr val="0058AB">
                <a:alpha val="100000"/>
              </a:srgbClr>
            </a:solidFill>
          </p:spPr>
          <p:txBody>
            <a:bodyPr/>
            <a:lstStyle/>
            <a:p/>
          </p:txBody>
        </p:sp>
        <p:sp>
          <p:nvSpPr>
            <p:cNvPr id="59" name="rc59"/>
            <p:cNvSpPr/>
            <p:nvPr/>
          </p:nvSpPr>
          <p:spPr>
            <a:xfrm>
              <a:off x="3775730" y="3076410"/>
              <a:ext cx="204851" cy="33820"/>
            </a:xfrm>
            <a:prstGeom prst="rect">
              <a:avLst/>
            </a:prstGeom>
            <a:solidFill>
              <a:srgbClr val="1CABE2">
                <a:alpha val="100000"/>
              </a:srgbClr>
            </a:solidFill>
          </p:spPr>
          <p:txBody>
            <a:bodyPr/>
            <a:lstStyle/>
            <a:p/>
          </p:txBody>
        </p:sp>
        <p:sp>
          <p:nvSpPr>
            <p:cNvPr id="60" name="rc60"/>
            <p:cNvSpPr/>
            <p:nvPr/>
          </p:nvSpPr>
          <p:spPr>
            <a:xfrm>
              <a:off x="4003342" y="3095990"/>
              <a:ext cx="204851" cy="1644759"/>
            </a:xfrm>
            <a:prstGeom prst="rect">
              <a:avLst/>
            </a:prstGeom>
            <a:solidFill>
              <a:srgbClr val="80BD41">
                <a:alpha val="100000"/>
              </a:srgbClr>
            </a:solidFill>
          </p:spPr>
          <p:txBody>
            <a:bodyPr/>
            <a:lstStyle/>
            <a:p/>
          </p:txBody>
        </p:sp>
        <p:sp>
          <p:nvSpPr>
            <p:cNvPr id="61" name="rc61"/>
            <p:cNvSpPr/>
            <p:nvPr/>
          </p:nvSpPr>
          <p:spPr>
            <a:xfrm>
              <a:off x="4003342" y="3027586"/>
              <a:ext cx="204851" cy="34329"/>
            </a:xfrm>
            <a:prstGeom prst="rect">
              <a:avLst/>
            </a:prstGeom>
            <a:solidFill>
              <a:srgbClr val="0058AB">
                <a:alpha val="100000"/>
              </a:srgbClr>
            </a:solidFill>
          </p:spPr>
          <p:txBody>
            <a:bodyPr/>
            <a:lstStyle/>
            <a:p/>
          </p:txBody>
        </p:sp>
        <p:sp>
          <p:nvSpPr>
            <p:cNvPr id="62" name="rc62"/>
            <p:cNvSpPr/>
            <p:nvPr/>
          </p:nvSpPr>
          <p:spPr>
            <a:xfrm>
              <a:off x="4003342" y="3061915"/>
              <a:ext cx="204851" cy="34075"/>
            </a:xfrm>
            <a:prstGeom prst="rect">
              <a:avLst/>
            </a:prstGeom>
            <a:solidFill>
              <a:srgbClr val="1CABE2">
                <a:alpha val="100000"/>
              </a:srgbClr>
            </a:solidFill>
          </p:spPr>
          <p:txBody>
            <a:bodyPr/>
            <a:lstStyle/>
            <a:p/>
          </p:txBody>
        </p:sp>
        <p:sp>
          <p:nvSpPr>
            <p:cNvPr id="63" name="rc63"/>
            <p:cNvSpPr/>
            <p:nvPr/>
          </p:nvSpPr>
          <p:spPr>
            <a:xfrm>
              <a:off x="4230955" y="3090396"/>
              <a:ext cx="204851" cy="1650353"/>
            </a:xfrm>
            <a:prstGeom prst="rect">
              <a:avLst/>
            </a:prstGeom>
            <a:solidFill>
              <a:srgbClr val="80BD41">
                <a:alpha val="100000"/>
              </a:srgbClr>
            </a:solidFill>
          </p:spPr>
          <p:txBody>
            <a:bodyPr/>
            <a:lstStyle/>
            <a:p/>
          </p:txBody>
        </p:sp>
        <p:sp>
          <p:nvSpPr>
            <p:cNvPr id="64" name="rc64"/>
            <p:cNvSpPr/>
            <p:nvPr/>
          </p:nvSpPr>
          <p:spPr>
            <a:xfrm>
              <a:off x="4230955" y="3039283"/>
              <a:ext cx="204851" cy="17037"/>
            </a:xfrm>
            <a:prstGeom prst="rect">
              <a:avLst/>
            </a:prstGeom>
            <a:solidFill>
              <a:srgbClr val="0058AB">
                <a:alpha val="100000"/>
              </a:srgbClr>
            </a:solidFill>
          </p:spPr>
          <p:txBody>
            <a:bodyPr/>
            <a:lstStyle/>
            <a:p/>
          </p:txBody>
        </p:sp>
        <p:sp>
          <p:nvSpPr>
            <p:cNvPr id="65" name="rc65"/>
            <p:cNvSpPr/>
            <p:nvPr/>
          </p:nvSpPr>
          <p:spPr>
            <a:xfrm>
              <a:off x="4230955" y="3056321"/>
              <a:ext cx="204851" cy="34075"/>
            </a:xfrm>
            <a:prstGeom prst="rect">
              <a:avLst/>
            </a:prstGeom>
            <a:solidFill>
              <a:srgbClr val="1CABE2">
                <a:alpha val="100000"/>
              </a:srgbClr>
            </a:solidFill>
          </p:spPr>
          <p:txBody>
            <a:bodyPr/>
            <a:lstStyle/>
            <a:p/>
          </p:txBody>
        </p:sp>
        <p:sp>
          <p:nvSpPr>
            <p:cNvPr id="66" name="rc66"/>
            <p:cNvSpPr/>
            <p:nvPr/>
          </p:nvSpPr>
          <p:spPr>
            <a:xfrm>
              <a:off x="4458568" y="3142271"/>
              <a:ext cx="204851" cy="1598478"/>
            </a:xfrm>
            <a:prstGeom prst="rect">
              <a:avLst/>
            </a:prstGeom>
            <a:solidFill>
              <a:srgbClr val="80BD41">
                <a:alpha val="100000"/>
              </a:srgbClr>
            </a:solidFill>
          </p:spPr>
          <p:txBody>
            <a:bodyPr/>
            <a:lstStyle/>
            <a:p/>
          </p:txBody>
        </p:sp>
        <p:sp>
          <p:nvSpPr>
            <p:cNvPr id="67" name="rc67"/>
            <p:cNvSpPr/>
            <p:nvPr/>
          </p:nvSpPr>
          <p:spPr>
            <a:xfrm>
              <a:off x="4458568" y="3058101"/>
              <a:ext cx="204851" cy="33566"/>
            </a:xfrm>
            <a:prstGeom prst="rect">
              <a:avLst/>
            </a:prstGeom>
            <a:solidFill>
              <a:srgbClr val="0058AB">
                <a:alpha val="100000"/>
              </a:srgbClr>
            </a:solidFill>
          </p:spPr>
          <p:txBody>
            <a:bodyPr/>
            <a:lstStyle/>
            <a:p/>
          </p:txBody>
        </p:sp>
        <p:sp>
          <p:nvSpPr>
            <p:cNvPr id="68" name="rc68"/>
            <p:cNvSpPr/>
            <p:nvPr/>
          </p:nvSpPr>
          <p:spPr>
            <a:xfrm>
              <a:off x="4458568" y="3091667"/>
              <a:ext cx="204851" cy="50604"/>
            </a:xfrm>
            <a:prstGeom prst="rect">
              <a:avLst/>
            </a:prstGeom>
            <a:solidFill>
              <a:srgbClr val="1CABE2">
                <a:alpha val="100000"/>
              </a:srgbClr>
            </a:solidFill>
          </p:spPr>
          <p:txBody>
            <a:bodyPr/>
            <a:lstStyle/>
            <a:p/>
          </p:txBody>
        </p:sp>
        <p:sp>
          <p:nvSpPr>
            <p:cNvPr id="69" name="rc69"/>
            <p:cNvSpPr/>
            <p:nvPr/>
          </p:nvSpPr>
          <p:spPr>
            <a:xfrm>
              <a:off x="4686180" y="3153715"/>
              <a:ext cx="204851" cy="1587034"/>
            </a:xfrm>
            <a:prstGeom prst="rect">
              <a:avLst/>
            </a:prstGeom>
            <a:solidFill>
              <a:srgbClr val="80BD41">
                <a:alpha val="100000"/>
              </a:srgbClr>
            </a:solidFill>
          </p:spPr>
          <p:txBody>
            <a:bodyPr/>
            <a:lstStyle/>
            <a:p/>
          </p:txBody>
        </p:sp>
        <p:sp>
          <p:nvSpPr>
            <p:cNvPr id="70" name="rc70"/>
            <p:cNvSpPr/>
            <p:nvPr/>
          </p:nvSpPr>
          <p:spPr>
            <a:xfrm>
              <a:off x="4686180" y="3087599"/>
              <a:ext cx="204851" cy="33057"/>
            </a:xfrm>
            <a:prstGeom prst="rect">
              <a:avLst/>
            </a:prstGeom>
            <a:solidFill>
              <a:srgbClr val="0058AB">
                <a:alpha val="100000"/>
              </a:srgbClr>
            </a:solidFill>
          </p:spPr>
          <p:txBody>
            <a:bodyPr/>
            <a:lstStyle/>
            <a:p/>
          </p:txBody>
        </p:sp>
        <p:sp>
          <p:nvSpPr>
            <p:cNvPr id="71" name="rc71"/>
            <p:cNvSpPr/>
            <p:nvPr/>
          </p:nvSpPr>
          <p:spPr>
            <a:xfrm>
              <a:off x="4686180" y="3120657"/>
              <a:ext cx="204851" cy="33057"/>
            </a:xfrm>
            <a:prstGeom prst="rect">
              <a:avLst/>
            </a:prstGeom>
            <a:solidFill>
              <a:srgbClr val="1CABE2">
                <a:alpha val="100000"/>
              </a:srgbClr>
            </a:solidFill>
          </p:spPr>
          <p:txBody>
            <a:bodyPr/>
            <a:lstStyle/>
            <a:p/>
          </p:txBody>
        </p:sp>
        <p:sp>
          <p:nvSpPr>
            <p:cNvPr id="72" name="rc72"/>
            <p:cNvSpPr/>
            <p:nvPr/>
          </p:nvSpPr>
          <p:spPr>
            <a:xfrm>
              <a:off x="4913793" y="3189824"/>
              <a:ext cx="204851" cy="1550925"/>
            </a:xfrm>
            <a:prstGeom prst="rect">
              <a:avLst/>
            </a:prstGeom>
            <a:solidFill>
              <a:srgbClr val="80BD41">
                <a:alpha val="100000"/>
              </a:srgbClr>
            </a:solidFill>
          </p:spPr>
          <p:txBody>
            <a:bodyPr/>
            <a:lstStyle/>
            <a:p/>
          </p:txBody>
        </p:sp>
        <p:sp>
          <p:nvSpPr>
            <p:cNvPr id="73" name="rc73"/>
            <p:cNvSpPr/>
            <p:nvPr/>
          </p:nvSpPr>
          <p:spPr>
            <a:xfrm>
              <a:off x="4913793" y="3125234"/>
              <a:ext cx="204851" cy="48569"/>
            </a:xfrm>
            <a:prstGeom prst="rect">
              <a:avLst/>
            </a:prstGeom>
            <a:solidFill>
              <a:srgbClr val="0058AB">
                <a:alpha val="100000"/>
              </a:srgbClr>
            </a:solidFill>
          </p:spPr>
          <p:txBody>
            <a:bodyPr/>
            <a:lstStyle/>
            <a:p/>
          </p:txBody>
        </p:sp>
        <p:sp>
          <p:nvSpPr>
            <p:cNvPr id="74" name="rc74"/>
            <p:cNvSpPr/>
            <p:nvPr/>
          </p:nvSpPr>
          <p:spPr>
            <a:xfrm>
              <a:off x="4913793" y="3173804"/>
              <a:ext cx="204851" cy="16020"/>
            </a:xfrm>
            <a:prstGeom prst="rect">
              <a:avLst/>
            </a:prstGeom>
            <a:solidFill>
              <a:srgbClr val="1CABE2">
                <a:alpha val="100000"/>
              </a:srgbClr>
            </a:solidFill>
          </p:spPr>
          <p:txBody>
            <a:bodyPr/>
            <a:lstStyle/>
            <a:p/>
          </p:txBody>
        </p:sp>
        <p:sp>
          <p:nvSpPr>
            <p:cNvPr id="75" name="rc75"/>
            <p:cNvSpPr/>
            <p:nvPr/>
          </p:nvSpPr>
          <p:spPr>
            <a:xfrm>
              <a:off x="5141405" y="3235088"/>
              <a:ext cx="204851" cy="1505661"/>
            </a:xfrm>
            <a:prstGeom prst="rect">
              <a:avLst/>
            </a:prstGeom>
            <a:solidFill>
              <a:srgbClr val="80BD41">
                <a:alpha val="100000"/>
              </a:srgbClr>
            </a:solidFill>
          </p:spPr>
          <p:txBody>
            <a:bodyPr/>
            <a:lstStyle/>
            <a:p/>
          </p:txBody>
        </p:sp>
        <p:sp>
          <p:nvSpPr>
            <p:cNvPr id="76" name="rc76"/>
            <p:cNvSpPr/>
            <p:nvPr/>
          </p:nvSpPr>
          <p:spPr>
            <a:xfrm>
              <a:off x="5141405" y="3155749"/>
              <a:ext cx="204851" cy="63318"/>
            </a:xfrm>
            <a:prstGeom prst="rect">
              <a:avLst/>
            </a:prstGeom>
            <a:solidFill>
              <a:srgbClr val="0058AB">
                <a:alpha val="100000"/>
              </a:srgbClr>
            </a:solidFill>
          </p:spPr>
          <p:txBody>
            <a:bodyPr/>
            <a:lstStyle/>
            <a:p/>
          </p:txBody>
        </p:sp>
        <p:sp>
          <p:nvSpPr>
            <p:cNvPr id="77" name="rc77"/>
            <p:cNvSpPr/>
            <p:nvPr/>
          </p:nvSpPr>
          <p:spPr>
            <a:xfrm>
              <a:off x="5141405" y="3219068"/>
              <a:ext cx="204851" cy="16020"/>
            </a:xfrm>
            <a:prstGeom prst="rect">
              <a:avLst/>
            </a:prstGeom>
            <a:solidFill>
              <a:srgbClr val="1CABE2">
                <a:alpha val="100000"/>
              </a:srgbClr>
            </a:solidFill>
          </p:spPr>
          <p:txBody>
            <a:bodyPr/>
            <a:lstStyle/>
            <a:p/>
          </p:txBody>
        </p:sp>
        <p:sp>
          <p:nvSpPr>
            <p:cNvPr id="78" name="rc78"/>
            <p:cNvSpPr/>
            <p:nvPr/>
          </p:nvSpPr>
          <p:spPr>
            <a:xfrm>
              <a:off x="5369018" y="3248057"/>
              <a:ext cx="204851" cy="1492692"/>
            </a:xfrm>
            <a:prstGeom prst="rect">
              <a:avLst/>
            </a:prstGeom>
            <a:solidFill>
              <a:srgbClr val="80BD41">
                <a:alpha val="100000"/>
              </a:srgbClr>
            </a:solidFill>
          </p:spPr>
          <p:txBody>
            <a:bodyPr/>
            <a:lstStyle/>
            <a:p/>
          </p:txBody>
        </p:sp>
        <p:sp>
          <p:nvSpPr>
            <p:cNvPr id="79" name="rc79"/>
            <p:cNvSpPr/>
            <p:nvPr/>
          </p:nvSpPr>
          <p:spPr>
            <a:xfrm>
              <a:off x="5369018" y="3169481"/>
              <a:ext cx="204851" cy="47043"/>
            </a:xfrm>
            <a:prstGeom prst="rect">
              <a:avLst/>
            </a:prstGeom>
            <a:solidFill>
              <a:srgbClr val="0058AB">
                <a:alpha val="100000"/>
              </a:srgbClr>
            </a:solidFill>
          </p:spPr>
          <p:txBody>
            <a:bodyPr/>
            <a:lstStyle/>
            <a:p/>
          </p:txBody>
        </p:sp>
        <p:sp>
          <p:nvSpPr>
            <p:cNvPr id="80" name="rc80"/>
            <p:cNvSpPr/>
            <p:nvPr/>
          </p:nvSpPr>
          <p:spPr>
            <a:xfrm>
              <a:off x="5369018" y="3216525"/>
              <a:ext cx="204851" cy="31532"/>
            </a:xfrm>
            <a:prstGeom prst="rect">
              <a:avLst/>
            </a:prstGeom>
            <a:solidFill>
              <a:srgbClr val="1CABE2">
                <a:alpha val="100000"/>
              </a:srgbClr>
            </a:solidFill>
          </p:spPr>
          <p:txBody>
            <a:bodyPr/>
            <a:lstStyle/>
            <a:p/>
          </p:txBody>
        </p:sp>
        <p:sp>
          <p:nvSpPr>
            <p:cNvPr id="81" name="rc81"/>
            <p:cNvSpPr/>
            <p:nvPr/>
          </p:nvSpPr>
          <p:spPr>
            <a:xfrm>
              <a:off x="5596630" y="3253143"/>
              <a:ext cx="204851" cy="1487606"/>
            </a:xfrm>
            <a:prstGeom prst="rect">
              <a:avLst/>
            </a:prstGeom>
            <a:solidFill>
              <a:srgbClr val="80BD41">
                <a:alpha val="100000"/>
              </a:srgbClr>
            </a:solidFill>
          </p:spPr>
          <p:txBody>
            <a:bodyPr/>
            <a:lstStyle/>
            <a:p/>
          </p:txBody>
        </p:sp>
        <p:sp>
          <p:nvSpPr>
            <p:cNvPr id="82" name="rc82"/>
            <p:cNvSpPr/>
            <p:nvPr/>
          </p:nvSpPr>
          <p:spPr>
            <a:xfrm>
              <a:off x="5596630" y="3174821"/>
              <a:ext cx="204851" cy="47043"/>
            </a:xfrm>
            <a:prstGeom prst="rect">
              <a:avLst/>
            </a:prstGeom>
            <a:solidFill>
              <a:srgbClr val="0058AB">
                <a:alpha val="100000"/>
              </a:srgbClr>
            </a:solidFill>
          </p:spPr>
          <p:txBody>
            <a:bodyPr/>
            <a:lstStyle/>
            <a:p/>
          </p:txBody>
        </p:sp>
        <p:sp>
          <p:nvSpPr>
            <p:cNvPr id="83" name="rc83"/>
            <p:cNvSpPr/>
            <p:nvPr/>
          </p:nvSpPr>
          <p:spPr>
            <a:xfrm>
              <a:off x="5596630" y="3221865"/>
              <a:ext cx="204851" cy="31277"/>
            </a:xfrm>
            <a:prstGeom prst="rect">
              <a:avLst/>
            </a:prstGeom>
            <a:solidFill>
              <a:srgbClr val="1CABE2">
                <a:alpha val="100000"/>
              </a:srgbClr>
            </a:solidFill>
          </p:spPr>
          <p:txBody>
            <a:bodyPr/>
            <a:lstStyle/>
            <a:p/>
          </p:txBody>
        </p:sp>
        <p:sp>
          <p:nvSpPr>
            <p:cNvPr id="84" name="rc84"/>
            <p:cNvSpPr/>
            <p:nvPr/>
          </p:nvSpPr>
          <p:spPr>
            <a:xfrm>
              <a:off x="5824243" y="3238394"/>
              <a:ext cx="204851" cy="1502355"/>
            </a:xfrm>
            <a:prstGeom prst="rect">
              <a:avLst/>
            </a:prstGeom>
            <a:solidFill>
              <a:srgbClr val="80BD41">
                <a:alpha val="100000"/>
              </a:srgbClr>
            </a:solidFill>
          </p:spPr>
          <p:txBody>
            <a:bodyPr/>
            <a:lstStyle/>
            <a:p/>
          </p:txBody>
        </p:sp>
        <p:sp>
          <p:nvSpPr>
            <p:cNvPr id="85" name="rc85"/>
            <p:cNvSpPr/>
            <p:nvPr/>
          </p:nvSpPr>
          <p:spPr>
            <a:xfrm>
              <a:off x="5824243" y="3175838"/>
              <a:ext cx="204851" cy="47043"/>
            </a:xfrm>
            <a:prstGeom prst="rect">
              <a:avLst/>
            </a:prstGeom>
            <a:solidFill>
              <a:srgbClr val="0058AB">
                <a:alpha val="100000"/>
              </a:srgbClr>
            </a:solidFill>
          </p:spPr>
          <p:txBody>
            <a:bodyPr/>
            <a:lstStyle/>
            <a:p/>
          </p:txBody>
        </p:sp>
        <p:sp>
          <p:nvSpPr>
            <p:cNvPr id="86" name="rc86"/>
            <p:cNvSpPr/>
            <p:nvPr/>
          </p:nvSpPr>
          <p:spPr>
            <a:xfrm>
              <a:off x="5824243" y="3222882"/>
              <a:ext cx="204851" cy="15511"/>
            </a:xfrm>
            <a:prstGeom prst="rect">
              <a:avLst/>
            </a:prstGeom>
            <a:solidFill>
              <a:srgbClr val="1CABE2">
                <a:alpha val="100000"/>
              </a:srgbClr>
            </a:solidFill>
          </p:spPr>
          <p:txBody>
            <a:bodyPr/>
            <a:lstStyle/>
            <a:p/>
          </p:txBody>
        </p:sp>
        <p:sp>
          <p:nvSpPr>
            <p:cNvPr id="87" name="rc87"/>
            <p:cNvSpPr/>
            <p:nvPr/>
          </p:nvSpPr>
          <p:spPr>
            <a:xfrm>
              <a:off x="6051856" y="3197453"/>
              <a:ext cx="204851" cy="1543296"/>
            </a:xfrm>
            <a:prstGeom prst="rect">
              <a:avLst/>
            </a:prstGeom>
            <a:solidFill>
              <a:srgbClr val="80BD41">
                <a:alpha val="100000"/>
              </a:srgbClr>
            </a:solidFill>
          </p:spPr>
          <p:txBody>
            <a:bodyPr/>
            <a:lstStyle/>
            <a:p/>
          </p:txBody>
        </p:sp>
        <p:sp>
          <p:nvSpPr>
            <p:cNvPr id="88" name="rc88"/>
            <p:cNvSpPr/>
            <p:nvPr/>
          </p:nvSpPr>
          <p:spPr>
            <a:xfrm>
              <a:off x="6051856" y="3149646"/>
              <a:ext cx="204851" cy="47806"/>
            </a:xfrm>
            <a:prstGeom prst="rect">
              <a:avLst/>
            </a:prstGeom>
            <a:solidFill>
              <a:srgbClr val="0058AB">
                <a:alpha val="100000"/>
              </a:srgbClr>
            </a:solidFill>
          </p:spPr>
          <p:txBody>
            <a:bodyPr/>
            <a:lstStyle/>
            <a:p/>
          </p:txBody>
        </p:sp>
        <p:sp>
          <p:nvSpPr>
            <p:cNvPr id="89" name="rc89"/>
            <p:cNvSpPr/>
            <p:nvPr/>
          </p:nvSpPr>
          <p:spPr>
            <a:xfrm>
              <a:off x="6051856" y="3197453"/>
              <a:ext cx="204851" cy="0"/>
            </a:xfrm>
            <a:prstGeom prst="rect">
              <a:avLst/>
            </a:prstGeom>
            <a:solidFill>
              <a:srgbClr val="1CABE2">
                <a:alpha val="100000"/>
              </a:srgbClr>
            </a:solidFill>
          </p:spPr>
          <p:txBody>
            <a:bodyPr/>
            <a:lstStyle/>
            <a:p/>
          </p:txBody>
        </p:sp>
        <p:sp>
          <p:nvSpPr>
            <p:cNvPr id="90" name="rc90"/>
            <p:cNvSpPr/>
            <p:nvPr/>
          </p:nvSpPr>
          <p:spPr>
            <a:xfrm>
              <a:off x="6279468" y="3259500"/>
              <a:ext cx="204851" cy="1481249"/>
            </a:xfrm>
            <a:prstGeom prst="rect">
              <a:avLst/>
            </a:prstGeom>
            <a:solidFill>
              <a:srgbClr val="80BD41">
                <a:alpha val="100000"/>
              </a:srgbClr>
            </a:solidFill>
          </p:spPr>
          <p:txBody>
            <a:bodyPr/>
            <a:lstStyle/>
            <a:p/>
          </p:txBody>
        </p:sp>
        <p:sp>
          <p:nvSpPr>
            <p:cNvPr id="91" name="rc91"/>
            <p:cNvSpPr/>
            <p:nvPr/>
          </p:nvSpPr>
          <p:spPr>
            <a:xfrm>
              <a:off x="6279468" y="3130828"/>
              <a:ext cx="204851" cy="128671"/>
            </a:xfrm>
            <a:prstGeom prst="rect">
              <a:avLst/>
            </a:prstGeom>
            <a:solidFill>
              <a:srgbClr val="0058AB">
                <a:alpha val="100000"/>
              </a:srgbClr>
            </a:solidFill>
          </p:spPr>
          <p:txBody>
            <a:bodyPr/>
            <a:lstStyle/>
            <a:p/>
          </p:txBody>
        </p:sp>
        <p:sp>
          <p:nvSpPr>
            <p:cNvPr id="92" name="rc92"/>
            <p:cNvSpPr/>
            <p:nvPr/>
          </p:nvSpPr>
          <p:spPr>
            <a:xfrm>
              <a:off x="6279468" y="3259500"/>
              <a:ext cx="204851" cy="0"/>
            </a:xfrm>
            <a:prstGeom prst="rect">
              <a:avLst/>
            </a:prstGeom>
            <a:solidFill>
              <a:srgbClr val="1CABE2">
                <a:alpha val="100000"/>
              </a:srgbClr>
            </a:solidFill>
          </p:spPr>
          <p:txBody>
            <a:bodyPr/>
            <a:lstStyle/>
            <a:p/>
          </p:txBody>
        </p:sp>
        <p:sp>
          <p:nvSpPr>
            <p:cNvPr id="93" name="rc93"/>
            <p:cNvSpPr/>
            <p:nvPr/>
          </p:nvSpPr>
          <p:spPr>
            <a:xfrm>
              <a:off x="6507081" y="3315444"/>
              <a:ext cx="204851" cy="1425305"/>
            </a:xfrm>
            <a:prstGeom prst="rect">
              <a:avLst/>
            </a:prstGeom>
            <a:solidFill>
              <a:srgbClr val="80BD41">
                <a:alpha val="100000"/>
              </a:srgbClr>
            </a:solidFill>
          </p:spPr>
          <p:txBody>
            <a:bodyPr/>
            <a:lstStyle/>
            <a:p/>
          </p:txBody>
        </p:sp>
        <p:sp>
          <p:nvSpPr>
            <p:cNvPr id="94" name="rc94"/>
            <p:cNvSpPr/>
            <p:nvPr/>
          </p:nvSpPr>
          <p:spPr>
            <a:xfrm>
              <a:off x="6507081" y="3102602"/>
              <a:ext cx="204851" cy="212842"/>
            </a:xfrm>
            <a:prstGeom prst="rect">
              <a:avLst/>
            </a:prstGeom>
            <a:solidFill>
              <a:srgbClr val="0058AB">
                <a:alpha val="100000"/>
              </a:srgbClr>
            </a:solidFill>
          </p:spPr>
          <p:txBody>
            <a:bodyPr/>
            <a:lstStyle/>
            <a:p/>
          </p:txBody>
        </p:sp>
        <p:sp>
          <p:nvSpPr>
            <p:cNvPr id="95" name="rc95"/>
            <p:cNvSpPr/>
            <p:nvPr/>
          </p:nvSpPr>
          <p:spPr>
            <a:xfrm>
              <a:off x="6507081" y="3315444"/>
              <a:ext cx="204851" cy="0"/>
            </a:xfrm>
            <a:prstGeom prst="rect">
              <a:avLst/>
            </a:prstGeom>
            <a:solidFill>
              <a:srgbClr val="1CABE2">
                <a:alpha val="100000"/>
              </a:srgbClr>
            </a:solidFill>
          </p:spPr>
          <p:txBody>
            <a:bodyPr/>
            <a:lstStyle/>
            <a:p/>
          </p:txBody>
        </p:sp>
        <p:sp>
          <p:nvSpPr>
            <p:cNvPr id="96" name="rc96"/>
            <p:cNvSpPr/>
            <p:nvPr/>
          </p:nvSpPr>
          <p:spPr>
            <a:xfrm>
              <a:off x="6734693" y="3291032"/>
              <a:ext cx="204851" cy="1449717"/>
            </a:xfrm>
            <a:prstGeom prst="rect">
              <a:avLst/>
            </a:prstGeom>
            <a:solidFill>
              <a:srgbClr val="80BD41">
                <a:alpha val="100000"/>
              </a:srgbClr>
            </a:solidFill>
          </p:spPr>
          <p:txBody>
            <a:bodyPr/>
            <a:lstStyle/>
            <a:p/>
          </p:txBody>
        </p:sp>
        <p:sp>
          <p:nvSpPr>
            <p:cNvPr id="97" name="rc97"/>
            <p:cNvSpPr/>
            <p:nvPr/>
          </p:nvSpPr>
          <p:spPr>
            <a:xfrm>
              <a:off x="6734693" y="3074376"/>
              <a:ext cx="204851" cy="216656"/>
            </a:xfrm>
            <a:prstGeom prst="rect">
              <a:avLst/>
            </a:prstGeom>
            <a:solidFill>
              <a:srgbClr val="0058AB">
                <a:alpha val="100000"/>
              </a:srgbClr>
            </a:solidFill>
          </p:spPr>
          <p:txBody>
            <a:bodyPr/>
            <a:lstStyle/>
            <a:p/>
          </p:txBody>
        </p:sp>
        <p:sp>
          <p:nvSpPr>
            <p:cNvPr id="98" name="rc98"/>
            <p:cNvSpPr/>
            <p:nvPr/>
          </p:nvSpPr>
          <p:spPr>
            <a:xfrm>
              <a:off x="6734693" y="3291032"/>
              <a:ext cx="204851" cy="0"/>
            </a:xfrm>
            <a:prstGeom prst="rect">
              <a:avLst/>
            </a:prstGeom>
            <a:solidFill>
              <a:srgbClr val="1CABE2">
                <a:alpha val="100000"/>
              </a:srgbClr>
            </a:solidFill>
          </p:spPr>
          <p:txBody>
            <a:bodyPr/>
            <a:lstStyle/>
            <a:p/>
          </p:txBody>
        </p:sp>
        <p:sp>
          <p:nvSpPr>
            <p:cNvPr id="99" name="rc99"/>
            <p:cNvSpPr/>
            <p:nvPr/>
          </p:nvSpPr>
          <p:spPr>
            <a:xfrm>
              <a:off x="6962306" y="3055812"/>
              <a:ext cx="204851" cy="149642"/>
            </a:xfrm>
            <a:prstGeom prst="rect">
              <a:avLst/>
            </a:prstGeom>
            <a:solidFill>
              <a:srgbClr val="F26A21">
                <a:alpha val="100000"/>
              </a:srgbClr>
            </a:solidFill>
          </p:spPr>
          <p:txBody>
            <a:bodyPr/>
            <a:lstStyle/>
            <a:p/>
          </p:txBody>
        </p:sp>
        <p:sp>
          <p:nvSpPr>
            <p:cNvPr id="100" name="rc100"/>
            <p:cNvSpPr/>
            <p:nvPr/>
          </p:nvSpPr>
          <p:spPr>
            <a:xfrm>
              <a:off x="6962306" y="3205455"/>
              <a:ext cx="204851" cy="1535294"/>
            </a:xfrm>
            <a:prstGeom prst="rect">
              <a:avLst/>
            </a:prstGeom>
            <a:solidFill>
              <a:srgbClr val="FFC20E">
                <a:alpha val="100000"/>
              </a:srgbClr>
            </a:solidFill>
          </p:spPr>
          <p:txBody>
            <a:bodyPr/>
            <a:lstStyle/>
            <a:p/>
          </p:txBody>
        </p:sp>
        <p:sp>
          <p:nvSpPr>
            <p:cNvPr id="101" name="rc101"/>
            <p:cNvSpPr/>
            <p:nvPr/>
          </p:nvSpPr>
          <p:spPr>
            <a:xfrm>
              <a:off x="7189918" y="3032926"/>
              <a:ext cx="204851" cy="103356"/>
            </a:xfrm>
            <a:prstGeom prst="rect">
              <a:avLst/>
            </a:prstGeom>
            <a:solidFill>
              <a:srgbClr val="F26A21">
                <a:alpha val="100000"/>
              </a:srgbClr>
            </a:solidFill>
          </p:spPr>
          <p:txBody>
            <a:bodyPr/>
            <a:lstStyle/>
            <a:p/>
          </p:txBody>
        </p:sp>
        <p:sp>
          <p:nvSpPr>
            <p:cNvPr id="102" name="rc102"/>
            <p:cNvSpPr/>
            <p:nvPr/>
          </p:nvSpPr>
          <p:spPr>
            <a:xfrm>
              <a:off x="7189918" y="3136283"/>
              <a:ext cx="204851" cy="1604466"/>
            </a:xfrm>
            <a:prstGeom prst="rect">
              <a:avLst/>
            </a:prstGeom>
            <a:solidFill>
              <a:srgbClr val="FFC20E">
                <a:alpha val="100000"/>
              </a:srgbClr>
            </a:solidFill>
          </p:spPr>
          <p:txBody>
            <a:bodyPr/>
            <a:lstStyle/>
            <a:p/>
          </p:txBody>
        </p:sp>
        <p:sp>
          <p:nvSpPr>
            <p:cNvPr id="103" name="rc103"/>
            <p:cNvSpPr/>
            <p:nvPr/>
          </p:nvSpPr>
          <p:spPr>
            <a:xfrm>
              <a:off x="7417531" y="3009785"/>
              <a:ext cx="204851" cy="71387"/>
            </a:xfrm>
            <a:prstGeom prst="rect">
              <a:avLst/>
            </a:prstGeom>
            <a:solidFill>
              <a:srgbClr val="F26A21">
                <a:alpha val="100000"/>
              </a:srgbClr>
            </a:solidFill>
          </p:spPr>
          <p:txBody>
            <a:bodyPr/>
            <a:lstStyle/>
            <a:p/>
          </p:txBody>
        </p:sp>
        <p:sp>
          <p:nvSpPr>
            <p:cNvPr id="104" name="rc104"/>
            <p:cNvSpPr/>
            <p:nvPr/>
          </p:nvSpPr>
          <p:spPr>
            <a:xfrm>
              <a:off x="7417531" y="3081173"/>
              <a:ext cx="204851" cy="1659576"/>
            </a:xfrm>
            <a:prstGeom prst="rect">
              <a:avLst/>
            </a:prstGeom>
            <a:solidFill>
              <a:srgbClr val="FFC20E">
                <a:alpha val="100000"/>
              </a:srgbClr>
            </a:solidFill>
          </p:spPr>
          <p:txBody>
            <a:bodyPr/>
            <a:lstStyle/>
            <a:p/>
          </p:txBody>
        </p:sp>
        <p:sp>
          <p:nvSpPr>
            <p:cNvPr id="105" name="rc105"/>
            <p:cNvSpPr/>
            <p:nvPr/>
          </p:nvSpPr>
          <p:spPr>
            <a:xfrm>
              <a:off x="7645143" y="2991476"/>
              <a:ext cx="204851" cy="49306"/>
            </a:xfrm>
            <a:prstGeom prst="rect">
              <a:avLst/>
            </a:prstGeom>
            <a:solidFill>
              <a:srgbClr val="F26A21">
                <a:alpha val="100000"/>
              </a:srgbClr>
            </a:solidFill>
          </p:spPr>
          <p:txBody>
            <a:bodyPr/>
            <a:lstStyle/>
            <a:p/>
          </p:txBody>
        </p:sp>
        <p:sp>
          <p:nvSpPr>
            <p:cNvPr id="106" name="rc106"/>
            <p:cNvSpPr/>
            <p:nvPr/>
          </p:nvSpPr>
          <p:spPr>
            <a:xfrm>
              <a:off x="7645143" y="3040783"/>
              <a:ext cx="204851" cy="1699966"/>
            </a:xfrm>
            <a:prstGeom prst="rect">
              <a:avLst/>
            </a:prstGeom>
            <a:solidFill>
              <a:srgbClr val="FFC20E">
                <a:alpha val="100000"/>
              </a:srgbClr>
            </a:solidFill>
          </p:spPr>
          <p:txBody>
            <a:bodyPr/>
            <a:lstStyle/>
            <a:p/>
          </p:txBody>
        </p:sp>
        <p:sp>
          <p:nvSpPr>
            <p:cNvPr id="107" name="rc107"/>
            <p:cNvSpPr/>
            <p:nvPr/>
          </p:nvSpPr>
          <p:spPr>
            <a:xfrm>
              <a:off x="7872756" y="2965284"/>
              <a:ext cx="204851" cy="34055"/>
            </a:xfrm>
            <a:prstGeom prst="rect">
              <a:avLst/>
            </a:prstGeom>
            <a:solidFill>
              <a:srgbClr val="F26A21">
                <a:alpha val="100000"/>
              </a:srgbClr>
            </a:solidFill>
          </p:spPr>
          <p:txBody>
            <a:bodyPr/>
            <a:lstStyle/>
            <a:p/>
          </p:txBody>
        </p:sp>
        <p:sp>
          <p:nvSpPr>
            <p:cNvPr id="108" name="rc108"/>
            <p:cNvSpPr/>
            <p:nvPr/>
          </p:nvSpPr>
          <p:spPr>
            <a:xfrm>
              <a:off x="7872756" y="2999340"/>
              <a:ext cx="204851" cy="1741409"/>
            </a:xfrm>
            <a:prstGeom prst="rect">
              <a:avLst/>
            </a:prstGeom>
            <a:solidFill>
              <a:srgbClr val="FFC20E">
                <a:alpha val="100000"/>
              </a:srgbClr>
            </a:solidFill>
          </p:spPr>
          <p:txBody>
            <a:bodyPr/>
            <a:lstStyle/>
            <a:p/>
          </p:txBody>
        </p:sp>
        <p:sp>
          <p:nvSpPr>
            <p:cNvPr id="109" name="rc109"/>
            <p:cNvSpPr/>
            <p:nvPr/>
          </p:nvSpPr>
          <p:spPr>
            <a:xfrm>
              <a:off x="8100369" y="2948755"/>
              <a:ext cx="204851" cy="23521"/>
            </a:xfrm>
            <a:prstGeom prst="rect">
              <a:avLst/>
            </a:prstGeom>
            <a:solidFill>
              <a:srgbClr val="F26A21">
                <a:alpha val="100000"/>
              </a:srgbClr>
            </a:solidFill>
          </p:spPr>
          <p:txBody>
            <a:bodyPr/>
            <a:lstStyle/>
            <a:p/>
          </p:txBody>
        </p:sp>
        <p:sp>
          <p:nvSpPr>
            <p:cNvPr id="110" name="rc110"/>
            <p:cNvSpPr/>
            <p:nvPr/>
          </p:nvSpPr>
          <p:spPr>
            <a:xfrm>
              <a:off x="8100369" y="2972277"/>
              <a:ext cx="204851" cy="1768472"/>
            </a:xfrm>
            <a:prstGeom prst="rect">
              <a:avLst/>
            </a:prstGeom>
            <a:solidFill>
              <a:srgbClr val="FFC20E">
                <a:alpha val="100000"/>
              </a:srgbClr>
            </a:solidFill>
          </p:spPr>
          <p:txBody>
            <a:bodyPr/>
            <a:lstStyle/>
            <a:p/>
          </p:txBody>
        </p:sp>
        <p:sp>
          <p:nvSpPr>
            <p:cNvPr id="111" name="pl111"/>
            <p:cNvSpPr/>
            <p:nvPr/>
          </p:nvSpPr>
          <p:spPr>
            <a:xfrm>
              <a:off x="1374417" y="1239175"/>
              <a:ext cx="5462701" cy="424433"/>
            </a:xfrm>
            <a:custGeom>
              <a:avLst/>
              <a:pathLst>
                <a:path w="5462701" h="424433">
                  <a:moveTo>
                    <a:pt x="0" y="353694"/>
                  </a:moveTo>
                  <a:lnTo>
                    <a:pt x="227612" y="70738"/>
                  </a:lnTo>
                  <a:lnTo>
                    <a:pt x="455225" y="176847"/>
                  </a:lnTo>
                  <a:lnTo>
                    <a:pt x="682837" y="35369"/>
                  </a:lnTo>
                  <a:lnTo>
                    <a:pt x="910450" y="0"/>
                  </a:lnTo>
                  <a:lnTo>
                    <a:pt x="1138062" y="0"/>
                  </a:lnTo>
                  <a:lnTo>
                    <a:pt x="1365675" y="0"/>
                  </a:lnTo>
                  <a:lnTo>
                    <a:pt x="1593287" y="0"/>
                  </a:lnTo>
                  <a:lnTo>
                    <a:pt x="1820900" y="0"/>
                  </a:lnTo>
                  <a:lnTo>
                    <a:pt x="2048513" y="0"/>
                  </a:lnTo>
                  <a:lnTo>
                    <a:pt x="2276125" y="35369"/>
                  </a:lnTo>
                  <a:lnTo>
                    <a:pt x="2503738" y="35369"/>
                  </a:lnTo>
                  <a:lnTo>
                    <a:pt x="2731350" y="35369"/>
                  </a:lnTo>
                  <a:lnTo>
                    <a:pt x="2958963" y="0"/>
                  </a:lnTo>
                  <a:lnTo>
                    <a:pt x="3186575" y="35369"/>
                  </a:lnTo>
                  <a:lnTo>
                    <a:pt x="3414188" y="35369"/>
                  </a:lnTo>
                  <a:lnTo>
                    <a:pt x="3641800" y="70738"/>
                  </a:lnTo>
                  <a:lnTo>
                    <a:pt x="3869413" y="106108"/>
                  </a:lnTo>
                  <a:lnTo>
                    <a:pt x="4097026" y="70738"/>
                  </a:lnTo>
                  <a:lnTo>
                    <a:pt x="4324638" y="70738"/>
                  </a:lnTo>
                  <a:lnTo>
                    <a:pt x="4552251" y="70738"/>
                  </a:lnTo>
                  <a:lnTo>
                    <a:pt x="4779863" y="70738"/>
                  </a:lnTo>
                  <a:lnTo>
                    <a:pt x="5007476" y="247586"/>
                  </a:lnTo>
                  <a:lnTo>
                    <a:pt x="5235088" y="424433"/>
                  </a:lnTo>
                  <a:lnTo>
                    <a:pt x="5462701" y="424433"/>
                  </a:lnTo>
                </a:path>
              </a:pathLst>
            </a:custGeom>
            <a:ln w="27101" cap="flat">
              <a:solidFill>
                <a:srgbClr val="0058AB">
                  <a:alpha val="100000"/>
                </a:srgbClr>
              </a:solidFill>
              <a:prstDash val="solid"/>
              <a:round/>
            </a:ln>
          </p:spPr>
          <p:txBody>
            <a:bodyPr/>
            <a:lstStyle/>
            <a:p/>
          </p:txBody>
        </p:sp>
        <p:sp>
          <p:nvSpPr>
            <p:cNvPr id="112" name="pl112"/>
            <p:cNvSpPr/>
            <p:nvPr/>
          </p:nvSpPr>
          <p:spPr>
            <a:xfrm>
              <a:off x="1374417" y="1239175"/>
              <a:ext cx="5462701" cy="601280"/>
            </a:xfrm>
            <a:custGeom>
              <a:avLst/>
              <a:pathLst>
                <a:path w="5462701" h="601280">
                  <a:moveTo>
                    <a:pt x="0" y="601280"/>
                  </a:moveTo>
                  <a:lnTo>
                    <a:pt x="227612" y="247586"/>
                  </a:lnTo>
                  <a:lnTo>
                    <a:pt x="455225" y="247586"/>
                  </a:lnTo>
                  <a:lnTo>
                    <a:pt x="682837" y="176847"/>
                  </a:lnTo>
                  <a:lnTo>
                    <a:pt x="910450" y="106108"/>
                  </a:lnTo>
                  <a:lnTo>
                    <a:pt x="1138062" y="70738"/>
                  </a:lnTo>
                  <a:lnTo>
                    <a:pt x="1365675" y="70738"/>
                  </a:lnTo>
                  <a:lnTo>
                    <a:pt x="1593287" y="70738"/>
                  </a:lnTo>
                  <a:lnTo>
                    <a:pt x="1820900" y="0"/>
                  </a:lnTo>
                  <a:lnTo>
                    <a:pt x="2048513" y="35369"/>
                  </a:lnTo>
                  <a:lnTo>
                    <a:pt x="2276125" y="35369"/>
                  </a:lnTo>
                  <a:lnTo>
                    <a:pt x="2503738" y="106108"/>
                  </a:lnTo>
                  <a:lnTo>
                    <a:pt x="2731350" y="106108"/>
                  </a:lnTo>
                  <a:lnTo>
                    <a:pt x="2958963" y="70738"/>
                  </a:lnTo>
                  <a:lnTo>
                    <a:pt x="3186575" y="141477"/>
                  </a:lnTo>
                  <a:lnTo>
                    <a:pt x="3414188" y="106108"/>
                  </a:lnTo>
                  <a:lnTo>
                    <a:pt x="3641800" y="106108"/>
                  </a:lnTo>
                  <a:lnTo>
                    <a:pt x="3869413" y="141477"/>
                  </a:lnTo>
                  <a:lnTo>
                    <a:pt x="4097026" y="141477"/>
                  </a:lnTo>
                  <a:lnTo>
                    <a:pt x="4324638" y="141477"/>
                  </a:lnTo>
                  <a:lnTo>
                    <a:pt x="4552251" y="106108"/>
                  </a:lnTo>
                  <a:lnTo>
                    <a:pt x="4779863" y="70738"/>
                  </a:lnTo>
                  <a:lnTo>
                    <a:pt x="5007476" y="247586"/>
                  </a:lnTo>
                  <a:lnTo>
                    <a:pt x="5235088" y="424433"/>
                  </a:lnTo>
                  <a:lnTo>
                    <a:pt x="5462701" y="424433"/>
                  </a:lnTo>
                </a:path>
              </a:pathLst>
            </a:custGeom>
            <a:ln w="27101" cap="flat">
              <a:solidFill>
                <a:srgbClr val="80BD41">
                  <a:alpha val="100000"/>
                </a:srgbClr>
              </a:solidFill>
              <a:prstDash val="solid"/>
              <a:round/>
            </a:ln>
          </p:spPr>
          <p:txBody>
            <a:bodyPr/>
            <a:lstStyle/>
            <a:p/>
          </p:txBody>
        </p:sp>
        <p:sp>
          <p:nvSpPr>
            <p:cNvPr id="113" name="tx113"/>
            <p:cNvSpPr/>
            <p:nvPr/>
          </p:nvSpPr>
          <p:spPr>
            <a:xfrm>
              <a:off x="1306089" y="13887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4" name="tx114"/>
            <p:cNvSpPr/>
            <p:nvPr/>
          </p:nvSpPr>
          <p:spPr>
            <a:xfrm>
              <a:off x="2444152"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582215"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4720277"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5630728"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858340"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6085953"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313565" y="12826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541178" y="1459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2" name="tx122"/>
            <p:cNvSpPr/>
            <p:nvPr/>
          </p:nvSpPr>
          <p:spPr>
            <a:xfrm>
              <a:off x="6768791" y="1459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1306089" y="19089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4" name="tx124"/>
            <p:cNvSpPr/>
            <p:nvPr/>
          </p:nvSpPr>
          <p:spPr>
            <a:xfrm>
              <a:off x="2444152" y="13784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5" name="tx125"/>
            <p:cNvSpPr/>
            <p:nvPr/>
          </p:nvSpPr>
          <p:spPr>
            <a:xfrm>
              <a:off x="3582215" y="13430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4720277" y="14137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5630728" y="14491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5858340" y="14137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6085953" y="13784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313565" y="15552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6541178" y="17321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2" name="tx132"/>
            <p:cNvSpPr/>
            <p:nvPr/>
          </p:nvSpPr>
          <p:spPr>
            <a:xfrm>
              <a:off x="6768791" y="17321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794132"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41186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5" name="tx135"/>
            <p:cNvSpPr/>
            <p:nvPr/>
          </p:nvSpPr>
          <p:spPr>
            <a:xfrm>
              <a:off x="508103" y="214040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6" name="tx136"/>
            <p:cNvSpPr/>
            <p:nvPr/>
          </p:nvSpPr>
          <p:spPr>
            <a:xfrm>
              <a:off x="508103" y="8689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37" name="tx137"/>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246416"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84479"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2254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60604"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9866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3673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4765"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7105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9866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2628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5389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81477"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0911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6" name="tx156"/>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7" name="rc157"/>
            <p:cNvSpPr/>
            <p:nvPr/>
          </p:nvSpPr>
          <p:spPr>
            <a:xfrm>
              <a:off x="1272477" y="5625304"/>
              <a:ext cx="201455" cy="201456"/>
            </a:xfrm>
            <a:prstGeom prst="rect">
              <a:avLst/>
            </a:prstGeom>
            <a:solidFill>
              <a:srgbClr val="80BD41">
                <a:alpha val="100000"/>
              </a:srgbClr>
            </a:solidFill>
          </p:spPr>
          <p:txBody>
            <a:bodyPr/>
            <a:lstStyle/>
            <a:p/>
          </p:txBody>
        </p:sp>
        <p:sp>
          <p:nvSpPr>
            <p:cNvPr id="158" name="rc158"/>
            <p:cNvSpPr/>
            <p:nvPr/>
          </p:nvSpPr>
          <p:spPr>
            <a:xfrm>
              <a:off x="3246051" y="5625304"/>
              <a:ext cx="201456" cy="201456"/>
            </a:xfrm>
            <a:prstGeom prst="rect">
              <a:avLst/>
            </a:prstGeom>
            <a:solidFill>
              <a:srgbClr val="1CABE2">
                <a:alpha val="100000"/>
              </a:srgbClr>
            </a:solidFill>
          </p:spPr>
          <p:txBody>
            <a:bodyPr/>
            <a:lstStyle/>
            <a:p/>
          </p:txBody>
        </p:sp>
        <p:sp>
          <p:nvSpPr>
            <p:cNvPr id="159" name="rc159"/>
            <p:cNvSpPr/>
            <p:nvPr/>
          </p:nvSpPr>
          <p:spPr>
            <a:xfrm>
              <a:off x="4303390" y="5625304"/>
              <a:ext cx="201456" cy="201456"/>
            </a:xfrm>
            <a:prstGeom prst="rect">
              <a:avLst/>
            </a:prstGeom>
            <a:solidFill>
              <a:srgbClr val="0058AB">
                <a:alpha val="100000"/>
              </a:srgbClr>
            </a:solidFill>
          </p:spPr>
          <p:txBody>
            <a:bodyPr/>
            <a:lstStyle/>
            <a:p/>
          </p:txBody>
        </p:sp>
        <p:sp>
          <p:nvSpPr>
            <p:cNvPr id="160" name="rc160"/>
            <p:cNvSpPr/>
            <p:nvPr/>
          </p:nvSpPr>
          <p:spPr>
            <a:xfrm>
              <a:off x="5291015" y="5625304"/>
              <a:ext cx="201456" cy="201456"/>
            </a:xfrm>
            <a:prstGeom prst="rect">
              <a:avLst/>
            </a:prstGeom>
            <a:solidFill>
              <a:srgbClr val="FFC20E">
                <a:alpha val="100000"/>
              </a:srgbClr>
            </a:solidFill>
          </p:spPr>
          <p:txBody>
            <a:bodyPr/>
            <a:lstStyle/>
            <a:p/>
          </p:txBody>
        </p:sp>
        <p:sp>
          <p:nvSpPr>
            <p:cNvPr id="161" name="rc161"/>
            <p:cNvSpPr/>
            <p:nvPr/>
          </p:nvSpPr>
          <p:spPr>
            <a:xfrm>
              <a:off x="7039760" y="5625304"/>
              <a:ext cx="201455" cy="201456"/>
            </a:xfrm>
            <a:prstGeom prst="rect">
              <a:avLst/>
            </a:prstGeom>
            <a:solidFill>
              <a:srgbClr val="F26A21">
                <a:alpha val="100000"/>
              </a:srgbClr>
            </a:solidFill>
          </p:spPr>
          <p:txBody>
            <a:bodyPr/>
            <a:lstStyle/>
            <a:p/>
          </p:txBody>
        </p:sp>
        <p:sp>
          <p:nvSpPr>
            <p:cNvPr id="162" name="tx162"/>
            <p:cNvSpPr/>
            <p:nvPr/>
          </p:nvSpPr>
          <p:spPr>
            <a:xfrm>
              <a:off x="1552522"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3" name="tx163"/>
            <p:cNvSpPr/>
            <p:nvPr/>
          </p:nvSpPr>
          <p:spPr>
            <a:xfrm>
              <a:off x="3526096"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4" name="tx164"/>
            <p:cNvSpPr/>
            <p:nvPr/>
          </p:nvSpPr>
          <p:spPr>
            <a:xfrm>
              <a:off x="4583435"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5" name="tx165"/>
            <p:cNvSpPr/>
            <p:nvPr/>
          </p:nvSpPr>
          <p:spPr>
            <a:xfrm>
              <a:off x="5571060"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6" name="tx166"/>
            <p:cNvSpPr/>
            <p:nvPr/>
          </p:nvSpPr>
          <p:spPr>
            <a:xfrm>
              <a:off x="7319805"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7" name="pl167"/>
            <p:cNvSpPr/>
            <p:nvPr/>
          </p:nvSpPr>
          <p:spPr>
            <a:xfrm>
              <a:off x="3430776"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45346"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697876"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0" name="tx170"/>
            <p:cNvSpPr/>
            <p:nvPr/>
          </p:nvSpPr>
          <p:spPr>
            <a:xfrm>
              <a:off x="5112445"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1" name="tx171"/>
            <p:cNvSpPr/>
            <p:nvPr/>
          </p:nvSpPr>
          <p:spPr>
            <a:xfrm>
              <a:off x="920330"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2" name="tx172"/>
            <p:cNvSpPr/>
            <p:nvPr/>
          </p:nvSpPr>
          <p:spPr>
            <a:xfrm>
              <a:off x="920330" y="579074"/>
              <a:ext cx="58934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Sao Tomé-et-Principe</a:t>
              </a:r>
            </a:p>
          </p:txBody>
        </p:sp>
        <p:sp>
          <p:nvSpPr>
            <p:cNvPr id="173" name="tx173"/>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4" name="tx174"/>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Sao Tomé-et-Principe devrait connaître une faible augmentation (&amp;lt;10 000) du nombre de nourrissons survivants d'ici à 2030. Par conséquent, pour atteindre l'objectif ZD de l'IA2030, davantage d'enfants (~3,37%) doivent être vaccinés avec le DTC1 chaque année.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0434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46195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51956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57716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87554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393315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99075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4836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10597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3" name="pl13"/>
            <p:cNvSpPr/>
            <p:nvPr/>
          </p:nvSpPr>
          <p:spPr>
            <a:xfrm>
              <a:off x="124935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9392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384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830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276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722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1678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6135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0592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5049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506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3964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8421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2878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733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17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624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706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5163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9620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4078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8535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2992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7449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1906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2048364"/>
              <a:ext cx="220114" cy="2827181"/>
            </a:xfrm>
            <a:prstGeom prst="rect">
              <a:avLst/>
            </a:prstGeom>
            <a:solidFill>
              <a:srgbClr val="0058AB">
                <a:alpha val="100000"/>
              </a:srgbClr>
            </a:solidFill>
          </p:spPr>
          <p:txBody>
            <a:bodyPr/>
            <a:lstStyle/>
            <a:p/>
          </p:txBody>
        </p:sp>
        <p:sp>
          <p:nvSpPr>
            <p:cNvPr id="41" name="rc41"/>
            <p:cNvSpPr/>
            <p:nvPr/>
          </p:nvSpPr>
          <p:spPr>
            <a:xfrm>
              <a:off x="1383871" y="4083934"/>
              <a:ext cx="220114" cy="791610"/>
            </a:xfrm>
            <a:prstGeom prst="rect">
              <a:avLst/>
            </a:prstGeom>
            <a:solidFill>
              <a:srgbClr val="0058AB">
                <a:alpha val="100000"/>
              </a:srgbClr>
            </a:solidFill>
          </p:spPr>
          <p:txBody>
            <a:bodyPr/>
            <a:lstStyle/>
            <a:p/>
          </p:txBody>
        </p:sp>
        <p:sp>
          <p:nvSpPr>
            <p:cNvPr id="42" name="rc42"/>
            <p:cNvSpPr/>
            <p:nvPr/>
          </p:nvSpPr>
          <p:spPr>
            <a:xfrm>
              <a:off x="1628442" y="3259340"/>
              <a:ext cx="220114" cy="1616205"/>
            </a:xfrm>
            <a:prstGeom prst="rect">
              <a:avLst/>
            </a:prstGeom>
            <a:solidFill>
              <a:srgbClr val="0058AB">
                <a:alpha val="100000"/>
              </a:srgbClr>
            </a:solidFill>
          </p:spPr>
          <p:txBody>
            <a:bodyPr/>
            <a:lstStyle/>
            <a:p/>
          </p:txBody>
        </p:sp>
        <p:sp>
          <p:nvSpPr>
            <p:cNvPr id="43" name="rc43"/>
            <p:cNvSpPr/>
            <p:nvPr/>
          </p:nvSpPr>
          <p:spPr>
            <a:xfrm>
              <a:off x="1873013" y="4324245"/>
              <a:ext cx="220114" cy="551300"/>
            </a:xfrm>
            <a:prstGeom prst="rect">
              <a:avLst/>
            </a:prstGeom>
            <a:solidFill>
              <a:srgbClr val="0058AB">
                <a:alpha val="100000"/>
              </a:srgbClr>
            </a:solidFill>
          </p:spPr>
          <p:txBody>
            <a:bodyPr/>
            <a:lstStyle/>
            <a:p/>
          </p:txBody>
        </p:sp>
        <p:sp>
          <p:nvSpPr>
            <p:cNvPr id="44" name="rc44"/>
            <p:cNvSpPr/>
            <p:nvPr/>
          </p:nvSpPr>
          <p:spPr>
            <a:xfrm>
              <a:off x="2117585" y="4597539"/>
              <a:ext cx="220114" cy="278006"/>
            </a:xfrm>
            <a:prstGeom prst="rect">
              <a:avLst/>
            </a:prstGeom>
            <a:solidFill>
              <a:srgbClr val="0058AB">
                <a:alpha val="100000"/>
              </a:srgbClr>
            </a:solidFill>
          </p:spPr>
          <p:txBody>
            <a:bodyPr/>
            <a:lstStyle/>
            <a:p/>
          </p:txBody>
        </p:sp>
        <p:sp>
          <p:nvSpPr>
            <p:cNvPr id="45" name="rc45"/>
            <p:cNvSpPr/>
            <p:nvPr/>
          </p:nvSpPr>
          <p:spPr>
            <a:xfrm>
              <a:off x="2362156" y="4588115"/>
              <a:ext cx="220114" cy="287430"/>
            </a:xfrm>
            <a:prstGeom prst="rect">
              <a:avLst/>
            </a:prstGeom>
            <a:solidFill>
              <a:srgbClr val="0058AB">
                <a:alpha val="100000"/>
              </a:srgbClr>
            </a:solidFill>
          </p:spPr>
          <p:txBody>
            <a:bodyPr/>
            <a:lstStyle/>
            <a:p/>
          </p:txBody>
        </p:sp>
        <p:sp>
          <p:nvSpPr>
            <p:cNvPr id="46" name="rc46"/>
            <p:cNvSpPr/>
            <p:nvPr/>
          </p:nvSpPr>
          <p:spPr>
            <a:xfrm>
              <a:off x="2606727" y="4583403"/>
              <a:ext cx="220114" cy="292142"/>
            </a:xfrm>
            <a:prstGeom prst="rect">
              <a:avLst/>
            </a:prstGeom>
            <a:solidFill>
              <a:srgbClr val="0058AB">
                <a:alpha val="100000"/>
              </a:srgbClr>
            </a:solidFill>
          </p:spPr>
          <p:txBody>
            <a:bodyPr/>
            <a:lstStyle/>
            <a:p/>
          </p:txBody>
        </p:sp>
        <p:sp>
          <p:nvSpPr>
            <p:cNvPr id="47" name="rc47"/>
            <p:cNvSpPr/>
            <p:nvPr/>
          </p:nvSpPr>
          <p:spPr>
            <a:xfrm>
              <a:off x="2851298" y="4573979"/>
              <a:ext cx="220114" cy="301566"/>
            </a:xfrm>
            <a:prstGeom prst="rect">
              <a:avLst/>
            </a:prstGeom>
            <a:solidFill>
              <a:srgbClr val="0058AB">
                <a:alpha val="100000"/>
              </a:srgbClr>
            </a:solidFill>
          </p:spPr>
          <p:txBody>
            <a:bodyPr/>
            <a:lstStyle/>
            <a:p/>
          </p:txBody>
        </p:sp>
        <p:sp>
          <p:nvSpPr>
            <p:cNvPr id="48" name="rc48"/>
            <p:cNvSpPr/>
            <p:nvPr/>
          </p:nvSpPr>
          <p:spPr>
            <a:xfrm>
              <a:off x="3095869" y="4569267"/>
              <a:ext cx="220114" cy="306278"/>
            </a:xfrm>
            <a:prstGeom prst="rect">
              <a:avLst/>
            </a:prstGeom>
            <a:solidFill>
              <a:srgbClr val="0058AB">
                <a:alpha val="100000"/>
              </a:srgbClr>
            </a:solidFill>
          </p:spPr>
          <p:txBody>
            <a:bodyPr/>
            <a:lstStyle/>
            <a:p/>
          </p:txBody>
        </p:sp>
        <p:sp>
          <p:nvSpPr>
            <p:cNvPr id="49" name="rc49"/>
            <p:cNvSpPr/>
            <p:nvPr/>
          </p:nvSpPr>
          <p:spPr>
            <a:xfrm>
              <a:off x="3340440" y="4564555"/>
              <a:ext cx="220114" cy="310989"/>
            </a:xfrm>
            <a:prstGeom prst="rect">
              <a:avLst/>
            </a:prstGeom>
            <a:solidFill>
              <a:srgbClr val="0058AB">
                <a:alpha val="100000"/>
              </a:srgbClr>
            </a:solidFill>
          </p:spPr>
          <p:txBody>
            <a:bodyPr/>
            <a:lstStyle/>
            <a:p/>
          </p:txBody>
        </p:sp>
        <p:sp>
          <p:nvSpPr>
            <p:cNvPr id="50" name="rc50"/>
            <p:cNvSpPr/>
            <p:nvPr/>
          </p:nvSpPr>
          <p:spPr>
            <a:xfrm>
              <a:off x="3585011" y="4253565"/>
              <a:ext cx="220114" cy="621979"/>
            </a:xfrm>
            <a:prstGeom prst="rect">
              <a:avLst/>
            </a:prstGeom>
            <a:solidFill>
              <a:srgbClr val="0058AB">
                <a:alpha val="100000"/>
              </a:srgbClr>
            </a:solidFill>
          </p:spPr>
          <p:txBody>
            <a:bodyPr/>
            <a:lstStyle/>
            <a:p/>
          </p:txBody>
        </p:sp>
        <p:sp>
          <p:nvSpPr>
            <p:cNvPr id="51" name="rc51"/>
            <p:cNvSpPr/>
            <p:nvPr/>
          </p:nvSpPr>
          <p:spPr>
            <a:xfrm>
              <a:off x="3829583" y="4244141"/>
              <a:ext cx="220114" cy="631403"/>
            </a:xfrm>
            <a:prstGeom prst="rect">
              <a:avLst/>
            </a:prstGeom>
            <a:solidFill>
              <a:srgbClr val="0058AB">
                <a:alpha val="100000"/>
              </a:srgbClr>
            </a:solidFill>
          </p:spPr>
          <p:txBody>
            <a:bodyPr/>
            <a:lstStyle/>
            <a:p/>
          </p:txBody>
        </p:sp>
        <p:sp>
          <p:nvSpPr>
            <p:cNvPr id="52" name="rc52"/>
            <p:cNvSpPr/>
            <p:nvPr/>
          </p:nvSpPr>
          <p:spPr>
            <a:xfrm>
              <a:off x="4074154" y="4239429"/>
              <a:ext cx="220114" cy="636115"/>
            </a:xfrm>
            <a:prstGeom prst="rect">
              <a:avLst/>
            </a:prstGeom>
            <a:solidFill>
              <a:srgbClr val="0058AB">
                <a:alpha val="100000"/>
              </a:srgbClr>
            </a:solidFill>
          </p:spPr>
          <p:txBody>
            <a:bodyPr/>
            <a:lstStyle/>
            <a:p/>
          </p:txBody>
        </p:sp>
        <p:sp>
          <p:nvSpPr>
            <p:cNvPr id="53" name="rc53"/>
            <p:cNvSpPr/>
            <p:nvPr/>
          </p:nvSpPr>
          <p:spPr>
            <a:xfrm>
              <a:off x="4318725" y="4559843"/>
              <a:ext cx="220114" cy="315701"/>
            </a:xfrm>
            <a:prstGeom prst="rect">
              <a:avLst/>
            </a:prstGeom>
            <a:solidFill>
              <a:srgbClr val="0058AB">
                <a:alpha val="100000"/>
              </a:srgbClr>
            </a:solidFill>
          </p:spPr>
          <p:txBody>
            <a:bodyPr/>
            <a:lstStyle/>
            <a:p/>
          </p:txBody>
        </p:sp>
        <p:sp>
          <p:nvSpPr>
            <p:cNvPr id="54" name="rc54"/>
            <p:cNvSpPr/>
            <p:nvPr/>
          </p:nvSpPr>
          <p:spPr>
            <a:xfrm>
              <a:off x="4563296" y="4253565"/>
              <a:ext cx="220114" cy="621979"/>
            </a:xfrm>
            <a:prstGeom prst="rect">
              <a:avLst/>
            </a:prstGeom>
            <a:solidFill>
              <a:srgbClr val="0058AB">
                <a:alpha val="100000"/>
              </a:srgbClr>
            </a:solidFill>
          </p:spPr>
          <p:txBody>
            <a:bodyPr/>
            <a:lstStyle/>
            <a:p/>
          </p:txBody>
        </p:sp>
        <p:sp>
          <p:nvSpPr>
            <p:cNvPr id="55" name="rc55"/>
            <p:cNvSpPr/>
            <p:nvPr/>
          </p:nvSpPr>
          <p:spPr>
            <a:xfrm>
              <a:off x="4807867" y="4262989"/>
              <a:ext cx="220114" cy="612556"/>
            </a:xfrm>
            <a:prstGeom prst="rect">
              <a:avLst/>
            </a:prstGeom>
            <a:solidFill>
              <a:srgbClr val="0058AB">
                <a:alpha val="100000"/>
              </a:srgbClr>
            </a:solidFill>
          </p:spPr>
          <p:txBody>
            <a:bodyPr/>
            <a:lstStyle/>
            <a:p/>
          </p:txBody>
        </p:sp>
        <p:sp>
          <p:nvSpPr>
            <p:cNvPr id="56" name="rc56"/>
            <p:cNvSpPr/>
            <p:nvPr/>
          </p:nvSpPr>
          <p:spPr>
            <a:xfrm>
              <a:off x="5052438" y="3975559"/>
              <a:ext cx="220114" cy="899986"/>
            </a:xfrm>
            <a:prstGeom prst="rect">
              <a:avLst/>
            </a:prstGeom>
            <a:solidFill>
              <a:srgbClr val="0058AB">
                <a:alpha val="100000"/>
              </a:srgbClr>
            </a:solidFill>
          </p:spPr>
          <p:txBody>
            <a:bodyPr/>
            <a:lstStyle/>
            <a:p/>
          </p:txBody>
        </p:sp>
        <p:sp>
          <p:nvSpPr>
            <p:cNvPr id="57" name="rc57"/>
            <p:cNvSpPr/>
            <p:nvPr/>
          </p:nvSpPr>
          <p:spPr>
            <a:xfrm>
              <a:off x="5297009" y="3702265"/>
              <a:ext cx="220114" cy="1173280"/>
            </a:xfrm>
            <a:prstGeom prst="rect">
              <a:avLst/>
            </a:prstGeom>
            <a:solidFill>
              <a:srgbClr val="0058AB">
                <a:alpha val="100000"/>
              </a:srgbClr>
            </a:solidFill>
          </p:spPr>
          <p:txBody>
            <a:bodyPr/>
            <a:lstStyle/>
            <a:p/>
          </p:txBody>
        </p:sp>
        <p:sp>
          <p:nvSpPr>
            <p:cNvPr id="58" name="rc58"/>
            <p:cNvSpPr/>
            <p:nvPr/>
          </p:nvSpPr>
          <p:spPr>
            <a:xfrm>
              <a:off x="5541580" y="4003831"/>
              <a:ext cx="220114" cy="871714"/>
            </a:xfrm>
            <a:prstGeom prst="rect">
              <a:avLst/>
            </a:prstGeom>
            <a:solidFill>
              <a:srgbClr val="0058AB">
                <a:alpha val="100000"/>
              </a:srgbClr>
            </a:solidFill>
          </p:spPr>
          <p:txBody>
            <a:bodyPr/>
            <a:lstStyle/>
            <a:p/>
          </p:txBody>
        </p:sp>
        <p:sp>
          <p:nvSpPr>
            <p:cNvPr id="59" name="rc59"/>
            <p:cNvSpPr/>
            <p:nvPr/>
          </p:nvSpPr>
          <p:spPr>
            <a:xfrm>
              <a:off x="5786152" y="4003831"/>
              <a:ext cx="220114" cy="871714"/>
            </a:xfrm>
            <a:prstGeom prst="rect">
              <a:avLst/>
            </a:prstGeom>
            <a:solidFill>
              <a:srgbClr val="0058AB">
                <a:alpha val="100000"/>
              </a:srgbClr>
            </a:solidFill>
          </p:spPr>
          <p:txBody>
            <a:bodyPr/>
            <a:lstStyle/>
            <a:p/>
          </p:txBody>
        </p:sp>
        <p:sp>
          <p:nvSpPr>
            <p:cNvPr id="60" name="rc60"/>
            <p:cNvSpPr/>
            <p:nvPr/>
          </p:nvSpPr>
          <p:spPr>
            <a:xfrm>
              <a:off x="6030723" y="4003831"/>
              <a:ext cx="220114" cy="871714"/>
            </a:xfrm>
            <a:prstGeom prst="rect">
              <a:avLst/>
            </a:prstGeom>
            <a:solidFill>
              <a:srgbClr val="0058AB">
                <a:alpha val="100000"/>
              </a:srgbClr>
            </a:solidFill>
          </p:spPr>
          <p:txBody>
            <a:bodyPr/>
            <a:lstStyle/>
            <a:p/>
          </p:txBody>
        </p:sp>
        <p:sp>
          <p:nvSpPr>
            <p:cNvPr id="61" name="rc61"/>
            <p:cNvSpPr/>
            <p:nvPr/>
          </p:nvSpPr>
          <p:spPr>
            <a:xfrm>
              <a:off x="6275294" y="3989695"/>
              <a:ext cx="220114" cy="885850"/>
            </a:xfrm>
            <a:prstGeom prst="rect">
              <a:avLst/>
            </a:prstGeom>
            <a:solidFill>
              <a:srgbClr val="0058AB">
                <a:alpha val="100000"/>
              </a:srgbClr>
            </a:solidFill>
          </p:spPr>
          <p:txBody>
            <a:bodyPr/>
            <a:lstStyle/>
            <a:p/>
          </p:txBody>
        </p:sp>
        <p:sp>
          <p:nvSpPr>
            <p:cNvPr id="62" name="rc62"/>
            <p:cNvSpPr/>
            <p:nvPr/>
          </p:nvSpPr>
          <p:spPr>
            <a:xfrm>
              <a:off x="6519865" y="2491289"/>
              <a:ext cx="220114" cy="2384256"/>
            </a:xfrm>
            <a:prstGeom prst="rect">
              <a:avLst/>
            </a:prstGeom>
            <a:solidFill>
              <a:srgbClr val="0058AB">
                <a:alpha val="100000"/>
              </a:srgbClr>
            </a:solidFill>
          </p:spPr>
          <p:txBody>
            <a:bodyPr/>
            <a:lstStyle/>
            <a:p/>
          </p:txBody>
        </p:sp>
        <p:sp>
          <p:nvSpPr>
            <p:cNvPr id="63" name="rc63"/>
            <p:cNvSpPr/>
            <p:nvPr/>
          </p:nvSpPr>
          <p:spPr>
            <a:xfrm>
              <a:off x="6764436" y="931627"/>
              <a:ext cx="220114" cy="3943918"/>
            </a:xfrm>
            <a:prstGeom prst="rect">
              <a:avLst/>
            </a:prstGeom>
            <a:solidFill>
              <a:srgbClr val="0058AB">
                <a:alpha val="100000"/>
              </a:srgbClr>
            </a:solidFill>
          </p:spPr>
          <p:txBody>
            <a:bodyPr/>
            <a:lstStyle/>
            <a:p/>
          </p:txBody>
        </p:sp>
        <p:sp>
          <p:nvSpPr>
            <p:cNvPr id="64" name="rc64"/>
            <p:cNvSpPr/>
            <p:nvPr/>
          </p:nvSpPr>
          <p:spPr>
            <a:xfrm>
              <a:off x="7009007" y="860947"/>
              <a:ext cx="220114" cy="4014597"/>
            </a:xfrm>
            <a:prstGeom prst="rect">
              <a:avLst/>
            </a:prstGeom>
            <a:solidFill>
              <a:srgbClr val="0058AB">
                <a:alpha val="100000"/>
              </a:srgbClr>
            </a:solidFill>
          </p:spPr>
          <p:txBody>
            <a:bodyPr/>
            <a:lstStyle/>
            <a:p/>
          </p:txBody>
        </p:sp>
        <p:sp>
          <p:nvSpPr>
            <p:cNvPr id="65" name="rc65"/>
            <p:cNvSpPr/>
            <p:nvPr/>
          </p:nvSpPr>
          <p:spPr>
            <a:xfrm>
              <a:off x="8476434" y="4442044"/>
              <a:ext cx="220114" cy="433501"/>
            </a:xfrm>
            <a:prstGeom prst="rect">
              <a:avLst/>
            </a:prstGeom>
            <a:solidFill>
              <a:srgbClr val="69DBFF">
                <a:alpha val="100000"/>
              </a:srgbClr>
            </a:solidFill>
          </p:spPr>
          <p:txBody>
            <a:bodyPr/>
            <a:lstStyle/>
            <a:p/>
          </p:txBody>
        </p:sp>
        <p:sp>
          <p:nvSpPr>
            <p:cNvPr id="66" name="pl66"/>
            <p:cNvSpPr/>
            <p:nvPr/>
          </p:nvSpPr>
          <p:spPr>
            <a:xfrm>
              <a:off x="6140780" y="4003831"/>
              <a:ext cx="2445711" cy="435857"/>
            </a:xfrm>
            <a:custGeom>
              <a:avLst/>
              <a:pathLst>
                <a:path w="2445711" h="435857">
                  <a:moveTo>
                    <a:pt x="0" y="0"/>
                  </a:moveTo>
                  <a:lnTo>
                    <a:pt x="244571" y="43585"/>
                  </a:lnTo>
                  <a:lnTo>
                    <a:pt x="489142" y="87171"/>
                  </a:lnTo>
                  <a:lnTo>
                    <a:pt x="733713" y="130757"/>
                  </a:lnTo>
                  <a:lnTo>
                    <a:pt x="978284" y="174342"/>
                  </a:lnTo>
                  <a:lnTo>
                    <a:pt x="1222855" y="217928"/>
                  </a:lnTo>
                  <a:lnTo>
                    <a:pt x="1467426" y="261514"/>
                  </a:lnTo>
                  <a:lnTo>
                    <a:pt x="1711997" y="305100"/>
                  </a:lnTo>
                  <a:lnTo>
                    <a:pt x="1956569" y="348685"/>
                  </a:lnTo>
                  <a:lnTo>
                    <a:pt x="2201140" y="392271"/>
                  </a:lnTo>
                  <a:lnTo>
                    <a:pt x="2445711" y="435857"/>
                  </a:lnTo>
                </a:path>
              </a:pathLst>
            </a:custGeom>
            <a:ln w="13550" cap="flat">
              <a:solidFill>
                <a:srgbClr val="000000">
                  <a:alpha val="100000"/>
                </a:srgbClr>
              </a:solidFill>
              <a:prstDash val="solid"/>
              <a:round/>
            </a:ln>
          </p:spPr>
          <p:txBody>
            <a:bodyPr/>
            <a:lstStyle/>
            <a:p/>
          </p:txBody>
        </p:sp>
        <p:sp>
          <p:nvSpPr>
            <p:cNvPr id="67" name="pt67"/>
            <p:cNvSpPr/>
            <p:nvPr/>
          </p:nvSpPr>
          <p:spPr>
            <a:xfrm>
              <a:off x="6115954" y="39790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60525" y="40225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05096" y="40661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49667" y="41097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94238" y="4153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38809" y="41969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83381" y="42405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27952" y="42841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72523" y="43276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7094" y="43712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1665" y="44148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635239"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9051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0" name="tx80"/>
            <p:cNvSpPr/>
            <p:nvPr/>
          </p:nvSpPr>
          <p:spPr>
            <a:xfrm>
              <a:off x="508103" y="294811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1" name="tx81"/>
            <p:cNvSpPr/>
            <p:nvPr/>
          </p:nvSpPr>
          <p:spPr>
            <a:xfrm>
              <a:off x="508103" y="200572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2" name="tx82"/>
            <p:cNvSpPr/>
            <p:nvPr/>
          </p:nvSpPr>
          <p:spPr>
            <a:xfrm>
              <a:off x="508103" y="106333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a:t>
              </a:r>
            </a:p>
          </p:txBody>
        </p:sp>
        <p:sp>
          <p:nvSpPr>
            <p:cNvPr id="83" name="tx83"/>
            <p:cNvSpPr/>
            <p:nvPr/>
          </p:nvSpPr>
          <p:spPr>
            <a:xfrm rot="-5400000">
              <a:off x="112846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557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1" name="rc111"/>
            <p:cNvSpPr/>
            <p:nvPr/>
          </p:nvSpPr>
          <p:spPr>
            <a:xfrm>
              <a:off x="3581938" y="5761013"/>
              <a:ext cx="201456" cy="201456"/>
            </a:xfrm>
            <a:prstGeom prst="rect">
              <a:avLst/>
            </a:prstGeom>
            <a:solidFill>
              <a:srgbClr val="0058AB">
                <a:alpha val="100000"/>
              </a:srgbClr>
            </a:solidFill>
          </p:spPr>
          <p:txBody>
            <a:bodyPr/>
            <a:lstStyle/>
            <a:p/>
          </p:txBody>
        </p:sp>
        <p:sp>
          <p:nvSpPr>
            <p:cNvPr id="112" name="rc112"/>
            <p:cNvSpPr/>
            <p:nvPr/>
          </p:nvSpPr>
          <p:spPr>
            <a:xfrm>
              <a:off x="4484024" y="5761013"/>
              <a:ext cx="201456" cy="201456"/>
            </a:xfrm>
            <a:prstGeom prst="rect">
              <a:avLst/>
            </a:prstGeom>
            <a:solidFill>
              <a:srgbClr val="69DBFF">
                <a:alpha val="100000"/>
              </a:srgbClr>
            </a:solidFill>
          </p:spPr>
          <p:txBody>
            <a:bodyPr/>
            <a:lstStyle/>
            <a:p/>
          </p:txBody>
        </p:sp>
        <p:sp>
          <p:nvSpPr>
            <p:cNvPr id="113" name="tx113"/>
            <p:cNvSpPr/>
            <p:nvPr/>
          </p:nvSpPr>
          <p:spPr>
            <a:xfrm>
              <a:off x="3861983"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64069"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669011" y="398022"/>
              <a:ext cx="84978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Sao Tomé-et-Principe</a:t>
              </a:r>
            </a:p>
          </p:txBody>
        </p:sp>
        <p:sp>
          <p:nvSpPr>
            <p:cNvPr id="116" name="tx116"/>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7" name="tx117"/>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8" name="tx118"/>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9" name="tx119"/>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0" name="tx120"/>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supérieur d'environ 476 %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5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24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68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95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9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556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82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49604"/>
              <a:ext cx="249522" cy="1253093"/>
            </a:xfrm>
            <a:prstGeom prst="rect">
              <a:avLst/>
            </a:prstGeom>
            <a:solidFill>
              <a:srgbClr val="80BD41">
                <a:alpha val="100000"/>
              </a:srgbClr>
            </a:solidFill>
          </p:spPr>
          <p:txBody>
            <a:bodyPr/>
            <a:lstStyle/>
            <a:p/>
          </p:txBody>
        </p:sp>
        <p:sp>
          <p:nvSpPr>
            <p:cNvPr id="25" name="rc25"/>
            <p:cNvSpPr/>
            <p:nvPr/>
          </p:nvSpPr>
          <p:spPr>
            <a:xfrm>
              <a:off x="1296273" y="2694901"/>
              <a:ext cx="249522" cy="154702"/>
            </a:xfrm>
            <a:prstGeom prst="rect">
              <a:avLst/>
            </a:prstGeom>
            <a:solidFill>
              <a:srgbClr val="1CABE2">
                <a:alpha val="100000"/>
              </a:srgbClr>
            </a:solidFill>
          </p:spPr>
          <p:txBody>
            <a:bodyPr/>
            <a:lstStyle/>
            <a:p/>
          </p:txBody>
        </p:sp>
        <p:sp>
          <p:nvSpPr>
            <p:cNvPr id="26" name="rc26"/>
            <p:cNvSpPr/>
            <p:nvPr/>
          </p:nvSpPr>
          <p:spPr>
            <a:xfrm>
              <a:off x="1573521" y="2705214"/>
              <a:ext cx="249522" cy="1397482"/>
            </a:xfrm>
            <a:prstGeom prst="rect">
              <a:avLst/>
            </a:prstGeom>
            <a:solidFill>
              <a:srgbClr val="80BD41">
                <a:alpha val="100000"/>
              </a:srgbClr>
            </a:solidFill>
          </p:spPr>
          <p:txBody>
            <a:bodyPr/>
            <a:lstStyle/>
            <a:p/>
          </p:txBody>
        </p:sp>
        <p:sp>
          <p:nvSpPr>
            <p:cNvPr id="27" name="rc27"/>
            <p:cNvSpPr/>
            <p:nvPr/>
          </p:nvSpPr>
          <p:spPr>
            <a:xfrm>
              <a:off x="1573521" y="2661382"/>
              <a:ext cx="249522" cy="43832"/>
            </a:xfrm>
            <a:prstGeom prst="rect">
              <a:avLst/>
            </a:prstGeom>
            <a:solidFill>
              <a:srgbClr val="1CABE2">
                <a:alpha val="100000"/>
              </a:srgbClr>
            </a:solidFill>
          </p:spPr>
          <p:txBody>
            <a:bodyPr/>
            <a:lstStyle/>
            <a:p/>
          </p:txBody>
        </p:sp>
        <p:sp>
          <p:nvSpPr>
            <p:cNvPr id="28" name="rc28"/>
            <p:cNvSpPr/>
            <p:nvPr/>
          </p:nvSpPr>
          <p:spPr>
            <a:xfrm>
              <a:off x="1850769" y="2715528"/>
              <a:ext cx="249522" cy="1387169"/>
            </a:xfrm>
            <a:prstGeom prst="rect">
              <a:avLst/>
            </a:prstGeom>
            <a:solidFill>
              <a:srgbClr val="80BD41">
                <a:alpha val="100000"/>
              </a:srgbClr>
            </a:solidFill>
          </p:spPr>
          <p:txBody>
            <a:bodyPr/>
            <a:lstStyle/>
            <a:p/>
          </p:txBody>
        </p:sp>
        <p:sp>
          <p:nvSpPr>
            <p:cNvPr id="29" name="rc29"/>
            <p:cNvSpPr/>
            <p:nvPr/>
          </p:nvSpPr>
          <p:spPr>
            <a:xfrm>
              <a:off x="1850769" y="2627863"/>
              <a:ext cx="249522" cy="87664"/>
            </a:xfrm>
            <a:prstGeom prst="rect">
              <a:avLst/>
            </a:prstGeom>
            <a:solidFill>
              <a:srgbClr val="1CABE2">
                <a:alpha val="100000"/>
              </a:srgbClr>
            </a:solidFill>
          </p:spPr>
          <p:txBody>
            <a:bodyPr/>
            <a:lstStyle/>
            <a:p/>
          </p:txBody>
        </p:sp>
        <p:sp>
          <p:nvSpPr>
            <p:cNvPr id="30" name="rc30"/>
            <p:cNvSpPr/>
            <p:nvPr/>
          </p:nvSpPr>
          <p:spPr>
            <a:xfrm>
              <a:off x="2128016" y="2627863"/>
              <a:ext cx="249522" cy="1474833"/>
            </a:xfrm>
            <a:prstGeom prst="rect">
              <a:avLst/>
            </a:prstGeom>
            <a:solidFill>
              <a:srgbClr val="80BD41">
                <a:alpha val="100000"/>
              </a:srgbClr>
            </a:solidFill>
          </p:spPr>
          <p:txBody>
            <a:bodyPr/>
            <a:lstStyle/>
            <a:p/>
          </p:txBody>
        </p:sp>
        <p:sp>
          <p:nvSpPr>
            <p:cNvPr id="31" name="rc31"/>
            <p:cNvSpPr/>
            <p:nvPr/>
          </p:nvSpPr>
          <p:spPr>
            <a:xfrm>
              <a:off x="2128016" y="2596922"/>
              <a:ext cx="249522" cy="30940"/>
            </a:xfrm>
            <a:prstGeom prst="rect">
              <a:avLst/>
            </a:prstGeom>
            <a:solidFill>
              <a:srgbClr val="1CABE2">
                <a:alpha val="100000"/>
              </a:srgbClr>
            </a:solidFill>
          </p:spPr>
          <p:txBody>
            <a:bodyPr/>
            <a:lstStyle/>
            <a:p/>
          </p:txBody>
        </p:sp>
        <p:sp>
          <p:nvSpPr>
            <p:cNvPr id="32" name="rc32"/>
            <p:cNvSpPr/>
            <p:nvPr/>
          </p:nvSpPr>
          <p:spPr>
            <a:xfrm>
              <a:off x="2405264" y="2584030"/>
              <a:ext cx="249522" cy="1518666"/>
            </a:xfrm>
            <a:prstGeom prst="rect">
              <a:avLst/>
            </a:prstGeom>
            <a:solidFill>
              <a:srgbClr val="80BD41">
                <a:alpha val="100000"/>
              </a:srgbClr>
            </a:solidFill>
          </p:spPr>
          <p:txBody>
            <a:bodyPr/>
            <a:lstStyle/>
            <a:p/>
          </p:txBody>
        </p:sp>
        <p:sp>
          <p:nvSpPr>
            <p:cNvPr id="33" name="rc33"/>
            <p:cNvSpPr/>
            <p:nvPr/>
          </p:nvSpPr>
          <p:spPr>
            <a:xfrm>
              <a:off x="2405264" y="2568560"/>
              <a:ext cx="249522" cy="15470"/>
            </a:xfrm>
            <a:prstGeom prst="rect">
              <a:avLst/>
            </a:prstGeom>
            <a:solidFill>
              <a:srgbClr val="1CABE2">
                <a:alpha val="100000"/>
              </a:srgbClr>
            </a:solidFill>
          </p:spPr>
          <p:txBody>
            <a:bodyPr/>
            <a:lstStyle/>
            <a:p/>
          </p:txBody>
        </p:sp>
        <p:sp>
          <p:nvSpPr>
            <p:cNvPr id="34" name="rc34"/>
            <p:cNvSpPr/>
            <p:nvPr/>
          </p:nvSpPr>
          <p:spPr>
            <a:xfrm>
              <a:off x="2682512" y="2553090"/>
              <a:ext cx="249522" cy="1549607"/>
            </a:xfrm>
            <a:prstGeom prst="rect">
              <a:avLst/>
            </a:prstGeom>
            <a:solidFill>
              <a:srgbClr val="80BD41">
                <a:alpha val="100000"/>
              </a:srgbClr>
            </a:solidFill>
          </p:spPr>
          <p:txBody>
            <a:bodyPr/>
            <a:lstStyle/>
            <a:p/>
          </p:txBody>
        </p:sp>
        <p:sp>
          <p:nvSpPr>
            <p:cNvPr id="35" name="rc35"/>
            <p:cNvSpPr/>
            <p:nvPr/>
          </p:nvSpPr>
          <p:spPr>
            <a:xfrm>
              <a:off x="2682512" y="2537619"/>
              <a:ext cx="249522" cy="15470"/>
            </a:xfrm>
            <a:prstGeom prst="rect">
              <a:avLst/>
            </a:prstGeom>
            <a:solidFill>
              <a:srgbClr val="1CABE2">
                <a:alpha val="100000"/>
              </a:srgbClr>
            </a:solidFill>
          </p:spPr>
          <p:txBody>
            <a:bodyPr/>
            <a:lstStyle/>
            <a:p/>
          </p:txBody>
        </p:sp>
        <p:sp>
          <p:nvSpPr>
            <p:cNvPr id="36" name="rc36"/>
            <p:cNvSpPr/>
            <p:nvPr/>
          </p:nvSpPr>
          <p:spPr>
            <a:xfrm>
              <a:off x="2959759" y="2514414"/>
              <a:ext cx="249522" cy="1588282"/>
            </a:xfrm>
            <a:prstGeom prst="rect">
              <a:avLst/>
            </a:prstGeom>
            <a:solidFill>
              <a:srgbClr val="80BD41">
                <a:alpha val="100000"/>
              </a:srgbClr>
            </a:solidFill>
          </p:spPr>
          <p:txBody>
            <a:bodyPr/>
            <a:lstStyle/>
            <a:p/>
          </p:txBody>
        </p:sp>
        <p:sp>
          <p:nvSpPr>
            <p:cNvPr id="37" name="rc37"/>
            <p:cNvSpPr/>
            <p:nvPr/>
          </p:nvSpPr>
          <p:spPr>
            <a:xfrm>
              <a:off x="2959759" y="2498944"/>
              <a:ext cx="249522" cy="15470"/>
            </a:xfrm>
            <a:prstGeom prst="rect">
              <a:avLst/>
            </a:prstGeom>
            <a:solidFill>
              <a:srgbClr val="1CABE2">
                <a:alpha val="100000"/>
              </a:srgbClr>
            </a:solidFill>
          </p:spPr>
          <p:txBody>
            <a:bodyPr/>
            <a:lstStyle/>
            <a:p/>
          </p:txBody>
        </p:sp>
        <p:sp>
          <p:nvSpPr>
            <p:cNvPr id="38" name="rc38"/>
            <p:cNvSpPr/>
            <p:nvPr/>
          </p:nvSpPr>
          <p:spPr>
            <a:xfrm>
              <a:off x="3237007" y="2470582"/>
              <a:ext cx="249522" cy="1632115"/>
            </a:xfrm>
            <a:prstGeom prst="rect">
              <a:avLst/>
            </a:prstGeom>
            <a:solidFill>
              <a:srgbClr val="80BD41">
                <a:alpha val="100000"/>
              </a:srgbClr>
            </a:solidFill>
          </p:spPr>
          <p:txBody>
            <a:bodyPr/>
            <a:lstStyle/>
            <a:p/>
          </p:txBody>
        </p:sp>
        <p:sp>
          <p:nvSpPr>
            <p:cNvPr id="39" name="rc39"/>
            <p:cNvSpPr/>
            <p:nvPr/>
          </p:nvSpPr>
          <p:spPr>
            <a:xfrm>
              <a:off x="3237007" y="2455111"/>
              <a:ext cx="249522" cy="15470"/>
            </a:xfrm>
            <a:prstGeom prst="rect">
              <a:avLst/>
            </a:prstGeom>
            <a:solidFill>
              <a:srgbClr val="1CABE2">
                <a:alpha val="100000"/>
              </a:srgbClr>
            </a:solidFill>
          </p:spPr>
          <p:txBody>
            <a:bodyPr/>
            <a:lstStyle/>
            <a:p/>
          </p:txBody>
        </p:sp>
        <p:sp>
          <p:nvSpPr>
            <p:cNvPr id="40" name="rc40"/>
            <p:cNvSpPr/>
            <p:nvPr/>
          </p:nvSpPr>
          <p:spPr>
            <a:xfrm>
              <a:off x="3514255" y="2447376"/>
              <a:ext cx="249522" cy="1655320"/>
            </a:xfrm>
            <a:prstGeom prst="rect">
              <a:avLst/>
            </a:prstGeom>
            <a:solidFill>
              <a:srgbClr val="80BD41">
                <a:alpha val="100000"/>
              </a:srgbClr>
            </a:solidFill>
          </p:spPr>
          <p:txBody>
            <a:bodyPr/>
            <a:lstStyle/>
            <a:p/>
          </p:txBody>
        </p:sp>
        <p:sp>
          <p:nvSpPr>
            <p:cNvPr id="41" name="rc41"/>
            <p:cNvSpPr/>
            <p:nvPr/>
          </p:nvSpPr>
          <p:spPr>
            <a:xfrm>
              <a:off x="3514255" y="2431906"/>
              <a:ext cx="249522" cy="15470"/>
            </a:xfrm>
            <a:prstGeom prst="rect">
              <a:avLst/>
            </a:prstGeom>
            <a:solidFill>
              <a:srgbClr val="1CABE2">
                <a:alpha val="100000"/>
              </a:srgbClr>
            </a:solidFill>
          </p:spPr>
          <p:txBody>
            <a:bodyPr/>
            <a:lstStyle/>
            <a:p/>
          </p:txBody>
        </p:sp>
        <p:sp>
          <p:nvSpPr>
            <p:cNvPr id="42" name="rc42"/>
            <p:cNvSpPr/>
            <p:nvPr/>
          </p:nvSpPr>
          <p:spPr>
            <a:xfrm>
              <a:off x="3791502" y="2429327"/>
              <a:ext cx="249522" cy="1673369"/>
            </a:xfrm>
            <a:prstGeom prst="rect">
              <a:avLst/>
            </a:prstGeom>
            <a:solidFill>
              <a:srgbClr val="80BD41">
                <a:alpha val="100000"/>
              </a:srgbClr>
            </a:solidFill>
          </p:spPr>
          <p:txBody>
            <a:bodyPr/>
            <a:lstStyle/>
            <a:p/>
          </p:txBody>
        </p:sp>
        <p:sp>
          <p:nvSpPr>
            <p:cNvPr id="43" name="rc43"/>
            <p:cNvSpPr/>
            <p:nvPr/>
          </p:nvSpPr>
          <p:spPr>
            <a:xfrm>
              <a:off x="3791502" y="2411279"/>
              <a:ext cx="249522" cy="18048"/>
            </a:xfrm>
            <a:prstGeom prst="rect">
              <a:avLst/>
            </a:prstGeom>
            <a:solidFill>
              <a:srgbClr val="1CABE2">
                <a:alpha val="100000"/>
              </a:srgbClr>
            </a:solidFill>
          </p:spPr>
          <p:txBody>
            <a:bodyPr/>
            <a:lstStyle/>
            <a:p/>
          </p:txBody>
        </p:sp>
        <p:sp>
          <p:nvSpPr>
            <p:cNvPr id="44" name="rc44"/>
            <p:cNvSpPr/>
            <p:nvPr/>
          </p:nvSpPr>
          <p:spPr>
            <a:xfrm>
              <a:off x="4068750" y="2431906"/>
              <a:ext cx="249522" cy="1670790"/>
            </a:xfrm>
            <a:prstGeom prst="rect">
              <a:avLst/>
            </a:prstGeom>
            <a:solidFill>
              <a:srgbClr val="80BD41">
                <a:alpha val="100000"/>
              </a:srgbClr>
            </a:solidFill>
          </p:spPr>
          <p:txBody>
            <a:bodyPr/>
            <a:lstStyle/>
            <a:p/>
          </p:txBody>
        </p:sp>
        <p:sp>
          <p:nvSpPr>
            <p:cNvPr id="45" name="rc45"/>
            <p:cNvSpPr/>
            <p:nvPr/>
          </p:nvSpPr>
          <p:spPr>
            <a:xfrm>
              <a:off x="4068750" y="2398387"/>
              <a:ext cx="249522" cy="33518"/>
            </a:xfrm>
            <a:prstGeom prst="rect">
              <a:avLst/>
            </a:prstGeom>
            <a:solidFill>
              <a:srgbClr val="1CABE2">
                <a:alpha val="100000"/>
              </a:srgbClr>
            </a:solidFill>
          </p:spPr>
          <p:txBody>
            <a:bodyPr/>
            <a:lstStyle/>
            <a:p/>
          </p:txBody>
        </p:sp>
        <p:sp>
          <p:nvSpPr>
            <p:cNvPr id="46" name="rc46"/>
            <p:cNvSpPr/>
            <p:nvPr/>
          </p:nvSpPr>
          <p:spPr>
            <a:xfrm>
              <a:off x="4345998" y="2416436"/>
              <a:ext cx="249522" cy="1686261"/>
            </a:xfrm>
            <a:prstGeom prst="rect">
              <a:avLst/>
            </a:prstGeom>
            <a:solidFill>
              <a:srgbClr val="80BD41">
                <a:alpha val="100000"/>
              </a:srgbClr>
            </a:solidFill>
          </p:spPr>
          <p:txBody>
            <a:bodyPr/>
            <a:lstStyle/>
            <a:p/>
          </p:txBody>
        </p:sp>
        <p:sp>
          <p:nvSpPr>
            <p:cNvPr id="47" name="rc47"/>
            <p:cNvSpPr/>
            <p:nvPr/>
          </p:nvSpPr>
          <p:spPr>
            <a:xfrm>
              <a:off x="4345998" y="2382917"/>
              <a:ext cx="249522" cy="33518"/>
            </a:xfrm>
            <a:prstGeom prst="rect">
              <a:avLst/>
            </a:prstGeom>
            <a:solidFill>
              <a:srgbClr val="1CABE2">
                <a:alpha val="100000"/>
              </a:srgbClr>
            </a:solidFill>
          </p:spPr>
          <p:txBody>
            <a:bodyPr/>
            <a:lstStyle/>
            <a:p/>
          </p:txBody>
        </p:sp>
        <p:sp>
          <p:nvSpPr>
            <p:cNvPr id="48" name="rc48"/>
            <p:cNvSpPr/>
            <p:nvPr/>
          </p:nvSpPr>
          <p:spPr>
            <a:xfrm>
              <a:off x="4623245" y="2400965"/>
              <a:ext cx="249522" cy="1701731"/>
            </a:xfrm>
            <a:prstGeom prst="rect">
              <a:avLst/>
            </a:prstGeom>
            <a:solidFill>
              <a:srgbClr val="80BD41">
                <a:alpha val="100000"/>
              </a:srgbClr>
            </a:solidFill>
          </p:spPr>
          <p:txBody>
            <a:bodyPr/>
            <a:lstStyle/>
            <a:p/>
          </p:txBody>
        </p:sp>
        <p:sp>
          <p:nvSpPr>
            <p:cNvPr id="49" name="rc49"/>
            <p:cNvSpPr/>
            <p:nvPr/>
          </p:nvSpPr>
          <p:spPr>
            <a:xfrm>
              <a:off x="4623245" y="2364868"/>
              <a:ext cx="249522" cy="36097"/>
            </a:xfrm>
            <a:prstGeom prst="rect">
              <a:avLst/>
            </a:prstGeom>
            <a:solidFill>
              <a:srgbClr val="1CABE2">
                <a:alpha val="100000"/>
              </a:srgbClr>
            </a:solidFill>
          </p:spPr>
          <p:txBody>
            <a:bodyPr/>
            <a:lstStyle/>
            <a:p/>
          </p:txBody>
        </p:sp>
        <p:sp>
          <p:nvSpPr>
            <p:cNvPr id="50" name="rc50"/>
            <p:cNvSpPr/>
            <p:nvPr/>
          </p:nvSpPr>
          <p:spPr>
            <a:xfrm>
              <a:off x="4900493" y="2395809"/>
              <a:ext cx="249522" cy="1706888"/>
            </a:xfrm>
            <a:prstGeom prst="rect">
              <a:avLst/>
            </a:prstGeom>
            <a:solidFill>
              <a:srgbClr val="80BD41">
                <a:alpha val="100000"/>
              </a:srgbClr>
            </a:solidFill>
          </p:spPr>
          <p:txBody>
            <a:bodyPr/>
            <a:lstStyle/>
            <a:p/>
          </p:txBody>
        </p:sp>
        <p:sp>
          <p:nvSpPr>
            <p:cNvPr id="51" name="rc51"/>
            <p:cNvSpPr/>
            <p:nvPr/>
          </p:nvSpPr>
          <p:spPr>
            <a:xfrm>
              <a:off x="4900493" y="2377760"/>
              <a:ext cx="249522" cy="18048"/>
            </a:xfrm>
            <a:prstGeom prst="rect">
              <a:avLst/>
            </a:prstGeom>
            <a:solidFill>
              <a:srgbClr val="1CABE2">
                <a:alpha val="100000"/>
              </a:srgbClr>
            </a:solidFill>
          </p:spPr>
          <p:txBody>
            <a:bodyPr/>
            <a:lstStyle/>
            <a:p/>
          </p:txBody>
        </p:sp>
        <p:sp>
          <p:nvSpPr>
            <p:cNvPr id="52" name="rc52"/>
            <p:cNvSpPr/>
            <p:nvPr/>
          </p:nvSpPr>
          <p:spPr>
            <a:xfrm>
              <a:off x="5177741" y="2431906"/>
              <a:ext cx="249522" cy="1670790"/>
            </a:xfrm>
            <a:prstGeom prst="rect">
              <a:avLst/>
            </a:prstGeom>
            <a:solidFill>
              <a:srgbClr val="80BD41">
                <a:alpha val="100000"/>
              </a:srgbClr>
            </a:solidFill>
          </p:spPr>
          <p:txBody>
            <a:bodyPr/>
            <a:lstStyle/>
            <a:p/>
          </p:txBody>
        </p:sp>
        <p:sp>
          <p:nvSpPr>
            <p:cNvPr id="53" name="rc53"/>
            <p:cNvSpPr/>
            <p:nvPr/>
          </p:nvSpPr>
          <p:spPr>
            <a:xfrm>
              <a:off x="5177741" y="2398387"/>
              <a:ext cx="249522" cy="33518"/>
            </a:xfrm>
            <a:prstGeom prst="rect">
              <a:avLst/>
            </a:prstGeom>
            <a:solidFill>
              <a:srgbClr val="1CABE2">
                <a:alpha val="100000"/>
              </a:srgbClr>
            </a:solidFill>
          </p:spPr>
          <p:txBody>
            <a:bodyPr/>
            <a:lstStyle/>
            <a:p/>
          </p:txBody>
        </p:sp>
        <p:sp>
          <p:nvSpPr>
            <p:cNvPr id="54" name="rc54"/>
            <p:cNvSpPr/>
            <p:nvPr/>
          </p:nvSpPr>
          <p:spPr>
            <a:xfrm>
              <a:off x="5454988" y="2460268"/>
              <a:ext cx="249522" cy="1642428"/>
            </a:xfrm>
            <a:prstGeom prst="rect">
              <a:avLst/>
            </a:prstGeom>
            <a:solidFill>
              <a:srgbClr val="80BD41">
                <a:alpha val="100000"/>
              </a:srgbClr>
            </a:solidFill>
          </p:spPr>
          <p:txBody>
            <a:bodyPr/>
            <a:lstStyle/>
            <a:p/>
          </p:txBody>
        </p:sp>
        <p:sp>
          <p:nvSpPr>
            <p:cNvPr id="55" name="rc55"/>
            <p:cNvSpPr/>
            <p:nvPr/>
          </p:nvSpPr>
          <p:spPr>
            <a:xfrm>
              <a:off x="5454988" y="2426749"/>
              <a:ext cx="249522" cy="33518"/>
            </a:xfrm>
            <a:prstGeom prst="rect">
              <a:avLst/>
            </a:prstGeom>
            <a:solidFill>
              <a:srgbClr val="1CABE2">
                <a:alpha val="100000"/>
              </a:srgbClr>
            </a:solidFill>
          </p:spPr>
          <p:txBody>
            <a:bodyPr/>
            <a:lstStyle/>
            <a:p/>
          </p:txBody>
        </p:sp>
        <p:sp>
          <p:nvSpPr>
            <p:cNvPr id="56" name="rc56"/>
            <p:cNvSpPr/>
            <p:nvPr/>
          </p:nvSpPr>
          <p:spPr>
            <a:xfrm>
              <a:off x="5732236" y="2514414"/>
              <a:ext cx="249522" cy="1588282"/>
            </a:xfrm>
            <a:prstGeom prst="rect">
              <a:avLst/>
            </a:prstGeom>
            <a:solidFill>
              <a:srgbClr val="80BD41">
                <a:alpha val="100000"/>
              </a:srgbClr>
            </a:solidFill>
          </p:spPr>
          <p:txBody>
            <a:bodyPr/>
            <a:lstStyle/>
            <a:p/>
          </p:txBody>
        </p:sp>
        <p:sp>
          <p:nvSpPr>
            <p:cNvPr id="57" name="rc57"/>
            <p:cNvSpPr/>
            <p:nvPr/>
          </p:nvSpPr>
          <p:spPr>
            <a:xfrm>
              <a:off x="5732236" y="2465425"/>
              <a:ext cx="249522" cy="48989"/>
            </a:xfrm>
            <a:prstGeom prst="rect">
              <a:avLst/>
            </a:prstGeom>
            <a:solidFill>
              <a:srgbClr val="1CABE2">
                <a:alpha val="100000"/>
              </a:srgbClr>
            </a:solidFill>
          </p:spPr>
          <p:txBody>
            <a:bodyPr/>
            <a:lstStyle/>
            <a:p/>
          </p:txBody>
        </p:sp>
        <p:sp>
          <p:nvSpPr>
            <p:cNvPr id="58" name="rc58"/>
            <p:cNvSpPr/>
            <p:nvPr/>
          </p:nvSpPr>
          <p:spPr>
            <a:xfrm>
              <a:off x="6009484" y="2560825"/>
              <a:ext cx="249522" cy="1541871"/>
            </a:xfrm>
            <a:prstGeom prst="rect">
              <a:avLst/>
            </a:prstGeom>
            <a:solidFill>
              <a:srgbClr val="80BD41">
                <a:alpha val="100000"/>
              </a:srgbClr>
            </a:solidFill>
          </p:spPr>
          <p:txBody>
            <a:bodyPr/>
            <a:lstStyle/>
            <a:p/>
          </p:txBody>
        </p:sp>
        <p:sp>
          <p:nvSpPr>
            <p:cNvPr id="59" name="rc59"/>
            <p:cNvSpPr/>
            <p:nvPr/>
          </p:nvSpPr>
          <p:spPr>
            <a:xfrm>
              <a:off x="6009484" y="2496365"/>
              <a:ext cx="249522" cy="64459"/>
            </a:xfrm>
            <a:prstGeom prst="rect">
              <a:avLst/>
            </a:prstGeom>
            <a:solidFill>
              <a:srgbClr val="1CABE2">
                <a:alpha val="100000"/>
              </a:srgbClr>
            </a:solidFill>
          </p:spPr>
          <p:txBody>
            <a:bodyPr/>
            <a:lstStyle/>
            <a:p/>
          </p:txBody>
        </p:sp>
        <p:sp>
          <p:nvSpPr>
            <p:cNvPr id="60" name="rc60"/>
            <p:cNvSpPr/>
            <p:nvPr/>
          </p:nvSpPr>
          <p:spPr>
            <a:xfrm>
              <a:off x="6286731" y="2558247"/>
              <a:ext cx="249522" cy="1544450"/>
            </a:xfrm>
            <a:prstGeom prst="rect">
              <a:avLst/>
            </a:prstGeom>
            <a:solidFill>
              <a:srgbClr val="80BD41">
                <a:alpha val="100000"/>
              </a:srgbClr>
            </a:solidFill>
          </p:spPr>
          <p:txBody>
            <a:bodyPr/>
            <a:lstStyle/>
            <a:p/>
          </p:txBody>
        </p:sp>
        <p:sp>
          <p:nvSpPr>
            <p:cNvPr id="61" name="rc61"/>
            <p:cNvSpPr/>
            <p:nvPr/>
          </p:nvSpPr>
          <p:spPr>
            <a:xfrm>
              <a:off x="6286731" y="2511836"/>
              <a:ext cx="249522" cy="46410"/>
            </a:xfrm>
            <a:prstGeom prst="rect">
              <a:avLst/>
            </a:prstGeom>
            <a:solidFill>
              <a:srgbClr val="1CABE2">
                <a:alpha val="100000"/>
              </a:srgbClr>
            </a:solidFill>
          </p:spPr>
          <p:txBody>
            <a:bodyPr/>
            <a:lstStyle/>
            <a:p/>
          </p:txBody>
        </p:sp>
        <p:sp>
          <p:nvSpPr>
            <p:cNvPr id="62" name="rc62"/>
            <p:cNvSpPr/>
            <p:nvPr/>
          </p:nvSpPr>
          <p:spPr>
            <a:xfrm>
              <a:off x="6563979" y="2563403"/>
              <a:ext cx="249522" cy="1539293"/>
            </a:xfrm>
            <a:prstGeom prst="rect">
              <a:avLst/>
            </a:prstGeom>
            <a:solidFill>
              <a:srgbClr val="80BD41">
                <a:alpha val="100000"/>
              </a:srgbClr>
            </a:solidFill>
          </p:spPr>
          <p:txBody>
            <a:bodyPr/>
            <a:lstStyle/>
            <a:p/>
          </p:txBody>
        </p:sp>
        <p:sp>
          <p:nvSpPr>
            <p:cNvPr id="63" name="rc63"/>
            <p:cNvSpPr/>
            <p:nvPr/>
          </p:nvSpPr>
          <p:spPr>
            <a:xfrm>
              <a:off x="6563979" y="2516992"/>
              <a:ext cx="249522" cy="46410"/>
            </a:xfrm>
            <a:prstGeom prst="rect">
              <a:avLst/>
            </a:prstGeom>
            <a:solidFill>
              <a:srgbClr val="1CABE2">
                <a:alpha val="100000"/>
              </a:srgbClr>
            </a:solidFill>
          </p:spPr>
          <p:txBody>
            <a:bodyPr/>
            <a:lstStyle/>
            <a:p/>
          </p:txBody>
        </p:sp>
        <p:sp>
          <p:nvSpPr>
            <p:cNvPr id="64" name="rc64"/>
            <p:cNvSpPr/>
            <p:nvPr/>
          </p:nvSpPr>
          <p:spPr>
            <a:xfrm>
              <a:off x="6841227" y="2563403"/>
              <a:ext cx="249522" cy="1539293"/>
            </a:xfrm>
            <a:prstGeom prst="rect">
              <a:avLst/>
            </a:prstGeom>
            <a:solidFill>
              <a:srgbClr val="80BD41">
                <a:alpha val="100000"/>
              </a:srgbClr>
            </a:solidFill>
          </p:spPr>
          <p:txBody>
            <a:bodyPr/>
            <a:lstStyle/>
            <a:p/>
          </p:txBody>
        </p:sp>
        <p:sp>
          <p:nvSpPr>
            <p:cNvPr id="65" name="rc65"/>
            <p:cNvSpPr/>
            <p:nvPr/>
          </p:nvSpPr>
          <p:spPr>
            <a:xfrm>
              <a:off x="6841227" y="2516992"/>
              <a:ext cx="249522" cy="46410"/>
            </a:xfrm>
            <a:prstGeom prst="rect">
              <a:avLst/>
            </a:prstGeom>
            <a:solidFill>
              <a:srgbClr val="1CABE2">
                <a:alpha val="100000"/>
              </a:srgbClr>
            </a:solidFill>
          </p:spPr>
          <p:txBody>
            <a:bodyPr/>
            <a:lstStyle/>
            <a:p/>
          </p:txBody>
        </p:sp>
        <p:sp>
          <p:nvSpPr>
            <p:cNvPr id="66" name="rc66"/>
            <p:cNvSpPr/>
            <p:nvPr/>
          </p:nvSpPr>
          <p:spPr>
            <a:xfrm>
              <a:off x="7118474" y="2537619"/>
              <a:ext cx="249522" cy="1565077"/>
            </a:xfrm>
            <a:prstGeom prst="rect">
              <a:avLst/>
            </a:prstGeom>
            <a:solidFill>
              <a:srgbClr val="80BD41">
                <a:alpha val="100000"/>
              </a:srgbClr>
            </a:solidFill>
          </p:spPr>
          <p:txBody>
            <a:bodyPr/>
            <a:lstStyle/>
            <a:p/>
          </p:txBody>
        </p:sp>
        <p:sp>
          <p:nvSpPr>
            <p:cNvPr id="67" name="rc67"/>
            <p:cNvSpPr/>
            <p:nvPr/>
          </p:nvSpPr>
          <p:spPr>
            <a:xfrm>
              <a:off x="7118474" y="2488630"/>
              <a:ext cx="249522" cy="48989"/>
            </a:xfrm>
            <a:prstGeom prst="rect">
              <a:avLst/>
            </a:prstGeom>
            <a:solidFill>
              <a:srgbClr val="1CABE2">
                <a:alpha val="100000"/>
              </a:srgbClr>
            </a:solidFill>
          </p:spPr>
          <p:txBody>
            <a:bodyPr/>
            <a:lstStyle/>
            <a:p/>
          </p:txBody>
        </p:sp>
        <p:sp>
          <p:nvSpPr>
            <p:cNvPr id="68" name="rc68"/>
            <p:cNvSpPr/>
            <p:nvPr/>
          </p:nvSpPr>
          <p:spPr>
            <a:xfrm>
              <a:off x="7395722" y="2602079"/>
              <a:ext cx="249522" cy="1500617"/>
            </a:xfrm>
            <a:prstGeom prst="rect">
              <a:avLst/>
            </a:prstGeom>
            <a:solidFill>
              <a:srgbClr val="80BD41">
                <a:alpha val="100000"/>
              </a:srgbClr>
            </a:solidFill>
          </p:spPr>
          <p:txBody>
            <a:bodyPr/>
            <a:lstStyle/>
            <a:p/>
          </p:txBody>
        </p:sp>
        <p:sp>
          <p:nvSpPr>
            <p:cNvPr id="69" name="rc69"/>
            <p:cNvSpPr/>
            <p:nvPr/>
          </p:nvSpPr>
          <p:spPr>
            <a:xfrm>
              <a:off x="7395722" y="2470582"/>
              <a:ext cx="249522" cy="131497"/>
            </a:xfrm>
            <a:prstGeom prst="rect">
              <a:avLst/>
            </a:prstGeom>
            <a:solidFill>
              <a:srgbClr val="1CABE2">
                <a:alpha val="100000"/>
              </a:srgbClr>
            </a:solidFill>
          </p:spPr>
          <p:txBody>
            <a:bodyPr/>
            <a:lstStyle/>
            <a:p/>
          </p:txBody>
        </p:sp>
        <p:sp>
          <p:nvSpPr>
            <p:cNvPr id="70" name="rc70"/>
            <p:cNvSpPr/>
            <p:nvPr/>
          </p:nvSpPr>
          <p:spPr>
            <a:xfrm>
              <a:off x="7672970" y="2656225"/>
              <a:ext cx="249522" cy="1446471"/>
            </a:xfrm>
            <a:prstGeom prst="rect">
              <a:avLst/>
            </a:prstGeom>
            <a:solidFill>
              <a:srgbClr val="80BD41">
                <a:alpha val="100000"/>
              </a:srgbClr>
            </a:solidFill>
          </p:spPr>
          <p:txBody>
            <a:bodyPr/>
            <a:lstStyle/>
            <a:p/>
          </p:txBody>
        </p:sp>
        <p:sp>
          <p:nvSpPr>
            <p:cNvPr id="71" name="rc71"/>
            <p:cNvSpPr/>
            <p:nvPr/>
          </p:nvSpPr>
          <p:spPr>
            <a:xfrm>
              <a:off x="7672970" y="2439641"/>
              <a:ext cx="249522" cy="216584"/>
            </a:xfrm>
            <a:prstGeom prst="rect">
              <a:avLst/>
            </a:prstGeom>
            <a:solidFill>
              <a:srgbClr val="1CABE2">
                <a:alpha val="100000"/>
              </a:srgbClr>
            </a:solidFill>
          </p:spPr>
          <p:txBody>
            <a:bodyPr/>
            <a:lstStyle/>
            <a:p/>
          </p:txBody>
        </p:sp>
        <p:sp>
          <p:nvSpPr>
            <p:cNvPr id="72" name="rc72"/>
            <p:cNvSpPr/>
            <p:nvPr/>
          </p:nvSpPr>
          <p:spPr>
            <a:xfrm>
              <a:off x="7950217" y="2633020"/>
              <a:ext cx="249522" cy="1469677"/>
            </a:xfrm>
            <a:prstGeom prst="rect">
              <a:avLst/>
            </a:prstGeom>
            <a:solidFill>
              <a:srgbClr val="80BD41">
                <a:alpha val="100000"/>
              </a:srgbClr>
            </a:solidFill>
          </p:spPr>
          <p:txBody>
            <a:bodyPr/>
            <a:lstStyle/>
            <a:p/>
          </p:txBody>
        </p:sp>
        <p:sp>
          <p:nvSpPr>
            <p:cNvPr id="73" name="rc73"/>
            <p:cNvSpPr/>
            <p:nvPr/>
          </p:nvSpPr>
          <p:spPr>
            <a:xfrm>
              <a:off x="7950217" y="2413857"/>
              <a:ext cx="249522" cy="219162"/>
            </a:xfrm>
            <a:prstGeom prst="rect">
              <a:avLst/>
            </a:prstGeom>
            <a:solidFill>
              <a:srgbClr val="1CABE2">
                <a:alpha val="100000"/>
              </a:srgbClr>
            </a:solidFill>
          </p:spPr>
          <p:txBody>
            <a:bodyPr/>
            <a:lstStyle/>
            <a:p/>
          </p:txBody>
        </p:sp>
        <p:sp>
          <p:nvSpPr>
            <p:cNvPr id="74" name="pl74"/>
            <p:cNvSpPr/>
            <p:nvPr/>
          </p:nvSpPr>
          <p:spPr>
            <a:xfrm>
              <a:off x="1421035" y="1236556"/>
              <a:ext cx="6653943" cy="347411"/>
            </a:xfrm>
            <a:custGeom>
              <a:avLst/>
              <a:pathLst>
                <a:path w="6653943" h="347411">
                  <a:moveTo>
                    <a:pt x="0" y="289509"/>
                  </a:moveTo>
                  <a:lnTo>
                    <a:pt x="277247" y="57901"/>
                  </a:lnTo>
                  <a:lnTo>
                    <a:pt x="554495" y="144754"/>
                  </a:lnTo>
                  <a:lnTo>
                    <a:pt x="831742" y="28950"/>
                  </a:lnTo>
                  <a:lnTo>
                    <a:pt x="1108990" y="0"/>
                  </a:lnTo>
                  <a:lnTo>
                    <a:pt x="1386238" y="0"/>
                  </a:lnTo>
                  <a:lnTo>
                    <a:pt x="1663485" y="0"/>
                  </a:lnTo>
                  <a:lnTo>
                    <a:pt x="1940733" y="0"/>
                  </a:lnTo>
                  <a:lnTo>
                    <a:pt x="2217981" y="0"/>
                  </a:lnTo>
                  <a:lnTo>
                    <a:pt x="2495228" y="0"/>
                  </a:lnTo>
                  <a:lnTo>
                    <a:pt x="2772476" y="28950"/>
                  </a:lnTo>
                  <a:lnTo>
                    <a:pt x="3049724" y="28950"/>
                  </a:lnTo>
                  <a:lnTo>
                    <a:pt x="3326971" y="28950"/>
                  </a:lnTo>
                  <a:lnTo>
                    <a:pt x="3604219" y="0"/>
                  </a:lnTo>
                  <a:lnTo>
                    <a:pt x="3881467" y="28950"/>
                  </a:lnTo>
                  <a:lnTo>
                    <a:pt x="4158714" y="28950"/>
                  </a:lnTo>
                  <a:lnTo>
                    <a:pt x="4435962" y="57901"/>
                  </a:lnTo>
                  <a:lnTo>
                    <a:pt x="4713210" y="86852"/>
                  </a:lnTo>
                  <a:lnTo>
                    <a:pt x="4990457" y="57901"/>
                  </a:lnTo>
                  <a:lnTo>
                    <a:pt x="5267705" y="57901"/>
                  </a:lnTo>
                  <a:lnTo>
                    <a:pt x="5544953" y="57901"/>
                  </a:lnTo>
                  <a:lnTo>
                    <a:pt x="5822200" y="57901"/>
                  </a:lnTo>
                  <a:lnTo>
                    <a:pt x="6099448" y="202656"/>
                  </a:lnTo>
                  <a:lnTo>
                    <a:pt x="6376696" y="347411"/>
                  </a:lnTo>
                  <a:lnTo>
                    <a:pt x="6653943" y="34741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1355732" y="256016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6" name="tx86"/>
            <p:cNvSpPr/>
            <p:nvPr/>
          </p:nvSpPr>
          <p:spPr>
            <a:xfrm>
              <a:off x="2741971" y="24016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87" name="tx87"/>
            <p:cNvSpPr/>
            <p:nvPr/>
          </p:nvSpPr>
          <p:spPr>
            <a:xfrm>
              <a:off x="4128209" y="22624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88" name="tx88"/>
            <p:cNvSpPr/>
            <p:nvPr/>
          </p:nvSpPr>
          <p:spPr>
            <a:xfrm>
              <a:off x="5514447" y="22908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89" name="tx89"/>
            <p:cNvSpPr/>
            <p:nvPr/>
          </p:nvSpPr>
          <p:spPr>
            <a:xfrm>
              <a:off x="6623438" y="23784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0" name="tx90"/>
            <p:cNvSpPr/>
            <p:nvPr/>
          </p:nvSpPr>
          <p:spPr>
            <a:xfrm>
              <a:off x="6900686" y="2381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1" name="tx91"/>
            <p:cNvSpPr/>
            <p:nvPr/>
          </p:nvSpPr>
          <p:spPr>
            <a:xfrm>
              <a:off x="7177933" y="23526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2" name="tx92"/>
            <p:cNvSpPr/>
            <p:nvPr/>
          </p:nvSpPr>
          <p:spPr>
            <a:xfrm>
              <a:off x="7455181" y="23346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3" name="tx93"/>
            <p:cNvSpPr/>
            <p:nvPr/>
          </p:nvSpPr>
          <p:spPr>
            <a:xfrm>
              <a:off x="7732429" y="23062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8009676" y="22779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5" name="pl95"/>
            <p:cNvSpPr/>
            <p:nvPr/>
          </p:nvSpPr>
          <p:spPr>
            <a:xfrm>
              <a:off x="142103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4411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06" name="tx106"/>
            <p:cNvSpPr/>
            <p:nvPr/>
          </p:nvSpPr>
          <p:spPr>
            <a:xfrm>
              <a:off x="1367476" y="27383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81148" y="329284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08" name="tx108"/>
            <p:cNvSpPr/>
            <p:nvPr/>
          </p:nvSpPr>
          <p:spPr>
            <a:xfrm>
              <a:off x="2753715" y="25114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28209" y="32322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0" name="tx110"/>
            <p:cNvSpPr/>
            <p:nvPr/>
          </p:nvSpPr>
          <p:spPr>
            <a:xfrm>
              <a:off x="4139953" y="23812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514447" y="32464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2" name="tx112"/>
            <p:cNvSpPr/>
            <p:nvPr/>
          </p:nvSpPr>
          <p:spPr>
            <a:xfrm>
              <a:off x="5526191" y="24096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62615" y="329800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4" name="tx114"/>
            <p:cNvSpPr/>
            <p:nvPr/>
          </p:nvSpPr>
          <p:spPr>
            <a:xfrm>
              <a:off x="6635182" y="25062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39862" y="329800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6" name="tx116"/>
            <p:cNvSpPr/>
            <p:nvPr/>
          </p:nvSpPr>
          <p:spPr>
            <a:xfrm>
              <a:off x="6912430" y="25062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2851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8" name="tx118"/>
            <p:cNvSpPr/>
            <p:nvPr/>
          </p:nvSpPr>
          <p:spPr>
            <a:xfrm>
              <a:off x="7189677" y="24792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55181" y="33173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0" name="tx120"/>
            <p:cNvSpPr/>
            <p:nvPr/>
          </p:nvSpPr>
          <p:spPr>
            <a:xfrm>
              <a:off x="7466925" y="25024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32429" y="33444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2" name="tx122"/>
            <p:cNvSpPr/>
            <p:nvPr/>
          </p:nvSpPr>
          <p:spPr>
            <a:xfrm>
              <a:off x="7744173" y="25140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3339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4" name="tx124"/>
            <p:cNvSpPr/>
            <p:nvPr/>
          </p:nvSpPr>
          <p:spPr>
            <a:xfrm>
              <a:off x="8021420" y="24895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10775" y="3277000"/>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10775" y="25035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8" name="tx128"/>
            <p:cNvSpPr/>
            <p:nvPr/>
          </p:nvSpPr>
          <p:spPr>
            <a:xfrm>
              <a:off x="810775" y="17300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29" name="tx129"/>
            <p:cNvSpPr/>
            <p:nvPr/>
          </p:nvSpPr>
          <p:spPr>
            <a:xfrm>
              <a:off x="733081" y="95823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9" name="rc149"/>
            <p:cNvSpPr/>
            <p:nvPr/>
          </p:nvSpPr>
          <p:spPr>
            <a:xfrm>
              <a:off x="4157761" y="5010059"/>
              <a:ext cx="201456" cy="201456"/>
            </a:xfrm>
            <a:prstGeom prst="rect">
              <a:avLst/>
            </a:prstGeom>
            <a:solidFill>
              <a:srgbClr val="1CABE2">
                <a:alpha val="100000"/>
              </a:srgbClr>
            </a:solidFill>
          </p:spPr>
          <p:txBody>
            <a:bodyPr/>
            <a:lstStyle/>
            <a:p/>
          </p:txBody>
        </p:sp>
        <p:sp>
          <p:nvSpPr>
            <p:cNvPr id="150" name="rc150"/>
            <p:cNvSpPr/>
            <p:nvPr/>
          </p:nvSpPr>
          <p:spPr>
            <a:xfrm>
              <a:off x="6123695" y="5010059"/>
              <a:ext cx="201456" cy="201456"/>
            </a:xfrm>
            <a:prstGeom prst="rect">
              <a:avLst/>
            </a:prstGeom>
            <a:solidFill>
              <a:srgbClr val="80BD41">
                <a:alpha val="100000"/>
              </a:srgbClr>
            </a:solidFill>
          </p:spPr>
          <p:txBody>
            <a:bodyPr/>
            <a:lstStyle/>
            <a:p/>
          </p:txBody>
        </p:sp>
        <p:sp>
          <p:nvSpPr>
            <p:cNvPr id="151" name="tx151"/>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2" name="tx152"/>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4" name="tx154"/>
            <p:cNvSpPr/>
            <p:nvPr/>
          </p:nvSpPr>
          <p:spPr>
            <a:xfrm>
              <a:off x="951100" y="650627"/>
              <a:ext cx="252532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Tomé-et-Principe, 2000-2024</a:t>
              </a:r>
            </a:p>
          </p:txBody>
        </p:sp>
        <p:sp>
          <p:nvSpPr>
            <p:cNvPr id="155" name="pl155"/>
            <p:cNvSpPr/>
            <p:nvPr/>
          </p:nvSpPr>
          <p:spPr>
            <a:xfrm>
              <a:off x="23000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3076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3151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3227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3038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113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1892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992540" cy="167191"/>
            </a:xfrm>
            <a:prstGeom prst="rect">
              <a:avLst/>
            </a:prstGeom>
            <a:solidFill>
              <a:srgbClr val="80BD41">
                <a:alpha val="100000"/>
              </a:srgbClr>
            </a:solidFill>
          </p:spPr>
          <p:txBody>
            <a:bodyPr/>
            <a:lstStyle/>
            <a:p/>
          </p:txBody>
        </p:sp>
        <p:sp>
          <p:nvSpPr>
            <p:cNvPr id="167" name="rc167"/>
            <p:cNvSpPr/>
            <p:nvPr/>
          </p:nvSpPr>
          <p:spPr>
            <a:xfrm>
              <a:off x="7288814" y="5889059"/>
              <a:ext cx="180679" cy="167191"/>
            </a:xfrm>
            <a:prstGeom prst="rect">
              <a:avLst/>
            </a:prstGeom>
            <a:solidFill>
              <a:srgbClr val="1CABE2">
                <a:alpha val="100000"/>
              </a:srgbClr>
            </a:solidFill>
          </p:spPr>
          <p:txBody>
            <a:bodyPr/>
            <a:lstStyle/>
            <a:p/>
          </p:txBody>
        </p:sp>
        <p:sp>
          <p:nvSpPr>
            <p:cNvPr id="168" name="rc168"/>
            <p:cNvSpPr/>
            <p:nvPr/>
          </p:nvSpPr>
          <p:spPr>
            <a:xfrm>
              <a:off x="1296273" y="5680069"/>
              <a:ext cx="5631181" cy="167191"/>
            </a:xfrm>
            <a:prstGeom prst="rect">
              <a:avLst/>
            </a:prstGeom>
            <a:solidFill>
              <a:srgbClr val="80BD41">
                <a:alpha val="100000"/>
              </a:srgbClr>
            </a:solidFill>
          </p:spPr>
          <p:txBody>
            <a:bodyPr/>
            <a:lstStyle/>
            <a:p/>
          </p:txBody>
        </p:sp>
        <p:sp>
          <p:nvSpPr>
            <p:cNvPr id="169" name="rc169"/>
            <p:cNvSpPr/>
            <p:nvPr/>
          </p:nvSpPr>
          <p:spPr>
            <a:xfrm>
              <a:off x="6927455" y="5680069"/>
              <a:ext cx="843171" cy="167191"/>
            </a:xfrm>
            <a:prstGeom prst="rect">
              <a:avLst/>
            </a:prstGeom>
            <a:solidFill>
              <a:srgbClr val="1CABE2">
                <a:alpha val="100000"/>
              </a:srgbClr>
            </a:solidFill>
          </p:spPr>
          <p:txBody>
            <a:bodyPr/>
            <a:lstStyle/>
            <a:p/>
          </p:txBody>
        </p:sp>
        <p:sp>
          <p:nvSpPr>
            <p:cNvPr id="170" name="rc170"/>
            <p:cNvSpPr/>
            <p:nvPr/>
          </p:nvSpPr>
          <p:spPr>
            <a:xfrm>
              <a:off x="1296273" y="5471080"/>
              <a:ext cx="5721520" cy="167191"/>
            </a:xfrm>
            <a:prstGeom prst="rect">
              <a:avLst/>
            </a:prstGeom>
            <a:solidFill>
              <a:srgbClr val="80BD41">
                <a:alpha val="100000"/>
              </a:srgbClr>
            </a:solidFill>
          </p:spPr>
          <p:txBody>
            <a:bodyPr/>
            <a:lstStyle/>
            <a:p/>
          </p:txBody>
        </p:sp>
        <p:sp>
          <p:nvSpPr>
            <p:cNvPr id="171" name="rc171"/>
            <p:cNvSpPr/>
            <p:nvPr/>
          </p:nvSpPr>
          <p:spPr>
            <a:xfrm>
              <a:off x="7017794" y="5471080"/>
              <a:ext cx="853209" cy="167191"/>
            </a:xfrm>
            <a:prstGeom prst="rect">
              <a:avLst/>
            </a:prstGeom>
            <a:solidFill>
              <a:srgbClr val="1CABE2">
                <a:alpha val="100000"/>
              </a:srgbClr>
            </a:solidFill>
          </p:spPr>
          <p:txBody>
            <a:bodyPr/>
            <a:lstStyle/>
            <a:p/>
          </p:txBody>
        </p:sp>
        <p:sp>
          <p:nvSpPr>
            <p:cNvPr id="172" name="tx172"/>
            <p:cNvSpPr/>
            <p:nvPr/>
          </p:nvSpPr>
          <p:spPr>
            <a:xfrm>
              <a:off x="7708322"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73" name="tx173"/>
            <p:cNvSpPr/>
            <p:nvPr/>
          </p:nvSpPr>
          <p:spPr>
            <a:xfrm>
              <a:off x="8003432"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4" name="tx174"/>
            <p:cNvSpPr/>
            <p:nvPr/>
          </p:nvSpPr>
          <p:spPr>
            <a:xfrm>
              <a:off x="811936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75" name="tx175"/>
            <p:cNvSpPr/>
            <p:nvPr/>
          </p:nvSpPr>
          <p:spPr>
            <a:xfrm>
              <a:off x="4262399" y="5932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6" name="tx176"/>
            <p:cNvSpPr/>
            <p:nvPr/>
          </p:nvSpPr>
          <p:spPr>
            <a:xfrm>
              <a:off x="731735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036515"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8" name="tx178"/>
            <p:cNvSpPr/>
            <p:nvPr/>
          </p:nvSpPr>
          <p:spPr>
            <a:xfrm>
              <a:off x="728724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081685"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0" name="tx180"/>
            <p:cNvSpPr/>
            <p:nvPr/>
          </p:nvSpPr>
          <p:spPr>
            <a:xfrm>
              <a:off x="738260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26497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6" name="tx186"/>
            <p:cNvSpPr/>
            <p:nvPr/>
          </p:nvSpPr>
          <p:spPr>
            <a:xfrm>
              <a:off x="5272529"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7" name="tx187"/>
            <p:cNvSpPr/>
            <p:nvPr/>
          </p:nvSpPr>
          <p:spPr>
            <a:xfrm>
              <a:off x="7280080"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8" name="tx188"/>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9" name="tx189"/>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(87 %) était plus faible qu'en 2019 (97 %).
Le nombre d'enfants vaccinés avec le DTP1 a diminué de 5% par rapport à 2019.
Le nombre de nourrissons survivants a augmenté d'environ 6 %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Sao Tomé-et-Principe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470661"/>
            </a:xfrm>
            <a:custGeom>
              <a:avLst/>
              <a:pathLst>
                <a:path w="3397293" h="470661">
                  <a:moveTo>
                    <a:pt x="0" y="470661"/>
                  </a:moveTo>
                  <a:lnTo>
                    <a:pt x="141553" y="193801"/>
                  </a:lnTo>
                  <a:lnTo>
                    <a:pt x="283107" y="193801"/>
                  </a:lnTo>
                  <a:lnTo>
                    <a:pt x="424661" y="138429"/>
                  </a:lnTo>
                  <a:lnTo>
                    <a:pt x="566215" y="83057"/>
                  </a:lnTo>
                  <a:lnTo>
                    <a:pt x="707769" y="55371"/>
                  </a:lnTo>
                  <a:lnTo>
                    <a:pt x="849323" y="55371"/>
                  </a:lnTo>
                  <a:lnTo>
                    <a:pt x="990877" y="55371"/>
                  </a:lnTo>
                  <a:lnTo>
                    <a:pt x="1132431" y="0"/>
                  </a:lnTo>
                  <a:lnTo>
                    <a:pt x="1273984" y="27685"/>
                  </a:lnTo>
                  <a:lnTo>
                    <a:pt x="1415538" y="27685"/>
                  </a:lnTo>
                  <a:lnTo>
                    <a:pt x="1557092" y="83057"/>
                  </a:lnTo>
                  <a:lnTo>
                    <a:pt x="1698646" y="83057"/>
                  </a:lnTo>
                  <a:lnTo>
                    <a:pt x="1840200" y="55371"/>
                  </a:lnTo>
                  <a:lnTo>
                    <a:pt x="1981754" y="110743"/>
                  </a:lnTo>
                  <a:lnTo>
                    <a:pt x="2123308" y="83057"/>
                  </a:lnTo>
                  <a:lnTo>
                    <a:pt x="2264862" y="83057"/>
                  </a:lnTo>
                  <a:lnTo>
                    <a:pt x="2406416" y="110743"/>
                  </a:lnTo>
                  <a:lnTo>
                    <a:pt x="2547969" y="110743"/>
                  </a:lnTo>
                  <a:lnTo>
                    <a:pt x="2689523" y="110743"/>
                  </a:lnTo>
                  <a:lnTo>
                    <a:pt x="2831077" y="83057"/>
                  </a:lnTo>
                  <a:lnTo>
                    <a:pt x="2972631" y="55371"/>
                  </a:lnTo>
                  <a:lnTo>
                    <a:pt x="3114185" y="193801"/>
                  </a:lnTo>
                  <a:lnTo>
                    <a:pt x="3255739" y="332231"/>
                  </a:lnTo>
                  <a:lnTo>
                    <a:pt x="3397293" y="33223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470661"/>
            </a:xfrm>
            <a:custGeom>
              <a:avLst/>
              <a:pathLst>
                <a:path w="3397293" h="470661">
                  <a:moveTo>
                    <a:pt x="0" y="470661"/>
                  </a:moveTo>
                  <a:lnTo>
                    <a:pt x="141553" y="193801"/>
                  </a:lnTo>
                  <a:lnTo>
                    <a:pt x="283107" y="193801"/>
                  </a:lnTo>
                  <a:lnTo>
                    <a:pt x="424661" y="138429"/>
                  </a:lnTo>
                  <a:lnTo>
                    <a:pt x="566215" y="83057"/>
                  </a:lnTo>
                  <a:lnTo>
                    <a:pt x="707769" y="55371"/>
                  </a:lnTo>
                  <a:lnTo>
                    <a:pt x="849323" y="55371"/>
                  </a:lnTo>
                  <a:lnTo>
                    <a:pt x="990877" y="55371"/>
                  </a:lnTo>
                  <a:lnTo>
                    <a:pt x="1132431" y="0"/>
                  </a:lnTo>
                  <a:lnTo>
                    <a:pt x="1273984" y="27685"/>
                  </a:lnTo>
                  <a:lnTo>
                    <a:pt x="1415538" y="27685"/>
                  </a:lnTo>
                  <a:lnTo>
                    <a:pt x="1557092" y="83057"/>
                  </a:lnTo>
                  <a:lnTo>
                    <a:pt x="1698646" y="83057"/>
                  </a:lnTo>
                  <a:lnTo>
                    <a:pt x="1840200" y="55371"/>
                  </a:lnTo>
                  <a:lnTo>
                    <a:pt x="1981754" y="110743"/>
                  </a:lnTo>
                  <a:lnTo>
                    <a:pt x="2123308" y="83057"/>
                  </a:lnTo>
                  <a:lnTo>
                    <a:pt x="2264862" y="83057"/>
                  </a:lnTo>
                  <a:lnTo>
                    <a:pt x="2406416" y="110743"/>
                  </a:lnTo>
                  <a:lnTo>
                    <a:pt x="2547969" y="110743"/>
                  </a:lnTo>
                  <a:lnTo>
                    <a:pt x="2689523" y="110743"/>
                  </a:lnTo>
                  <a:lnTo>
                    <a:pt x="2831077" y="83057"/>
                  </a:lnTo>
                  <a:lnTo>
                    <a:pt x="2972631" y="55371"/>
                  </a:lnTo>
                  <a:lnTo>
                    <a:pt x="3114185" y="193801"/>
                  </a:lnTo>
                  <a:lnTo>
                    <a:pt x="3255739" y="332231"/>
                  </a:lnTo>
                  <a:lnTo>
                    <a:pt x="3397293" y="33223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470661"/>
            </a:xfrm>
            <a:custGeom>
              <a:avLst/>
              <a:pathLst>
                <a:path w="3397293" h="470661">
                  <a:moveTo>
                    <a:pt x="0" y="470661"/>
                  </a:moveTo>
                  <a:lnTo>
                    <a:pt x="141553" y="193801"/>
                  </a:lnTo>
                  <a:lnTo>
                    <a:pt x="283107" y="193801"/>
                  </a:lnTo>
                  <a:lnTo>
                    <a:pt x="424661" y="138429"/>
                  </a:lnTo>
                  <a:lnTo>
                    <a:pt x="566215" y="83057"/>
                  </a:lnTo>
                  <a:lnTo>
                    <a:pt x="707769" y="55371"/>
                  </a:lnTo>
                  <a:lnTo>
                    <a:pt x="849323" y="55371"/>
                  </a:lnTo>
                  <a:lnTo>
                    <a:pt x="990877" y="55371"/>
                  </a:lnTo>
                  <a:lnTo>
                    <a:pt x="1132431" y="0"/>
                  </a:lnTo>
                  <a:lnTo>
                    <a:pt x="1273984" y="27685"/>
                  </a:lnTo>
                  <a:lnTo>
                    <a:pt x="1415538" y="27685"/>
                  </a:lnTo>
                  <a:lnTo>
                    <a:pt x="1557092" y="83057"/>
                  </a:lnTo>
                  <a:lnTo>
                    <a:pt x="1698646" y="83057"/>
                  </a:lnTo>
                  <a:lnTo>
                    <a:pt x="1840200" y="55371"/>
                  </a:lnTo>
                  <a:lnTo>
                    <a:pt x="1981754" y="110743"/>
                  </a:lnTo>
                  <a:lnTo>
                    <a:pt x="2123308" y="83057"/>
                  </a:lnTo>
                  <a:lnTo>
                    <a:pt x="2264862" y="83057"/>
                  </a:lnTo>
                  <a:lnTo>
                    <a:pt x="2406416" y="110743"/>
                  </a:lnTo>
                  <a:lnTo>
                    <a:pt x="2547969" y="110743"/>
                  </a:lnTo>
                  <a:lnTo>
                    <a:pt x="2689523" y="110743"/>
                  </a:lnTo>
                  <a:lnTo>
                    <a:pt x="2831077" y="83057"/>
                  </a:lnTo>
                  <a:lnTo>
                    <a:pt x="2972631" y="55371"/>
                  </a:lnTo>
                  <a:lnTo>
                    <a:pt x="3114185" y="193801"/>
                  </a:lnTo>
                  <a:lnTo>
                    <a:pt x="3255739" y="332231"/>
                  </a:lnTo>
                  <a:lnTo>
                    <a:pt x="3397293" y="33223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2437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437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6108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23541"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10819" y="4701816"/>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Tomé-et-Principe</a:t>
              </a:r>
            </a:p>
          </p:txBody>
        </p:sp>
        <p:sp>
          <p:nvSpPr>
            <p:cNvPr id="60" name="tx60"/>
            <p:cNvSpPr/>
            <p:nvPr/>
          </p:nvSpPr>
          <p:spPr>
            <a:xfrm>
              <a:off x="3228186"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90640"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053431" y="472791"/>
              <a:ext cx="3532361"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Sao Tomé-et-Principe, 2000-2024</a:t>
              </a:r>
            </a:p>
          </p:txBody>
        </p:sp>
        <p:sp>
          <p:nvSpPr>
            <p:cNvPr id="63" name="pl63"/>
            <p:cNvSpPr/>
            <p:nvPr/>
          </p:nvSpPr>
          <p:spPr>
            <a:xfrm>
              <a:off x="5267799" y="33256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937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617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298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78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41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097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777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457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138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493005"/>
              <a:ext cx="3397293" cy="1074337"/>
            </a:xfrm>
            <a:custGeom>
              <a:avLst/>
              <a:pathLst>
                <a:path w="3397293" h="1074337">
                  <a:moveTo>
                    <a:pt x="0" y="1074337"/>
                  </a:moveTo>
                  <a:lnTo>
                    <a:pt x="141553" y="442374"/>
                  </a:lnTo>
                  <a:lnTo>
                    <a:pt x="283107" y="442374"/>
                  </a:lnTo>
                  <a:lnTo>
                    <a:pt x="424661" y="315981"/>
                  </a:lnTo>
                  <a:lnTo>
                    <a:pt x="566215" y="189588"/>
                  </a:lnTo>
                  <a:lnTo>
                    <a:pt x="707769" y="126392"/>
                  </a:lnTo>
                  <a:lnTo>
                    <a:pt x="849323" y="126392"/>
                  </a:lnTo>
                  <a:lnTo>
                    <a:pt x="990877" y="126392"/>
                  </a:lnTo>
                  <a:lnTo>
                    <a:pt x="1132431" y="0"/>
                  </a:lnTo>
                  <a:lnTo>
                    <a:pt x="1273984" y="63196"/>
                  </a:lnTo>
                  <a:lnTo>
                    <a:pt x="1415538" y="63196"/>
                  </a:lnTo>
                  <a:lnTo>
                    <a:pt x="1557092" y="189588"/>
                  </a:lnTo>
                  <a:lnTo>
                    <a:pt x="1698646" y="189588"/>
                  </a:lnTo>
                  <a:lnTo>
                    <a:pt x="1840200" y="126392"/>
                  </a:lnTo>
                  <a:lnTo>
                    <a:pt x="1981754" y="252785"/>
                  </a:lnTo>
                  <a:lnTo>
                    <a:pt x="2123308" y="189588"/>
                  </a:lnTo>
                  <a:lnTo>
                    <a:pt x="2264862" y="189588"/>
                  </a:lnTo>
                  <a:lnTo>
                    <a:pt x="2406416" y="252785"/>
                  </a:lnTo>
                  <a:lnTo>
                    <a:pt x="2547969" y="252785"/>
                  </a:lnTo>
                  <a:lnTo>
                    <a:pt x="2689523" y="252785"/>
                  </a:lnTo>
                  <a:lnTo>
                    <a:pt x="2831077" y="189588"/>
                  </a:lnTo>
                  <a:lnTo>
                    <a:pt x="2972631" y="126392"/>
                  </a:lnTo>
                  <a:lnTo>
                    <a:pt x="3114185" y="442374"/>
                  </a:lnTo>
                  <a:lnTo>
                    <a:pt x="3255739" y="758355"/>
                  </a:lnTo>
                  <a:lnTo>
                    <a:pt x="3397293" y="758355"/>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45790"/>
              <a:ext cx="3397293" cy="884748"/>
            </a:xfrm>
            <a:custGeom>
              <a:avLst/>
              <a:pathLst>
                <a:path w="3397293" h="884748">
                  <a:moveTo>
                    <a:pt x="0" y="884748"/>
                  </a:moveTo>
                  <a:lnTo>
                    <a:pt x="141553" y="884748"/>
                  </a:lnTo>
                  <a:lnTo>
                    <a:pt x="283107" y="884748"/>
                  </a:lnTo>
                  <a:lnTo>
                    <a:pt x="424661" y="758355"/>
                  </a:lnTo>
                  <a:lnTo>
                    <a:pt x="566215" y="631962"/>
                  </a:lnTo>
                  <a:lnTo>
                    <a:pt x="707769" y="568766"/>
                  </a:lnTo>
                  <a:lnTo>
                    <a:pt x="849323" y="505570"/>
                  </a:lnTo>
                  <a:lnTo>
                    <a:pt x="990877" y="505570"/>
                  </a:lnTo>
                  <a:lnTo>
                    <a:pt x="1132431" y="315981"/>
                  </a:lnTo>
                  <a:lnTo>
                    <a:pt x="1273984" y="189588"/>
                  </a:lnTo>
                  <a:lnTo>
                    <a:pt x="1415538" y="189588"/>
                  </a:lnTo>
                  <a:lnTo>
                    <a:pt x="1557092" y="126392"/>
                  </a:lnTo>
                  <a:lnTo>
                    <a:pt x="1698646" y="126392"/>
                  </a:lnTo>
                  <a:lnTo>
                    <a:pt x="1840200" y="189588"/>
                  </a:lnTo>
                  <a:lnTo>
                    <a:pt x="1981754" y="126392"/>
                  </a:lnTo>
                  <a:lnTo>
                    <a:pt x="2123308" y="63196"/>
                  </a:lnTo>
                  <a:lnTo>
                    <a:pt x="2264862" y="0"/>
                  </a:lnTo>
                  <a:lnTo>
                    <a:pt x="2406416" y="0"/>
                  </a:lnTo>
                  <a:lnTo>
                    <a:pt x="2547969" y="0"/>
                  </a:lnTo>
                  <a:lnTo>
                    <a:pt x="2689523" y="0"/>
                  </a:lnTo>
                  <a:lnTo>
                    <a:pt x="2831077" y="189588"/>
                  </a:lnTo>
                  <a:lnTo>
                    <a:pt x="2972631" y="252785"/>
                  </a:lnTo>
                  <a:lnTo>
                    <a:pt x="3114185" y="63196"/>
                  </a:lnTo>
                  <a:lnTo>
                    <a:pt x="3255739" y="126392"/>
                  </a:lnTo>
                  <a:lnTo>
                    <a:pt x="3397293" y="63196"/>
                  </a:lnTo>
                </a:path>
              </a:pathLst>
            </a:custGeom>
            <a:ln w="27101" cap="flat">
              <a:solidFill>
                <a:srgbClr val="80BD41">
                  <a:alpha val="100000"/>
                </a:srgbClr>
              </a:solidFill>
              <a:prstDash val="solid"/>
              <a:round/>
            </a:ln>
          </p:spPr>
          <p:txBody>
            <a:bodyPr/>
            <a:lstStyle/>
            <a:p/>
          </p:txBody>
        </p:sp>
        <p:sp>
          <p:nvSpPr>
            <p:cNvPr id="82" name="pl82"/>
            <p:cNvSpPr/>
            <p:nvPr/>
          </p:nvSpPr>
          <p:spPr>
            <a:xfrm>
              <a:off x="5437664" y="1745790"/>
              <a:ext cx="3397293" cy="2022281"/>
            </a:xfrm>
            <a:custGeom>
              <a:avLst/>
              <a:pathLst>
                <a:path w="3397293" h="2022281">
                  <a:moveTo>
                    <a:pt x="0" y="1959085"/>
                  </a:moveTo>
                  <a:lnTo>
                    <a:pt x="141553" y="2022281"/>
                  </a:lnTo>
                  <a:lnTo>
                    <a:pt x="283107" y="1895888"/>
                  </a:lnTo>
                  <a:lnTo>
                    <a:pt x="424661" y="1643103"/>
                  </a:lnTo>
                  <a:lnTo>
                    <a:pt x="566215" y="1327122"/>
                  </a:lnTo>
                  <a:lnTo>
                    <a:pt x="707769" y="1074337"/>
                  </a:lnTo>
                  <a:lnTo>
                    <a:pt x="849323" y="884748"/>
                  </a:lnTo>
                  <a:lnTo>
                    <a:pt x="990877" y="758355"/>
                  </a:lnTo>
                  <a:lnTo>
                    <a:pt x="1132431" y="442374"/>
                  </a:lnTo>
                  <a:lnTo>
                    <a:pt x="1273984" y="126392"/>
                  </a:lnTo>
                  <a:lnTo>
                    <a:pt x="1415538" y="379177"/>
                  </a:lnTo>
                  <a:lnTo>
                    <a:pt x="1557092" y="442374"/>
                  </a:lnTo>
                  <a:lnTo>
                    <a:pt x="1698646" y="758355"/>
                  </a:lnTo>
                  <a:lnTo>
                    <a:pt x="1840200" y="758355"/>
                  </a:lnTo>
                  <a:lnTo>
                    <a:pt x="1981754" y="568766"/>
                  </a:lnTo>
                  <a:lnTo>
                    <a:pt x="2123308" y="631962"/>
                  </a:lnTo>
                  <a:lnTo>
                    <a:pt x="2264862" y="315981"/>
                  </a:lnTo>
                  <a:lnTo>
                    <a:pt x="2406416" y="252785"/>
                  </a:lnTo>
                  <a:lnTo>
                    <a:pt x="2547969" y="126392"/>
                  </a:lnTo>
                  <a:lnTo>
                    <a:pt x="2689523" y="0"/>
                  </a:lnTo>
                  <a:lnTo>
                    <a:pt x="2831077" y="189588"/>
                  </a:lnTo>
                  <a:lnTo>
                    <a:pt x="2972631" y="189588"/>
                  </a:lnTo>
                  <a:lnTo>
                    <a:pt x="3114185" y="189588"/>
                  </a:lnTo>
                  <a:lnTo>
                    <a:pt x="3255739" y="63196"/>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4579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493005"/>
              <a:ext cx="3397293" cy="1074337"/>
            </a:xfrm>
            <a:custGeom>
              <a:avLst/>
              <a:pathLst>
                <a:path w="3397293" h="1074337">
                  <a:moveTo>
                    <a:pt x="0" y="1074337"/>
                  </a:moveTo>
                  <a:lnTo>
                    <a:pt x="141553" y="442374"/>
                  </a:lnTo>
                  <a:lnTo>
                    <a:pt x="283107" y="442374"/>
                  </a:lnTo>
                  <a:lnTo>
                    <a:pt x="424661" y="315981"/>
                  </a:lnTo>
                  <a:lnTo>
                    <a:pt x="566215" y="189588"/>
                  </a:lnTo>
                  <a:lnTo>
                    <a:pt x="707769" y="126392"/>
                  </a:lnTo>
                  <a:lnTo>
                    <a:pt x="849323" y="126392"/>
                  </a:lnTo>
                  <a:lnTo>
                    <a:pt x="990877" y="126392"/>
                  </a:lnTo>
                  <a:lnTo>
                    <a:pt x="1132431" y="0"/>
                  </a:lnTo>
                  <a:lnTo>
                    <a:pt x="1273984" y="63196"/>
                  </a:lnTo>
                  <a:lnTo>
                    <a:pt x="1415538" y="63196"/>
                  </a:lnTo>
                  <a:lnTo>
                    <a:pt x="1557092" y="189588"/>
                  </a:lnTo>
                  <a:lnTo>
                    <a:pt x="1698646" y="189588"/>
                  </a:lnTo>
                  <a:lnTo>
                    <a:pt x="1840200" y="126392"/>
                  </a:lnTo>
                  <a:lnTo>
                    <a:pt x="1981754" y="252785"/>
                  </a:lnTo>
                  <a:lnTo>
                    <a:pt x="2123308" y="189588"/>
                  </a:lnTo>
                  <a:lnTo>
                    <a:pt x="2264862" y="189588"/>
                  </a:lnTo>
                  <a:lnTo>
                    <a:pt x="2406416" y="252785"/>
                  </a:lnTo>
                  <a:lnTo>
                    <a:pt x="2547969" y="252785"/>
                  </a:lnTo>
                  <a:lnTo>
                    <a:pt x="2689523" y="252785"/>
                  </a:lnTo>
                  <a:lnTo>
                    <a:pt x="2831077" y="189588"/>
                  </a:lnTo>
                  <a:lnTo>
                    <a:pt x="2972631" y="126392"/>
                  </a:lnTo>
                  <a:lnTo>
                    <a:pt x="3114185" y="442374"/>
                  </a:lnTo>
                  <a:lnTo>
                    <a:pt x="3255739" y="758355"/>
                  </a:lnTo>
                  <a:lnTo>
                    <a:pt x="3397293" y="75835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55087"/>
              <a:ext cx="0" cy="1112254"/>
            </a:xfrm>
            <a:custGeom>
              <a:avLst/>
              <a:pathLst>
                <a:path w="0" h="1112254">
                  <a:moveTo>
                    <a:pt x="0" y="11122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55087"/>
              <a:ext cx="0" cy="164310"/>
            </a:xfrm>
            <a:custGeom>
              <a:avLst/>
              <a:pathLst>
                <a:path w="0" h="164310">
                  <a:moveTo>
                    <a:pt x="0" y="1643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55087"/>
              <a:ext cx="0" cy="101114"/>
            </a:xfrm>
            <a:custGeom>
              <a:avLst/>
              <a:pathLst>
                <a:path w="0" h="101114">
                  <a:moveTo>
                    <a:pt x="0" y="1011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55087"/>
              <a:ext cx="0" cy="227506"/>
            </a:xfrm>
            <a:custGeom>
              <a:avLst/>
              <a:pathLst>
                <a:path w="0" h="227506">
                  <a:moveTo>
                    <a:pt x="0" y="22750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55087"/>
              <a:ext cx="0" cy="290702"/>
            </a:xfrm>
            <a:custGeom>
              <a:avLst/>
              <a:pathLst>
                <a:path w="0" h="290702">
                  <a:moveTo>
                    <a:pt x="0" y="29070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55087"/>
              <a:ext cx="0" cy="796273"/>
            </a:xfrm>
            <a:custGeom>
              <a:avLst/>
              <a:pathLst>
                <a:path w="0" h="796273">
                  <a:moveTo>
                    <a:pt x="0" y="79627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55087"/>
              <a:ext cx="0" cy="796273"/>
            </a:xfrm>
            <a:custGeom>
              <a:avLst/>
              <a:pathLst>
                <a:path w="0" h="796273">
                  <a:moveTo>
                    <a:pt x="0" y="79627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493005"/>
              <a:ext cx="3397293" cy="1074337"/>
            </a:xfrm>
            <a:custGeom>
              <a:avLst/>
              <a:pathLst>
                <a:path w="3397293" h="1074337">
                  <a:moveTo>
                    <a:pt x="0" y="1074337"/>
                  </a:moveTo>
                  <a:lnTo>
                    <a:pt x="141553" y="442374"/>
                  </a:lnTo>
                  <a:lnTo>
                    <a:pt x="283107" y="442374"/>
                  </a:lnTo>
                  <a:lnTo>
                    <a:pt x="424661" y="315981"/>
                  </a:lnTo>
                  <a:lnTo>
                    <a:pt x="566215" y="189588"/>
                  </a:lnTo>
                  <a:lnTo>
                    <a:pt x="707769" y="126392"/>
                  </a:lnTo>
                  <a:lnTo>
                    <a:pt x="849323" y="126392"/>
                  </a:lnTo>
                  <a:lnTo>
                    <a:pt x="990877" y="126392"/>
                  </a:lnTo>
                  <a:lnTo>
                    <a:pt x="1132431" y="0"/>
                  </a:lnTo>
                  <a:lnTo>
                    <a:pt x="1273984" y="63196"/>
                  </a:lnTo>
                  <a:lnTo>
                    <a:pt x="1415538" y="63196"/>
                  </a:lnTo>
                  <a:lnTo>
                    <a:pt x="1557092" y="189588"/>
                  </a:lnTo>
                  <a:lnTo>
                    <a:pt x="1698646" y="189588"/>
                  </a:lnTo>
                  <a:lnTo>
                    <a:pt x="1840200" y="126392"/>
                  </a:lnTo>
                  <a:lnTo>
                    <a:pt x="1981754" y="252785"/>
                  </a:lnTo>
                  <a:lnTo>
                    <a:pt x="2123308" y="189588"/>
                  </a:lnTo>
                  <a:lnTo>
                    <a:pt x="2264862" y="189588"/>
                  </a:lnTo>
                  <a:lnTo>
                    <a:pt x="2406416" y="252785"/>
                  </a:lnTo>
                  <a:lnTo>
                    <a:pt x="2547969" y="252785"/>
                  </a:lnTo>
                  <a:lnTo>
                    <a:pt x="2689523" y="252785"/>
                  </a:lnTo>
                  <a:lnTo>
                    <a:pt x="2831077" y="189588"/>
                  </a:lnTo>
                  <a:lnTo>
                    <a:pt x="2972631" y="126392"/>
                  </a:lnTo>
                  <a:lnTo>
                    <a:pt x="3114185" y="442374"/>
                  </a:lnTo>
                  <a:lnTo>
                    <a:pt x="3255739" y="758355"/>
                  </a:lnTo>
                  <a:lnTo>
                    <a:pt x="3397293" y="758355"/>
                  </a:lnTo>
                </a:path>
              </a:pathLst>
            </a:custGeom>
            <a:ln w="27101" cap="flat">
              <a:solidFill>
                <a:srgbClr val="0058AB">
                  <a:alpha val="100000"/>
                </a:srgbClr>
              </a:solidFill>
              <a:prstDash val="solid"/>
              <a:round/>
            </a:ln>
          </p:spPr>
          <p:txBody>
            <a:bodyPr/>
            <a:lstStyle/>
            <a:p/>
          </p:txBody>
        </p:sp>
        <p:sp>
          <p:nvSpPr>
            <p:cNvPr id="93" name="tx93"/>
            <p:cNvSpPr/>
            <p:nvPr/>
          </p:nvSpPr>
          <p:spPr>
            <a:xfrm>
              <a:off x="5359324" y="138931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6115288" y="13906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823058" y="138931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530827" y="13906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7042" y="13893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8936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786762" y="138936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902429" y="176986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705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58949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9576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3256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936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617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556041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56041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27778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804024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827518" y="4701816"/>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Tomé-et-Principe</a:t>
              </a:r>
            </a:p>
          </p:txBody>
        </p:sp>
        <p:sp>
          <p:nvSpPr>
            <p:cNvPr id="120" name="tx120"/>
            <p:cNvSpPr/>
            <p:nvPr/>
          </p:nvSpPr>
          <p:spPr>
            <a:xfrm>
              <a:off x="754488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307339"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17651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89519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61387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33254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3585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75453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47321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19188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10248"/>
              <a:ext cx="2646762" cy="145351"/>
            </a:xfrm>
            <a:prstGeom prst="rect">
              <a:avLst/>
            </a:prstGeom>
            <a:solidFill>
              <a:srgbClr val="1CABE2">
                <a:alpha val="80000"/>
              </a:srgbClr>
            </a:solidFill>
          </p:spPr>
          <p:txBody>
            <a:bodyPr/>
            <a:lstStyle/>
            <a:p/>
          </p:txBody>
        </p:sp>
        <p:sp>
          <p:nvSpPr>
            <p:cNvPr id="136" name="rc136"/>
            <p:cNvSpPr/>
            <p:nvPr/>
          </p:nvSpPr>
          <p:spPr>
            <a:xfrm>
              <a:off x="1317178" y="5528559"/>
              <a:ext cx="7192664" cy="145351"/>
            </a:xfrm>
            <a:prstGeom prst="rect">
              <a:avLst/>
            </a:prstGeom>
            <a:solidFill>
              <a:srgbClr val="1CABE2">
                <a:alpha val="80000"/>
              </a:srgbClr>
            </a:solidFill>
          </p:spPr>
          <p:txBody>
            <a:bodyPr/>
            <a:lstStyle/>
            <a:p/>
          </p:txBody>
        </p:sp>
        <p:sp>
          <p:nvSpPr>
            <p:cNvPr id="137" name="rc137"/>
            <p:cNvSpPr/>
            <p:nvPr/>
          </p:nvSpPr>
          <p:spPr>
            <a:xfrm>
              <a:off x="1317178" y="5346869"/>
              <a:ext cx="7321564" cy="145351"/>
            </a:xfrm>
            <a:prstGeom prst="rect">
              <a:avLst/>
            </a:prstGeom>
            <a:solidFill>
              <a:srgbClr val="1CABE2">
                <a:alpha val="80000"/>
              </a:srgbClr>
            </a:solidFill>
          </p:spPr>
          <p:txBody>
            <a:bodyPr/>
            <a:lstStyle/>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02772"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3" name="tx143"/>
            <p:cNvSpPr/>
            <p:nvPr/>
          </p:nvSpPr>
          <p:spPr>
            <a:xfrm>
              <a:off x="4521449"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4" name="tx144"/>
            <p:cNvSpPr/>
            <p:nvPr/>
          </p:nvSpPr>
          <p:spPr>
            <a:xfrm>
              <a:off x="6240126"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5" name="tx145"/>
            <p:cNvSpPr/>
            <p:nvPr/>
          </p:nvSpPr>
          <p:spPr>
            <a:xfrm>
              <a:off x="7958804"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6" name="tx146"/>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47" name="tx147"/>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8" name="tx148"/>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9" name="tx149"/>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DTC3 à Sao Tomé-et-Principe (87%) était supérieure de 2 points de pourcentage à la moyenne mondiale (85%) et de 15 points de pourcentage à la moyenne de l'ensemble des pays du site WCAR (72%).
La couverture nationale en DTC3 était inférieure de 8 points de pourcentage à celle de 2019 (95%).
Le nombre d'enfants non vaccinés et sous-vaccinés a augmenté (c'est-à-dire s'est aggravé) par rapport à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Sao Tomé-et-Principe se classera au 18e rang sur 24 pays pour la plus faible couverture en DTC3 (sur la base d'un classement ex æquo).
Sao Tomé-et-Principe n'était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15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13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1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808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64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061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559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56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86316"/>
              <a:ext cx="249522" cy="1120368"/>
            </a:xfrm>
            <a:prstGeom prst="rect">
              <a:avLst/>
            </a:prstGeom>
            <a:solidFill>
              <a:srgbClr val="80BD41">
                <a:alpha val="100000"/>
              </a:srgbClr>
            </a:solidFill>
          </p:spPr>
          <p:txBody>
            <a:bodyPr/>
            <a:lstStyle/>
            <a:p/>
          </p:txBody>
        </p:sp>
        <p:sp>
          <p:nvSpPr>
            <p:cNvPr id="25" name="rc25"/>
            <p:cNvSpPr/>
            <p:nvPr/>
          </p:nvSpPr>
          <p:spPr>
            <a:xfrm>
              <a:off x="1296273" y="2641236"/>
              <a:ext cx="249522" cy="245080"/>
            </a:xfrm>
            <a:prstGeom prst="rect">
              <a:avLst/>
            </a:prstGeom>
            <a:solidFill>
              <a:srgbClr val="1CABE2">
                <a:alpha val="100000"/>
              </a:srgbClr>
            </a:solidFill>
          </p:spPr>
          <p:txBody>
            <a:bodyPr/>
            <a:lstStyle/>
            <a:p/>
          </p:txBody>
        </p:sp>
        <p:sp>
          <p:nvSpPr>
            <p:cNvPr id="26" name="rc26"/>
            <p:cNvSpPr/>
            <p:nvPr/>
          </p:nvSpPr>
          <p:spPr>
            <a:xfrm>
              <a:off x="1573521" y="2721262"/>
              <a:ext cx="249522" cy="1285422"/>
            </a:xfrm>
            <a:prstGeom prst="rect">
              <a:avLst/>
            </a:prstGeom>
            <a:solidFill>
              <a:srgbClr val="80BD41">
                <a:alpha val="100000"/>
              </a:srgbClr>
            </a:solidFill>
          </p:spPr>
          <p:txBody>
            <a:bodyPr/>
            <a:lstStyle/>
            <a:p/>
          </p:txBody>
        </p:sp>
        <p:sp>
          <p:nvSpPr>
            <p:cNvPr id="27" name="rc27"/>
            <p:cNvSpPr/>
            <p:nvPr/>
          </p:nvSpPr>
          <p:spPr>
            <a:xfrm>
              <a:off x="1573521" y="2608725"/>
              <a:ext cx="249522" cy="112536"/>
            </a:xfrm>
            <a:prstGeom prst="rect">
              <a:avLst/>
            </a:prstGeom>
            <a:solidFill>
              <a:srgbClr val="1CABE2">
                <a:alpha val="100000"/>
              </a:srgbClr>
            </a:solidFill>
          </p:spPr>
          <p:txBody>
            <a:bodyPr/>
            <a:lstStyle/>
            <a:p/>
          </p:txBody>
        </p:sp>
        <p:sp>
          <p:nvSpPr>
            <p:cNvPr id="28" name="rc28"/>
            <p:cNvSpPr/>
            <p:nvPr/>
          </p:nvSpPr>
          <p:spPr>
            <a:xfrm>
              <a:off x="1850769" y="2691252"/>
              <a:ext cx="249522" cy="1315432"/>
            </a:xfrm>
            <a:prstGeom prst="rect">
              <a:avLst/>
            </a:prstGeom>
            <a:solidFill>
              <a:srgbClr val="80BD41">
                <a:alpha val="100000"/>
              </a:srgbClr>
            </a:solidFill>
          </p:spPr>
          <p:txBody>
            <a:bodyPr/>
            <a:lstStyle/>
            <a:p/>
          </p:txBody>
        </p:sp>
        <p:sp>
          <p:nvSpPr>
            <p:cNvPr id="29" name="rc29"/>
            <p:cNvSpPr/>
            <p:nvPr/>
          </p:nvSpPr>
          <p:spPr>
            <a:xfrm>
              <a:off x="1850769" y="2576215"/>
              <a:ext cx="249522" cy="115037"/>
            </a:xfrm>
            <a:prstGeom prst="rect">
              <a:avLst/>
            </a:prstGeom>
            <a:solidFill>
              <a:srgbClr val="1CABE2">
                <a:alpha val="100000"/>
              </a:srgbClr>
            </a:solidFill>
          </p:spPr>
          <p:txBody>
            <a:bodyPr/>
            <a:lstStyle/>
            <a:p/>
          </p:txBody>
        </p:sp>
        <p:sp>
          <p:nvSpPr>
            <p:cNvPr id="30" name="rc30"/>
            <p:cNvSpPr/>
            <p:nvPr/>
          </p:nvSpPr>
          <p:spPr>
            <a:xfrm>
              <a:off x="2128016" y="2633733"/>
              <a:ext cx="249522" cy="1372951"/>
            </a:xfrm>
            <a:prstGeom prst="rect">
              <a:avLst/>
            </a:prstGeom>
            <a:solidFill>
              <a:srgbClr val="80BD41">
                <a:alpha val="100000"/>
              </a:srgbClr>
            </a:solidFill>
          </p:spPr>
          <p:txBody>
            <a:bodyPr/>
            <a:lstStyle/>
            <a:p/>
          </p:txBody>
        </p:sp>
        <p:sp>
          <p:nvSpPr>
            <p:cNvPr id="31" name="rc31"/>
            <p:cNvSpPr/>
            <p:nvPr/>
          </p:nvSpPr>
          <p:spPr>
            <a:xfrm>
              <a:off x="2128016" y="2546205"/>
              <a:ext cx="249522" cy="87528"/>
            </a:xfrm>
            <a:prstGeom prst="rect">
              <a:avLst/>
            </a:prstGeom>
            <a:solidFill>
              <a:srgbClr val="1CABE2">
                <a:alpha val="100000"/>
              </a:srgbClr>
            </a:solidFill>
          </p:spPr>
          <p:txBody>
            <a:bodyPr/>
            <a:lstStyle/>
            <a:p/>
          </p:txBody>
        </p:sp>
        <p:sp>
          <p:nvSpPr>
            <p:cNvPr id="32" name="rc32"/>
            <p:cNvSpPr/>
            <p:nvPr/>
          </p:nvSpPr>
          <p:spPr>
            <a:xfrm>
              <a:off x="2405264" y="2578715"/>
              <a:ext cx="249522" cy="1427969"/>
            </a:xfrm>
            <a:prstGeom prst="rect">
              <a:avLst/>
            </a:prstGeom>
            <a:solidFill>
              <a:srgbClr val="80BD41">
                <a:alpha val="100000"/>
              </a:srgbClr>
            </a:solidFill>
          </p:spPr>
          <p:txBody>
            <a:bodyPr/>
            <a:lstStyle/>
            <a:p/>
          </p:txBody>
        </p:sp>
        <p:sp>
          <p:nvSpPr>
            <p:cNvPr id="33" name="rc33"/>
            <p:cNvSpPr/>
            <p:nvPr/>
          </p:nvSpPr>
          <p:spPr>
            <a:xfrm>
              <a:off x="2405264" y="2518696"/>
              <a:ext cx="249522" cy="60019"/>
            </a:xfrm>
            <a:prstGeom prst="rect">
              <a:avLst/>
            </a:prstGeom>
            <a:solidFill>
              <a:srgbClr val="1CABE2">
                <a:alpha val="100000"/>
              </a:srgbClr>
            </a:solidFill>
          </p:spPr>
          <p:txBody>
            <a:bodyPr/>
            <a:lstStyle/>
            <a:p/>
          </p:txBody>
        </p:sp>
        <p:sp>
          <p:nvSpPr>
            <p:cNvPr id="34" name="rc34"/>
            <p:cNvSpPr/>
            <p:nvPr/>
          </p:nvSpPr>
          <p:spPr>
            <a:xfrm>
              <a:off x="2682512" y="2533701"/>
              <a:ext cx="249522" cy="1472984"/>
            </a:xfrm>
            <a:prstGeom prst="rect">
              <a:avLst/>
            </a:prstGeom>
            <a:solidFill>
              <a:srgbClr val="80BD41">
                <a:alpha val="100000"/>
              </a:srgbClr>
            </a:solidFill>
          </p:spPr>
          <p:txBody>
            <a:bodyPr/>
            <a:lstStyle/>
            <a:p/>
          </p:txBody>
        </p:sp>
        <p:sp>
          <p:nvSpPr>
            <p:cNvPr id="35" name="rc35"/>
            <p:cNvSpPr/>
            <p:nvPr/>
          </p:nvSpPr>
          <p:spPr>
            <a:xfrm>
              <a:off x="2682512" y="2488686"/>
              <a:ext cx="249522" cy="45014"/>
            </a:xfrm>
            <a:prstGeom prst="rect">
              <a:avLst/>
            </a:prstGeom>
            <a:solidFill>
              <a:srgbClr val="1CABE2">
                <a:alpha val="100000"/>
              </a:srgbClr>
            </a:solidFill>
          </p:spPr>
          <p:txBody>
            <a:bodyPr/>
            <a:lstStyle/>
            <a:p/>
          </p:txBody>
        </p:sp>
        <p:sp>
          <p:nvSpPr>
            <p:cNvPr id="36" name="rc36"/>
            <p:cNvSpPr/>
            <p:nvPr/>
          </p:nvSpPr>
          <p:spPr>
            <a:xfrm>
              <a:off x="2959759" y="2498689"/>
              <a:ext cx="249522" cy="1507995"/>
            </a:xfrm>
            <a:prstGeom prst="rect">
              <a:avLst/>
            </a:prstGeom>
            <a:solidFill>
              <a:srgbClr val="80BD41">
                <a:alpha val="100000"/>
              </a:srgbClr>
            </a:solidFill>
          </p:spPr>
          <p:txBody>
            <a:bodyPr/>
            <a:lstStyle/>
            <a:p/>
          </p:txBody>
        </p:sp>
        <p:sp>
          <p:nvSpPr>
            <p:cNvPr id="37" name="rc37"/>
            <p:cNvSpPr/>
            <p:nvPr/>
          </p:nvSpPr>
          <p:spPr>
            <a:xfrm>
              <a:off x="2959759" y="2451173"/>
              <a:ext cx="249522" cy="47515"/>
            </a:xfrm>
            <a:prstGeom prst="rect">
              <a:avLst/>
            </a:prstGeom>
            <a:solidFill>
              <a:srgbClr val="1CABE2">
                <a:alpha val="100000"/>
              </a:srgbClr>
            </a:solidFill>
          </p:spPr>
          <p:txBody>
            <a:bodyPr/>
            <a:lstStyle/>
            <a:p/>
          </p:txBody>
        </p:sp>
        <p:sp>
          <p:nvSpPr>
            <p:cNvPr id="38" name="rc38"/>
            <p:cNvSpPr/>
            <p:nvPr/>
          </p:nvSpPr>
          <p:spPr>
            <a:xfrm>
              <a:off x="3237007" y="2456175"/>
              <a:ext cx="249522" cy="1550509"/>
            </a:xfrm>
            <a:prstGeom prst="rect">
              <a:avLst/>
            </a:prstGeom>
            <a:solidFill>
              <a:srgbClr val="80BD41">
                <a:alpha val="100000"/>
              </a:srgbClr>
            </a:solidFill>
          </p:spPr>
          <p:txBody>
            <a:bodyPr/>
            <a:lstStyle/>
            <a:p/>
          </p:txBody>
        </p:sp>
        <p:sp>
          <p:nvSpPr>
            <p:cNvPr id="39" name="rc39"/>
            <p:cNvSpPr/>
            <p:nvPr/>
          </p:nvSpPr>
          <p:spPr>
            <a:xfrm>
              <a:off x="3237007" y="2408659"/>
              <a:ext cx="249522" cy="47515"/>
            </a:xfrm>
            <a:prstGeom prst="rect">
              <a:avLst/>
            </a:prstGeom>
            <a:solidFill>
              <a:srgbClr val="1CABE2">
                <a:alpha val="100000"/>
              </a:srgbClr>
            </a:solidFill>
          </p:spPr>
          <p:txBody>
            <a:bodyPr/>
            <a:lstStyle/>
            <a:p/>
          </p:txBody>
        </p:sp>
        <p:sp>
          <p:nvSpPr>
            <p:cNvPr id="40" name="rc40"/>
            <p:cNvSpPr/>
            <p:nvPr/>
          </p:nvSpPr>
          <p:spPr>
            <a:xfrm>
              <a:off x="3514255" y="2401157"/>
              <a:ext cx="249522" cy="1605527"/>
            </a:xfrm>
            <a:prstGeom prst="rect">
              <a:avLst/>
            </a:prstGeom>
            <a:solidFill>
              <a:srgbClr val="80BD41">
                <a:alpha val="100000"/>
              </a:srgbClr>
            </a:solidFill>
          </p:spPr>
          <p:txBody>
            <a:bodyPr/>
            <a:lstStyle/>
            <a:p/>
          </p:txBody>
        </p:sp>
        <p:sp>
          <p:nvSpPr>
            <p:cNvPr id="41" name="rc41"/>
            <p:cNvSpPr/>
            <p:nvPr/>
          </p:nvSpPr>
          <p:spPr>
            <a:xfrm>
              <a:off x="3514255" y="2386152"/>
              <a:ext cx="249522" cy="15004"/>
            </a:xfrm>
            <a:prstGeom prst="rect">
              <a:avLst/>
            </a:prstGeom>
            <a:solidFill>
              <a:srgbClr val="1CABE2">
                <a:alpha val="100000"/>
              </a:srgbClr>
            </a:solidFill>
          </p:spPr>
          <p:txBody>
            <a:bodyPr/>
            <a:lstStyle/>
            <a:p/>
          </p:txBody>
        </p:sp>
        <p:sp>
          <p:nvSpPr>
            <p:cNvPr id="42" name="rc42"/>
            <p:cNvSpPr/>
            <p:nvPr/>
          </p:nvSpPr>
          <p:spPr>
            <a:xfrm>
              <a:off x="3791502" y="2401157"/>
              <a:ext cx="249522" cy="1605527"/>
            </a:xfrm>
            <a:prstGeom prst="rect">
              <a:avLst/>
            </a:prstGeom>
            <a:solidFill>
              <a:srgbClr val="80BD41">
                <a:alpha val="100000"/>
              </a:srgbClr>
            </a:solidFill>
          </p:spPr>
          <p:txBody>
            <a:bodyPr/>
            <a:lstStyle/>
            <a:p/>
          </p:txBody>
        </p:sp>
        <p:sp>
          <p:nvSpPr>
            <p:cNvPr id="43" name="rc43"/>
            <p:cNvSpPr/>
            <p:nvPr/>
          </p:nvSpPr>
          <p:spPr>
            <a:xfrm>
              <a:off x="3791502" y="2368646"/>
              <a:ext cx="249522" cy="32510"/>
            </a:xfrm>
            <a:prstGeom prst="rect">
              <a:avLst/>
            </a:prstGeom>
            <a:solidFill>
              <a:srgbClr val="1CABE2">
                <a:alpha val="100000"/>
              </a:srgbClr>
            </a:solidFill>
          </p:spPr>
          <p:txBody>
            <a:bodyPr/>
            <a:lstStyle/>
            <a:p/>
          </p:txBody>
        </p:sp>
        <p:sp>
          <p:nvSpPr>
            <p:cNvPr id="44" name="rc44"/>
            <p:cNvSpPr/>
            <p:nvPr/>
          </p:nvSpPr>
          <p:spPr>
            <a:xfrm>
              <a:off x="4068750" y="2386152"/>
              <a:ext cx="249522" cy="1620532"/>
            </a:xfrm>
            <a:prstGeom prst="rect">
              <a:avLst/>
            </a:prstGeom>
            <a:solidFill>
              <a:srgbClr val="80BD41">
                <a:alpha val="100000"/>
              </a:srgbClr>
            </a:solidFill>
          </p:spPr>
          <p:txBody>
            <a:bodyPr/>
            <a:lstStyle/>
            <a:p/>
          </p:txBody>
        </p:sp>
        <p:sp>
          <p:nvSpPr>
            <p:cNvPr id="45" name="rc45"/>
            <p:cNvSpPr/>
            <p:nvPr/>
          </p:nvSpPr>
          <p:spPr>
            <a:xfrm>
              <a:off x="4068750" y="2353641"/>
              <a:ext cx="249522" cy="32510"/>
            </a:xfrm>
            <a:prstGeom prst="rect">
              <a:avLst/>
            </a:prstGeom>
            <a:solidFill>
              <a:srgbClr val="1CABE2">
                <a:alpha val="100000"/>
              </a:srgbClr>
            </a:solidFill>
          </p:spPr>
          <p:txBody>
            <a:bodyPr/>
            <a:lstStyle/>
            <a:p/>
          </p:txBody>
        </p:sp>
        <p:sp>
          <p:nvSpPr>
            <p:cNvPr id="46" name="rc46"/>
            <p:cNvSpPr/>
            <p:nvPr/>
          </p:nvSpPr>
          <p:spPr>
            <a:xfrm>
              <a:off x="4345998" y="2403658"/>
              <a:ext cx="249522" cy="1603027"/>
            </a:xfrm>
            <a:prstGeom prst="rect">
              <a:avLst/>
            </a:prstGeom>
            <a:solidFill>
              <a:srgbClr val="80BD41">
                <a:alpha val="100000"/>
              </a:srgbClr>
            </a:solidFill>
          </p:spPr>
          <p:txBody>
            <a:bodyPr/>
            <a:lstStyle/>
            <a:p/>
          </p:txBody>
        </p:sp>
        <p:sp>
          <p:nvSpPr>
            <p:cNvPr id="47" name="rc47"/>
            <p:cNvSpPr/>
            <p:nvPr/>
          </p:nvSpPr>
          <p:spPr>
            <a:xfrm>
              <a:off x="4345998" y="2336136"/>
              <a:ext cx="249522" cy="67522"/>
            </a:xfrm>
            <a:prstGeom prst="rect">
              <a:avLst/>
            </a:prstGeom>
            <a:solidFill>
              <a:srgbClr val="1CABE2">
                <a:alpha val="100000"/>
              </a:srgbClr>
            </a:solidFill>
          </p:spPr>
          <p:txBody>
            <a:bodyPr/>
            <a:lstStyle/>
            <a:p/>
          </p:txBody>
        </p:sp>
        <p:sp>
          <p:nvSpPr>
            <p:cNvPr id="48" name="rc48"/>
            <p:cNvSpPr/>
            <p:nvPr/>
          </p:nvSpPr>
          <p:spPr>
            <a:xfrm>
              <a:off x="4623245" y="2388653"/>
              <a:ext cx="249522" cy="1618031"/>
            </a:xfrm>
            <a:prstGeom prst="rect">
              <a:avLst/>
            </a:prstGeom>
            <a:solidFill>
              <a:srgbClr val="80BD41">
                <a:alpha val="100000"/>
              </a:srgbClr>
            </a:solidFill>
          </p:spPr>
          <p:txBody>
            <a:bodyPr/>
            <a:lstStyle/>
            <a:p/>
          </p:txBody>
        </p:sp>
        <p:sp>
          <p:nvSpPr>
            <p:cNvPr id="49" name="rc49"/>
            <p:cNvSpPr/>
            <p:nvPr/>
          </p:nvSpPr>
          <p:spPr>
            <a:xfrm>
              <a:off x="4623245" y="2321131"/>
              <a:ext cx="249522" cy="67522"/>
            </a:xfrm>
            <a:prstGeom prst="rect">
              <a:avLst/>
            </a:prstGeom>
            <a:solidFill>
              <a:srgbClr val="1CABE2">
                <a:alpha val="100000"/>
              </a:srgbClr>
            </a:solidFill>
          </p:spPr>
          <p:txBody>
            <a:bodyPr/>
            <a:lstStyle/>
            <a:p/>
          </p:txBody>
        </p:sp>
        <p:sp>
          <p:nvSpPr>
            <p:cNvPr id="50" name="rc50"/>
            <p:cNvSpPr/>
            <p:nvPr/>
          </p:nvSpPr>
          <p:spPr>
            <a:xfrm>
              <a:off x="4900493" y="2383651"/>
              <a:ext cx="249522" cy="1623033"/>
            </a:xfrm>
            <a:prstGeom prst="rect">
              <a:avLst/>
            </a:prstGeom>
            <a:solidFill>
              <a:srgbClr val="80BD41">
                <a:alpha val="100000"/>
              </a:srgbClr>
            </a:solidFill>
          </p:spPr>
          <p:txBody>
            <a:bodyPr/>
            <a:lstStyle/>
            <a:p/>
          </p:txBody>
        </p:sp>
        <p:sp>
          <p:nvSpPr>
            <p:cNvPr id="51" name="rc51"/>
            <p:cNvSpPr/>
            <p:nvPr/>
          </p:nvSpPr>
          <p:spPr>
            <a:xfrm>
              <a:off x="4900493" y="2333635"/>
              <a:ext cx="249522" cy="50016"/>
            </a:xfrm>
            <a:prstGeom prst="rect">
              <a:avLst/>
            </a:prstGeom>
            <a:solidFill>
              <a:srgbClr val="1CABE2">
                <a:alpha val="100000"/>
              </a:srgbClr>
            </a:solidFill>
          </p:spPr>
          <p:txBody>
            <a:bodyPr/>
            <a:lstStyle/>
            <a:p/>
          </p:txBody>
        </p:sp>
        <p:sp>
          <p:nvSpPr>
            <p:cNvPr id="52" name="rc52"/>
            <p:cNvSpPr/>
            <p:nvPr/>
          </p:nvSpPr>
          <p:spPr>
            <a:xfrm>
              <a:off x="5177741" y="2433668"/>
              <a:ext cx="249522" cy="1573017"/>
            </a:xfrm>
            <a:prstGeom prst="rect">
              <a:avLst/>
            </a:prstGeom>
            <a:solidFill>
              <a:srgbClr val="80BD41">
                <a:alpha val="100000"/>
              </a:srgbClr>
            </a:solidFill>
          </p:spPr>
          <p:txBody>
            <a:bodyPr/>
            <a:lstStyle/>
            <a:p/>
          </p:txBody>
        </p:sp>
        <p:sp>
          <p:nvSpPr>
            <p:cNvPr id="53" name="rc53"/>
            <p:cNvSpPr/>
            <p:nvPr/>
          </p:nvSpPr>
          <p:spPr>
            <a:xfrm>
              <a:off x="5177741" y="2351141"/>
              <a:ext cx="249522" cy="82527"/>
            </a:xfrm>
            <a:prstGeom prst="rect">
              <a:avLst/>
            </a:prstGeom>
            <a:solidFill>
              <a:srgbClr val="1CABE2">
                <a:alpha val="100000"/>
              </a:srgbClr>
            </a:solidFill>
          </p:spPr>
          <p:txBody>
            <a:bodyPr/>
            <a:lstStyle/>
            <a:p/>
          </p:txBody>
        </p:sp>
        <p:sp>
          <p:nvSpPr>
            <p:cNvPr id="54" name="rc54"/>
            <p:cNvSpPr/>
            <p:nvPr/>
          </p:nvSpPr>
          <p:spPr>
            <a:xfrm>
              <a:off x="5454988" y="2446172"/>
              <a:ext cx="249522" cy="1560513"/>
            </a:xfrm>
            <a:prstGeom prst="rect">
              <a:avLst/>
            </a:prstGeom>
            <a:solidFill>
              <a:srgbClr val="80BD41">
                <a:alpha val="100000"/>
              </a:srgbClr>
            </a:solidFill>
          </p:spPr>
          <p:txBody>
            <a:bodyPr/>
            <a:lstStyle/>
            <a:p/>
          </p:txBody>
        </p:sp>
        <p:sp>
          <p:nvSpPr>
            <p:cNvPr id="55" name="rc55"/>
            <p:cNvSpPr/>
            <p:nvPr/>
          </p:nvSpPr>
          <p:spPr>
            <a:xfrm>
              <a:off x="5454988" y="2381150"/>
              <a:ext cx="249522" cy="65021"/>
            </a:xfrm>
            <a:prstGeom prst="rect">
              <a:avLst/>
            </a:prstGeom>
            <a:solidFill>
              <a:srgbClr val="1CABE2">
                <a:alpha val="100000"/>
              </a:srgbClr>
            </a:solidFill>
          </p:spPr>
          <p:txBody>
            <a:bodyPr/>
            <a:lstStyle/>
            <a:p/>
          </p:txBody>
        </p:sp>
        <p:sp>
          <p:nvSpPr>
            <p:cNvPr id="56" name="rc56"/>
            <p:cNvSpPr/>
            <p:nvPr/>
          </p:nvSpPr>
          <p:spPr>
            <a:xfrm>
              <a:off x="5732236" y="2481183"/>
              <a:ext cx="249522" cy="1525501"/>
            </a:xfrm>
            <a:prstGeom prst="rect">
              <a:avLst/>
            </a:prstGeom>
            <a:solidFill>
              <a:srgbClr val="80BD41">
                <a:alpha val="100000"/>
              </a:srgbClr>
            </a:solidFill>
          </p:spPr>
          <p:txBody>
            <a:bodyPr/>
            <a:lstStyle/>
            <a:p/>
          </p:txBody>
        </p:sp>
        <p:sp>
          <p:nvSpPr>
            <p:cNvPr id="57" name="rc57"/>
            <p:cNvSpPr/>
            <p:nvPr/>
          </p:nvSpPr>
          <p:spPr>
            <a:xfrm>
              <a:off x="5732236" y="2418663"/>
              <a:ext cx="249522" cy="62520"/>
            </a:xfrm>
            <a:prstGeom prst="rect">
              <a:avLst/>
            </a:prstGeom>
            <a:solidFill>
              <a:srgbClr val="1CABE2">
                <a:alpha val="100000"/>
              </a:srgbClr>
            </a:solidFill>
          </p:spPr>
          <p:txBody>
            <a:bodyPr/>
            <a:lstStyle/>
            <a:p/>
          </p:txBody>
        </p:sp>
        <p:sp>
          <p:nvSpPr>
            <p:cNvPr id="58" name="rc58"/>
            <p:cNvSpPr/>
            <p:nvPr/>
          </p:nvSpPr>
          <p:spPr>
            <a:xfrm>
              <a:off x="6009484" y="2526198"/>
              <a:ext cx="249522" cy="1480486"/>
            </a:xfrm>
            <a:prstGeom prst="rect">
              <a:avLst/>
            </a:prstGeom>
            <a:solidFill>
              <a:srgbClr val="80BD41">
                <a:alpha val="100000"/>
              </a:srgbClr>
            </a:solidFill>
          </p:spPr>
          <p:txBody>
            <a:bodyPr/>
            <a:lstStyle/>
            <a:p/>
          </p:txBody>
        </p:sp>
        <p:sp>
          <p:nvSpPr>
            <p:cNvPr id="59" name="rc59"/>
            <p:cNvSpPr/>
            <p:nvPr/>
          </p:nvSpPr>
          <p:spPr>
            <a:xfrm>
              <a:off x="6009484" y="2448673"/>
              <a:ext cx="249522" cy="77525"/>
            </a:xfrm>
            <a:prstGeom prst="rect">
              <a:avLst/>
            </a:prstGeom>
            <a:solidFill>
              <a:srgbClr val="1CABE2">
                <a:alpha val="100000"/>
              </a:srgbClr>
            </a:solidFill>
          </p:spPr>
          <p:txBody>
            <a:bodyPr/>
            <a:lstStyle/>
            <a:p/>
          </p:txBody>
        </p:sp>
        <p:sp>
          <p:nvSpPr>
            <p:cNvPr id="60" name="rc60"/>
            <p:cNvSpPr/>
            <p:nvPr/>
          </p:nvSpPr>
          <p:spPr>
            <a:xfrm>
              <a:off x="6286731" y="2538702"/>
              <a:ext cx="249522" cy="1467982"/>
            </a:xfrm>
            <a:prstGeom prst="rect">
              <a:avLst/>
            </a:prstGeom>
            <a:solidFill>
              <a:srgbClr val="80BD41">
                <a:alpha val="100000"/>
              </a:srgbClr>
            </a:solidFill>
          </p:spPr>
          <p:txBody>
            <a:bodyPr/>
            <a:lstStyle/>
            <a:p/>
          </p:txBody>
        </p:sp>
        <p:sp>
          <p:nvSpPr>
            <p:cNvPr id="61" name="rc61"/>
            <p:cNvSpPr/>
            <p:nvPr/>
          </p:nvSpPr>
          <p:spPr>
            <a:xfrm>
              <a:off x="6286731" y="2461177"/>
              <a:ext cx="249522" cy="77525"/>
            </a:xfrm>
            <a:prstGeom prst="rect">
              <a:avLst/>
            </a:prstGeom>
            <a:solidFill>
              <a:srgbClr val="1CABE2">
                <a:alpha val="100000"/>
              </a:srgbClr>
            </a:solidFill>
          </p:spPr>
          <p:txBody>
            <a:bodyPr/>
            <a:lstStyle/>
            <a:p/>
          </p:txBody>
        </p:sp>
        <p:sp>
          <p:nvSpPr>
            <p:cNvPr id="62" name="rc62"/>
            <p:cNvSpPr/>
            <p:nvPr/>
          </p:nvSpPr>
          <p:spPr>
            <a:xfrm>
              <a:off x="6563979" y="2543704"/>
              <a:ext cx="249522" cy="1462980"/>
            </a:xfrm>
            <a:prstGeom prst="rect">
              <a:avLst/>
            </a:prstGeom>
            <a:solidFill>
              <a:srgbClr val="80BD41">
                <a:alpha val="100000"/>
              </a:srgbClr>
            </a:solidFill>
          </p:spPr>
          <p:txBody>
            <a:bodyPr/>
            <a:lstStyle/>
            <a:p/>
          </p:txBody>
        </p:sp>
        <p:sp>
          <p:nvSpPr>
            <p:cNvPr id="63" name="rc63"/>
            <p:cNvSpPr/>
            <p:nvPr/>
          </p:nvSpPr>
          <p:spPr>
            <a:xfrm>
              <a:off x="6563979" y="2466178"/>
              <a:ext cx="249522" cy="77525"/>
            </a:xfrm>
            <a:prstGeom prst="rect">
              <a:avLst/>
            </a:prstGeom>
            <a:solidFill>
              <a:srgbClr val="1CABE2">
                <a:alpha val="100000"/>
              </a:srgbClr>
            </a:solidFill>
          </p:spPr>
          <p:txBody>
            <a:bodyPr/>
            <a:lstStyle/>
            <a:p/>
          </p:txBody>
        </p:sp>
        <p:sp>
          <p:nvSpPr>
            <p:cNvPr id="64" name="rc64"/>
            <p:cNvSpPr/>
            <p:nvPr/>
          </p:nvSpPr>
          <p:spPr>
            <a:xfrm>
              <a:off x="6841227" y="2528699"/>
              <a:ext cx="249522" cy="1477985"/>
            </a:xfrm>
            <a:prstGeom prst="rect">
              <a:avLst/>
            </a:prstGeom>
            <a:solidFill>
              <a:srgbClr val="80BD41">
                <a:alpha val="100000"/>
              </a:srgbClr>
            </a:solidFill>
          </p:spPr>
          <p:txBody>
            <a:bodyPr/>
            <a:lstStyle/>
            <a:p/>
          </p:txBody>
        </p:sp>
        <p:sp>
          <p:nvSpPr>
            <p:cNvPr id="65" name="rc65"/>
            <p:cNvSpPr/>
            <p:nvPr/>
          </p:nvSpPr>
          <p:spPr>
            <a:xfrm>
              <a:off x="6841227" y="2466178"/>
              <a:ext cx="249522" cy="62520"/>
            </a:xfrm>
            <a:prstGeom prst="rect">
              <a:avLst/>
            </a:prstGeom>
            <a:solidFill>
              <a:srgbClr val="1CABE2">
                <a:alpha val="100000"/>
              </a:srgbClr>
            </a:solidFill>
          </p:spPr>
          <p:txBody>
            <a:bodyPr/>
            <a:lstStyle/>
            <a:p/>
          </p:txBody>
        </p:sp>
        <p:sp>
          <p:nvSpPr>
            <p:cNvPr id="66" name="rc66"/>
            <p:cNvSpPr/>
            <p:nvPr/>
          </p:nvSpPr>
          <p:spPr>
            <a:xfrm>
              <a:off x="7118474" y="2488686"/>
              <a:ext cx="249522" cy="1517999"/>
            </a:xfrm>
            <a:prstGeom prst="rect">
              <a:avLst/>
            </a:prstGeom>
            <a:solidFill>
              <a:srgbClr val="80BD41">
                <a:alpha val="100000"/>
              </a:srgbClr>
            </a:solidFill>
          </p:spPr>
          <p:txBody>
            <a:bodyPr/>
            <a:lstStyle/>
            <a:p/>
          </p:txBody>
        </p:sp>
        <p:sp>
          <p:nvSpPr>
            <p:cNvPr id="67" name="rc67"/>
            <p:cNvSpPr/>
            <p:nvPr/>
          </p:nvSpPr>
          <p:spPr>
            <a:xfrm>
              <a:off x="7118474" y="2441170"/>
              <a:ext cx="249522" cy="47515"/>
            </a:xfrm>
            <a:prstGeom prst="rect">
              <a:avLst/>
            </a:prstGeom>
            <a:solidFill>
              <a:srgbClr val="1CABE2">
                <a:alpha val="100000"/>
              </a:srgbClr>
            </a:solidFill>
          </p:spPr>
          <p:txBody>
            <a:bodyPr/>
            <a:lstStyle/>
            <a:p/>
          </p:txBody>
        </p:sp>
        <p:sp>
          <p:nvSpPr>
            <p:cNvPr id="68" name="rc68"/>
            <p:cNvSpPr/>
            <p:nvPr/>
          </p:nvSpPr>
          <p:spPr>
            <a:xfrm>
              <a:off x="7395722" y="2551206"/>
              <a:ext cx="249522" cy="1455478"/>
            </a:xfrm>
            <a:prstGeom prst="rect">
              <a:avLst/>
            </a:prstGeom>
            <a:solidFill>
              <a:srgbClr val="80BD41">
                <a:alpha val="100000"/>
              </a:srgbClr>
            </a:solidFill>
          </p:spPr>
          <p:txBody>
            <a:bodyPr/>
            <a:lstStyle/>
            <a:p/>
          </p:txBody>
        </p:sp>
        <p:sp>
          <p:nvSpPr>
            <p:cNvPr id="69" name="rc69"/>
            <p:cNvSpPr/>
            <p:nvPr/>
          </p:nvSpPr>
          <p:spPr>
            <a:xfrm>
              <a:off x="7395722" y="2423664"/>
              <a:ext cx="249522" cy="127541"/>
            </a:xfrm>
            <a:prstGeom prst="rect">
              <a:avLst/>
            </a:prstGeom>
            <a:solidFill>
              <a:srgbClr val="1CABE2">
                <a:alpha val="100000"/>
              </a:srgbClr>
            </a:solidFill>
          </p:spPr>
          <p:txBody>
            <a:bodyPr/>
            <a:lstStyle/>
            <a:p/>
          </p:txBody>
        </p:sp>
        <p:sp>
          <p:nvSpPr>
            <p:cNvPr id="70" name="rc70"/>
            <p:cNvSpPr/>
            <p:nvPr/>
          </p:nvSpPr>
          <p:spPr>
            <a:xfrm>
              <a:off x="7672970" y="2603724"/>
              <a:ext cx="249522" cy="1402961"/>
            </a:xfrm>
            <a:prstGeom prst="rect">
              <a:avLst/>
            </a:prstGeom>
            <a:solidFill>
              <a:srgbClr val="80BD41">
                <a:alpha val="100000"/>
              </a:srgbClr>
            </a:solidFill>
          </p:spPr>
          <p:txBody>
            <a:bodyPr/>
            <a:lstStyle/>
            <a:p/>
          </p:txBody>
        </p:sp>
        <p:sp>
          <p:nvSpPr>
            <p:cNvPr id="71" name="rc71"/>
            <p:cNvSpPr/>
            <p:nvPr/>
          </p:nvSpPr>
          <p:spPr>
            <a:xfrm>
              <a:off x="7672970" y="2393655"/>
              <a:ext cx="249522" cy="210069"/>
            </a:xfrm>
            <a:prstGeom prst="rect">
              <a:avLst/>
            </a:prstGeom>
            <a:solidFill>
              <a:srgbClr val="1CABE2">
                <a:alpha val="100000"/>
              </a:srgbClr>
            </a:solidFill>
          </p:spPr>
          <p:txBody>
            <a:bodyPr/>
            <a:lstStyle/>
            <a:p/>
          </p:txBody>
        </p:sp>
        <p:sp>
          <p:nvSpPr>
            <p:cNvPr id="72" name="rc72"/>
            <p:cNvSpPr/>
            <p:nvPr/>
          </p:nvSpPr>
          <p:spPr>
            <a:xfrm>
              <a:off x="7950217" y="2581216"/>
              <a:ext cx="249522" cy="1425468"/>
            </a:xfrm>
            <a:prstGeom prst="rect">
              <a:avLst/>
            </a:prstGeom>
            <a:solidFill>
              <a:srgbClr val="80BD41">
                <a:alpha val="100000"/>
              </a:srgbClr>
            </a:solidFill>
          </p:spPr>
          <p:txBody>
            <a:bodyPr/>
            <a:lstStyle/>
            <a:p/>
          </p:txBody>
        </p:sp>
        <p:sp>
          <p:nvSpPr>
            <p:cNvPr id="73" name="rc73"/>
            <p:cNvSpPr/>
            <p:nvPr/>
          </p:nvSpPr>
          <p:spPr>
            <a:xfrm>
              <a:off x="7950217" y="2368646"/>
              <a:ext cx="249522" cy="212569"/>
            </a:xfrm>
            <a:prstGeom prst="rect">
              <a:avLst/>
            </a:prstGeom>
            <a:solidFill>
              <a:srgbClr val="1CABE2">
                <a:alpha val="100000"/>
              </a:srgbClr>
            </a:solidFill>
          </p:spPr>
          <p:txBody>
            <a:bodyPr/>
            <a:lstStyle/>
            <a:p/>
          </p:txBody>
        </p:sp>
        <p:sp>
          <p:nvSpPr>
            <p:cNvPr id="74" name="pl74"/>
            <p:cNvSpPr/>
            <p:nvPr/>
          </p:nvSpPr>
          <p:spPr>
            <a:xfrm>
              <a:off x="1421035" y="1226758"/>
              <a:ext cx="6653943" cy="477361"/>
            </a:xfrm>
            <a:custGeom>
              <a:avLst/>
              <a:pathLst>
                <a:path w="6653943" h="477361">
                  <a:moveTo>
                    <a:pt x="0" y="477361"/>
                  </a:moveTo>
                  <a:lnTo>
                    <a:pt x="277247" y="196560"/>
                  </a:lnTo>
                  <a:lnTo>
                    <a:pt x="554495" y="196560"/>
                  </a:lnTo>
                  <a:lnTo>
                    <a:pt x="831742" y="140400"/>
                  </a:lnTo>
                  <a:lnTo>
                    <a:pt x="1108990" y="84240"/>
                  </a:lnTo>
                  <a:lnTo>
                    <a:pt x="1386238" y="56160"/>
                  </a:lnTo>
                  <a:lnTo>
                    <a:pt x="1663485" y="56160"/>
                  </a:lnTo>
                  <a:lnTo>
                    <a:pt x="1940733" y="56160"/>
                  </a:lnTo>
                  <a:lnTo>
                    <a:pt x="2217981" y="0"/>
                  </a:lnTo>
                  <a:lnTo>
                    <a:pt x="2495228" y="28080"/>
                  </a:lnTo>
                  <a:lnTo>
                    <a:pt x="2772476" y="28080"/>
                  </a:lnTo>
                  <a:lnTo>
                    <a:pt x="3049724" y="84240"/>
                  </a:lnTo>
                  <a:lnTo>
                    <a:pt x="3326971" y="84240"/>
                  </a:lnTo>
                  <a:lnTo>
                    <a:pt x="3604219" y="56160"/>
                  </a:lnTo>
                  <a:lnTo>
                    <a:pt x="3881467" y="112320"/>
                  </a:lnTo>
                  <a:lnTo>
                    <a:pt x="4158714" y="84240"/>
                  </a:lnTo>
                  <a:lnTo>
                    <a:pt x="4435962" y="84240"/>
                  </a:lnTo>
                  <a:lnTo>
                    <a:pt x="4713210" y="112320"/>
                  </a:lnTo>
                  <a:lnTo>
                    <a:pt x="4990457" y="112320"/>
                  </a:lnTo>
                  <a:lnTo>
                    <a:pt x="5267705" y="112320"/>
                  </a:lnTo>
                  <a:lnTo>
                    <a:pt x="5544953" y="84240"/>
                  </a:lnTo>
                  <a:lnTo>
                    <a:pt x="5822200" y="56160"/>
                  </a:lnTo>
                  <a:lnTo>
                    <a:pt x="6099448" y="196560"/>
                  </a:lnTo>
                  <a:lnTo>
                    <a:pt x="6376696" y="336960"/>
                  </a:lnTo>
                  <a:lnTo>
                    <a:pt x="6653943" y="3369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1355732" y="250650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6" name="tx86"/>
            <p:cNvSpPr/>
            <p:nvPr/>
          </p:nvSpPr>
          <p:spPr>
            <a:xfrm>
              <a:off x="2741971" y="23527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87" name="tx87"/>
            <p:cNvSpPr/>
            <p:nvPr/>
          </p:nvSpPr>
          <p:spPr>
            <a:xfrm>
              <a:off x="4128209" y="22177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88" name="tx88"/>
            <p:cNvSpPr/>
            <p:nvPr/>
          </p:nvSpPr>
          <p:spPr>
            <a:xfrm>
              <a:off x="5514447" y="22452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89" name="tx89"/>
            <p:cNvSpPr/>
            <p:nvPr/>
          </p:nvSpPr>
          <p:spPr>
            <a:xfrm>
              <a:off x="6623438" y="23302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0" name="tx90"/>
            <p:cNvSpPr/>
            <p:nvPr/>
          </p:nvSpPr>
          <p:spPr>
            <a:xfrm>
              <a:off x="6900686" y="23327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1" name="tx91"/>
            <p:cNvSpPr/>
            <p:nvPr/>
          </p:nvSpPr>
          <p:spPr>
            <a:xfrm>
              <a:off x="7177933" y="23051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2" name="tx92"/>
            <p:cNvSpPr/>
            <p:nvPr/>
          </p:nvSpPr>
          <p:spPr>
            <a:xfrm>
              <a:off x="7455181" y="22876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3" name="tx93"/>
            <p:cNvSpPr/>
            <p:nvPr/>
          </p:nvSpPr>
          <p:spPr>
            <a:xfrm>
              <a:off x="7732429" y="22602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8009676" y="22327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5" name="pl95"/>
            <p:cNvSpPr/>
            <p:nvPr/>
          </p:nvSpPr>
          <p:spPr>
            <a:xfrm>
              <a:off x="1421035"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41172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6" name="tx106"/>
            <p:cNvSpPr/>
            <p:nvPr/>
          </p:nvSpPr>
          <p:spPr>
            <a:xfrm>
              <a:off x="1367476" y="27298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41971" y="32351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08" name="tx108"/>
            <p:cNvSpPr/>
            <p:nvPr/>
          </p:nvSpPr>
          <p:spPr>
            <a:xfrm>
              <a:off x="2753715" y="24772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28209" y="31613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0" name="tx110"/>
            <p:cNvSpPr/>
            <p:nvPr/>
          </p:nvSpPr>
          <p:spPr>
            <a:xfrm>
              <a:off x="4139953" y="23359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514447" y="31913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2" name="tx112"/>
            <p:cNvSpPr/>
            <p:nvPr/>
          </p:nvSpPr>
          <p:spPr>
            <a:xfrm>
              <a:off x="5526191" y="23797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23438" y="32401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4" name="tx114"/>
            <p:cNvSpPr/>
            <p:nvPr/>
          </p:nvSpPr>
          <p:spPr>
            <a:xfrm>
              <a:off x="6635182" y="24710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00686" y="32326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6" name="tx116"/>
            <p:cNvSpPr/>
            <p:nvPr/>
          </p:nvSpPr>
          <p:spPr>
            <a:xfrm>
              <a:off x="6912430" y="24635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2126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8" name="tx118"/>
            <p:cNvSpPr/>
            <p:nvPr/>
          </p:nvSpPr>
          <p:spPr>
            <a:xfrm>
              <a:off x="7189677" y="24310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55181" y="32438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0" name="tx120"/>
            <p:cNvSpPr/>
            <p:nvPr/>
          </p:nvSpPr>
          <p:spPr>
            <a:xfrm>
              <a:off x="7466925" y="24535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32429" y="32701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2" name="tx122"/>
            <p:cNvSpPr/>
            <p:nvPr/>
          </p:nvSpPr>
          <p:spPr>
            <a:xfrm>
              <a:off x="7744173" y="24647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2600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4" name="tx124"/>
            <p:cNvSpPr/>
            <p:nvPr/>
          </p:nvSpPr>
          <p:spPr>
            <a:xfrm>
              <a:off x="8021420" y="24410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10775" y="320425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10775" y="24540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8" name="tx128"/>
            <p:cNvSpPr/>
            <p:nvPr/>
          </p:nvSpPr>
          <p:spPr>
            <a:xfrm>
              <a:off x="810775" y="170383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29" name="tx129"/>
            <p:cNvSpPr/>
            <p:nvPr/>
          </p:nvSpPr>
          <p:spPr>
            <a:xfrm>
              <a:off x="733081" y="95528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9" name="rc149"/>
            <p:cNvSpPr/>
            <p:nvPr/>
          </p:nvSpPr>
          <p:spPr>
            <a:xfrm>
              <a:off x="4530442" y="4909475"/>
              <a:ext cx="201456" cy="201456"/>
            </a:xfrm>
            <a:prstGeom prst="rect">
              <a:avLst/>
            </a:prstGeom>
            <a:solidFill>
              <a:srgbClr val="1CABE2">
                <a:alpha val="100000"/>
              </a:srgbClr>
            </a:solidFill>
          </p:spPr>
          <p:txBody>
            <a:bodyPr/>
            <a:lstStyle/>
            <a:p/>
          </p:txBody>
        </p:sp>
        <p:sp>
          <p:nvSpPr>
            <p:cNvPr id="150" name="rc150"/>
            <p:cNvSpPr/>
            <p:nvPr/>
          </p:nvSpPr>
          <p:spPr>
            <a:xfrm>
              <a:off x="5751014" y="4909475"/>
              <a:ext cx="201456" cy="201456"/>
            </a:xfrm>
            <a:prstGeom prst="rect">
              <a:avLst/>
            </a:prstGeom>
            <a:solidFill>
              <a:srgbClr val="80BD41">
                <a:alpha val="100000"/>
              </a:srgbClr>
            </a:solidFill>
          </p:spPr>
          <p:txBody>
            <a:bodyPr/>
            <a:lstStyle/>
            <a:p/>
          </p:txBody>
        </p:sp>
        <p:sp>
          <p:nvSpPr>
            <p:cNvPr id="151" name="tx151"/>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4" name="tx154"/>
            <p:cNvSpPr/>
            <p:nvPr/>
          </p:nvSpPr>
          <p:spPr>
            <a:xfrm>
              <a:off x="951100" y="650627"/>
              <a:ext cx="252532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Tomé-et-Principe, 2000-2024</a:t>
              </a:r>
            </a:p>
          </p:txBody>
        </p:sp>
        <p:sp>
          <p:nvSpPr>
            <p:cNvPr id="155" name="pl155"/>
            <p:cNvSpPr/>
            <p:nvPr/>
          </p:nvSpPr>
          <p:spPr>
            <a:xfrm>
              <a:off x="23000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3076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3151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3227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3038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113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1892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5872087" cy="162162"/>
            </a:xfrm>
            <a:prstGeom prst="rect">
              <a:avLst/>
            </a:prstGeom>
            <a:solidFill>
              <a:srgbClr val="80BD41">
                <a:alpha val="100000"/>
              </a:srgbClr>
            </a:solidFill>
          </p:spPr>
          <p:txBody>
            <a:bodyPr/>
            <a:lstStyle/>
            <a:p/>
          </p:txBody>
        </p:sp>
        <p:sp>
          <p:nvSpPr>
            <p:cNvPr id="167" name="rc167"/>
            <p:cNvSpPr/>
            <p:nvPr/>
          </p:nvSpPr>
          <p:spPr>
            <a:xfrm>
              <a:off x="7168361" y="5774644"/>
              <a:ext cx="311170" cy="162162"/>
            </a:xfrm>
            <a:prstGeom prst="rect">
              <a:avLst/>
            </a:prstGeom>
            <a:solidFill>
              <a:srgbClr val="1CABE2">
                <a:alpha val="100000"/>
              </a:srgbClr>
            </a:solidFill>
          </p:spPr>
          <p:txBody>
            <a:bodyPr/>
            <a:lstStyle/>
            <a:p/>
          </p:txBody>
        </p:sp>
        <p:sp>
          <p:nvSpPr>
            <p:cNvPr id="168" name="rc168"/>
            <p:cNvSpPr/>
            <p:nvPr/>
          </p:nvSpPr>
          <p:spPr>
            <a:xfrm>
              <a:off x="1296273" y="5571941"/>
              <a:ext cx="5631181" cy="162162"/>
            </a:xfrm>
            <a:prstGeom prst="rect">
              <a:avLst/>
            </a:prstGeom>
            <a:solidFill>
              <a:srgbClr val="80BD41">
                <a:alpha val="100000"/>
              </a:srgbClr>
            </a:solidFill>
          </p:spPr>
          <p:txBody>
            <a:bodyPr/>
            <a:lstStyle/>
            <a:p/>
          </p:txBody>
        </p:sp>
        <p:sp>
          <p:nvSpPr>
            <p:cNvPr id="169" name="rc169"/>
            <p:cNvSpPr/>
            <p:nvPr/>
          </p:nvSpPr>
          <p:spPr>
            <a:xfrm>
              <a:off x="6927455" y="5571941"/>
              <a:ext cx="843171" cy="162162"/>
            </a:xfrm>
            <a:prstGeom prst="rect">
              <a:avLst/>
            </a:prstGeom>
            <a:solidFill>
              <a:srgbClr val="1CABE2">
                <a:alpha val="100000"/>
              </a:srgbClr>
            </a:solidFill>
          </p:spPr>
          <p:txBody>
            <a:bodyPr/>
            <a:lstStyle/>
            <a:p/>
          </p:txBody>
        </p:sp>
        <p:sp>
          <p:nvSpPr>
            <p:cNvPr id="170" name="rc170"/>
            <p:cNvSpPr/>
            <p:nvPr/>
          </p:nvSpPr>
          <p:spPr>
            <a:xfrm>
              <a:off x="1296273" y="5369238"/>
              <a:ext cx="5721520" cy="162162"/>
            </a:xfrm>
            <a:prstGeom prst="rect">
              <a:avLst/>
            </a:prstGeom>
            <a:solidFill>
              <a:srgbClr val="80BD41">
                <a:alpha val="100000"/>
              </a:srgbClr>
            </a:solidFill>
          </p:spPr>
          <p:txBody>
            <a:bodyPr/>
            <a:lstStyle/>
            <a:p/>
          </p:txBody>
        </p:sp>
        <p:sp>
          <p:nvSpPr>
            <p:cNvPr id="171" name="rc171"/>
            <p:cNvSpPr/>
            <p:nvPr/>
          </p:nvSpPr>
          <p:spPr>
            <a:xfrm>
              <a:off x="7017794" y="5369238"/>
              <a:ext cx="853209" cy="162162"/>
            </a:xfrm>
            <a:prstGeom prst="rect">
              <a:avLst/>
            </a:prstGeom>
            <a:solidFill>
              <a:srgbClr val="1CABE2">
                <a:alpha val="100000"/>
              </a:srgbClr>
            </a:solidFill>
          </p:spPr>
          <p:txBody>
            <a:bodyPr/>
            <a:lstStyle/>
            <a:p/>
          </p:txBody>
        </p:sp>
        <p:sp>
          <p:nvSpPr>
            <p:cNvPr id="172" name="tx172"/>
            <p:cNvSpPr/>
            <p:nvPr/>
          </p:nvSpPr>
          <p:spPr>
            <a:xfrm>
              <a:off x="770832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73" name="tx173"/>
            <p:cNvSpPr/>
            <p:nvPr/>
          </p:nvSpPr>
          <p:spPr>
            <a:xfrm>
              <a:off x="800343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4" name="tx174"/>
            <p:cNvSpPr/>
            <p:nvPr/>
          </p:nvSpPr>
          <p:spPr>
            <a:xfrm>
              <a:off x="811936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75" name="tx175"/>
            <p:cNvSpPr/>
            <p:nvPr/>
          </p:nvSpPr>
          <p:spPr>
            <a:xfrm>
              <a:off x="4156968"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76" name="tx176"/>
            <p:cNvSpPr/>
            <p:nvPr/>
          </p:nvSpPr>
          <p:spPr>
            <a:xfrm>
              <a:off x="7262148"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036515"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8" name="tx178"/>
            <p:cNvSpPr/>
            <p:nvPr/>
          </p:nvSpPr>
          <p:spPr>
            <a:xfrm>
              <a:off x="7287242"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081685"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0" name="tx180"/>
            <p:cNvSpPr/>
            <p:nvPr/>
          </p:nvSpPr>
          <p:spPr>
            <a:xfrm>
              <a:off x="7382601"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264977"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6" name="tx186"/>
            <p:cNvSpPr/>
            <p:nvPr/>
          </p:nvSpPr>
          <p:spPr>
            <a:xfrm>
              <a:off x="5272529"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7" name="tx187"/>
            <p:cNvSpPr/>
            <p:nvPr/>
          </p:nvSpPr>
          <p:spPr>
            <a:xfrm>
              <a:off x="7280080"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8" name="tx188"/>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9" name="tx189"/>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0" name="tx190"/>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(87 %) était plus faible qu'en 2019 (95 %).
Le nombre d'enfants vaccinés avec le DTP3 a diminué de 3% par rapport à 2019.
Le nombre de nourrissons survivants a augmenté d'environ 6 %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8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24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163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905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74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582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456555"/>
              <a:ext cx="249522" cy="1550129"/>
            </a:xfrm>
            <a:prstGeom prst="rect">
              <a:avLst/>
            </a:prstGeom>
            <a:solidFill>
              <a:srgbClr val="E2231A">
                <a:alpha val="100000"/>
              </a:srgbClr>
            </a:solidFill>
          </p:spPr>
          <p:txBody>
            <a:bodyPr/>
            <a:lstStyle/>
            <a:p/>
          </p:txBody>
        </p:sp>
        <p:sp>
          <p:nvSpPr>
            <p:cNvPr id="23" name="rc23"/>
            <p:cNvSpPr/>
            <p:nvPr/>
          </p:nvSpPr>
          <p:spPr>
            <a:xfrm>
              <a:off x="1573521" y="2726820"/>
              <a:ext cx="249522" cy="1279864"/>
            </a:xfrm>
            <a:prstGeom prst="rect">
              <a:avLst/>
            </a:prstGeom>
            <a:solidFill>
              <a:srgbClr val="E2231A">
                <a:alpha val="100000"/>
              </a:srgbClr>
            </a:solidFill>
          </p:spPr>
          <p:txBody>
            <a:bodyPr/>
            <a:lstStyle/>
            <a:p/>
          </p:txBody>
        </p:sp>
        <p:sp>
          <p:nvSpPr>
            <p:cNvPr id="24" name="rc24"/>
            <p:cNvSpPr/>
            <p:nvPr/>
          </p:nvSpPr>
          <p:spPr>
            <a:xfrm>
              <a:off x="1850769" y="3220626"/>
              <a:ext cx="249522" cy="786058"/>
            </a:xfrm>
            <a:prstGeom prst="rect">
              <a:avLst/>
            </a:prstGeom>
            <a:solidFill>
              <a:srgbClr val="E2231A">
                <a:alpha val="100000"/>
              </a:srgbClr>
            </a:solidFill>
          </p:spPr>
          <p:txBody>
            <a:bodyPr/>
            <a:lstStyle/>
            <a:p/>
          </p:txBody>
        </p:sp>
        <p:sp>
          <p:nvSpPr>
            <p:cNvPr id="25" name="rc25"/>
            <p:cNvSpPr/>
            <p:nvPr/>
          </p:nvSpPr>
          <p:spPr>
            <a:xfrm>
              <a:off x="2128016" y="3311325"/>
              <a:ext cx="249522" cy="695359"/>
            </a:xfrm>
            <a:prstGeom prst="rect">
              <a:avLst/>
            </a:prstGeom>
            <a:solidFill>
              <a:srgbClr val="E2231A">
                <a:alpha val="100000"/>
              </a:srgbClr>
            </a:solidFill>
          </p:spPr>
          <p:txBody>
            <a:bodyPr/>
            <a:lstStyle/>
            <a:p/>
          </p:txBody>
        </p:sp>
        <p:sp>
          <p:nvSpPr>
            <p:cNvPr id="26" name="rc26"/>
            <p:cNvSpPr/>
            <p:nvPr/>
          </p:nvSpPr>
          <p:spPr>
            <a:xfrm>
              <a:off x="2405264" y="3516543"/>
              <a:ext cx="249522" cy="490141"/>
            </a:xfrm>
            <a:prstGeom prst="rect">
              <a:avLst/>
            </a:prstGeom>
            <a:solidFill>
              <a:srgbClr val="E2231A">
                <a:alpha val="100000"/>
              </a:srgbClr>
            </a:solidFill>
          </p:spPr>
          <p:txBody>
            <a:bodyPr/>
            <a:lstStyle/>
            <a:p/>
          </p:txBody>
        </p:sp>
        <p:sp>
          <p:nvSpPr>
            <p:cNvPr id="27" name="rc27"/>
            <p:cNvSpPr/>
            <p:nvPr/>
          </p:nvSpPr>
          <p:spPr>
            <a:xfrm>
              <a:off x="2682512" y="3338810"/>
              <a:ext cx="249522" cy="667874"/>
            </a:xfrm>
            <a:prstGeom prst="rect">
              <a:avLst/>
            </a:prstGeom>
            <a:solidFill>
              <a:srgbClr val="E2231A">
                <a:alpha val="100000"/>
              </a:srgbClr>
            </a:solidFill>
          </p:spPr>
          <p:txBody>
            <a:bodyPr/>
            <a:lstStyle/>
            <a:p/>
          </p:txBody>
        </p:sp>
        <p:sp>
          <p:nvSpPr>
            <p:cNvPr id="28" name="rc28"/>
            <p:cNvSpPr/>
            <p:nvPr/>
          </p:nvSpPr>
          <p:spPr>
            <a:xfrm>
              <a:off x="2959759" y="3151915"/>
              <a:ext cx="249522" cy="854770"/>
            </a:xfrm>
            <a:prstGeom prst="rect">
              <a:avLst/>
            </a:prstGeom>
            <a:solidFill>
              <a:srgbClr val="E2231A">
                <a:alpha val="100000"/>
              </a:srgbClr>
            </a:solidFill>
          </p:spPr>
          <p:txBody>
            <a:bodyPr/>
            <a:lstStyle/>
            <a:p/>
          </p:txBody>
        </p:sp>
        <p:sp>
          <p:nvSpPr>
            <p:cNvPr id="29" name="rc29"/>
            <p:cNvSpPr/>
            <p:nvPr/>
          </p:nvSpPr>
          <p:spPr>
            <a:xfrm>
              <a:off x="3237007" y="3186729"/>
              <a:ext cx="249522" cy="819956"/>
            </a:xfrm>
            <a:prstGeom prst="rect">
              <a:avLst/>
            </a:prstGeom>
            <a:solidFill>
              <a:srgbClr val="E2231A">
                <a:alpha val="100000"/>
              </a:srgbClr>
            </a:solidFill>
          </p:spPr>
          <p:txBody>
            <a:bodyPr/>
            <a:lstStyle/>
            <a:p/>
          </p:txBody>
        </p:sp>
        <p:sp>
          <p:nvSpPr>
            <p:cNvPr id="30" name="rc30"/>
            <p:cNvSpPr/>
            <p:nvPr/>
          </p:nvSpPr>
          <p:spPr>
            <a:xfrm>
              <a:off x="3514255" y="3590752"/>
              <a:ext cx="249522" cy="415933"/>
            </a:xfrm>
            <a:prstGeom prst="rect">
              <a:avLst/>
            </a:prstGeom>
            <a:solidFill>
              <a:srgbClr val="E2231A">
                <a:alpha val="100000"/>
              </a:srgbClr>
            </a:solidFill>
          </p:spPr>
          <p:txBody>
            <a:bodyPr/>
            <a:lstStyle/>
            <a:p/>
          </p:txBody>
        </p:sp>
        <p:sp>
          <p:nvSpPr>
            <p:cNvPr id="31" name="rc31"/>
            <p:cNvSpPr/>
            <p:nvPr/>
          </p:nvSpPr>
          <p:spPr>
            <a:xfrm>
              <a:off x="3791502" y="3406605"/>
              <a:ext cx="249522" cy="600079"/>
            </a:xfrm>
            <a:prstGeom prst="rect">
              <a:avLst/>
            </a:prstGeom>
            <a:solidFill>
              <a:srgbClr val="E2231A">
                <a:alpha val="100000"/>
              </a:srgbClr>
            </a:solidFill>
          </p:spPr>
          <p:txBody>
            <a:bodyPr/>
            <a:lstStyle/>
            <a:p/>
          </p:txBody>
        </p:sp>
        <p:sp>
          <p:nvSpPr>
            <p:cNvPr id="32" name="rc32"/>
            <p:cNvSpPr/>
            <p:nvPr/>
          </p:nvSpPr>
          <p:spPr>
            <a:xfrm>
              <a:off x="4068750" y="3522040"/>
              <a:ext cx="249522" cy="484644"/>
            </a:xfrm>
            <a:prstGeom prst="rect">
              <a:avLst/>
            </a:prstGeom>
            <a:solidFill>
              <a:srgbClr val="E2231A">
                <a:alpha val="100000"/>
              </a:srgbClr>
            </a:solidFill>
          </p:spPr>
          <p:txBody>
            <a:bodyPr/>
            <a:lstStyle/>
            <a:p/>
          </p:txBody>
        </p:sp>
        <p:sp>
          <p:nvSpPr>
            <p:cNvPr id="33" name="rc33"/>
            <p:cNvSpPr/>
            <p:nvPr/>
          </p:nvSpPr>
          <p:spPr>
            <a:xfrm>
              <a:off x="4345998" y="3456077"/>
              <a:ext cx="249522" cy="550607"/>
            </a:xfrm>
            <a:prstGeom prst="rect">
              <a:avLst/>
            </a:prstGeom>
            <a:solidFill>
              <a:srgbClr val="E2231A">
                <a:alpha val="100000"/>
              </a:srgbClr>
            </a:solidFill>
          </p:spPr>
          <p:txBody>
            <a:bodyPr/>
            <a:lstStyle/>
            <a:p/>
          </p:txBody>
        </p:sp>
        <p:sp>
          <p:nvSpPr>
            <p:cNvPr id="34" name="rc34"/>
            <p:cNvSpPr/>
            <p:nvPr/>
          </p:nvSpPr>
          <p:spPr>
            <a:xfrm>
              <a:off x="4623245" y="3512879"/>
              <a:ext cx="249522" cy="493806"/>
            </a:xfrm>
            <a:prstGeom prst="rect">
              <a:avLst/>
            </a:prstGeom>
            <a:solidFill>
              <a:srgbClr val="E2231A">
                <a:alpha val="100000"/>
              </a:srgbClr>
            </a:solidFill>
          </p:spPr>
          <p:txBody>
            <a:bodyPr/>
            <a:lstStyle/>
            <a:p/>
          </p:txBody>
        </p:sp>
        <p:sp>
          <p:nvSpPr>
            <p:cNvPr id="35" name="rc35"/>
            <p:cNvSpPr/>
            <p:nvPr/>
          </p:nvSpPr>
          <p:spPr>
            <a:xfrm>
              <a:off x="4900493" y="3455161"/>
              <a:ext cx="249522" cy="551523"/>
            </a:xfrm>
            <a:prstGeom prst="rect">
              <a:avLst/>
            </a:prstGeom>
            <a:solidFill>
              <a:srgbClr val="E2231A">
                <a:alpha val="100000"/>
              </a:srgbClr>
            </a:solidFill>
          </p:spPr>
          <p:txBody>
            <a:bodyPr/>
            <a:lstStyle/>
            <a:p/>
          </p:txBody>
        </p:sp>
        <p:sp>
          <p:nvSpPr>
            <p:cNvPr id="36" name="rc36"/>
            <p:cNvSpPr/>
            <p:nvPr/>
          </p:nvSpPr>
          <p:spPr>
            <a:xfrm>
              <a:off x="5177741" y="3522040"/>
              <a:ext cx="249522" cy="484644"/>
            </a:xfrm>
            <a:prstGeom prst="rect">
              <a:avLst/>
            </a:prstGeom>
            <a:solidFill>
              <a:srgbClr val="E2231A">
                <a:alpha val="100000"/>
              </a:srgbClr>
            </a:solidFill>
          </p:spPr>
          <p:txBody>
            <a:bodyPr/>
            <a:lstStyle/>
            <a:p/>
          </p:txBody>
        </p:sp>
        <p:sp>
          <p:nvSpPr>
            <p:cNvPr id="37" name="rc37"/>
            <p:cNvSpPr/>
            <p:nvPr/>
          </p:nvSpPr>
          <p:spPr>
            <a:xfrm>
              <a:off x="5454988" y="3589836"/>
              <a:ext cx="249522" cy="416849"/>
            </a:xfrm>
            <a:prstGeom prst="rect">
              <a:avLst/>
            </a:prstGeom>
            <a:solidFill>
              <a:srgbClr val="E2231A">
                <a:alpha val="100000"/>
              </a:srgbClr>
            </a:solidFill>
          </p:spPr>
          <p:txBody>
            <a:bodyPr/>
            <a:lstStyle/>
            <a:p/>
          </p:txBody>
        </p:sp>
        <p:sp>
          <p:nvSpPr>
            <p:cNvPr id="38" name="rc38"/>
            <p:cNvSpPr/>
            <p:nvPr/>
          </p:nvSpPr>
          <p:spPr>
            <a:xfrm>
              <a:off x="5732236" y="3598997"/>
              <a:ext cx="249522" cy="407687"/>
            </a:xfrm>
            <a:prstGeom prst="rect">
              <a:avLst/>
            </a:prstGeom>
            <a:solidFill>
              <a:srgbClr val="E2231A">
                <a:alpha val="100000"/>
              </a:srgbClr>
            </a:solidFill>
          </p:spPr>
          <p:txBody>
            <a:bodyPr/>
            <a:lstStyle/>
            <a:p/>
          </p:txBody>
        </p:sp>
        <p:sp>
          <p:nvSpPr>
            <p:cNvPr id="39" name="rc39"/>
            <p:cNvSpPr/>
            <p:nvPr/>
          </p:nvSpPr>
          <p:spPr>
            <a:xfrm>
              <a:off x="6009484" y="3435922"/>
              <a:ext cx="249522" cy="570762"/>
            </a:xfrm>
            <a:prstGeom prst="rect">
              <a:avLst/>
            </a:prstGeom>
            <a:solidFill>
              <a:srgbClr val="E2231A">
                <a:alpha val="100000"/>
              </a:srgbClr>
            </a:solidFill>
          </p:spPr>
          <p:txBody>
            <a:bodyPr/>
            <a:lstStyle/>
            <a:p/>
          </p:txBody>
        </p:sp>
        <p:sp>
          <p:nvSpPr>
            <p:cNvPr id="40" name="rc40"/>
            <p:cNvSpPr/>
            <p:nvPr/>
          </p:nvSpPr>
          <p:spPr>
            <a:xfrm>
              <a:off x="6286731" y="3723594"/>
              <a:ext cx="249522" cy="283091"/>
            </a:xfrm>
            <a:prstGeom prst="rect">
              <a:avLst/>
            </a:prstGeom>
            <a:solidFill>
              <a:srgbClr val="E2231A">
                <a:alpha val="100000"/>
              </a:srgbClr>
            </a:solidFill>
          </p:spPr>
          <p:txBody>
            <a:bodyPr/>
            <a:lstStyle/>
            <a:p/>
          </p:txBody>
        </p:sp>
        <p:sp>
          <p:nvSpPr>
            <p:cNvPr id="41" name="rc41"/>
            <p:cNvSpPr/>
            <p:nvPr/>
          </p:nvSpPr>
          <p:spPr>
            <a:xfrm>
              <a:off x="6563979" y="3724510"/>
              <a:ext cx="249522" cy="282174"/>
            </a:xfrm>
            <a:prstGeom prst="rect">
              <a:avLst/>
            </a:prstGeom>
            <a:solidFill>
              <a:srgbClr val="E2231A">
                <a:alpha val="100000"/>
              </a:srgbClr>
            </a:solidFill>
          </p:spPr>
          <p:txBody>
            <a:bodyPr/>
            <a:lstStyle/>
            <a:p/>
          </p:txBody>
        </p:sp>
        <p:sp>
          <p:nvSpPr>
            <p:cNvPr id="42" name="rc42"/>
            <p:cNvSpPr/>
            <p:nvPr/>
          </p:nvSpPr>
          <p:spPr>
            <a:xfrm>
              <a:off x="6841227" y="3216962"/>
              <a:ext cx="249522" cy="789723"/>
            </a:xfrm>
            <a:prstGeom prst="rect">
              <a:avLst/>
            </a:prstGeom>
            <a:solidFill>
              <a:srgbClr val="E2231A">
                <a:alpha val="100000"/>
              </a:srgbClr>
            </a:solidFill>
          </p:spPr>
          <p:txBody>
            <a:bodyPr/>
            <a:lstStyle/>
            <a:p/>
          </p:txBody>
        </p:sp>
        <p:sp>
          <p:nvSpPr>
            <p:cNvPr id="43" name="rc43"/>
            <p:cNvSpPr/>
            <p:nvPr/>
          </p:nvSpPr>
          <p:spPr>
            <a:xfrm>
              <a:off x="7118474" y="2688342"/>
              <a:ext cx="249522" cy="1318343"/>
            </a:xfrm>
            <a:prstGeom prst="rect">
              <a:avLst/>
            </a:prstGeom>
            <a:solidFill>
              <a:srgbClr val="E2231A">
                <a:alpha val="100000"/>
              </a:srgbClr>
            </a:solidFill>
          </p:spPr>
          <p:txBody>
            <a:bodyPr/>
            <a:lstStyle/>
            <a:p/>
          </p:txBody>
        </p:sp>
        <p:sp>
          <p:nvSpPr>
            <p:cNvPr id="44" name="rc44"/>
            <p:cNvSpPr/>
            <p:nvPr/>
          </p:nvSpPr>
          <p:spPr>
            <a:xfrm>
              <a:off x="7395722" y="2962271"/>
              <a:ext cx="249522" cy="1044413"/>
            </a:xfrm>
            <a:prstGeom prst="rect">
              <a:avLst/>
            </a:prstGeom>
            <a:solidFill>
              <a:srgbClr val="E2231A">
                <a:alpha val="100000"/>
              </a:srgbClr>
            </a:solidFill>
          </p:spPr>
          <p:txBody>
            <a:bodyPr/>
            <a:lstStyle/>
            <a:p/>
          </p:txBody>
        </p:sp>
        <p:sp>
          <p:nvSpPr>
            <p:cNvPr id="45" name="rc45"/>
            <p:cNvSpPr/>
            <p:nvPr/>
          </p:nvSpPr>
          <p:spPr>
            <a:xfrm>
              <a:off x="7672970" y="3239865"/>
              <a:ext cx="249522" cy="766819"/>
            </a:xfrm>
            <a:prstGeom prst="rect">
              <a:avLst/>
            </a:prstGeom>
            <a:solidFill>
              <a:srgbClr val="E2231A">
                <a:alpha val="100000"/>
              </a:srgbClr>
            </a:solidFill>
          </p:spPr>
          <p:txBody>
            <a:bodyPr/>
            <a:lstStyle/>
            <a:p/>
          </p:txBody>
        </p:sp>
        <p:sp>
          <p:nvSpPr>
            <p:cNvPr id="46" name="rc46"/>
            <p:cNvSpPr/>
            <p:nvPr/>
          </p:nvSpPr>
          <p:spPr>
            <a:xfrm>
              <a:off x="7950217" y="3226123"/>
              <a:ext cx="249522" cy="780561"/>
            </a:xfrm>
            <a:prstGeom prst="rect">
              <a:avLst/>
            </a:prstGeom>
            <a:solidFill>
              <a:srgbClr val="E2231A">
                <a:alpha val="100000"/>
              </a:srgbClr>
            </a:solidFill>
          </p:spPr>
          <p:txBody>
            <a:bodyPr/>
            <a:lstStyle/>
            <a:p/>
          </p:txBody>
        </p:sp>
        <p:sp>
          <p:nvSpPr>
            <p:cNvPr id="47" name="rc47"/>
            <p:cNvSpPr/>
            <p:nvPr/>
          </p:nvSpPr>
          <p:spPr>
            <a:xfrm>
              <a:off x="5177741" y="2419909"/>
              <a:ext cx="249522" cy="1102131"/>
            </a:xfrm>
            <a:prstGeom prst="rect">
              <a:avLst/>
            </a:prstGeom>
            <a:solidFill>
              <a:srgbClr val="B3B3B3">
                <a:alpha val="100000"/>
              </a:srgbClr>
            </a:solidFill>
          </p:spPr>
          <p:txBody>
            <a:bodyPr/>
            <a:lstStyle/>
            <a:p/>
          </p:txBody>
        </p:sp>
        <p:sp>
          <p:nvSpPr>
            <p:cNvPr id="48" name="rc48"/>
            <p:cNvSpPr/>
            <p:nvPr/>
          </p:nvSpPr>
          <p:spPr>
            <a:xfrm>
              <a:off x="5454988" y="2629708"/>
              <a:ext cx="249522" cy="960127"/>
            </a:xfrm>
            <a:prstGeom prst="rect">
              <a:avLst/>
            </a:prstGeom>
            <a:solidFill>
              <a:srgbClr val="B3B3B3">
                <a:alpha val="100000"/>
              </a:srgbClr>
            </a:solidFill>
          </p:spPr>
          <p:txBody>
            <a:bodyPr/>
            <a:lstStyle/>
            <a:p/>
          </p:txBody>
        </p:sp>
        <p:sp>
          <p:nvSpPr>
            <p:cNvPr id="49" name="rc49"/>
            <p:cNvSpPr/>
            <p:nvPr/>
          </p:nvSpPr>
          <p:spPr>
            <a:xfrm>
              <a:off x="5732236" y="2643450"/>
              <a:ext cx="249522" cy="955546"/>
            </a:xfrm>
            <a:prstGeom prst="rect">
              <a:avLst/>
            </a:prstGeom>
            <a:solidFill>
              <a:srgbClr val="B3B3B3">
                <a:alpha val="100000"/>
              </a:srgbClr>
            </a:solidFill>
          </p:spPr>
          <p:txBody>
            <a:bodyPr/>
            <a:lstStyle/>
            <a:p/>
          </p:txBody>
        </p:sp>
        <p:sp>
          <p:nvSpPr>
            <p:cNvPr id="50" name="rc50"/>
            <p:cNvSpPr/>
            <p:nvPr/>
          </p:nvSpPr>
          <p:spPr>
            <a:xfrm>
              <a:off x="6009484" y="2663606"/>
              <a:ext cx="249522" cy="772316"/>
            </a:xfrm>
            <a:prstGeom prst="rect">
              <a:avLst/>
            </a:prstGeom>
            <a:solidFill>
              <a:srgbClr val="B3B3B3">
                <a:alpha val="100000"/>
              </a:srgbClr>
            </a:solidFill>
          </p:spPr>
          <p:txBody>
            <a:bodyPr/>
            <a:lstStyle/>
            <a:p/>
          </p:txBody>
        </p:sp>
        <p:sp>
          <p:nvSpPr>
            <p:cNvPr id="51" name="rc51"/>
            <p:cNvSpPr/>
            <p:nvPr/>
          </p:nvSpPr>
          <p:spPr>
            <a:xfrm>
              <a:off x="6286731" y="2692006"/>
              <a:ext cx="249522" cy="1031587"/>
            </a:xfrm>
            <a:prstGeom prst="rect">
              <a:avLst/>
            </a:prstGeom>
            <a:solidFill>
              <a:srgbClr val="B3B3B3">
                <a:alpha val="100000"/>
              </a:srgbClr>
            </a:solidFill>
          </p:spPr>
          <p:txBody>
            <a:bodyPr/>
            <a:lstStyle/>
            <a:p/>
          </p:txBody>
        </p:sp>
        <p:sp>
          <p:nvSpPr>
            <p:cNvPr id="52" name="rc52"/>
            <p:cNvSpPr/>
            <p:nvPr/>
          </p:nvSpPr>
          <p:spPr>
            <a:xfrm>
              <a:off x="6563979" y="2987924"/>
              <a:ext cx="249522" cy="736586"/>
            </a:xfrm>
            <a:prstGeom prst="rect">
              <a:avLst/>
            </a:prstGeom>
            <a:solidFill>
              <a:srgbClr val="B3B3B3">
                <a:alpha val="100000"/>
              </a:srgbClr>
            </a:solidFill>
          </p:spPr>
          <p:txBody>
            <a:bodyPr/>
            <a:lstStyle/>
            <a:p/>
          </p:txBody>
        </p:sp>
        <p:sp>
          <p:nvSpPr>
            <p:cNvPr id="53" name="rc53"/>
            <p:cNvSpPr/>
            <p:nvPr/>
          </p:nvSpPr>
          <p:spPr>
            <a:xfrm>
              <a:off x="6841227" y="2673683"/>
              <a:ext cx="249522" cy="543278"/>
            </a:xfrm>
            <a:prstGeom prst="rect">
              <a:avLst/>
            </a:prstGeom>
            <a:solidFill>
              <a:srgbClr val="B3B3B3">
                <a:alpha val="100000"/>
              </a:srgbClr>
            </a:solidFill>
          </p:spPr>
          <p:txBody>
            <a:bodyPr/>
            <a:lstStyle/>
            <a:p/>
          </p:txBody>
        </p:sp>
        <p:sp>
          <p:nvSpPr>
            <p:cNvPr id="54" name="rc54"/>
            <p:cNvSpPr/>
            <p:nvPr/>
          </p:nvSpPr>
          <p:spPr>
            <a:xfrm>
              <a:off x="7118474" y="2321881"/>
              <a:ext cx="249522" cy="366460"/>
            </a:xfrm>
            <a:prstGeom prst="rect">
              <a:avLst/>
            </a:prstGeom>
            <a:solidFill>
              <a:srgbClr val="B3B3B3">
                <a:alpha val="100000"/>
              </a:srgbClr>
            </a:solidFill>
          </p:spPr>
          <p:txBody>
            <a:bodyPr/>
            <a:lstStyle/>
            <a:p/>
          </p:txBody>
        </p:sp>
        <p:sp>
          <p:nvSpPr>
            <p:cNvPr id="55" name="rc55"/>
            <p:cNvSpPr/>
            <p:nvPr/>
          </p:nvSpPr>
          <p:spPr>
            <a:xfrm>
              <a:off x="7395722" y="2903638"/>
              <a:ext cx="249522" cy="58633"/>
            </a:xfrm>
            <a:prstGeom prst="rect">
              <a:avLst/>
            </a:prstGeom>
            <a:solidFill>
              <a:srgbClr val="B3B3B3">
                <a:alpha val="100000"/>
              </a:srgbClr>
            </a:solidFill>
          </p:spPr>
          <p:txBody>
            <a:bodyPr/>
            <a:lstStyle/>
            <a:p/>
          </p:txBody>
        </p:sp>
        <p:sp>
          <p:nvSpPr>
            <p:cNvPr id="56" name="pl56"/>
            <p:cNvSpPr/>
            <p:nvPr/>
          </p:nvSpPr>
          <p:spPr>
            <a:xfrm>
              <a:off x="1421035" y="1339079"/>
              <a:ext cx="6653943" cy="730081"/>
            </a:xfrm>
            <a:custGeom>
              <a:avLst/>
              <a:pathLst>
                <a:path w="6653943" h="730081">
                  <a:moveTo>
                    <a:pt x="0" y="730081"/>
                  </a:moveTo>
                  <a:lnTo>
                    <a:pt x="277247" y="561601"/>
                  </a:lnTo>
                  <a:lnTo>
                    <a:pt x="554495" y="280800"/>
                  </a:lnTo>
                  <a:lnTo>
                    <a:pt x="831742" y="224640"/>
                  </a:lnTo>
                  <a:lnTo>
                    <a:pt x="1108990" y="112320"/>
                  </a:lnTo>
                  <a:lnTo>
                    <a:pt x="1386238" y="196560"/>
                  </a:lnTo>
                  <a:lnTo>
                    <a:pt x="1663485" y="280800"/>
                  </a:lnTo>
                  <a:lnTo>
                    <a:pt x="1940733" y="252720"/>
                  </a:lnTo>
                  <a:lnTo>
                    <a:pt x="2217981" y="56160"/>
                  </a:lnTo>
                  <a:lnTo>
                    <a:pt x="2495228" y="140400"/>
                  </a:lnTo>
                  <a:lnTo>
                    <a:pt x="2772476" y="84240"/>
                  </a:lnTo>
                  <a:lnTo>
                    <a:pt x="3049724" y="112320"/>
                  </a:lnTo>
                  <a:lnTo>
                    <a:pt x="3326971" y="84240"/>
                  </a:lnTo>
                  <a:lnTo>
                    <a:pt x="3604219" y="112320"/>
                  </a:lnTo>
                  <a:lnTo>
                    <a:pt x="3881467" y="84240"/>
                  </a:lnTo>
                  <a:lnTo>
                    <a:pt x="4158714" y="56160"/>
                  </a:lnTo>
                  <a:lnTo>
                    <a:pt x="4435962" y="56160"/>
                  </a:lnTo>
                  <a:lnTo>
                    <a:pt x="4713210" y="140400"/>
                  </a:lnTo>
                  <a:lnTo>
                    <a:pt x="4990457" y="0"/>
                  </a:lnTo>
                  <a:lnTo>
                    <a:pt x="5267705" y="0"/>
                  </a:lnTo>
                  <a:lnTo>
                    <a:pt x="5544953" y="252720"/>
                  </a:lnTo>
                  <a:lnTo>
                    <a:pt x="5822200" y="505441"/>
                  </a:lnTo>
                  <a:lnTo>
                    <a:pt x="6099448" y="365040"/>
                  </a:lnTo>
                  <a:lnTo>
                    <a:pt x="6376696" y="224640"/>
                  </a:lnTo>
                  <a:lnTo>
                    <a:pt x="6653943" y="224640"/>
                  </a:lnTo>
                </a:path>
              </a:pathLst>
            </a:custGeom>
            <a:ln w="27101" cap="flat">
              <a:solidFill>
                <a:srgbClr val="0058AB">
                  <a:alpha val="100000"/>
                </a:srgbClr>
              </a:solidFill>
              <a:prstDash val="solid"/>
              <a:round/>
            </a:ln>
          </p:spPr>
          <p:txBody>
            <a:bodyPr/>
            <a:lstStyle/>
            <a:p/>
          </p:txBody>
        </p:sp>
        <p:sp>
          <p:nvSpPr>
            <p:cNvPr id="57" name="pl57"/>
            <p:cNvSpPr/>
            <p:nvPr/>
          </p:nvSpPr>
          <p:spPr>
            <a:xfrm>
              <a:off x="5302502" y="1563719"/>
              <a:ext cx="2772476" cy="505441"/>
            </a:xfrm>
            <a:custGeom>
              <a:avLst/>
              <a:pathLst>
                <a:path w="2772476" h="505441">
                  <a:moveTo>
                    <a:pt x="0" y="449281"/>
                  </a:moveTo>
                  <a:lnTo>
                    <a:pt x="277247" y="308880"/>
                  </a:lnTo>
                  <a:lnTo>
                    <a:pt x="554495" y="308880"/>
                  </a:lnTo>
                  <a:lnTo>
                    <a:pt x="831742" y="308880"/>
                  </a:lnTo>
                  <a:lnTo>
                    <a:pt x="1108990" y="308880"/>
                  </a:lnTo>
                  <a:lnTo>
                    <a:pt x="1386238" y="168480"/>
                  </a:lnTo>
                  <a:lnTo>
                    <a:pt x="1663485" y="336960"/>
                  </a:lnTo>
                  <a:lnTo>
                    <a:pt x="1940733" y="505441"/>
                  </a:lnTo>
                  <a:lnTo>
                    <a:pt x="2217981" y="196560"/>
                  </a:lnTo>
                  <a:lnTo>
                    <a:pt x="2495228" y="0"/>
                  </a:lnTo>
                  <a:lnTo>
                    <a:pt x="2772476" y="0"/>
                  </a:lnTo>
                </a:path>
              </a:pathLst>
            </a:custGeom>
            <a:ln w="27101" cap="flat">
              <a:solidFill>
                <a:srgbClr val="333333">
                  <a:alpha val="100000"/>
                </a:srgbClr>
              </a:solidFill>
              <a:prstDash val="solid"/>
              <a:round/>
            </a:ln>
          </p:spPr>
          <p:txBody>
            <a:bodyPr/>
            <a:lstStyle/>
            <a:p/>
          </p:txBody>
        </p:sp>
        <p:sp>
          <p:nvSpPr>
            <p:cNvPr id="58" name="tx58"/>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59" name="tx59"/>
            <p:cNvSpPr/>
            <p:nvPr/>
          </p:nvSpPr>
          <p:spPr>
            <a:xfrm>
              <a:off x="6895650"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0" name="tx60"/>
            <p:cNvSpPr/>
            <p:nvPr/>
          </p:nvSpPr>
          <p:spPr>
            <a:xfrm>
              <a:off x="7172898"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61" name="tx61"/>
            <p:cNvSpPr/>
            <p:nvPr/>
          </p:nvSpPr>
          <p:spPr>
            <a:xfrm>
              <a:off x="7450145"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2" name="tx62"/>
            <p:cNvSpPr/>
            <p:nvPr/>
          </p:nvSpPr>
          <p:spPr>
            <a:xfrm>
              <a:off x="7727393"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3" name="tx63"/>
            <p:cNvSpPr/>
            <p:nvPr/>
          </p:nvSpPr>
          <p:spPr>
            <a:xfrm>
              <a:off x="8004641"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4" name="tx64"/>
            <p:cNvSpPr/>
            <p:nvPr/>
          </p:nvSpPr>
          <p:spPr>
            <a:xfrm>
              <a:off x="6618402"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65" name="tx65"/>
            <p:cNvSpPr/>
            <p:nvPr/>
          </p:nvSpPr>
          <p:spPr>
            <a:xfrm>
              <a:off x="6895650"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66" name="tx66"/>
            <p:cNvSpPr/>
            <p:nvPr/>
          </p:nvSpPr>
          <p:spPr>
            <a:xfrm>
              <a:off x="7172898"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67" name="tx67"/>
            <p:cNvSpPr/>
            <p:nvPr/>
          </p:nvSpPr>
          <p:spPr>
            <a:xfrm>
              <a:off x="7450145"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68" name="tx68"/>
            <p:cNvSpPr/>
            <p:nvPr/>
          </p:nvSpPr>
          <p:spPr>
            <a:xfrm>
              <a:off x="7727393"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69" name="tx69"/>
            <p:cNvSpPr/>
            <p:nvPr/>
          </p:nvSpPr>
          <p:spPr>
            <a:xfrm>
              <a:off x="8004641"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70" name="tx70"/>
            <p:cNvSpPr/>
            <p:nvPr/>
          </p:nvSpPr>
          <p:spPr>
            <a:xfrm>
              <a:off x="1345686" y="31925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1" name="tx71"/>
            <p:cNvSpPr/>
            <p:nvPr/>
          </p:nvSpPr>
          <p:spPr>
            <a:xfrm>
              <a:off x="7167887" y="33083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2" name="tx72"/>
            <p:cNvSpPr/>
            <p:nvPr/>
          </p:nvSpPr>
          <p:spPr>
            <a:xfrm>
              <a:off x="7445134" y="34453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3" name="tx73"/>
            <p:cNvSpPr/>
            <p:nvPr/>
          </p:nvSpPr>
          <p:spPr>
            <a:xfrm>
              <a:off x="5549605" y="34875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74" name="tx74"/>
            <p:cNvSpPr/>
            <p:nvPr/>
          </p:nvSpPr>
          <p:spPr>
            <a:xfrm>
              <a:off x="5511936" y="252347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75" name="tx75"/>
            <p:cNvSpPr/>
            <p:nvPr/>
          </p:nvSpPr>
          <p:spPr>
            <a:xfrm>
              <a:off x="6620926" y="288288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76" name="tx76"/>
            <p:cNvSpPr/>
            <p:nvPr/>
          </p:nvSpPr>
          <p:spPr>
            <a:xfrm>
              <a:off x="6898174" y="256744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77" name="tx77"/>
            <p:cNvSpPr/>
            <p:nvPr/>
          </p:nvSpPr>
          <p:spPr>
            <a:xfrm>
              <a:off x="7175422" y="221564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78" name="tx78"/>
            <p:cNvSpPr/>
            <p:nvPr/>
          </p:nvSpPr>
          <p:spPr>
            <a:xfrm>
              <a:off x="7452669" y="279859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79" name="tx7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0" name="tx80"/>
            <p:cNvSpPr/>
            <p:nvPr/>
          </p:nvSpPr>
          <p:spPr>
            <a:xfrm>
              <a:off x="717597" y="304012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81" name="tx81"/>
            <p:cNvSpPr/>
            <p:nvPr/>
          </p:nvSpPr>
          <p:spPr>
            <a:xfrm>
              <a:off x="717597" y="212397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2" name="tx82"/>
            <p:cNvSpPr/>
            <p:nvPr/>
          </p:nvSpPr>
          <p:spPr>
            <a:xfrm>
              <a:off x="717597" y="120604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83" name="tx8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4" name="tx8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5" name="tx8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6" name="tx8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7" name="tx8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8" name="tx8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4" name="tx9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5" name="tx9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6" name="tx9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7" name="tx9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8" name="tx98"/>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99" name="tx99"/>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0" name="pl10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2" name="tx10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3" name="tx10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4" name="rc104"/>
            <p:cNvSpPr/>
            <p:nvPr/>
          </p:nvSpPr>
          <p:spPr>
            <a:xfrm>
              <a:off x="4678790" y="4909475"/>
              <a:ext cx="201456" cy="201456"/>
            </a:xfrm>
            <a:prstGeom prst="rect">
              <a:avLst/>
            </a:prstGeom>
            <a:solidFill>
              <a:srgbClr val="E2231A">
                <a:alpha val="100000"/>
              </a:srgbClr>
            </a:solidFill>
          </p:spPr>
          <p:txBody>
            <a:bodyPr/>
            <a:lstStyle/>
            <a:p/>
          </p:txBody>
        </p:sp>
        <p:sp>
          <p:nvSpPr>
            <p:cNvPr id="105" name="rc105"/>
            <p:cNvSpPr/>
            <p:nvPr/>
          </p:nvSpPr>
          <p:spPr>
            <a:xfrm>
              <a:off x="5642950" y="4909475"/>
              <a:ext cx="201456" cy="201456"/>
            </a:xfrm>
            <a:prstGeom prst="rect">
              <a:avLst/>
            </a:prstGeom>
            <a:solidFill>
              <a:srgbClr val="B3B3B3">
                <a:alpha val="100000"/>
              </a:srgbClr>
            </a:solidFill>
          </p:spPr>
          <p:txBody>
            <a:bodyPr/>
            <a:lstStyle/>
            <a:p/>
          </p:txBody>
        </p:sp>
        <p:sp>
          <p:nvSpPr>
            <p:cNvPr id="106" name="tx10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7" name="tx10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8" name="tx108"/>
            <p:cNvSpPr/>
            <p:nvPr/>
          </p:nvSpPr>
          <p:spPr>
            <a:xfrm>
              <a:off x="951100"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09" name="tx109"/>
            <p:cNvSpPr/>
            <p:nvPr/>
          </p:nvSpPr>
          <p:spPr>
            <a:xfrm>
              <a:off x="951100" y="650627"/>
              <a:ext cx="252532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Tomé-et-Principe, 2000-2024</a:t>
              </a:r>
            </a:p>
          </p:txBody>
        </p:sp>
        <p:sp>
          <p:nvSpPr>
            <p:cNvPr id="110" name="pl110"/>
            <p:cNvSpPr/>
            <p:nvPr/>
          </p:nvSpPr>
          <p:spPr>
            <a:xfrm>
              <a:off x="22274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40899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59523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78148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7" name="pl11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1587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0211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8836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296273" y="5774644"/>
              <a:ext cx="1912111" cy="162162"/>
            </a:xfrm>
            <a:prstGeom prst="rect">
              <a:avLst/>
            </a:prstGeom>
            <a:solidFill>
              <a:srgbClr val="E2231A">
                <a:alpha val="100000"/>
              </a:srgbClr>
            </a:solidFill>
          </p:spPr>
          <p:txBody>
            <a:bodyPr/>
            <a:lstStyle/>
            <a:p/>
          </p:txBody>
        </p:sp>
        <p:sp>
          <p:nvSpPr>
            <p:cNvPr id="122" name="rc122"/>
            <p:cNvSpPr/>
            <p:nvPr/>
          </p:nvSpPr>
          <p:spPr>
            <a:xfrm>
              <a:off x="1296273" y="5571941"/>
              <a:ext cx="5196224" cy="162162"/>
            </a:xfrm>
            <a:prstGeom prst="rect">
              <a:avLst/>
            </a:prstGeom>
            <a:solidFill>
              <a:srgbClr val="E2231A">
                <a:alpha val="100000"/>
              </a:srgbClr>
            </a:solidFill>
          </p:spPr>
          <p:txBody>
            <a:bodyPr/>
            <a:lstStyle/>
            <a:p/>
          </p:txBody>
        </p:sp>
        <p:sp>
          <p:nvSpPr>
            <p:cNvPr id="123" name="rc123"/>
            <p:cNvSpPr/>
            <p:nvPr/>
          </p:nvSpPr>
          <p:spPr>
            <a:xfrm>
              <a:off x="1296273" y="5369238"/>
              <a:ext cx="5289346" cy="162162"/>
            </a:xfrm>
            <a:prstGeom prst="rect">
              <a:avLst/>
            </a:prstGeom>
            <a:solidFill>
              <a:srgbClr val="E2231A">
                <a:alpha val="100000"/>
              </a:srgbClr>
            </a:solidFill>
          </p:spPr>
          <p:txBody>
            <a:bodyPr/>
            <a:lstStyle/>
            <a:p/>
          </p:txBody>
        </p:sp>
        <p:sp>
          <p:nvSpPr>
            <p:cNvPr id="124" name="rc124"/>
            <p:cNvSpPr/>
            <p:nvPr/>
          </p:nvSpPr>
          <p:spPr>
            <a:xfrm>
              <a:off x="3208385" y="5774644"/>
              <a:ext cx="4991355" cy="162162"/>
            </a:xfrm>
            <a:prstGeom prst="rect">
              <a:avLst/>
            </a:prstGeom>
            <a:solidFill>
              <a:srgbClr val="B3B3B3">
                <a:alpha val="100000"/>
              </a:srgbClr>
            </a:solidFill>
          </p:spPr>
          <p:txBody>
            <a:bodyPr/>
            <a:lstStyle/>
            <a:p/>
          </p:txBody>
        </p:sp>
        <p:sp>
          <p:nvSpPr>
            <p:cNvPr id="125" name="tx125"/>
            <p:cNvSpPr/>
            <p:nvPr/>
          </p:nvSpPr>
          <p:spPr>
            <a:xfrm>
              <a:off x="8280112"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26" name="tx126"/>
            <p:cNvSpPr/>
            <p:nvPr/>
          </p:nvSpPr>
          <p:spPr>
            <a:xfrm>
              <a:off x="2138193"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27" name="tx127"/>
            <p:cNvSpPr/>
            <p:nvPr/>
          </p:nvSpPr>
          <p:spPr>
            <a:xfrm>
              <a:off x="3828467"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28" name="tx128"/>
            <p:cNvSpPr/>
            <p:nvPr/>
          </p:nvSpPr>
          <p:spPr>
            <a:xfrm>
              <a:off x="3875029"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29" name="tx129"/>
            <p:cNvSpPr/>
            <p:nvPr/>
          </p:nvSpPr>
          <p:spPr>
            <a:xfrm>
              <a:off x="5638144"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0" name="tx13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34" name="tx134"/>
            <p:cNvSpPr/>
            <p:nvPr/>
          </p:nvSpPr>
          <p:spPr>
            <a:xfrm>
              <a:off x="3015029" y="6037795"/>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35" name="tx135"/>
            <p:cNvSpPr/>
            <p:nvPr/>
          </p:nvSpPr>
          <p:spPr>
            <a:xfrm>
              <a:off x="4877475"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36" name="tx136"/>
            <p:cNvSpPr/>
            <p:nvPr/>
          </p:nvSpPr>
          <p:spPr>
            <a:xfrm>
              <a:off x="6739921"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37" name="tx137"/>
            <p:cNvSpPr/>
            <p:nvPr/>
          </p:nvSpPr>
          <p:spPr>
            <a:xfrm>
              <a:off x="3311716"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38" name="tx138"/>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9" name="tx139"/>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constant à 87%. Ce chiffre est inférieur à celui de 2019, où la couverture était de 95 %.
&amp;lt;1 000 enfants ont manqué leur première dose systématique de vaccin contre la rougeole.
Le MCV2 est généralement administré aux enfants âgés de 18 mois à 5 ans. La couverture par le MCV2 est restée constante à 87 %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37902"/>
              <a:ext cx="3397293" cy="719835"/>
            </a:xfrm>
            <a:custGeom>
              <a:avLst/>
              <a:pathLst>
                <a:path w="3397293" h="719835">
                  <a:moveTo>
                    <a:pt x="0" y="719835"/>
                  </a:moveTo>
                  <a:lnTo>
                    <a:pt x="141553" y="553719"/>
                  </a:lnTo>
                  <a:lnTo>
                    <a:pt x="283107" y="276859"/>
                  </a:lnTo>
                  <a:lnTo>
                    <a:pt x="424661" y="221487"/>
                  </a:lnTo>
                  <a:lnTo>
                    <a:pt x="566215" y="110743"/>
                  </a:lnTo>
                  <a:lnTo>
                    <a:pt x="707769" y="193801"/>
                  </a:lnTo>
                  <a:lnTo>
                    <a:pt x="849323" y="276859"/>
                  </a:lnTo>
                  <a:lnTo>
                    <a:pt x="990877" y="249173"/>
                  </a:lnTo>
                  <a:lnTo>
                    <a:pt x="1132431" y="55371"/>
                  </a:lnTo>
                  <a:lnTo>
                    <a:pt x="1273984" y="138429"/>
                  </a:lnTo>
                  <a:lnTo>
                    <a:pt x="1415538" y="83057"/>
                  </a:lnTo>
                  <a:lnTo>
                    <a:pt x="1557092" y="110743"/>
                  </a:lnTo>
                  <a:lnTo>
                    <a:pt x="1698646" y="83057"/>
                  </a:lnTo>
                  <a:lnTo>
                    <a:pt x="1840200" y="110743"/>
                  </a:lnTo>
                  <a:lnTo>
                    <a:pt x="1981754" y="83057"/>
                  </a:lnTo>
                  <a:lnTo>
                    <a:pt x="2123308" y="55371"/>
                  </a:lnTo>
                  <a:lnTo>
                    <a:pt x="2264862" y="55371"/>
                  </a:lnTo>
                  <a:lnTo>
                    <a:pt x="2406416" y="138429"/>
                  </a:lnTo>
                  <a:lnTo>
                    <a:pt x="2547969" y="0"/>
                  </a:lnTo>
                  <a:lnTo>
                    <a:pt x="2689523" y="0"/>
                  </a:lnTo>
                  <a:lnTo>
                    <a:pt x="2831077" y="249173"/>
                  </a:lnTo>
                  <a:lnTo>
                    <a:pt x="2972631" y="498347"/>
                  </a:lnTo>
                  <a:lnTo>
                    <a:pt x="3114185" y="359917"/>
                  </a:lnTo>
                  <a:lnTo>
                    <a:pt x="3255739" y="221487"/>
                  </a:lnTo>
                  <a:lnTo>
                    <a:pt x="3397293" y="2214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37902"/>
              <a:ext cx="3397293" cy="719835"/>
            </a:xfrm>
            <a:custGeom>
              <a:avLst/>
              <a:pathLst>
                <a:path w="3397293" h="719835">
                  <a:moveTo>
                    <a:pt x="0" y="719835"/>
                  </a:moveTo>
                  <a:lnTo>
                    <a:pt x="141553" y="553719"/>
                  </a:lnTo>
                  <a:lnTo>
                    <a:pt x="283107" y="276859"/>
                  </a:lnTo>
                  <a:lnTo>
                    <a:pt x="424661" y="221487"/>
                  </a:lnTo>
                  <a:lnTo>
                    <a:pt x="566215" y="110743"/>
                  </a:lnTo>
                  <a:lnTo>
                    <a:pt x="707769" y="193801"/>
                  </a:lnTo>
                  <a:lnTo>
                    <a:pt x="849323" y="276859"/>
                  </a:lnTo>
                  <a:lnTo>
                    <a:pt x="990877" y="249173"/>
                  </a:lnTo>
                  <a:lnTo>
                    <a:pt x="1132431" y="55371"/>
                  </a:lnTo>
                  <a:lnTo>
                    <a:pt x="1273984" y="138429"/>
                  </a:lnTo>
                  <a:lnTo>
                    <a:pt x="1415538" y="83057"/>
                  </a:lnTo>
                  <a:lnTo>
                    <a:pt x="1557092" y="110743"/>
                  </a:lnTo>
                  <a:lnTo>
                    <a:pt x="1698646" y="83057"/>
                  </a:lnTo>
                  <a:lnTo>
                    <a:pt x="1840200" y="110743"/>
                  </a:lnTo>
                  <a:lnTo>
                    <a:pt x="1981754" y="83057"/>
                  </a:lnTo>
                  <a:lnTo>
                    <a:pt x="2123308" y="55371"/>
                  </a:lnTo>
                  <a:lnTo>
                    <a:pt x="2264862" y="55371"/>
                  </a:lnTo>
                  <a:lnTo>
                    <a:pt x="2406416" y="138429"/>
                  </a:lnTo>
                  <a:lnTo>
                    <a:pt x="2547969" y="0"/>
                  </a:lnTo>
                  <a:lnTo>
                    <a:pt x="2689523" y="0"/>
                  </a:lnTo>
                  <a:lnTo>
                    <a:pt x="2831077" y="249173"/>
                  </a:lnTo>
                  <a:lnTo>
                    <a:pt x="2972631" y="498347"/>
                  </a:lnTo>
                  <a:lnTo>
                    <a:pt x="3114185" y="359917"/>
                  </a:lnTo>
                  <a:lnTo>
                    <a:pt x="3255739" y="221487"/>
                  </a:lnTo>
                  <a:lnTo>
                    <a:pt x="3397293" y="2214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913637"/>
            </a:xfrm>
            <a:custGeom>
              <a:avLst/>
              <a:pathLst>
                <a:path w="0" h="913637">
                  <a:moveTo>
                    <a:pt x="0" y="0"/>
                  </a:moveTo>
                  <a:lnTo>
                    <a:pt x="0" y="91363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32" name="pl32"/>
            <p:cNvSpPr/>
            <p:nvPr/>
          </p:nvSpPr>
          <p:spPr>
            <a:xfrm>
              <a:off x="1120965" y="1137902"/>
              <a:ext cx="3397293" cy="719835"/>
            </a:xfrm>
            <a:custGeom>
              <a:avLst/>
              <a:pathLst>
                <a:path w="3397293" h="719835">
                  <a:moveTo>
                    <a:pt x="0" y="719835"/>
                  </a:moveTo>
                  <a:lnTo>
                    <a:pt x="141553" y="553719"/>
                  </a:lnTo>
                  <a:lnTo>
                    <a:pt x="283107" y="276859"/>
                  </a:lnTo>
                  <a:lnTo>
                    <a:pt x="424661" y="221487"/>
                  </a:lnTo>
                  <a:lnTo>
                    <a:pt x="566215" y="110743"/>
                  </a:lnTo>
                  <a:lnTo>
                    <a:pt x="707769" y="193801"/>
                  </a:lnTo>
                  <a:lnTo>
                    <a:pt x="849323" y="276859"/>
                  </a:lnTo>
                  <a:lnTo>
                    <a:pt x="990877" y="249173"/>
                  </a:lnTo>
                  <a:lnTo>
                    <a:pt x="1132431" y="55371"/>
                  </a:lnTo>
                  <a:lnTo>
                    <a:pt x="1273984" y="138429"/>
                  </a:lnTo>
                  <a:lnTo>
                    <a:pt x="1415538" y="83057"/>
                  </a:lnTo>
                  <a:lnTo>
                    <a:pt x="1557092" y="110743"/>
                  </a:lnTo>
                  <a:lnTo>
                    <a:pt x="1698646" y="83057"/>
                  </a:lnTo>
                  <a:lnTo>
                    <a:pt x="1840200" y="110743"/>
                  </a:lnTo>
                  <a:lnTo>
                    <a:pt x="1981754" y="83057"/>
                  </a:lnTo>
                  <a:lnTo>
                    <a:pt x="2123308" y="55371"/>
                  </a:lnTo>
                  <a:lnTo>
                    <a:pt x="2264862" y="55371"/>
                  </a:lnTo>
                  <a:lnTo>
                    <a:pt x="2406416" y="138429"/>
                  </a:lnTo>
                  <a:lnTo>
                    <a:pt x="2547969" y="0"/>
                  </a:lnTo>
                  <a:lnTo>
                    <a:pt x="2689523" y="0"/>
                  </a:lnTo>
                  <a:lnTo>
                    <a:pt x="2831077" y="249173"/>
                  </a:lnTo>
                  <a:lnTo>
                    <a:pt x="2972631" y="498347"/>
                  </a:lnTo>
                  <a:lnTo>
                    <a:pt x="3114185" y="359917"/>
                  </a:lnTo>
                  <a:lnTo>
                    <a:pt x="3255739" y="221487"/>
                  </a:lnTo>
                  <a:lnTo>
                    <a:pt x="3397293" y="2214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2437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437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6108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23541"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10819" y="4701816"/>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Tomé-et-Principe</a:t>
              </a:r>
            </a:p>
          </p:txBody>
        </p:sp>
        <p:sp>
          <p:nvSpPr>
            <p:cNvPr id="60" name="tx60"/>
            <p:cNvSpPr/>
            <p:nvPr/>
          </p:nvSpPr>
          <p:spPr>
            <a:xfrm>
              <a:off x="3228186"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90640"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036502" y="472791"/>
              <a:ext cx="3566219"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Sao Tomé-et-Principe, 2000-2024</a:t>
              </a:r>
            </a:p>
          </p:txBody>
        </p:sp>
        <p:sp>
          <p:nvSpPr>
            <p:cNvPr id="63" name="pl63"/>
            <p:cNvSpPr/>
            <p:nvPr/>
          </p:nvSpPr>
          <p:spPr>
            <a:xfrm>
              <a:off x="5267799" y="36935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81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027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573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208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75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0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084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830051"/>
              <a:ext cx="3397293" cy="1938019"/>
            </a:xfrm>
            <a:custGeom>
              <a:avLst/>
              <a:pathLst>
                <a:path w="3397293" h="1938019">
                  <a:moveTo>
                    <a:pt x="0" y="1938019"/>
                  </a:moveTo>
                  <a:lnTo>
                    <a:pt x="141553" y="1490784"/>
                  </a:lnTo>
                  <a:lnTo>
                    <a:pt x="283107" y="745392"/>
                  </a:lnTo>
                  <a:lnTo>
                    <a:pt x="424661" y="596313"/>
                  </a:lnTo>
                  <a:lnTo>
                    <a:pt x="566215" y="298156"/>
                  </a:lnTo>
                  <a:lnTo>
                    <a:pt x="707769" y="521774"/>
                  </a:lnTo>
                  <a:lnTo>
                    <a:pt x="849323" y="745392"/>
                  </a:lnTo>
                  <a:lnTo>
                    <a:pt x="990877" y="670852"/>
                  </a:lnTo>
                  <a:lnTo>
                    <a:pt x="1132431" y="149078"/>
                  </a:lnTo>
                  <a:lnTo>
                    <a:pt x="1273984" y="372696"/>
                  </a:lnTo>
                  <a:lnTo>
                    <a:pt x="1415538" y="223617"/>
                  </a:lnTo>
                  <a:lnTo>
                    <a:pt x="1557092" y="298156"/>
                  </a:lnTo>
                  <a:lnTo>
                    <a:pt x="1698646" y="223617"/>
                  </a:lnTo>
                  <a:lnTo>
                    <a:pt x="1840200" y="298156"/>
                  </a:lnTo>
                  <a:lnTo>
                    <a:pt x="1981754" y="223617"/>
                  </a:lnTo>
                  <a:lnTo>
                    <a:pt x="2123308" y="149078"/>
                  </a:lnTo>
                  <a:lnTo>
                    <a:pt x="2264862" y="149078"/>
                  </a:lnTo>
                  <a:lnTo>
                    <a:pt x="2406416" y="372696"/>
                  </a:lnTo>
                  <a:lnTo>
                    <a:pt x="2547969" y="0"/>
                  </a:lnTo>
                  <a:lnTo>
                    <a:pt x="2689523" y="0"/>
                  </a:lnTo>
                  <a:lnTo>
                    <a:pt x="2831077" y="670852"/>
                  </a:lnTo>
                  <a:lnTo>
                    <a:pt x="2972631" y="1341705"/>
                  </a:lnTo>
                  <a:lnTo>
                    <a:pt x="3114185" y="969009"/>
                  </a:lnTo>
                  <a:lnTo>
                    <a:pt x="3255739" y="596313"/>
                  </a:lnTo>
                  <a:lnTo>
                    <a:pt x="3397293" y="596313"/>
                  </a:lnTo>
                </a:path>
              </a:pathLst>
            </a:custGeom>
            <a:ln w="27101" cap="flat">
              <a:solidFill>
                <a:srgbClr val="0058AB">
                  <a:alpha val="100000"/>
                </a:srgbClr>
              </a:solidFill>
              <a:prstDash val="solid"/>
              <a:round/>
            </a:ln>
          </p:spPr>
          <p:txBody>
            <a:bodyPr/>
            <a:lstStyle/>
            <a:p/>
          </p:txBody>
        </p:sp>
        <p:sp>
          <p:nvSpPr>
            <p:cNvPr id="79" name="pl79"/>
            <p:cNvSpPr/>
            <p:nvPr/>
          </p:nvSpPr>
          <p:spPr>
            <a:xfrm>
              <a:off x="5437664" y="1830051"/>
              <a:ext cx="3397293" cy="1118088"/>
            </a:xfrm>
            <a:custGeom>
              <a:avLst/>
              <a:pathLst>
                <a:path w="3397293" h="1118088">
                  <a:moveTo>
                    <a:pt x="0" y="1118088"/>
                  </a:moveTo>
                  <a:lnTo>
                    <a:pt x="141553" y="1043549"/>
                  </a:lnTo>
                  <a:lnTo>
                    <a:pt x="283107" y="1043549"/>
                  </a:lnTo>
                  <a:lnTo>
                    <a:pt x="424661" y="969009"/>
                  </a:lnTo>
                  <a:lnTo>
                    <a:pt x="566215" y="819931"/>
                  </a:lnTo>
                  <a:lnTo>
                    <a:pt x="707769" y="670852"/>
                  </a:lnTo>
                  <a:lnTo>
                    <a:pt x="849323" y="521774"/>
                  </a:lnTo>
                  <a:lnTo>
                    <a:pt x="990877" y="521774"/>
                  </a:lnTo>
                  <a:lnTo>
                    <a:pt x="1132431" y="372696"/>
                  </a:lnTo>
                  <a:lnTo>
                    <a:pt x="1273984" y="223617"/>
                  </a:lnTo>
                  <a:lnTo>
                    <a:pt x="1415538" y="149078"/>
                  </a:lnTo>
                  <a:lnTo>
                    <a:pt x="1557092" y="149078"/>
                  </a:lnTo>
                  <a:lnTo>
                    <a:pt x="1698646" y="149078"/>
                  </a:lnTo>
                  <a:lnTo>
                    <a:pt x="1840200" y="149078"/>
                  </a:lnTo>
                  <a:lnTo>
                    <a:pt x="1981754" y="149078"/>
                  </a:lnTo>
                  <a:lnTo>
                    <a:pt x="2123308" y="149078"/>
                  </a:lnTo>
                  <a:lnTo>
                    <a:pt x="2264862" y="74539"/>
                  </a:lnTo>
                  <a:lnTo>
                    <a:pt x="2406416" y="74539"/>
                  </a:lnTo>
                  <a:lnTo>
                    <a:pt x="2547969" y="0"/>
                  </a:lnTo>
                  <a:lnTo>
                    <a:pt x="2689523" y="0"/>
                  </a:lnTo>
                  <a:lnTo>
                    <a:pt x="2831077" y="223617"/>
                  </a:lnTo>
                  <a:lnTo>
                    <a:pt x="2972631" y="372696"/>
                  </a:lnTo>
                  <a:lnTo>
                    <a:pt x="3114185" y="223617"/>
                  </a:lnTo>
                  <a:lnTo>
                    <a:pt x="3255739" y="223617"/>
                  </a:lnTo>
                  <a:lnTo>
                    <a:pt x="3397293" y="149078"/>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06434"/>
              <a:ext cx="3397293" cy="2012558"/>
            </a:xfrm>
            <a:custGeom>
              <a:avLst/>
              <a:pathLst>
                <a:path w="3397293" h="2012558">
                  <a:moveTo>
                    <a:pt x="0" y="2012558"/>
                  </a:moveTo>
                  <a:lnTo>
                    <a:pt x="141553" y="1863480"/>
                  </a:lnTo>
                  <a:lnTo>
                    <a:pt x="283107" y="1788941"/>
                  </a:lnTo>
                  <a:lnTo>
                    <a:pt x="424661" y="1490784"/>
                  </a:lnTo>
                  <a:lnTo>
                    <a:pt x="566215" y="1192627"/>
                  </a:lnTo>
                  <a:lnTo>
                    <a:pt x="707769" y="894470"/>
                  </a:lnTo>
                  <a:lnTo>
                    <a:pt x="849323" y="745392"/>
                  </a:lnTo>
                  <a:lnTo>
                    <a:pt x="990877" y="745392"/>
                  </a:lnTo>
                  <a:lnTo>
                    <a:pt x="1132431" y="447235"/>
                  </a:lnTo>
                  <a:lnTo>
                    <a:pt x="1273984" y="0"/>
                  </a:lnTo>
                  <a:lnTo>
                    <a:pt x="1415538" y="223617"/>
                  </a:lnTo>
                  <a:lnTo>
                    <a:pt x="1557092" y="298156"/>
                  </a:lnTo>
                  <a:lnTo>
                    <a:pt x="1698646" y="521774"/>
                  </a:lnTo>
                  <a:lnTo>
                    <a:pt x="1840200" y="596313"/>
                  </a:lnTo>
                  <a:lnTo>
                    <a:pt x="1981754" y="596313"/>
                  </a:lnTo>
                  <a:lnTo>
                    <a:pt x="2123308" y="596313"/>
                  </a:lnTo>
                  <a:lnTo>
                    <a:pt x="2264862" y="447235"/>
                  </a:lnTo>
                  <a:lnTo>
                    <a:pt x="2406416" y="298156"/>
                  </a:lnTo>
                  <a:lnTo>
                    <a:pt x="2547969" y="298156"/>
                  </a:lnTo>
                  <a:lnTo>
                    <a:pt x="2689523" y="223617"/>
                  </a:lnTo>
                  <a:lnTo>
                    <a:pt x="2831077" y="298156"/>
                  </a:lnTo>
                  <a:lnTo>
                    <a:pt x="2972631" y="372696"/>
                  </a:lnTo>
                  <a:lnTo>
                    <a:pt x="3114185" y="596313"/>
                  </a:lnTo>
                  <a:lnTo>
                    <a:pt x="3255739" y="447235"/>
                  </a:lnTo>
                  <a:lnTo>
                    <a:pt x="3397293" y="223617"/>
                  </a:lnTo>
                </a:path>
              </a:pathLst>
            </a:custGeom>
            <a:ln w="27101" cap="flat">
              <a:solidFill>
                <a:srgbClr val="961A49">
                  <a:alpha val="100000"/>
                </a:srgbClr>
              </a:solidFill>
              <a:prstDash val="solid"/>
              <a:round/>
            </a:ln>
          </p:spPr>
          <p:txBody>
            <a:bodyPr/>
            <a:lstStyle/>
            <a:p/>
          </p:txBody>
        </p:sp>
        <p:sp>
          <p:nvSpPr>
            <p:cNvPr id="81" name="pl81"/>
            <p:cNvSpPr/>
            <p:nvPr/>
          </p:nvSpPr>
          <p:spPr>
            <a:xfrm>
              <a:off x="5437664" y="183005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830051"/>
              <a:ext cx="3397293" cy="1938019"/>
            </a:xfrm>
            <a:custGeom>
              <a:avLst/>
              <a:pathLst>
                <a:path w="3397293" h="1938019">
                  <a:moveTo>
                    <a:pt x="0" y="1938019"/>
                  </a:moveTo>
                  <a:lnTo>
                    <a:pt x="141553" y="1490784"/>
                  </a:lnTo>
                  <a:lnTo>
                    <a:pt x="283107" y="745392"/>
                  </a:lnTo>
                  <a:lnTo>
                    <a:pt x="424661" y="596313"/>
                  </a:lnTo>
                  <a:lnTo>
                    <a:pt x="566215" y="298156"/>
                  </a:lnTo>
                  <a:lnTo>
                    <a:pt x="707769" y="521774"/>
                  </a:lnTo>
                  <a:lnTo>
                    <a:pt x="849323" y="745392"/>
                  </a:lnTo>
                  <a:lnTo>
                    <a:pt x="990877" y="670852"/>
                  </a:lnTo>
                  <a:lnTo>
                    <a:pt x="1132431" y="149078"/>
                  </a:lnTo>
                  <a:lnTo>
                    <a:pt x="1273984" y="372696"/>
                  </a:lnTo>
                  <a:lnTo>
                    <a:pt x="1415538" y="223617"/>
                  </a:lnTo>
                  <a:lnTo>
                    <a:pt x="1557092" y="298156"/>
                  </a:lnTo>
                  <a:lnTo>
                    <a:pt x="1698646" y="223617"/>
                  </a:lnTo>
                  <a:lnTo>
                    <a:pt x="1840200" y="298156"/>
                  </a:lnTo>
                  <a:lnTo>
                    <a:pt x="1981754" y="223617"/>
                  </a:lnTo>
                  <a:lnTo>
                    <a:pt x="2123308" y="149078"/>
                  </a:lnTo>
                  <a:lnTo>
                    <a:pt x="2264862" y="149078"/>
                  </a:lnTo>
                  <a:lnTo>
                    <a:pt x="2406416" y="372696"/>
                  </a:lnTo>
                  <a:lnTo>
                    <a:pt x="2547969" y="0"/>
                  </a:lnTo>
                  <a:lnTo>
                    <a:pt x="2689523" y="0"/>
                  </a:lnTo>
                  <a:lnTo>
                    <a:pt x="2831077" y="670852"/>
                  </a:lnTo>
                  <a:lnTo>
                    <a:pt x="2972631" y="1341705"/>
                  </a:lnTo>
                  <a:lnTo>
                    <a:pt x="3114185" y="969009"/>
                  </a:lnTo>
                  <a:lnTo>
                    <a:pt x="3255739" y="596313"/>
                  </a:lnTo>
                  <a:lnTo>
                    <a:pt x="3397293" y="596313"/>
                  </a:lnTo>
                </a:path>
              </a:pathLst>
            </a:custGeom>
            <a:ln w="43362" cap="flat">
              <a:solidFill>
                <a:srgbClr val="000000">
                  <a:alpha val="100000"/>
                </a:srgbClr>
              </a:solidFill>
              <a:prstDash val="solid"/>
              <a:round/>
            </a:ln>
          </p:spPr>
          <p:txBody>
            <a:bodyPr/>
            <a:lstStyle/>
            <a:p/>
          </p:txBody>
        </p:sp>
        <p:sp>
          <p:nvSpPr>
            <p:cNvPr id="83" name="pl83"/>
            <p:cNvSpPr/>
            <p:nvPr/>
          </p:nvSpPr>
          <p:spPr>
            <a:xfrm>
              <a:off x="5437664" y="1487171"/>
              <a:ext cx="0" cy="2280900"/>
            </a:xfrm>
            <a:custGeom>
              <a:avLst/>
              <a:pathLst>
                <a:path w="0" h="2280900">
                  <a:moveTo>
                    <a:pt x="0" y="228090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487171"/>
              <a:ext cx="0" cy="864654"/>
            </a:xfrm>
            <a:custGeom>
              <a:avLst/>
              <a:pathLst>
                <a:path w="0" h="864654">
                  <a:moveTo>
                    <a:pt x="0" y="86465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487171"/>
              <a:ext cx="0" cy="566498"/>
            </a:xfrm>
            <a:custGeom>
              <a:avLst/>
              <a:pathLst>
                <a:path w="0" h="566498">
                  <a:moveTo>
                    <a:pt x="0" y="5664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487171"/>
              <a:ext cx="0" cy="491958"/>
            </a:xfrm>
            <a:custGeom>
              <a:avLst/>
              <a:pathLst>
                <a:path w="0" h="491958">
                  <a:moveTo>
                    <a:pt x="0" y="49195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487171"/>
              <a:ext cx="0" cy="342880"/>
            </a:xfrm>
            <a:custGeom>
              <a:avLst/>
              <a:pathLst>
                <a:path w="0" h="342880">
                  <a:moveTo>
                    <a:pt x="0" y="3428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487171"/>
              <a:ext cx="0" cy="939194"/>
            </a:xfrm>
            <a:custGeom>
              <a:avLst/>
              <a:pathLst>
                <a:path w="0" h="939194">
                  <a:moveTo>
                    <a:pt x="0" y="93919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487171"/>
              <a:ext cx="0" cy="939194"/>
            </a:xfrm>
            <a:custGeom>
              <a:avLst/>
              <a:pathLst>
                <a:path w="0" h="939194">
                  <a:moveTo>
                    <a:pt x="0" y="93919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830051"/>
              <a:ext cx="3397293" cy="1938019"/>
            </a:xfrm>
            <a:custGeom>
              <a:avLst/>
              <a:pathLst>
                <a:path w="3397293" h="1938019">
                  <a:moveTo>
                    <a:pt x="0" y="1938019"/>
                  </a:moveTo>
                  <a:lnTo>
                    <a:pt x="141553" y="1490784"/>
                  </a:lnTo>
                  <a:lnTo>
                    <a:pt x="283107" y="745392"/>
                  </a:lnTo>
                  <a:lnTo>
                    <a:pt x="424661" y="596313"/>
                  </a:lnTo>
                  <a:lnTo>
                    <a:pt x="566215" y="298156"/>
                  </a:lnTo>
                  <a:lnTo>
                    <a:pt x="707769" y="521774"/>
                  </a:lnTo>
                  <a:lnTo>
                    <a:pt x="849323" y="745392"/>
                  </a:lnTo>
                  <a:lnTo>
                    <a:pt x="990877" y="670852"/>
                  </a:lnTo>
                  <a:lnTo>
                    <a:pt x="1132431" y="149078"/>
                  </a:lnTo>
                  <a:lnTo>
                    <a:pt x="1273984" y="372696"/>
                  </a:lnTo>
                  <a:lnTo>
                    <a:pt x="1415538" y="223617"/>
                  </a:lnTo>
                  <a:lnTo>
                    <a:pt x="1557092" y="298156"/>
                  </a:lnTo>
                  <a:lnTo>
                    <a:pt x="1698646" y="223617"/>
                  </a:lnTo>
                  <a:lnTo>
                    <a:pt x="1840200" y="298156"/>
                  </a:lnTo>
                  <a:lnTo>
                    <a:pt x="1981754" y="223617"/>
                  </a:lnTo>
                  <a:lnTo>
                    <a:pt x="2123308" y="149078"/>
                  </a:lnTo>
                  <a:lnTo>
                    <a:pt x="2264862" y="149078"/>
                  </a:lnTo>
                  <a:lnTo>
                    <a:pt x="2406416" y="372696"/>
                  </a:lnTo>
                  <a:lnTo>
                    <a:pt x="2547969" y="0"/>
                  </a:lnTo>
                  <a:lnTo>
                    <a:pt x="2689523" y="0"/>
                  </a:lnTo>
                  <a:lnTo>
                    <a:pt x="2831077" y="670852"/>
                  </a:lnTo>
                  <a:lnTo>
                    <a:pt x="2972631" y="1341705"/>
                  </a:lnTo>
                  <a:lnTo>
                    <a:pt x="3114185" y="969009"/>
                  </a:lnTo>
                  <a:lnTo>
                    <a:pt x="3255739" y="596313"/>
                  </a:lnTo>
                  <a:lnTo>
                    <a:pt x="3397293" y="596313"/>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1691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2" name="tx92"/>
            <p:cNvSpPr/>
            <p:nvPr/>
          </p:nvSpPr>
          <p:spPr>
            <a:xfrm>
              <a:off x="6097238" y="141956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805008" y="141686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12777" y="141823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097042" y="14169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1691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786762" y="141691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902429" y="19400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6872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5233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7779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032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556041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6041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27778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4024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27518" y="4701816"/>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Tomé-et-Principe</a:t>
              </a:r>
            </a:p>
          </p:txBody>
        </p:sp>
        <p:sp>
          <p:nvSpPr>
            <p:cNvPr id="117" name="tx117"/>
            <p:cNvSpPr/>
            <p:nvPr/>
          </p:nvSpPr>
          <p:spPr>
            <a:xfrm>
              <a:off x="754488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307339"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17651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89519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1387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3254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3585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5453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47321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19188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2646762" cy="145351"/>
            </a:xfrm>
            <a:prstGeom prst="rect">
              <a:avLst/>
            </a:prstGeom>
            <a:solidFill>
              <a:srgbClr val="E2231A">
                <a:alpha val="80000"/>
              </a:srgbClr>
            </a:solidFill>
          </p:spPr>
          <p:txBody>
            <a:bodyPr/>
            <a:lstStyle/>
            <a:p/>
          </p:txBody>
        </p:sp>
        <p:sp>
          <p:nvSpPr>
            <p:cNvPr id="133" name="rc133"/>
            <p:cNvSpPr/>
            <p:nvPr/>
          </p:nvSpPr>
          <p:spPr>
            <a:xfrm>
              <a:off x="1317178" y="5528559"/>
              <a:ext cx="7192664" cy="145351"/>
            </a:xfrm>
            <a:prstGeom prst="rect">
              <a:avLst/>
            </a:prstGeom>
            <a:solidFill>
              <a:srgbClr val="E2231A">
                <a:alpha val="80000"/>
              </a:srgbClr>
            </a:solidFill>
          </p:spPr>
          <p:txBody>
            <a:bodyPr/>
            <a:lstStyle/>
            <a:p/>
          </p:txBody>
        </p:sp>
        <p:sp>
          <p:nvSpPr>
            <p:cNvPr id="134" name="rc134"/>
            <p:cNvSpPr/>
            <p:nvPr/>
          </p:nvSpPr>
          <p:spPr>
            <a:xfrm>
              <a:off x="1317178" y="5346869"/>
              <a:ext cx="7321564" cy="145351"/>
            </a:xfrm>
            <a:prstGeom prst="rect">
              <a:avLst/>
            </a:prstGeom>
            <a:solidFill>
              <a:srgbClr val="E2231A">
                <a:alpha val="80000"/>
              </a:srgbClr>
            </a:solidFill>
          </p:spPr>
          <p:txBody>
            <a:bodyPr/>
            <a:lstStyle/>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02772"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4521449"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6240126"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2" name="tx142"/>
            <p:cNvSpPr/>
            <p:nvPr/>
          </p:nvSpPr>
          <p:spPr>
            <a:xfrm>
              <a:off x="7958804"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3" name="tx143"/>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4" name="tx144"/>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5" name="tx145"/>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à Sao Tomé-et-Principe (87%) était supérieure de 3 points de pourcentage à la moyenne mondiale (84%) et de 22 points de pourcentage à la moyenne de l'ensemble des pays du site WCAR (65%).
La couverture nationale en MCV1 était inférieure de 8 points de pourcentage à celle de 2019 (95 %).
Le nombre d'enfants non vaccinés a augmenté (c'est-à-dire s'est aggravé) par rapport à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Sao Tomé-et-Principe se classera au 18e rang sur 24 pays pour la plus faible couverture en MCV1 (sur la base des rangs ex æquo).
Sao Tomé-et-Principe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5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24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68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95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9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556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82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30647"/>
              <a:ext cx="249522" cy="972049"/>
            </a:xfrm>
            <a:prstGeom prst="rect">
              <a:avLst/>
            </a:prstGeom>
            <a:solidFill>
              <a:srgbClr val="80BD41">
                <a:alpha val="100000"/>
              </a:srgbClr>
            </a:solidFill>
          </p:spPr>
          <p:txBody>
            <a:bodyPr/>
            <a:lstStyle/>
            <a:p/>
          </p:txBody>
        </p:sp>
        <p:sp>
          <p:nvSpPr>
            <p:cNvPr id="25" name="rc25"/>
            <p:cNvSpPr/>
            <p:nvPr/>
          </p:nvSpPr>
          <p:spPr>
            <a:xfrm>
              <a:off x="1296273" y="2694901"/>
              <a:ext cx="249522" cy="435746"/>
            </a:xfrm>
            <a:prstGeom prst="rect">
              <a:avLst/>
            </a:prstGeom>
            <a:solidFill>
              <a:srgbClr val="E2231A">
                <a:alpha val="100000"/>
              </a:srgbClr>
            </a:solidFill>
          </p:spPr>
          <p:txBody>
            <a:bodyPr/>
            <a:lstStyle/>
            <a:p/>
          </p:txBody>
        </p:sp>
        <p:sp>
          <p:nvSpPr>
            <p:cNvPr id="26" name="rc26"/>
            <p:cNvSpPr/>
            <p:nvPr/>
          </p:nvSpPr>
          <p:spPr>
            <a:xfrm>
              <a:off x="1573521" y="3022355"/>
              <a:ext cx="249522" cy="1080341"/>
            </a:xfrm>
            <a:prstGeom prst="rect">
              <a:avLst/>
            </a:prstGeom>
            <a:solidFill>
              <a:srgbClr val="80BD41">
                <a:alpha val="100000"/>
              </a:srgbClr>
            </a:solidFill>
          </p:spPr>
          <p:txBody>
            <a:bodyPr/>
            <a:lstStyle/>
            <a:p/>
          </p:txBody>
        </p:sp>
        <p:sp>
          <p:nvSpPr>
            <p:cNvPr id="27" name="rc27"/>
            <p:cNvSpPr/>
            <p:nvPr/>
          </p:nvSpPr>
          <p:spPr>
            <a:xfrm>
              <a:off x="1573521" y="2661382"/>
              <a:ext cx="249522" cy="360973"/>
            </a:xfrm>
            <a:prstGeom prst="rect">
              <a:avLst/>
            </a:prstGeom>
            <a:solidFill>
              <a:srgbClr val="E2231A">
                <a:alpha val="100000"/>
              </a:srgbClr>
            </a:solidFill>
          </p:spPr>
          <p:txBody>
            <a:bodyPr/>
            <a:lstStyle/>
            <a:p/>
          </p:txBody>
        </p:sp>
        <p:sp>
          <p:nvSpPr>
            <p:cNvPr id="28" name="rc28"/>
            <p:cNvSpPr/>
            <p:nvPr/>
          </p:nvSpPr>
          <p:spPr>
            <a:xfrm>
              <a:off x="1850769" y="2849604"/>
              <a:ext cx="249522" cy="1253093"/>
            </a:xfrm>
            <a:prstGeom prst="rect">
              <a:avLst/>
            </a:prstGeom>
            <a:solidFill>
              <a:srgbClr val="80BD41">
                <a:alpha val="100000"/>
              </a:srgbClr>
            </a:solidFill>
          </p:spPr>
          <p:txBody>
            <a:bodyPr/>
            <a:lstStyle/>
            <a:p/>
          </p:txBody>
        </p:sp>
        <p:sp>
          <p:nvSpPr>
            <p:cNvPr id="29" name="rc29"/>
            <p:cNvSpPr/>
            <p:nvPr/>
          </p:nvSpPr>
          <p:spPr>
            <a:xfrm>
              <a:off x="1850769" y="2627863"/>
              <a:ext cx="249522" cy="221740"/>
            </a:xfrm>
            <a:prstGeom prst="rect">
              <a:avLst/>
            </a:prstGeom>
            <a:solidFill>
              <a:srgbClr val="E2231A">
                <a:alpha val="100000"/>
              </a:srgbClr>
            </a:solidFill>
          </p:spPr>
          <p:txBody>
            <a:bodyPr/>
            <a:lstStyle/>
            <a:p/>
          </p:txBody>
        </p:sp>
        <p:sp>
          <p:nvSpPr>
            <p:cNvPr id="30" name="rc30"/>
            <p:cNvSpPr/>
            <p:nvPr/>
          </p:nvSpPr>
          <p:spPr>
            <a:xfrm>
              <a:off x="2128016" y="2792879"/>
              <a:ext cx="249522" cy="1309817"/>
            </a:xfrm>
            <a:prstGeom prst="rect">
              <a:avLst/>
            </a:prstGeom>
            <a:solidFill>
              <a:srgbClr val="80BD41">
                <a:alpha val="100000"/>
              </a:srgbClr>
            </a:solidFill>
          </p:spPr>
          <p:txBody>
            <a:bodyPr/>
            <a:lstStyle/>
            <a:p/>
          </p:txBody>
        </p:sp>
        <p:sp>
          <p:nvSpPr>
            <p:cNvPr id="31" name="rc31"/>
            <p:cNvSpPr/>
            <p:nvPr/>
          </p:nvSpPr>
          <p:spPr>
            <a:xfrm>
              <a:off x="2128016" y="2596922"/>
              <a:ext cx="249522" cy="195956"/>
            </a:xfrm>
            <a:prstGeom prst="rect">
              <a:avLst/>
            </a:prstGeom>
            <a:solidFill>
              <a:srgbClr val="E2231A">
                <a:alpha val="100000"/>
              </a:srgbClr>
            </a:solidFill>
          </p:spPr>
          <p:txBody>
            <a:bodyPr/>
            <a:lstStyle/>
            <a:p/>
          </p:txBody>
        </p:sp>
        <p:sp>
          <p:nvSpPr>
            <p:cNvPr id="32" name="rc32"/>
            <p:cNvSpPr/>
            <p:nvPr/>
          </p:nvSpPr>
          <p:spPr>
            <a:xfrm>
              <a:off x="2405264" y="2707793"/>
              <a:ext cx="249522" cy="1394904"/>
            </a:xfrm>
            <a:prstGeom prst="rect">
              <a:avLst/>
            </a:prstGeom>
            <a:solidFill>
              <a:srgbClr val="80BD41">
                <a:alpha val="100000"/>
              </a:srgbClr>
            </a:solidFill>
          </p:spPr>
          <p:txBody>
            <a:bodyPr/>
            <a:lstStyle/>
            <a:p/>
          </p:txBody>
        </p:sp>
        <p:sp>
          <p:nvSpPr>
            <p:cNvPr id="33" name="rc33"/>
            <p:cNvSpPr/>
            <p:nvPr/>
          </p:nvSpPr>
          <p:spPr>
            <a:xfrm>
              <a:off x="2405264" y="2568560"/>
              <a:ext cx="249522" cy="139232"/>
            </a:xfrm>
            <a:prstGeom prst="rect">
              <a:avLst/>
            </a:prstGeom>
            <a:solidFill>
              <a:srgbClr val="E2231A">
                <a:alpha val="100000"/>
              </a:srgbClr>
            </a:solidFill>
          </p:spPr>
          <p:txBody>
            <a:bodyPr/>
            <a:lstStyle/>
            <a:p/>
          </p:txBody>
        </p:sp>
        <p:sp>
          <p:nvSpPr>
            <p:cNvPr id="34" name="rc34"/>
            <p:cNvSpPr/>
            <p:nvPr/>
          </p:nvSpPr>
          <p:spPr>
            <a:xfrm>
              <a:off x="2682512" y="2725841"/>
              <a:ext cx="249522" cy="1376855"/>
            </a:xfrm>
            <a:prstGeom prst="rect">
              <a:avLst/>
            </a:prstGeom>
            <a:solidFill>
              <a:srgbClr val="80BD41">
                <a:alpha val="100000"/>
              </a:srgbClr>
            </a:solidFill>
          </p:spPr>
          <p:txBody>
            <a:bodyPr/>
            <a:lstStyle/>
            <a:p/>
          </p:txBody>
        </p:sp>
        <p:sp>
          <p:nvSpPr>
            <p:cNvPr id="35" name="rc35"/>
            <p:cNvSpPr/>
            <p:nvPr/>
          </p:nvSpPr>
          <p:spPr>
            <a:xfrm>
              <a:off x="2682512" y="2537619"/>
              <a:ext cx="249522" cy="188221"/>
            </a:xfrm>
            <a:prstGeom prst="rect">
              <a:avLst/>
            </a:prstGeom>
            <a:solidFill>
              <a:srgbClr val="E2231A">
                <a:alpha val="100000"/>
              </a:srgbClr>
            </a:solidFill>
          </p:spPr>
          <p:txBody>
            <a:bodyPr/>
            <a:lstStyle/>
            <a:p/>
          </p:txBody>
        </p:sp>
        <p:sp>
          <p:nvSpPr>
            <p:cNvPr id="36" name="rc36"/>
            <p:cNvSpPr/>
            <p:nvPr/>
          </p:nvSpPr>
          <p:spPr>
            <a:xfrm>
              <a:off x="2959759" y="2741312"/>
              <a:ext cx="249522" cy="1361385"/>
            </a:xfrm>
            <a:prstGeom prst="rect">
              <a:avLst/>
            </a:prstGeom>
            <a:solidFill>
              <a:srgbClr val="80BD41">
                <a:alpha val="100000"/>
              </a:srgbClr>
            </a:solidFill>
          </p:spPr>
          <p:txBody>
            <a:bodyPr/>
            <a:lstStyle/>
            <a:p/>
          </p:txBody>
        </p:sp>
        <p:sp>
          <p:nvSpPr>
            <p:cNvPr id="37" name="rc37"/>
            <p:cNvSpPr/>
            <p:nvPr/>
          </p:nvSpPr>
          <p:spPr>
            <a:xfrm>
              <a:off x="2959759" y="2501522"/>
              <a:ext cx="249522" cy="239789"/>
            </a:xfrm>
            <a:prstGeom prst="rect">
              <a:avLst/>
            </a:prstGeom>
            <a:solidFill>
              <a:srgbClr val="E2231A">
                <a:alpha val="100000"/>
              </a:srgbClr>
            </a:solidFill>
          </p:spPr>
          <p:txBody>
            <a:bodyPr/>
            <a:lstStyle/>
            <a:p/>
          </p:txBody>
        </p:sp>
        <p:sp>
          <p:nvSpPr>
            <p:cNvPr id="38" name="rc38"/>
            <p:cNvSpPr/>
            <p:nvPr/>
          </p:nvSpPr>
          <p:spPr>
            <a:xfrm>
              <a:off x="3237007" y="2684587"/>
              <a:ext cx="249522" cy="1418109"/>
            </a:xfrm>
            <a:prstGeom prst="rect">
              <a:avLst/>
            </a:prstGeom>
            <a:solidFill>
              <a:srgbClr val="80BD41">
                <a:alpha val="100000"/>
              </a:srgbClr>
            </a:solidFill>
          </p:spPr>
          <p:txBody>
            <a:bodyPr/>
            <a:lstStyle/>
            <a:p/>
          </p:txBody>
        </p:sp>
        <p:sp>
          <p:nvSpPr>
            <p:cNvPr id="39" name="rc39"/>
            <p:cNvSpPr/>
            <p:nvPr/>
          </p:nvSpPr>
          <p:spPr>
            <a:xfrm>
              <a:off x="3237007" y="2452533"/>
              <a:ext cx="249522" cy="232054"/>
            </a:xfrm>
            <a:prstGeom prst="rect">
              <a:avLst/>
            </a:prstGeom>
            <a:solidFill>
              <a:srgbClr val="E2231A">
                <a:alpha val="100000"/>
              </a:srgbClr>
            </a:solidFill>
          </p:spPr>
          <p:txBody>
            <a:bodyPr/>
            <a:lstStyle/>
            <a:p/>
          </p:txBody>
        </p:sp>
        <p:sp>
          <p:nvSpPr>
            <p:cNvPr id="40" name="rc40"/>
            <p:cNvSpPr/>
            <p:nvPr/>
          </p:nvSpPr>
          <p:spPr>
            <a:xfrm>
              <a:off x="3514255" y="2547933"/>
              <a:ext cx="249522" cy="1554763"/>
            </a:xfrm>
            <a:prstGeom prst="rect">
              <a:avLst/>
            </a:prstGeom>
            <a:solidFill>
              <a:srgbClr val="80BD41">
                <a:alpha val="100000"/>
              </a:srgbClr>
            </a:solidFill>
          </p:spPr>
          <p:txBody>
            <a:bodyPr/>
            <a:lstStyle/>
            <a:p/>
          </p:txBody>
        </p:sp>
        <p:sp>
          <p:nvSpPr>
            <p:cNvPr id="41" name="rc41"/>
            <p:cNvSpPr/>
            <p:nvPr/>
          </p:nvSpPr>
          <p:spPr>
            <a:xfrm>
              <a:off x="3514255" y="2431906"/>
              <a:ext cx="249522" cy="116027"/>
            </a:xfrm>
            <a:prstGeom prst="rect">
              <a:avLst/>
            </a:prstGeom>
            <a:solidFill>
              <a:srgbClr val="E2231A">
                <a:alpha val="100000"/>
              </a:srgbClr>
            </a:solidFill>
          </p:spPr>
          <p:txBody>
            <a:bodyPr/>
            <a:lstStyle/>
            <a:p/>
          </p:txBody>
        </p:sp>
        <p:sp>
          <p:nvSpPr>
            <p:cNvPr id="42" name="rc42"/>
            <p:cNvSpPr/>
            <p:nvPr/>
          </p:nvSpPr>
          <p:spPr>
            <a:xfrm>
              <a:off x="3791502" y="2581452"/>
              <a:ext cx="249522" cy="1521244"/>
            </a:xfrm>
            <a:prstGeom prst="rect">
              <a:avLst/>
            </a:prstGeom>
            <a:solidFill>
              <a:srgbClr val="80BD41">
                <a:alpha val="100000"/>
              </a:srgbClr>
            </a:solidFill>
          </p:spPr>
          <p:txBody>
            <a:bodyPr/>
            <a:lstStyle/>
            <a:p/>
          </p:txBody>
        </p:sp>
        <p:sp>
          <p:nvSpPr>
            <p:cNvPr id="43" name="rc43"/>
            <p:cNvSpPr/>
            <p:nvPr/>
          </p:nvSpPr>
          <p:spPr>
            <a:xfrm>
              <a:off x="3791502" y="2411279"/>
              <a:ext cx="249522" cy="170173"/>
            </a:xfrm>
            <a:prstGeom prst="rect">
              <a:avLst/>
            </a:prstGeom>
            <a:solidFill>
              <a:srgbClr val="E2231A">
                <a:alpha val="100000"/>
              </a:srgbClr>
            </a:solidFill>
          </p:spPr>
          <p:txBody>
            <a:bodyPr/>
            <a:lstStyle/>
            <a:p/>
          </p:txBody>
        </p:sp>
        <p:sp>
          <p:nvSpPr>
            <p:cNvPr id="44" name="rc44"/>
            <p:cNvSpPr/>
            <p:nvPr/>
          </p:nvSpPr>
          <p:spPr>
            <a:xfrm>
              <a:off x="4068750" y="2535041"/>
              <a:ext cx="249522" cy="1567655"/>
            </a:xfrm>
            <a:prstGeom prst="rect">
              <a:avLst/>
            </a:prstGeom>
            <a:solidFill>
              <a:srgbClr val="80BD41">
                <a:alpha val="100000"/>
              </a:srgbClr>
            </a:solidFill>
          </p:spPr>
          <p:txBody>
            <a:bodyPr/>
            <a:lstStyle/>
            <a:p/>
          </p:txBody>
        </p:sp>
        <p:sp>
          <p:nvSpPr>
            <p:cNvPr id="45" name="rc45"/>
            <p:cNvSpPr/>
            <p:nvPr/>
          </p:nvSpPr>
          <p:spPr>
            <a:xfrm>
              <a:off x="4068750" y="2398387"/>
              <a:ext cx="249522" cy="136654"/>
            </a:xfrm>
            <a:prstGeom prst="rect">
              <a:avLst/>
            </a:prstGeom>
            <a:solidFill>
              <a:srgbClr val="E2231A">
                <a:alpha val="100000"/>
              </a:srgbClr>
            </a:solidFill>
          </p:spPr>
          <p:txBody>
            <a:bodyPr/>
            <a:lstStyle/>
            <a:p/>
          </p:txBody>
        </p:sp>
        <p:sp>
          <p:nvSpPr>
            <p:cNvPr id="46" name="rc46"/>
            <p:cNvSpPr/>
            <p:nvPr/>
          </p:nvSpPr>
          <p:spPr>
            <a:xfrm>
              <a:off x="4345998" y="2535041"/>
              <a:ext cx="249522" cy="1567655"/>
            </a:xfrm>
            <a:prstGeom prst="rect">
              <a:avLst/>
            </a:prstGeom>
            <a:solidFill>
              <a:srgbClr val="80BD41">
                <a:alpha val="100000"/>
              </a:srgbClr>
            </a:solidFill>
          </p:spPr>
          <p:txBody>
            <a:bodyPr/>
            <a:lstStyle/>
            <a:p/>
          </p:txBody>
        </p:sp>
        <p:sp>
          <p:nvSpPr>
            <p:cNvPr id="47" name="rc47"/>
            <p:cNvSpPr/>
            <p:nvPr/>
          </p:nvSpPr>
          <p:spPr>
            <a:xfrm>
              <a:off x="4345998" y="2380338"/>
              <a:ext cx="249522" cy="154702"/>
            </a:xfrm>
            <a:prstGeom prst="rect">
              <a:avLst/>
            </a:prstGeom>
            <a:solidFill>
              <a:srgbClr val="E2231A">
                <a:alpha val="100000"/>
              </a:srgbClr>
            </a:solidFill>
          </p:spPr>
          <p:txBody>
            <a:bodyPr/>
            <a:lstStyle/>
            <a:p/>
          </p:txBody>
        </p:sp>
        <p:sp>
          <p:nvSpPr>
            <p:cNvPr id="48" name="rc48"/>
            <p:cNvSpPr/>
            <p:nvPr/>
          </p:nvSpPr>
          <p:spPr>
            <a:xfrm>
              <a:off x="4623245" y="2504101"/>
              <a:ext cx="249522" cy="1598596"/>
            </a:xfrm>
            <a:prstGeom prst="rect">
              <a:avLst/>
            </a:prstGeom>
            <a:solidFill>
              <a:srgbClr val="80BD41">
                <a:alpha val="100000"/>
              </a:srgbClr>
            </a:solidFill>
          </p:spPr>
          <p:txBody>
            <a:bodyPr/>
            <a:lstStyle/>
            <a:p/>
          </p:txBody>
        </p:sp>
        <p:sp>
          <p:nvSpPr>
            <p:cNvPr id="49" name="rc49"/>
            <p:cNvSpPr/>
            <p:nvPr/>
          </p:nvSpPr>
          <p:spPr>
            <a:xfrm>
              <a:off x="4623245" y="2364868"/>
              <a:ext cx="249522" cy="139232"/>
            </a:xfrm>
            <a:prstGeom prst="rect">
              <a:avLst/>
            </a:prstGeom>
            <a:solidFill>
              <a:srgbClr val="E2231A">
                <a:alpha val="100000"/>
              </a:srgbClr>
            </a:solidFill>
          </p:spPr>
          <p:txBody>
            <a:bodyPr/>
            <a:lstStyle/>
            <a:p/>
          </p:txBody>
        </p:sp>
        <p:sp>
          <p:nvSpPr>
            <p:cNvPr id="50" name="rc50"/>
            <p:cNvSpPr/>
            <p:nvPr/>
          </p:nvSpPr>
          <p:spPr>
            <a:xfrm>
              <a:off x="4900493" y="2532463"/>
              <a:ext cx="249522" cy="1570234"/>
            </a:xfrm>
            <a:prstGeom prst="rect">
              <a:avLst/>
            </a:prstGeom>
            <a:solidFill>
              <a:srgbClr val="80BD41">
                <a:alpha val="100000"/>
              </a:srgbClr>
            </a:solidFill>
          </p:spPr>
          <p:txBody>
            <a:bodyPr/>
            <a:lstStyle/>
            <a:p/>
          </p:txBody>
        </p:sp>
        <p:sp>
          <p:nvSpPr>
            <p:cNvPr id="51" name="rc51"/>
            <p:cNvSpPr/>
            <p:nvPr/>
          </p:nvSpPr>
          <p:spPr>
            <a:xfrm>
              <a:off x="4900493" y="2377760"/>
              <a:ext cx="249522" cy="154702"/>
            </a:xfrm>
            <a:prstGeom prst="rect">
              <a:avLst/>
            </a:prstGeom>
            <a:solidFill>
              <a:srgbClr val="E2231A">
                <a:alpha val="100000"/>
              </a:srgbClr>
            </a:solidFill>
          </p:spPr>
          <p:txBody>
            <a:bodyPr/>
            <a:lstStyle/>
            <a:p/>
          </p:txBody>
        </p:sp>
        <p:sp>
          <p:nvSpPr>
            <p:cNvPr id="52" name="rc52"/>
            <p:cNvSpPr/>
            <p:nvPr/>
          </p:nvSpPr>
          <p:spPr>
            <a:xfrm>
              <a:off x="5177741" y="2532463"/>
              <a:ext cx="249522" cy="1570234"/>
            </a:xfrm>
            <a:prstGeom prst="rect">
              <a:avLst/>
            </a:prstGeom>
            <a:solidFill>
              <a:srgbClr val="80BD41">
                <a:alpha val="100000"/>
              </a:srgbClr>
            </a:solidFill>
          </p:spPr>
          <p:txBody>
            <a:bodyPr/>
            <a:lstStyle/>
            <a:p/>
          </p:txBody>
        </p:sp>
        <p:sp>
          <p:nvSpPr>
            <p:cNvPr id="53" name="rc53"/>
            <p:cNvSpPr/>
            <p:nvPr/>
          </p:nvSpPr>
          <p:spPr>
            <a:xfrm>
              <a:off x="5177741" y="2395809"/>
              <a:ext cx="249522" cy="136654"/>
            </a:xfrm>
            <a:prstGeom prst="rect">
              <a:avLst/>
            </a:prstGeom>
            <a:solidFill>
              <a:srgbClr val="E2231A">
                <a:alpha val="100000"/>
              </a:srgbClr>
            </a:solidFill>
          </p:spPr>
          <p:txBody>
            <a:bodyPr/>
            <a:lstStyle/>
            <a:p/>
          </p:txBody>
        </p:sp>
        <p:sp>
          <p:nvSpPr>
            <p:cNvPr id="54" name="rc54"/>
            <p:cNvSpPr/>
            <p:nvPr/>
          </p:nvSpPr>
          <p:spPr>
            <a:xfrm>
              <a:off x="5454988" y="2542776"/>
              <a:ext cx="249522" cy="1559920"/>
            </a:xfrm>
            <a:prstGeom prst="rect">
              <a:avLst/>
            </a:prstGeom>
            <a:solidFill>
              <a:srgbClr val="80BD41">
                <a:alpha val="100000"/>
              </a:srgbClr>
            </a:solidFill>
          </p:spPr>
          <p:txBody>
            <a:bodyPr/>
            <a:lstStyle/>
            <a:p/>
          </p:txBody>
        </p:sp>
        <p:sp>
          <p:nvSpPr>
            <p:cNvPr id="55" name="rc55"/>
            <p:cNvSpPr/>
            <p:nvPr/>
          </p:nvSpPr>
          <p:spPr>
            <a:xfrm>
              <a:off x="5454988" y="2424171"/>
              <a:ext cx="249522" cy="118605"/>
            </a:xfrm>
            <a:prstGeom prst="rect">
              <a:avLst/>
            </a:prstGeom>
            <a:solidFill>
              <a:srgbClr val="E2231A">
                <a:alpha val="100000"/>
              </a:srgbClr>
            </a:solidFill>
          </p:spPr>
          <p:txBody>
            <a:bodyPr/>
            <a:lstStyle/>
            <a:p/>
          </p:txBody>
        </p:sp>
        <p:sp>
          <p:nvSpPr>
            <p:cNvPr id="56" name="rc56"/>
            <p:cNvSpPr/>
            <p:nvPr/>
          </p:nvSpPr>
          <p:spPr>
            <a:xfrm>
              <a:off x="5732236" y="2578874"/>
              <a:ext cx="249522" cy="1523823"/>
            </a:xfrm>
            <a:prstGeom prst="rect">
              <a:avLst/>
            </a:prstGeom>
            <a:solidFill>
              <a:srgbClr val="80BD41">
                <a:alpha val="100000"/>
              </a:srgbClr>
            </a:solidFill>
          </p:spPr>
          <p:txBody>
            <a:bodyPr/>
            <a:lstStyle/>
            <a:p/>
          </p:txBody>
        </p:sp>
        <p:sp>
          <p:nvSpPr>
            <p:cNvPr id="57" name="rc57"/>
            <p:cNvSpPr/>
            <p:nvPr/>
          </p:nvSpPr>
          <p:spPr>
            <a:xfrm>
              <a:off x="5732236" y="2465425"/>
              <a:ext cx="249522" cy="113448"/>
            </a:xfrm>
            <a:prstGeom prst="rect">
              <a:avLst/>
            </a:prstGeom>
            <a:solidFill>
              <a:srgbClr val="E2231A">
                <a:alpha val="100000"/>
              </a:srgbClr>
            </a:solidFill>
          </p:spPr>
          <p:txBody>
            <a:bodyPr/>
            <a:lstStyle/>
            <a:p/>
          </p:txBody>
        </p:sp>
        <p:sp>
          <p:nvSpPr>
            <p:cNvPr id="58" name="rc58"/>
            <p:cNvSpPr/>
            <p:nvPr/>
          </p:nvSpPr>
          <p:spPr>
            <a:xfrm>
              <a:off x="6009484" y="2656225"/>
              <a:ext cx="249522" cy="1446471"/>
            </a:xfrm>
            <a:prstGeom prst="rect">
              <a:avLst/>
            </a:prstGeom>
            <a:solidFill>
              <a:srgbClr val="80BD41">
                <a:alpha val="100000"/>
              </a:srgbClr>
            </a:solidFill>
          </p:spPr>
          <p:txBody>
            <a:bodyPr/>
            <a:lstStyle/>
            <a:p/>
          </p:txBody>
        </p:sp>
        <p:sp>
          <p:nvSpPr>
            <p:cNvPr id="59" name="rc59"/>
            <p:cNvSpPr/>
            <p:nvPr/>
          </p:nvSpPr>
          <p:spPr>
            <a:xfrm>
              <a:off x="6009484" y="2496365"/>
              <a:ext cx="249522" cy="159859"/>
            </a:xfrm>
            <a:prstGeom prst="rect">
              <a:avLst/>
            </a:prstGeom>
            <a:solidFill>
              <a:srgbClr val="E2231A">
                <a:alpha val="100000"/>
              </a:srgbClr>
            </a:solidFill>
          </p:spPr>
          <p:txBody>
            <a:bodyPr/>
            <a:lstStyle/>
            <a:p/>
          </p:txBody>
        </p:sp>
        <p:sp>
          <p:nvSpPr>
            <p:cNvPr id="60" name="rc60"/>
            <p:cNvSpPr/>
            <p:nvPr/>
          </p:nvSpPr>
          <p:spPr>
            <a:xfrm>
              <a:off x="6286731" y="2589187"/>
              <a:ext cx="249522" cy="1513509"/>
            </a:xfrm>
            <a:prstGeom prst="rect">
              <a:avLst/>
            </a:prstGeom>
            <a:solidFill>
              <a:srgbClr val="80BD41">
                <a:alpha val="100000"/>
              </a:srgbClr>
            </a:solidFill>
          </p:spPr>
          <p:txBody>
            <a:bodyPr/>
            <a:lstStyle/>
            <a:p/>
          </p:txBody>
        </p:sp>
        <p:sp>
          <p:nvSpPr>
            <p:cNvPr id="61" name="rc61"/>
            <p:cNvSpPr/>
            <p:nvPr/>
          </p:nvSpPr>
          <p:spPr>
            <a:xfrm>
              <a:off x="6286731" y="2509257"/>
              <a:ext cx="249522" cy="79929"/>
            </a:xfrm>
            <a:prstGeom prst="rect">
              <a:avLst/>
            </a:prstGeom>
            <a:solidFill>
              <a:srgbClr val="E2231A">
                <a:alpha val="100000"/>
              </a:srgbClr>
            </a:solidFill>
          </p:spPr>
          <p:txBody>
            <a:bodyPr/>
            <a:lstStyle/>
            <a:p/>
          </p:txBody>
        </p:sp>
        <p:sp>
          <p:nvSpPr>
            <p:cNvPr id="62" name="rc62"/>
            <p:cNvSpPr/>
            <p:nvPr/>
          </p:nvSpPr>
          <p:spPr>
            <a:xfrm>
              <a:off x="6563979" y="2594344"/>
              <a:ext cx="249522" cy="1508352"/>
            </a:xfrm>
            <a:prstGeom prst="rect">
              <a:avLst/>
            </a:prstGeom>
            <a:solidFill>
              <a:srgbClr val="80BD41">
                <a:alpha val="100000"/>
              </a:srgbClr>
            </a:solidFill>
          </p:spPr>
          <p:txBody>
            <a:bodyPr/>
            <a:lstStyle/>
            <a:p/>
          </p:txBody>
        </p:sp>
        <p:sp>
          <p:nvSpPr>
            <p:cNvPr id="63" name="rc63"/>
            <p:cNvSpPr/>
            <p:nvPr/>
          </p:nvSpPr>
          <p:spPr>
            <a:xfrm>
              <a:off x="6563979" y="2514414"/>
              <a:ext cx="249522" cy="79929"/>
            </a:xfrm>
            <a:prstGeom prst="rect">
              <a:avLst/>
            </a:prstGeom>
            <a:solidFill>
              <a:srgbClr val="E2231A">
                <a:alpha val="100000"/>
              </a:srgbClr>
            </a:solidFill>
          </p:spPr>
          <p:txBody>
            <a:bodyPr/>
            <a:lstStyle/>
            <a:p/>
          </p:txBody>
        </p:sp>
        <p:sp>
          <p:nvSpPr>
            <p:cNvPr id="64" name="rc64"/>
            <p:cNvSpPr/>
            <p:nvPr/>
          </p:nvSpPr>
          <p:spPr>
            <a:xfrm>
              <a:off x="6841227" y="2738733"/>
              <a:ext cx="249522" cy="1363963"/>
            </a:xfrm>
            <a:prstGeom prst="rect">
              <a:avLst/>
            </a:prstGeom>
            <a:solidFill>
              <a:srgbClr val="80BD41">
                <a:alpha val="100000"/>
              </a:srgbClr>
            </a:solidFill>
          </p:spPr>
          <p:txBody>
            <a:bodyPr/>
            <a:lstStyle/>
            <a:p/>
          </p:txBody>
        </p:sp>
        <p:sp>
          <p:nvSpPr>
            <p:cNvPr id="65" name="rc65"/>
            <p:cNvSpPr/>
            <p:nvPr/>
          </p:nvSpPr>
          <p:spPr>
            <a:xfrm>
              <a:off x="6841227" y="2516992"/>
              <a:ext cx="249522" cy="221740"/>
            </a:xfrm>
            <a:prstGeom prst="rect">
              <a:avLst/>
            </a:prstGeom>
            <a:solidFill>
              <a:srgbClr val="E2231A">
                <a:alpha val="100000"/>
              </a:srgbClr>
            </a:solidFill>
          </p:spPr>
          <p:txBody>
            <a:bodyPr/>
            <a:lstStyle/>
            <a:p/>
          </p:txBody>
        </p:sp>
        <p:sp>
          <p:nvSpPr>
            <p:cNvPr id="66" name="rc66"/>
            <p:cNvSpPr/>
            <p:nvPr/>
          </p:nvSpPr>
          <p:spPr>
            <a:xfrm>
              <a:off x="7118474" y="2859917"/>
              <a:ext cx="249522" cy="1242779"/>
            </a:xfrm>
            <a:prstGeom prst="rect">
              <a:avLst/>
            </a:prstGeom>
            <a:solidFill>
              <a:srgbClr val="80BD41">
                <a:alpha val="100000"/>
              </a:srgbClr>
            </a:solidFill>
          </p:spPr>
          <p:txBody>
            <a:bodyPr/>
            <a:lstStyle/>
            <a:p/>
          </p:txBody>
        </p:sp>
        <p:sp>
          <p:nvSpPr>
            <p:cNvPr id="67" name="rc67"/>
            <p:cNvSpPr/>
            <p:nvPr/>
          </p:nvSpPr>
          <p:spPr>
            <a:xfrm>
              <a:off x="7118474" y="2488630"/>
              <a:ext cx="249522" cy="371286"/>
            </a:xfrm>
            <a:prstGeom prst="rect">
              <a:avLst/>
            </a:prstGeom>
            <a:solidFill>
              <a:srgbClr val="E2231A">
                <a:alpha val="100000"/>
              </a:srgbClr>
            </a:solidFill>
          </p:spPr>
          <p:txBody>
            <a:bodyPr/>
            <a:lstStyle/>
            <a:p/>
          </p:txBody>
        </p:sp>
        <p:sp>
          <p:nvSpPr>
            <p:cNvPr id="68" name="rc68"/>
            <p:cNvSpPr/>
            <p:nvPr/>
          </p:nvSpPr>
          <p:spPr>
            <a:xfrm>
              <a:off x="7395722" y="2764517"/>
              <a:ext cx="249522" cy="1338179"/>
            </a:xfrm>
            <a:prstGeom prst="rect">
              <a:avLst/>
            </a:prstGeom>
            <a:solidFill>
              <a:srgbClr val="80BD41">
                <a:alpha val="100000"/>
              </a:srgbClr>
            </a:solidFill>
          </p:spPr>
          <p:txBody>
            <a:bodyPr/>
            <a:lstStyle/>
            <a:p/>
          </p:txBody>
        </p:sp>
        <p:sp>
          <p:nvSpPr>
            <p:cNvPr id="69" name="rc69"/>
            <p:cNvSpPr/>
            <p:nvPr/>
          </p:nvSpPr>
          <p:spPr>
            <a:xfrm>
              <a:off x="7395722" y="2470582"/>
              <a:ext cx="249522" cy="293935"/>
            </a:xfrm>
            <a:prstGeom prst="rect">
              <a:avLst/>
            </a:prstGeom>
            <a:solidFill>
              <a:srgbClr val="E2231A">
                <a:alpha val="100000"/>
              </a:srgbClr>
            </a:solidFill>
          </p:spPr>
          <p:txBody>
            <a:bodyPr/>
            <a:lstStyle/>
            <a:p/>
          </p:txBody>
        </p:sp>
        <p:sp>
          <p:nvSpPr>
            <p:cNvPr id="70" name="rc70"/>
            <p:cNvSpPr/>
            <p:nvPr/>
          </p:nvSpPr>
          <p:spPr>
            <a:xfrm>
              <a:off x="7672970" y="2656225"/>
              <a:ext cx="249522" cy="1446471"/>
            </a:xfrm>
            <a:prstGeom prst="rect">
              <a:avLst/>
            </a:prstGeom>
            <a:solidFill>
              <a:srgbClr val="80BD41">
                <a:alpha val="100000"/>
              </a:srgbClr>
            </a:solidFill>
          </p:spPr>
          <p:txBody>
            <a:bodyPr/>
            <a:lstStyle/>
            <a:p/>
          </p:txBody>
        </p:sp>
        <p:sp>
          <p:nvSpPr>
            <p:cNvPr id="71" name="rc71"/>
            <p:cNvSpPr/>
            <p:nvPr/>
          </p:nvSpPr>
          <p:spPr>
            <a:xfrm>
              <a:off x="7672970" y="2439641"/>
              <a:ext cx="249522" cy="216584"/>
            </a:xfrm>
            <a:prstGeom prst="rect">
              <a:avLst/>
            </a:prstGeom>
            <a:solidFill>
              <a:srgbClr val="E2231A">
                <a:alpha val="100000"/>
              </a:srgbClr>
            </a:solidFill>
          </p:spPr>
          <p:txBody>
            <a:bodyPr/>
            <a:lstStyle/>
            <a:p/>
          </p:txBody>
        </p:sp>
        <p:sp>
          <p:nvSpPr>
            <p:cNvPr id="72" name="rc72"/>
            <p:cNvSpPr/>
            <p:nvPr/>
          </p:nvSpPr>
          <p:spPr>
            <a:xfrm>
              <a:off x="7950217" y="2633020"/>
              <a:ext cx="249522" cy="1469677"/>
            </a:xfrm>
            <a:prstGeom prst="rect">
              <a:avLst/>
            </a:prstGeom>
            <a:solidFill>
              <a:srgbClr val="80BD41">
                <a:alpha val="100000"/>
              </a:srgbClr>
            </a:solidFill>
          </p:spPr>
          <p:txBody>
            <a:bodyPr/>
            <a:lstStyle/>
            <a:p/>
          </p:txBody>
        </p:sp>
        <p:sp>
          <p:nvSpPr>
            <p:cNvPr id="73" name="rc73"/>
            <p:cNvSpPr/>
            <p:nvPr/>
          </p:nvSpPr>
          <p:spPr>
            <a:xfrm>
              <a:off x="7950217" y="2413857"/>
              <a:ext cx="249522" cy="219162"/>
            </a:xfrm>
            <a:prstGeom prst="rect">
              <a:avLst/>
            </a:prstGeom>
            <a:solidFill>
              <a:srgbClr val="E2231A">
                <a:alpha val="100000"/>
              </a:srgbClr>
            </a:solidFill>
          </p:spPr>
          <p:txBody>
            <a:bodyPr/>
            <a:lstStyle/>
            <a:p/>
          </p:txBody>
        </p:sp>
        <p:sp>
          <p:nvSpPr>
            <p:cNvPr id="74" name="pl74"/>
            <p:cNvSpPr/>
            <p:nvPr/>
          </p:nvSpPr>
          <p:spPr>
            <a:xfrm>
              <a:off x="1421035" y="1352359"/>
              <a:ext cx="6653943" cy="752723"/>
            </a:xfrm>
            <a:custGeom>
              <a:avLst/>
              <a:pathLst>
                <a:path w="6653943" h="752723">
                  <a:moveTo>
                    <a:pt x="0" y="752723"/>
                  </a:moveTo>
                  <a:lnTo>
                    <a:pt x="277247" y="579018"/>
                  </a:lnTo>
                  <a:lnTo>
                    <a:pt x="554495" y="289509"/>
                  </a:lnTo>
                  <a:lnTo>
                    <a:pt x="831742" y="231607"/>
                  </a:lnTo>
                  <a:lnTo>
                    <a:pt x="1108990" y="115803"/>
                  </a:lnTo>
                  <a:lnTo>
                    <a:pt x="1386238" y="202656"/>
                  </a:lnTo>
                  <a:lnTo>
                    <a:pt x="1663485" y="289509"/>
                  </a:lnTo>
                  <a:lnTo>
                    <a:pt x="1940733" y="260558"/>
                  </a:lnTo>
                  <a:lnTo>
                    <a:pt x="2217981" y="57901"/>
                  </a:lnTo>
                  <a:lnTo>
                    <a:pt x="2495228" y="144754"/>
                  </a:lnTo>
                  <a:lnTo>
                    <a:pt x="2772476" y="86852"/>
                  </a:lnTo>
                  <a:lnTo>
                    <a:pt x="3049724" y="115803"/>
                  </a:lnTo>
                  <a:lnTo>
                    <a:pt x="3326971" y="86852"/>
                  </a:lnTo>
                  <a:lnTo>
                    <a:pt x="3604219" y="115803"/>
                  </a:lnTo>
                  <a:lnTo>
                    <a:pt x="3881467" y="86852"/>
                  </a:lnTo>
                  <a:lnTo>
                    <a:pt x="4158714" y="57901"/>
                  </a:lnTo>
                  <a:lnTo>
                    <a:pt x="4435962" y="57901"/>
                  </a:lnTo>
                  <a:lnTo>
                    <a:pt x="4713210" y="144754"/>
                  </a:lnTo>
                  <a:lnTo>
                    <a:pt x="4990457" y="0"/>
                  </a:lnTo>
                  <a:lnTo>
                    <a:pt x="5267705" y="0"/>
                  </a:lnTo>
                  <a:lnTo>
                    <a:pt x="5544953" y="260558"/>
                  </a:lnTo>
                  <a:lnTo>
                    <a:pt x="5822200" y="521116"/>
                  </a:lnTo>
                  <a:lnTo>
                    <a:pt x="6099448" y="376361"/>
                  </a:lnTo>
                  <a:lnTo>
                    <a:pt x="6376696" y="231607"/>
                  </a:lnTo>
                  <a:lnTo>
                    <a:pt x="6653943" y="231607"/>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7182946"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1355732" y="256016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6" name="tx86"/>
            <p:cNvSpPr/>
            <p:nvPr/>
          </p:nvSpPr>
          <p:spPr>
            <a:xfrm>
              <a:off x="2741971" y="24016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87" name="tx87"/>
            <p:cNvSpPr/>
            <p:nvPr/>
          </p:nvSpPr>
          <p:spPr>
            <a:xfrm>
              <a:off x="4128209" y="22624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88" name="tx88"/>
            <p:cNvSpPr/>
            <p:nvPr/>
          </p:nvSpPr>
          <p:spPr>
            <a:xfrm>
              <a:off x="5514447" y="22908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89" name="tx89"/>
            <p:cNvSpPr/>
            <p:nvPr/>
          </p:nvSpPr>
          <p:spPr>
            <a:xfrm>
              <a:off x="6623438" y="23784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0" name="tx90"/>
            <p:cNvSpPr/>
            <p:nvPr/>
          </p:nvSpPr>
          <p:spPr>
            <a:xfrm>
              <a:off x="6900686" y="2381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1" name="tx91"/>
            <p:cNvSpPr/>
            <p:nvPr/>
          </p:nvSpPr>
          <p:spPr>
            <a:xfrm>
              <a:off x="7177933" y="23526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2" name="tx92"/>
            <p:cNvSpPr/>
            <p:nvPr/>
          </p:nvSpPr>
          <p:spPr>
            <a:xfrm>
              <a:off x="7455181" y="23346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3" name="tx93"/>
            <p:cNvSpPr/>
            <p:nvPr/>
          </p:nvSpPr>
          <p:spPr>
            <a:xfrm>
              <a:off x="7732429" y="23062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8009676" y="22779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5" name="pl95"/>
            <p:cNvSpPr/>
            <p:nvPr/>
          </p:nvSpPr>
          <p:spPr>
            <a:xfrm>
              <a:off x="1421035"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58157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6" name="tx106"/>
            <p:cNvSpPr/>
            <p:nvPr/>
          </p:nvSpPr>
          <p:spPr>
            <a:xfrm>
              <a:off x="1355732" y="28788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7" name="tx107"/>
            <p:cNvSpPr/>
            <p:nvPr/>
          </p:nvSpPr>
          <p:spPr>
            <a:xfrm>
              <a:off x="2741971" y="337917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08" name="tx108"/>
            <p:cNvSpPr/>
            <p:nvPr/>
          </p:nvSpPr>
          <p:spPr>
            <a:xfrm>
              <a:off x="2753715" y="25978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28209" y="32838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0" name="tx110"/>
            <p:cNvSpPr/>
            <p:nvPr/>
          </p:nvSpPr>
          <p:spPr>
            <a:xfrm>
              <a:off x="4139953" y="24328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553624" y="328768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2" name="tx112"/>
            <p:cNvSpPr/>
            <p:nvPr/>
          </p:nvSpPr>
          <p:spPr>
            <a:xfrm>
              <a:off x="5526191" y="24495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23438" y="33134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4" name="tx114"/>
            <p:cNvSpPr/>
            <p:nvPr/>
          </p:nvSpPr>
          <p:spPr>
            <a:xfrm>
              <a:off x="6635182" y="25204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00686" y="33856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6" name="tx116"/>
            <p:cNvSpPr/>
            <p:nvPr/>
          </p:nvSpPr>
          <p:spPr>
            <a:xfrm>
              <a:off x="6912430" y="25939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4462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8" name="tx118"/>
            <p:cNvSpPr/>
            <p:nvPr/>
          </p:nvSpPr>
          <p:spPr>
            <a:xfrm>
              <a:off x="7177933" y="26403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7455181" y="33985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0" name="tx120"/>
            <p:cNvSpPr/>
            <p:nvPr/>
          </p:nvSpPr>
          <p:spPr>
            <a:xfrm>
              <a:off x="7455181" y="25836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1" name="tx121"/>
            <p:cNvSpPr/>
            <p:nvPr/>
          </p:nvSpPr>
          <p:spPr>
            <a:xfrm>
              <a:off x="7732429" y="33444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2" name="tx122"/>
            <p:cNvSpPr/>
            <p:nvPr/>
          </p:nvSpPr>
          <p:spPr>
            <a:xfrm>
              <a:off x="7744173" y="25140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3339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4" name="tx124"/>
            <p:cNvSpPr/>
            <p:nvPr/>
          </p:nvSpPr>
          <p:spPr>
            <a:xfrm>
              <a:off x="8021420" y="24895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10775" y="3277000"/>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10775" y="25035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8" name="tx128"/>
            <p:cNvSpPr/>
            <p:nvPr/>
          </p:nvSpPr>
          <p:spPr>
            <a:xfrm>
              <a:off x="810775" y="17300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29" name="tx129"/>
            <p:cNvSpPr/>
            <p:nvPr/>
          </p:nvSpPr>
          <p:spPr>
            <a:xfrm>
              <a:off x="733081" y="95823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9" name="rc149"/>
            <p:cNvSpPr/>
            <p:nvPr/>
          </p:nvSpPr>
          <p:spPr>
            <a:xfrm>
              <a:off x="4545960" y="5010059"/>
              <a:ext cx="201456" cy="201456"/>
            </a:xfrm>
            <a:prstGeom prst="rect">
              <a:avLst/>
            </a:prstGeom>
            <a:solidFill>
              <a:srgbClr val="E2231A">
                <a:alpha val="100000"/>
              </a:srgbClr>
            </a:solidFill>
          </p:spPr>
          <p:txBody>
            <a:bodyPr/>
            <a:lstStyle/>
            <a:p/>
          </p:txBody>
        </p:sp>
        <p:sp>
          <p:nvSpPr>
            <p:cNvPr id="150" name="rc150"/>
            <p:cNvSpPr/>
            <p:nvPr/>
          </p:nvSpPr>
          <p:spPr>
            <a:xfrm>
              <a:off x="5766533" y="5010059"/>
              <a:ext cx="201456" cy="201456"/>
            </a:xfrm>
            <a:prstGeom prst="rect">
              <a:avLst/>
            </a:prstGeom>
            <a:solidFill>
              <a:srgbClr val="80BD41">
                <a:alpha val="100000"/>
              </a:srgbClr>
            </a:solidFill>
          </p:spPr>
          <p:txBody>
            <a:bodyPr/>
            <a:lstStyle/>
            <a:p/>
          </p:txBody>
        </p:sp>
        <p:sp>
          <p:nvSpPr>
            <p:cNvPr id="151" name="tx151"/>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4" name="tx154"/>
            <p:cNvSpPr/>
            <p:nvPr/>
          </p:nvSpPr>
          <p:spPr>
            <a:xfrm>
              <a:off x="951100" y="650627"/>
              <a:ext cx="252532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Tomé-et-Principe, 2000-2024</a:t>
              </a:r>
            </a:p>
          </p:txBody>
        </p:sp>
        <p:sp>
          <p:nvSpPr>
            <p:cNvPr id="155" name="pl155"/>
            <p:cNvSpPr/>
            <p:nvPr/>
          </p:nvSpPr>
          <p:spPr>
            <a:xfrm>
              <a:off x="23000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3076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3151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3227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3038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113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1892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872087" cy="167191"/>
            </a:xfrm>
            <a:prstGeom prst="rect">
              <a:avLst/>
            </a:prstGeom>
            <a:solidFill>
              <a:srgbClr val="80BD41">
                <a:alpha val="100000"/>
              </a:srgbClr>
            </a:solidFill>
          </p:spPr>
          <p:txBody>
            <a:bodyPr/>
            <a:lstStyle/>
            <a:p/>
          </p:txBody>
        </p:sp>
        <p:sp>
          <p:nvSpPr>
            <p:cNvPr id="167" name="rc167"/>
            <p:cNvSpPr/>
            <p:nvPr/>
          </p:nvSpPr>
          <p:spPr>
            <a:xfrm>
              <a:off x="7168361" y="5889059"/>
              <a:ext cx="311170" cy="167191"/>
            </a:xfrm>
            <a:prstGeom prst="rect">
              <a:avLst/>
            </a:prstGeom>
            <a:solidFill>
              <a:srgbClr val="E2231A">
                <a:alpha val="100000"/>
              </a:srgbClr>
            </a:solidFill>
          </p:spPr>
          <p:txBody>
            <a:bodyPr/>
            <a:lstStyle/>
            <a:p/>
          </p:txBody>
        </p:sp>
        <p:sp>
          <p:nvSpPr>
            <p:cNvPr id="168" name="rc168"/>
            <p:cNvSpPr/>
            <p:nvPr/>
          </p:nvSpPr>
          <p:spPr>
            <a:xfrm>
              <a:off x="1296273" y="5680069"/>
              <a:ext cx="5631181" cy="167191"/>
            </a:xfrm>
            <a:prstGeom prst="rect">
              <a:avLst/>
            </a:prstGeom>
            <a:solidFill>
              <a:srgbClr val="80BD41">
                <a:alpha val="100000"/>
              </a:srgbClr>
            </a:solidFill>
          </p:spPr>
          <p:txBody>
            <a:bodyPr/>
            <a:lstStyle/>
            <a:p/>
          </p:txBody>
        </p:sp>
        <p:sp>
          <p:nvSpPr>
            <p:cNvPr id="169" name="rc169"/>
            <p:cNvSpPr/>
            <p:nvPr/>
          </p:nvSpPr>
          <p:spPr>
            <a:xfrm>
              <a:off x="6927455" y="5680069"/>
              <a:ext cx="843171" cy="167191"/>
            </a:xfrm>
            <a:prstGeom prst="rect">
              <a:avLst/>
            </a:prstGeom>
            <a:solidFill>
              <a:srgbClr val="E2231A">
                <a:alpha val="100000"/>
              </a:srgbClr>
            </a:solidFill>
          </p:spPr>
          <p:txBody>
            <a:bodyPr/>
            <a:lstStyle/>
            <a:p/>
          </p:txBody>
        </p:sp>
        <p:sp>
          <p:nvSpPr>
            <p:cNvPr id="170" name="rc170"/>
            <p:cNvSpPr/>
            <p:nvPr/>
          </p:nvSpPr>
          <p:spPr>
            <a:xfrm>
              <a:off x="1296273" y="5471080"/>
              <a:ext cx="5721520" cy="167191"/>
            </a:xfrm>
            <a:prstGeom prst="rect">
              <a:avLst/>
            </a:prstGeom>
            <a:solidFill>
              <a:srgbClr val="80BD41">
                <a:alpha val="100000"/>
              </a:srgbClr>
            </a:solidFill>
          </p:spPr>
          <p:txBody>
            <a:bodyPr/>
            <a:lstStyle/>
            <a:p/>
          </p:txBody>
        </p:sp>
        <p:sp>
          <p:nvSpPr>
            <p:cNvPr id="171" name="rc171"/>
            <p:cNvSpPr/>
            <p:nvPr/>
          </p:nvSpPr>
          <p:spPr>
            <a:xfrm>
              <a:off x="7017794" y="5471080"/>
              <a:ext cx="853209" cy="167191"/>
            </a:xfrm>
            <a:prstGeom prst="rect">
              <a:avLst/>
            </a:prstGeom>
            <a:solidFill>
              <a:srgbClr val="E2231A">
                <a:alpha val="100000"/>
              </a:srgbClr>
            </a:solidFill>
          </p:spPr>
          <p:txBody>
            <a:bodyPr/>
            <a:lstStyle/>
            <a:p/>
          </p:txBody>
        </p:sp>
        <p:sp>
          <p:nvSpPr>
            <p:cNvPr id="172" name="tx172"/>
            <p:cNvSpPr/>
            <p:nvPr/>
          </p:nvSpPr>
          <p:spPr>
            <a:xfrm>
              <a:off x="7708322"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73" name="tx173"/>
            <p:cNvSpPr/>
            <p:nvPr/>
          </p:nvSpPr>
          <p:spPr>
            <a:xfrm>
              <a:off x="8003432"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4" name="tx174"/>
            <p:cNvSpPr/>
            <p:nvPr/>
          </p:nvSpPr>
          <p:spPr>
            <a:xfrm>
              <a:off x="811936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75" name="tx175"/>
            <p:cNvSpPr/>
            <p:nvPr/>
          </p:nvSpPr>
          <p:spPr>
            <a:xfrm>
              <a:off x="4156968"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76" name="tx176"/>
            <p:cNvSpPr/>
            <p:nvPr/>
          </p:nvSpPr>
          <p:spPr>
            <a:xfrm>
              <a:off x="726214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036515"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8" name="tx178"/>
            <p:cNvSpPr/>
            <p:nvPr/>
          </p:nvSpPr>
          <p:spPr>
            <a:xfrm>
              <a:off x="728724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081685"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0" name="tx180"/>
            <p:cNvSpPr/>
            <p:nvPr/>
          </p:nvSpPr>
          <p:spPr>
            <a:xfrm>
              <a:off x="738260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26497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6" name="tx186"/>
            <p:cNvSpPr/>
            <p:nvPr/>
          </p:nvSpPr>
          <p:spPr>
            <a:xfrm>
              <a:off x="5272529"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7" name="tx187"/>
            <p:cNvSpPr/>
            <p:nvPr/>
          </p:nvSpPr>
          <p:spPr>
            <a:xfrm>
              <a:off x="7280080"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8" name="tx188"/>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9" name="tx189"/>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(87 %) était plus faible qu'en 2019 (95 %).
Le nombre d'enfants vaccinés avec le MCV1 a diminué de 3% par rapport à 2019.
Le nombre de nourrissons survivants a augmenté d'environ 6 %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175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523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872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0221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34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698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6046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167978"/>
              <a:ext cx="3520101" cy="932106"/>
            </a:xfrm>
            <a:custGeom>
              <a:avLst/>
              <a:pathLst>
                <a:path w="3520101" h="932106">
                  <a:moveTo>
                    <a:pt x="0" y="0"/>
                  </a:moveTo>
                  <a:lnTo>
                    <a:pt x="146670" y="349539"/>
                  </a:lnTo>
                  <a:lnTo>
                    <a:pt x="293341" y="699079"/>
                  </a:lnTo>
                  <a:lnTo>
                    <a:pt x="440012" y="466053"/>
                  </a:lnTo>
                  <a:lnTo>
                    <a:pt x="586683" y="582566"/>
                  </a:lnTo>
                  <a:lnTo>
                    <a:pt x="733354" y="699079"/>
                  </a:lnTo>
                  <a:lnTo>
                    <a:pt x="880025" y="699079"/>
                  </a:lnTo>
                  <a:lnTo>
                    <a:pt x="1026696" y="699079"/>
                  </a:lnTo>
                  <a:lnTo>
                    <a:pt x="1173367" y="932106"/>
                  </a:lnTo>
                  <a:lnTo>
                    <a:pt x="1320038" y="815593"/>
                  </a:lnTo>
                  <a:lnTo>
                    <a:pt x="1466709" y="932106"/>
                  </a:lnTo>
                  <a:lnTo>
                    <a:pt x="1613379" y="699079"/>
                  </a:lnTo>
                  <a:lnTo>
                    <a:pt x="1760050" y="699079"/>
                  </a:lnTo>
                  <a:lnTo>
                    <a:pt x="1906721" y="699079"/>
                  </a:lnTo>
                  <a:lnTo>
                    <a:pt x="2053392" y="582566"/>
                  </a:lnTo>
                  <a:lnTo>
                    <a:pt x="2200063" y="699079"/>
                  </a:lnTo>
                  <a:lnTo>
                    <a:pt x="2346734" y="815593"/>
                  </a:lnTo>
                  <a:lnTo>
                    <a:pt x="2493405" y="815593"/>
                  </a:lnTo>
                  <a:lnTo>
                    <a:pt x="2640076" y="699079"/>
                  </a:lnTo>
                  <a:lnTo>
                    <a:pt x="2786747" y="699079"/>
                  </a:lnTo>
                  <a:lnTo>
                    <a:pt x="2933418" y="815593"/>
                  </a:lnTo>
                  <a:lnTo>
                    <a:pt x="3080089" y="932106"/>
                  </a:lnTo>
                  <a:lnTo>
                    <a:pt x="3226759" y="932106"/>
                  </a:lnTo>
                  <a:lnTo>
                    <a:pt x="3373430" y="932106"/>
                  </a:lnTo>
                  <a:lnTo>
                    <a:pt x="3520101" y="932106"/>
                  </a:lnTo>
                </a:path>
              </a:pathLst>
            </a:custGeom>
            <a:ln w="27101" cap="flat">
              <a:solidFill>
                <a:srgbClr val="0058AB">
                  <a:alpha val="80000"/>
                </a:srgbClr>
              </a:solidFill>
              <a:prstDash val="solid"/>
              <a:round/>
            </a:ln>
          </p:spPr>
          <p:txBody>
            <a:bodyPr/>
            <a:lstStyle/>
            <a:p/>
          </p:txBody>
        </p:sp>
        <p:sp>
          <p:nvSpPr>
            <p:cNvPr id="21" name="pl21"/>
            <p:cNvSpPr/>
            <p:nvPr/>
          </p:nvSpPr>
          <p:spPr>
            <a:xfrm>
              <a:off x="943464" y="3585411"/>
              <a:ext cx="3520101" cy="932106"/>
            </a:xfrm>
            <a:custGeom>
              <a:avLst/>
              <a:pathLst>
                <a:path w="3520101" h="932106">
                  <a:moveTo>
                    <a:pt x="0" y="0"/>
                  </a:moveTo>
                  <a:lnTo>
                    <a:pt x="146670" y="116513"/>
                  </a:lnTo>
                  <a:lnTo>
                    <a:pt x="293341" y="0"/>
                  </a:lnTo>
                  <a:lnTo>
                    <a:pt x="440012" y="233026"/>
                  </a:lnTo>
                  <a:lnTo>
                    <a:pt x="586683" y="349539"/>
                  </a:lnTo>
                  <a:lnTo>
                    <a:pt x="733354" y="233026"/>
                  </a:lnTo>
                  <a:lnTo>
                    <a:pt x="880025" y="349539"/>
                  </a:lnTo>
                  <a:lnTo>
                    <a:pt x="1026696" y="349539"/>
                  </a:lnTo>
                  <a:lnTo>
                    <a:pt x="1173367" y="582566"/>
                  </a:lnTo>
                  <a:lnTo>
                    <a:pt x="1320038" y="699079"/>
                  </a:lnTo>
                  <a:lnTo>
                    <a:pt x="1466709" y="815593"/>
                  </a:lnTo>
                  <a:lnTo>
                    <a:pt x="1613379" y="815593"/>
                  </a:lnTo>
                  <a:lnTo>
                    <a:pt x="1760050" y="815593"/>
                  </a:lnTo>
                  <a:lnTo>
                    <a:pt x="1906721" y="815593"/>
                  </a:lnTo>
                  <a:lnTo>
                    <a:pt x="2053392" y="932106"/>
                  </a:lnTo>
                  <a:lnTo>
                    <a:pt x="2200063" y="932106"/>
                  </a:lnTo>
                  <a:lnTo>
                    <a:pt x="2346734" y="932106"/>
                  </a:lnTo>
                  <a:lnTo>
                    <a:pt x="2493405" y="932106"/>
                  </a:lnTo>
                  <a:lnTo>
                    <a:pt x="2640076" y="932106"/>
                  </a:lnTo>
                  <a:lnTo>
                    <a:pt x="2786747" y="932106"/>
                  </a:lnTo>
                  <a:lnTo>
                    <a:pt x="2933418" y="932106"/>
                  </a:lnTo>
                  <a:lnTo>
                    <a:pt x="3080089" y="815593"/>
                  </a:lnTo>
                  <a:lnTo>
                    <a:pt x="3226759" y="932106"/>
                  </a:lnTo>
                  <a:lnTo>
                    <a:pt x="3373430" y="932106"/>
                  </a:lnTo>
                  <a:lnTo>
                    <a:pt x="3520101" y="932106"/>
                  </a:lnTo>
                </a:path>
              </a:pathLst>
            </a:custGeom>
            <a:ln w="27101" cap="flat">
              <a:solidFill>
                <a:srgbClr val="1CABE2">
                  <a:alpha val="80000"/>
                </a:srgbClr>
              </a:solidFill>
              <a:prstDash val="solid"/>
              <a:round/>
            </a:ln>
          </p:spPr>
          <p:txBody>
            <a:bodyPr/>
            <a:lstStyle/>
            <a:p/>
          </p:txBody>
        </p:sp>
        <p:sp>
          <p:nvSpPr>
            <p:cNvPr id="22" name="pl22"/>
            <p:cNvSpPr/>
            <p:nvPr/>
          </p:nvSpPr>
          <p:spPr>
            <a:xfrm>
              <a:off x="943464" y="1721198"/>
              <a:ext cx="3520101" cy="2446779"/>
            </a:xfrm>
            <a:custGeom>
              <a:avLst/>
              <a:pathLst>
                <a:path w="3520101" h="2446779">
                  <a:moveTo>
                    <a:pt x="0" y="116513"/>
                  </a:moveTo>
                  <a:lnTo>
                    <a:pt x="146670" y="0"/>
                  </a:lnTo>
                  <a:lnTo>
                    <a:pt x="293341" y="349539"/>
                  </a:lnTo>
                  <a:lnTo>
                    <a:pt x="440012" y="699079"/>
                  </a:lnTo>
                  <a:lnTo>
                    <a:pt x="586683" y="1048619"/>
                  </a:lnTo>
                  <a:lnTo>
                    <a:pt x="733354" y="1514673"/>
                  </a:lnTo>
                  <a:lnTo>
                    <a:pt x="880025" y="1631186"/>
                  </a:lnTo>
                  <a:lnTo>
                    <a:pt x="1026696" y="1747699"/>
                  </a:lnTo>
                  <a:lnTo>
                    <a:pt x="1173367" y="1864213"/>
                  </a:lnTo>
                  <a:lnTo>
                    <a:pt x="1320038" y="1980726"/>
                  </a:lnTo>
                  <a:lnTo>
                    <a:pt x="1466709" y="2213753"/>
                  </a:lnTo>
                  <a:lnTo>
                    <a:pt x="1613379" y="2446779"/>
                  </a:lnTo>
                  <a:lnTo>
                    <a:pt x="1760050" y="2213753"/>
                  </a:lnTo>
                  <a:lnTo>
                    <a:pt x="1906721" y="2330266"/>
                  </a:lnTo>
                  <a:lnTo>
                    <a:pt x="2053392" y="2213753"/>
                  </a:lnTo>
                  <a:lnTo>
                    <a:pt x="2200063" y="1864213"/>
                  </a:lnTo>
                  <a:lnTo>
                    <a:pt x="2346734" y="1980726"/>
                  </a:lnTo>
                  <a:lnTo>
                    <a:pt x="2493405" y="1980726"/>
                  </a:lnTo>
                  <a:lnTo>
                    <a:pt x="2640076" y="2097239"/>
                  </a:lnTo>
                  <a:lnTo>
                    <a:pt x="2786747" y="2330266"/>
                  </a:lnTo>
                  <a:lnTo>
                    <a:pt x="2933418" y="2097239"/>
                  </a:lnTo>
                  <a:lnTo>
                    <a:pt x="3080089" y="2097239"/>
                  </a:lnTo>
                  <a:lnTo>
                    <a:pt x="3226759" y="2213753"/>
                  </a:lnTo>
                  <a:lnTo>
                    <a:pt x="3373430" y="2097239"/>
                  </a:lnTo>
                  <a:lnTo>
                    <a:pt x="3520101" y="2213753"/>
                  </a:lnTo>
                </a:path>
              </a:pathLst>
            </a:custGeom>
            <a:ln w="27101" cap="flat">
              <a:solidFill>
                <a:srgbClr val="00833D">
                  <a:alpha val="80000"/>
                </a:srgbClr>
              </a:solidFill>
              <a:prstDash val="solid"/>
              <a:round/>
            </a:ln>
          </p:spPr>
          <p:txBody>
            <a:bodyPr/>
            <a:lstStyle/>
            <a:p/>
          </p:txBody>
        </p:sp>
        <p:sp>
          <p:nvSpPr>
            <p:cNvPr id="23" name="pl23"/>
            <p:cNvSpPr/>
            <p:nvPr/>
          </p:nvSpPr>
          <p:spPr>
            <a:xfrm>
              <a:off x="943464" y="4167978"/>
              <a:ext cx="3520101" cy="932106"/>
            </a:xfrm>
            <a:custGeom>
              <a:avLst/>
              <a:pathLst>
                <a:path w="3520101" h="932106">
                  <a:moveTo>
                    <a:pt x="0" y="0"/>
                  </a:moveTo>
                  <a:lnTo>
                    <a:pt x="146670" y="349539"/>
                  </a:lnTo>
                  <a:lnTo>
                    <a:pt x="293341" y="699079"/>
                  </a:lnTo>
                  <a:lnTo>
                    <a:pt x="440012" y="466053"/>
                  </a:lnTo>
                  <a:lnTo>
                    <a:pt x="586683" y="582566"/>
                  </a:lnTo>
                  <a:lnTo>
                    <a:pt x="733354" y="699079"/>
                  </a:lnTo>
                  <a:lnTo>
                    <a:pt x="880025" y="699079"/>
                  </a:lnTo>
                  <a:lnTo>
                    <a:pt x="1026696" y="699079"/>
                  </a:lnTo>
                  <a:lnTo>
                    <a:pt x="1173367" y="932106"/>
                  </a:lnTo>
                  <a:lnTo>
                    <a:pt x="1320038" y="815593"/>
                  </a:lnTo>
                  <a:lnTo>
                    <a:pt x="1466709" y="932106"/>
                  </a:lnTo>
                  <a:lnTo>
                    <a:pt x="1613379" y="699079"/>
                  </a:lnTo>
                  <a:lnTo>
                    <a:pt x="1760050" y="699079"/>
                  </a:lnTo>
                  <a:lnTo>
                    <a:pt x="1906721" y="699079"/>
                  </a:lnTo>
                  <a:lnTo>
                    <a:pt x="2053392" y="582566"/>
                  </a:lnTo>
                  <a:lnTo>
                    <a:pt x="2200063" y="699079"/>
                  </a:lnTo>
                  <a:lnTo>
                    <a:pt x="2346734" y="815593"/>
                  </a:lnTo>
                  <a:lnTo>
                    <a:pt x="2493405" y="815593"/>
                  </a:lnTo>
                  <a:lnTo>
                    <a:pt x="2640076" y="699079"/>
                  </a:lnTo>
                  <a:lnTo>
                    <a:pt x="2786747" y="699079"/>
                  </a:lnTo>
                  <a:lnTo>
                    <a:pt x="2933418" y="815593"/>
                  </a:lnTo>
                  <a:lnTo>
                    <a:pt x="3080089" y="932106"/>
                  </a:lnTo>
                  <a:lnTo>
                    <a:pt x="3226759" y="932106"/>
                  </a:lnTo>
                  <a:lnTo>
                    <a:pt x="3373430" y="932106"/>
                  </a:lnTo>
                  <a:lnTo>
                    <a:pt x="3520101" y="932106"/>
                  </a:lnTo>
                </a:path>
              </a:pathLst>
            </a:custGeom>
            <a:ln w="43362" cap="flat">
              <a:solidFill>
                <a:srgbClr val="000000">
                  <a:alpha val="100000"/>
                </a:srgbClr>
              </a:solidFill>
              <a:prstDash val="solid"/>
              <a:round/>
            </a:ln>
          </p:spPr>
          <p:txBody>
            <a:bodyPr/>
            <a:lstStyle/>
            <a:p/>
          </p:txBody>
        </p:sp>
        <p:sp>
          <p:nvSpPr>
            <p:cNvPr id="24" name="pl24"/>
            <p:cNvSpPr/>
            <p:nvPr/>
          </p:nvSpPr>
          <p:spPr>
            <a:xfrm>
              <a:off x="943464" y="4167978"/>
              <a:ext cx="3520101" cy="932106"/>
            </a:xfrm>
            <a:custGeom>
              <a:avLst/>
              <a:pathLst>
                <a:path w="3520101" h="932106">
                  <a:moveTo>
                    <a:pt x="0" y="0"/>
                  </a:moveTo>
                  <a:lnTo>
                    <a:pt x="146670" y="349539"/>
                  </a:lnTo>
                  <a:lnTo>
                    <a:pt x="293341" y="699079"/>
                  </a:lnTo>
                  <a:lnTo>
                    <a:pt x="440012" y="466053"/>
                  </a:lnTo>
                  <a:lnTo>
                    <a:pt x="586683" y="582566"/>
                  </a:lnTo>
                  <a:lnTo>
                    <a:pt x="733354" y="699079"/>
                  </a:lnTo>
                  <a:lnTo>
                    <a:pt x="880025" y="699079"/>
                  </a:lnTo>
                  <a:lnTo>
                    <a:pt x="1026696" y="699079"/>
                  </a:lnTo>
                  <a:lnTo>
                    <a:pt x="1173367" y="932106"/>
                  </a:lnTo>
                  <a:lnTo>
                    <a:pt x="1320038" y="815593"/>
                  </a:lnTo>
                  <a:lnTo>
                    <a:pt x="1466709" y="932106"/>
                  </a:lnTo>
                  <a:lnTo>
                    <a:pt x="1613379" y="699079"/>
                  </a:lnTo>
                  <a:lnTo>
                    <a:pt x="1760050" y="699079"/>
                  </a:lnTo>
                  <a:lnTo>
                    <a:pt x="1906721" y="699079"/>
                  </a:lnTo>
                  <a:lnTo>
                    <a:pt x="2053392" y="582566"/>
                  </a:lnTo>
                  <a:lnTo>
                    <a:pt x="2200063" y="699079"/>
                  </a:lnTo>
                  <a:lnTo>
                    <a:pt x="2346734" y="815593"/>
                  </a:lnTo>
                  <a:lnTo>
                    <a:pt x="2493405" y="815593"/>
                  </a:lnTo>
                  <a:lnTo>
                    <a:pt x="2640076" y="699079"/>
                  </a:lnTo>
                  <a:lnTo>
                    <a:pt x="2786747" y="699079"/>
                  </a:lnTo>
                  <a:lnTo>
                    <a:pt x="2933418" y="815593"/>
                  </a:lnTo>
                  <a:lnTo>
                    <a:pt x="3080089" y="932106"/>
                  </a:lnTo>
                  <a:lnTo>
                    <a:pt x="3226759" y="932106"/>
                  </a:lnTo>
                  <a:lnTo>
                    <a:pt x="3373430" y="932106"/>
                  </a:lnTo>
                  <a:lnTo>
                    <a:pt x="3520101" y="932106"/>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81843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51751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51751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51751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37518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37806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1618330" y="44509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810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351684" y="46839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7128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509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810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671722" y="44509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810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58406" y="46839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7128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6839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7128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4784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8945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8923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7271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56199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12762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12762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84499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60744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394722" y="6074787"/>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Tomé-et-Principe</a:t>
              </a:r>
            </a:p>
          </p:txBody>
        </p:sp>
        <p:sp>
          <p:nvSpPr>
            <p:cNvPr id="66" name="tx66"/>
            <p:cNvSpPr/>
            <p:nvPr/>
          </p:nvSpPr>
          <p:spPr>
            <a:xfrm>
              <a:off x="311208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87454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45175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3523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1872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0221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934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7698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6046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420278"/>
              <a:ext cx="3520101" cy="2679806"/>
            </a:xfrm>
            <a:custGeom>
              <a:avLst/>
              <a:pathLst>
                <a:path w="3520101" h="2679806">
                  <a:moveTo>
                    <a:pt x="0" y="116513"/>
                  </a:moveTo>
                  <a:lnTo>
                    <a:pt x="146670" y="0"/>
                  </a:lnTo>
                  <a:lnTo>
                    <a:pt x="293341" y="1514673"/>
                  </a:lnTo>
                  <a:lnTo>
                    <a:pt x="440012" y="1398159"/>
                  </a:lnTo>
                  <a:lnTo>
                    <a:pt x="586683" y="1747699"/>
                  </a:lnTo>
                  <a:lnTo>
                    <a:pt x="733354" y="1398159"/>
                  </a:lnTo>
                  <a:lnTo>
                    <a:pt x="880025" y="1048619"/>
                  </a:lnTo>
                  <a:lnTo>
                    <a:pt x="1026696" y="1165133"/>
                  </a:lnTo>
                  <a:lnTo>
                    <a:pt x="1173367" y="1980726"/>
                  </a:lnTo>
                  <a:lnTo>
                    <a:pt x="1320038" y="1631186"/>
                  </a:lnTo>
                  <a:lnTo>
                    <a:pt x="1466709" y="1980726"/>
                  </a:lnTo>
                  <a:lnTo>
                    <a:pt x="1613379" y="1864213"/>
                  </a:lnTo>
                  <a:lnTo>
                    <a:pt x="1760050" y="1980726"/>
                  </a:lnTo>
                  <a:lnTo>
                    <a:pt x="1906721" y="1747699"/>
                  </a:lnTo>
                  <a:lnTo>
                    <a:pt x="2053392" y="1980726"/>
                  </a:lnTo>
                  <a:lnTo>
                    <a:pt x="2200063" y="2097239"/>
                  </a:lnTo>
                  <a:lnTo>
                    <a:pt x="2346734" y="2213753"/>
                  </a:lnTo>
                  <a:lnTo>
                    <a:pt x="2493405" y="1980726"/>
                  </a:lnTo>
                  <a:lnTo>
                    <a:pt x="2640076" y="2446779"/>
                  </a:lnTo>
                  <a:lnTo>
                    <a:pt x="2786747" y="2446779"/>
                  </a:lnTo>
                  <a:lnTo>
                    <a:pt x="2933418" y="1398159"/>
                  </a:lnTo>
                  <a:lnTo>
                    <a:pt x="3080089" y="233026"/>
                  </a:lnTo>
                  <a:lnTo>
                    <a:pt x="3226759" y="1398159"/>
                  </a:lnTo>
                  <a:lnTo>
                    <a:pt x="3373430" y="2679806"/>
                  </a:lnTo>
                  <a:lnTo>
                    <a:pt x="3520101" y="2679806"/>
                  </a:lnTo>
                </a:path>
              </a:pathLst>
            </a:custGeom>
            <a:ln w="27101" cap="flat">
              <a:solidFill>
                <a:srgbClr val="0058AB">
                  <a:alpha val="80000"/>
                </a:srgbClr>
              </a:solidFill>
              <a:prstDash val="solid"/>
              <a:round/>
            </a:ln>
          </p:spPr>
          <p:txBody>
            <a:bodyPr/>
            <a:lstStyle/>
            <a:p/>
          </p:txBody>
        </p:sp>
        <p:sp>
          <p:nvSpPr>
            <p:cNvPr id="85" name="pl85"/>
            <p:cNvSpPr/>
            <p:nvPr/>
          </p:nvSpPr>
          <p:spPr>
            <a:xfrm>
              <a:off x="5308715" y="3468898"/>
              <a:ext cx="3520101" cy="1048619"/>
            </a:xfrm>
            <a:custGeom>
              <a:avLst/>
              <a:pathLst>
                <a:path w="3520101" h="1048619">
                  <a:moveTo>
                    <a:pt x="0" y="0"/>
                  </a:moveTo>
                  <a:lnTo>
                    <a:pt x="146670" y="116513"/>
                  </a:lnTo>
                  <a:lnTo>
                    <a:pt x="293341" y="116513"/>
                  </a:lnTo>
                  <a:lnTo>
                    <a:pt x="440012" y="233026"/>
                  </a:lnTo>
                  <a:lnTo>
                    <a:pt x="586683" y="349539"/>
                  </a:lnTo>
                  <a:lnTo>
                    <a:pt x="733354" y="349539"/>
                  </a:lnTo>
                  <a:lnTo>
                    <a:pt x="880025" y="466053"/>
                  </a:lnTo>
                  <a:lnTo>
                    <a:pt x="1026696" y="582566"/>
                  </a:lnTo>
                  <a:lnTo>
                    <a:pt x="1173367" y="699079"/>
                  </a:lnTo>
                  <a:lnTo>
                    <a:pt x="1320038" y="815593"/>
                  </a:lnTo>
                  <a:lnTo>
                    <a:pt x="1466709" y="932106"/>
                  </a:lnTo>
                  <a:lnTo>
                    <a:pt x="1613379" y="932106"/>
                  </a:lnTo>
                  <a:lnTo>
                    <a:pt x="1760050" y="932106"/>
                  </a:lnTo>
                  <a:lnTo>
                    <a:pt x="1906721" y="1048619"/>
                  </a:lnTo>
                  <a:lnTo>
                    <a:pt x="2053392" y="932106"/>
                  </a:lnTo>
                  <a:lnTo>
                    <a:pt x="2200063" y="1048619"/>
                  </a:lnTo>
                  <a:lnTo>
                    <a:pt x="2346734" y="932106"/>
                  </a:lnTo>
                  <a:lnTo>
                    <a:pt x="2493405" y="932106"/>
                  </a:lnTo>
                  <a:lnTo>
                    <a:pt x="2640076" y="1048619"/>
                  </a:lnTo>
                  <a:lnTo>
                    <a:pt x="2786747" y="1048619"/>
                  </a:lnTo>
                  <a:lnTo>
                    <a:pt x="2933418" y="1048619"/>
                  </a:lnTo>
                  <a:lnTo>
                    <a:pt x="3080089" y="932106"/>
                  </a:lnTo>
                  <a:lnTo>
                    <a:pt x="3226759" y="815593"/>
                  </a:lnTo>
                  <a:lnTo>
                    <a:pt x="3373430" y="815593"/>
                  </a:lnTo>
                  <a:lnTo>
                    <a:pt x="3520101" y="932106"/>
                  </a:lnTo>
                </a:path>
              </a:pathLst>
            </a:custGeom>
            <a:ln w="27101" cap="flat">
              <a:solidFill>
                <a:srgbClr val="1CABE2">
                  <a:alpha val="80000"/>
                </a:srgbClr>
              </a:solidFill>
              <a:prstDash val="solid"/>
              <a:round/>
            </a:ln>
          </p:spPr>
          <p:txBody>
            <a:bodyPr/>
            <a:lstStyle/>
            <a:p/>
          </p:txBody>
        </p:sp>
        <p:sp>
          <p:nvSpPr>
            <p:cNvPr id="86" name="pl86"/>
            <p:cNvSpPr/>
            <p:nvPr/>
          </p:nvSpPr>
          <p:spPr>
            <a:xfrm>
              <a:off x="5308715" y="1954225"/>
              <a:ext cx="3520101" cy="2213753"/>
            </a:xfrm>
            <a:custGeom>
              <a:avLst/>
              <a:pathLst>
                <a:path w="3520101" h="2213753">
                  <a:moveTo>
                    <a:pt x="0" y="0"/>
                  </a:moveTo>
                  <a:lnTo>
                    <a:pt x="146670" y="233026"/>
                  </a:lnTo>
                  <a:lnTo>
                    <a:pt x="293341" y="349539"/>
                  </a:lnTo>
                  <a:lnTo>
                    <a:pt x="440012" y="815593"/>
                  </a:lnTo>
                  <a:lnTo>
                    <a:pt x="586683" y="1048619"/>
                  </a:lnTo>
                  <a:lnTo>
                    <a:pt x="733354" y="1398159"/>
                  </a:lnTo>
                  <a:lnTo>
                    <a:pt x="880025" y="1514673"/>
                  </a:lnTo>
                  <a:lnTo>
                    <a:pt x="1026696" y="1048619"/>
                  </a:lnTo>
                  <a:lnTo>
                    <a:pt x="1173367" y="1165133"/>
                  </a:lnTo>
                  <a:lnTo>
                    <a:pt x="1320038" y="1398159"/>
                  </a:lnTo>
                  <a:lnTo>
                    <a:pt x="1466709" y="1864213"/>
                  </a:lnTo>
                  <a:lnTo>
                    <a:pt x="1613379" y="1980726"/>
                  </a:lnTo>
                  <a:lnTo>
                    <a:pt x="1760050" y="2213753"/>
                  </a:lnTo>
                  <a:lnTo>
                    <a:pt x="1906721" y="2097239"/>
                  </a:lnTo>
                  <a:lnTo>
                    <a:pt x="2053392" y="1398159"/>
                  </a:lnTo>
                  <a:lnTo>
                    <a:pt x="2200063" y="1281646"/>
                  </a:lnTo>
                  <a:lnTo>
                    <a:pt x="2346734" y="932106"/>
                  </a:lnTo>
                  <a:lnTo>
                    <a:pt x="2493405" y="1165133"/>
                  </a:lnTo>
                  <a:lnTo>
                    <a:pt x="2640076" y="1048619"/>
                  </a:lnTo>
                  <a:lnTo>
                    <a:pt x="2786747" y="1048619"/>
                  </a:lnTo>
                  <a:lnTo>
                    <a:pt x="2933418" y="1048619"/>
                  </a:lnTo>
                  <a:lnTo>
                    <a:pt x="3080089" y="932106"/>
                  </a:lnTo>
                  <a:lnTo>
                    <a:pt x="3226759" y="699079"/>
                  </a:lnTo>
                  <a:lnTo>
                    <a:pt x="3373430" y="582566"/>
                  </a:lnTo>
                  <a:lnTo>
                    <a:pt x="3520101" y="815593"/>
                  </a:lnTo>
                </a:path>
              </a:pathLst>
            </a:custGeom>
            <a:ln w="27101" cap="flat">
              <a:solidFill>
                <a:srgbClr val="00833D">
                  <a:alpha val="80000"/>
                </a:srgbClr>
              </a:solidFill>
              <a:prstDash val="solid"/>
              <a:round/>
            </a:ln>
          </p:spPr>
          <p:txBody>
            <a:bodyPr/>
            <a:lstStyle/>
            <a:p/>
          </p:txBody>
        </p:sp>
        <p:sp>
          <p:nvSpPr>
            <p:cNvPr id="87" name="pl87"/>
            <p:cNvSpPr/>
            <p:nvPr/>
          </p:nvSpPr>
          <p:spPr>
            <a:xfrm>
              <a:off x="5308715" y="2420278"/>
              <a:ext cx="3520101" cy="2679806"/>
            </a:xfrm>
            <a:custGeom>
              <a:avLst/>
              <a:pathLst>
                <a:path w="3520101" h="2679806">
                  <a:moveTo>
                    <a:pt x="0" y="116513"/>
                  </a:moveTo>
                  <a:lnTo>
                    <a:pt x="146670" y="0"/>
                  </a:lnTo>
                  <a:lnTo>
                    <a:pt x="293341" y="1514673"/>
                  </a:lnTo>
                  <a:lnTo>
                    <a:pt x="440012" y="1398159"/>
                  </a:lnTo>
                  <a:lnTo>
                    <a:pt x="586683" y="1747699"/>
                  </a:lnTo>
                  <a:lnTo>
                    <a:pt x="733354" y="1398159"/>
                  </a:lnTo>
                  <a:lnTo>
                    <a:pt x="880025" y="1048619"/>
                  </a:lnTo>
                  <a:lnTo>
                    <a:pt x="1026696" y="1165133"/>
                  </a:lnTo>
                  <a:lnTo>
                    <a:pt x="1173367" y="1980726"/>
                  </a:lnTo>
                  <a:lnTo>
                    <a:pt x="1320038" y="1631186"/>
                  </a:lnTo>
                  <a:lnTo>
                    <a:pt x="1466709" y="1980726"/>
                  </a:lnTo>
                  <a:lnTo>
                    <a:pt x="1613379" y="1864213"/>
                  </a:lnTo>
                  <a:lnTo>
                    <a:pt x="1760050" y="1980726"/>
                  </a:lnTo>
                  <a:lnTo>
                    <a:pt x="1906721" y="1747699"/>
                  </a:lnTo>
                  <a:lnTo>
                    <a:pt x="2053392" y="1980726"/>
                  </a:lnTo>
                  <a:lnTo>
                    <a:pt x="2200063" y="2097239"/>
                  </a:lnTo>
                  <a:lnTo>
                    <a:pt x="2346734" y="2213753"/>
                  </a:lnTo>
                  <a:lnTo>
                    <a:pt x="2493405" y="1980726"/>
                  </a:lnTo>
                  <a:lnTo>
                    <a:pt x="2640076" y="2446779"/>
                  </a:lnTo>
                  <a:lnTo>
                    <a:pt x="2786747" y="2446779"/>
                  </a:lnTo>
                  <a:lnTo>
                    <a:pt x="2933418" y="1398159"/>
                  </a:lnTo>
                  <a:lnTo>
                    <a:pt x="3080089" y="233026"/>
                  </a:lnTo>
                  <a:lnTo>
                    <a:pt x="3226759" y="1398159"/>
                  </a:lnTo>
                  <a:lnTo>
                    <a:pt x="3373430" y="2679806"/>
                  </a:lnTo>
                  <a:lnTo>
                    <a:pt x="3520101" y="2679806"/>
                  </a:lnTo>
                </a:path>
              </a:pathLst>
            </a:custGeom>
            <a:ln w="43362" cap="flat">
              <a:solidFill>
                <a:srgbClr val="000000">
                  <a:alpha val="100000"/>
                </a:srgbClr>
              </a:solidFill>
              <a:prstDash val="solid"/>
              <a:round/>
            </a:ln>
          </p:spPr>
          <p:txBody>
            <a:bodyPr/>
            <a:lstStyle/>
            <a:p/>
          </p:txBody>
        </p:sp>
        <p:sp>
          <p:nvSpPr>
            <p:cNvPr id="88" name="pl88"/>
            <p:cNvSpPr/>
            <p:nvPr/>
          </p:nvSpPr>
          <p:spPr>
            <a:xfrm>
              <a:off x="5308715" y="2420278"/>
              <a:ext cx="3520101" cy="2679806"/>
            </a:xfrm>
            <a:custGeom>
              <a:avLst/>
              <a:pathLst>
                <a:path w="3520101" h="2679806">
                  <a:moveTo>
                    <a:pt x="0" y="116513"/>
                  </a:moveTo>
                  <a:lnTo>
                    <a:pt x="146670" y="0"/>
                  </a:lnTo>
                  <a:lnTo>
                    <a:pt x="293341" y="1514673"/>
                  </a:lnTo>
                  <a:lnTo>
                    <a:pt x="440012" y="1398159"/>
                  </a:lnTo>
                  <a:lnTo>
                    <a:pt x="586683" y="1747699"/>
                  </a:lnTo>
                  <a:lnTo>
                    <a:pt x="733354" y="1398159"/>
                  </a:lnTo>
                  <a:lnTo>
                    <a:pt x="880025" y="1048619"/>
                  </a:lnTo>
                  <a:lnTo>
                    <a:pt x="1026696" y="1165133"/>
                  </a:lnTo>
                  <a:lnTo>
                    <a:pt x="1173367" y="1980726"/>
                  </a:lnTo>
                  <a:lnTo>
                    <a:pt x="1320038" y="1631186"/>
                  </a:lnTo>
                  <a:lnTo>
                    <a:pt x="1466709" y="1980726"/>
                  </a:lnTo>
                  <a:lnTo>
                    <a:pt x="1613379" y="1864213"/>
                  </a:lnTo>
                  <a:lnTo>
                    <a:pt x="1760050" y="1980726"/>
                  </a:lnTo>
                  <a:lnTo>
                    <a:pt x="1906721" y="1747699"/>
                  </a:lnTo>
                  <a:lnTo>
                    <a:pt x="2053392" y="1980726"/>
                  </a:lnTo>
                  <a:lnTo>
                    <a:pt x="2200063" y="2097239"/>
                  </a:lnTo>
                  <a:lnTo>
                    <a:pt x="2346734" y="2213753"/>
                  </a:lnTo>
                  <a:lnTo>
                    <a:pt x="2493405" y="1980726"/>
                  </a:lnTo>
                  <a:lnTo>
                    <a:pt x="2640076" y="2446779"/>
                  </a:lnTo>
                  <a:lnTo>
                    <a:pt x="2786747" y="2446779"/>
                  </a:lnTo>
                  <a:lnTo>
                    <a:pt x="2933418" y="1398159"/>
                  </a:lnTo>
                  <a:lnTo>
                    <a:pt x="3080089" y="233026"/>
                  </a:lnTo>
                  <a:lnTo>
                    <a:pt x="3226759" y="1398159"/>
                  </a:lnTo>
                  <a:lnTo>
                    <a:pt x="3373430" y="2679806"/>
                  </a:lnTo>
                  <a:lnTo>
                    <a:pt x="3520101" y="2679806"/>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18725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346889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05146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16797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51751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120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15074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99" name="pg99"/>
            <p:cNvSpPr/>
            <p:nvPr/>
          </p:nvSpPr>
          <p:spPr>
            <a:xfrm>
              <a:off x="5955445" y="340233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343238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6716935" y="39848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0137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450290" y="41014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13151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5" name="pg105"/>
            <p:cNvSpPr/>
            <p:nvPr/>
          </p:nvSpPr>
          <p:spPr>
            <a:xfrm>
              <a:off x="8036973" y="44509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4810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3657" y="46839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7128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6839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7128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43605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27293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8923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7271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56199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49287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49287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21024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97269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759973" y="6074787"/>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Tomé-et-Principe</a:t>
              </a:r>
            </a:p>
          </p:txBody>
        </p:sp>
        <p:sp>
          <p:nvSpPr>
            <p:cNvPr id="130" name="tx130"/>
            <p:cNvSpPr/>
            <p:nvPr/>
          </p:nvSpPr>
          <p:spPr>
            <a:xfrm>
              <a:off x="747734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23979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4" name="tx134"/>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2416633" y="399987"/>
              <a:ext cx="458505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Sao Tomé-et-Principe, 2000-2024</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0 % des enfants ayant reçu le DTC1 n'ont pas reçu le DTC3 (à gauche) et 0 % des enfants ayant reçu le DTC1 n'ont pas reçu le MCV1 (à droite).
Les faibles taux d'abandon du DTC impliquent une bonne capacité à fournir une série complète de vaccins au début de la vie. Les faibles taux d'abandon du DTC-MCV impliquent une bonne rétention dans les programmes de vaccination et la possibilité d'administrer une série complète de vaccins pendant la petite enfance (jusqu'à un an).
En 2024, les taux d'abandon du DTC et du DTC-MCV à Sao Tomé-et-Principe étaient respectivement inférieurs aux taux d'abandon mondiaux.</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235129"/>
            </a:xfrm>
            <a:custGeom>
              <a:avLst/>
              <a:pathLst>
                <a:path w="1578741" h="235129">
                  <a:moveTo>
                    <a:pt x="0" y="222754"/>
                  </a:moveTo>
                  <a:lnTo>
                    <a:pt x="65780" y="86626"/>
                  </a:lnTo>
                  <a:lnTo>
                    <a:pt x="131561" y="37125"/>
                  </a:lnTo>
                  <a:lnTo>
                    <a:pt x="197342" y="0"/>
                  </a:lnTo>
                  <a:lnTo>
                    <a:pt x="263123" y="0"/>
                  </a:lnTo>
                  <a:lnTo>
                    <a:pt x="328904" y="12375"/>
                  </a:lnTo>
                  <a:lnTo>
                    <a:pt x="394685" y="12375"/>
                  </a:lnTo>
                  <a:lnTo>
                    <a:pt x="460466" y="12375"/>
                  </a:lnTo>
                  <a:lnTo>
                    <a:pt x="526247" y="0"/>
                  </a:lnTo>
                  <a:lnTo>
                    <a:pt x="592028" y="0"/>
                  </a:lnTo>
                  <a:lnTo>
                    <a:pt x="657808" y="0"/>
                  </a:lnTo>
                  <a:lnTo>
                    <a:pt x="723589" y="0"/>
                  </a:lnTo>
                  <a:lnTo>
                    <a:pt x="789370" y="0"/>
                  </a:lnTo>
                  <a:lnTo>
                    <a:pt x="855151" y="24750"/>
                  </a:lnTo>
                  <a:lnTo>
                    <a:pt x="920932" y="49500"/>
                  </a:lnTo>
                  <a:lnTo>
                    <a:pt x="986713" y="24750"/>
                  </a:lnTo>
                  <a:lnTo>
                    <a:pt x="1052494" y="86626"/>
                  </a:lnTo>
                  <a:lnTo>
                    <a:pt x="1118275" y="61876"/>
                  </a:lnTo>
                  <a:lnTo>
                    <a:pt x="1184056" y="37125"/>
                  </a:lnTo>
                  <a:lnTo>
                    <a:pt x="1249836" y="49500"/>
                  </a:lnTo>
                  <a:lnTo>
                    <a:pt x="1315617" y="61876"/>
                  </a:lnTo>
                  <a:lnTo>
                    <a:pt x="1381398" y="74251"/>
                  </a:lnTo>
                  <a:lnTo>
                    <a:pt x="1447179" y="148502"/>
                  </a:lnTo>
                  <a:lnTo>
                    <a:pt x="1512960" y="235129"/>
                  </a:lnTo>
                  <a:lnTo>
                    <a:pt x="1578741" y="235129"/>
                  </a:lnTo>
                </a:path>
              </a:pathLst>
            </a:custGeom>
            <a:ln w="27101" cap="flat">
              <a:solidFill>
                <a:srgbClr val="1CABE2">
                  <a:alpha val="100000"/>
                </a:srgbClr>
              </a:solidFill>
              <a:prstDash val="solid"/>
              <a:round/>
            </a:ln>
          </p:spPr>
          <p:txBody>
            <a:bodyPr/>
            <a:lstStyle/>
            <a:p/>
          </p:txBody>
        </p:sp>
        <p:sp>
          <p:nvSpPr>
            <p:cNvPr id="24" name="tx24"/>
            <p:cNvSpPr/>
            <p:nvPr/>
          </p:nvSpPr>
          <p:spPr>
            <a:xfrm>
              <a:off x="833163"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5" name="tx25"/>
            <p:cNvSpPr/>
            <p:nvPr/>
          </p:nvSpPr>
          <p:spPr>
            <a:xfrm>
              <a:off x="2596391"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6" name="tx26"/>
            <p:cNvSpPr/>
            <p:nvPr/>
          </p:nvSpPr>
          <p:spPr>
            <a:xfrm>
              <a:off x="2180669"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2443792"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10626"/>
              <a:ext cx="1578741" cy="321755"/>
            </a:xfrm>
            <a:custGeom>
              <a:avLst/>
              <a:pathLst>
                <a:path w="1578741" h="321755">
                  <a:moveTo>
                    <a:pt x="0" y="321755"/>
                  </a:moveTo>
                  <a:lnTo>
                    <a:pt x="65780" y="247504"/>
                  </a:lnTo>
                  <a:lnTo>
                    <a:pt x="131561" y="123752"/>
                  </a:lnTo>
                  <a:lnTo>
                    <a:pt x="197342" y="99001"/>
                  </a:lnTo>
                  <a:lnTo>
                    <a:pt x="263123" y="49500"/>
                  </a:lnTo>
                  <a:lnTo>
                    <a:pt x="328904" y="86626"/>
                  </a:lnTo>
                  <a:lnTo>
                    <a:pt x="394685" y="123752"/>
                  </a:lnTo>
                  <a:lnTo>
                    <a:pt x="460466" y="111377"/>
                  </a:lnTo>
                  <a:lnTo>
                    <a:pt x="526247" y="24750"/>
                  </a:lnTo>
                  <a:lnTo>
                    <a:pt x="592028" y="61876"/>
                  </a:lnTo>
                  <a:lnTo>
                    <a:pt x="657808" y="37125"/>
                  </a:lnTo>
                  <a:lnTo>
                    <a:pt x="723589" y="49500"/>
                  </a:lnTo>
                  <a:lnTo>
                    <a:pt x="789370" y="37125"/>
                  </a:lnTo>
                  <a:lnTo>
                    <a:pt x="855151" y="49500"/>
                  </a:lnTo>
                  <a:lnTo>
                    <a:pt x="920932" y="37125"/>
                  </a:lnTo>
                  <a:lnTo>
                    <a:pt x="986713" y="24750"/>
                  </a:lnTo>
                  <a:lnTo>
                    <a:pt x="1052494" y="24750"/>
                  </a:lnTo>
                  <a:lnTo>
                    <a:pt x="1118275" y="61876"/>
                  </a:lnTo>
                  <a:lnTo>
                    <a:pt x="1184056" y="0"/>
                  </a:lnTo>
                  <a:lnTo>
                    <a:pt x="1249836" y="0"/>
                  </a:lnTo>
                  <a:lnTo>
                    <a:pt x="1315617" y="111377"/>
                  </a:lnTo>
                  <a:lnTo>
                    <a:pt x="1381398" y="222754"/>
                  </a:lnTo>
                  <a:lnTo>
                    <a:pt x="1447179" y="160877"/>
                  </a:lnTo>
                  <a:lnTo>
                    <a:pt x="1512960" y="99001"/>
                  </a:lnTo>
                  <a:lnTo>
                    <a:pt x="1578741" y="99001"/>
                  </a:lnTo>
                </a:path>
              </a:pathLst>
            </a:custGeom>
            <a:ln w="27101" cap="flat">
              <a:solidFill>
                <a:srgbClr val="1CABE2">
                  <a:alpha val="100000"/>
                </a:srgbClr>
              </a:solidFill>
              <a:prstDash val="solid"/>
              <a:round/>
            </a:ln>
          </p:spPr>
          <p:txBody>
            <a:bodyPr/>
            <a:lstStyle/>
            <a:p/>
          </p:txBody>
        </p:sp>
        <p:sp>
          <p:nvSpPr>
            <p:cNvPr id="48" name="tx48"/>
            <p:cNvSpPr/>
            <p:nvPr/>
          </p:nvSpPr>
          <p:spPr>
            <a:xfrm>
              <a:off x="833163"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49" name="tx49"/>
            <p:cNvSpPr/>
            <p:nvPr/>
          </p:nvSpPr>
          <p:spPr>
            <a:xfrm>
              <a:off x="2596391"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0" name="tx50"/>
            <p:cNvSpPr/>
            <p:nvPr/>
          </p:nvSpPr>
          <p:spPr>
            <a:xfrm>
              <a:off x="2180669"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2443792"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7587" y="4692479"/>
              <a:ext cx="526247" cy="878641"/>
            </a:xfrm>
            <a:custGeom>
              <a:avLst/>
              <a:pathLst>
                <a:path w="526247" h="878641">
                  <a:moveTo>
                    <a:pt x="0" y="878641"/>
                  </a:moveTo>
                  <a:lnTo>
                    <a:pt x="65780" y="0"/>
                  </a:lnTo>
                  <a:lnTo>
                    <a:pt x="131561" y="0"/>
                  </a:lnTo>
                  <a:lnTo>
                    <a:pt x="197342" y="0"/>
                  </a:lnTo>
                  <a:lnTo>
                    <a:pt x="263123" y="99001"/>
                  </a:lnTo>
                  <a:lnTo>
                    <a:pt x="328904" y="210378"/>
                  </a:lnTo>
                  <a:lnTo>
                    <a:pt x="394685" y="173253"/>
                  </a:lnTo>
                  <a:lnTo>
                    <a:pt x="460466" y="544509"/>
                  </a:lnTo>
                  <a:lnTo>
                    <a:pt x="526247" y="99001"/>
                  </a:lnTo>
                </a:path>
              </a:pathLst>
            </a:custGeom>
            <a:ln w="27101" cap="flat">
              <a:solidFill>
                <a:srgbClr val="1CABE2">
                  <a:alpha val="100000"/>
                </a:srgbClr>
              </a:solidFill>
              <a:prstDash val="solid"/>
              <a:round/>
            </a:ln>
          </p:spPr>
          <p:txBody>
            <a:bodyPr/>
            <a:lstStyle/>
            <a:p/>
          </p:txBody>
        </p:sp>
        <p:sp>
          <p:nvSpPr>
            <p:cNvPr id="72" name="tx72"/>
            <p:cNvSpPr/>
            <p:nvPr/>
          </p:nvSpPr>
          <p:spPr>
            <a:xfrm>
              <a:off x="1885657" y="54800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73" name="tx73"/>
            <p:cNvSpPr/>
            <p:nvPr/>
          </p:nvSpPr>
          <p:spPr>
            <a:xfrm>
              <a:off x="2596391"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180669"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2443792" y="50958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148502"/>
            </a:xfrm>
            <a:custGeom>
              <a:avLst/>
              <a:pathLst>
                <a:path w="1578741" h="148502">
                  <a:moveTo>
                    <a:pt x="0" y="123752"/>
                  </a:moveTo>
                  <a:lnTo>
                    <a:pt x="65780" y="24750"/>
                  </a:lnTo>
                  <a:lnTo>
                    <a:pt x="131561" y="61876"/>
                  </a:lnTo>
                  <a:lnTo>
                    <a:pt x="197342" y="12375"/>
                  </a:lnTo>
                  <a:lnTo>
                    <a:pt x="263123" y="0"/>
                  </a:lnTo>
                  <a:lnTo>
                    <a:pt x="328904" y="0"/>
                  </a:lnTo>
                  <a:lnTo>
                    <a:pt x="394685" y="0"/>
                  </a:lnTo>
                  <a:lnTo>
                    <a:pt x="460466" y="0"/>
                  </a:lnTo>
                  <a:lnTo>
                    <a:pt x="526247" y="0"/>
                  </a:lnTo>
                  <a:lnTo>
                    <a:pt x="592028" y="0"/>
                  </a:lnTo>
                  <a:lnTo>
                    <a:pt x="657808" y="12375"/>
                  </a:lnTo>
                  <a:lnTo>
                    <a:pt x="723589" y="12375"/>
                  </a:lnTo>
                  <a:lnTo>
                    <a:pt x="789370" y="12375"/>
                  </a:lnTo>
                  <a:lnTo>
                    <a:pt x="855151" y="0"/>
                  </a:lnTo>
                  <a:lnTo>
                    <a:pt x="920932" y="12375"/>
                  </a:lnTo>
                  <a:lnTo>
                    <a:pt x="986713" y="12375"/>
                  </a:lnTo>
                  <a:lnTo>
                    <a:pt x="1052494" y="24750"/>
                  </a:lnTo>
                  <a:lnTo>
                    <a:pt x="1118275" y="37125"/>
                  </a:lnTo>
                  <a:lnTo>
                    <a:pt x="1184056" y="24750"/>
                  </a:lnTo>
                  <a:lnTo>
                    <a:pt x="1249836" y="24750"/>
                  </a:lnTo>
                  <a:lnTo>
                    <a:pt x="1315617" y="24750"/>
                  </a:lnTo>
                  <a:lnTo>
                    <a:pt x="1381398" y="24750"/>
                  </a:lnTo>
                  <a:lnTo>
                    <a:pt x="1447179" y="86626"/>
                  </a:lnTo>
                  <a:lnTo>
                    <a:pt x="1512960" y="148502"/>
                  </a:lnTo>
                  <a:lnTo>
                    <a:pt x="1578741" y="148502"/>
                  </a:lnTo>
                </a:path>
              </a:pathLst>
            </a:custGeom>
            <a:ln w="27101" cap="flat">
              <a:solidFill>
                <a:srgbClr val="1CABE2">
                  <a:alpha val="100000"/>
                </a:srgbClr>
              </a:solidFill>
              <a:prstDash val="solid"/>
              <a:round/>
            </a:ln>
          </p:spPr>
          <p:txBody>
            <a:bodyPr/>
            <a:lstStyle/>
            <a:p/>
          </p:txBody>
        </p:sp>
        <p:sp>
          <p:nvSpPr>
            <p:cNvPr id="96" name="tx96"/>
            <p:cNvSpPr/>
            <p:nvPr/>
          </p:nvSpPr>
          <p:spPr>
            <a:xfrm>
              <a:off x="2928803"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7" name="tx97"/>
            <p:cNvSpPr/>
            <p:nvPr/>
          </p:nvSpPr>
          <p:spPr>
            <a:xfrm>
              <a:off x="4692031"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8" name="tx98"/>
            <p:cNvSpPr/>
            <p:nvPr/>
          </p:nvSpPr>
          <p:spPr>
            <a:xfrm>
              <a:off x="4276309"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4539433"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01666" y="3009627"/>
              <a:ext cx="657808" cy="222754"/>
            </a:xfrm>
            <a:custGeom>
              <a:avLst/>
              <a:pathLst>
                <a:path w="657808" h="222754">
                  <a:moveTo>
                    <a:pt x="0" y="198003"/>
                  </a:moveTo>
                  <a:lnTo>
                    <a:pt x="65780" y="136127"/>
                  </a:lnTo>
                  <a:lnTo>
                    <a:pt x="131561" y="136127"/>
                  </a:lnTo>
                  <a:lnTo>
                    <a:pt x="197342" y="136127"/>
                  </a:lnTo>
                  <a:lnTo>
                    <a:pt x="263123" y="136127"/>
                  </a:lnTo>
                  <a:lnTo>
                    <a:pt x="328904" y="74251"/>
                  </a:lnTo>
                  <a:lnTo>
                    <a:pt x="394685" y="148502"/>
                  </a:lnTo>
                  <a:lnTo>
                    <a:pt x="460466" y="222754"/>
                  </a:lnTo>
                  <a:lnTo>
                    <a:pt x="526247" y="86626"/>
                  </a:lnTo>
                  <a:lnTo>
                    <a:pt x="592028" y="0"/>
                  </a:lnTo>
                  <a:lnTo>
                    <a:pt x="657808" y="0"/>
                  </a:lnTo>
                </a:path>
              </a:pathLst>
            </a:custGeom>
            <a:ln w="27101" cap="flat">
              <a:solidFill>
                <a:srgbClr val="1CABE2">
                  <a:alpha val="100000"/>
                </a:srgbClr>
              </a:solidFill>
              <a:prstDash val="solid"/>
              <a:round/>
            </a:ln>
          </p:spPr>
          <p:txBody>
            <a:bodyPr/>
            <a:lstStyle/>
            <a:p/>
          </p:txBody>
        </p:sp>
        <p:sp>
          <p:nvSpPr>
            <p:cNvPr id="120" name="tx120"/>
            <p:cNvSpPr/>
            <p:nvPr/>
          </p:nvSpPr>
          <p:spPr>
            <a:xfrm>
              <a:off x="3849736"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1" name="tx121"/>
            <p:cNvSpPr/>
            <p:nvPr/>
          </p:nvSpPr>
          <p:spPr>
            <a:xfrm>
              <a:off x="4692031"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2" name="tx122"/>
            <p:cNvSpPr/>
            <p:nvPr/>
          </p:nvSpPr>
          <p:spPr>
            <a:xfrm>
              <a:off x="4276309"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3" name="tx123"/>
            <p:cNvSpPr/>
            <p:nvPr/>
          </p:nvSpPr>
          <p:spPr>
            <a:xfrm>
              <a:off x="4539433"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278076" y="4704855"/>
              <a:ext cx="657808" cy="742513"/>
            </a:xfrm>
            <a:custGeom>
              <a:avLst/>
              <a:pathLst>
                <a:path w="657808" h="742513">
                  <a:moveTo>
                    <a:pt x="0" y="742513"/>
                  </a:moveTo>
                  <a:lnTo>
                    <a:pt x="65780" y="532134"/>
                  </a:lnTo>
                  <a:lnTo>
                    <a:pt x="131561" y="321755"/>
                  </a:lnTo>
                  <a:lnTo>
                    <a:pt x="197342" y="111377"/>
                  </a:lnTo>
                  <a:lnTo>
                    <a:pt x="263123" y="99001"/>
                  </a:lnTo>
                  <a:lnTo>
                    <a:pt x="328904" y="0"/>
                  </a:lnTo>
                  <a:lnTo>
                    <a:pt x="394685" y="49500"/>
                  </a:lnTo>
                  <a:lnTo>
                    <a:pt x="460466" y="24750"/>
                  </a:lnTo>
                  <a:lnTo>
                    <a:pt x="526247" y="37125"/>
                  </a:lnTo>
                  <a:lnTo>
                    <a:pt x="592028" y="24750"/>
                  </a:lnTo>
                  <a:lnTo>
                    <a:pt x="657808" y="37125"/>
                  </a:lnTo>
                </a:path>
              </a:pathLst>
            </a:custGeom>
            <a:ln w="27101" cap="flat">
              <a:solidFill>
                <a:srgbClr val="1CABE2">
                  <a:alpha val="100000"/>
                </a:srgbClr>
              </a:solidFill>
              <a:prstDash val="solid"/>
              <a:round/>
            </a:ln>
          </p:spPr>
          <p:txBody>
            <a:bodyPr/>
            <a:lstStyle/>
            <a:p/>
          </p:txBody>
        </p:sp>
        <p:sp>
          <p:nvSpPr>
            <p:cNvPr id="144" name="tx144"/>
            <p:cNvSpPr/>
            <p:nvPr/>
          </p:nvSpPr>
          <p:spPr>
            <a:xfrm>
              <a:off x="3126146" y="535505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45" name="pl145"/>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6" name="pl146"/>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7" name="pl147"/>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8" name="pl148"/>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2" name="pl152"/>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3" name="pl153"/>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4" name="pl154"/>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76374" y="1079271"/>
              <a:ext cx="1578741" cy="210378"/>
            </a:xfrm>
            <a:custGeom>
              <a:avLst/>
              <a:pathLst>
                <a:path w="1578741" h="210378">
                  <a:moveTo>
                    <a:pt x="0" y="210378"/>
                  </a:moveTo>
                  <a:lnTo>
                    <a:pt x="65780" y="86626"/>
                  </a:lnTo>
                  <a:lnTo>
                    <a:pt x="131561" y="86626"/>
                  </a:lnTo>
                  <a:lnTo>
                    <a:pt x="197342" y="61876"/>
                  </a:lnTo>
                  <a:lnTo>
                    <a:pt x="263123" y="37125"/>
                  </a:lnTo>
                  <a:lnTo>
                    <a:pt x="328904" y="24750"/>
                  </a:lnTo>
                  <a:lnTo>
                    <a:pt x="394685" y="24750"/>
                  </a:lnTo>
                  <a:lnTo>
                    <a:pt x="460466" y="24750"/>
                  </a:lnTo>
                  <a:lnTo>
                    <a:pt x="526247" y="0"/>
                  </a:lnTo>
                  <a:lnTo>
                    <a:pt x="592028" y="12375"/>
                  </a:lnTo>
                  <a:lnTo>
                    <a:pt x="657808" y="12375"/>
                  </a:lnTo>
                  <a:lnTo>
                    <a:pt x="723589" y="37125"/>
                  </a:lnTo>
                  <a:lnTo>
                    <a:pt x="789370" y="37125"/>
                  </a:lnTo>
                  <a:lnTo>
                    <a:pt x="855151" y="24750"/>
                  </a:lnTo>
                  <a:lnTo>
                    <a:pt x="920932" y="49500"/>
                  </a:lnTo>
                  <a:lnTo>
                    <a:pt x="986713" y="37125"/>
                  </a:lnTo>
                  <a:lnTo>
                    <a:pt x="1052494" y="37125"/>
                  </a:lnTo>
                  <a:lnTo>
                    <a:pt x="1118275" y="49500"/>
                  </a:lnTo>
                  <a:lnTo>
                    <a:pt x="1184056" y="49500"/>
                  </a:lnTo>
                  <a:lnTo>
                    <a:pt x="1249836" y="49500"/>
                  </a:lnTo>
                  <a:lnTo>
                    <a:pt x="1315617" y="37125"/>
                  </a:lnTo>
                  <a:lnTo>
                    <a:pt x="1381398" y="24750"/>
                  </a:lnTo>
                  <a:lnTo>
                    <a:pt x="1447179" y="86626"/>
                  </a:lnTo>
                  <a:lnTo>
                    <a:pt x="1512960" y="148502"/>
                  </a:lnTo>
                  <a:lnTo>
                    <a:pt x="1578741" y="148502"/>
                  </a:lnTo>
                </a:path>
              </a:pathLst>
            </a:custGeom>
            <a:ln w="27101" cap="flat">
              <a:solidFill>
                <a:srgbClr val="1CABE2">
                  <a:alpha val="100000"/>
                </a:srgbClr>
              </a:solidFill>
              <a:prstDash val="solid"/>
              <a:round/>
            </a:ln>
          </p:spPr>
          <p:txBody>
            <a:bodyPr/>
            <a:lstStyle/>
            <a:p/>
          </p:txBody>
        </p:sp>
        <p:sp>
          <p:nvSpPr>
            <p:cNvPr id="165" name="tx165"/>
            <p:cNvSpPr/>
            <p:nvPr/>
          </p:nvSpPr>
          <p:spPr>
            <a:xfrm>
              <a:off x="5024444"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66" name="tx166"/>
            <p:cNvSpPr/>
            <p:nvPr/>
          </p:nvSpPr>
          <p:spPr>
            <a:xfrm>
              <a:off x="6787671"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67" name="tx167"/>
            <p:cNvSpPr/>
            <p:nvPr/>
          </p:nvSpPr>
          <p:spPr>
            <a:xfrm>
              <a:off x="637195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8" name="tx168"/>
            <p:cNvSpPr/>
            <p:nvPr/>
          </p:nvSpPr>
          <p:spPr>
            <a:xfrm>
              <a:off x="6635073"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69" name="pl169"/>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0" name="pl170"/>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1" name="pl171"/>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2" name="pl172"/>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6" name="pl176"/>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7" name="pl177"/>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8" name="pl178"/>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031525" y="2885875"/>
              <a:ext cx="723589" cy="136127"/>
            </a:xfrm>
            <a:custGeom>
              <a:avLst/>
              <a:pathLst>
                <a:path w="723589" h="136127">
                  <a:moveTo>
                    <a:pt x="0" y="0"/>
                  </a:moveTo>
                  <a:lnTo>
                    <a:pt x="65780" y="24750"/>
                  </a:lnTo>
                  <a:lnTo>
                    <a:pt x="131561" y="12375"/>
                  </a:lnTo>
                  <a:lnTo>
                    <a:pt x="197342" y="12375"/>
                  </a:lnTo>
                  <a:lnTo>
                    <a:pt x="263123" y="24750"/>
                  </a:lnTo>
                  <a:lnTo>
                    <a:pt x="328904" y="24750"/>
                  </a:lnTo>
                  <a:lnTo>
                    <a:pt x="394685" y="24750"/>
                  </a:lnTo>
                  <a:lnTo>
                    <a:pt x="460466" y="12375"/>
                  </a:lnTo>
                  <a:lnTo>
                    <a:pt x="526247" y="0"/>
                  </a:lnTo>
                  <a:lnTo>
                    <a:pt x="592028" y="61876"/>
                  </a:lnTo>
                  <a:lnTo>
                    <a:pt x="657808" y="136127"/>
                  </a:lnTo>
                  <a:lnTo>
                    <a:pt x="723589" y="136127"/>
                  </a:lnTo>
                </a:path>
              </a:pathLst>
            </a:custGeom>
            <a:ln w="27101" cap="flat">
              <a:solidFill>
                <a:srgbClr val="1CABE2">
                  <a:alpha val="100000"/>
                </a:srgbClr>
              </a:solidFill>
              <a:prstDash val="solid"/>
              <a:round/>
            </a:ln>
          </p:spPr>
          <p:txBody>
            <a:bodyPr/>
            <a:lstStyle/>
            <a:p/>
          </p:txBody>
        </p:sp>
        <p:sp>
          <p:nvSpPr>
            <p:cNvPr id="189" name="tx189"/>
            <p:cNvSpPr/>
            <p:nvPr/>
          </p:nvSpPr>
          <p:spPr>
            <a:xfrm>
              <a:off x="587959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0" name="tx190"/>
            <p:cNvSpPr/>
            <p:nvPr/>
          </p:nvSpPr>
          <p:spPr>
            <a:xfrm>
              <a:off x="6787671"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1" name="tx191"/>
            <p:cNvSpPr/>
            <p:nvPr/>
          </p:nvSpPr>
          <p:spPr>
            <a:xfrm>
              <a:off x="637195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2" name="tx192"/>
            <p:cNvSpPr/>
            <p:nvPr/>
          </p:nvSpPr>
          <p:spPr>
            <a:xfrm>
              <a:off x="6635073"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3" name="pl193"/>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4" name="pl194"/>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5" name="pl195"/>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6" name="pl196"/>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0" name="pl200"/>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1" name="pl201"/>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2" name="pl202"/>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24508" y="1104021"/>
              <a:ext cx="526247" cy="631136"/>
            </a:xfrm>
            <a:custGeom>
              <a:avLst/>
              <a:pathLst>
                <a:path w="526247" h="631136">
                  <a:moveTo>
                    <a:pt x="0" y="371256"/>
                  </a:moveTo>
                  <a:lnTo>
                    <a:pt x="65780" y="631136"/>
                  </a:lnTo>
                  <a:lnTo>
                    <a:pt x="131561" y="0"/>
                  </a:lnTo>
                  <a:lnTo>
                    <a:pt x="197342" y="24750"/>
                  </a:lnTo>
                  <a:lnTo>
                    <a:pt x="263123" y="37125"/>
                  </a:lnTo>
                  <a:lnTo>
                    <a:pt x="328904" y="49500"/>
                  </a:lnTo>
                  <a:lnTo>
                    <a:pt x="394685" y="123752"/>
                  </a:lnTo>
                  <a:lnTo>
                    <a:pt x="460466" y="198003"/>
                  </a:lnTo>
                  <a:lnTo>
                    <a:pt x="526247" y="123752"/>
                  </a:lnTo>
                </a:path>
              </a:pathLst>
            </a:custGeom>
            <a:ln w="27101" cap="flat">
              <a:solidFill>
                <a:srgbClr val="1CABE2">
                  <a:alpha val="100000"/>
                </a:srgbClr>
              </a:solidFill>
              <a:prstDash val="solid"/>
              <a:round/>
            </a:ln>
          </p:spPr>
          <p:txBody>
            <a:bodyPr/>
            <a:lstStyle/>
            <a:p/>
          </p:txBody>
        </p:sp>
        <p:sp>
          <p:nvSpPr>
            <p:cNvPr id="213" name="tx213"/>
            <p:cNvSpPr/>
            <p:nvPr/>
          </p:nvSpPr>
          <p:spPr>
            <a:xfrm>
              <a:off x="8172578" y="1383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14" name="tx214"/>
            <p:cNvSpPr/>
            <p:nvPr/>
          </p:nvSpPr>
          <p:spPr>
            <a:xfrm>
              <a:off x="8883312"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5" name="tx215"/>
            <p:cNvSpPr/>
            <p:nvPr/>
          </p:nvSpPr>
          <p:spPr>
            <a:xfrm>
              <a:off x="846759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6" name="tx216"/>
            <p:cNvSpPr/>
            <p:nvPr/>
          </p:nvSpPr>
          <p:spPr>
            <a:xfrm>
              <a:off x="8730714"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7" name="pl217"/>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18" name="pl218"/>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19" name="pl219"/>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0" name="pl220"/>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4" name="pl224"/>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5" name="pl225"/>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6" name="pl226"/>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272014" y="2861125"/>
              <a:ext cx="1578741" cy="173253"/>
            </a:xfrm>
            <a:custGeom>
              <a:avLst/>
              <a:pathLst>
                <a:path w="1578741" h="173253">
                  <a:moveTo>
                    <a:pt x="0" y="148502"/>
                  </a:moveTo>
                  <a:lnTo>
                    <a:pt x="65780" y="111377"/>
                  </a:lnTo>
                  <a:lnTo>
                    <a:pt x="131561" y="86626"/>
                  </a:lnTo>
                  <a:lnTo>
                    <a:pt x="197342" y="61876"/>
                  </a:lnTo>
                  <a:lnTo>
                    <a:pt x="263123" y="0"/>
                  </a:lnTo>
                  <a:lnTo>
                    <a:pt x="328904" y="24750"/>
                  </a:lnTo>
                  <a:lnTo>
                    <a:pt x="394685" y="24750"/>
                  </a:lnTo>
                  <a:lnTo>
                    <a:pt x="460466" y="12375"/>
                  </a:lnTo>
                  <a:lnTo>
                    <a:pt x="526247" y="0"/>
                  </a:lnTo>
                  <a:lnTo>
                    <a:pt x="592028" y="0"/>
                  </a:lnTo>
                  <a:lnTo>
                    <a:pt x="657808" y="12375"/>
                  </a:lnTo>
                  <a:lnTo>
                    <a:pt x="723589" y="37125"/>
                  </a:lnTo>
                  <a:lnTo>
                    <a:pt x="789370" y="37125"/>
                  </a:lnTo>
                  <a:lnTo>
                    <a:pt x="855151" y="24750"/>
                  </a:lnTo>
                  <a:lnTo>
                    <a:pt x="920932" y="49500"/>
                  </a:lnTo>
                  <a:lnTo>
                    <a:pt x="986713" y="37125"/>
                  </a:lnTo>
                  <a:lnTo>
                    <a:pt x="1052494" y="37125"/>
                  </a:lnTo>
                  <a:lnTo>
                    <a:pt x="1118275" y="49500"/>
                  </a:lnTo>
                  <a:lnTo>
                    <a:pt x="1184056" y="49500"/>
                  </a:lnTo>
                  <a:lnTo>
                    <a:pt x="1249836" y="49500"/>
                  </a:lnTo>
                  <a:lnTo>
                    <a:pt x="1315617" y="61876"/>
                  </a:lnTo>
                  <a:lnTo>
                    <a:pt x="1381398" y="74251"/>
                  </a:lnTo>
                  <a:lnTo>
                    <a:pt x="1447179" y="123752"/>
                  </a:lnTo>
                  <a:lnTo>
                    <a:pt x="1512960" y="173253"/>
                  </a:lnTo>
                  <a:lnTo>
                    <a:pt x="1578741" y="173253"/>
                  </a:lnTo>
                </a:path>
              </a:pathLst>
            </a:custGeom>
            <a:ln w="27101" cap="flat">
              <a:solidFill>
                <a:srgbClr val="1CABE2">
                  <a:alpha val="100000"/>
                </a:srgbClr>
              </a:solidFill>
              <a:prstDash val="solid"/>
              <a:round/>
            </a:ln>
          </p:spPr>
          <p:txBody>
            <a:bodyPr/>
            <a:lstStyle/>
            <a:p/>
          </p:txBody>
        </p:sp>
        <p:sp>
          <p:nvSpPr>
            <p:cNvPr id="237" name="tx237"/>
            <p:cNvSpPr/>
            <p:nvPr/>
          </p:nvSpPr>
          <p:spPr>
            <a:xfrm>
              <a:off x="7120084"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38" name="tx238"/>
            <p:cNvSpPr/>
            <p:nvPr/>
          </p:nvSpPr>
          <p:spPr>
            <a:xfrm>
              <a:off x="888331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39" name="tx239"/>
            <p:cNvSpPr/>
            <p:nvPr/>
          </p:nvSpPr>
          <p:spPr>
            <a:xfrm>
              <a:off x="84675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40" name="tx240"/>
            <p:cNvSpPr/>
            <p:nvPr/>
          </p:nvSpPr>
          <p:spPr>
            <a:xfrm>
              <a:off x="8730714"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41" name="tx241"/>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2" name="tx242"/>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3" name="tx243"/>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4" name="tx244"/>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5" name="tx245"/>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6" name="tx246"/>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47" name="tx247"/>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48" name="tx248"/>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49" name="tx249"/>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0" name="tx250"/>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1" name="tx251"/>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2" name="tx252"/>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3" name="tx253"/>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4" name="tx254"/>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5" name="tx255"/>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6" name="tx256"/>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57" name="tx257"/>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8" name="tx258"/>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9" name="tx259"/>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0" name="tx260"/>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1" name="tx261"/>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2" name="tx262"/>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3" name="tx263"/>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4" name="tx264"/>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5" name="tx265"/>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6" name="tx266"/>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7" name="tx267"/>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8" name="tx268"/>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9" name="tx269"/>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0" name="tx270"/>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1" name="tx271"/>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2" name="tx272"/>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3" name="tx273"/>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4" name="tx274"/>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5" name="tx275"/>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6" name="tx276"/>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7" name="tx277"/>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8" name="tx278"/>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9" name="tx27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0" name="tx28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1" name="tx28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2" name="tx28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3" name="tx28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4" name="tx28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5" name="tx28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6" name="tx28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7" name="tx28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8" name="tx28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9" name="tx28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0" name="tx29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1" name="tx29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2" name="tx29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3" name="tx29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4" name="tx29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5" name="tx29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6" name="tx29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7" name="tx297"/>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98" name="tx298"/>
            <p:cNvSpPr/>
            <p:nvPr/>
          </p:nvSpPr>
          <p:spPr>
            <a:xfrm>
              <a:off x="1642518" y="399987"/>
              <a:ext cx="655081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Sao Tomé-et-Principe, 2000-2024</a:t>
              </a:r>
            </a:p>
          </p:txBody>
        </p:sp>
        <p:sp>
          <p:nvSpPr>
            <p:cNvPr id="299" name="tx299"/>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00" name="tx300"/>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3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BCG avait la couverture la plus faible (80 %), suivi par POL3 (85 %).
Par rapport à 2019, la couverture de 8 vaccins a diminué (BCG, DTP1, DTP3, IPV1, MCV1, PCV3, POL3 et ROTAC) et celle d'un vaccin a augmenté (MCV2).
Par rapport à 2023, la couverture de 7 vaccins est restée constante (BCG, DTC1, DTC3, MCV1, MCV2, PCV3 et POL3) et 2 vaccins ont augmenté (IPV1 et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806643"/>
            </a:xfrm>
            <a:custGeom>
              <a:avLst/>
              <a:pathLst>
                <a:path w="6480943" h="806643">
                  <a:moveTo>
                    <a:pt x="0" y="806643"/>
                  </a:moveTo>
                  <a:lnTo>
                    <a:pt x="270039" y="332147"/>
                  </a:lnTo>
                  <a:lnTo>
                    <a:pt x="540078" y="332147"/>
                  </a:lnTo>
                  <a:lnTo>
                    <a:pt x="810117" y="237248"/>
                  </a:lnTo>
                  <a:lnTo>
                    <a:pt x="1080157" y="142348"/>
                  </a:lnTo>
                  <a:lnTo>
                    <a:pt x="1350196" y="94899"/>
                  </a:lnTo>
                  <a:lnTo>
                    <a:pt x="1620235" y="94899"/>
                  </a:lnTo>
                  <a:lnTo>
                    <a:pt x="1890275" y="94899"/>
                  </a:lnTo>
                  <a:lnTo>
                    <a:pt x="2160314" y="0"/>
                  </a:lnTo>
                  <a:lnTo>
                    <a:pt x="2430353" y="47449"/>
                  </a:lnTo>
                  <a:lnTo>
                    <a:pt x="2700393" y="47449"/>
                  </a:lnTo>
                  <a:lnTo>
                    <a:pt x="2970432" y="142348"/>
                  </a:lnTo>
                  <a:lnTo>
                    <a:pt x="3240471" y="142348"/>
                  </a:lnTo>
                  <a:lnTo>
                    <a:pt x="3510510" y="94899"/>
                  </a:lnTo>
                  <a:lnTo>
                    <a:pt x="3780550" y="189798"/>
                  </a:lnTo>
                  <a:lnTo>
                    <a:pt x="4050589" y="142348"/>
                  </a:lnTo>
                  <a:lnTo>
                    <a:pt x="4320628" y="142348"/>
                  </a:lnTo>
                  <a:lnTo>
                    <a:pt x="4590668" y="189798"/>
                  </a:lnTo>
                  <a:lnTo>
                    <a:pt x="4860707" y="189798"/>
                  </a:lnTo>
                  <a:lnTo>
                    <a:pt x="5130746" y="189798"/>
                  </a:lnTo>
                  <a:lnTo>
                    <a:pt x="5400786" y="142348"/>
                  </a:lnTo>
                  <a:lnTo>
                    <a:pt x="5670825" y="94899"/>
                  </a:lnTo>
                  <a:lnTo>
                    <a:pt x="5940864" y="332147"/>
                  </a:lnTo>
                  <a:lnTo>
                    <a:pt x="6210904" y="569395"/>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1945373" y="930799"/>
              <a:ext cx="5670825" cy="2657178"/>
            </a:xfrm>
            <a:custGeom>
              <a:avLst/>
              <a:pathLst>
                <a:path w="5670825" h="2657178">
                  <a:moveTo>
                    <a:pt x="0" y="2657178"/>
                  </a:moveTo>
                  <a:lnTo>
                    <a:pt x="270039" y="1376038"/>
                  </a:lnTo>
                  <a:lnTo>
                    <a:pt x="540078" y="142348"/>
                  </a:lnTo>
                  <a:lnTo>
                    <a:pt x="810117" y="1138790"/>
                  </a:lnTo>
                  <a:lnTo>
                    <a:pt x="1080157" y="569395"/>
                  </a:lnTo>
                  <a:lnTo>
                    <a:pt x="1350196" y="0"/>
                  </a:lnTo>
                  <a:lnTo>
                    <a:pt x="1620235" y="47449"/>
                  </a:lnTo>
                  <a:lnTo>
                    <a:pt x="1890275" y="47449"/>
                  </a:lnTo>
                  <a:lnTo>
                    <a:pt x="2160314" y="142348"/>
                  </a:lnTo>
                  <a:lnTo>
                    <a:pt x="2430353" y="142348"/>
                  </a:lnTo>
                  <a:lnTo>
                    <a:pt x="2700393" y="94899"/>
                  </a:lnTo>
                  <a:lnTo>
                    <a:pt x="2970432" y="189798"/>
                  </a:lnTo>
                  <a:lnTo>
                    <a:pt x="3240471" y="142348"/>
                  </a:lnTo>
                  <a:lnTo>
                    <a:pt x="3510510" y="142348"/>
                  </a:lnTo>
                  <a:lnTo>
                    <a:pt x="3780550" y="189798"/>
                  </a:lnTo>
                  <a:lnTo>
                    <a:pt x="4050589" y="189798"/>
                  </a:lnTo>
                  <a:lnTo>
                    <a:pt x="4320628" y="189798"/>
                  </a:lnTo>
                  <a:lnTo>
                    <a:pt x="4590668" y="142348"/>
                  </a:lnTo>
                  <a:lnTo>
                    <a:pt x="4860707" y="94899"/>
                  </a:lnTo>
                  <a:lnTo>
                    <a:pt x="5130746" y="332147"/>
                  </a:lnTo>
                  <a:lnTo>
                    <a:pt x="5400786" y="569395"/>
                  </a:lnTo>
                  <a:lnTo>
                    <a:pt x="5670825" y="569395"/>
                  </a:lnTo>
                </a:path>
              </a:pathLst>
            </a:custGeom>
            <a:ln w="27101" cap="flat">
              <a:solidFill>
                <a:srgbClr val="80BD41">
                  <a:alpha val="100000"/>
                </a:srgbClr>
              </a:solidFill>
              <a:prstDash val="solid"/>
              <a:round/>
            </a:ln>
          </p:spPr>
          <p:txBody>
            <a:bodyPr/>
            <a:lstStyle/>
            <a:p/>
          </p:txBody>
        </p:sp>
        <p:sp>
          <p:nvSpPr>
            <p:cNvPr id="39" name="pl39"/>
            <p:cNvSpPr/>
            <p:nvPr/>
          </p:nvSpPr>
          <p:spPr>
            <a:xfrm>
              <a:off x="3835648" y="978248"/>
              <a:ext cx="3780550" cy="521945"/>
            </a:xfrm>
            <a:custGeom>
              <a:avLst/>
              <a:pathLst>
                <a:path w="3780550" h="521945">
                  <a:moveTo>
                    <a:pt x="0" y="0"/>
                  </a:moveTo>
                  <a:lnTo>
                    <a:pt x="270039" y="94899"/>
                  </a:lnTo>
                  <a:lnTo>
                    <a:pt x="540078" y="94899"/>
                  </a:lnTo>
                  <a:lnTo>
                    <a:pt x="810117" y="47449"/>
                  </a:lnTo>
                  <a:lnTo>
                    <a:pt x="1080157" y="142348"/>
                  </a:lnTo>
                  <a:lnTo>
                    <a:pt x="1350196" y="94899"/>
                  </a:lnTo>
                  <a:lnTo>
                    <a:pt x="1620235" y="94899"/>
                  </a:lnTo>
                  <a:lnTo>
                    <a:pt x="1890275" y="142348"/>
                  </a:lnTo>
                  <a:lnTo>
                    <a:pt x="2160314" y="142348"/>
                  </a:lnTo>
                  <a:lnTo>
                    <a:pt x="2430353" y="142348"/>
                  </a:lnTo>
                  <a:lnTo>
                    <a:pt x="2700393" y="94899"/>
                  </a:lnTo>
                  <a:lnTo>
                    <a:pt x="2970432" y="47449"/>
                  </a:lnTo>
                  <a:lnTo>
                    <a:pt x="3240471" y="284697"/>
                  </a:lnTo>
                  <a:lnTo>
                    <a:pt x="3510510" y="521945"/>
                  </a:lnTo>
                  <a:lnTo>
                    <a:pt x="3780550" y="521945"/>
                  </a:lnTo>
                </a:path>
              </a:pathLst>
            </a:custGeom>
            <a:ln w="27101" cap="flat">
              <a:solidFill>
                <a:srgbClr val="EE00EE">
                  <a:alpha val="100000"/>
                </a:srgbClr>
              </a:solidFill>
              <a:prstDash val="solid"/>
              <a:round/>
            </a:ln>
          </p:spPr>
          <p:txBody>
            <a:bodyPr/>
            <a:lstStyle/>
            <a:p/>
          </p:txBody>
        </p:sp>
        <p:sp>
          <p:nvSpPr>
            <p:cNvPr id="40" name="pl40"/>
            <p:cNvSpPr/>
            <p:nvPr/>
          </p:nvSpPr>
          <p:spPr>
            <a:xfrm>
              <a:off x="6806080" y="2022140"/>
              <a:ext cx="810117" cy="901542"/>
            </a:xfrm>
            <a:custGeom>
              <a:avLst/>
              <a:pathLst>
                <a:path w="810117" h="901542">
                  <a:moveTo>
                    <a:pt x="0" y="901542"/>
                  </a:moveTo>
                  <a:lnTo>
                    <a:pt x="270039" y="901542"/>
                  </a:lnTo>
                  <a:lnTo>
                    <a:pt x="540078" y="0"/>
                  </a:lnTo>
                  <a:lnTo>
                    <a:pt x="810117" y="47449"/>
                  </a:lnTo>
                </a:path>
              </a:pathLst>
            </a:custGeom>
            <a:ln w="27101" cap="flat">
              <a:solidFill>
                <a:srgbClr val="6A3D9A">
                  <a:alpha val="100000"/>
                </a:srgbClr>
              </a:solidFill>
              <a:prstDash val="solid"/>
              <a:round/>
            </a:ln>
          </p:spPr>
          <p:txBody>
            <a:bodyPr/>
            <a:lstStyle/>
            <a:p/>
          </p:txBody>
        </p:sp>
        <p:sp>
          <p:nvSpPr>
            <p:cNvPr id="41" name="pl41"/>
            <p:cNvSpPr/>
            <p:nvPr/>
          </p:nvSpPr>
          <p:spPr>
            <a:xfrm>
              <a:off x="5455884" y="1025698"/>
              <a:ext cx="2160314" cy="2419930"/>
            </a:xfrm>
            <a:custGeom>
              <a:avLst/>
              <a:pathLst>
                <a:path w="2160314" h="2419930">
                  <a:moveTo>
                    <a:pt x="0" y="1423488"/>
                  </a:moveTo>
                  <a:lnTo>
                    <a:pt x="270039" y="2419930"/>
                  </a:lnTo>
                  <a:lnTo>
                    <a:pt x="540078" y="0"/>
                  </a:lnTo>
                  <a:lnTo>
                    <a:pt x="810117" y="94899"/>
                  </a:lnTo>
                  <a:lnTo>
                    <a:pt x="1080157" y="142348"/>
                  </a:lnTo>
                  <a:lnTo>
                    <a:pt x="1350196" y="189798"/>
                  </a:lnTo>
                  <a:lnTo>
                    <a:pt x="1620235" y="474496"/>
                  </a:lnTo>
                  <a:lnTo>
                    <a:pt x="1890275" y="759193"/>
                  </a:lnTo>
                  <a:lnTo>
                    <a:pt x="2160314" y="4744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1120597"/>
              <a:ext cx="6480943" cy="1233689"/>
            </a:xfrm>
            <a:custGeom>
              <a:avLst/>
              <a:pathLst>
                <a:path w="6480943" h="1233689">
                  <a:moveTo>
                    <a:pt x="0" y="1233689"/>
                  </a:moveTo>
                  <a:lnTo>
                    <a:pt x="270039" y="948992"/>
                  </a:lnTo>
                  <a:lnTo>
                    <a:pt x="540078" y="474496"/>
                  </a:lnTo>
                  <a:lnTo>
                    <a:pt x="810117" y="379596"/>
                  </a:lnTo>
                  <a:lnTo>
                    <a:pt x="1080157" y="189798"/>
                  </a:lnTo>
                  <a:lnTo>
                    <a:pt x="1350196" y="332147"/>
                  </a:lnTo>
                  <a:lnTo>
                    <a:pt x="1620235" y="474496"/>
                  </a:lnTo>
                  <a:lnTo>
                    <a:pt x="1890275" y="427046"/>
                  </a:lnTo>
                  <a:lnTo>
                    <a:pt x="2160314" y="94899"/>
                  </a:lnTo>
                  <a:lnTo>
                    <a:pt x="2430353" y="237248"/>
                  </a:lnTo>
                  <a:lnTo>
                    <a:pt x="2700393" y="142348"/>
                  </a:lnTo>
                  <a:lnTo>
                    <a:pt x="2970432" y="189798"/>
                  </a:lnTo>
                  <a:lnTo>
                    <a:pt x="3240471" y="142348"/>
                  </a:lnTo>
                  <a:lnTo>
                    <a:pt x="3510510" y="189798"/>
                  </a:lnTo>
                  <a:lnTo>
                    <a:pt x="3780550" y="142348"/>
                  </a:lnTo>
                  <a:lnTo>
                    <a:pt x="4050589" y="94899"/>
                  </a:lnTo>
                  <a:lnTo>
                    <a:pt x="4320628" y="94899"/>
                  </a:lnTo>
                  <a:lnTo>
                    <a:pt x="4590668" y="237248"/>
                  </a:lnTo>
                  <a:lnTo>
                    <a:pt x="4860707" y="0"/>
                  </a:lnTo>
                  <a:lnTo>
                    <a:pt x="5130746" y="0"/>
                  </a:lnTo>
                  <a:lnTo>
                    <a:pt x="5400786" y="427046"/>
                  </a:lnTo>
                  <a:lnTo>
                    <a:pt x="5670825" y="854093"/>
                  </a:lnTo>
                  <a:lnTo>
                    <a:pt x="5940864" y="616844"/>
                  </a:lnTo>
                  <a:lnTo>
                    <a:pt x="6210904" y="379596"/>
                  </a:lnTo>
                  <a:lnTo>
                    <a:pt x="6480943" y="379596"/>
                  </a:lnTo>
                </a:path>
              </a:pathLst>
            </a:custGeom>
            <a:ln w="27101" cap="flat">
              <a:solidFill>
                <a:srgbClr val="FF7F00">
                  <a:alpha val="100000"/>
                </a:srgbClr>
              </a:solidFill>
              <a:prstDash val="solid"/>
              <a:round/>
            </a:ln>
          </p:spPr>
          <p:txBody>
            <a:bodyPr/>
            <a:lstStyle/>
            <a:p/>
          </p:txBody>
        </p:sp>
        <p:sp>
          <p:nvSpPr>
            <p:cNvPr id="43" name="pl43"/>
            <p:cNvSpPr/>
            <p:nvPr/>
          </p:nvSpPr>
          <p:spPr>
            <a:xfrm>
              <a:off x="4915805" y="1500194"/>
              <a:ext cx="2700393" cy="854093"/>
            </a:xfrm>
            <a:custGeom>
              <a:avLst/>
              <a:pathLst>
                <a:path w="2700393" h="854093">
                  <a:moveTo>
                    <a:pt x="0" y="759193"/>
                  </a:moveTo>
                  <a:lnTo>
                    <a:pt x="270039" y="521945"/>
                  </a:lnTo>
                  <a:lnTo>
                    <a:pt x="540078" y="521945"/>
                  </a:lnTo>
                  <a:lnTo>
                    <a:pt x="810117" y="521945"/>
                  </a:lnTo>
                  <a:lnTo>
                    <a:pt x="1080157" y="521945"/>
                  </a:lnTo>
                  <a:lnTo>
                    <a:pt x="1350196" y="284697"/>
                  </a:lnTo>
                  <a:lnTo>
                    <a:pt x="1620235" y="569395"/>
                  </a:lnTo>
                  <a:lnTo>
                    <a:pt x="1890275" y="854093"/>
                  </a:lnTo>
                  <a:lnTo>
                    <a:pt x="2160314" y="332147"/>
                  </a:lnTo>
                  <a:lnTo>
                    <a:pt x="2430353" y="0"/>
                  </a:lnTo>
                  <a:lnTo>
                    <a:pt x="2700393" y="0"/>
                  </a:lnTo>
                </a:path>
              </a:pathLst>
            </a:custGeom>
            <a:ln w="27101" cap="flat">
              <a:solidFill>
                <a:srgbClr val="FFC20E">
                  <a:alpha val="100000"/>
                </a:srgbClr>
              </a:solidFill>
              <a:prstDash val="solid"/>
              <a:round/>
            </a:ln>
          </p:spPr>
          <p:txBody>
            <a:bodyPr/>
            <a:lstStyle/>
            <a:p/>
          </p:txBody>
        </p:sp>
        <p:sp>
          <p:nvSpPr>
            <p:cNvPr id="44" name="pl44"/>
            <p:cNvSpPr/>
            <p:nvPr/>
          </p:nvSpPr>
          <p:spPr>
            <a:xfrm>
              <a:off x="4645766" y="1025698"/>
              <a:ext cx="2970432" cy="521945"/>
            </a:xfrm>
            <a:custGeom>
              <a:avLst/>
              <a:pathLst>
                <a:path w="2970432" h="521945">
                  <a:moveTo>
                    <a:pt x="0" y="0"/>
                  </a:moveTo>
                  <a:lnTo>
                    <a:pt x="270039" y="94899"/>
                  </a:lnTo>
                  <a:lnTo>
                    <a:pt x="540078" y="47449"/>
                  </a:lnTo>
                  <a:lnTo>
                    <a:pt x="810117" y="47449"/>
                  </a:lnTo>
                  <a:lnTo>
                    <a:pt x="1080157" y="94899"/>
                  </a:lnTo>
                  <a:lnTo>
                    <a:pt x="1350196" y="94899"/>
                  </a:lnTo>
                  <a:lnTo>
                    <a:pt x="1620235" y="94899"/>
                  </a:lnTo>
                  <a:lnTo>
                    <a:pt x="1890275" y="47449"/>
                  </a:lnTo>
                  <a:lnTo>
                    <a:pt x="2160314" y="0"/>
                  </a:lnTo>
                  <a:lnTo>
                    <a:pt x="2430353" y="237248"/>
                  </a:lnTo>
                  <a:lnTo>
                    <a:pt x="2700393" y="521945"/>
                  </a:lnTo>
                  <a:lnTo>
                    <a:pt x="2970432" y="521945"/>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664294"/>
            </a:xfrm>
            <a:custGeom>
              <a:avLst/>
              <a:pathLst>
                <a:path w="6480943" h="664294">
                  <a:moveTo>
                    <a:pt x="0" y="569395"/>
                  </a:moveTo>
                  <a:lnTo>
                    <a:pt x="270039" y="427046"/>
                  </a:lnTo>
                  <a:lnTo>
                    <a:pt x="540078" y="332147"/>
                  </a:lnTo>
                  <a:lnTo>
                    <a:pt x="810117" y="237248"/>
                  </a:lnTo>
                  <a:lnTo>
                    <a:pt x="1080157" y="0"/>
                  </a:lnTo>
                  <a:lnTo>
                    <a:pt x="1350196" y="94899"/>
                  </a:lnTo>
                  <a:lnTo>
                    <a:pt x="1620235" y="94899"/>
                  </a:lnTo>
                  <a:lnTo>
                    <a:pt x="1890275" y="47449"/>
                  </a:lnTo>
                  <a:lnTo>
                    <a:pt x="2160314" y="0"/>
                  </a:lnTo>
                  <a:lnTo>
                    <a:pt x="2430353" y="0"/>
                  </a:lnTo>
                  <a:lnTo>
                    <a:pt x="2700393" y="47449"/>
                  </a:lnTo>
                  <a:lnTo>
                    <a:pt x="2970432" y="142348"/>
                  </a:lnTo>
                  <a:lnTo>
                    <a:pt x="3240471" y="142348"/>
                  </a:lnTo>
                  <a:lnTo>
                    <a:pt x="3510510" y="94899"/>
                  </a:lnTo>
                  <a:lnTo>
                    <a:pt x="3780550" y="189798"/>
                  </a:lnTo>
                  <a:lnTo>
                    <a:pt x="4050589" y="142348"/>
                  </a:lnTo>
                  <a:lnTo>
                    <a:pt x="4320628" y="142348"/>
                  </a:lnTo>
                  <a:lnTo>
                    <a:pt x="4590668" y="189798"/>
                  </a:lnTo>
                  <a:lnTo>
                    <a:pt x="4860707" y="189798"/>
                  </a:lnTo>
                  <a:lnTo>
                    <a:pt x="5130746" y="189798"/>
                  </a:lnTo>
                  <a:lnTo>
                    <a:pt x="5400786" y="237248"/>
                  </a:lnTo>
                  <a:lnTo>
                    <a:pt x="5670825" y="284697"/>
                  </a:lnTo>
                  <a:lnTo>
                    <a:pt x="5940864" y="474496"/>
                  </a:lnTo>
                  <a:lnTo>
                    <a:pt x="6210904" y="664294"/>
                  </a:lnTo>
                  <a:lnTo>
                    <a:pt x="6480943" y="664294"/>
                  </a:lnTo>
                </a:path>
              </a:pathLst>
            </a:custGeom>
            <a:ln w="27101" cap="flat">
              <a:solidFill>
                <a:srgbClr val="9A32CD">
                  <a:alpha val="100000"/>
                </a:srgbClr>
              </a:solidFill>
              <a:prstDash val="solid"/>
              <a:round/>
            </a:ln>
          </p:spPr>
          <p:txBody>
            <a:bodyPr/>
            <a:lstStyle/>
            <a:p/>
          </p:txBody>
        </p:sp>
        <p:sp>
          <p:nvSpPr>
            <p:cNvPr id="46" name="pl46"/>
            <p:cNvSpPr/>
            <p:nvPr/>
          </p:nvSpPr>
          <p:spPr>
            <a:xfrm>
              <a:off x="5455884" y="1120597"/>
              <a:ext cx="2160314" cy="3368922"/>
            </a:xfrm>
            <a:custGeom>
              <a:avLst/>
              <a:pathLst>
                <a:path w="2160314" h="3368922">
                  <a:moveTo>
                    <a:pt x="0" y="3368922"/>
                  </a:moveTo>
                  <a:lnTo>
                    <a:pt x="270039" y="0"/>
                  </a:lnTo>
                  <a:lnTo>
                    <a:pt x="540078" y="0"/>
                  </a:lnTo>
                  <a:lnTo>
                    <a:pt x="810117" y="0"/>
                  </a:lnTo>
                  <a:lnTo>
                    <a:pt x="1080157" y="379596"/>
                  </a:lnTo>
                  <a:lnTo>
                    <a:pt x="1350196" y="806643"/>
                  </a:lnTo>
                  <a:lnTo>
                    <a:pt x="1620235" y="664294"/>
                  </a:lnTo>
                  <a:lnTo>
                    <a:pt x="1890275" y="2087782"/>
                  </a:lnTo>
                  <a:lnTo>
                    <a:pt x="2160314" y="379596"/>
                  </a:lnTo>
                </a:path>
              </a:pathLst>
            </a:custGeom>
            <a:ln w="27101" cap="flat">
              <a:solidFill>
                <a:srgbClr val="836FFF">
                  <a:alpha val="100000"/>
                </a:srgbClr>
              </a:solidFill>
              <a:prstDash val="solid"/>
              <a:round/>
            </a:ln>
          </p:spPr>
          <p:txBody>
            <a:bodyPr/>
            <a:lstStyle/>
            <a:p/>
          </p:txBody>
        </p:sp>
        <p:sp>
          <p:nvSpPr>
            <p:cNvPr id="47" name="pl47"/>
            <p:cNvSpPr/>
            <p:nvPr/>
          </p:nvSpPr>
          <p:spPr>
            <a:xfrm>
              <a:off x="5455884" y="1120597"/>
              <a:ext cx="2160314" cy="854093"/>
            </a:xfrm>
            <a:custGeom>
              <a:avLst/>
              <a:pathLst>
                <a:path w="2160314" h="854093">
                  <a:moveTo>
                    <a:pt x="0" y="94899"/>
                  </a:moveTo>
                  <a:lnTo>
                    <a:pt x="270039" y="237248"/>
                  </a:lnTo>
                  <a:lnTo>
                    <a:pt x="540078" y="0"/>
                  </a:lnTo>
                  <a:lnTo>
                    <a:pt x="810117" y="0"/>
                  </a:lnTo>
                  <a:lnTo>
                    <a:pt x="1080157" y="427046"/>
                  </a:lnTo>
                  <a:lnTo>
                    <a:pt x="1350196" y="854093"/>
                  </a:lnTo>
                  <a:lnTo>
                    <a:pt x="1620235" y="616844"/>
                  </a:lnTo>
                  <a:lnTo>
                    <a:pt x="1890275" y="379596"/>
                  </a:lnTo>
                  <a:lnTo>
                    <a:pt x="2160314" y="379596"/>
                  </a:lnTo>
                </a:path>
              </a:pathLst>
            </a:custGeom>
            <a:ln w="27101" cap="flat">
              <a:solidFill>
                <a:srgbClr val="FB9A99">
                  <a:alpha val="100000"/>
                </a:srgbClr>
              </a:solidFill>
              <a:prstDash val="solid"/>
              <a:round/>
            </a:ln>
          </p:spPr>
          <p:txBody>
            <a:bodyPr/>
            <a:lstStyle/>
            <a:p/>
          </p:txBody>
        </p:sp>
        <p:sp>
          <p:nvSpPr>
            <p:cNvPr id="48" name="pl48"/>
            <p:cNvSpPr/>
            <p:nvPr/>
          </p:nvSpPr>
          <p:spPr>
            <a:xfrm>
              <a:off x="7623429" y="1510635"/>
              <a:ext cx="759516" cy="1096699"/>
            </a:xfrm>
            <a:custGeom>
              <a:avLst/>
              <a:pathLst>
                <a:path w="759516" h="1096699">
                  <a:moveTo>
                    <a:pt x="759516" y="1096699"/>
                  </a:moveTo>
                  <a:lnTo>
                    <a:pt x="0" y="0"/>
                  </a:lnTo>
                </a:path>
              </a:pathLst>
            </a:custGeom>
          </p:spPr>
          <p:txBody>
            <a:bodyPr/>
            <a:lstStyle/>
            <a:p/>
          </p:txBody>
        </p:sp>
        <p:sp>
          <p:nvSpPr>
            <p:cNvPr id="49" name="pl49"/>
            <p:cNvSpPr/>
            <p:nvPr/>
          </p:nvSpPr>
          <p:spPr>
            <a:xfrm>
              <a:off x="7632895" y="1310287"/>
              <a:ext cx="695689" cy="185455"/>
            </a:xfrm>
            <a:custGeom>
              <a:avLst/>
              <a:pathLst>
                <a:path w="695689" h="185455">
                  <a:moveTo>
                    <a:pt x="695689" y="0"/>
                  </a:moveTo>
                  <a:lnTo>
                    <a:pt x="0" y="185455"/>
                  </a:lnTo>
                </a:path>
              </a:pathLst>
            </a:custGeom>
          </p:spPr>
          <p:txBody>
            <a:bodyPr/>
            <a:lstStyle/>
            <a:p/>
          </p:txBody>
        </p:sp>
        <p:sp>
          <p:nvSpPr>
            <p:cNvPr id="50" name="pl50"/>
            <p:cNvSpPr/>
            <p:nvPr/>
          </p:nvSpPr>
          <p:spPr>
            <a:xfrm>
              <a:off x="7625660" y="1509907"/>
              <a:ext cx="811434" cy="832911"/>
            </a:xfrm>
            <a:custGeom>
              <a:avLst/>
              <a:pathLst>
                <a:path w="811434" h="832911">
                  <a:moveTo>
                    <a:pt x="811434" y="832911"/>
                  </a:moveTo>
                  <a:lnTo>
                    <a:pt x="0" y="0"/>
                  </a:lnTo>
                </a:path>
              </a:pathLst>
            </a:custGeom>
          </p:spPr>
          <p:txBody>
            <a:bodyPr/>
            <a:lstStyle/>
            <a:p/>
          </p:txBody>
        </p:sp>
        <p:sp>
          <p:nvSpPr>
            <p:cNvPr id="51" name="pl51"/>
            <p:cNvSpPr/>
            <p:nvPr/>
          </p:nvSpPr>
          <p:spPr>
            <a:xfrm>
              <a:off x="7626756" y="790975"/>
              <a:ext cx="798270" cy="699961"/>
            </a:xfrm>
            <a:custGeom>
              <a:avLst/>
              <a:pathLst>
                <a:path w="798270" h="699961">
                  <a:moveTo>
                    <a:pt x="798270" y="0"/>
                  </a:moveTo>
                  <a:lnTo>
                    <a:pt x="0" y="699961"/>
                  </a:lnTo>
                </a:path>
              </a:pathLst>
            </a:custGeom>
          </p:spPr>
          <p:txBody>
            <a:bodyPr/>
            <a:lstStyle/>
            <a:p/>
          </p:txBody>
        </p:sp>
        <p:sp>
          <p:nvSpPr>
            <p:cNvPr id="52" name="pl52"/>
            <p:cNvSpPr/>
            <p:nvPr/>
          </p:nvSpPr>
          <p:spPr>
            <a:xfrm>
              <a:off x="7627590" y="1509053"/>
              <a:ext cx="731270" cy="568693"/>
            </a:xfrm>
            <a:custGeom>
              <a:avLst/>
              <a:pathLst>
                <a:path w="731270" h="568693">
                  <a:moveTo>
                    <a:pt x="731270" y="568693"/>
                  </a:moveTo>
                  <a:lnTo>
                    <a:pt x="0" y="0"/>
                  </a:lnTo>
                </a:path>
              </a:pathLst>
            </a:custGeom>
          </p:spPr>
          <p:txBody>
            <a:bodyPr/>
            <a:lstStyle/>
            <a:p/>
          </p:txBody>
        </p:sp>
        <p:sp>
          <p:nvSpPr>
            <p:cNvPr id="53" name="pl53"/>
            <p:cNvSpPr/>
            <p:nvPr/>
          </p:nvSpPr>
          <p:spPr>
            <a:xfrm>
              <a:off x="7629262" y="1051165"/>
              <a:ext cx="729599" cy="441130"/>
            </a:xfrm>
            <a:custGeom>
              <a:avLst/>
              <a:pathLst>
                <a:path w="729599" h="441130">
                  <a:moveTo>
                    <a:pt x="729599" y="0"/>
                  </a:moveTo>
                  <a:lnTo>
                    <a:pt x="0" y="441130"/>
                  </a:lnTo>
                </a:path>
              </a:pathLst>
            </a:custGeom>
          </p:spPr>
          <p:txBody>
            <a:bodyPr/>
            <a:lstStyle/>
            <a:p/>
          </p:txBody>
        </p:sp>
        <p:sp>
          <p:nvSpPr>
            <p:cNvPr id="54" name="pl54"/>
            <p:cNvSpPr/>
            <p:nvPr/>
          </p:nvSpPr>
          <p:spPr>
            <a:xfrm>
              <a:off x="7634140" y="1501872"/>
              <a:ext cx="658290" cy="61573"/>
            </a:xfrm>
            <a:custGeom>
              <a:avLst/>
              <a:pathLst>
                <a:path w="658290" h="61573">
                  <a:moveTo>
                    <a:pt x="658290" y="61573"/>
                  </a:moveTo>
                  <a:lnTo>
                    <a:pt x="0" y="0"/>
                  </a:lnTo>
                </a:path>
              </a:pathLst>
            </a:custGeom>
          </p:spPr>
          <p:txBody>
            <a:bodyPr/>
            <a:lstStyle/>
            <a:p/>
          </p:txBody>
        </p:sp>
        <p:sp>
          <p:nvSpPr>
            <p:cNvPr id="55" name="pl55"/>
            <p:cNvSpPr/>
            <p:nvPr/>
          </p:nvSpPr>
          <p:spPr>
            <a:xfrm>
              <a:off x="7631150" y="1506641"/>
              <a:ext cx="721624" cy="311142"/>
            </a:xfrm>
            <a:custGeom>
              <a:avLst/>
              <a:pathLst>
                <a:path w="721624" h="311142">
                  <a:moveTo>
                    <a:pt x="721624" y="311142"/>
                  </a:moveTo>
                  <a:lnTo>
                    <a:pt x="0" y="0"/>
                  </a:lnTo>
                </a:path>
              </a:pathLst>
            </a:custGeom>
          </p:spPr>
          <p:txBody>
            <a:bodyPr/>
            <a:lstStyle/>
            <a:p/>
          </p:txBody>
        </p:sp>
        <p:sp>
          <p:nvSpPr>
            <p:cNvPr id="56" name="pl56"/>
            <p:cNvSpPr/>
            <p:nvPr/>
          </p:nvSpPr>
          <p:spPr>
            <a:xfrm>
              <a:off x="7622538" y="1558310"/>
              <a:ext cx="778404" cy="1309638"/>
            </a:xfrm>
            <a:custGeom>
              <a:avLst/>
              <a:pathLst>
                <a:path w="778404" h="1309638">
                  <a:moveTo>
                    <a:pt x="778404" y="1309638"/>
                  </a:moveTo>
                  <a:lnTo>
                    <a:pt x="0" y="0"/>
                  </a:lnTo>
                </a:path>
              </a:pathLst>
            </a:custGeom>
          </p:spPr>
          <p:txBody>
            <a:bodyPr/>
            <a:lstStyle/>
            <a:p/>
          </p:txBody>
        </p:sp>
        <p:sp>
          <p:nvSpPr>
            <p:cNvPr id="57" name="pl57"/>
            <p:cNvSpPr/>
            <p:nvPr/>
          </p:nvSpPr>
          <p:spPr>
            <a:xfrm>
              <a:off x="7623762" y="1605441"/>
              <a:ext cx="1053875" cy="1441733"/>
            </a:xfrm>
            <a:custGeom>
              <a:avLst/>
              <a:pathLst>
                <a:path w="1053875" h="1441733">
                  <a:moveTo>
                    <a:pt x="1053875" y="1441733"/>
                  </a:moveTo>
                  <a:lnTo>
                    <a:pt x="0" y="0"/>
                  </a:lnTo>
                </a:path>
              </a:pathLst>
            </a:custGeom>
          </p:spPr>
          <p:txBody>
            <a:bodyPr/>
            <a:lstStyle/>
            <a:p/>
          </p:txBody>
        </p:sp>
        <p:sp>
          <p:nvSpPr>
            <p:cNvPr id="58" name="pl58"/>
            <p:cNvSpPr/>
            <p:nvPr/>
          </p:nvSpPr>
          <p:spPr>
            <a:xfrm>
              <a:off x="7622407" y="2080286"/>
              <a:ext cx="760537" cy="1310133"/>
            </a:xfrm>
            <a:custGeom>
              <a:avLst/>
              <a:pathLst>
                <a:path w="760537" h="1310133">
                  <a:moveTo>
                    <a:pt x="760537" y="1310133"/>
                  </a:moveTo>
                  <a:lnTo>
                    <a:pt x="0" y="0"/>
                  </a:lnTo>
                </a:path>
              </a:pathLst>
            </a:custGeom>
          </p:spPr>
          <p:txBody>
            <a:bodyPr/>
            <a:lstStyle/>
            <a:p/>
          </p:txBody>
        </p:sp>
        <p:sp>
          <p:nvSpPr>
            <p:cNvPr id="59" name="pg59"/>
            <p:cNvSpPr/>
            <p:nvPr/>
          </p:nvSpPr>
          <p:spPr>
            <a:xfrm>
              <a:off x="8314365" y="25281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256972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1" name="pg61"/>
            <p:cNvSpPr/>
            <p:nvPr/>
          </p:nvSpPr>
          <p:spPr>
            <a:xfrm>
              <a:off x="8260004" y="122105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24391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63" name="pg63"/>
            <p:cNvSpPr/>
            <p:nvPr/>
          </p:nvSpPr>
          <p:spPr>
            <a:xfrm>
              <a:off x="8368515" y="226436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230589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65" name="pg65"/>
            <p:cNvSpPr/>
            <p:nvPr/>
          </p:nvSpPr>
          <p:spPr>
            <a:xfrm>
              <a:off x="8356446" y="69995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74149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87%</a:t>
              </a:r>
            </a:p>
          </p:txBody>
        </p:sp>
        <p:sp>
          <p:nvSpPr>
            <p:cNvPr id="67" name="pg67"/>
            <p:cNvSpPr/>
            <p:nvPr/>
          </p:nvSpPr>
          <p:spPr>
            <a:xfrm>
              <a:off x="8290281" y="200046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04200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87%</a:t>
              </a:r>
            </a:p>
          </p:txBody>
        </p:sp>
        <p:sp>
          <p:nvSpPr>
            <p:cNvPr id="69" name="pg69"/>
            <p:cNvSpPr/>
            <p:nvPr/>
          </p:nvSpPr>
          <p:spPr>
            <a:xfrm>
              <a:off x="8290281" y="9593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10009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87%</a:t>
              </a:r>
            </a:p>
          </p:txBody>
        </p:sp>
        <p:sp>
          <p:nvSpPr>
            <p:cNvPr id="71" name="pg71"/>
            <p:cNvSpPr/>
            <p:nvPr/>
          </p:nvSpPr>
          <p:spPr>
            <a:xfrm>
              <a:off x="8223851" y="147964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152117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87%</a:t>
              </a:r>
            </a:p>
          </p:txBody>
        </p:sp>
        <p:sp>
          <p:nvSpPr>
            <p:cNvPr id="73" name="pg73"/>
            <p:cNvSpPr/>
            <p:nvPr/>
          </p:nvSpPr>
          <p:spPr>
            <a:xfrm>
              <a:off x="8284194" y="173983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307054" y="178137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5" name="pg75"/>
            <p:cNvSpPr/>
            <p:nvPr/>
          </p:nvSpPr>
          <p:spPr>
            <a:xfrm>
              <a:off x="8332362" y="278814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282968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86%</a:t>
              </a:r>
            </a:p>
          </p:txBody>
        </p:sp>
        <p:sp>
          <p:nvSpPr>
            <p:cNvPr id="77" name="pg77"/>
            <p:cNvSpPr/>
            <p:nvPr/>
          </p:nvSpPr>
          <p:spPr>
            <a:xfrm>
              <a:off x="8290122" y="304717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8" name="tx78"/>
            <p:cNvSpPr/>
            <p:nvPr/>
          </p:nvSpPr>
          <p:spPr>
            <a:xfrm>
              <a:off x="8312982" y="308871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85%</a:t>
              </a:r>
            </a:p>
          </p:txBody>
        </p:sp>
        <p:sp>
          <p:nvSpPr>
            <p:cNvPr id="79" name="pg79"/>
            <p:cNvSpPr/>
            <p:nvPr/>
          </p:nvSpPr>
          <p:spPr>
            <a:xfrm>
              <a:off x="8314365" y="331064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218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75%</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5" name="tx105"/>
            <p:cNvSpPr/>
            <p:nvPr/>
          </p:nvSpPr>
          <p:spPr>
            <a:xfrm>
              <a:off x="2870125" y="401416"/>
              <a:ext cx="40913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Sao Tomé-et-Principe, 2000-2024</a:t>
              </a:r>
            </a:p>
          </p:txBody>
        </p:sp>
        <p:sp>
          <p:nvSpPr>
            <p:cNvPr id="106" name="tx106"/>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7" name="tx107"/>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10 vaccins (série complète).
En 2024, le BCG aura la couverture la plus faible de tous les vaccins (80%), suivi par le POL3 (85%).
La couverture de 9 vaccins a diminué (DTC3, HepB3, Hib3, VPI1, MCV1, PcV3, Polio3, RotaC et Rubéole) et 1 vaccin a augmenté (MCV2) par rapport aux couvertures respectives en 2019.
La couverture de 8 vaccins est restée la même (DTC3, HepB3, Hib3, MCV1, MCV2, PcV3, Polio3 et Rubéole), 1 vaccin a diminué (HPVc), et 2 vaccins ont augmenté (IPV1 et RotaC) par rapport à la couverture respective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69000" y="870398"/>
              <a:ext cx="1083246" cy="0"/>
            </a:xfrm>
            <a:custGeom>
              <a:avLst/>
              <a:pathLst>
                <a:path w="1083246" h="0">
                  <a:moveTo>
                    <a:pt x="0" y="0"/>
                  </a:moveTo>
                  <a:lnTo>
                    <a:pt x="0" y="0"/>
                  </a:lnTo>
                  <a:lnTo>
                    <a:pt x="505514" y="0"/>
                  </a:lnTo>
                  <a:lnTo>
                    <a:pt x="938813" y="0"/>
                  </a:lnTo>
                  <a:lnTo>
                    <a:pt x="1011029" y="0"/>
                  </a:lnTo>
                  <a:lnTo>
                    <a:pt x="1083246"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1220700"/>
              <a:ext cx="722164" cy="0"/>
            </a:xfrm>
            <a:custGeom>
              <a:avLst/>
              <a:pathLst>
                <a:path w="722164" h="0">
                  <a:moveTo>
                    <a:pt x="0" y="0"/>
                  </a:moveTo>
                  <a:lnTo>
                    <a:pt x="0" y="0"/>
                  </a:lnTo>
                  <a:lnTo>
                    <a:pt x="361082"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1571001"/>
              <a:ext cx="722164" cy="0"/>
            </a:xfrm>
            <a:custGeom>
              <a:avLst/>
              <a:pathLst>
                <a:path w="722164" h="0">
                  <a:moveTo>
                    <a:pt x="0" y="0"/>
                  </a:move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1921302"/>
              <a:ext cx="722164" cy="0"/>
            </a:xfrm>
            <a:custGeom>
              <a:avLst/>
              <a:pathLst>
                <a:path w="722164" h="0">
                  <a:moveTo>
                    <a:pt x="0" y="0"/>
                  </a:move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6474620" y="2271604"/>
              <a:ext cx="1877626" cy="0"/>
            </a:xfrm>
            <a:custGeom>
              <a:avLst/>
              <a:pathLst>
                <a:path w="1877626" h="0">
                  <a:moveTo>
                    <a:pt x="0" y="0"/>
                  </a:moveTo>
                  <a:lnTo>
                    <a:pt x="361082" y="0"/>
                  </a:lnTo>
                  <a:lnTo>
                    <a:pt x="649947" y="0"/>
                  </a:lnTo>
                  <a:lnTo>
                    <a:pt x="649947" y="0"/>
                  </a:lnTo>
                  <a:lnTo>
                    <a:pt x="938813" y="0"/>
                  </a:lnTo>
                  <a:lnTo>
                    <a:pt x="1877626" y="0"/>
                  </a:lnTo>
                </a:path>
              </a:pathLst>
            </a:custGeom>
            <a:ln w="116535" cap="flat">
              <a:solidFill>
                <a:srgbClr val="E8E8E8">
                  <a:alpha val="100000"/>
                </a:srgbClr>
              </a:solidFill>
              <a:prstDash val="solid"/>
              <a:round/>
            </a:ln>
          </p:spPr>
          <p:txBody>
            <a:bodyPr/>
            <a:lstStyle/>
            <a:p/>
          </p:txBody>
        </p:sp>
        <p:sp>
          <p:nvSpPr>
            <p:cNvPr id="27" name="pl27"/>
            <p:cNvSpPr/>
            <p:nvPr/>
          </p:nvSpPr>
          <p:spPr>
            <a:xfrm>
              <a:off x="7774515" y="2621905"/>
              <a:ext cx="722164" cy="0"/>
            </a:xfrm>
            <a:custGeom>
              <a:avLst/>
              <a:pathLst>
                <a:path w="722164" h="0">
                  <a:moveTo>
                    <a:pt x="0" y="0"/>
                  </a:move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341217" y="2972206"/>
              <a:ext cx="1011029" cy="0"/>
            </a:xfrm>
            <a:custGeom>
              <a:avLst/>
              <a:pathLst>
                <a:path w="1011029" h="0">
                  <a:moveTo>
                    <a:pt x="0" y="0"/>
                  </a:moveTo>
                  <a:lnTo>
                    <a:pt x="433298" y="0"/>
                  </a:lnTo>
                  <a:lnTo>
                    <a:pt x="433298" y="0"/>
                  </a:lnTo>
                  <a:lnTo>
                    <a:pt x="866596" y="0"/>
                  </a:lnTo>
                  <a:lnTo>
                    <a:pt x="938813"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7052351" y="3322508"/>
              <a:ext cx="1299895" cy="0"/>
            </a:xfrm>
            <a:custGeom>
              <a:avLst/>
              <a:pathLst>
                <a:path w="1299895" h="0">
                  <a:moveTo>
                    <a:pt x="0" y="0"/>
                  </a:moveTo>
                  <a:lnTo>
                    <a:pt x="361082" y="0"/>
                  </a:lnTo>
                  <a:lnTo>
                    <a:pt x="649947" y="0"/>
                  </a:lnTo>
                  <a:lnTo>
                    <a:pt x="722164" y="0"/>
                  </a:lnTo>
                  <a:lnTo>
                    <a:pt x="722164" y="0"/>
                  </a:lnTo>
                  <a:lnTo>
                    <a:pt x="1299895" y="0"/>
                  </a:lnTo>
                </a:path>
              </a:pathLst>
            </a:custGeom>
            <a:ln w="116535" cap="flat">
              <a:solidFill>
                <a:srgbClr val="E8E8E8">
                  <a:alpha val="100000"/>
                </a:srgbClr>
              </a:solidFill>
              <a:prstDash val="solid"/>
              <a:round/>
            </a:ln>
          </p:spPr>
          <p:txBody>
            <a:bodyPr/>
            <a:lstStyle/>
            <a:p/>
          </p:txBody>
        </p:sp>
        <p:sp>
          <p:nvSpPr>
            <p:cNvPr id="30" name="pl30"/>
            <p:cNvSpPr/>
            <p:nvPr/>
          </p:nvSpPr>
          <p:spPr>
            <a:xfrm>
              <a:off x="6474620" y="3672809"/>
              <a:ext cx="1299895" cy="0"/>
            </a:xfrm>
            <a:custGeom>
              <a:avLst/>
              <a:pathLst>
                <a:path w="1299895" h="0">
                  <a:moveTo>
                    <a:pt x="0" y="0"/>
                  </a:moveTo>
                  <a:lnTo>
                    <a:pt x="433298" y="0"/>
                  </a:lnTo>
                  <a:lnTo>
                    <a:pt x="794380" y="0"/>
                  </a:lnTo>
                  <a:lnTo>
                    <a:pt x="866596" y="0"/>
                  </a:lnTo>
                  <a:lnTo>
                    <a:pt x="1299895" y="0"/>
                  </a:lnTo>
                  <a:lnTo>
                    <a:pt x="1299895" y="0"/>
                  </a:lnTo>
                </a:path>
              </a:pathLst>
            </a:custGeom>
            <a:ln w="116535" cap="flat">
              <a:solidFill>
                <a:srgbClr val="E8E8E8">
                  <a:alpha val="100000"/>
                </a:srgbClr>
              </a:solidFill>
              <a:prstDash val="solid"/>
              <a:round/>
            </a:ln>
          </p:spPr>
          <p:txBody>
            <a:bodyPr/>
            <a:lstStyle/>
            <a:p/>
          </p:txBody>
        </p:sp>
        <p:sp>
          <p:nvSpPr>
            <p:cNvPr id="31" name="pl31"/>
            <p:cNvSpPr/>
            <p:nvPr/>
          </p:nvSpPr>
          <p:spPr>
            <a:xfrm>
              <a:off x="7702299" y="4023110"/>
              <a:ext cx="794380" cy="0"/>
            </a:xfrm>
            <a:custGeom>
              <a:avLst/>
              <a:pathLst>
                <a:path w="794380" h="0">
                  <a:moveTo>
                    <a:pt x="0" y="0"/>
                  </a:moveTo>
                  <a:lnTo>
                    <a:pt x="0" y="0"/>
                  </a:lnTo>
                  <a:lnTo>
                    <a:pt x="433298" y="0"/>
                  </a:lnTo>
                  <a:lnTo>
                    <a:pt x="649947" y="0"/>
                  </a:lnTo>
                  <a:lnTo>
                    <a:pt x="722164" y="0"/>
                  </a:lnTo>
                  <a:lnTo>
                    <a:pt x="794380" y="0"/>
                  </a:lnTo>
                </a:path>
              </a:pathLst>
            </a:custGeom>
            <a:ln w="116535" cap="flat">
              <a:solidFill>
                <a:srgbClr val="E8E8E8">
                  <a:alpha val="100000"/>
                </a:srgbClr>
              </a:solidFill>
              <a:prstDash val="solid"/>
              <a:round/>
            </a:ln>
          </p:spPr>
          <p:txBody>
            <a:bodyPr/>
            <a:lstStyle/>
            <a:p/>
          </p:txBody>
        </p:sp>
        <p:sp>
          <p:nvSpPr>
            <p:cNvPr id="32" name="pl32"/>
            <p:cNvSpPr/>
            <p:nvPr/>
          </p:nvSpPr>
          <p:spPr>
            <a:xfrm>
              <a:off x="7630082" y="4373412"/>
              <a:ext cx="722164" cy="0"/>
            </a:xfrm>
            <a:custGeom>
              <a:avLst/>
              <a:pathLst>
                <a:path w="722164" h="0">
                  <a:moveTo>
                    <a:pt x="0" y="0"/>
                  </a:moveTo>
                  <a:lnTo>
                    <a:pt x="0" y="0"/>
                  </a:lnTo>
                  <a:lnTo>
                    <a:pt x="288865"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33" name="pl33"/>
            <p:cNvSpPr/>
            <p:nvPr/>
          </p:nvSpPr>
          <p:spPr>
            <a:xfrm>
              <a:off x="7052351" y="4723713"/>
              <a:ext cx="1299895" cy="0"/>
            </a:xfrm>
            <a:custGeom>
              <a:avLst/>
              <a:pathLst>
                <a:path w="1299895" h="0">
                  <a:moveTo>
                    <a:pt x="0" y="0"/>
                  </a:moveTo>
                  <a:lnTo>
                    <a:pt x="361082" y="0"/>
                  </a:lnTo>
                  <a:lnTo>
                    <a:pt x="649947" y="0"/>
                  </a:lnTo>
                  <a:lnTo>
                    <a:pt x="722164" y="0"/>
                  </a:lnTo>
                  <a:lnTo>
                    <a:pt x="722164" y="0"/>
                  </a:lnTo>
                  <a:lnTo>
                    <a:pt x="1299895" y="0"/>
                  </a:lnTo>
                </a:path>
              </a:pathLst>
            </a:custGeom>
            <a:ln w="116535" cap="flat">
              <a:solidFill>
                <a:srgbClr val="E8E8E8">
                  <a:alpha val="100000"/>
                </a:srgbClr>
              </a:solidFill>
              <a:prstDash val="solid"/>
              <a:round/>
            </a:ln>
          </p:spPr>
          <p:txBody>
            <a:bodyPr/>
            <a:lstStyle/>
            <a:p/>
          </p:txBody>
        </p:sp>
        <p:sp>
          <p:nvSpPr>
            <p:cNvPr id="34" name="pl34"/>
            <p:cNvSpPr/>
            <p:nvPr/>
          </p:nvSpPr>
          <p:spPr>
            <a:xfrm>
              <a:off x="5174725" y="5074015"/>
              <a:ext cx="3177521" cy="0"/>
            </a:xfrm>
            <a:custGeom>
              <a:avLst/>
              <a:pathLst>
                <a:path w="3177521" h="0">
                  <a:moveTo>
                    <a:pt x="0" y="0"/>
                  </a:moveTo>
                  <a:lnTo>
                    <a:pt x="1949842" y="0"/>
                  </a:lnTo>
                  <a:lnTo>
                    <a:pt x="2166492" y="0"/>
                  </a:lnTo>
                  <a:lnTo>
                    <a:pt x="2599790" y="0"/>
                  </a:lnTo>
                  <a:lnTo>
                    <a:pt x="2599790" y="0"/>
                  </a:lnTo>
                  <a:lnTo>
                    <a:pt x="3177521" y="0"/>
                  </a:lnTo>
                </a:path>
              </a:pathLst>
            </a:custGeom>
            <a:ln w="116535" cap="flat">
              <a:solidFill>
                <a:srgbClr val="E8E8E8">
                  <a:alpha val="100000"/>
                </a:srgbClr>
              </a:solidFill>
              <a:prstDash val="solid"/>
              <a:round/>
            </a:ln>
          </p:spPr>
          <p:txBody>
            <a:bodyPr/>
            <a:lstStyle/>
            <a:p/>
          </p:txBody>
        </p:sp>
        <p:sp>
          <p:nvSpPr>
            <p:cNvPr id="35" name="pt35"/>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3120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04785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3671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26450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04785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3477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12006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33671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17022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289479"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206233"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206233"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711747"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711747"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289479"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71174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711747"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289479"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71174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711747"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28947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061800"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06180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289479"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71174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711747"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28947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2784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71174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289479"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71174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71174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278449"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711747"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71174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289479"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639531"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639531"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289479"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56731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567315"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28947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711747"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71174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289479"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511195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711747"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45004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Sao Tomé-et-Principe, 2019-2024</a:t>
              </a:r>
            </a:p>
          </p:txBody>
        </p:sp>
        <p:sp>
          <p:nvSpPr>
            <p:cNvPr id="178" name="tx17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79" name="tx179"/>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81" name="tx181"/>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(97%) et 2023 (87%). La couverture par le DTC1 est restée la même en 2024 (87 %) qu'en 2023, et a été plus faible qu'en 2019. Entre 2019 et 2024, la couverture par le DTC1 a atteint son niveau le plus bas en 2023 et 2024 (87 %).
En 2023, la couverture de 12 vaccins était inférieure à celle de 2019.
En 2024, 12 vaccins avaient une couverture inférieure à celle de 2019.
En 2024, 0 vaccin avait une couverture inférieure à celle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2237387"/>
              <a:ext cx="4536660" cy="102802"/>
            </a:xfrm>
            <a:custGeom>
              <a:avLst/>
              <a:pathLst>
                <a:path w="4536660" h="102802">
                  <a:moveTo>
                    <a:pt x="0" y="102802"/>
                  </a:moveTo>
                  <a:lnTo>
                    <a:pt x="1512220" y="0"/>
                  </a:lnTo>
                  <a:lnTo>
                    <a:pt x="3024440" y="34267"/>
                  </a:lnTo>
                  <a:lnTo>
                    <a:pt x="4536660" y="68534"/>
                  </a:lnTo>
                </a:path>
              </a:pathLst>
            </a:custGeom>
            <a:ln w="29811" cap="flat">
              <a:solidFill>
                <a:srgbClr val="FF0000">
                  <a:alpha val="100000"/>
                </a:srgbClr>
              </a:solidFill>
              <a:prstDash val="solid"/>
              <a:round/>
            </a:ln>
          </p:spPr>
          <p:txBody>
            <a:bodyPr/>
            <a:lstStyle/>
            <a:p/>
          </p:txBody>
        </p:sp>
        <p:sp>
          <p:nvSpPr>
            <p:cNvPr id="22" name="pl22"/>
            <p:cNvSpPr/>
            <p:nvPr/>
          </p:nvSpPr>
          <p:spPr>
            <a:xfrm>
              <a:off x="2647475" y="2271654"/>
              <a:ext cx="4536660" cy="651079"/>
            </a:xfrm>
            <a:custGeom>
              <a:avLst/>
              <a:pathLst>
                <a:path w="4536660" h="651079">
                  <a:moveTo>
                    <a:pt x="0" y="651079"/>
                  </a:moveTo>
                  <a:lnTo>
                    <a:pt x="1512220" y="651079"/>
                  </a:lnTo>
                  <a:lnTo>
                    <a:pt x="3024440" y="0"/>
                  </a:lnTo>
                  <a:lnTo>
                    <a:pt x="4536660" y="34267"/>
                  </a:lnTo>
                </a:path>
              </a:pathLst>
            </a:custGeom>
            <a:ln w="29811" cap="flat">
              <a:solidFill>
                <a:srgbClr val="0058AB">
                  <a:alpha val="100000"/>
                </a:srgbClr>
              </a:solidFill>
              <a:prstDash val="solid"/>
              <a:round/>
            </a:ln>
          </p:spPr>
          <p:txBody>
            <a:bodyPr/>
            <a:lstStyle/>
            <a:p/>
          </p:txBody>
        </p:sp>
        <p:sp>
          <p:nvSpPr>
            <p:cNvPr id="23" name="pt23"/>
            <p:cNvSpPr/>
            <p:nvPr/>
          </p:nvSpPr>
          <p:spPr>
            <a:xfrm>
              <a:off x="262264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622649"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4134869"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5647089"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7159309"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2647475"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32" name="tx32"/>
            <p:cNvSpPr/>
            <p:nvPr/>
          </p:nvSpPr>
          <p:spPr>
            <a:xfrm>
              <a:off x="4159695"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33" name="tx33"/>
            <p:cNvSpPr/>
            <p:nvPr/>
          </p:nvSpPr>
          <p:spPr>
            <a:xfrm>
              <a:off x="5671915"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34" name="tx34"/>
            <p:cNvSpPr/>
            <p:nvPr/>
          </p:nvSpPr>
          <p:spPr>
            <a:xfrm>
              <a:off x="7184135"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35" name="tx35"/>
            <p:cNvSpPr/>
            <p:nvPr/>
          </p:nvSpPr>
          <p:spPr>
            <a:xfrm>
              <a:off x="264747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36" name="tx36"/>
            <p:cNvSpPr/>
            <p:nvPr/>
          </p:nvSpPr>
          <p:spPr>
            <a:xfrm>
              <a:off x="415969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37" name="tx37"/>
            <p:cNvSpPr/>
            <p:nvPr/>
          </p:nvSpPr>
          <p:spPr>
            <a:xfrm>
              <a:off x="567191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38" name="tx38"/>
            <p:cNvSpPr/>
            <p:nvPr/>
          </p:nvSpPr>
          <p:spPr>
            <a:xfrm>
              <a:off x="7184135"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39" name="pl3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0" name="pl40"/>
            <p:cNvSpPr/>
            <p:nvPr/>
          </p:nvSpPr>
          <p:spPr>
            <a:xfrm>
              <a:off x="567191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1" name="tx41"/>
            <p:cNvSpPr/>
            <p:nvPr/>
          </p:nvSpPr>
          <p:spPr>
            <a:xfrm>
              <a:off x="5135580" y="966476"/>
              <a:ext cx="1072669" cy="1008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Passage à un schéma</a:t>
              </a:r>
            </a:p>
          </p:txBody>
        </p:sp>
        <p:sp>
          <p:nvSpPr>
            <p:cNvPr id="42" name="tx42"/>
            <p:cNvSpPr/>
            <p:nvPr/>
          </p:nvSpPr>
          <p:spPr>
            <a:xfrm>
              <a:off x="5156568" y="1122579"/>
              <a:ext cx="1030694" cy="1008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posologique à 1 dose</a:t>
              </a:r>
            </a:p>
          </p:txBody>
        </p:sp>
        <p:sp>
          <p:nvSpPr>
            <p:cNvPr id="43" name="rc4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44" name="tx44"/>
            <p:cNvSpPr/>
            <p:nvPr/>
          </p:nvSpPr>
          <p:spPr>
            <a:xfrm>
              <a:off x="4752810" y="728951"/>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45" name="tx45"/>
            <p:cNvSpPr/>
            <p:nvPr/>
          </p:nvSpPr>
          <p:spPr>
            <a:xfrm rot="-5400000">
              <a:off x="251947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46" name="tx46"/>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7" name="tx47"/>
            <p:cNvSpPr/>
            <p:nvPr/>
          </p:nvSpPr>
          <p:spPr>
            <a:xfrm rot="-5400000">
              <a:off x="554388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8" name="tx48"/>
            <p:cNvSpPr/>
            <p:nvPr/>
          </p:nvSpPr>
          <p:spPr>
            <a:xfrm rot="-5400000">
              <a:off x="705613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9" name="tx4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0" name="tx5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1" name="tx5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 name="tx5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 name="tx5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 name="tx5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 name="tx55"/>
            <p:cNvSpPr/>
            <p:nvPr/>
          </p:nvSpPr>
          <p:spPr>
            <a:xfrm rot="-5400000">
              <a:off x="-95211" y="3097053"/>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6" name="pl5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7" name="pl5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8" name="tx5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9" name="tx5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0" name="tx60"/>
            <p:cNvSpPr/>
            <p:nvPr/>
          </p:nvSpPr>
          <p:spPr>
            <a:xfrm>
              <a:off x="757200" y="398022"/>
              <a:ext cx="74074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Sao Tomé-et-Principe, 2021-2024</a:t>
              </a:r>
            </a:p>
          </p:txBody>
        </p:sp>
        <p:sp>
          <p:nvSpPr>
            <p:cNvPr id="61" name="tx61"/>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62" name="tx62"/>
            <p:cNvSpPr/>
            <p:nvPr/>
          </p:nvSpPr>
          <p:spPr>
            <a:xfrm>
              <a:off x="-2924400" y="6568567"/>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première année d'estimation de la couverture du programme HPV à Sao Tomé-et-Principe était 2021.
En 2024, la couverture du programme de première dose (HPV1) chez les filles était de 75 % et la couverture du programme de dernière dose (HPVc) était de 75 %.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680892"/>
            </a:xfrm>
            <a:custGeom>
              <a:avLst/>
              <a:pathLst>
                <a:path w="6444618" h="680892">
                  <a:moveTo>
                    <a:pt x="0" y="680892"/>
                  </a:moveTo>
                  <a:lnTo>
                    <a:pt x="268525" y="280367"/>
                  </a:lnTo>
                  <a:lnTo>
                    <a:pt x="537051" y="280367"/>
                  </a:lnTo>
                  <a:lnTo>
                    <a:pt x="805577" y="200262"/>
                  </a:lnTo>
                  <a:lnTo>
                    <a:pt x="1074103" y="120157"/>
                  </a:lnTo>
                  <a:lnTo>
                    <a:pt x="1342628" y="80105"/>
                  </a:lnTo>
                  <a:lnTo>
                    <a:pt x="1611154" y="80105"/>
                  </a:lnTo>
                  <a:lnTo>
                    <a:pt x="1879680" y="80105"/>
                  </a:lnTo>
                  <a:lnTo>
                    <a:pt x="2148206" y="0"/>
                  </a:lnTo>
                  <a:lnTo>
                    <a:pt x="2416732" y="40052"/>
                  </a:lnTo>
                  <a:lnTo>
                    <a:pt x="2685257" y="40052"/>
                  </a:lnTo>
                  <a:lnTo>
                    <a:pt x="2953783" y="120157"/>
                  </a:lnTo>
                  <a:lnTo>
                    <a:pt x="3222309" y="120157"/>
                  </a:lnTo>
                  <a:lnTo>
                    <a:pt x="3490835" y="80105"/>
                  </a:lnTo>
                  <a:lnTo>
                    <a:pt x="3759360" y="160210"/>
                  </a:lnTo>
                  <a:lnTo>
                    <a:pt x="4027886" y="120157"/>
                  </a:lnTo>
                  <a:lnTo>
                    <a:pt x="4296412" y="120157"/>
                  </a:lnTo>
                  <a:lnTo>
                    <a:pt x="4564938" y="160210"/>
                  </a:lnTo>
                  <a:lnTo>
                    <a:pt x="4833464" y="160210"/>
                  </a:lnTo>
                  <a:lnTo>
                    <a:pt x="5101989" y="160210"/>
                  </a:lnTo>
                  <a:lnTo>
                    <a:pt x="5370515" y="120157"/>
                  </a:lnTo>
                  <a:lnTo>
                    <a:pt x="5639041" y="80105"/>
                  </a:lnTo>
                  <a:lnTo>
                    <a:pt x="5907567" y="280367"/>
                  </a:lnTo>
                  <a:lnTo>
                    <a:pt x="6176092" y="480630"/>
                  </a:lnTo>
                  <a:lnTo>
                    <a:pt x="6444618" y="480630"/>
                  </a:lnTo>
                </a:path>
              </a:pathLst>
            </a:custGeom>
            <a:ln w="27101" cap="flat">
              <a:solidFill>
                <a:srgbClr val="F8766D">
                  <a:alpha val="100000"/>
                </a:srgbClr>
              </a:solidFill>
              <a:prstDash val="solid"/>
              <a:round/>
            </a:ln>
          </p:spPr>
          <p:txBody>
            <a:bodyPr/>
            <a:lstStyle/>
            <a:p/>
          </p:txBody>
        </p:sp>
        <p:sp>
          <p:nvSpPr>
            <p:cNvPr id="27" name="pl27"/>
            <p:cNvSpPr/>
            <p:nvPr/>
          </p:nvSpPr>
          <p:spPr>
            <a:xfrm>
              <a:off x="5207639" y="1562214"/>
              <a:ext cx="2685257" cy="720945"/>
            </a:xfrm>
            <a:custGeom>
              <a:avLst/>
              <a:pathLst>
                <a:path w="2685257" h="720945">
                  <a:moveTo>
                    <a:pt x="0" y="640840"/>
                  </a:moveTo>
                  <a:lnTo>
                    <a:pt x="268525" y="440577"/>
                  </a:lnTo>
                  <a:lnTo>
                    <a:pt x="537051" y="440577"/>
                  </a:lnTo>
                  <a:lnTo>
                    <a:pt x="805577" y="440577"/>
                  </a:lnTo>
                  <a:lnTo>
                    <a:pt x="1074103" y="440577"/>
                  </a:lnTo>
                  <a:lnTo>
                    <a:pt x="1342628" y="240315"/>
                  </a:lnTo>
                  <a:lnTo>
                    <a:pt x="1611154" y="480630"/>
                  </a:lnTo>
                  <a:lnTo>
                    <a:pt x="1879680" y="720945"/>
                  </a:lnTo>
                  <a:lnTo>
                    <a:pt x="2148206" y="280367"/>
                  </a:lnTo>
                  <a:lnTo>
                    <a:pt x="2416732" y="0"/>
                  </a:lnTo>
                  <a:lnTo>
                    <a:pt x="2685257" y="0"/>
                  </a:lnTo>
                </a:path>
              </a:pathLst>
            </a:custGeom>
            <a:ln w="27101" cap="flat">
              <a:solidFill>
                <a:srgbClr val="7CAE00">
                  <a:alpha val="100000"/>
                </a:srgbClr>
              </a:solidFill>
              <a:prstDash val="solid"/>
              <a:round/>
            </a:ln>
          </p:spPr>
          <p:txBody>
            <a:bodyPr/>
            <a:lstStyle/>
            <a:p/>
          </p:txBody>
        </p:sp>
        <p:sp>
          <p:nvSpPr>
            <p:cNvPr id="28" name="pl28"/>
            <p:cNvSpPr/>
            <p:nvPr/>
          </p:nvSpPr>
          <p:spPr>
            <a:xfrm>
              <a:off x="4939113" y="1161689"/>
              <a:ext cx="2953783" cy="440577"/>
            </a:xfrm>
            <a:custGeom>
              <a:avLst/>
              <a:pathLst>
                <a:path w="2953783" h="440577">
                  <a:moveTo>
                    <a:pt x="0" y="0"/>
                  </a:moveTo>
                  <a:lnTo>
                    <a:pt x="268525" y="80105"/>
                  </a:lnTo>
                  <a:lnTo>
                    <a:pt x="537051" y="40052"/>
                  </a:lnTo>
                  <a:lnTo>
                    <a:pt x="805577" y="40052"/>
                  </a:lnTo>
                  <a:lnTo>
                    <a:pt x="1074103" y="80105"/>
                  </a:lnTo>
                  <a:lnTo>
                    <a:pt x="1342628" y="80105"/>
                  </a:lnTo>
                  <a:lnTo>
                    <a:pt x="1611154" y="80105"/>
                  </a:lnTo>
                  <a:lnTo>
                    <a:pt x="1879680" y="40052"/>
                  </a:lnTo>
                  <a:lnTo>
                    <a:pt x="2148206" y="0"/>
                  </a:lnTo>
                  <a:lnTo>
                    <a:pt x="2416732" y="200262"/>
                  </a:lnTo>
                  <a:lnTo>
                    <a:pt x="2685257" y="440577"/>
                  </a:lnTo>
                  <a:lnTo>
                    <a:pt x="2953783" y="440577"/>
                  </a:lnTo>
                </a:path>
              </a:pathLst>
            </a:custGeom>
            <a:ln w="27101" cap="flat">
              <a:solidFill>
                <a:srgbClr val="00BFC4">
                  <a:alpha val="100000"/>
                </a:srgbClr>
              </a:solidFill>
              <a:prstDash val="solid"/>
              <a:round/>
            </a:ln>
          </p:spPr>
          <p:txBody>
            <a:bodyPr/>
            <a:lstStyle/>
            <a:p/>
          </p:txBody>
        </p:sp>
        <p:sp>
          <p:nvSpPr>
            <p:cNvPr id="29" name="pl29"/>
            <p:cNvSpPr/>
            <p:nvPr/>
          </p:nvSpPr>
          <p:spPr>
            <a:xfrm>
              <a:off x="7087320" y="2002792"/>
              <a:ext cx="805577" cy="760997"/>
            </a:xfrm>
            <a:custGeom>
              <a:avLst/>
              <a:pathLst>
                <a:path w="805577" h="760997">
                  <a:moveTo>
                    <a:pt x="0" y="760997"/>
                  </a:moveTo>
                  <a:lnTo>
                    <a:pt x="268525" y="760997"/>
                  </a:lnTo>
                  <a:lnTo>
                    <a:pt x="537051" y="0"/>
                  </a:lnTo>
                  <a:lnTo>
                    <a:pt x="805577" y="4005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5238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5238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5638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0044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72410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169263" y="21646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900737" y="11233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048943" y="272541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618" y="1546550"/>
              <a:ext cx="249804" cy="14571"/>
            </a:xfrm>
            <a:custGeom>
              <a:avLst/>
              <a:pathLst>
                <a:path w="249804" h="14571">
                  <a:moveTo>
                    <a:pt x="249804" y="0"/>
                  </a:moveTo>
                  <a:lnTo>
                    <a:pt x="0" y="14571"/>
                  </a:lnTo>
                </a:path>
              </a:pathLst>
            </a:custGeom>
          </p:spPr>
          <p:txBody>
            <a:bodyPr/>
            <a:lstStyle/>
            <a:p/>
          </p:txBody>
        </p:sp>
        <p:sp>
          <p:nvSpPr>
            <p:cNvPr id="40" name="pl40"/>
            <p:cNvSpPr/>
            <p:nvPr/>
          </p:nvSpPr>
          <p:spPr>
            <a:xfrm>
              <a:off x="7901801" y="1295606"/>
              <a:ext cx="259621" cy="257767"/>
            </a:xfrm>
            <a:custGeom>
              <a:avLst/>
              <a:pathLst>
                <a:path w="259621" h="257767">
                  <a:moveTo>
                    <a:pt x="259621" y="0"/>
                  </a:moveTo>
                  <a:lnTo>
                    <a:pt x="0" y="257767"/>
                  </a:lnTo>
                </a:path>
              </a:pathLst>
            </a:custGeom>
          </p:spPr>
          <p:txBody>
            <a:bodyPr/>
            <a:lstStyle/>
            <a:p/>
          </p:txBody>
        </p:sp>
        <p:sp>
          <p:nvSpPr>
            <p:cNvPr id="41" name="pl41"/>
            <p:cNvSpPr/>
            <p:nvPr/>
          </p:nvSpPr>
          <p:spPr>
            <a:xfrm>
              <a:off x="7904105" y="1610329"/>
              <a:ext cx="257318" cy="185111"/>
            </a:xfrm>
            <a:custGeom>
              <a:avLst/>
              <a:pathLst>
                <a:path w="257318" h="185111">
                  <a:moveTo>
                    <a:pt x="257318" y="185111"/>
                  </a:moveTo>
                  <a:lnTo>
                    <a:pt x="0" y="0"/>
                  </a:lnTo>
                </a:path>
              </a:pathLst>
            </a:custGeom>
          </p:spPr>
          <p:txBody>
            <a:bodyPr/>
            <a:lstStyle/>
            <a:p/>
          </p:txBody>
        </p:sp>
        <p:sp>
          <p:nvSpPr>
            <p:cNvPr id="42" name="pl42"/>
            <p:cNvSpPr/>
            <p:nvPr/>
          </p:nvSpPr>
          <p:spPr>
            <a:xfrm>
              <a:off x="7910527" y="2046372"/>
              <a:ext cx="250895" cy="50206"/>
            </a:xfrm>
            <a:custGeom>
              <a:avLst/>
              <a:pathLst>
                <a:path w="250895" h="50206">
                  <a:moveTo>
                    <a:pt x="250895" y="50206"/>
                  </a:moveTo>
                  <a:lnTo>
                    <a:pt x="0" y="0"/>
                  </a:lnTo>
                </a:path>
              </a:pathLst>
            </a:custGeom>
          </p:spPr>
          <p:txBody>
            <a:bodyPr/>
            <a:lstStyle/>
            <a:p/>
          </p:txBody>
        </p:sp>
        <p:sp>
          <p:nvSpPr>
            <p:cNvPr id="43" name="pg43"/>
            <p:cNvSpPr/>
            <p:nvPr/>
          </p:nvSpPr>
          <p:spPr>
            <a:xfrm>
              <a:off x="8092843" y="145547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49631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5" name="pg45"/>
            <p:cNvSpPr/>
            <p:nvPr/>
          </p:nvSpPr>
          <p:spPr>
            <a:xfrm>
              <a:off x="8092843" y="118254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22338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87%</a:t>
              </a:r>
            </a:p>
          </p:txBody>
        </p:sp>
        <p:sp>
          <p:nvSpPr>
            <p:cNvPr id="47" name="pg47"/>
            <p:cNvSpPr/>
            <p:nvPr/>
          </p:nvSpPr>
          <p:spPr>
            <a:xfrm>
              <a:off x="8092843" y="172869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76953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86%</a:t>
              </a:r>
            </a:p>
          </p:txBody>
        </p:sp>
        <p:sp>
          <p:nvSpPr>
            <p:cNvPr id="49" name="pg49"/>
            <p:cNvSpPr/>
            <p:nvPr/>
          </p:nvSpPr>
          <p:spPr>
            <a:xfrm>
              <a:off x="8092843" y="200983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05068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75%</a:t>
              </a:r>
            </a:p>
          </p:txBody>
        </p:sp>
        <p:sp>
          <p:nvSpPr>
            <p:cNvPr id="51" name="pg51"/>
            <p:cNvSpPr/>
            <p:nvPr/>
          </p:nvSpPr>
          <p:spPr>
            <a:xfrm>
              <a:off x="1513384" y="15756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104" y="16194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3" name="pg53"/>
            <p:cNvSpPr/>
            <p:nvPr/>
          </p:nvSpPr>
          <p:spPr>
            <a:xfrm>
              <a:off x="4912405" y="220680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958125" y="225215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71</a:t>
              </a:r>
            </a:p>
          </p:txBody>
        </p:sp>
        <p:sp>
          <p:nvSpPr>
            <p:cNvPr id="55" name="pg55"/>
            <p:cNvSpPr/>
            <p:nvPr/>
          </p:nvSpPr>
          <p:spPr>
            <a:xfrm>
              <a:off x="5002792" y="97565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048512" y="1019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97</a:t>
              </a:r>
            </a:p>
          </p:txBody>
        </p:sp>
        <p:sp>
          <p:nvSpPr>
            <p:cNvPr id="57" name="pg57"/>
            <p:cNvSpPr/>
            <p:nvPr/>
          </p:nvSpPr>
          <p:spPr>
            <a:xfrm>
              <a:off x="7151661" y="257740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197381" y="262275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95211" y="29786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6" name="tx86"/>
            <p:cNvSpPr/>
            <p:nvPr/>
          </p:nvSpPr>
          <p:spPr>
            <a:xfrm>
              <a:off x="2516314" y="579074"/>
              <a:ext cx="48455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Sao Tomé-et-Principe, 2000-2024</a:t>
              </a:r>
            </a:p>
          </p:txBody>
        </p:sp>
        <p:sp>
          <p:nvSpPr>
            <p:cNvPr id="87" name="tx8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88" name="tx88"/>
            <p:cNvSpPr/>
            <p:nvPr/>
          </p:nvSpPr>
          <p:spPr>
            <a:xfrm>
              <a:off x="1872111" y="6449121"/>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89" name="tx89"/>
            <p:cNvSpPr/>
            <p:nvPr/>
          </p:nvSpPr>
          <p:spPr>
            <a:xfrm>
              <a:off x="2161389" y="6568567"/>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Sao Tomé-et-Principe dispose des 4 vaccins des ODD.
En 2024, Sao Tomé-et-Principe aura atteint une couverture d'au moins 90 % pour aucun des 4 vaccins.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est restée constante à 87 % entre 2023 et 2024.
- La couverture du DTC3 est restée constante à 87% entre 2023 et 2024.
- Il y avait à peu près le même nombre d'enfants n'ayant reçu aucune dose en 2024. Il reste donc moins de 1 000 enfants non vaccinés, vulnérables aux maladies évitables par la vaccination, et moins de 100 autres avec une protection incomplète.
- Sao Tomé-et-Principe représentait moins de 0,1 % des enfants n'ayant reçu aucune dose de vaccin en Afrique occidentale et centrale (WCAR) et moins de 0,1 % des enfants n'ayant reçu aucune dose de vaccin au niveau mondial.
- La couverture par le MCV1 est restée constante à 87 % entre 2023 et 2024. Il y a eu moins de 1 000 enfants qui n'ont pas reçu la première vaccination contre la rougeole.
- La couverture par le MCV2 est restée constante à 87% entre 2023 et 2024.
- La couverture de la dernière dose de la vaccination contre le papillomavirus (HPVc) chez les filles a diminué de 76% à 75% en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Sao Tomé-et-Principe,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Sao Tomé-et-Principe.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DAPMHHIV-502652578-1607618</_dlc_DocId>
    <_dlc_DocIdUrl xmlns="9e17fbd9-fb4c-4d20-9ec4-18aa77a91b0d">
      <Url>https://unicef.sharepoint.com/teams/DAPM-Health-HIV/_layouts/15/DocIdRedir.aspx?ID=DAPMHHIV-502652578-1607618</Url>
      <Description>DAPMHHIV-502652578-1607618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d3242450-06c4-4ef8-a2a5-81ead6467a41</vt:lpwstr>
  </property>
  <property fmtid="{D5CDD505-2E9C-101B-9397-08002B2CF9AE}" pid="4" name="MediaServiceImageTags">
    <vt:lpwstr/>
  </property>
</Properties>
</file>