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25379b5213b190736434f23fc61901e5d9494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15 vaccines in the schedule achieved coverage of 90% or more. Vaccine coverage ranged from 78% to 87%.
Since 2003, estimates have been made for 10 new vaccines. HPVc is the newest vaccine reported (2021), which achieved 75% coverage in 2024.
In 2024, Sao Tome and Principe reported stockouts of vaccines/supplies (BCG and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78832"/>
            </a:xfrm>
            <a:custGeom>
              <a:avLst/>
              <a:pathLst>
                <a:path w="6444618" h="478832">
                  <a:moveTo>
                    <a:pt x="0" y="399027"/>
                  </a:moveTo>
                  <a:lnTo>
                    <a:pt x="268525" y="79805"/>
                  </a:lnTo>
                  <a:lnTo>
                    <a:pt x="537051" y="199513"/>
                  </a:lnTo>
                  <a:lnTo>
                    <a:pt x="805577" y="39902"/>
                  </a:lnTo>
                  <a:lnTo>
                    <a:pt x="1074103" y="0"/>
                  </a:lnTo>
                  <a:lnTo>
                    <a:pt x="1342628" y="0"/>
                  </a:lnTo>
                  <a:lnTo>
                    <a:pt x="1611154" y="0"/>
                  </a:lnTo>
                  <a:lnTo>
                    <a:pt x="1879680" y="0"/>
                  </a:lnTo>
                  <a:lnTo>
                    <a:pt x="2148206" y="0"/>
                  </a:lnTo>
                  <a:lnTo>
                    <a:pt x="2416732" y="0"/>
                  </a:lnTo>
                  <a:lnTo>
                    <a:pt x="2685257" y="39902"/>
                  </a:lnTo>
                  <a:lnTo>
                    <a:pt x="2953783" y="39902"/>
                  </a:lnTo>
                  <a:lnTo>
                    <a:pt x="3222309" y="39902"/>
                  </a:lnTo>
                  <a:lnTo>
                    <a:pt x="3490835" y="0"/>
                  </a:lnTo>
                  <a:lnTo>
                    <a:pt x="3759360" y="39902"/>
                  </a:lnTo>
                  <a:lnTo>
                    <a:pt x="4027886" y="39902"/>
                  </a:lnTo>
                  <a:lnTo>
                    <a:pt x="4296412" y="79805"/>
                  </a:lnTo>
                  <a:lnTo>
                    <a:pt x="4564938" y="119708"/>
                  </a:lnTo>
                  <a:lnTo>
                    <a:pt x="4833464" y="79805"/>
                  </a:lnTo>
                  <a:lnTo>
                    <a:pt x="5101989" y="79805"/>
                  </a:lnTo>
                  <a:lnTo>
                    <a:pt x="5370515" y="79805"/>
                  </a:lnTo>
                  <a:lnTo>
                    <a:pt x="5639041" y="79805"/>
                  </a:lnTo>
                  <a:lnTo>
                    <a:pt x="5907567" y="279319"/>
                  </a:lnTo>
                  <a:lnTo>
                    <a:pt x="6176092" y="478832"/>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78346"/>
            </a:xfrm>
            <a:custGeom>
              <a:avLst/>
              <a:pathLst>
                <a:path w="6444618" h="678346">
                  <a:moveTo>
                    <a:pt x="0" y="678346"/>
                  </a:moveTo>
                  <a:lnTo>
                    <a:pt x="268525" y="279319"/>
                  </a:lnTo>
                  <a:lnTo>
                    <a:pt x="537051" y="279319"/>
                  </a:lnTo>
                  <a:lnTo>
                    <a:pt x="805577" y="199513"/>
                  </a:lnTo>
                  <a:lnTo>
                    <a:pt x="1074103" y="119708"/>
                  </a:lnTo>
                  <a:lnTo>
                    <a:pt x="1342628" y="79805"/>
                  </a:lnTo>
                  <a:lnTo>
                    <a:pt x="1611154" y="79805"/>
                  </a:lnTo>
                  <a:lnTo>
                    <a:pt x="1879680" y="79805"/>
                  </a:lnTo>
                  <a:lnTo>
                    <a:pt x="2148206" y="0"/>
                  </a:lnTo>
                  <a:lnTo>
                    <a:pt x="2416732" y="39902"/>
                  </a:lnTo>
                  <a:lnTo>
                    <a:pt x="2685257" y="39902"/>
                  </a:lnTo>
                  <a:lnTo>
                    <a:pt x="2953783" y="119708"/>
                  </a:lnTo>
                  <a:lnTo>
                    <a:pt x="3222309" y="119708"/>
                  </a:lnTo>
                  <a:lnTo>
                    <a:pt x="3490835" y="79805"/>
                  </a:lnTo>
                  <a:lnTo>
                    <a:pt x="3759360" y="159610"/>
                  </a:lnTo>
                  <a:lnTo>
                    <a:pt x="4027886" y="119708"/>
                  </a:lnTo>
                  <a:lnTo>
                    <a:pt x="4296412" y="119708"/>
                  </a:lnTo>
                  <a:lnTo>
                    <a:pt x="4564938" y="159610"/>
                  </a:lnTo>
                  <a:lnTo>
                    <a:pt x="4833464" y="159610"/>
                  </a:lnTo>
                  <a:lnTo>
                    <a:pt x="5101989" y="159610"/>
                  </a:lnTo>
                  <a:lnTo>
                    <a:pt x="5370515" y="119708"/>
                  </a:lnTo>
                  <a:lnTo>
                    <a:pt x="5639041" y="79805"/>
                  </a:lnTo>
                  <a:lnTo>
                    <a:pt x="5907567" y="279319"/>
                  </a:lnTo>
                  <a:lnTo>
                    <a:pt x="6176092" y="478832"/>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1037470"/>
            </a:xfrm>
            <a:custGeom>
              <a:avLst/>
              <a:pathLst>
                <a:path w="6444618" h="1037470">
                  <a:moveTo>
                    <a:pt x="0" y="1037470"/>
                  </a:moveTo>
                  <a:lnTo>
                    <a:pt x="268525" y="798054"/>
                  </a:lnTo>
                  <a:lnTo>
                    <a:pt x="537051" y="399027"/>
                  </a:lnTo>
                  <a:lnTo>
                    <a:pt x="805577" y="319221"/>
                  </a:lnTo>
                  <a:lnTo>
                    <a:pt x="1074103" y="159610"/>
                  </a:lnTo>
                  <a:lnTo>
                    <a:pt x="1342628" y="279319"/>
                  </a:lnTo>
                  <a:lnTo>
                    <a:pt x="1611154" y="399027"/>
                  </a:lnTo>
                  <a:lnTo>
                    <a:pt x="1879680" y="359124"/>
                  </a:lnTo>
                  <a:lnTo>
                    <a:pt x="2148206" y="79805"/>
                  </a:lnTo>
                  <a:lnTo>
                    <a:pt x="2416732" y="199513"/>
                  </a:lnTo>
                  <a:lnTo>
                    <a:pt x="2685257" y="119708"/>
                  </a:lnTo>
                  <a:lnTo>
                    <a:pt x="2953783" y="159610"/>
                  </a:lnTo>
                  <a:lnTo>
                    <a:pt x="3222309" y="119708"/>
                  </a:lnTo>
                  <a:lnTo>
                    <a:pt x="3490835" y="159610"/>
                  </a:lnTo>
                  <a:lnTo>
                    <a:pt x="3759360" y="119708"/>
                  </a:lnTo>
                  <a:lnTo>
                    <a:pt x="4027886" y="79805"/>
                  </a:lnTo>
                  <a:lnTo>
                    <a:pt x="4296412" y="79805"/>
                  </a:lnTo>
                  <a:lnTo>
                    <a:pt x="4564938" y="199513"/>
                  </a:lnTo>
                  <a:lnTo>
                    <a:pt x="4833464" y="0"/>
                  </a:lnTo>
                  <a:lnTo>
                    <a:pt x="5101989" y="0"/>
                  </a:lnTo>
                  <a:lnTo>
                    <a:pt x="5370515" y="359124"/>
                  </a:lnTo>
                  <a:lnTo>
                    <a:pt x="5639041" y="718249"/>
                  </a:lnTo>
                  <a:lnTo>
                    <a:pt x="5907567" y="518735"/>
                  </a:lnTo>
                  <a:lnTo>
                    <a:pt x="6176092" y="319221"/>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5207639" y="1797445"/>
              <a:ext cx="2685257" cy="718249"/>
            </a:xfrm>
            <a:custGeom>
              <a:avLst/>
              <a:pathLst>
                <a:path w="2685257" h="718249">
                  <a:moveTo>
                    <a:pt x="0" y="638443"/>
                  </a:moveTo>
                  <a:lnTo>
                    <a:pt x="268525" y="438929"/>
                  </a:lnTo>
                  <a:lnTo>
                    <a:pt x="537051" y="438929"/>
                  </a:lnTo>
                  <a:lnTo>
                    <a:pt x="805577" y="438929"/>
                  </a:lnTo>
                  <a:lnTo>
                    <a:pt x="1074103" y="438929"/>
                  </a:lnTo>
                  <a:lnTo>
                    <a:pt x="1342628" y="239416"/>
                  </a:lnTo>
                  <a:lnTo>
                    <a:pt x="1611154" y="478832"/>
                  </a:lnTo>
                  <a:lnTo>
                    <a:pt x="1879680" y="718249"/>
                  </a:lnTo>
                  <a:lnTo>
                    <a:pt x="2148206" y="279319"/>
                  </a:lnTo>
                  <a:lnTo>
                    <a:pt x="2416732" y="0"/>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190" y="1364437"/>
              <a:ext cx="262232" cy="422859"/>
            </a:xfrm>
            <a:custGeom>
              <a:avLst/>
              <a:pathLst>
                <a:path w="262232" h="422859">
                  <a:moveTo>
                    <a:pt x="262232" y="0"/>
                  </a:moveTo>
                  <a:lnTo>
                    <a:pt x="0" y="422859"/>
                  </a:lnTo>
                </a:path>
              </a:pathLst>
            </a:custGeom>
          </p:spPr>
          <p:txBody>
            <a:bodyPr/>
            <a:lstStyle/>
            <a:p/>
          </p:txBody>
        </p:sp>
        <p:sp>
          <p:nvSpPr>
            <p:cNvPr id="41" name="pl41"/>
            <p:cNvSpPr/>
            <p:nvPr/>
          </p:nvSpPr>
          <p:spPr>
            <a:xfrm>
              <a:off x="7909181" y="1802555"/>
              <a:ext cx="252241" cy="79157"/>
            </a:xfrm>
            <a:custGeom>
              <a:avLst/>
              <a:pathLst>
                <a:path w="252241" h="79157">
                  <a:moveTo>
                    <a:pt x="252241" y="79157"/>
                  </a:moveTo>
                  <a:lnTo>
                    <a:pt x="0" y="0"/>
                  </a:lnTo>
                </a:path>
              </a:pathLst>
            </a:custGeom>
          </p:spPr>
          <p:txBody>
            <a:bodyPr/>
            <a:lstStyle/>
            <a:p/>
          </p:txBody>
        </p:sp>
        <p:sp>
          <p:nvSpPr>
            <p:cNvPr id="42" name="pl42"/>
            <p:cNvSpPr/>
            <p:nvPr/>
          </p:nvSpPr>
          <p:spPr>
            <a:xfrm>
              <a:off x="7900411" y="1807306"/>
              <a:ext cx="261012" cy="342566"/>
            </a:xfrm>
            <a:custGeom>
              <a:avLst/>
              <a:pathLst>
                <a:path w="261012" h="342566">
                  <a:moveTo>
                    <a:pt x="261012" y="342566"/>
                  </a:moveTo>
                  <a:lnTo>
                    <a:pt x="0" y="0"/>
                  </a:lnTo>
                </a:path>
              </a:pathLst>
            </a:custGeom>
          </p:spPr>
          <p:txBody>
            <a:bodyPr/>
            <a:lstStyle/>
            <a:p/>
          </p:txBody>
        </p:sp>
        <p:sp>
          <p:nvSpPr>
            <p:cNvPr id="43" name="pl43"/>
            <p:cNvSpPr/>
            <p:nvPr/>
          </p:nvSpPr>
          <p:spPr>
            <a:xfrm>
              <a:off x="7906181" y="1645697"/>
              <a:ext cx="255242" cy="144240"/>
            </a:xfrm>
            <a:custGeom>
              <a:avLst/>
              <a:pathLst>
                <a:path w="255242" h="144240">
                  <a:moveTo>
                    <a:pt x="255242" y="0"/>
                  </a:moveTo>
                  <a:lnTo>
                    <a:pt x="0" y="144240"/>
                  </a:lnTo>
                </a:path>
              </a:pathLst>
            </a:custGeom>
          </p:spPr>
          <p:txBody>
            <a:bodyPr/>
            <a:lstStyle/>
            <a:p/>
          </p:txBody>
        </p:sp>
        <p:sp>
          <p:nvSpPr>
            <p:cNvPr id="44" name="pg44"/>
            <p:cNvSpPr/>
            <p:nvPr/>
          </p:nvSpPr>
          <p:spPr>
            <a:xfrm>
              <a:off x="8092843" y="12572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80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6" name="pg46"/>
            <p:cNvSpPr/>
            <p:nvPr/>
          </p:nvSpPr>
          <p:spPr>
            <a:xfrm>
              <a:off x="8092843" y="18044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8453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8" name="pg48"/>
            <p:cNvSpPr/>
            <p:nvPr/>
          </p:nvSpPr>
          <p:spPr>
            <a:xfrm>
              <a:off x="8092843" y="20773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1182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0" name="pg50"/>
            <p:cNvSpPr/>
            <p:nvPr/>
          </p:nvSpPr>
          <p:spPr>
            <a:xfrm>
              <a:off x="8092843" y="15326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5734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7309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Sao Tome and Principe,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87%.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380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6692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6957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8246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00249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313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2602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2828265"/>
              <a:ext cx="248247" cy="1045374"/>
            </a:xfrm>
            <a:prstGeom prst="rect">
              <a:avLst/>
            </a:prstGeom>
            <a:solidFill>
              <a:srgbClr val="1CABE2">
                <a:alpha val="100000"/>
              </a:srgbClr>
            </a:solidFill>
          </p:spPr>
          <p:txBody>
            <a:bodyPr/>
            <a:lstStyle/>
            <a:p/>
          </p:txBody>
        </p:sp>
        <p:sp>
          <p:nvSpPr>
            <p:cNvPr id="24" name="rc24"/>
            <p:cNvSpPr/>
            <p:nvPr/>
          </p:nvSpPr>
          <p:spPr>
            <a:xfrm>
              <a:off x="1609153" y="3580935"/>
              <a:ext cx="248247" cy="292704"/>
            </a:xfrm>
            <a:prstGeom prst="rect">
              <a:avLst/>
            </a:prstGeom>
            <a:solidFill>
              <a:srgbClr val="1CABE2">
                <a:alpha val="100000"/>
              </a:srgbClr>
            </a:solidFill>
          </p:spPr>
          <p:txBody>
            <a:bodyPr/>
            <a:lstStyle/>
            <a:p/>
          </p:txBody>
        </p:sp>
        <p:sp>
          <p:nvSpPr>
            <p:cNvPr id="25" name="rc25"/>
            <p:cNvSpPr/>
            <p:nvPr/>
          </p:nvSpPr>
          <p:spPr>
            <a:xfrm>
              <a:off x="1884983" y="3276034"/>
              <a:ext cx="248247" cy="597605"/>
            </a:xfrm>
            <a:prstGeom prst="rect">
              <a:avLst/>
            </a:prstGeom>
            <a:solidFill>
              <a:srgbClr val="1CABE2">
                <a:alpha val="100000"/>
              </a:srgbClr>
            </a:solidFill>
          </p:spPr>
          <p:txBody>
            <a:bodyPr/>
            <a:lstStyle/>
            <a:p/>
          </p:txBody>
        </p:sp>
        <p:sp>
          <p:nvSpPr>
            <p:cNvPr id="26" name="rc26"/>
            <p:cNvSpPr/>
            <p:nvPr/>
          </p:nvSpPr>
          <p:spPr>
            <a:xfrm>
              <a:off x="2160814" y="3669792"/>
              <a:ext cx="248247" cy="203848"/>
            </a:xfrm>
            <a:prstGeom prst="rect">
              <a:avLst/>
            </a:prstGeom>
            <a:solidFill>
              <a:srgbClr val="1CABE2">
                <a:alpha val="100000"/>
              </a:srgbClr>
            </a:solidFill>
          </p:spPr>
          <p:txBody>
            <a:bodyPr/>
            <a:lstStyle/>
            <a:p/>
          </p:txBody>
        </p:sp>
        <p:sp>
          <p:nvSpPr>
            <p:cNvPr id="27" name="rc27"/>
            <p:cNvSpPr/>
            <p:nvPr/>
          </p:nvSpPr>
          <p:spPr>
            <a:xfrm>
              <a:off x="2436645" y="3770844"/>
              <a:ext cx="248247" cy="102795"/>
            </a:xfrm>
            <a:prstGeom prst="rect">
              <a:avLst/>
            </a:prstGeom>
            <a:solidFill>
              <a:srgbClr val="1CABE2">
                <a:alpha val="100000"/>
              </a:srgbClr>
            </a:solidFill>
          </p:spPr>
          <p:txBody>
            <a:bodyPr/>
            <a:lstStyle/>
            <a:p/>
          </p:txBody>
        </p:sp>
        <p:sp>
          <p:nvSpPr>
            <p:cNvPr id="28" name="rc28"/>
            <p:cNvSpPr/>
            <p:nvPr/>
          </p:nvSpPr>
          <p:spPr>
            <a:xfrm>
              <a:off x="2712475" y="3767360"/>
              <a:ext cx="248247" cy="106279"/>
            </a:xfrm>
            <a:prstGeom prst="rect">
              <a:avLst/>
            </a:prstGeom>
            <a:solidFill>
              <a:srgbClr val="1CABE2">
                <a:alpha val="100000"/>
              </a:srgbClr>
            </a:solidFill>
          </p:spPr>
          <p:txBody>
            <a:bodyPr/>
            <a:lstStyle/>
            <a:p/>
          </p:txBody>
        </p:sp>
        <p:sp>
          <p:nvSpPr>
            <p:cNvPr id="29" name="rc29"/>
            <p:cNvSpPr/>
            <p:nvPr/>
          </p:nvSpPr>
          <p:spPr>
            <a:xfrm>
              <a:off x="2988306" y="3765618"/>
              <a:ext cx="248247" cy="108022"/>
            </a:xfrm>
            <a:prstGeom prst="rect">
              <a:avLst/>
            </a:prstGeom>
            <a:solidFill>
              <a:srgbClr val="1CABE2">
                <a:alpha val="100000"/>
              </a:srgbClr>
            </a:solidFill>
          </p:spPr>
          <p:txBody>
            <a:bodyPr/>
            <a:lstStyle/>
            <a:p/>
          </p:txBody>
        </p:sp>
        <p:sp>
          <p:nvSpPr>
            <p:cNvPr id="30" name="rc30"/>
            <p:cNvSpPr/>
            <p:nvPr/>
          </p:nvSpPr>
          <p:spPr>
            <a:xfrm>
              <a:off x="3264137" y="3762133"/>
              <a:ext cx="248247" cy="111506"/>
            </a:xfrm>
            <a:prstGeom prst="rect">
              <a:avLst/>
            </a:prstGeom>
            <a:solidFill>
              <a:srgbClr val="1CABE2">
                <a:alpha val="100000"/>
              </a:srgbClr>
            </a:solidFill>
          </p:spPr>
          <p:txBody>
            <a:bodyPr/>
            <a:lstStyle/>
            <a:p/>
          </p:txBody>
        </p:sp>
        <p:sp>
          <p:nvSpPr>
            <p:cNvPr id="31" name="rc31"/>
            <p:cNvSpPr/>
            <p:nvPr/>
          </p:nvSpPr>
          <p:spPr>
            <a:xfrm>
              <a:off x="3539967" y="3760391"/>
              <a:ext cx="248247" cy="113248"/>
            </a:xfrm>
            <a:prstGeom prst="rect">
              <a:avLst/>
            </a:prstGeom>
            <a:solidFill>
              <a:srgbClr val="1CABE2">
                <a:alpha val="100000"/>
              </a:srgbClr>
            </a:solidFill>
          </p:spPr>
          <p:txBody>
            <a:bodyPr/>
            <a:lstStyle/>
            <a:p/>
          </p:txBody>
        </p:sp>
        <p:sp>
          <p:nvSpPr>
            <p:cNvPr id="32" name="rc32"/>
            <p:cNvSpPr/>
            <p:nvPr/>
          </p:nvSpPr>
          <p:spPr>
            <a:xfrm>
              <a:off x="3815798" y="3758648"/>
              <a:ext cx="248247" cy="114991"/>
            </a:xfrm>
            <a:prstGeom prst="rect">
              <a:avLst/>
            </a:prstGeom>
            <a:solidFill>
              <a:srgbClr val="1CABE2">
                <a:alpha val="100000"/>
              </a:srgbClr>
            </a:solidFill>
          </p:spPr>
          <p:txBody>
            <a:bodyPr/>
            <a:lstStyle/>
            <a:p/>
          </p:txBody>
        </p:sp>
        <p:sp>
          <p:nvSpPr>
            <p:cNvPr id="33" name="rc33"/>
            <p:cNvSpPr/>
            <p:nvPr/>
          </p:nvSpPr>
          <p:spPr>
            <a:xfrm>
              <a:off x="4091628" y="3643657"/>
              <a:ext cx="248247" cy="229982"/>
            </a:xfrm>
            <a:prstGeom prst="rect">
              <a:avLst/>
            </a:prstGeom>
            <a:solidFill>
              <a:srgbClr val="1CABE2">
                <a:alpha val="100000"/>
              </a:srgbClr>
            </a:solidFill>
          </p:spPr>
          <p:txBody>
            <a:bodyPr/>
            <a:lstStyle/>
            <a:p/>
          </p:txBody>
        </p:sp>
        <p:sp>
          <p:nvSpPr>
            <p:cNvPr id="34" name="rc34"/>
            <p:cNvSpPr/>
            <p:nvPr/>
          </p:nvSpPr>
          <p:spPr>
            <a:xfrm>
              <a:off x="4367459" y="3640173"/>
              <a:ext cx="248247" cy="233466"/>
            </a:xfrm>
            <a:prstGeom prst="rect">
              <a:avLst/>
            </a:prstGeom>
            <a:solidFill>
              <a:srgbClr val="1CABE2">
                <a:alpha val="100000"/>
              </a:srgbClr>
            </a:solidFill>
          </p:spPr>
          <p:txBody>
            <a:bodyPr/>
            <a:lstStyle/>
            <a:p/>
          </p:txBody>
        </p:sp>
        <p:sp>
          <p:nvSpPr>
            <p:cNvPr id="35" name="rc35"/>
            <p:cNvSpPr/>
            <p:nvPr/>
          </p:nvSpPr>
          <p:spPr>
            <a:xfrm>
              <a:off x="4643290" y="3638430"/>
              <a:ext cx="248247" cy="235209"/>
            </a:xfrm>
            <a:prstGeom prst="rect">
              <a:avLst/>
            </a:prstGeom>
            <a:solidFill>
              <a:srgbClr val="1CABE2">
                <a:alpha val="100000"/>
              </a:srgbClr>
            </a:solidFill>
          </p:spPr>
          <p:txBody>
            <a:bodyPr/>
            <a:lstStyle/>
            <a:p/>
          </p:txBody>
        </p:sp>
        <p:sp>
          <p:nvSpPr>
            <p:cNvPr id="36" name="rc36"/>
            <p:cNvSpPr/>
            <p:nvPr/>
          </p:nvSpPr>
          <p:spPr>
            <a:xfrm>
              <a:off x="4919120" y="3756906"/>
              <a:ext cx="248247" cy="116733"/>
            </a:xfrm>
            <a:prstGeom prst="rect">
              <a:avLst/>
            </a:prstGeom>
            <a:solidFill>
              <a:srgbClr val="1CABE2">
                <a:alpha val="100000"/>
              </a:srgbClr>
            </a:solidFill>
          </p:spPr>
          <p:txBody>
            <a:bodyPr/>
            <a:lstStyle/>
            <a:p/>
          </p:txBody>
        </p:sp>
        <p:sp>
          <p:nvSpPr>
            <p:cNvPr id="37" name="rc37"/>
            <p:cNvSpPr/>
            <p:nvPr/>
          </p:nvSpPr>
          <p:spPr>
            <a:xfrm>
              <a:off x="5194951" y="3643657"/>
              <a:ext cx="248247" cy="229982"/>
            </a:xfrm>
            <a:prstGeom prst="rect">
              <a:avLst/>
            </a:prstGeom>
            <a:solidFill>
              <a:srgbClr val="1CABE2">
                <a:alpha val="100000"/>
              </a:srgbClr>
            </a:solidFill>
          </p:spPr>
          <p:txBody>
            <a:bodyPr/>
            <a:lstStyle/>
            <a:p/>
          </p:txBody>
        </p:sp>
        <p:sp>
          <p:nvSpPr>
            <p:cNvPr id="38" name="rc38"/>
            <p:cNvSpPr/>
            <p:nvPr/>
          </p:nvSpPr>
          <p:spPr>
            <a:xfrm>
              <a:off x="5470781" y="3647142"/>
              <a:ext cx="248247" cy="226497"/>
            </a:xfrm>
            <a:prstGeom prst="rect">
              <a:avLst/>
            </a:prstGeom>
            <a:solidFill>
              <a:srgbClr val="1CABE2">
                <a:alpha val="100000"/>
              </a:srgbClr>
            </a:solidFill>
          </p:spPr>
          <p:txBody>
            <a:bodyPr/>
            <a:lstStyle/>
            <a:p/>
          </p:txBody>
        </p:sp>
        <p:sp>
          <p:nvSpPr>
            <p:cNvPr id="39" name="rc39"/>
            <p:cNvSpPr/>
            <p:nvPr/>
          </p:nvSpPr>
          <p:spPr>
            <a:xfrm>
              <a:off x="5746612" y="3540862"/>
              <a:ext cx="248247" cy="332777"/>
            </a:xfrm>
            <a:prstGeom prst="rect">
              <a:avLst/>
            </a:prstGeom>
            <a:solidFill>
              <a:srgbClr val="1CABE2">
                <a:alpha val="100000"/>
              </a:srgbClr>
            </a:solidFill>
          </p:spPr>
          <p:txBody>
            <a:bodyPr/>
            <a:lstStyle/>
            <a:p/>
          </p:txBody>
        </p:sp>
        <p:sp>
          <p:nvSpPr>
            <p:cNvPr id="40" name="rc40"/>
            <p:cNvSpPr/>
            <p:nvPr/>
          </p:nvSpPr>
          <p:spPr>
            <a:xfrm>
              <a:off x="6022443" y="3439809"/>
              <a:ext cx="248247" cy="433830"/>
            </a:xfrm>
            <a:prstGeom prst="rect">
              <a:avLst/>
            </a:prstGeom>
            <a:solidFill>
              <a:srgbClr val="1CABE2">
                <a:alpha val="100000"/>
              </a:srgbClr>
            </a:solidFill>
          </p:spPr>
          <p:txBody>
            <a:bodyPr/>
            <a:lstStyle/>
            <a:p/>
          </p:txBody>
        </p:sp>
        <p:sp>
          <p:nvSpPr>
            <p:cNvPr id="41" name="rc41"/>
            <p:cNvSpPr/>
            <p:nvPr/>
          </p:nvSpPr>
          <p:spPr>
            <a:xfrm>
              <a:off x="6298273" y="3551316"/>
              <a:ext cx="248247" cy="322323"/>
            </a:xfrm>
            <a:prstGeom prst="rect">
              <a:avLst/>
            </a:prstGeom>
            <a:solidFill>
              <a:srgbClr val="1CABE2">
                <a:alpha val="100000"/>
              </a:srgbClr>
            </a:solidFill>
          </p:spPr>
          <p:txBody>
            <a:bodyPr/>
            <a:lstStyle/>
            <a:p/>
          </p:txBody>
        </p:sp>
        <p:sp>
          <p:nvSpPr>
            <p:cNvPr id="42" name="rc42"/>
            <p:cNvSpPr/>
            <p:nvPr/>
          </p:nvSpPr>
          <p:spPr>
            <a:xfrm>
              <a:off x="6574104" y="3551316"/>
              <a:ext cx="248247" cy="322323"/>
            </a:xfrm>
            <a:prstGeom prst="rect">
              <a:avLst/>
            </a:prstGeom>
            <a:solidFill>
              <a:srgbClr val="1CABE2">
                <a:alpha val="100000"/>
              </a:srgbClr>
            </a:solidFill>
          </p:spPr>
          <p:txBody>
            <a:bodyPr/>
            <a:lstStyle/>
            <a:p/>
          </p:txBody>
        </p:sp>
        <p:sp>
          <p:nvSpPr>
            <p:cNvPr id="43" name="rc43"/>
            <p:cNvSpPr/>
            <p:nvPr/>
          </p:nvSpPr>
          <p:spPr>
            <a:xfrm>
              <a:off x="6849934" y="3551316"/>
              <a:ext cx="248247" cy="322323"/>
            </a:xfrm>
            <a:prstGeom prst="rect">
              <a:avLst/>
            </a:prstGeom>
            <a:solidFill>
              <a:srgbClr val="1CABE2">
                <a:alpha val="100000"/>
              </a:srgbClr>
            </a:solidFill>
          </p:spPr>
          <p:txBody>
            <a:bodyPr/>
            <a:lstStyle/>
            <a:p/>
          </p:txBody>
        </p:sp>
        <p:sp>
          <p:nvSpPr>
            <p:cNvPr id="44" name="rc44"/>
            <p:cNvSpPr/>
            <p:nvPr/>
          </p:nvSpPr>
          <p:spPr>
            <a:xfrm>
              <a:off x="7125765" y="3546089"/>
              <a:ext cx="248247" cy="327550"/>
            </a:xfrm>
            <a:prstGeom prst="rect">
              <a:avLst/>
            </a:prstGeom>
            <a:solidFill>
              <a:srgbClr val="1CABE2">
                <a:alpha val="100000"/>
              </a:srgbClr>
            </a:solidFill>
          </p:spPr>
          <p:txBody>
            <a:bodyPr/>
            <a:lstStyle/>
            <a:p/>
          </p:txBody>
        </p:sp>
        <p:sp>
          <p:nvSpPr>
            <p:cNvPr id="45" name="rc45"/>
            <p:cNvSpPr/>
            <p:nvPr/>
          </p:nvSpPr>
          <p:spPr>
            <a:xfrm>
              <a:off x="7401596" y="2992040"/>
              <a:ext cx="248247" cy="881599"/>
            </a:xfrm>
            <a:prstGeom prst="rect">
              <a:avLst/>
            </a:prstGeom>
            <a:solidFill>
              <a:srgbClr val="1CABE2">
                <a:alpha val="100000"/>
              </a:srgbClr>
            </a:solidFill>
          </p:spPr>
          <p:txBody>
            <a:bodyPr/>
            <a:lstStyle/>
            <a:p/>
          </p:txBody>
        </p:sp>
        <p:sp>
          <p:nvSpPr>
            <p:cNvPr id="46" name="rc46"/>
            <p:cNvSpPr/>
            <p:nvPr/>
          </p:nvSpPr>
          <p:spPr>
            <a:xfrm>
              <a:off x="7677426" y="2415342"/>
              <a:ext cx="248247" cy="1458297"/>
            </a:xfrm>
            <a:prstGeom prst="rect">
              <a:avLst/>
            </a:prstGeom>
            <a:solidFill>
              <a:srgbClr val="1CABE2">
                <a:alpha val="100000"/>
              </a:srgbClr>
            </a:solidFill>
          </p:spPr>
          <p:txBody>
            <a:bodyPr/>
            <a:lstStyle/>
            <a:p/>
          </p:txBody>
        </p:sp>
        <p:sp>
          <p:nvSpPr>
            <p:cNvPr id="47" name="rc47"/>
            <p:cNvSpPr/>
            <p:nvPr/>
          </p:nvSpPr>
          <p:spPr>
            <a:xfrm>
              <a:off x="7953257" y="2389208"/>
              <a:ext cx="248247" cy="1484431"/>
            </a:xfrm>
            <a:prstGeom prst="rect">
              <a:avLst/>
            </a:prstGeom>
            <a:solidFill>
              <a:srgbClr val="1CABE2">
                <a:alpha val="100000"/>
              </a:srgbClr>
            </a:solidFill>
          </p:spPr>
          <p:txBody>
            <a:bodyPr/>
            <a:lstStyle/>
            <a:p/>
          </p:txBody>
        </p:sp>
        <p:sp>
          <p:nvSpPr>
            <p:cNvPr id="48" name="rc48"/>
            <p:cNvSpPr/>
            <p:nvPr/>
          </p:nvSpPr>
          <p:spPr>
            <a:xfrm>
              <a:off x="1333322" y="2162710"/>
              <a:ext cx="248247" cy="665555"/>
            </a:xfrm>
            <a:prstGeom prst="rect">
              <a:avLst/>
            </a:prstGeom>
            <a:solidFill>
              <a:srgbClr val="B3B3B3">
                <a:alpha val="100000"/>
              </a:srgbClr>
            </a:solidFill>
          </p:spPr>
          <p:txBody>
            <a:bodyPr/>
            <a:lstStyle/>
            <a:p/>
          </p:txBody>
        </p:sp>
        <p:sp>
          <p:nvSpPr>
            <p:cNvPr id="49" name="rc49"/>
            <p:cNvSpPr/>
            <p:nvPr/>
          </p:nvSpPr>
          <p:spPr>
            <a:xfrm>
              <a:off x="1609153" y="3094836"/>
              <a:ext cx="248247" cy="486099"/>
            </a:xfrm>
            <a:prstGeom prst="rect">
              <a:avLst/>
            </a:prstGeom>
            <a:solidFill>
              <a:srgbClr val="B3B3B3">
                <a:alpha val="100000"/>
              </a:srgbClr>
            </a:solidFill>
          </p:spPr>
          <p:txBody>
            <a:bodyPr/>
            <a:lstStyle/>
            <a:p/>
          </p:txBody>
        </p:sp>
        <p:sp>
          <p:nvSpPr>
            <p:cNvPr id="50" name="rc50"/>
            <p:cNvSpPr/>
            <p:nvPr/>
          </p:nvSpPr>
          <p:spPr>
            <a:xfrm>
              <a:off x="1884983" y="3075670"/>
              <a:ext cx="248247" cy="200363"/>
            </a:xfrm>
            <a:prstGeom prst="rect">
              <a:avLst/>
            </a:prstGeom>
            <a:solidFill>
              <a:srgbClr val="B3B3B3">
                <a:alpha val="100000"/>
              </a:srgbClr>
            </a:solidFill>
          </p:spPr>
          <p:txBody>
            <a:bodyPr/>
            <a:lstStyle/>
            <a:p/>
          </p:txBody>
        </p:sp>
        <p:sp>
          <p:nvSpPr>
            <p:cNvPr id="51" name="rc51"/>
            <p:cNvSpPr/>
            <p:nvPr/>
          </p:nvSpPr>
          <p:spPr>
            <a:xfrm>
              <a:off x="2160814" y="3263838"/>
              <a:ext cx="248247" cy="405953"/>
            </a:xfrm>
            <a:prstGeom prst="rect">
              <a:avLst/>
            </a:prstGeom>
            <a:solidFill>
              <a:srgbClr val="B3B3B3">
                <a:alpha val="100000"/>
              </a:srgbClr>
            </a:solidFill>
          </p:spPr>
          <p:txBody>
            <a:bodyPr/>
            <a:lstStyle/>
            <a:p/>
          </p:txBody>
        </p:sp>
        <p:sp>
          <p:nvSpPr>
            <p:cNvPr id="52" name="rc52"/>
            <p:cNvSpPr/>
            <p:nvPr/>
          </p:nvSpPr>
          <p:spPr>
            <a:xfrm>
              <a:off x="2436645" y="3458974"/>
              <a:ext cx="248247" cy="311870"/>
            </a:xfrm>
            <a:prstGeom prst="rect">
              <a:avLst/>
            </a:prstGeom>
            <a:solidFill>
              <a:srgbClr val="B3B3B3">
                <a:alpha val="100000"/>
              </a:srgbClr>
            </a:solidFill>
          </p:spPr>
          <p:txBody>
            <a:bodyPr/>
            <a:lstStyle/>
            <a:p/>
          </p:txBody>
        </p:sp>
        <p:sp>
          <p:nvSpPr>
            <p:cNvPr id="53" name="rc53"/>
            <p:cNvSpPr/>
            <p:nvPr/>
          </p:nvSpPr>
          <p:spPr>
            <a:xfrm>
              <a:off x="2712475" y="3556543"/>
              <a:ext cx="248247" cy="210817"/>
            </a:xfrm>
            <a:prstGeom prst="rect">
              <a:avLst/>
            </a:prstGeom>
            <a:solidFill>
              <a:srgbClr val="B3B3B3">
                <a:alpha val="100000"/>
              </a:srgbClr>
            </a:solidFill>
          </p:spPr>
          <p:txBody>
            <a:bodyPr/>
            <a:lstStyle/>
            <a:p/>
          </p:txBody>
        </p:sp>
        <p:sp>
          <p:nvSpPr>
            <p:cNvPr id="54" name="rc54"/>
            <p:cNvSpPr/>
            <p:nvPr/>
          </p:nvSpPr>
          <p:spPr>
            <a:xfrm>
              <a:off x="2988306" y="3547831"/>
              <a:ext cx="248247" cy="217786"/>
            </a:xfrm>
            <a:prstGeom prst="rect">
              <a:avLst/>
            </a:prstGeom>
            <a:solidFill>
              <a:srgbClr val="B3B3B3">
                <a:alpha val="100000"/>
              </a:srgbClr>
            </a:solidFill>
          </p:spPr>
          <p:txBody>
            <a:bodyPr/>
            <a:lstStyle/>
            <a:p/>
          </p:txBody>
        </p:sp>
        <p:sp>
          <p:nvSpPr>
            <p:cNvPr id="55" name="rc55"/>
            <p:cNvSpPr/>
            <p:nvPr/>
          </p:nvSpPr>
          <p:spPr>
            <a:xfrm>
              <a:off x="3264137" y="3539120"/>
              <a:ext cx="248247" cy="223013"/>
            </a:xfrm>
            <a:prstGeom prst="rect">
              <a:avLst/>
            </a:prstGeom>
            <a:solidFill>
              <a:srgbClr val="B3B3B3">
                <a:alpha val="100000"/>
              </a:srgbClr>
            </a:solidFill>
          </p:spPr>
          <p:txBody>
            <a:bodyPr/>
            <a:lstStyle/>
            <a:p/>
          </p:txBody>
        </p:sp>
        <p:sp>
          <p:nvSpPr>
            <p:cNvPr id="56" name="rc56"/>
            <p:cNvSpPr/>
            <p:nvPr/>
          </p:nvSpPr>
          <p:spPr>
            <a:xfrm>
              <a:off x="3539967" y="3760391"/>
              <a:ext cx="248247" cy="0"/>
            </a:xfrm>
            <a:prstGeom prst="rect">
              <a:avLst/>
            </a:prstGeom>
            <a:solidFill>
              <a:srgbClr val="B3B3B3">
                <a:alpha val="100000"/>
              </a:srgbClr>
            </a:solidFill>
          </p:spPr>
          <p:txBody>
            <a:bodyPr/>
            <a:lstStyle/>
            <a:p/>
          </p:txBody>
        </p:sp>
        <p:sp>
          <p:nvSpPr>
            <p:cNvPr id="57" name="rc57"/>
            <p:cNvSpPr/>
            <p:nvPr/>
          </p:nvSpPr>
          <p:spPr>
            <a:xfrm>
              <a:off x="3815798" y="3645400"/>
              <a:ext cx="248247" cy="113248"/>
            </a:xfrm>
            <a:prstGeom prst="rect">
              <a:avLst/>
            </a:prstGeom>
            <a:solidFill>
              <a:srgbClr val="B3B3B3">
                <a:alpha val="100000"/>
              </a:srgbClr>
            </a:solidFill>
          </p:spPr>
          <p:txBody>
            <a:bodyPr/>
            <a:lstStyle/>
            <a:p/>
          </p:txBody>
        </p:sp>
        <p:sp>
          <p:nvSpPr>
            <p:cNvPr id="58" name="rc58"/>
            <p:cNvSpPr/>
            <p:nvPr/>
          </p:nvSpPr>
          <p:spPr>
            <a:xfrm>
              <a:off x="4091628" y="3643657"/>
              <a:ext cx="248247" cy="0"/>
            </a:xfrm>
            <a:prstGeom prst="rect">
              <a:avLst/>
            </a:prstGeom>
            <a:solidFill>
              <a:srgbClr val="B3B3B3">
                <a:alpha val="100000"/>
              </a:srgbClr>
            </a:solidFill>
          </p:spPr>
          <p:txBody>
            <a:bodyPr/>
            <a:lstStyle/>
            <a:p/>
          </p:txBody>
        </p:sp>
        <p:sp>
          <p:nvSpPr>
            <p:cNvPr id="59" name="rc59"/>
            <p:cNvSpPr/>
            <p:nvPr/>
          </p:nvSpPr>
          <p:spPr>
            <a:xfrm>
              <a:off x="4367459" y="3408448"/>
              <a:ext cx="248247" cy="231724"/>
            </a:xfrm>
            <a:prstGeom prst="rect">
              <a:avLst/>
            </a:prstGeom>
            <a:solidFill>
              <a:srgbClr val="B3B3B3">
                <a:alpha val="100000"/>
              </a:srgbClr>
            </a:solidFill>
          </p:spPr>
          <p:txBody>
            <a:bodyPr/>
            <a:lstStyle/>
            <a:p/>
          </p:txBody>
        </p:sp>
        <p:sp>
          <p:nvSpPr>
            <p:cNvPr id="60" name="rc60"/>
            <p:cNvSpPr/>
            <p:nvPr/>
          </p:nvSpPr>
          <p:spPr>
            <a:xfrm>
              <a:off x="4643290" y="3404963"/>
              <a:ext cx="248247" cy="233466"/>
            </a:xfrm>
            <a:prstGeom prst="rect">
              <a:avLst/>
            </a:prstGeom>
            <a:solidFill>
              <a:srgbClr val="B3B3B3">
                <a:alpha val="100000"/>
              </a:srgbClr>
            </a:solidFill>
          </p:spPr>
          <p:txBody>
            <a:bodyPr/>
            <a:lstStyle/>
            <a:p/>
          </p:txBody>
        </p:sp>
        <p:sp>
          <p:nvSpPr>
            <p:cNvPr id="61" name="rc61"/>
            <p:cNvSpPr/>
            <p:nvPr/>
          </p:nvSpPr>
          <p:spPr>
            <a:xfrm>
              <a:off x="4919120" y="3523439"/>
              <a:ext cx="248247" cy="233466"/>
            </a:xfrm>
            <a:prstGeom prst="rect">
              <a:avLst/>
            </a:prstGeom>
            <a:solidFill>
              <a:srgbClr val="B3B3B3">
                <a:alpha val="100000"/>
              </a:srgbClr>
            </a:solidFill>
          </p:spPr>
          <p:txBody>
            <a:bodyPr/>
            <a:lstStyle/>
            <a:p/>
          </p:txBody>
        </p:sp>
        <p:sp>
          <p:nvSpPr>
            <p:cNvPr id="62" name="rc62"/>
            <p:cNvSpPr/>
            <p:nvPr/>
          </p:nvSpPr>
          <p:spPr>
            <a:xfrm>
              <a:off x="5194951" y="3296941"/>
              <a:ext cx="248247" cy="346715"/>
            </a:xfrm>
            <a:prstGeom prst="rect">
              <a:avLst/>
            </a:prstGeom>
            <a:solidFill>
              <a:srgbClr val="B3B3B3">
                <a:alpha val="100000"/>
              </a:srgbClr>
            </a:solidFill>
          </p:spPr>
          <p:txBody>
            <a:bodyPr/>
            <a:lstStyle/>
            <a:p/>
          </p:txBody>
        </p:sp>
        <p:sp>
          <p:nvSpPr>
            <p:cNvPr id="63" name="rc63"/>
            <p:cNvSpPr/>
            <p:nvPr/>
          </p:nvSpPr>
          <p:spPr>
            <a:xfrm>
              <a:off x="5470781" y="3420644"/>
              <a:ext cx="248247" cy="226497"/>
            </a:xfrm>
            <a:prstGeom prst="rect">
              <a:avLst/>
            </a:prstGeom>
            <a:solidFill>
              <a:srgbClr val="B3B3B3">
                <a:alpha val="100000"/>
              </a:srgbClr>
            </a:solidFill>
          </p:spPr>
          <p:txBody>
            <a:bodyPr/>
            <a:lstStyle/>
            <a:p/>
          </p:txBody>
        </p:sp>
        <p:sp>
          <p:nvSpPr>
            <p:cNvPr id="64" name="rc64"/>
            <p:cNvSpPr/>
            <p:nvPr/>
          </p:nvSpPr>
          <p:spPr>
            <a:xfrm>
              <a:off x="5746612" y="3431098"/>
              <a:ext cx="248247" cy="109764"/>
            </a:xfrm>
            <a:prstGeom prst="rect">
              <a:avLst/>
            </a:prstGeom>
            <a:solidFill>
              <a:srgbClr val="B3B3B3">
                <a:alpha val="100000"/>
              </a:srgbClr>
            </a:solidFill>
          </p:spPr>
          <p:txBody>
            <a:bodyPr/>
            <a:lstStyle/>
            <a:p/>
          </p:txBody>
        </p:sp>
        <p:sp>
          <p:nvSpPr>
            <p:cNvPr id="65" name="rc65"/>
            <p:cNvSpPr/>
            <p:nvPr/>
          </p:nvSpPr>
          <p:spPr>
            <a:xfrm>
              <a:off x="6022443" y="3330045"/>
              <a:ext cx="248247" cy="109764"/>
            </a:xfrm>
            <a:prstGeom prst="rect">
              <a:avLst/>
            </a:prstGeom>
            <a:solidFill>
              <a:srgbClr val="B3B3B3">
                <a:alpha val="100000"/>
              </a:srgbClr>
            </a:solidFill>
          </p:spPr>
          <p:txBody>
            <a:bodyPr/>
            <a:lstStyle/>
            <a:p/>
          </p:txBody>
        </p:sp>
        <p:sp>
          <p:nvSpPr>
            <p:cNvPr id="66" name="rc66"/>
            <p:cNvSpPr/>
            <p:nvPr/>
          </p:nvSpPr>
          <p:spPr>
            <a:xfrm>
              <a:off x="6298273" y="3335272"/>
              <a:ext cx="248247" cy="216044"/>
            </a:xfrm>
            <a:prstGeom prst="rect">
              <a:avLst/>
            </a:prstGeom>
            <a:solidFill>
              <a:srgbClr val="B3B3B3">
                <a:alpha val="100000"/>
              </a:srgbClr>
            </a:solidFill>
          </p:spPr>
          <p:txBody>
            <a:bodyPr/>
            <a:lstStyle/>
            <a:p/>
          </p:txBody>
        </p:sp>
        <p:sp>
          <p:nvSpPr>
            <p:cNvPr id="67" name="rc67"/>
            <p:cNvSpPr/>
            <p:nvPr/>
          </p:nvSpPr>
          <p:spPr>
            <a:xfrm>
              <a:off x="6574104" y="3337014"/>
              <a:ext cx="248247" cy="214301"/>
            </a:xfrm>
            <a:prstGeom prst="rect">
              <a:avLst/>
            </a:prstGeom>
            <a:solidFill>
              <a:srgbClr val="B3B3B3">
                <a:alpha val="100000"/>
              </a:srgbClr>
            </a:solidFill>
          </p:spPr>
          <p:txBody>
            <a:bodyPr/>
            <a:lstStyle/>
            <a:p/>
          </p:txBody>
        </p:sp>
        <p:sp>
          <p:nvSpPr>
            <p:cNvPr id="68" name="rc68"/>
            <p:cNvSpPr/>
            <p:nvPr/>
          </p:nvSpPr>
          <p:spPr>
            <a:xfrm>
              <a:off x="6849934" y="3445036"/>
              <a:ext cx="248247" cy="106279"/>
            </a:xfrm>
            <a:prstGeom prst="rect">
              <a:avLst/>
            </a:prstGeom>
            <a:solidFill>
              <a:srgbClr val="B3B3B3">
                <a:alpha val="100000"/>
              </a:srgbClr>
            </a:solidFill>
          </p:spPr>
          <p:txBody>
            <a:bodyPr/>
            <a:lstStyle/>
            <a:p/>
          </p:txBody>
        </p:sp>
        <p:sp>
          <p:nvSpPr>
            <p:cNvPr id="69" name="rc69"/>
            <p:cNvSpPr/>
            <p:nvPr/>
          </p:nvSpPr>
          <p:spPr>
            <a:xfrm>
              <a:off x="7125765" y="3546089"/>
              <a:ext cx="248247" cy="0"/>
            </a:xfrm>
            <a:prstGeom prst="rect">
              <a:avLst/>
            </a:prstGeom>
            <a:solidFill>
              <a:srgbClr val="B3B3B3">
                <a:alpha val="100000"/>
              </a:srgbClr>
            </a:solidFill>
          </p:spPr>
          <p:txBody>
            <a:bodyPr/>
            <a:lstStyle/>
            <a:p/>
          </p:txBody>
        </p:sp>
        <p:sp>
          <p:nvSpPr>
            <p:cNvPr id="70" name="rc70"/>
            <p:cNvSpPr/>
            <p:nvPr/>
          </p:nvSpPr>
          <p:spPr>
            <a:xfrm>
              <a:off x="7401596" y="2992040"/>
              <a:ext cx="248247" cy="0"/>
            </a:xfrm>
            <a:prstGeom prst="rect">
              <a:avLst/>
            </a:prstGeom>
            <a:solidFill>
              <a:srgbClr val="B3B3B3">
                <a:alpha val="100000"/>
              </a:srgbClr>
            </a:solidFill>
          </p:spPr>
          <p:txBody>
            <a:bodyPr/>
            <a:lstStyle/>
            <a:p/>
          </p:txBody>
        </p:sp>
        <p:sp>
          <p:nvSpPr>
            <p:cNvPr id="71" name="rc71"/>
            <p:cNvSpPr/>
            <p:nvPr/>
          </p:nvSpPr>
          <p:spPr>
            <a:xfrm>
              <a:off x="7677426" y="2415342"/>
              <a:ext cx="248247" cy="0"/>
            </a:xfrm>
            <a:prstGeom prst="rect">
              <a:avLst/>
            </a:prstGeom>
            <a:solidFill>
              <a:srgbClr val="B3B3B3">
                <a:alpha val="100000"/>
              </a:srgbClr>
            </a:solidFill>
          </p:spPr>
          <p:txBody>
            <a:bodyPr/>
            <a:lstStyle/>
            <a:p/>
          </p:txBody>
        </p:sp>
        <p:sp>
          <p:nvSpPr>
            <p:cNvPr id="72" name="rc72"/>
            <p:cNvSpPr/>
            <p:nvPr/>
          </p:nvSpPr>
          <p:spPr>
            <a:xfrm>
              <a:off x="7953257" y="2389208"/>
              <a:ext cx="248247" cy="0"/>
            </a:xfrm>
            <a:prstGeom prst="rect">
              <a:avLst/>
            </a:prstGeom>
            <a:solidFill>
              <a:srgbClr val="B3B3B3">
                <a:alpha val="100000"/>
              </a:srgbClr>
            </a:solidFill>
          </p:spPr>
          <p:txBody>
            <a:bodyPr/>
            <a:lstStyle/>
            <a:p/>
          </p:txBody>
        </p:sp>
        <p:sp>
          <p:nvSpPr>
            <p:cNvPr id="73" name="pl73"/>
            <p:cNvSpPr/>
            <p:nvPr/>
          </p:nvSpPr>
          <p:spPr>
            <a:xfrm>
              <a:off x="1457446" y="1050606"/>
              <a:ext cx="6619934" cy="342185"/>
            </a:xfrm>
            <a:custGeom>
              <a:avLst/>
              <a:pathLst>
                <a:path w="6619934" h="342185">
                  <a:moveTo>
                    <a:pt x="0" y="285154"/>
                  </a:moveTo>
                  <a:lnTo>
                    <a:pt x="275830" y="57030"/>
                  </a:lnTo>
                  <a:lnTo>
                    <a:pt x="551661" y="142577"/>
                  </a:lnTo>
                  <a:lnTo>
                    <a:pt x="827491" y="28515"/>
                  </a:lnTo>
                  <a:lnTo>
                    <a:pt x="1103322" y="0"/>
                  </a:lnTo>
                  <a:lnTo>
                    <a:pt x="1379153" y="0"/>
                  </a:lnTo>
                  <a:lnTo>
                    <a:pt x="1654983" y="0"/>
                  </a:lnTo>
                  <a:lnTo>
                    <a:pt x="1930814" y="0"/>
                  </a:lnTo>
                  <a:lnTo>
                    <a:pt x="2206644" y="0"/>
                  </a:lnTo>
                  <a:lnTo>
                    <a:pt x="2482475" y="0"/>
                  </a:lnTo>
                  <a:lnTo>
                    <a:pt x="2758306" y="28515"/>
                  </a:lnTo>
                  <a:lnTo>
                    <a:pt x="3034136" y="28515"/>
                  </a:lnTo>
                  <a:lnTo>
                    <a:pt x="3309967" y="28515"/>
                  </a:lnTo>
                  <a:lnTo>
                    <a:pt x="3585797" y="0"/>
                  </a:lnTo>
                  <a:lnTo>
                    <a:pt x="3861628" y="28515"/>
                  </a:lnTo>
                  <a:lnTo>
                    <a:pt x="4137459" y="28515"/>
                  </a:lnTo>
                  <a:lnTo>
                    <a:pt x="4413289" y="57030"/>
                  </a:lnTo>
                  <a:lnTo>
                    <a:pt x="4689120" y="85546"/>
                  </a:lnTo>
                  <a:lnTo>
                    <a:pt x="4964950" y="57030"/>
                  </a:lnTo>
                  <a:lnTo>
                    <a:pt x="5240781" y="57030"/>
                  </a:lnTo>
                  <a:lnTo>
                    <a:pt x="5516612" y="57030"/>
                  </a:lnTo>
                  <a:lnTo>
                    <a:pt x="5792442" y="57030"/>
                  </a:lnTo>
                  <a:lnTo>
                    <a:pt x="6068273" y="199608"/>
                  </a:lnTo>
                  <a:lnTo>
                    <a:pt x="6344103" y="342185"/>
                  </a:lnTo>
                  <a:lnTo>
                    <a:pt x="6619934" y="342185"/>
                  </a:lnTo>
                </a:path>
              </a:pathLst>
            </a:custGeom>
            <a:ln w="27101" cap="flat">
              <a:solidFill>
                <a:srgbClr val="0058AB">
                  <a:alpha val="50196"/>
                </a:srgbClr>
              </a:solidFill>
              <a:prstDash val="solid"/>
              <a:round/>
            </a:ln>
          </p:spPr>
          <p:txBody>
            <a:bodyPr/>
            <a:lstStyle/>
            <a:p/>
          </p:txBody>
        </p:sp>
        <p:sp>
          <p:nvSpPr>
            <p:cNvPr id="74" name="pl74"/>
            <p:cNvSpPr/>
            <p:nvPr/>
          </p:nvSpPr>
          <p:spPr>
            <a:xfrm>
              <a:off x="1457446" y="1050606"/>
              <a:ext cx="6619934" cy="484763"/>
            </a:xfrm>
            <a:custGeom>
              <a:avLst/>
              <a:pathLst>
                <a:path w="6619934" h="484763">
                  <a:moveTo>
                    <a:pt x="0" y="484763"/>
                  </a:moveTo>
                  <a:lnTo>
                    <a:pt x="275830" y="199608"/>
                  </a:lnTo>
                  <a:lnTo>
                    <a:pt x="551661" y="199608"/>
                  </a:lnTo>
                  <a:lnTo>
                    <a:pt x="827491" y="142577"/>
                  </a:lnTo>
                  <a:lnTo>
                    <a:pt x="1103322" y="85546"/>
                  </a:lnTo>
                  <a:lnTo>
                    <a:pt x="1379153" y="57030"/>
                  </a:lnTo>
                  <a:lnTo>
                    <a:pt x="1654983" y="57030"/>
                  </a:lnTo>
                  <a:lnTo>
                    <a:pt x="1930814" y="57030"/>
                  </a:lnTo>
                  <a:lnTo>
                    <a:pt x="2206644" y="0"/>
                  </a:lnTo>
                  <a:lnTo>
                    <a:pt x="2482475" y="28515"/>
                  </a:lnTo>
                  <a:lnTo>
                    <a:pt x="2758306" y="28515"/>
                  </a:lnTo>
                  <a:lnTo>
                    <a:pt x="3034136" y="85546"/>
                  </a:lnTo>
                  <a:lnTo>
                    <a:pt x="3309967" y="85546"/>
                  </a:lnTo>
                  <a:lnTo>
                    <a:pt x="3585797" y="57030"/>
                  </a:lnTo>
                  <a:lnTo>
                    <a:pt x="3861628" y="114061"/>
                  </a:lnTo>
                  <a:lnTo>
                    <a:pt x="4137459" y="85546"/>
                  </a:lnTo>
                  <a:lnTo>
                    <a:pt x="4413289" y="85546"/>
                  </a:lnTo>
                  <a:lnTo>
                    <a:pt x="4689120" y="114061"/>
                  </a:lnTo>
                  <a:lnTo>
                    <a:pt x="4964950" y="114061"/>
                  </a:lnTo>
                  <a:lnTo>
                    <a:pt x="5240781" y="114061"/>
                  </a:lnTo>
                  <a:lnTo>
                    <a:pt x="5516612" y="85546"/>
                  </a:lnTo>
                  <a:lnTo>
                    <a:pt x="5792442" y="57030"/>
                  </a:lnTo>
                  <a:lnTo>
                    <a:pt x="6068273" y="199608"/>
                  </a:lnTo>
                  <a:lnTo>
                    <a:pt x="6344103" y="342185"/>
                  </a:lnTo>
                  <a:lnTo>
                    <a:pt x="6619934" y="342185"/>
                  </a:lnTo>
                </a:path>
              </a:pathLst>
            </a:custGeom>
            <a:ln w="27101" cap="flat">
              <a:solidFill>
                <a:srgbClr val="333333">
                  <a:alpha val="50196"/>
                </a:srgbClr>
              </a:solidFill>
              <a:prstDash val="solid"/>
              <a:round/>
            </a:ln>
          </p:spPr>
          <p:txBody>
            <a:bodyPr/>
            <a:lstStyle/>
            <a:p/>
          </p:txBody>
        </p:sp>
        <p:sp>
          <p:nvSpPr>
            <p:cNvPr id="75" name="tx75"/>
            <p:cNvSpPr/>
            <p:nvPr/>
          </p:nvSpPr>
          <p:spPr>
            <a:xfrm>
              <a:off x="663793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1376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18959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543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741260"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8017091"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3793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691376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718959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465430"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741260"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6" name="tx86"/>
            <p:cNvSpPr/>
            <p:nvPr/>
          </p:nvSpPr>
          <p:spPr>
            <a:xfrm>
              <a:off x="8017091"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7" name="tx87"/>
            <p:cNvSpPr/>
            <p:nvPr/>
          </p:nvSpPr>
          <p:spPr>
            <a:xfrm>
              <a:off x="1290154" y="203064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8" name="tx88"/>
            <p:cNvSpPr/>
            <p:nvPr/>
          </p:nvSpPr>
          <p:spPr>
            <a:xfrm>
              <a:off x="2714511" y="34385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9" name="tx89"/>
            <p:cNvSpPr/>
            <p:nvPr/>
          </p:nvSpPr>
          <p:spPr>
            <a:xfrm>
              <a:off x="4093664" y="35256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0" name="tx90"/>
            <p:cNvSpPr/>
            <p:nvPr/>
          </p:nvSpPr>
          <p:spPr>
            <a:xfrm>
              <a:off x="5472817" y="330260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6576140" y="32189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6851970" y="332699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3" name="tx93"/>
            <p:cNvSpPr/>
            <p:nvPr/>
          </p:nvSpPr>
          <p:spPr>
            <a:xfrm>
              <a:off x="7127801" y="34280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4" name="tx94"/>
            <p:cNvSpPr/>
            <p:nvPr/>
          </p:nvSpPr>
          <p:spPr>
            <a:xfrm>
              <a:off x="7358427" y="285997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7634258" y="228327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6" name="tx96"/>
            <p:cNvSpPr/>
            <p:nvPr/>
          </p:nvSpPr>
          <p:spPr>
            <a:xfrm>
              <a:off x="7910089" y="225714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7" name="tx97"/>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94200" y="29503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9" name="tx99"/>
            <p:cNvSpPr/>
            <p:nvPr/>
          </p:nvSpPr>
          <p:spPr>
            <a:xfrm>
              <a:off x="577692" y="20611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0" name="tx100"/>
            <p:cNvSpPr/>
            <p:nvPr/>
          </p:nvSpPr>
          <p:spPr>
            <a:xfrm>
              <a:off x="577692" y="11900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82576" y="4778716"/>
              <a:ext cx="201456" cy="201456"/>
            </a:xfrm>
            <a:prstGeom prst="rect">
              <a:avLst/>
            </a:prstGeom>
            <a:solidFill>
              <a:srgbClr val="B3B3B3">
                <a:alpha val="100000"/>
              </a:srgbClr>
            </a:solidFill>
          </p:spPr>
          <p:txBody>
            <a:bodyPr/>
            <a:lstStyle/>
            <a:p/>
          </p:txBody>
        </p:sp>
        <p:sp>
          <p:nvSpPr>
            <p:cNvPr id="123" name="rc123"/>
            <p:cNvSpPr/>
            <p:nvPr/>
          </p:nvSpPr>
          <p:spPr>
            <a:xfrm>
              <a:off x="5584731" y="4778716"/>
              <a:ext cx="201456" cy="201456"/>
            </a:xfrm>
            <a:prstGeom prst="rect">
              <a:avLst/>
            </a:prstGeom>
            <a:solidFill>
              <a:srgbClr val="1CABE2">
                <a:alpha val="100000"/>
              </a:srgbClr>
            </a:solidFill>
          </p:spPr>
          <p:txBody>
            <a:bodyPr/>
            <a:lstStyle/>
            <a:p/>
          </p:txBody>
        </p:sp>
        <p:sp>
          <p:nvSpPr>
            <p:cNvPr id="124" name="tx124"/>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89913" y="467611"/>
              <a:ext cx="85545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Sao Tome and Principe, 2000-2024</a:t>
              </a:r>
            </a:p>
          </p:txBody>
        </p:sp>
        <p:sp>
          <p:nvSpPr>
            <p:cNvPr id="127" name="pl127"/>
            <p:cNvSpPr/>
            <p:nvPr/>
          </p:nvSpPr>
          <p:spPr>
            <a:xfrm>
              <a:off x="21394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7516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3639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9761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2" name="pl132"/>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3" name="pl133"/>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455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578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7007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7823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33322" y="5650800"/>
              <a:ext cx="1491330" cy="164676"/>
            </a:xfrm>
            <a:prstGeom prst="rect">
              <a:avLst/>
            </a:prstGeom>
            <a:solidFill>
              <a:srgbClr val="1CABE2">
                <a:alpha val="100000"/>
              </a:srgbClr>
            </a:solidFill>
          </p:spPr>
          <p:txBody>
            <a:bodyPr/>
            <a:lstStyle/>
            <a:p/>
          </p:txBody>
        </p:sp>
        <p:sp>
          <p:nvSpPr>
            <p:cNvPr id="140" name="rc140"/>
            <p:cNvSpPr/>
            <p:nvPr/>
          </p:nvSpPr>
          <p:spPr>
            <a:xfrm>
              <a:off x="1333322" y="5444954"/>
              <a:ext cx="6747263" cy="164676"/>
            </a:xfrm>
            <a:prstGeom prst="rect">
              <a:avLst/>
            </a:prstGeom>
            <a:solidFill>
              <a:srgbClr val="1CABE2">
                <a:alpha val="100000"/>
              </a:srgbClr>
            </a:solidFill>
          </p:spPr>
          <p:txBody>
            <a:bodyPr/>
            <a:lstStyle/>
            <a:p/>
          </p:txBody>
        </p:sp>
        <p:sp>
          <p:nvSpPr>
            <p:cNvPr id="141" name="rc141"/>
            <p:cNvSpPr/>
            <p:nvPr/>
          </p:nvSpPr>
          <p:spPr>
            <a:xfrm>
              <a:off x="1333322" y="5239108"/>
              <a:ext cx="6868182" cy="164676"/>
            </a:xfrm>
            <a:prstGeom prst="rect">
              <a:avLst/>
            </a:prstGeom>
            <a:solidFill>
              <a:srgbClr val="1CABE2">
                <a:alpha val="100000"/>
              </a:srgbClr>
            </a:solidFill>
          </p:spPr>
          <p:txBody>
            <a:bodyPr/>
            <a:lstStyle/>
            <a:p/>
          </p:txBody>
        </p:sp>
        <p:sp>
          <p:nvSpPr>
            <p:cNvPr id="142" name="rc142"/>
            <p:cNvSpPr/>
            <p:nvPr/>
          </p:nvSpPr>
          <p:spPr>
            <a:xfrm>
              <a:off x="2824653" y="5650800"/>
              <a:ext cx="991533" cy="164676"/>
            </a:xfrm>
            <a:prstGeom prst="rect">
              <a:avLst/>
            </a:prstGeom>
            <a:solidFill>
              <a:srgbClr val="B3B3B3">
                <a:alpha val="100000"/>
              </a:srgbClr>
            </a:solidFill>
          </p:spPr>
          <p:txBody>
            <a:bodyPr/>
            <a:lstStyle/>
            <a:p/>
          </p:txBody>
        </p:sp>
        <p:sp>
          <p:nvSpPr>
            <p:cNvPr id="143" name="rc143"/>
            <p:cNvSpPr/>
            <p:nvPr/>
          </p:nvSpPr>
          <p:spPr>
            <a:xfrm>
              <a:off x="8080586" y="5444954"/>
              <a:ext cx="0" cy="164676"/>
            </a:xfrm>
            <a:prstGeom prst="rect">
              <a:avLst/>
            </a:prstGeom>
            <a:solidFill>
              <a:srgbClr val="B3B3B3">
                <a:alpha val="100000"/>
              </a:srgbClr>
            </a:solidFill>
          </p:spPr>
          <p:txBody>
            <a:bodyPr/>
            <a:lstStyle/>
            <a:p/>
          </p:txBody>
        </p:sp>
        <p:sp>
          <p:nvSpPr>
            <p:cNvPr id="144" name="rc144"/>
            <p:cNvSpPr/>
            <p:nvPr/>
          </p:nvSpPr>
          <p:spPr>
            <a:xfrm>
              <a:off x="8201504" y="5239108"/>
              <a:ext cx="0" cy="164676"/>
            </a:xfrm>
            <a:prstGeom prst="rect">
              <a:avLst/>
            </a:prstGeom>
            <a:solidFill>
              <a:srgbClr val="B3B3B3">
                <a:alpha val="100000"/>
              </a:srgbClr>
            </a:solidFill>
          </p:spPr>
          <p:txBody>
            <a:bodyPr/>
            <a:lstStyle/>
            <a:p/>
          </p:txBody>
        </p:sp>
        <p:sp>
          <p:nvSpPr>
            <p:cNvPr id="145" name="tx145"/>
            <p:cNvSpPr/>
            <p:nvPr/>
          </p:nvSpPr>
          <p:spPr>
            <a:xfrm>
              <a:off x="3946413"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6" name="tx146"/>
            <p:cNvSpPr/>
            <p:nvPr/>
          </p:nvSpPr>
          <p:spPr>
            <a:xfrm>
              <a:off x="8259030"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8379949"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82903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3" name="tx153"/>
            <p:cNvSpPr/>
            <p:nvPr/>
          </p:nvSpPr>
          <p:spPr>
            <a:xfrm>
              <a:off x="4441279"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4" name="tx154"/>
            <p:cNvSpPr/>
            <p:nvPr/>
          </p:nvSpPr>
          <p:spPr>
            <a:xfrm>
              <a:off x="605352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5" name="tx155"/>
            <p:cNvSpPr/>
            <p:nvPr/>
          </p:nvSpPr>
          <p:spPr>
            <a:xfrm>
              <a:off x="766577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56" name="tx156"/>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Sao Tome and Principe.
In 2024, DTP1 coverage in Sao Tome and Principe remained constant 87%. There were &lt;1,000 children who missed out on any DTP vaccination (zero-dose children).
DTP3 coverage remained constant at 87%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42843"/>
            </a:xfrm>
            <a:custGeom>
              <a:avLst/>
              <a:pathLst>
                <a:path w="3397293" h="342843">
                  <a:moveTo>
                    <a:pt x="0" y="285702"/>
                  </a:moveTo>
                  <a:lnTo>
                    <a:pt x="141553" y="57140"/>
                  </a:lnTo>
                  <a:lnTo>
                    <a:pt x="283107" y="142851"/>
                  </a:lnTo>
                  <a:lnTo>
                    <a:pt x="424661" y="28570"/>
                  </a:lnTo>
                  <a:lnTo>
                    <a:pt x="566215" y="0"/>
                  </a:lnTo>
                  <a:lnTo>
                    <a:pt x="707769" y="0"/>
                  </a:lnTo>
                  <a:lnTo>
                    <a:pt x="849323" y="0"/>
                  </a:lnTo>
                  <a:lnTo>
                    <a:pt x="990877" y="0"/>
                  </a:lnTo>
                  <a:lnTo>
                    <a:pt x="1132431" y="0"/>
                  </a:lnTo>
                  <a:lnTo>
                    <a:pt x="1273984" y="0"/>
                  </a:lnTo>
                  <a:lnTo>
                    <a:pt x="1415538" y="28570"/>
                  </a:lnTo>
                  <a:lnTo>
                    <a:pt x="1557092" y="28570"/>
                  </a:lnTo>
                  <a:lnTo>
                    <a:pt x="1698646" y="28570"/>
                  </a:lnTo>
                  <a:lnTo>
                    <a:pt x="1840200" y="0"/>
                  </a:lnTo>
                  <a:lnTo>
                    <a:pt x="1981754" y="28570"/>
                  </a:lnTo>
                  <a:lnTo>
                    <a:pt x="2123308" y="28570"/>
                  </a:lnTo>
                  <a:lnTo>
                    <a:pt x="2264862" y="57140"/>
                  </a:lnTo>
                  <a:lnTo>
                    <a:pt x="2406416" y="85710"/>
                  </a:lnTo>
                  <a:lnTo>
                    <a:pt x="2547969" y="57140"/>
                  </a:lnTo>
                  <a:lnTo>
                    <a:pt x="2689523" y="57140"/>
                  </a:lnTo>
                  <a:lnTo>
                    <a:pt x="2831077" y="57140"/>
                  </a:lnTo>
                  <a:lnTo>
                    <a:pt x="2972631" y="57140"/>
                  </a:lnTo>
                  <a:lnTo>
                    <a:pt x="3114185" y="199991"/>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42843"/>
            </a:xfrm>
            <a:custGeom>
              <a:avLst/>
              <a:pathLst>
                <a:path w="3397293" h="342843">
                  <a:moveTo>
                    <a:pt x="0" y="285702"/>
                  </a:moveTo>
                  <a:lnTo>
                    <a:pt x="141553" y="57140"/>
                  </a:lnTo>
                  <a:lnTo>
                    <a:pt x="283107" y="142851"/>
                  </a:lnTo>
                  <a:lnTo>
                    <a:pt x="424661" y="28570"/>
                  </a:lnTo>
                  <a:lnTo>
                    <a:pt x="566215" y="0"/>
                  </a:lnTo>
                  <a:lnTo>
                    <a:pt x="707769" y="0"/>
                  </a:lnTo>
                  <a:lnTo>
                    <a:pt x="849323" y="0"/>
                  </a:lnTo>
                  <a:lnTo>
                    <a:pt x="990877" y="0"/>
                  </a:lnTo>
                  <a:lnTo>
                    <a:pt x="1132431" y="0"/>
                  </a:lnTo>
                  <a:lnTo>
                    <a:pt x="1273984" y="0"/>
                  </a:lnTo>
                  <a:lnTo>
                    <a:pt x="1415538" y="28570"/>
                  </a:lnTo>
                  <a:lnTo>
                    <a:pt x="1557092" y="28570"/>
                  </a:lnTo>
                  <a:lnTo>
                    <a:pt x="1698646" y="28570"/>
                  </a:lnTo>
                  <a:lnTo>
                    <a:pt x="1840200" y="0"/>
                  </a:lnTo>
                  <a:lnTo>
                    <a:pt x="1981754" y="28570"/>
                  </a:lnTo>
                  <a:lnTo>
                    <a:pt x="2123308" y="28570"/>
                  </a:lnTo>
                  <a:lnTo>
                    <a:pt x="2264862" y="57140"/>
                  </a:lnTo>
                  <a:lnTo>
                    <a:pt x="2406416" y="85710"/>
                  </a:lnTo>
                  <a:lnTo>
                    <a:pt x="2547969" y="57140"/>
                  </a:lnTo>
                  <a:lnTo>
                    <a:pt x="2689523" y="57140"/>
                  </a:lnTo>
                  <a:lnTo>
                    <a:pt x="2831077" y="57140"/>
                  </a:lnTo>
                  <a:lnTo>
                    <a:pt x="2972631" y="57140"/>
                  </a:lnTo>
                  <a:lnTo>
                    <a:pt x="3114185" y="199991"/>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42843"/>
            </a:xfrm>
            <a:custGeom>
              <a:avLst/>
              <a:pathLst>
                <a:path w="3397293" h="342843">
                  <a:moveTo>
                    <a:pt x="0" y="285702"/>
                  </a:moveTo>
                  <a:lnTo>
                    <a:pt x="141553" y="57140"/>
                  </a:lnTo>
                  <a:lnTo>
                    <a:pt x="283107" y="142851"/>
                  </a:lnTo>
                  <a:lnTo>
                    <a:pt x="424661" y="28570"/>
                  </a:lnTo>
                  <a:lnTo>
                    <a:pt x="566215" y="0"/>
                  </a:lnTo>
                  <a:lnTo>
                    <a:pt x="707769" y="0"/>
                  </a:lnTo>
                  <a:lnTo>
                    <a:pt x="849323" y="0"/>
                  </a:lnTo>
                  <a:lnTo>
                    <a:pt x="990877" y="0"/>
                  </a:lnTo>
                  <a:lnTo>
                    <a:pt x="1132431" y="0"/>
                  </a:lnTo>
                  <a:lnTo>
                    <a:pt x="1273984" y="0"/>
                  </a:lnTo>
                  <a:lnTo>
                    <a:pt x="1415538" y="28570"/>
                  </a:lnTo>
                  <a:lnTo>
                    <a:pt x="1557092" y="28570"/>
                  </a:lnTo>
                  <a:lnTo>
                    <a:pt x="1698646" y="28570"/>
                  </a:lnTo>
                  <a:lnTo>
                    <a:pt x="1840200" y="0"/>
                  </a:lnTo>
                  <a:lnTo>
                    <a:pt x="1981754" y="28570"/>
                  </a:lnTo>
                  <a:lnTo>
                    <a:pt x="2123308" y="28570"/>
                  </a:lnTo>
                  <a:lnTo>
                    <a:pt x="2264862" y="57140"/>
                  </a:lnTo>
                  <a:lnTo>
                    <a:pt x="2406416" y="85710"/>
                  </a:lnTo>
                  <a:lnTo>
                    <a:pt x="2547969" y="57140"/>
                  </a:lnTo>
                  <a:lnTo>
                    <a:pt x="2689523" y="57140"/>
                  </a:lnTo>
                  <a:lnTo>
                    <a:pt x="2831077" y="57140"/>
                  </a:lnTo>
                  <a:lnTo>
                    <a:pt x="2972631" y="57140"/>
                  </a:lnTo>
                  <a:lnTo>
                    <a:pt x="3114185" y="199991"/>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31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31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41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239" y="480394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0" name="tx60"/>
            <p:cNvSpPr/>
            <p:nvPr/>
          </p:nvSpPr>
          <p:spPr>
            <a:xfrm>
              <a:off x="32787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4122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44799" y="471005"/>
              <a:ext cx="35496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Sao Tome and Principe, 2000-2024</a:t>
              </a:r>
            </a:p>
          </p:txBody>
        </p:sp>
        <p:sp>
          <p:nvSpPr>
            <p:cNvPr id="63" name="pl63"/>
            <p:cNvSpPr/>
            <p:nvPr/>
          </p:nvSpPr>
          <p:spPr>
            <a:xfrm>
              <a:off x="5267799" y="31798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227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08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51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42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371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22791"/>
              <a:ext cx="3397293" cy="1028529"/>
            </a:xfrm>
            <a:custGeom>
              <a:avLst/>
              <a:pathLst>
                <a:path w="3397293" h="1028529">
                  <a:moveTo>
                    <a:pt x="0" y="857107"/>
                  </a:moveTo>
                  <a:lnTo>
                    <a:pt x="141553" y="171421"/>
                  </a:lnTo>
                  <a:lnTo>
                    <a:pt x="283107" y="428553"/>
                  </a:lnTo>
                  <a:lnTo>
                    <a:pt x="424661" y="85710"/>
                  </a:lnTo>
                  <a:lnTo>
                    <a:pt x="566215" y="0"/>
                  </a:lnTo>
                  <a:lnTo>
                    <a:pt x="707769" y="0"/>
                  </a:lnTo>
                  <a:lnTo>
                    <a:pt x="849323" y="0"/>
                  </a:lnTo>
                  <a:lnTo>
                    <a:pt x="990877" y="0"/>
                  </a:lnTo>
                  <a:lnTo>
                    <a:pt x="1132431" y="0"/>
                  </a:lnTo>
                  <a:lnTo>
                    <a:pt x="1273984" y="0"/>
                  </a:lnTo>
                  <a:lnTo>
                    <a:pt x="1415538" y="85710"/>
                  </a:lnTo>
                  <a:lnTo>
                    <a:pt x="1557092" y="85710"/>
                  </a:lnTo>
                  <a:lnTo>
                    <a:pt x="1698646" y="85710"/>
                  </a:lnTo>
                  <a:lnTo>
                    <a:pt x="1840200" y="0"/>
                  </a:lnTo>
                  <a:lnTo>
                    <a:pt x="1981754" y="85710"/>
                  </a:lnTo>
                  <a:lnTo>
                    <a:pt x="2123308" y="85710"/>
                  </a:lnTo>
                  <a:lnTo>
                    <a:pt x="2264862" y="171421"/>
                  </a:lnTo>
                  <a:lnTo>
                    <a:pt x="2406416" y="257132"/>
                  </a:lnTo>
                  <a:lnTo>
                    <a:pt x="2547969" y="171421"/>
                  </a:lnTo>
                  <a:lnTo>
                    <a:pt x="2689523" y="171421"/>
                  </a:lnTo>
                  <a:lnTo>
                    <a:pt x="2831077" y="171421"/>
                  </a:lnTo>
                  <a:lnTo>
                    <a:pt x="2972631" y="171421"/>
                  </a:lnTo>
                  <a:lnTo>
                    <a:pt x="3114185" y="599975"/>
                  </a:lnTo>
                  <a:lnTo>
                    <a:pt x="3255739" y="1028529"/>
                  </a:lnTo>
                  <a:lnTo>
                    <a:pt x="3397293" y="1028529"/>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94213"/>
              <a:ext cx="3397293" cy="685686"/>
            </a:xfrm>
            <a:custGeom>
              <a:avLst/>
              <a:pathLst>
                <a:path w="3397293" h="685686">
                  <a:moveTo>
                    <a:pt x="0" y="685686"/>
                  </a:moveTo>
                  <a:lnTo>
                    <a:pt x="141553" y="599975"/>
                  </a:lnTo>
                  <a:lnTo>
                    <a:pt x="283107" y="599975"/>
                  </a:lnTo>
                  <a:lnTo>
                    <a:pt x="424661" y="514264"/>
                  </a:lnTo>
                  <a:lnTo>
                    <a:pt x="566215" y="428553"/>
                  </a:lnTo>
                  <a:lnTo>
                    <a:pt x="707769" y="342843"/>
                  </a:lnTo>
                  <a:lnTo>
                    <a:pt x="849323" y="257132"/>
                  </a:lnTo>
                  <a:lnTo>
                    <a:pt x="990877" y="257132"/>
                  </a:lnTo>
                  <a:lnTo>
                    <a:pt x="1132431" y="171421"/>
                  </a:lnTo>
                  <a:lnTo>
                    <a:pt x="1273984" y="85710"/>
                  </a:lnTo>
                  <a:lnTo>
                    <a:pt x="1415538" y="85710"/>
                  </a:lnTo>
                  <a:lnTo>
                    <a:pt x="1557092" y="85710"/>
                  </a:lnTo>
                  <a:lnTo>
                    <a:pt x="1698646" y="85710"/>
                  </a:lnTo>
                  <a:lnTo>
                    <a:pt x="1840200" y="85710"/>
                  </a:lnTo>
                  <a:lnTo>
                    <a:pt x="1981754" y="85710"/>
                  </a:lnTo>
                  <a:lnTo>
                    <a:pt x="2123308" y="85710"/>
                  </a:lnTo>
                  <a:lnTo>
                    <a:pt x="2264862" y="0"/>
                  </a:lnTo>
                  <a:lnTo>
                    <a:pt x="2406416" y="0"/>
                  </a:lnTo>
                  <a:lnTo>
                    <a:pt x="2547969" y="0"/>
                  </a:lnTo>
                  <a:lnTo>
                    <a:pt x="2689523" y="0"/>
                  </a:lnTo>
                  <a:lnTo>
                    <a:pt x="2831077" y="171421"/>
                  </a:lnTo>
                  <a:lnTo>
                    <a:pt x="2972631" y="257132"/>
                  </a:lnTo>
                  <a:lnTo>
                    <a:pt x="3114185" y="85710"/>
                  </a:lnTo>
                  <a:lnTo>
                    <a:pt x="3255739" y="85710"/>
                  </a:lnTo>
                  <a:lnTo>
                    <a:pt x="3397293" y="857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08502"/>
              <a:ext cx="3397293" cy="2057058"/>
            </a:xfrm>
            <a:custGeom>
              <a:avLst/>
              <a:pathLst>
                <a:path w="3397293" h="2057058">
                  <a:moveTo>
                    <a:pt x="0" y="2057058"/>
                  </a:moveTo>
                  <a:lnTo>
                    <a:pt x="141553" y="2057058"/>
                  </a:lnTo>
                  <a:lnTo>
                    <a:pt x="283107" y="1971347"/>
                  </a:lnTo>
                  <a:lnTo>
                    <a:pt x="424661" y="1799925"/>
                  </a:lnTo>
                  <a:lnTo>
                    <a:pt x="566215" y="1542793"/>
                  </a:lnTo>
                  <a:lnTo>
                    <a:pt x="707769" y="1285661"/>
                  </a:lnTo>
                  <a:lnTo>
                    <a:pt x="849323" y="1114239"/>
                  </a:lnTo>
                  <a:lnTo>
                    <a:pt x="990877" y="942818"/>
                  </a:lnTo>
                  <a:lnTo>
                    <a:pt x="1132431" y="514264"/>
                  </a:lnTo>
                  <a:lnTo>
                    <a:pt x="1273984" y="171421"/>
                  </a:lnTo>
                  <a:lnTo>
                    <a:pt x="1415538" y="685686"/>
                  </a:lnTo>
                  <a:lnTo>
                    <a:pt x="1557092" y="857107"/>
                  </a:lnTo>
                  <a:lnTo>
                    <a:pt x="1698646" y="1199950"/>
                  </a:lnTo>
                  <a:lnTo>
                    <a:pt x="1840200" y="1285661"/>
                  </a:lnTo>
                  <a:lnTo>
                    <a:pt x="1981754" y="942818"/>
                  </a:lnTo>
                  <a:lnTo>
                    <a:pt x="2123308" y="857107"/>
                  </a:lnTo>
                  <a:lnTo>
                    <a:pt x="2264862" y="428553"/>
                  </a:lnTo>
                  <a:lnTo>
                    <a:pt x="2406416" y="342843"/>
                  </a:lnTo>
                  <a:lnTo>
                    <a:pt x="2547969" y="257132"/>
                  </a:lnTo>
                  <a:lnTo>
                    <a:pt x="2689523" y="85710"/>
                  </a:lnTo>
                  <a:lnTo>
                    <a:pt x="2831077" y="257132"/>
                  </a:lnTo>
                  <a:lnTo>
                    <a:pt x="2972631" y="342843"/>
                  </a:lnTo>
                  <a:lnTo>
                    <a:pt x="3114185" y="342843"/>
                  </a:lnTo>
                  <a:lnTo>
                    <a:pt x="3255739" y="8571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9421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22791"/>
              <a:ext cx="3397293" cy="1028529"/>
            </a:xfrm>
            <a:custGeom>
              <a:avLst/>
              <a:pathLst>
                <a:path w="3397293" h="1028529">
                  <a:moveTo>
                    <a:pt x="0" y="857107"/>
                  </a:moveTo>
                  <a:lnTo>
                    <a:pt x="141553" y="171421"/>
                  </a:lnTo>
                  <a:lnTo>
                    <a:pt x="283107" y="428553"/>
                  </a:lnTo>
                  <a:lnTo>
                    <a:pt x="424661" y="85710"/>
                  </a:lnTo>
                  <a:lnTo>
                    <a:pt x="566215" y="0"/>
                  </a:lnTo>
                  <a:lnTo>
                    <a:pt x="707769" y="0"/>
                  </a:lnTo>
                  <a:lnTo>
                    <a:pt x="849323" y="0"/>
                  </a:lnTo>
                  <a:lnTo>
                    <a:pt x="990877" y="0"/>
                  </a:lnTo>
                  <a:lnTo>
                    <a:pt x="1132431" y="0"/>
                  </a:lnTo>
                  <a:lnTo>
                    <a:pt x="1273984" y="0"/>
                  </a:lnTo>
                  <a:lnTo>
                    <a:pt x="1415538" y="85710"/>
                  </a:lnTo>
                  <a:lnTo>
                    <a:pt x="1557092" y="85710"/>
                  </a:lnTo>
                  <a:lnTo>
                    <a:pt x="1698646" y="85710"/>
                  </a:lnTo>
                  <a:lnTo>
                    <a:pt x="1840200" y="0"/>
                  </a:lnTo>
                  <a:lnTo>
                    <a:pt x="1981754" y="85710"/>
                  </a:lnTo>
                  <a:lnTo>
                    <a:pt x="2123308" y="85710"/>
                  </a:lnTo>
                  <a:lnTo>
                    <a:pt x="2264862" y="171421"/>
                  </a:lnTo>
                  <a:lnTo>
                    <a:pt x="2406416" y="257132"/>
                  </a:lnTo>
                  <a:lnTo>
                    <a:pt x="2547969" y="171421"/>
                  </a:lnTo>
                  <a:lnTo>
                    <a:pt x="2689523" y="171421"/>
                  </a:lnTo>
                  <a:lnTo>
                    <a:pt x="2831077" y="171421"/>
                  </a:lnTo>
                  <a:lnTo>
                    <a:pt x="2972631" y="171421"/>
                  </a:lnTo>
                  <a:lnTo>
                    <a:pt x="3114185" y="599975"/>
                  </a:lnTo>
                  <a:lnTo>
                    <a:pt x="3255739" y="1028529"/>
                  </a:lnTo>
                  <a:lnTo>
                    <a:pt x="3397293" y="102852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99943"/>
              <a:ext cx="0" cy="1079955"/>
            </a:xfrm>
            <a:custGeom>
              <a:avLst/>
              <a:pathLst>
                <a:path w="0" h="1079955">
                  <a:moveTo>
                    <a:pt x="0" y="107995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99943"/>
              <a:ext cx="0" cy="222847"/>
            </a:xfrm>
            <a:custGeom>
              <a:avLst/>
              <a:pathLst>
                <a:path w="0" h="222847">
                  <a:moveTo>
                    <a:pt x="0" y="22284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99943"/>
              <a:ext cx="0" cy="308558"/>
            </a:xfrm>
            <a:custGeom>
              <a:avLst/>
              <a:pathLst>
                <a:path w="0" h="308558">
                  <a:moveTo>
                    <a:pt x="0" y="30855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99943"/>
              <a:ext cx="0" cy="308558"/>
            </a:xfrm>
            <a:custGeom>
              <a:avLst/>
              <a:pathLst>
                <a:path w="0" h="308558">
                  <a:moveTo>
                    <a:pt x="0" y="30855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99943"/>
              <a:ext cx="0" cy="394269"/>
            </a:xfrm>
            <a:custGeom>
              <a:avLst/>
              <a:pathLst>
                <a:path w="0" h="394269">
                  <a:moveTo>
                    <a:pt x="0" y="3942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99943"/>
              <a:ext cx="0" cy="1251376"/>
            </a:xfrm>
            <a:custGeom>
              <a:avLst/>
              <a:pathLst>
                <a:path w="0" h="1251376">
                  <a:moveTo>
                    <a:pt x="0" y="12513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99943"/>
              <a:ext cx="0" cy="1251376"/>
            </a:xfrm>
            <a:custGeom>
              <a:avLst/>
              <a:pathLst>
                <a:path w="0" h="1251376">
                  <a:moveTo>
                    <a:pt x="0" y="12513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22791"/>
              <a:ext cx="3397293" cy="1028529"/>
            </a:xfrm>
            <a:custGeom>
              <a:avLst/>
              <a:pathLst>
                <a:path w="3397293" h="1028529">
                  <a:moveTo>
                    <a:pt x="0" y="857107"/>
                  </a:moveTo>
                  <a:lnTo>
                    <a:pt x="141553" y="171421"/>
                  </a:lnTo>
                  <a:lnTo>
                    <a:pt x="283107" y="428553"/>
                  </a:lnTo>
                  <a:lnTo>
                    <a:pt x="424661" y="85710"/>
                  </a:lnTo>
                  <a:lnTo>
                    <a:pt x="566215" y="0"/>
                  </a:lnTo>
                  <a:lnTo>
                    <a:pt x="707769" y="0"/>
                  </a:lnTo>
                  <a:lnTo>
                    <a:pt x="849323" y="0"/>
                  </a:lnTo>
                  <a:lnTo>
                    <a:pt x="990877" y="0"/>
                  </a:lnTo>
                  <a:lnTo>
                    <a:pt x="1132431" y="0"/>
                  </a:lnTo>
                  <a:lnTo>
                    <a:pt x="1273984" y="0"/>
                  </a:lnTo>
                  <a:lnTo>
                    <a:pt x="1415538" y="85710"/>
                  </a:lnTo>
                  <a:lnTo>
                    <a:pt x="1557092" y="85710"/>
                  </a:lnTo>
                  <a:lnTo>
                    <a:pt x="1698646" y="85710"/>
                  </a:lnTo>
                  <a:lnTo>
                    <a:pt x="1840200" y="0"/>
                  </a:lnTo>
                  <a:lnTo>
                    <a:pt x="1981754" y="85710"/>
                  </a:lnTo>
                  <a:lnTo>
                    <a:pt x="2123308" y="85710"/>
                  </a:lnTo>
                  <a:lnTo>
                    <a:pt x="2264862" y="171421"/>
                  </a:lnTo>
                  <a:lnTo>
                    <a:pt x="2406416" y="257132"/>
                  </a:lnTo>
                  <a:lnTo>
                    <a:pt x="2547969" y="171421"/>
                  </a:lnTo>
                  <a:lnTo>
                    <a:pt x="2689523" y="171421"/>
                  </a:lnTo>
                  <a:lnTo>
                    <a:pt x="2831077" y="171421"/>
                  </a:lnTo>
                  <a:lnTo>
                    <a:pt x="2972631" y="171421"/>
                  </a:lnTo>
                  <a:lnTo>
                    <a:pt x="3114185" y="599975"/>
                  </a:lnTo>
                  <a:lnTo>
                    <a:pt x="3255739" y="1028529"/>
                  </a:lnTo>
                  <a:lnTo>
                    <a:pt x="3397293" y="1028529"/>
                  </a:lnTo>
                </a:path>
              </a:pathLst>
            </a:custGeom>
            <a:ln w="27101" cap="flat">
              <a:solidFill>
                <a:srgbClr val="0058AB">
                  <a:alpha val="100000"/>
                </a:srgbClr>
              </a:solidFill>
              <a:prstDash val="solid"/>
              <a:round/>
            </a:ln>
          </p:spPr>
          <p:txBody>
            <a:bodyPr/>
            <a:lstStyle/>
            <a:p/>
          </p:txBody>
        </p:sp>
        <p:sp>
          <p:nvSpPr>
            <p:cNvPr id="90" name="tx90"/>
            <p:cNvSpPr/>
            <p:nvPr/>
          </p:nvSpPr>
          <p:spPr>
            <a:xfrm>
              <a:off x="5389469" y="142521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115288"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4252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56617" y="14252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19408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7693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563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992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420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849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5098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5098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3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908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776938" y="480394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16" name="tx116"/>
            <p:cNvSpPr/>
            <p:nvPr/>
          </p:nvSpPr>
          <p:spPr>
            <a:xfrm>
              <a:off x="75954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35791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76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951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13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32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358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545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73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91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1589776" cy="149993"/>
            </a:xfrm>
            <a:prstGeom prst="rect">
              <a:avLst/>
            </a:prstGeom>
            <a:solidFill>
              <a:srgbClr val="1CABE2">
                <a:alpha val="80000"/>
              </a:srgbClr>
            </a:solidFill>
          </p:spPr>
          <p:txBody>
            <a:bodyPr/>
            <a:lstStyle/>
            <a:p/>
          </p:txBody>
        </p:sp>
        <p:sp>
          <p:nvSpPr>
            <p:cNvPr id="132" name="rc132"/>
            <p:cNvSpPr/>
            <p:nvPr/>
          </p:nvSpPr>
          <p:spPr>
            <a:xfrm>
              <a:off x="1317178" y="5637654"/>
              <a:ext cx="7192664"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027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452144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24012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1" name="tx141"/>
            <p:cNvSpPr/>
            <p:nvPr/>
          </p:nvSpPr>
          <p:spPr>
            <a:xfrm>
              <a:off x="795880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Sao Tome and Principe (87%) was 2 percentage points lower than the global average (89%) and 6 percentage points higher than the average across all WCAR countries (81%).
National DTP1 coverage was 10 percentage points lower than in 2019 (97%).
The number of zero-dose children increased (ie. worsened)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Sao Tome and Principe ranked number 14 out of 24 countries for lowest DTP1 coverage (based on tied ranks).
Sao Tome and Principe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Sao Tome and Principe ranked number 24 out of 24 countries with &lt;200 zero-dose children.
In 2024, Sao Tome and Principe ranked number 23 out of 24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0858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7469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4080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9164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5775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2385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520955"/>
              <a:ext cx="204851" cy="1104580"/>
            </a:xfrm>
            <a:prstGeom prst="rect">
              <a:avLst/>
            </a:prstGeom>
            <a:solidFill>
              <a:srgbClr val="80BD41">
                <a:alpha val="100000"/>
              </a:srgbClr>
            </a:solidFill>
          </p:spPr>
          <p:txBody>
            <a:bodyPr/>
            <a:lstStyle/>
            <a:p/>
          </p:txBody>
        </p:sp>
        <p:sp>
          <p:nvSpPr>
            <p:cNvPr id="25" name="rc25"/>
            <p:cNvSpPr/>
            <p:nvPr/>
          </p:nvSpPr>
          <p:spPr>
            <a:xfrm>
              <a:off x="1271992" y="3278618"/>
              <a:ext cx="204851" cy="148067"/>
            </a:xfrm>
            <a:prstGeom prst="rect">
              <a:avLst/>
            </a:prstGeom>
            <a:solidFill>
              <a:srgbClr val="0058AB">
                <a:alpha val="100000"/>
              </a:srgbClr>
            </a:solidFill>
          </p:spPr>
          <p:txBody>
            <a:bodyPr/>
            <a:lstStyle/>
            <a:p/>
          </p:txBody>
        </p:sp>
        <p:sp>
          <p:nvSpPr>
            <p:cNvPr id="26" name="rc26"/>
            <p:cNvSpPr/>
            <p:nvPr/>
          </p:nvSpPr>
          <p:spPr>
            <a:xfrm>
              <a:off x="1271992" y="3426685"/>
              <a:ext cx="204851" cy="94269"/>
            </a:xfrm>
            <a:prstGeom prst="rect">
              <a:avLst/>
            </a:prstGeom>
            <a:solidFill>
              <a:srgbClr val="1CABE2">
                <a:alpha val="100000"/>
              </a:srgbClr>
            </a:solidFill>
          </p:spPr>
          <p:txBody>
            <a:bodyPr/>
            <a:lstStyle/>
            <a:p/>
          </p:txBody>
        </p:sp>
        <p:sp>
          <p:nvSpPr>
            <p:cNvPr id="27" name="rc27"/>
            <p:cNvSpPr/>
            <p:nvPr/>
          </p:nvSpPr>
          <p:spPr>
            <a:xfrm>
              <a:off x="1499604" y="3356354"/>
              <a:ext cx="204851" cy="1269181"/>
            </a:xfrm>
            <a:prstGeom prst="rect">
              <a:avLst/>
            </a:prstGeom>
            <a:solidFill>
              <a:srgbClr val="80BD41">
                <a:alpha val="100000"/>
              </a:srgbClr>
            </a:solidFill>
          </p:spPr>
          <p:txBody>
            <a:bodyPr/>
            <a:lstStyle/>
            <a:p/>
          </p:txBody>
        </p:sp>
        <p:sp>
          <p:nvSpPr>
            <p:cNvPr id="28" name="rc28"/>
            <p:cNvSpPr/>
            <p:nvPr/>
          </p:nvSpPr>
          <p:spPr>
            <a:xfrm>
              <a:off x="1499604" y="3246044"/>
              <a:ext cx="204851" cy="41458"/>
            </a:xfrm>
            <a:prstGeom prst="rect">
              <a:avLst/>
            </a:prstGeom>
            <a:solidFill>
              <a:srgbClr val="0058AB">
                <a:alpha val="100000"/>
              </a:srgbClr>
            </a:solidFill>
          </p:spPr>
          <p:txBody>
            <a:bodyPr/>
            <a:lstStyle/>
            <a:p/>
          </p:txBody>
        </p:sp>
        <p:sp>
          <p:nvSpPr>
            <p:cNvPr id="29" name="rc29"/>
            <p:cNvSpPr/>
            <p:nvPr/>
          </p:nvSpPr>
          <p:spPr>
            <a:xfrm>
              <a:off x="1499604" y="3287502"/>
              <a:ext cx="204851" cy="68851"/>
            </a:xfrm>
            <a:prstGeom prst="rect">
              <a:avLst/>
            </a:prstGeom>
            <a:solidFill>
              <a:srgbClr val="1CABE2">
                <a:alpha val="100000"/>
              </a:srgbClr>
            </a:solidFill>
          </p:spPr>
          <p:txBody>
            <a:bodyPr/>
            <a:lstStyle/>
            <a:p/>
          </p:txBody>
        </p:sp>
        <p:sp>
          <p:nvSpPr>
            <p:cNvPr id="30" name="rc30"/>
            <p:cNvSpPr/>
            <p:nvPr/>
          </p:nvSpPr>
          <p:spPr>
            <a:xfrm>
              <a:off x="1727217" y="3326987"/>
              <a:ext cx="204851" cy="1298548"/>
            </a:xfrm>
            <a:prstGeom prst="rect">
              <a:avLst/>
            </a:prstGeom>
            <a:solidFill>
              <a:srgbClr val="80BD41">
                <a:alpha val="100000"/>
              </a:srgbClr>
            </a:solidFill>
          </p:spPr>
          <p:txBody>
            <a:bodyPr/>
            <a:lstStyle/>
            <a:p/>
          </p:txBody>
        </p:sp>
        <p:sp>
          <p:nvSpPr>
            <p:cNvPr id="31" name="rc31"/>
            <p:cNvSpPr/>
            <p:nvPr/>
          </p:nvSpPr>
          <p:spPr>
            <a:xfrm>
              <a:off x="1727217" y="3213962"/>
              <a:ext cx="204851" cy="84645"/>
            </a:xfrm>
            <a:prstGeom prst="rect">
              <a:avLst/>
            </a:prstGeom>
            <a:solidFill>
              <a:srgbClr val="0058AB">
                <a:alpha val="100000"/>
              </a:srgbClr>
            </a:solidFill>
          </p:spPr>
          <p:txBody>
            <a:bodyPr/>
            <a:lstStyle/>
            <a:p/>
          </p:txBody>
        </p:sp>
        <p:sp>
          <p:nvSpPr>
            <p:cNvPr id="32" name="rc32"/>
            <p:cNvSpPr/>
            <p:nvPr/>
          </p:nvSpPr>
          <p:spPr>
            <a:xfrm>
              <a:off x="1727217" y="3298607"/>
              <a:ext cx="204851" cy="28379"/>
            </a:xfrm>
            <a:prstGeom prst="rect">
              <a:avLst/>
            </a:prstGeom>
            <a:solidFill>
              <a:srgbClr val="1CABE2">
                <a:alpha val="100000"/>
              </a:srgbClr>
            </a:solidFill>
          </p:spPr>
          <p:txBody>
            <a:bodyPr/>
            <a:lstStyle/>
            <a:p/>
          </p:txBody>
        </p:sp>
        <p:sp>
          <p:nvSpPr>
            <p:cNvPr id="33" name="rc33"/>
            <p:cNvSpPr/>
            <p:nvPr/>
          </p:nvSpPr>
          <p:spPr>
            <a:xfrm>
              <a:off x="1954829" y="3270721"/>
              <a:ext cx="204851" cy="1354813"/>
            </a:xfrm>
            <a:prstGeom prst="rect">
              <a:avLst/>
            </a:prstGeom>
            <a:solidFill>
              <a:srgbClr val="80BD41">
                <a:alpha val="100000"/>
              </a:srgbClr>
            </a:solidFill>
          </p:spPr>
          <p:txBody>
            <a:bodyPr/>
            <a:lstStyle/>
            <a:p/>
          </p:txBody>
        </p:sp>
        <p:sp>
          <p:nvSpPr>
            <p:cNvPr id="34" name="rc34"/>
            <p:cNvSpPr/>
            <p:nvPr/>
          </p:nvSpPr>
          <p:spPr>
            <a:xfrm>
              <a:off x="1954829" y="3184349"/>
              <a:ext cx="204851" cy="28873"/>
            </a:xfrm>
            <a:prstGeom prst="rect">
              <a:avLst/>
            </a:prstGeom>
            <a:solidFill>
              <a:srgbClr val="0058AB">
                <a:alpha val="100000"/>
              </a:srgbClr>
            </a:solidFill>
          </p:spPr>
          <p:txBody>
            <a:bodyPr/>
            <a:lstStyle/>
            <a:p/>
          </p:txBody>
        </p:sp>
        <p:sp>
          <p:nvSpPr>
            <p:cNvPr id="35" name="rc35"/>
            <p:cNvSpPr/>
            <p:nvPr/>
          </p:nvSpPr>
          <p:spPr>
            <a:xfrm>
              <a:off x="1954829" y="3213222"/>
              <a:ext cx="204851" cy="57499"/>
            </a:xfrm>
            <a:prstGeom prst="rect">
              <a:avLst/>
            </a:prstGeom>
            <a:solidFill>
              <a:srgbClr val="1CABE2">
                <a:alpha val="100000"/>
              </a:srgbClr>
            </a:solidFill>
          </p:spPr>
          <p:txBody>
            <a:bodyPr/>
            <a:lstStyle/>
            <a:p/>
          </p:txBody>
        </p:sp>
        <p:sp>
          <p:nvSpPr>
            <p:cNvPr id="36" name="rc36"/>
            <p:cNvSpPr/>
            <p:nvPr/>
          </p:nvSpPr>
          <p:spPr>
            <a:xfrm>
              <a:off x="2182442" y="3216430"/>
              <a:ext cx="204851" cy="1409104"/>
            </a:xfrm>
            <a:prstGeom prst="rect">
              <a:avLst/>
            </a:prstGeom>
            <a:solidFill>
              <a:srgbClr val="80BD41">
                <a:alpha val="100000"/>
              </a:srgbClr>
            </a:solidFill>
          </p:spPr>
          <p:txBody>
            <a:bodyPr/>
            <a:lstStyle/>
            <a:p/>
          </p:txBody>
        </p:sp>
        <p:sp>
          <p:nvSpPr>
            <p:cNvPr id="37" name="rc37"/>
            <p:cNvSpPr/>
            <p:nvPr/>
          </p:nvSpPr>
          <p:spPr>
            <a:xfrm>
              <a:off x="2182442" y="3157697"/>
              <a:ext cx="204851" cy="14559"/>
            </a:xfrm>
            <a:prstGeom prst="rect">
              <a:avLst/>
            </a:prstGeom>
            <a:solidFill>
              <a:srgbClr val="0058AB">
                <a:alpha val="100000"/>
              </a:srgbClr>
            </a:solidFill>
          </p:spPr>
          <p:txBody>
            <a:bodyPr/>
            <a:lstStyle/>
            <a:p/>
          </p:txBody>
        </p:sp>
        <p:sp>
          <p:nvSpPr>
            <p:cNvPr id="38" name="rc38"/>
            <p:cNvSpPr/>
            <p:nvPr/>
          </p:nvSpPr>
          <p:spPr>
            <a:xfrm>
              <a:off x="2182442" y="3172257"/>
              <a:ext cx="204851" cy="44173"/>
            </a:xfrm>
            <a:prstGeom prst="rect">
              <a:avLst/>
            </a:prstGeom>
            <a:solidFill>
              <a:srgbClr val="1CABE2">
                <a:alpha val="100000"/>
              </a:srgbClr>
            </a:solidFill>
          </p:spPr>
          <p:txBody>
            <a:bodyPr/>
            <a:lstStyle/>
            <a:p/>
          </p:txBody>
        </p:sp>
        <p:sp>
          <p:nvSpPr>
            <p:cNvPr id="39" name="rc39"/>
            <p:cNvSpPr/>
            <p:nvPr/>
          </p:nvSpPr>
          <p:spPr>
            <a:xfrm>
              <a:off x="2410055" y="3172010"/>
              <a:ext cx="204851" cy="1453524"/>
            </a:xfrm>
            <a:prstGeom prst="rect">
              <a:avLst/>
            </a:prstGeom>
            <a:solidFill>
              <a:srgbClr val="80BD41">
                <a:alpha val="100000"/>
              </a:srgbClr>
            </a:solidFill>
          </p:spPr>
          <p:txBody>
            <a:bodyPr/>
            <a:lstStyle/>
            <a:p/>
          </p:txBody>
        </p:sp>
        <p:sp>
          <p:nvSpPr>
            <p:cNvPr id="40" name="rc40"/>
            <p:cNvSpPr/>
            <p:nvPr/>
          </p:nvSpPr>
          <p:spPr>
            <a:xfrm>
              <a:off x="2410055" y="3127096"/>
              <a:ext cx="204851" cy="15053"/>
            </a:xfrm>
            <a:prstGeom prst="rect">
              <a:avLst/>
            </a:prstGeom>
            <a:solidFill>
              <a:srgbClr val="0058AB">
                <a:alpha val="100000"/>
              </a:srgbClr>
            </a:solidFill>
          </p:spPr>
          <p:txBody>
            <a:bodyPr/>
            <a:lstStyle/>
            <a:p/>
          </p:txBody>
        </p:sp>
        <p:sp>
          <p:nvSpPr>
            <p:cNvPr id="41" name="rc41"/>
            <p:cNvSpPr/>
            <p:nvPr/>
          </p:nvSpPr>
          <p:spPr>
            <a:xfrm>
              <a:off x="2410055" y="3142150"/>
              <a:ext cx="204851" cy="29860"/>
            </a:xfrm>
            <a:prstGeom prst="rect">
              <a:avLst/>
            </a:prstGeom>
            <a:solidFill>
              <a:srgbClr val="1CABE2">
                <a:alpha val="100000"/>
              </a:srgbClr>
            </a:solidFill>
          </p:spPr>
          <p:txBody>
            <a:bodyPr/>
            <a:lstStyle/>
            <a:p/>
          </p:txBody>
        </p:sp>
        <p:sp>
          <p:nvSpPr>
            <p:cNvPr id="42" name="rc42"/>
            <p:cNvSpPr/>
            <p:nvPr/>
          </p:nvSpPr>
          <p:spPr>
            <a:xfrm>
              <a:off x="2637667" y="3137214"/>
              <a:ext cx="204851" cy="1488320"/>
            </a:xfrm>
            <a:prstGeom prst="rect">
              <a:avLst/>
            </a:prstGeom>
            <a:solidFill>
              <a:srgbClr val="80BD41">
                <a:alpha val="100000"/>
              </a:srgbClr>
            </a:solidFill>
          </p:spPr>
          <p:txBody>
            <a:bodyPr/>
            <a:lstStyle/>
            <a:p/>
          </p:txBody>
        </p:sp>
        <p:sp>
          <p:nvSpPr>
            <p:cNvPr id="43" name="rc43"/>
            <p:cNvSpPr/>
            <p:nvPr/>
          </p:nvSpPr>
          <p:spPr>
            <a:xfrm>
              <a:off x="2637667" y="3091067"/>
              <a:ext cx="204851" cy="15300"/>
            </a:xfrm>
            <a:prstGeom prst="rect">
              <a:avLst/>
            </a:prstGeom>
            <a:solidFill>
              <a:srgbClr val="0058AB">
                <a:alpha val="100000"/>
              </a:srgbClr>
            </a:solidFill>
          </p:spPr>
          <p:txBody>
            <a:bodyPr/>
            <a:lstStyle/>
            <a:p/>
          </p:txBody>
        </p:sp>
        <p:sp>
          <p:nvSpPr>
            <p:cNvPr id="44" name="rc44"/>
            <p:cNvSpPr/>
            <p:nvPr/>
          </p:nvSpPr>
          <p:spPr>
            <a:xfrm>
              <a:off x="2637667" y="3106367"/>
              <a:ext cx="204851" cy="30847"/>
            </a:xfrm>
            <a:prstGeom prst="rect">
              <a:avLst/>
            </a:prstGeom>
            <a:solidFill>
              <a:srgbClr val="1CABE2">
                <a:alpha val="100000"/>
              </a:srgbClr>
            </a:solidFill>
          </p:spPr>
          <p:txBody>
            <a:bodyPr/>
            <a:lstStyle/>
            <a:p/>
          </p:txBody>
        </p:sp>
        <p:sp>
          <p:nvSpPr>
            <p:cNvPr id="45" name="rc45"/>
            <p:cNvSpPr/>
            <p:nvPr/>
          </p:nvSpPr>
          <p:spPr>
            <a:xfrm>
              <a:off x="2865280" y="3094522"/>
              <a:ext cx="204851" cy="1531013"/>
            </a:xfrm>
            <a:prstGeom prst="rect">
              <a:avLst/>
            </a:prstGeom>
            <a:solidFill>
              <a:srgbClr val="80BD41">
                <a:alpha val="100000"/>
              </a:srgbClr>
            </a:solidFill>
          </p:spPr>
          <p:txBody>
            <a:bodyPr/>
            <a:lstStyle/>
            <a:p/>
          </p:txBody>
        </p:sp>
        <p:sp>
          <p:nvSpPr>
            <p:cNvPr id="46" name="rc46"/>
            <p:cNvSpPr/>
            <p:nvPr/>
          </p:nvSpPr>
          <p:spPr>
            <a:xfrm>
              <a:off x="2865280" y="3047140"/>
              <a:ext cx="204851" cy="15793"/>
            </a:xfrm>
            <a:prstGeom prst="rect">
              <a:avLst/>
            </a:prstGeom>
            <a:solidFill>
              <a:srgbClr val="0058AB">
                <a:alpha val="100000"/>
              </a:srgbClr>
            </a:solidFill>
          </p:spPr>
          <p:txBody>
            <a:bodyPr/>
            <a:lstStyle/>
            <a:p/>
          </p:txBody>
        </p:sp>
        <p:sp>
          <p:nvSpPr>
            <p:cNvPr id="47" name="rc47"/>
            <p:cNvSpPr/>
            <p:nvPr/>
          </p:nvSpPr>
          <p:spPr>
            <a:xfrm>
              <a:off x="2865280" y="3062934"/>
              <a:ext cx="204851" cy="31587"/>
            </a:xfrm>
            <a:prstGeom prst="rect">
              <a:avLst/>
            </a:prstGeom>
            <a:solidFill>
              <a:srgbClr val="1CABE2">
                <a:alpha val="100000"/>
              </a:srgbClr>
            </a:solidFill>
          </p:spPr>
          <p:txBody>
            <a:bodyPr/>
            <a:lstStyle/>
            <a:p/>
          </p:txBody>
        </p:sp>
        <p:sp>
          <p:nvSpPr>
            <p:cNvPr id="48" name="rc48"/>
            <p:cNvSpPr/>
            <p:nvPr/>
          </p:nvSpPr>
          <p:spPr>
            <a:xfrm>
              <a:off x="3092892" y="3040477"/>
              <a:ext cx="204851" cy="1585057"/>
            </a:xfrm>
            <a:prstGeom prst="rect">
              <a:avLst/>
            </a:prstGeom>
            <a:solidFill>
              <a:srgbClr val="80BD41">
                <a:alpha val="100000"/>
              </a:srgbClr>
            </a:solidFill>
          </p:spPr>
          <p:txBody>
            <a:bodyPr/>
            <a:lstStyle/>
            <a:p/>
          </p:txBody>
        </p:sp>
        <p:sp>
          <p:nvSpPr>
            <p:cNvPr id="49" name="rc49"/>
            <p:cNvSpPr/>
            <p:nvPr/>
          </p:nvSpPr>
          <p:spPr>
            <a:xfrm>
              <a:off x="3092892" y="3024437"/>
              <a:ext cx="204851" cy="16040"/>
            </a:xfrm>
            <a:prstGeom prst="rect">
              <a:avLst/>
            </a:prstGeom>
            <a:solidFill>
              <a:srgbClr val="0058AB">
                <a:alpha val="100000"/>
              </a:srgbClr>
            </a:solidFill>
          </p:spPr>
          <p:txBody>
            <a:bodyPr/>
            <a:lstStyle/>
            <a:p/>
          </p:txBody>
        </p:sp>
        <p:sp>
          <p:nvSpPr>
            <p:cNvPr id="50" name="rc50"/>
            <p:cNvSpPr/>
            <p:nvPr/>
          </p:nvSpPr>
          <p:spPr>
            <a:xfrm>
              <a:off x="3092892" y="3040477"/>
              <a:ext cx="204851" cy="0"/>
            </a:xfrm>
            <a:prstGeom prst="rect">
              <a:avLst/>
            </a:prstGeom>
            <a:solidFill>
              <a:srgbClr val="1CABE2">
                <a:alpha val="100000"/>
              </a:srgbClr>
            </a:solidFill>
          </p:spPr>
          <p:txBody>
            <a:bodyPr/>
            <a:lstStyle/>
            <a:p/>
          </p:txBody>
        </p:sp>
        <p:sp>
          <p:nvSpPr>
            <p:cNvPr id="51" name="rc51"/>
            <p:cNvSpPr/>
            <p:nvPr/>
          </p:nvSpPr>
          <p:spPr>
            <a:xfrm>
              <a:off x="3320505" y="3040477"/>
              <a:ext cx="204851" cy="1585057"/>
            </a:xfrm>
            <a:prstGeom prst="rect">
              <a:avLst/>
            </a:prstGeom>
            <a:solidFill>
              <a:srgbClr val="80BD41">
                <a:alpha val="100000"/>
              </a:srgbClr>
            </a:solidFill>
          </p:spPr>
          <p:txBody>
            <a:bodyPr/>
            <a:lstStyle/>
            <a:p/>
          </p:txBody>
        </p:sp>
        <p:sp>
          <p:nvSpPr>
            <p:cNvPr id="52" name="rc52"/>
            <p:cNvSpPr/>
            <p:nvPr/>
          </p:nvSpPr>
          <p:spPr>
            <a:xfrm>
              <a:off x="3320505" y="3008149"/>
              <a:ext cx="204851" cy="16287"/>
            </a:xfrm>
            <a:prstGeom prst="rect">
              <a:avLst/>
            </a:prstGeom>
            <a:solidFill>
              <a:srgbClr val="0058AB">
                <a:alpha val="100000"/>
              </a:srgbClr>
            </a:solidFill>
          </p:spPr>
          <p:txBody>
            <a:bodyPr/>
            <a:lstStyle/>
            <a:p/>
          </p:txBody>
        </p:sp>
        <p:sp>
          <p:nvSpPr>
            <p:cNvPr id="53" name="rc53"/>
            <p:cNvSpPr/>
            <p:nvPr/>
          </p:nvSpPr>
          <p:spPr>
            <a:xfrm>
              <a:off x="3320505" y="3024437"/>
              <a:ext cx="204851" cy="16040"/>
            </a:xfrm>
            <a:prstGeom prst="rect">
              <a:avLst/>
            </a:prstGeom>
            <a:solidFill>
              <a:srgbClr val="1CABE2">
                <a:alpha val="100000"/>
              </a:srgbClr>
            </a:solidFill>
          </p:spPr>
          <p:txBody>
            <a:bodyPr/>
            <a:lstStyle/>
            <a:p/>
          </p:txBody>
        </p:sp>
        <p:sp>
          <p:nvSpPr>
            <p:cNvPr id="54" name="rc54"/>
            <p:cNvSpPr/>
            <p:nvPr/>
          </p:nvSpPr>
          <p:spPr>
            <a:xfrm>
              <a:off x="3548117" y="3026411"/>
              <a:ext cx="204851" cy="1599124"/>
            </a:xfrm>
            <a:prstGeom prst="rect">
              <a:avLst/>
            </a:prstGeom>
            <a:solidFill>
              <a:srgbClr val="80BD41">
                <a:alpha val="100000"/>
              </a:srgbClr>
            </a:solidFill>
          </p:spPr>
          <p:txBody>
            <a:bodyPr/>
            <a:lstStyle/>
            <a:p/>
          </p:txBody>
        </p:sp>
        <p:sp>
          <p:nvSpPr>
            <p:cNvPr id="55" name="rc55"/>
            <p:cNvSpPr/>
            <p:nvPr/>
          </p:nvSpPr>
          <p:spPr>
            <a:xfrm>
              <a:off x="3548117" y="2993836"/>
              <a:ext cx="204851" cy="32574"/>
            </a:xfrm>
            <a:prstGeom prst="rect">
              <a:avLst/>
            </a:prstGeom>
            <a:solidFill>
              <a:srgbClr val="0058AB">
                <a:alpha val="100000"/>
              </a:srgbClr>
            </a:solidFill>
          </p:spPr>
          <p:txBody>
            <a:bodyPr/>
            <a:lstStyle/>
            <a:p/>
          </p:txBody>
        </p:sp>
        <p:sp>
          <p:nvSpPr>
            <p:cNvPr id="56" name="rc56"/>
            <p:cNvSpPr/>
            <p:nvPr/>
          </p:nvSpPr>
          <p:spPr>
            <a:xfrm>
              <a:off x="3548117" y="3026411"/>
              <a:ext cx="204851" cy="0"/>
            </a:xfrm>
            <a:prstGeom prst="rect">
              <a:avLst/>
            </a:prstGeom>
            <a:solidFill>
              <a:srgbClr val="1CABE2">
                <a:alpha val="100000"/>
              </a:srgbClr>
            </a:solidFill>
          </p:spPr>
          <p:txBody>
            <a:bodyPr/>
            <a:lstStyle/>
            <a:p/>
          </p:txBody>
        </p:sp>
        <p:sp>
          <p:nvSpPr>
            <p:cNvPr id="57" name="rc57"/>
            <p:cNvSpPr/>
            <p:nvPr/>
          </p:nvSpPr>
          <p:spPr>
            <a:xfrm>
              <a:off x="3775730" y="3043192"/>
              <a:ext cx="204851" cy="1582343"/>
            </a:xfrm>
            <a:prstGeom prst="rect">
              <a:avLst/>
            </a:prstGeom>
            <a:solidFill>
              <a:srgbClr val="80BD41">
                <a:alpha val="100000"/>
              </a:srgbClr>
            </a:solidFill>
          </p:spPr>
          <p:txBody>
            <a:bodyPr/>
            <a:lstStyle/>
            <a:p/>
          </p:txBody>
        </p:sp>
        <p:sp>
          <p:nvSpPr>
            <p:cNvPr id="58" name="rc58"/>
            <p:cNvSpPr/>
            <p:nvPr/>
          </p:nvSpPr>
          <p:spPr>
            <a:xfrm>
              <a:off x="3775730" y="2977302"/>
              <a:ext cx="204851" cy="33068"/>
            </a:xfrm>
            <a:prstGeom prst="rect">
              <a:avLst/>
            </a:prstGeom>
            <a:solidFill>
              <a:srgbClr val="0058AB">
                <a:alpha val="100000"/>
              </a:srgbClr>
            </a:solidFill>
          </p:spPr>
          <p:txBody>
            <a:bodyPr/>
            <a:lstStyle/>
            <a:p/>
          </p:txBody>
        </p:sp>
        <p:sp>
          <p:nvSpPr>
            <p:cNvPr id="59" name="rc59"/>
            <p:cNvSpPr/>
            <p:nvPr/>
          </p:nvSpPr>
          <p:spPr>
            <a:xfrm>
              <a:off x="3775730" y="3010370"/>
              <a:ext cx="204851" cy="32821"/>
            </a:xfrm>
            <a:prstGeom prst="rect">
              <a:avLst/>
            </a:prstGeom>
            <a:solidFill>
              <a:srgbClr val="1CABE2">
                <a:alpha val="100000"/>
              </a:srgbClr>
            </a:solidFill>
          </p:spPr>
          <p:txBody>
            <a:bodyPr/>
            <a:lstStyle/>
            <a:p/>
          </p:txBody>
        </p:sp>
        <p:sp>
          <p:nvSpPr>
            <p:cNvPr id="60" name="rc60"/>
            <p:cNvSpPr/>
            <p:nvPr/>
          </p:nvSpPr>
          <p:spPr>
            <a:xfrm>
              <a:off x="4003342" y="3029372"/>
              <a:ext cx="204851" cy="1596162"/>
            </a:xfrm>
            <a:prstGeom prst="rect">
              <a:avLst/>
            </a:prstGeom>
            <a:solidFill>
              <a:srgbClr val="80BD41">
                <a:alpha val="100000"/>
              </a:srgbClr>
            </a:solidFill>
          </p:spPr>
          <p:txBody>
            <a:bodyPr/>
            <a:lstStyle/>
            <a:p/>
          </p:txBody>
        </p:sp>
        <p:sp>
          <p:nvSpPr>
            <p:cNvPr id="61" name="rc61"/>
            <p:cNvSpPr/>
            <p:nvPr/>
          </p:nvSpPr>
          <p:spPr>
            <a:xfrm>
              <a:off x="4003342" y="2962989"/>
              <a:ext cx="204851" cy="33315"/>
            </a:xfrm>
            <a:prstGeom prst="rect">
              <a:avLst/>
            </a:prstGeom>
            <a:solidFill>
              <a:srgbClr val="0058AB">
                <a:alpha val="100000"/>
              </a:srgbClr>
            </a:solidFill>
          </p:spPr>
          <p:txBody>
            <a:bodyPr/>
            <a:lstStyle/>
            <a:p/>
          </p:txBody>
        </p:sp>
        <p:sp>
          <p:nvSpPr>
            <p:cNvPr id="62" name="rc62"/>
            <p:cNvSpPr/>
            <p:nvPr/>
          </p:nvSpPr>
          <p:spPr>
            <a:xfrm>
              <a:off x="4003342" y="2996304"/>
              <a:ext cx="204851" cy="33068"/>
            </a:xfrm>
            <a:prstGeom prst="rect">
              <a:avLst/>
            </a:prstGeom>
            <a:solidFill>
              <a:srgbClr val="1CABE2">
                <a:alpha val="100000"/>
              </a:srgbClr>
            </a:solidFill>
          </p:spPr>
          <p:txBody>
            <a:bodyPr/>
            <a:lstStyle/>
            <a:p/>
          </p:txBody>
        </p:sp>
        <p:sp>
          <p:nvSpPr>
            <p:cNvPr id="63" name="rc63"/>
            <p:cNvSpPr/>
            <p:nvPr/>
          </p:nvSpPr>
          <p:spPr>
            <a:xfrm>
              <a:off x="4230955" y="3023943"/>
              <a:ext cx="204851" cy="1601592"/>
            </a:xfrm>
            <a:prstGeom prst="rect">
              <a:avLst/>
            </a:prstGeom>
            <a:solidFill>
              <a:srgbClr val="80BD41">
                <a:alpha val="100000"/>
              </a:srgbClr>
            </a:solidFill>
          </p:spPr>
          <p:txBody>
            <a:bodyPr/>
            <a:lstStyle/>
            <a:p/>
          </p:txBody>
        </p:sp>
        <p:sp>
          <p:nvSpPr>
            <p:cNvPr id="64" name="rc64"/>
            <p:cNvSpPr/>
            <p:nvPr/>
          </p:nvSpPr>
          <p:spPr>
            <a:xfrm>
              <a:off x="4230955" y="2974341"/>
              <a:ext cx="204851" cy="16534"/>
            </a:xfrm>
            <a:prstGeom prst="rect">
              <a:avLst/>
            </a:prstGeom>
            <a:solidFill>
              <a:srgbClr val="0058AB">
                <a:alpha val="100000"/>
              </a:srgbClr>
            </a:solidFill>
          </p:spPr>
          <p:txBody>
            <a:bodyPr/>
            <a:lstStyle/>
            <a:p/>
          </p:txBody>
        </p:sp>
        <p:sp>
          <p:nvSpPr>
            <p:cNvPr id="65" name="rc65"/>
            <p:cNvSpPr/>
            <p:nvPr/>
          </p:nvSpPr>
          <p:spPr>
            <a:xfrm>
              <a:off x="4230955" y="2990875"/>
              <a:ext cx="204851" cy="33068"/>
            </a:xfrm>
            <a:prstGeom prst="rect">
              <a:avLst/>
            </a:prstGeom>
            <a:solidFill>
              <a:srgbClr val="1CABE2">
                <a:alpha val="100000"/>
              </a:srgbClr>
            </a:solidFill>
          </p:spPr>
          <p:txBody>
            <a:bodyPr/>
            <a:lstStyle/>
            <a:p/>
          </p:txBody>
        </p:sp>
        <p:sp>
          <p:nvSpPr>
            <p:cNvPr id="66" name="rc66"/>
            <p:cNvSpPr/>
            <p:nvPr/>
          </p:nvSpPr>
          <p:spPr>
            <a:xfrm>
              <a:off x="4458568" y="3074286"/>
              <a:ext cx="204851" cy="1551249"/>
            </a:xfrm>
            <a:prstGeom prst="rect">
              <a:avLst/>
            </a:prstGeom>
            <a:solidFill>
              <a:srgbClr val="80BD41">
                <a:alpha val="100000"/>
              </a:srgbClr>
            </a:solidFill>
          </p:spPr>
          <p:txBody>
            <a:bodyPr/>
            <a:lstStyle/>
            <a:p/>
          </p:txBody>
        </p:sp>
        <p:sp>
          <p:nvSpPr>
            <p:cNvPr id="67" name="rc67"/>
            <p:cNvSpPr/>
            <p:nvPr/>
          </p:nvSpPr>
          <p:spPr>
            <a:xfrm>
              <a:off x="4458568" y="2992602"/>
              <a:ext cx="204851" cy="32574"/>
            </a:xfrm>
            <a:prstGeom prst="rect">
              <a:avLst/>
            </a:prstGeom>
            <a:solidFill>
              <a:srgbClr val="0058AB">
                <a:alpha val="100000"/>
              </a:srgbClr>
            </a:solidFill>
          </p:spPr>
          <p:txBody>
            <a:bodyPr/>
            <a:lstStyle/>
            <a:p/>
          </p:txBody>
        </p:sp>
        <p:sp>
          <p:nvSpPr>
            <p:cNvPr id="68" name="rc68"/>
            <p:cNvSpPr/>
            <p:nvPr/>
          </p:nvSpPr>
          <p:spPr>
            <a:xfrm>
              <a:off x="4458568" y="3025177"/>
              <a:ext cx="204851" cy="49108"/>
            </a:xfrm>
            <a:prstGeom prst="rect">
              <a:avLst/>
            </a:prstGeom>
            <a:solidFill>
              <a:srgbClr val="1CABE2">
                <a:alpha val="100000"/>
              </a:srgbClr>
            </a:solidFill>
          </p:spPr>
          <p:txBody>
            <a:bodyPr/>
            <a:lstStyle/>
            <a:p/>
          </p:txBody>
        </p:sp>
        <p:sp>
          <p:nvSpPr>
            <p:cNvPr id="69" name="rc69"/>
            <p:cNvSpPr/>
            <p:nvPr/>
          </p:nvSpPr>
          <p:spPr>
            <a:xfrm>
              <a:off x="4686180" y="3085391"/>
              <a:ext cx="204851" cy="1540144"/>
            </a:xfrm>
            <a:prstGeom prst="rect">
              <a:avLst/>
            </a:prstGeom>
            <a:solidFill>
              <a:srgbClr val="80BD41">
                <a:alpha val="100000"/>
              </a:srgbClr>
            </a:solidFill>
          </p:spPr>
          <p:txBody>
            <a:bodyPr/>
            <a:lstStyle/>
            <a:p/>
          </p:txBody>
        </p:sp>
        <p:sp>
          <p:nvSpPr>
            <p:cNvPr id="70" name="rc70"/>
            <p:cNvSpPr/>
            <p:nvPr/>
          </p:nvSpPr>
          <p:spPr>
            <a:xfrm>
              <a:off x="4686180" y="3021228"/>
              <a:ext cx="204851" cy="32081"/>
            </a:xfrm>
            <a:prstGeom prst="rect">
              <a:avLst/>
            </a:prstGeom>
            <a:solidFill>
              <a:srgbClr val="0058AB">
                <a:alpha val="100000"/>
              </a:srgbClr>
            </a:solidFill>
          </p:spPr>
          <p:txBody>
            <a:bodyPr/>
            <a:lstStyle/>
            <a:p/>
          </p:txBody>
        </p:sp>
        <p:sp>
          <p:nvSpPr>
            <p:cNvPr id="71" name="rc71"/>
            <p:cNvSpPr/>
            <p:nvPr/>
          </p:nvSpPr>
          <p:spPr>
            <a:xfrm>
              <a:off x="4686180" y="3053310"/>
              <a:ext cx="204851" cy="32081"/>
            </a:xfrm>
            <a:prstGeom prst="rect">
              <a:avLst/>
            </a:prstGeom>
            <a:solidFill>
              <a:srgbClr val="1CABE2">
                <a:alpha val="100000"/>
              </a:srgbClr>
            </a:solidFill>
          </p:spPr>
          <p:txBody>
            <a:bodyPr/>
            <a:lstStyle/>
            <a:p/>
          </p:txBody>
        </p:sp>
        <p:sp>
          <p:nvSpPr>
            <p:cNvPr id="72" name="rc72"/>
            <p:cNvSpPr/>
            <p:nvPr/>
          </p:nvSpPr>
          <p:spPr>
            <a:xfrm>
              <a:off x="4913793" y="3120433"/>
              <a:ext cx="204851" cy="1505101"/>
            </a:xfrm>
            <a:prstGeom prst="rect">
              <a:avLst/>
            </a:prstGeom>
            <a:solidFill>
              <a:srgbClr val="80BD41">
                <a:alpha val="100000"/>
              </a:srgbClr>
            </a:solidFill>
          </p:spPr>
          <p:txBody>
            <a:bodyPr/>
            <a:lstStyle/>
            <a:p/>
          </p:txBody>
        </p:sp>
        <p:sp>
          <p:nvSpPr>
            <p:cNvPr id="73" name="rc73"/>
            <p:cNvSpPr/>
            <p:nvPr/>
          </p:nvSpPr>
          <p:spPr>
            <a:xfrm>
              <a:off x="4913793" y="3057752"/>
              <a:ext cx="204851" cy="47134"/>
            </a:xfrm>
            <a:prstGeom prst="rect">
              <a:avLst/>
            </a:prstGeom>
            <a:solidFill>
              <a:srgbClr val="0058AB">
                <a:alpha val="100000"/>
              </a:srgbClr>
            </a:solidFill>
          </p:spPr>
          <p:txBody>
            <a:bodyPr/>
            <a:lstStyle/>
            <a:p/>
          </p:txBody>
        </p:sp>
        <p:sp>
          <p:nvSpPr>
            <p:cNvPr id="74" name="rc74"/>
            <p:cNvSpPr/>
            <p:nvPr/>
          </p:nvSpPr>
          <p:spPr>
            <a:xfrm>
              <a:off x="4913793" y="3104886"/>
              <a:ext cx="204851" cy="15547"/>
            </a:xfrm>
            <a:prstGeom prst="rect">
              <a:avLst/>
            </a:prstGeom>
            <a:solidFill>
              <a:srgbClr val="1CABE2">
                <a:alpha val="100000"/>
              </a:srgbClr>
            </a:solidFill>
          </p:spPr>
          <p:txBody>
            <a:bodyPr/>
            <a:lstStyle/>
            <a:p/>
          </p:txBody>
        </p:sp>
        <p:sp>
          <p:nvSpPr>
            <p:cNvPr id="75" name="rc75"/>
            <p:cNvSpPr/>
            <p:nvPr/>
          </p:nvSpPr>
          <p:spPr>
            <a:xfrm>
              <a:off x="5141405" y="3164360"/>
              <a:ext cx="204851" cy="1461175"/>
            </a:xfrm>
            <a:prstGeom prst="rect">
              <a:avLst/>
            </a:prstGeom>
            <a:solidFill>
              <a:srgbClr val="80BD41">
                <a:alpha val="100000"/>
              </a:srgbClr>
            </a:solidFill>
          </p:spPr>
          <p:txBody>
            <a:bodyPr/>
            <a:lstStyle/>
            <a:p/>
          </p:txBody>
        </p:sp>
        <p:sp>
          <p:nvSpPr>
            <p:cNvPr id="76" name="rc76"/>
            <p:cNvSpPr/>
            <p:nvPr/>
          </p:nvSpPr>
          <p:spPr>
            <a:xfrm>
              <a:off x="5141405" y="3087365"/>
              <a:ext cx="204851" cy="61447"/>
            </a:xfrm>
            <a:prstGeom prst="rect">
              <a:avLst/>
            </a:prstGeom>
            <a:solidFill>
              <a:srgbClr val="0058AB">
                <a:alpha val="100000"/>
              </a:srgbClr>
            </a:solidFill>
          </p:spPr>
          <p:txBody>
            <a:bodyPr/>
            <a:lstStyle/>
            <a:p/>
          </p:txBody>
        </p:sp>
        <p:sp>
          <p:nvSpPr>
            <p:cNvPr id="77" name="rc77"/>
            <p:cNvSpPr/>
            <p:nvPr/>
          </p:nvSpPr>
          <p:spPr>
            <a:xfrm>
              <a:off x="5141405" y="3148813"/>
              <a:ext cx="204851" cy="15547"/>
            </a:xfrm>
            <a:prstGeom prst="rect">
              <a:avLst/>
            </a:prstGeom>
            <a:solidFill>
              <a:srgbClr val="1CABE2">
                <a:alpha val="100000"/>
              </a:srgbClr>
            </a:solidFill>
          </p:spPr>
          <p:txBody>
            <a:bodyPr/>
            <a:lstStyle/>
            <a:p/>
          </p:txBody>
        </p:sp>
        <p:sp>
          <p:nvSpPr>
            <p:cNvPr id="78" name="rc78"/>
            <p:cNvSpPr/>
            <p:nvPr/>
          </p:nvSpPr>
          <p:spPr>
            <a:xfrm>
              <a:off x="5369018" y="3176946"/>
              <a:ext cx="204851" cy="1448589"/>
            </a:xfrm>
            <a:prstGeom prst="rect">
              <a:avLst/>
            </a:prstGeom>
            <a:solidFill>
              <a:srgbClr val="80BD41">
                <a:alpha val="100000"/>
              </a:srgbClr>
            </a:solidFill>
          </p:spPr>
          <p:txBody>
            <a:bodyPr/>
            <a:lstStyle/>
            <a:p/>
          </p:txBody>
        </p:sp>
        <p:sp>
          <p:nvSpPr>
            <p:cNvPr id="79" name="rc79"/>
            <p:cNvSpPr/>
            <p:nvPr/>
          </p:nvSpPr>
          <p:spPr>
            <a:xfrm>
              <a:off x="5369018" y="3100691"/>
              <a:ext cx="204851" cy="45654"/>
            </a:xfrm>
            <a:prstGeom prst="rect">
              <a:avLst/>
            </a:prstGeom>
            <a:solidFill>
              <a:srgbClr val="0058AB">
                <a:alpha val="100000"/>
              </a:srgbClr>
            </a:solidFill>
          </p:spPr>
          <p:txBody>
            <a:bodyPr/>
            <a:lstStyle/>
            <a:p/>
          </p:txBody>
        </p:sp>
        <p:sp>
          <p:nvSpPr>
            <p:cNvPr id="80" name="rc80"/>
            <p:cNvSpPr/>
            <p:nvPr/>
          </p:nvSpPr>
          <p:spPr>
            <a:xfrm>
              <a:off x="5369018" y="3146345"/>
              <a:ext cx="204851" cy="30600"/>
            </a:xfrm>
            <a:prstGeom prst="rect">
              <a:avLst/>
            </a:prstGeom>
            <a:solidFill>
              <a:srgbClr val="1CABE2">
                <a:alpha val="100000"/>
              </a:srgbClr>
            </a:solidFill>
          </p:spPr>
          <p:txBody>
            <a:bodyPr/>
            <a:lstStyle/>
            <a:p/>
          </p:txBody>
        </p:sp>
        <p:sp>
          <p:nvSpPr>
            <p:cNvPr id="81" name="rc81"/>
            <p:cNvSpPr/>
            <p:nvPr/>
          </p:nvSpPr>
          <p:spPr>
            <a:xfrm>
              <a:off x="5596630" y="3181881"/>
              <a:ext cx="204851" cy="1443653"/>
            </a:xfrm>
            <a:prstGeom prst="rect">
              <a:avLst/>
            </a:prstGeom>
            <a:solidFill>
              <a:srgbClr val="80BD41">
                <a:alpha val="100000"/>
              </a:srgbClr>
            </a:solidFill>
          </p:spPr>
          <p:txBody>
            <a:bodyPr/>
            <a:lstStyle/>
            <a:p/>
          </p:txBody>
        </p:sp>
        <p:sp>
          <p:nvSpPr>
            <p:cNvPr id="82" name="rc82"/>
            <p:cNvSpPr/>
            <p:nvPr/>
          </p:nvSpPr>
          <p:spPr>
            <a:xfrm>
              <a:off x="5596630" y="3105873"/>
              <a:ext cx="204851" cy="45654"/>
            </a:xfrm>
            <a:prstGeom prst="rect">
              <a:avLst/>
            </a:prstGeom>
            <a:solidFill>
              <a:srgbClr val="0058AB">
                <a:alpha val="100000"/>
              </a:srgbClr>
            </a:solidFill>
          </p:spPr>
          <p:txBody>
            <a:bodyPr/>
            <a:lstStyle/>
            <a:p/>
          </p:txBody>
        </p:sp>
        <p:sp>
          <p:nvSpPr>
            <p:cNvPr id="83" name="rc83"/>
            <p:cNvSpPr/>
            <p:nvPr/>
          </p:nvSpPr>
          <p:spPr>
            <a:xfrm>
              <a:off x="5596630" y="3151527"/>
              <a:ext cx="204851" cy="30353"/>
            </a:xfrm>
            <a:prstGeom prst="rect">
              <a:avLst/>
            </a:prstGeom>
            <a:solidFill>
              <a:srgbClr val="1CABE2">
                <a:alpha val="100000"/>
              </a:srgbClr>
            </a:solidFill>
          </p:spPr>
          <p:txBody>
            <a:bodyPr/>
            <a:lstStyle/>
            <a:p/>
          </p:txBody>
        </p:sp>
        <p:sp>
          <p:nvSpPr>
            <p:cNvPr id="84" name="rc84"/>
            <p:cNvSpPr/>
            <p:nvPr/>
          </p:nvSpPr>
          <p:spPr>
            <a:xfrm>
              <a:off x="5824243" y="3167568"/>
              <a:ext cx="204851" cy="1457966"/>
            </a:xfrm>
            <a:prstGeom prst="rect">
              <a:avLst/>
            </a:prstGeom>
            <a:solidFill>
              <a:srgbClr val="80BD41">
                <a:alpha val="100000"/>
              </a:srgbClr>
            </a:solidFill>
          </p:spPr>
          <p:txBody>
            <a:bodyPr/>
            <a:lstStyle/>
            <a:p/>
          </p:txBody>
        </p:sp>
        <p:sp>
          <p:nvSpPr>
            <p:cNvPr id="85" name="rc85"/>
            <p:cNvSpPr/>
            <p:nvPr/>
          </p:nvSpPr>
          <p:spPr>
            <a:xfrm>
              <a:off x="5824243" y="3106861"/>
              <a:ext cx="204851" cy="45654"/>
            </a:xfrm>
            <a:prstGeom prst="rect">
              <a:avLst/>
            </a:prstGeom>
            <a:solidFill>
              <a:srgbClr val="0058AB">
                <a:alpha val="100000"/>
              </a:srgbClr>
            </a:solidFill>
          </p:spPr>
          <p:txBody>
            <a:bodyPr/>
            <a:lstStyle/>
            <a:p/>
          </p:txBody>
        </p:sp>
        <p:sp>
          <p:nvSpPr>
            <p:cNvPr id="86" name="rc86"/>
            <p:cNvSpPr/>
            <p:nvPr/>
          </p:nvSpPr>
          <p:spPr>
            <a:xfrm>
              <a:off x="5824243" y="3152515"/>
              <a:ext cx="204851" cy="15053"/>
            </a:xfrm>
            <a:prstGeom prst="rect">
              <a:avLst/>
            </a:prstGeom>
            <a:solidFill>
              <a:srgbClr val="1CABE2">
                <a:alpha val="100000"/>
              </a:srgbClr>
            </a:solidFill>
          </p:spPr>
          <p:txBody>
            <a:bodyPr/>
            <a:lstStyle/>
            <a:p/>
          </p:txBody>
        </p:sp>
        <p:sp>
          <p:nvSpPr>
            <p:cNvPr id="87" name="rc87"/>
            <p:cNvSpPr/>
            <p:nvPr/>
          </p:nvSpPr>
          <p:spPr>
            <a:xfrm>
              <a:off x="6051856" y="3127837"/>
              <a:ext cx="204851" cy="1497698"/>
            </a:xfrm>
            <a:prstGeom prst="rect">
              <a:avLst/>
            </a:prstGeom>
            <a:solidFill>
              <a:srgbClr val="80BD41">
                <a:alpha val="100000"/>
              </a:srgbClr>
            </a:solidFill>
          </p:spPr>
          <p:txBody>
            <a:bodyPr/>
            <a:lstStyle/>
            <a:p/>
          </p:txBody>
        </p:sp>
        <p:sp>
          <p:nvSpPr>
            <p:cNvPr id="88" name="rc88"/>
            <p:cNvSpPr/>
            <p:nvPr/>
          </p:nvSpPr>
          <p:spPr>
            <a:xfrm>
              <a:off x="6051856" y="3081442"/>
              <a:ext cx="204851" cy="46394"/>
            </a:xfrm>
            <a:prstGeom prst="rect">
              <a:avLst/>
            </a:prstGeom>
            <a:solidFill>
              <a:srgbClr val="0058AB">
                <a:alpha val="100000"/>
              </a:srgbClr>
            </a:solidFill>
          </p:spPr>
          <p:txBody>
            <a:bodyPr/>
            <a:lstStyle/>
            <a:p/>
          </p:txBody>
        </p:sp>
        <p:sp>
          <p:nvSpPr>
            <p:cNvPr id="89" name="rc89"/>
            <p:cNvSpPr/>
            <p:nvPr/>
          </p:nvSpPr>
          <p:spPr>
            <a:xfrm>
              <a:off x="6051856" y="3127837"/>
              <a:ext cx="204851" cy="0"/>
            </a:xfrm>
            <a:prstGeom prst="rect">
              <a:avLst/>
            </a:prstGeom>
            <a:solidFill>
              <a:srgbClr val="1CABE2">
                <a:alpha val="100000"/>
              </a:srgbClr>
            </a:solidFill>
          </p:spPr>
          <p:txBody>
            <a:bodyPr/>
            <a:lstStyle/>
            <a:p/>
          </p:txBody>
        </p:sp>
        <p:sp>
          <p:nvSpPr>
            <p:cNvPr id="90" name="rc90"/>
            <p:cNvSpPr/>
            <p:nvPr/>
          </p:nvSpPr>
          <p:spPr>
            <a:xfrm>
              <a:off x="6279468" y="3188051"/>
              <a:ext cx="204851" cy="1437484"/>
            </a:xfrm>
            <a:prstGeom prst="rect">
              <a:avLst/>
            </a:prstGeom>
            <a:solidFill>
              <a:srgbClr val="80BD41">
                <a:alpha val="100000"/>
              </a:srgbClr>
            </a:solidFill>
          </p:spPr>
          <p:txBody>
            <a:bodyPr/>
            <a:lstStyle/>
            <a:p/>
          </p:txBody>
        </p:sp>
        <p:sp>
          <p:nvSpPr>
            <p:cNvPr id="91" name="rc91"/>
            <p:cNvSpPr/>
            <p:nvPr/>
          </p:nvSpPr>
          <p:spPr>
            <a:xfrm>
              <a:off x="6279468" y="3063181"/>
              <a:ext cx="204851" cy="124869"/>
            </a:xfrm>
            <a:prstGeom prst="rect">
              <a:avLst/>
            </a:prstGeom>
            <a:solidFill>
              <a:srgbClr val="0058AB">
                <a:alpha val="100000"/>
              </a:srgbClr>
            </a:solidFill>
          </p:spPr>
          <p:txBody>
            <a:bodyPr/>
            <a:lstStyle/>
            <a:p/>
          </p:txBody>
        </p:sp>
        <p:sp>
          <p:nvSpPr>
            <p:cNvPr id="92" name="rc92"/>
            <p:cNvSpPr/>
            <p:nvPr/>
          </p:nvSpPr>
          <p:spPr>
            <a:xfrm>
              <a:off x="6279468" y="3188051"/>
              <a:ext cx="204851" cy="0"/>
            </a:xfrm>
            <a:prstGeom prst="rect">
              <a:avLst/>
            </a:prstGeom>
            <a:solidFill>
              <a:srgbClr val="1CABE2">
                <a:alpha val="100000"/>
              </a:srgbClr>
            </a:solidFill>
          </p:spPr>
          <p:txBody>
            <a:bodyPr/>
            <a:lstStyle/>
            <a:p/>
          </p:txBody>
        </p:sp>
        <p:sp>
          <p:nvSpPr>
            <p:cNvPr id="93" name="rc93"/>
            <p:cNvSpPr/>
            <p:nvPr/>
          </p:nvSpPr>
          <p:spPr>
            <a:xfrm>
              <a:off x="6507081" y="3242342"/>
              <a:ext cx="204851" cy="1383193"/>
            </a:xfrm>
            <a:prstGeom prst="rect">
              <a:avLst/>
            </a:prstGeom>
            <a:solidFill>
              <a:srgbClr val="80BD41">
                <a:alpha val="100000"/>
              </a:srgbClr>
            </a:solidFill>
          </p:spPr>
          <p:txBody>
            <a:bodyPr/>
            <a:lstStyle/>
            <a:p/>
          </p:txBody>
        </p:sp>
        <p:sp>
          <p:nvSpPr>
            <p:cNvPr id="94" name="rc94"/>
            <p:cNvSpPr/>
            <p:nvPr/>
          </p:nvSpPr>
          <p:spPr>
            <a:xfrm>
              <a:off x="6507081" y="3035788"/>
              <a:ext cx="204851" cy="206553"/>
            </a:xfrm>
            <a:prstGeom prst="rect">
              <a:avLst/>
            </a:prstGeom>
            <a:solidFill>
              <a:srgbClr val="0058AB">
                <a:alpha val="100000"/>
              </a:srgbClr>
            </a:solidFill>
          </p:spPr>
          <p:txBody>
            <a:bodyPr/>
            <a:lstStyle/>
            <a:p/>
          </p:txBody>
        </p:sp>
        <p:sp>
          <p:nvSpPr>
            <p:cNvPr id="95" name="rc95"/>
            <p:cNvSpPr/>
            <p:nvPr/>
          </p:nvSpPr>
          <p:spPr>
            <a:xfrm>
              <a:off x="6507081" y="3242342"/>
              <a:ext cx="204851" cy="0"/>
            </a:xfrm>
            <a:prstGeom prst="rect">
              <a:avLst/>
            </a:prstGeom>
            <a:solidFill>
              <a:srgbClr val="1CABE2">
                <a:alpha val="100000"/>
              </a:srgbClr>
            </a:solidFill>
          </p:spPr>
          <p:txBody>
            <a:bodyPr/>
            <a:lstStyle/>
            <a:p/>
          </p:txBody>
        </p:sp>
        <p:sp>
          <p:nvSpPr>
            <p:cNvPr id="96" name="rc96"/>
            <p:cNvSpPr/>
            <p:nvPr/>
          </p:nvSpPr>
          <p:spPr>
            <a:xfrm>
              <a:off x="6734693" y="3218651"/>
              <a:ext cx="204851" cy="1406883"/>
            </a:xfrm>
            <a:prstGeom prst="rect">
              <a:avLst/>
            </a:prstGeom>
            <a:solidFill>
              <a:srgbClr val="80BD41">
                <a:alpha val="100000"/>
              </a:srgbClr>
            </a:solidFill>
          </p:spPr>
          <p:txBody>
            <a:bodyPr/>
            <a:lstStyle/>
            <a:p/>
          </p:txBody>
        </p:sp>
        <p:sp>
          <p:nvSpPr>
            <p:cNvPr id="97" name="rc97"/>
            <p:cNvSpPr/>
            <p:nvPr/>
          </p:nvSpPr>
          <p:spPr>
            <a:xfrm>
              <a:off x="6734693" y="3008396"/>
              <a:ext cx="204851" cy="210255"/>
            </a:xfrm>
            <a:prstGeom prst="rect">
              <a:avLst/>
            </a:prstGeom>
            <a:solidFill>
              <a:srgbClr val="0058AB">
                <a:alpha val="100000"/>
              </a:srgbClr>
            </a:solidFill>
          </p:spPr>
          <p:txBody>
            <a:bodyPr/>
            <a:lstStyle/>
            <a:p/>
          </p:txBody>
        </p:sp>
        <p:sp>
          <p:nvSpPr>
            <p:cNvPr id="98" name="rc98"/>
            <p:cNvSpPr/>
            <p:nvPr/>
          </p:nvSpPr>
          <p:spPr>
            <a:xfrm>
              <a:off x="6734693" y="3218651"/>
              <a:ext cx="204851" cy="0"/>
            </a:xfrm>
            <a:prstGeom prst="rect">
              <a:avLst/>
            </a:prstGeom>
            <a:solidFill>
              <a:srgbClr val="1CABE2">
                <a:alpha val="100000"/>
              </a:srgbClr>
            </a:solidFill>
          </p:spPr>
          <p:txBody>
            <a:bodyPr/>
            <a:lstStyle/>
            <a:p/>
          </p:txBody>
        </p:sp>
        <p:sp>
          <p:nvSpPr>
            <p:cNvPr id="99" name="rc99"/>
            <p:cNvSpPr/>
            <p:nvPr/>
          </p:nvSpPr>
          <p:spPr>
            <a:xfrm>
              <a:off x="6962306" y="2990381"/>
              <a:ext cx="204851" cy="145221"/>
            </a:xfrm>
            <a:prstGeom prst="rect">
              <a:avLst/>
            </a:prstGeom>
            <a:solidFill>
              <a:srgbClr val="F26A21">
                <a:alpha val="100000"/>
              </a:srgbClr>
            </a:solidFill>
          </p:spPr>
          <p:txBody>
            <a:bodyPr/>
            <a:lstStyle/>
            <a:p/>
          </p:txBody>
        </p:sp>
        <p:sp>
          <p:nvSpPr>
            <p:cNvPr id="100" name="rc100"/>
            <p:cNvSpPr/>
            <p:nvPr/>
          </p:nvSpPr>
          <p:spPr>
            <a:xfrm>
              <a:off x="6962306" y="3135603"/>
              <a:ext cx="204851" cy="1489932"/>
            </a:xfrm>
            <a:prstGeom prst="rect">
              <a:avLst/>
            </a:prstGeom>
            <a:solidFill>
              <a:srgbClr val="FFC20E">
                <a:alpha val="100000"/>
              </a:srgbClr>
            </a:solidFill>
          </p:spPr>
          <p:txBody>
            <a:bodyPr/>
            <a:lstStyle/>
            <a:p/>
          </p:txBody>
        </p:sp>
        <p:sp>
          <p:nvSpPr>
            <p:cNvPr id="101" name="rc101"/>
            <p:cNvSpPr/>
            <p:nvPr/>
          </p:nvSpPr>
          <p:spPr>
            <a:xfrm>
              <a:off x="7189918" y="2968171"/>
              <a:ext cx="204851" cy="100303"/>
            </a:xfrm>
            <a:prstGeom prst="rect">
              <a:avLst/>
            </a:prstGeom>
            <a:solidFill>
              <a:srgbClr val="F26A21">
                <a:alpha val="100000"/>
              </a:srgbClr>
            </a:solidFill>
          </p:spPr>
          <p:txBody>
            <a:bodyPr/>
            <a:lstStyle/>
            <a:p/>
          </p:txBody>
        </p:sp>
        <p:sp>
          <p:nvSpPr>
            <p:cNvPr id="102" name="rc102"/>
            <p:cNvSpPr/>
            <p:nvPr/>
          </p:nvSpPr>
          <p:spPr>
            <a:xfrm>
              <a:off x="7189918" y="3068474"/>
              <a:ext cx="204851" cy="1557060"/>
            </a:xfrm>
            <a:prstGeom prst="rect">
              <a:avLst/>
            </a:prstGeom>
            <a:solidFill>
              <a:srgbClr val="FFC20E">
                <a:alpha val="100000"/>
              </a:srgbClr>
            </a:solidFill>
          </p:spPr>
          <p:txBody>
            <a:bodyPr/>
            <a:lstStyle/>
            <a:p/>
          </p:txBody>
        </p:sp>
        <p:sp>
          <p:nvSpPr>
            <p:cNvPr id="103" name="rc103"/>
            <p:cNvSpPr/>
            <p:nvPr/>
          </p:nvSpPr>
          <p:spPr>
            <a:xfrm>
              <a:off x="7417531" y="2945714"/>
              <a:ext cx="204851" cy="69278"/>
            </a:xfrm>
            <a:prstGeom prst="rect">
              <a:avLst/>
            </a:prstGeom>
            <a:solidFill>
              <a:srgbClr val="F26A21">
                <a:alpha val="100000"/>
              </a:srgbClr>
            </a:solidFill>
          </p:spPr>
          <p:txBody>
            <a:bodyPr/>
            <a:lstStyle/>
            <a:p/>
          </p:txBody>
        </p:sp>
        <p:sp>
          <p:nvSpPr>
            <p:cNvPr id="104" name="rc104"/>
            <p:cNvSpPr/>
            <p:nvPr/>
          </p:nvSpPr>
          <p:spPr>
            <a:xfrm>
              <a:off x="7417531" y="3014993"/>
              <a:ext cx="204851" cy="1610542"/>
            </a:xfrm>
            <a:prstGeom prst="rect">
              <a:avLst/>
            </a:prstGeom>
            <a:solidFill>
              <a:srgbClr val="FFC20E">
                <a:alpha val="100000"/>
              </a:srgbClr>
            </a:solidFill>
          </p:spPr>
          <p:txBody>
            <a:bodyPr/>
            <a:lstStyle/>
            <a:p/>
          </p:txBody>
        </p:sp>
        <p:sp>
          <p:nvSpPr>
            <p:cNvPr id="105" name="rc105"/>
            <p:cNvSpPr/>
            <p:nvPr/>
          </p:nvSpPr>
          <p:spPr>
            <a:xfrm>
              <a:off x="7645143" y="2927946"/>
              <a:ext cx="204851" cy="47849"/>
            </a:xfrm>
            <a:prstGeom prst="rect">
              <a:avLst/>
            </a:prstGeom>
            <a:solidFill>
              <a:srgbClr val="F26A21">
                <a:alpha val="100000"/>
              </a:srgbClr>
            </a:solidFill>
          </p:spPr>
          <p:txBody>
            <a:bodyPr/>
            <a:lstStyle/>
            <a:p/>
          </p:txBody>
        </p:sp>
        <p:sp>
          <p:nvSpPr>
            <p:cNvPr id="106" name="rc106"/>
            <p:cNvSpPr/>
            <p:nvPr/>
          </p:nvSpPr>
          <p:spPr>
            <a:xfrm>
              <a:off x="7645143" y="2975796"/>
              <a:ext cx="204851" cy="1649738"/>
            </a:xfrm>
            <a:prstGeom prst="rect">
              <a:avLst/>
            </a:prstGeom>
            <a:solidFill>
              <a:srgbClr val="FFC20E">
                <a:alpha val="100000"/>
              </a:srgbClr>
            </a:solidFill>
          </p:spPr>
          <p:txBody>
            <a:bodyPr/>
            <a:lstStyle/>
            <a:p/>
          </p:txBody>
        </p:sp>
        <p:sp>
          <p:nvSpPr>
            <p:cNvPr id="107" name="rc107"/>
            <p:cNvSpPr/>
            <p:nvPr/>
          </p:nvSpPr>
          <p:spPr>
            <a:xfrm>
              <a:off x="7872756" y="2902528"/>
              <a:ext cx="204851" cy="33049"/>
            </a:xfrm>
            <a:prstGeom prst="rect">
              <a:avLst/>
            </a:prstGeom>
            <a:solidFill>
              <a:srgbClr val="F26A21">
                <a:alpha val="100000"/>
              </a:srgbClr>
            </a:solidFill>
          </p:spPr>
          <p:txBody>
            <a:bodyPr/>
            <a:lstStyle/>
            <a:p/>
          </p:txBody>
        </p:sp>
        <p:sp>
          <p:nvSpPr>
            <p:cNvPr id="108" name="rc108"/>
            <p:cNvSpPr/>
            <p:nvPr/>
          </p:nvSpPr>
          <p:spPr>
            <a:xfrm>
              <a:off x="7872756" y="2935578"/>
              <a:ext cx="204851" cy="1689957"/>
            </a:xfrm>
            <a:prstGeom prst="rect">
              <a:avLst/>
            </a:prstGeom>
            <a:solidFill>
              <a:srgbClr val="FFC20E">
                <a:alpha val="100000"/>
              </a:srgbClr>
            </a:solidFill>
          </p:spPr>
          <p:txBody>
            <a:bodyPr/>
            <a:lstStyle/>
            <a:p/>
          </p:txBody>
        </p:sp>
        <p:sp>
          <p:nvSpPr>
            <p:cNvPr id="109" name="rc109"/>
            <p:cNvSpPr/>
            <p:nvPr/>
          </p:nvSpPr>
          <p:spPr>
            <a:xfrm>
              <a:off x="8100369" y="2886487"/>
              <a:ext cx="204851" cy="22827"/>
            </a:xfrm>
            <a:prstGeom prst="rect">
              <a:avLst/>
            </a:prstGeom>
            <a:solidFill>
              <a:srgbClr val="F26A21">
                <a:alpha val="100000"/>
              </a:srgbClr>
            </a:solidFill>
          </p:spPr>
          <p:txBody>
            <a:bodyPr/>
            <a:lstStyle/>
            <a:p/>
          </p:txBody>
        </p:sp>
        <p:sp>
          <p:nvSpPr>
            <p:cNvPr id="110" name="rc110"/>
            <p:cNvSpPr/>
            <p:nvPr/>
          </p:nvSpPr>
          <p:spPr>
            <a:xfrm>
              <a:off x="8100369" y="2909314"/>
              <a:ext cx="204851" cy="1716220"/>
            </a:xfrm>
            <a:prstGeom prst="rect">
              <a:avLst/>
            </a:prstGeom>
            <a:solidFill>
              <a:srgbClr val="FFC20E">
                <a:alpha val="100000"/>
              </a:srgbClr>
            </a:solidFill>
          </p:spPr>
          <p:txBody>
            <a:bodyPr/>
            <a:lstStyle/>
            <a:p/>
          </p:txBody>
        </p:sp>
        <p:sp>
          <p:nvSpPr>
            <p:cNvPr id="111" name="pl111"/>
            <p:cNvSpPr/>
            <p:nvPr/>
          </p:nvSpPr>
          <p:spPr>
            <a:xfrm>
              <a:off x="1374417" y="1227418"/>
              <a:ext cx="5462701" cy="411892"/>
            </a:xfrm>
            <a:custGeom>
              <a:avLst/>
              <a:pathLst>
                <a:path w="5462701" h="411892">
                  <a:moveTo>
                    <a:pt x="0" y="343244"/>
                  </a:moveTo>
                  <a:lnTo>
                    <a:pt x="227612" y="68648"/>
                  </a:lnTo>
                  <a:lnTo>
                    <a:pt x="455225" y="171622"/>
                  </a:lnTo>
                  <a:lnTo>
                    <a:pt x="682837" y="34324"/>
                  </a:lnTo>
                  <a:lnTo>
                    <a:pt x="910450" y="0"/>
                  </a:lnTo>
                  <a:lnTo>
                    <a:pt x="1138062" y="0"/>
                  </a:lnTo>
                  <a:lnTo>
                    <a:pt x="1365675" y="0"/>
                  </a:lnTo>
                  <a:lnTo>
                    <a:pt x="1593287" y="0"/>
                  </a:lnTo>
                  <a:lnTo>
                    <a:pt x="1820900" y="0"/>
                  </a:lnTo>
                  <a:lnTo>
                    <a:pt x="2048513" y="0"/>
                  </a:lnTo>
                  <a:lnTo>
                    <a:pt x="2276125" y="34324"/>
                  </a:lnTo>
                  <a:lnTo>
                    <a:pt x="2503738" y="34324"/>
                  </a:lnTo>
                  <a:lnTo>
                    <a:pt x="2731350" y="34324"/>
                  </a:lnTo>
                  <a:lnTo>
                    <a:pt x="2958963" y="0"/>
                  </a:lnTo>
                  <a:lnTo>
                    <a:pt x="3186575" y="34324"/>
                  </a:lnTo>
                  <a:lnTo>
                    <a:pt x="3414188" y="34324"/>
                  </a:lnTo>
                  <a:lnTo>
                    <a:pt x="3641800" y="68648"/>
                  </a:lnTo>
                  <a:lnTo>
                    <a:pt x="3869413" y="102973"/>
                  </a:lnTo>
                  <a:lnTo>
                    <a:pt x="4097026" y="68648"/>
                  </a:lnTo>
                  <a:lnTo>
                    <a:pt x="4324638" y="68648"/>
                  </a:lnTo>
                  <a:lnTo>
                    <a:pt x="4552251" y="68648"/>
                  </a:lnTo>
                  <a:lnTo>
                    <a:pt x="4779863" y="68648"/>
                  </a:lnTo>
                  <a:lnTo>
                    <a:pt x="5007476" y="240270"/>
                  </a:lnTo>
                  <a:lnTo>
                    <a:pt x="5235088" y="411892"/>
                  </a:lnTo>
                  <a:lnTo>
                    <a:pt x="5462701" y="411892"/>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27418"/>
              <a:ext cx="5462701" cy="583515"/>
            </a:xfrm>
            <a:custGeom>
              <a:avLst/>
              <a:pathLst>
                <a:path w="5462701" h="583515">
                  <a:moveTo>
                    <a:pt x="0" y="583515"/>
                  </a:moveTo>
                  <a:lnTo>
                    <a:pt x="227612" y="240270"/>
                  </a:lnTo>
                  <a:lnTo>
                    <a:pt x="455225" y="240270"/>
                  </a:lnTo>
                  <a:lnTo>
                    <a:pt x="682837" y="171622"/>
                  </a:lnTo>
                  <a:lnTo>
                    <a:pt x="910450" y="102973"/>
                  </a:lnTo>
                  <a:lnTo>
                    <a:pt x="1138062" y="68648"/>
                  </a:lnTo>
                  <a:lnTo>
                    <a:pt x="1365675" y="68648"/>
                  </a:lnTo>
                  <a:lnTo>
                    <a:pt x="1593287" y="68648"/>
                  </a:lnTo>
                  <a:lnTo>
                    <a:pt x="1820900" y="0"/>
                  </a:lnTo>
                  <a:lnTo>
                    <a:pt x="2048513" y="34324"/>
                  </a:lnTo>
                  <a:lnTo>
                    <a:pt x="2276125" y="34324"/>
                  </a:lnTo>
                  <a:lnTo>
                    <a:pt x="2503738" y="102973"/>
                  </a:lnTo>
                  <a:lnTo>
                    <a:pt x="2731350" y="102973"/>
                  </a:lnTo>
                  <a:lnTo>
                    <a:pt x="2958963" y="68648"/>
                  </a:lnTo>
                  <a:lnTo>
                    <a:pt x="3186575" y="137297"/>
                  </a:lnTo>
                  <a:lnTo>
                    <a:pt x="3414188" y="102973"/>
                  </a:lnTo>
                  <a:lnTo>
                    <a:pt x="3641800" y="102973"/>
                  </a:lnTo>
                  <a:lnTo>
                    <a:pt x="3869413" y="137297"/>
                  </a:lnTo>
                  <a:lnTo>
                    <a:pt x="4097026" y="137297"/>
                  </a:lnTo>
                  <a:lnTo>
                    <a:pt x="4324638" y="137297"/>
                  </a:lnTo>
                  <a:lnTo>
                    <a:pt x="4552251" y="102973"/>
                  </a:lnTo>
                  <a:lnTo>
                    <a:pt x="4779863" y="68648"/>
                  </a:lnTo>
                  <a:lnTo>
                    <a:pt x="5007476" y="240270"/>
                  </a:lnTo>
                  <a:lnTo>
                    <a:pt x="5235088" y="411892"/>
                  </a:lnTo>
                  <a:lnTo>
                    <a:pt x="5462701" y="411892"/>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4" name="tx114"/>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3072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5834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608595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13565"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41178"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768791"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1306089"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4" name="tx124"/>
            <p:cNvSpPr/>
            <p:nvPr/>
          </p:nvSpPr>
          <p:spPr>
            <a:xfrm>
              <a:off x="244415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358221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472027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563072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85834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08595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31356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654117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2" name="tx132"/>
            <p:cNvSpPr/>
            <p:nvPr/>
          </p:nvSpPr>
          <p:spPr>
            <a:xfrm>
              <a:off x="6768791"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3421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5" name="tx135"/>
            <p:cNvSpPr/>
            <p:nvPr/>
          </p:nvSpPr>
          <p:spPr>
            <a:xfrm>
              <a:off x="508103" y="210032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6" name="tx136"/>
            <p:cNvSpPr/>
            <p:nvPr/>
          </p:nvSpPr>
          <p:spPr>
            <a:xfrm>
              <a:off x="508103" y="8664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79074"/>
              <a:ext cx="54239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Sao Tome and Principe</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Sao Tome and Principe is projected to have a  small increase (&lt;10,000) in the number of surviving infants by 2030. Therefore, to achieve the IA2030 ZD target, more (~3.37%)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0668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53853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57038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60222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02260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05445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8630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11815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2086305"/>
              <a:ext cx="220114" cy="2904454"/>
            </a:xfrm>
            <a:prstGeom prst="rect">
              <a:avLst/>
            </a:prstGeom>
            <a:solidFill>
              <a:srgbClr val="0058AB">
                <a:alpha val="100000"/>
              </a:srgbClr>
            </a:solidFill>
          </p:spPr>
          <p:txBody>
            <a:bodyPr/>
            <a:lstStyle/>
            <a:p/>
          </p:txBody>
        </p:sp>
        <p:sp>
          <p:nvSpPr>
            <p:cNvPr id="41" name="rc41"/>
            <p:cNvSpPr/>
            <p:nvPr/>
          </p:nvSpPr>
          <p:spPr>
            <a:xfrm>
              <a:off x="1383871" y="4177512"/>
              <a:ext cx="220114" cy="813247"/>
            </a:xfrm>
            <a:prstGeom prst="rect">
              <a:avLst/>
            </a:prstGeom>
            <a:solidFill>
              <a:srgbClr val="0058AB">
                <a:alpha val="100000"/>
              </a:srgbClr>
            </a:solidFill>
          </p:spPr>
          <p:txBody>
            <a:bodyPr/>
            <a:lstStyle/>
            <a:p/>
          </p:txBody>
        </p:sp>
        <p:sp>
          <p:nvSpPr>
            <p:cNvPr id="42" name="rc42"/>
            <p:cNvSpPr/>
            <p:nvPr/>
          </p:nvSpPr>
          <p:spPr>
            <a:xfrm>
              <a:off x="1628442" y="3330380"/>
              <a:ext cx="220114" cy="1660380"/>
            </a:xfrm>
            <a:prstGeom prst="rect">
              <a:avLst/>
            </a:prstGeom>
            <a:solidFill>
              <a:srgbClr val="0058AB">
                <a:alpha val="100000"/>
              </a:srgbClr>
            </a:solidFill>
          </p:spPr>
          <p:txBody>
            <a:bodyPr/>
            <a:lstStyle/>
            <a:p/>
          </p:txBody>
        </p:sp>
        <p:sp>
          <p:nvSpPr>
            <p:cNvPr id="43" name="rc43"/>
            <p:cNvSpPr/>
            <p:nvPr/>
          </p:nvSpPr>
          <p:spPr>
            <a:xfrm>
              <a:off x="1873013" y="4424391"/>
              <a:ext cx="220114" cy="566368"/>
            </a:xfrm>
            <a:prstGeom prst="rect">
              <a:avLst/>
            </a:prstGeom>
            <a:solidFill>
              <a:srgbClr val="0058AB">
                <a:alpha val="100000"/>
              </a:srgbClr>
            </a:solidFill>
          </p:spPr>
          <p:txBody>
            <a:bodyPr/>
            <a:lstStyle/>
            <a:p/>
          </p:txBody>
        </p:sp>
        <p:sp>
          <p:nvSpPr>
            <p:cNvPr id="44" name="rc44"/>
            <p:cNvSpPr/>
            <p:nvPr/>
          </p:nvSpPr>
          <p:spPr>
            <a:xfrm>
              <a:off x="2117585" y="4705155"/>
              <a:ext cx="220114" cy="285604"/>
            </a:xfrm>
            <a:prstGeom prst="rect">
              <a:avLst/>
            </a:prstGeom>
            <a:solidFill>
              <a:srgbClr val="0058AB">
                <a:alpha val="100000"/>
              </a:srgbClr>
            </a:solidFill>
          </p:spPr>
          <p:txBody>
            <a:bodyPr/>
            <a:lstStyle/>
            <a:p/>
          </p:txBody>
        </p:sp>
        <p:sp>
          <p:nvSpPr>
            <p:cNvPr id="45" name="rc45"/>
            <p:cNvSpPr/>
            <p:nvPr/>
          </p:nvSpPr>
          <p:spPr>
            <a:xfrm>
              <a:off x="2362156" y="4695473"/>
              <a:ext cx="220114" cy="295286"/>
            </a:xfrm>
            <a:prstGeom prst="rect">
              <a:avLst/>
            </a:prstGeom>
            <a:solidFill>
              <a:srgbClr val="0058AB">
                <a:alpha val="100000"/>
              </a:srgbClr>
            </a:solidFill>
          </p:spPr>
          <p:txBody>
            <a:bodyPr/>
            <a:lstStyle/>
            <a:p/>
          </p:txBody>
        </p:sp>
        <p:sp>
          <p:nvSpPr>
            <p:cNvPr id="46" name="rc46"/>
            <p:cNvSpPr/>
            <p:nvPr/>
          </p:nvSpPr>
          <p:spPr>
            <a:xfrm>
              <a:off x="2606727" y="4690633"/>
              <a:ext cx="220114" cy="300127"/>
            </a:xfrm>
            <a:prstGeom prst="rect">
              <a:avLst/>
            </a:prstGeom>
            <a:solidFill>
              <a:srgbClr val="0058AB">
                <a:alpha val="100000"/>
              </a:srgbClr>
            </a:solidFill>
          </p:spPr>
          <p:txBody>
            <a:bodyPr/>
            <a:lstStyle/>
            <a:p/>
          </p:txBody>
        </p:sp>
        <p:sp>
          <p:nvSpPr>
            <p:cNvPr id="47" name="rc47"/>
            <p:cNvSpPr/>
            <p:nvPr/>
          </p:nvSpPr>
          <p:spPr>
            <a:xfrm>
              <a:off x="2851298" y="4680951"/>
              <a:ext cx="220114" cy="309808"/>
            </a:xfrm>
            <a:prstGeom prst="rect">
              <a:avLst/>
            </a:prstGeom>
            <a:solidFill>
              <a:srgbClr val="0058AB">
                <a:alpha val="100000"/>
              </a:srgbClr>
            </a:solidFill>
          </p:spPr>
          <p:txBody>
            <a:bodyPr/>
            <a:lstStyle/>
            <a:p/>
          </p:txBody>
        </p:sp>
        <p:sp>
          <p:nvSpPr>
            <p:cNvPr id="48" name="rc48"/>
            <p:cNvSpPr/>
            <p:nvPr/>
          </p:nvSpPr>
          <p:spPr>
            <a:xfrm>
              <a:off x="3095869" y="4676110"/>
              <a:ext cx="220114" cy="314649"/>
            </a:xfrm>
            <a:prstGeom prst="rect">
              <a:avLst/>
            </a:prstGeom>
            <a:solidFill>
              <a:srgbClr val="0058AB">
                <a:alpha val="100000"/>
              </a:srgbClr>
            </a:solidFill>
          </p:spPr>
          <p:txBody>
            <a:bodyPr/>
            <a:lstStyle/>
            <a:p/>
          </p:txBody>
        </p:sp>
        <p:sp>
          <p:nvSpPr>
            <p:cNvPr id="49" name="rc49"/>
            <p:cNvSpPr/>
            <p:nvPr/>
          </p:nvSpPr>
          <p:spPr>
            <a:xfrm>
              <a:off x="3340440" y="4671270"/>
              <a:ext cx="220114" cy="319490"/>
            </a:xfrm>
            <a:prstGeom prst="rect">
              <a:avLst/>
            </a:prstGeom>
            <a:solidFill>
              <a:srgbClr val="0058AB">
                <a:alpha val="100000"/>
              </a:srgbClr>
            </a:solidFill>
          </p:spPr>
          <p:txBody>
            <a:bodyPr/>
            <a:lstStyle/>
            <a:p/>
          </p:txBody>
        </p:sp>
        <p:sp>
          <p:nvSpPr>
            <p:cNvPr id="50" name="rc50"/>
            <p:cNvSpPr/>
            <p:nvPr/>
          </p:nvSpPr>
          <p:spPr>
            <a:xfrm>
              <a:off x="3585011" y="4351780"/>
              <a:ext cx="220114" cy="638980"/>
            </a:xfrm>
            <a:prstGeom prst="rect">
              <a:avLst/>
            </a:prstGeom>
            <a:solidFill>
              <a:srgbClr val="0058AB">
                <a:alpha val="100000"/>
              </a:srgbClr>
            </a:solidFill>
          </p:spPr>
          <p:txBody>
            <a:bodyPr/>
            <a:lstStyle/>
            <a:p/>
          </p:txBody>
        </p:sp>
        <p:sp>
          <p:nvSpPr>
            <p:cNvPr id="51" name="rc51"/>
            <p:cNvSpPr/>
            <p:nvPr/>
          </p:nvSpPr>
          <p:spPr>
            <a:xfrm>
              <a:off x="3829583" y="4342098"/>
              <a:ext cx="220114" cy="648661"/>
            </a:xfrm>
            <a:prstGeom prst="rect">
              <a:avLst/>
            </a:prstGeom>
            <a:solidFill>
              <a:srgbClr val="0058AB">
                <a:alpha val="100000"/>
              </a:srgbClr>
            </a:solidFill>
          </p:spPr>
          <p:txBody>
            <a:bodyPr/>
            <a:lstStyle/>
            <a:p/>
          </p:txBody>
        </p:sp>
        <p:sp>
          <p:nvSpPr>
            <p:cNvPr id="52" name="rc52"/>
            <p:cNvSpPr/>
            <p:nvPr/>
          </p:nvSpPr>
          <p:spPr>
            <a:xfrm>
              <a:off x="4074154" y="4337257"/>
              <a:ext cx="220114" cy="653502"/>
            </a:xfrm>
            <a:prstGeom prst="rect">
              <a:avLst/>
            </a:prstGeom>
            <a:solidFill>
              <a:srgbClr val="0058AB">
                <a:alpha val="100000"/>
              </a:srgbClr>
            </a:solidFill>
          </p:spPr>
          <p:txBody>
            <a:bodyPr/>
            <a:lstStyle/>
            <a:p/>
          </p:txBody>
        </p:sp>
        <p:sp>
          <p:nvSpPr>
            <p:cNvPr id="53" name="rc53"/>
            <p:cNvSpPr/>
            <p:nvPr/>
          </p:nvSpPr>
          <p:spPr>
            <a:xfrm>
              <a:off x="4318725" y="4666429"/>
              <a:ext cx="220114" cy="324330"/>
            </a:xfrm>
            <a:prstGeom prst="rect">
              <a:avLst/>
            </a:prstGeom>
            <a:solidFill>
              <a:srgbClr val="0058AB">
                <a:alpha val="100000"/>
              </a:srgbClr>
            </a:solidFill>
          </p:spPr>
          <p:txBody>
            <a:bodyPr/>
            <a:lstStyle/>
            <a:p/>
          </p:txBody>
        </p:sp>
        <p:sp>
          <p:nvSpPr>
            <p:cNvPr id="54" name="rc54"/>
            <p:cNvSpPr/>
            <p:nvPr/>
          </p:nvSpPr>
          <p:spPr>
            <a:xfrm>
              <a:off x="4563296" y="4351780"/>
              <a:ext cx="220114" cy="638980"/>
            </a:xfrm>
            <a:prstGeom prst="rect">
              <a:avLst/>
            </a:prstGeom>
            <a:solidFill>
              <a:srgbClr val="0058AB">
                <a:alpha val="100000"/>
              </a:srgbClr>
            </a:solidFill>
          </p:spPr>
          <p:txBody>
            <a:bodyPr/>
            <a:lstStyle/>
            <a:p/>
          </p:txBody>
        </p:sp>
        <p:sp>
          <p:nvSpPr>
            <p:cNvPr id="55" name="rc55"/>
            <p:cNvSpPr/>
            <p:nvPr/>
          </p:nvSpPr>
          <p:spPr>
            <a:xfrm>
              <a:off x="4807867" y="4361461"/>
              <a:ext cx="220114" cy="629298"/>
            </a:xfrm>
            <a:prstGeom prst="rect">
              <a:avLst/>
            </a:prstGeom>
            <a:solidFill>
              <a:srgbClr val="0058AB">
                <a:alpha val="100000"/>
              </a:srgbClr>
            </a:solidFill>
          </p:spPr>
          <p:txBody>
            <a:bodyPr/>
            <a:lstStyle/>
            <a:p/>
          </p:txBody>
        </p:sp>
        <p:sp>
          <p:nvSpPr>
            <p:cNvPr id="56" name="rc56"/>
            <p:cNvSpPr/>
            <p:nvPr/>
          </p:nvSpPr>
          <p:spPr>
            <a:xfrm>
              <a:off x="5052438" y="4066175"/>
              <a:ext cx="220114" cy="924584"/>
            </a:xfrm>
            <a:prstGeom prst="rect">
              <a:avLst/>
            </a:prstGeom>
            <a:solidFill>
              <a:srgbClr val="0058AB">
                <a:alpha val="100000"/>
              </a:srgbClr>
            </a:solidFill>
          </p:spPr>
          <p:txBody>
            <a:bodyPr/>
            <a:lstStyle/>
            <a:p/>
          </p:txBody>
        </p:sp>
        <p:sp>
          <p:nvSpPr>
            <p:cNvPr id="57" name="rc57"/>
            <p:cNvSpPr/>
            <p:nvPr/>
          </p:nvSpPr>
          <p:spPr>
            <a:xfrm>
              <a:off x="5297009" y="3785411"/>
              <a:ext cx="220114" cy="1205348"/>
            </a:xfrm>
            <a:prstGeom prst="rect">
              <a:avLst/>
            </a:prstGeom>
            <a:solidFill>
              <a:srgbClr val="0058AB">
                <a:alpha val="100000"/>
              </a:srgbClr>
            </a:solidFill>
          </p:spPr>
          <p:txBody>
            <a:bodyPr/>
            <a:lstStyle/>
            <a:p/>
          </p:txBody>
        </p:sp>
        <p:sp>
          <p:nvSpPr>
            <p:cNvPr id="58" name="rc58"/>
            <p:cNvSpPr/>
            <p:nvPr/>
          </p:nvSpPr>
          <p:spPr>
            <a:xfrm>
              <a:off x="5541580" y="4095219"/>
              <a:ext cx="220114" cy="895540"/>
            </a:xfrm>
            <a:prstGeom prst="rect">
              <a:avLst/>
            </a:prstGeom>
            <a:solidFill>
              <a:srgbClr val="0058AB">
                <a:alpha val="100000"/>
              </a:srgbClr>
            </a:solidFill>
          </p:spPr>
          <p:txBody>
            <a:bodyPr/>
            <a:lstStyle/>
            <a:p/>
          </p:txBody>
        </p:sp>
        <p:sp>
          <p:nvSpPr>
            <p:cNvPr id="59" name="rc59"/>
            <p:cNvSpPr/>
            <p:nvPr/>
          </p:nvSpPr>
          <p:spPr>
            <a:xfrm>
              <a:off x="5786152" y="4095219"/>
              <a:ext cx="220114" cy="895540"/>
            </a:xfrm>
            <a:prstGeom prst="rect">
              <a:avLst/>
            </a:prstGeom>
            <a:solidFill>
              <a:srgbClr val="0058AB">
                <a:alpha val="100000"/>
              </a:srgbClr>
            </a:solidFill>
          </p:spPr>
          <p:txBody>
            <a:bodyPr/>
            <a:lstStyle/>
            <a:p/>
          </p:txBody>
        </p:sp>
        <p:sp>
          <p:nvSpPr>
            <p:cNvPr id="60" name="rc60"/>
            <p:cNvSpPr/>
            <p:nvPr/>
          </p:nvSpPr>
          <p:spPr>
            <a:xfrm>
              <a:off x="6030723" y="4095219"/>
              <a:ext cx="220114" cy="895540"/>
            </a:xfrm>
            <a:prstGeom prst="rect">
              <a:avLst/>
            </a:prstGeom>
            <a:solidFill>
              <a:srgbClr val="0058AB">
                <a:alpha val="100000"/>
              </a:srgbClr>
            </a:solidFill>
          </p:spPr>
          <p:txBody>
            <a:bodyPr/>
            <a:lstStyle/>
            <a:p/>
          </p:txBody>
        </p:sp>
        <p:sp>
          <p:nvSpPr>
            <p:cNvPr id="61" name="rc61"/>
            <p:cNvSpPr/>
            <p:nvPr/>
          </p:nvSpPr>
          <p:spPr>
            <a:xfrm>
              <a:off x="6275294" y="4080697"/>
              <a:ext cx="220114" cy="910062"/>
            </a:xfrm>
            <a:prstGeom prst="rect">
              <a:avLst/>
            </a:prstGeom>
            <a:solidFill>
              <a:srgbClr val="0058AB">
                <a:alpha val="100000"/>
              </a:srgbClr>
            </a:solidFill>
          </p:spPr>
          <p:txBody>
            <a:bodyPr/>
            <a:lstStyle/>
            <a:p/>
          </p:txBody>
        </p:sp>
        <p:sp>
          <p:nvSpPr>
            <p:cNvPr id="62" name="rc62"/>
            <p:cNvSpPr/>
            <p:nvPr/>
          </p:nvSpPr>
          <p:spPr>
            <a:xfrm>
              <a:off x="6519865" y="2541336"/>
              <a:ext cx="220114" cy="2449423"/>
            </a:xfrm>
            <a:prstGeom prst="rect">
              <a:avLst/>
            </a:prstGeom>
            <a:solidFill>
              <a:srgbClr val="0058AB">
                <a:alpha val="100000"/>
              </a:srgbClr>
            </a:solidFill>
          </p:spPr>
          <p:txBody>
            <a:bodyPr/>
            <a:lstStyle/>
            <a:p/>
          </p:txBody>
        </p:sp>
        <p:sp>
          <p:nvSpPr>
            <p:cNvPr id="63" name="rc63"/>
            <p:cNvSpPr/>
            <p:nvPr/>
          </p:nvSpPr>
          <p:spPr>
            <a:xfrm>
              <a:off x="6764436" y="939045"/>
              <a:ext cx="220114" cy="4051714"/>
            </a:xfrm>
            <a:prstGeom prst="rect">
              <a:avLst/>
            </a:prstGeom>
            <a:solidFill>
              <a:srgbClr val="0058AB">
                <a:alpha val="100000"/>
              </a:srgbClr>
            </a:solidFill>
          </p:spPr>
          <p:txBody>
            <a:bodyPr/>
            <a:lstStyle/>
            <a:p/>
          </p:txBody>
        </p:sp>
        <p:sp>
          <p:nvSpPr>
            <p:cNvPr id="64" name="rc64"/>
            <p:cNvSpPr/>
            <p:nvPr/>
          </p:nvSpPr>
          <p:spPr>
            <a:xfrm>
              <a:off x="7009007" y="866434"/>
              <a:ext cx="220114" cy="4124325"/>
            </a:xfrm>
            <a:prstGeom prst="rect">
              <a:avLst/>
            </a:prstGeom>
            <a:solidFill>
              <a:srgbClr val="0058AB">
                <a:alpha val="100000"/>
              </a:srgbClr>
            </a:solidFill>
          </p:spPr>
          <p:txBody>
            <a:bodyPr/>
            <a:lstStyle/>
            <a:p/>
          </p:txBody>
        </p:sp>
        <p:sp>
          <p:nvSpPr>
            <p:cNvPr id="65" name="rc65"/>
            <p:cNvSpPr/>
            <p:nvPr/>
          </p:nvSpPr>
          <p:spPr>
            <a:xfrm>
              <a:off x="8476434" y="4545410"/>
              <a:ext cx="220114" cy="445349"/>
            </a:xfrm>
            <a:prstGeom prst="rect">
              <a:avLst/>
            </a:prstGeom>
            <a:solidFill>
              <a:srgbClr val="69DBFF">
                <a:alpha val="100000"/>
              </a:srgbClr>
            </a:solidFill>
          </p:spPr>
          <p:txBody>
            <a:bodyPr/>
            <a:lstStyle/>
            <a:p/>
          </p:txBody>
        </p:sp>
        <p:sp>
          <p:nvSpPr>
            <p:cNvPr id="66" name="pl66"/>
            <p:cNvSpPr/>
            <p:nvPr/>
          </p:nvSpPr>
          <p:spPr>
            <a:xfrm>
              <a:off x="6140780" y="4095219"/>
              <a:ext cx="2445711" cy="447770"/>
            </a:xfrm>
            <a:custGeom>
              <a:avLst/>
              <a:pathLst>
                <a:path w="2445711" h="447770">
                  <a:moveTo>
                    <a:pt x="0" y="0"/>
                  </a:moveTo>
                  <a:lnTo>
                    <a:pt x="244571" y="44777"/>
                  </a:lnTo>
                  <a:lnTo>
                    <a:pt x="489142" y="89554"/>
                  </a:lnTo>
                  <a:lnTo>
                    <a:pt x="733713" y="134331"/>
                  </a:lnTo>
                  <a:lnTo>
                    <a:pt x="978284" y="179108"/>
                  </a:lnTo>
                  <a:lnTo>
                    <a:pt x="1222855" y="223885"/>
                  </a:lnTo>
                  <a:lnTo>
                    <a:pt x="1467426" y="268662"/>
                  </a:lnTo>
                  <a:lnTo>
                    <a:pt x="1711997" y="313439"/>
                  </a:lnTo>
                  <a:lnTo>
                    <a:pt x="1956569" y="358216"/>
                  </a:lnTo>
                  <a:lnTo>
                    <a:pt x="2201140" y="402993"/>
                  </a:lnTo>
                  <a:lnTo>
                    <a:pt x="2445711" y="447770"/>
                  </a:lnTo>
                </a:path>
              </a:pathLst>
            </a:custGeom>
            <a:ln w="13550" cap="flat">
              <a:solidFill>
                <a:srgbClr val="000000">
                  <a:alpha val="100000"/>
                </a:srgbClr>
              </a:solidFill>
              <a:prstDash val="solid"/>
              <a:round/>
            </a:ln>
          </p:spPr>
          <p:txBody>
            <a:bodyPr/>
            <a:lstStyle/>
            <a:p/>
          </p:txBody>
        </p:sp>
        <p:sp>
          <p:nvSpPr>
            <p:cNvPr id="67" name="pt67"/>
            <p:cNvSpPr/>
            <p:nvPr/>
          </p:nvSpPr>
          <p:spPr>
            <a:xfrm>
              <a:off x="6115954" y="4070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115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1599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204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249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294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339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3838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428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473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5181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7996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0" name="tx80"/>
            <p:cNvSpPr/>
            <p:nvPr/>
          </p:nvSpPr>
          <p:spPr>
            <a:xfrm>
              <a:off x="508103" y="301181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1" name="tx81"/>
            <p:cNvSpPr/>
            <p:nvPr/>
          </p:nvSpPr>
          <p:spPr>
            <a:xfrm>
              <a:off x="508103" y="204366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a:off x="508103" y="107551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a:t>
              </a:r>
            </a:p>
          </p:txBody>
        </p:sp>
        <p:sp>
          <p:nvSpPr>
            <p:cNvPr id="83" name="tx83"/>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881714"/>
              <a:ext cx="201456" cy="201456"/>
            </a:xfrm>
            <a:prstGeom prst="rect">
              <a:avLst/>
            </a:prstGeom>
            <a:solidFill>
              <a:srgbClr val="0058AB">
                <a:alpha val="100000"/>
              </a:srgbClr>
            </a:solidFill>
          </p:spPr>
          <p:txBody>
            <a:bodyPr/>
            <a:lstStyle/>
            <a:p/>
          </p:txBody>
        </p:sp>
        <p:sp>
          <p:nvSpPr>
            <p:cNvPr id="112" name="rc112"/>
            <p:cNvSpPr/>
            <p:nvPr/>
          </p:nvSpPr>
          <p:spPr>
            <a:xfrm>
              <a:off x="4484024" y="5881714"/>
              <a:ext cx="201456" cy="201456"/>
            </a:xfrm>
            <a:prstGeom prst="rect">
              <a:avLst/>
            </a:prstGeom>
            <a:solidFill>
              <a:srgbClr val="69DBFF">
                <a:alpha val="100000"/>
              </a:srgbClr>
            </a:solidFill>
          </p:spPr>
          <p:txBody>
            <a:bodyPr/>
            <a:lstStyle/>
            <a:p/>
          </p:txBody>
        </p:sp>
        <p:sp>
          <p:nvSpPr>
            <p:cNvPr id="113" name="tx113"/>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39449" y="398022"/>
              <a:ext cx="71569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Sao Tome and Principe</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476%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5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2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8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95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9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5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2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49604"/>
              <a:ext cx="249522" cy="1253093"/>
            </a:xfrm>
            <a:prstGeom prst="rect">
              <a:avLst/>
            </a:prstGeom>
            <a:solidFill>
              <a:srgbClr val="80BD41">
                <a:alpha val="100000"/>
              </a:srgbClr>
            </a:solidFill>
          </p:spPr>
          <p:txBody>
            <a:bodyPr/>
            <a:lstStyle/>
            <a:p/>
          </p:txBody>
        </p:sp>
        <p:sp>
          <p:nvSpPr>
            <p:cNvPr id="25" name="rc25"/>
            <p:cNvSpPr/>
            <p:nvPr/>
          </p:nvSpPr>
          <p:spPr>
            <a:xfrm>
              <a:off x="1296273" y="2694901"/>
              <a:ext cx="249522" cy="154702"/>
            </a:xfrm>
            <a:prstGeom prst="rect">
              <a:avLst/>
            </a:prstGeom>
            <a:solidFill>
              <a:srgbClr val="1CABE2">
                <a:alpha val="100000"/>
              </a:srgbClr>
            </a:solidFill>
          </p:spPr>
          <p:txBody>
            <a:bodyPr/>
            <a:lstStyle/>
            <a:p/>
          </p:txBody>
        </p:sp>
        <p:sp>
          <p:nvSpPr>
            <p:cNvPr id="26" name="rc26"/>
            <p:cNvSpPr/>
            <p:nvPr/>
          </p:nvSpPr>
          <p:spPr>
            <a:xfrm>
              <a:off x="1573521" y="2705214"/>
              <a:ext cx="249522" cy="1397482"/>
            </a:xfrm>
            <a:prstGeom prst="rect">
              <a:avLst/>
            </a:prstGeom>
            <a:solidFill>
              <a:srgbClr val="80BD41">
                <a:alpha val="100000"/>
              </a:srgbClr>
            </a:solidFill>
          </p:spPr>
          <p:txBody>
            <a:bodyPr/>
            <a:lstStyle/>
            <a:p/>
          </p:txBody>
        </p:sp>
        <p:sp>
          <p:nvSpPr>
            <p:cNvPr id="27" name="rc27"/>
            <p:cNvSpPr/>
            <p:nvPr/>
          </p:nvSpPr>
          <p:spPr>
            <a:xfrm>
              <a:off x="1573521" y="2661382"/>
              <a:ext cx="249522" cy="43832"/>
            </a:xfrm>
            <a:prstGeom prst="rect">
              <a:avLst/>
            </a:prstGeom>
            <a:solidFill>
              <a:srgbClr val="1CABE2">
                <a:alpha val="100000"/>
              </a:srgbClr>
            </a:solidFill>
          </p:spPr>
          <p:txBody>
            <a:bodyPr/>
            <a:lstStyle/>
            <a:p/>
          </p:txBody>
        </p:sp>
        <p:sp>
          <p:nvSpPr>
            <p:cNvPr id="28" name="rc28"/>
            <p:cNvSpPr/>
            <p:nvPr/>
          </p:nvSpPr>
          <p:spPr>
            <a:xfrm>
              <a:off x="1850769" y="2715528"/>
              <a:ext cx="249522" cy="1387169"/>
            </a:xfrm>
            <a:prstGeom prst="rect">
              <a:avLst/>
            </a:prstGeom>
            <a:solidFill>
              <a:srgbClr val="80BD41">
                <a:alpha val="100000"/>
              </a:srgbClr>
            </a:solidFill>
          </p:spPr>
          <p:txBody>
            <a:bodyPr/>
            <a:lstStyle/>
            <a:p/>
          </p:txBody>
        </p:sp>
        <p:sp>
          <p:nvSpPr>
            <p:cNvPr id="29" name="rc29"/>
            <p:cNvSpPr/>
            <p:nvPr/>
          </p:nvSpPr>
          <p:spPr>
            <a:xfrm>
              <a:off x="1850769" y="2627863"/>
              <a:ext cx="249522" cy="87664"/>
            </a:xfrm>
            <a:prstGeom prst="rect">
              <a:avLst/>
            </a:prstGeom>
            <a:solidFill>
              <a:srgbClr val="1CABE2">
                <a:alpha val="100000"/>
              </a:srgbClr>
            </a:solidFill>
          </p:spPr>
          <p:txBody>
            <a:bodyPr/>
            <a:lstStyle/>
            <a:p/>
          </p:txBody>
        </p:sp>
        <p:sp>
          <p:nvSpPr>
            <p:cNvPr id="30" name="rc30"/>
            <p:cNvSpPr/>
            <p:nvPr/>
          </p:nvSpPr>
          <p:spPr>
            <a:xfrm>
              <a:off x="2128016" y="2627863"/>
              <a:ext cx="249522" cy="1474833"/>
            </a:xfrm>
            <a:prstGeom prst="rect">
              <a:avLst/>
            </a:prstGeom>
            <a:solidFill>
              <a:srgbClr val="80BD41">
                <a:alpha val="100000"/>
              </a:srgbClr>
            </a:solidFill>
          </p:spPr>
          <p:txBody>
            <a:bodyPr/>
            <a:lstStyle/>
            <a:p/>
          </p:txBody>
        </p:sp>
        <p:sp>
          <p:nvSpPr>
            <p:cNvPr id="31" name="rc31"/>
            <p:cNvSpPr/>
            <p:nvPr/>
          </p:nvSpPr>
          <p:spPr>
            <a:xfrm>
              <a:off x="2128016" y="2596922"/>
              <a:ext cx="249522" cy="30940"/>
            </a:xfrm>
            <a:prstGeom prst="rect">
              <a:avLst/>
            </a:prstGeom>
            <a:solidFill>
              <a:srgbClr val="1CABE2">
                <a:alpha val="100000"/>
              </a:srgbClr>
            </a:solidFill>
          </p:spPr>
          <p:txBody>
            <a:bodyPr/>
            <a:lstStyle/>
            <a:p/>
          </p:txBody>
        </p:sp>
        <p:sp>
          <p:nvSpPr>
            <p:cNvPr id="32" name="rc32"/>
            <p:cNvSpPr/>
            <p:nvPr/>
          </p:nvSpPr>
          <p:spPr>
            <a:xfrm>
              <a:off x="2405264" y="2584030"/>
              <a:ext cx="249522" cy="1518666"/>
            </a:xfrm>
            <a:prstGeom prst="rect">
              <a:avLst/>
            </a:prstGeom>
            <a:solidFill>
              <a:srgbClr val="80BD41">
                <a:alpha val="100000"/>
              </a:srgbClr>
            </a:solidFill>
          </p:spPr>
          <p:txBody>
            <a:bodyPr/>
            <a:lstStyle/>
            <a:p/>
          </p:txBody>
        </p:sp>
        <p:sp>
          <p:nvSpPr>
            <p:cNvPr id="33" name="rc33"/>
            <p:cNvSpPr/>
            <p:nvPr/>
          </p:nvSpPr>
          <p:spPr>
            <a:xfrm>
              <a:off x="2405264" y="2568560"/>
              <a:ext cx="249522" cy="15470"/>
            </a:xfrm>
            <a:prstGeom prst="rect">
              <a:avLst/>
            </a:prstGeom>
            <a:solidFill>
              <a:srgbClr val="1CABE2">
                <a:alpha val="100000"/>
              </a:srgbClr>
            </a:solidFill>
          </p:spPr>
          <p:txBody>
            <a:bodyPr/>
            <a:lstStyle/>
            <a:p/>
          </p:txBody>
        </p:sp>
        <p:sp>
          <p:nvSpPr>
            <p:cNvPr id="34" name="rc34"/>
            <p:cNvSpPr/>
            <p:nvPr/>
          </p:nvSpPr>
          <p:spPr>
            <a:xfrm>
              <a:off x="2682512" y="2553090"/>
              <a:ext cx="249522" cy="1549607"/>
            </a:xfrm>
            <a:prstGeom prst="rect">
              <a:avLst/>
            </a:prstGeom>
            <a:solidFill>
              <a:srgbClr val="80BD41">
                <a:alpha val="100000"/>
              </a:srgbClr>
            </a:solidFill>
          </p:spPr>
          <p:txBody>
            <a:bodyPr/>
            <a:lstStyle/>
            <a:p/>
          </p:txBody>
        </p:sp>
        <p:sp>
          <p:nvSpPr>
            <p:cNvPr id="35" name="rc35"/>
            <p:cNvSpPr/>
            <p:nvPr/>
          </p:nvSpPr>
          <p:spPr>
            <a:xfrm>
              <a:off x="2682512" y="2537619"/>
              <a:ext cx="249522" cy="15470"/>
            </a:xfrm>
            <a:prstGeom prst="rect">
              <a:avLst/>
            </a:prstGeom>
            <a:solidFill>
              <a:srgbClr val="1CABE2">
                <a:alpha val="100000"/>
              </a:srgbClr>
            </a:solidFill>
          </p:spPr>
          <p:txBody>
            <a:bodyPr/>
            <a:lstStyle/>
            <a:p/>
          </p:txBody>
        </p:sp>
        <p:sp>
          <p:nvSpPr>
            <p:cNvPr id="36" name="rc36"/>
            <p:cNvSpPr/>
            <p:nvPr/>
          </p:nvSpPr>
          <p:spPr>
            <a:xfrm>
              <a:off x="2959759" y="2514414"/>
              <a:ext cx="249522" cy="1588282"/>
            </a:xfrm>
            <a:prstGeom prst="rect">
              <a:avLst/>
            </a:prstGeom>
            <a:solidFill>
              <a:srgbClr val="80BD41">
                <a:alpha val="100000"/>
              </a:srgbClr>
            </a:solidFill>
          </p:spPr>
          <p:txBody>
            <a:bodyPr/>
            <a:lstStyle/>
            <a:p/>
          </p:txBody>
        </p:sp>
        <p:sp>
          <p:nvSpPr>
            <p:cNvPr id="37" name="rc37"/>
            <p:cNvSpPr/>
            <p:nvPr/>
          </p:nvSpPr>
          <p:spPr>
            <a:xfrm>
              <a:off x="2959759" y="2498944"/>
              <a:ext cx="249522" cy="15470"/>
            </a:xfrm>
            <a:prstGeom prst="rect">
              <a:avLst/>
            </a:prstGeom>
            <a:solidFill>
              <a:srgbClr val="1CABE2">
                <a:alpha val="100000"/>
              </a:srgbClr>
            </a:solidFill>
          </p:spPr>
          <p:txBody>
            <a:bodyPr/>
            <a:lstStyle/>
            <a:p/>
          </p:txBody>
        </p:sp>
        <p:sp>
          <p:nvSpPr>
            <p:cNvPr id="38" name="rc38"/>
            <p:cNvSpPr/>
            <p:nvPr/>
          </p:nvSpPr>
          <p:spPr>
            <a:xfrm>
              <a:off x="3237007" y="2470582"/>
              <a:ext cx="249522" cy="1632115"/>
            </a:xfrm>
            <a:prstGeom prst="rect">
              <a:avLst/>
            </a:prstGeom>
            <a:solidFill>
              <a:srgbClr val="80BD41">
                <a:alpha val="100000"/>
              </a:srgbClr>
            </a:solidFill>
          </p:spPr>
          <p:txBody>
            <a:bodyPr/>
            <a:lstStyle/>
            <a:p/>
          </p:txBody>
        </p:sp>
        <p:sp>
          <p:nvSpPr>
            <p:cNvPr id="39" name="rc39"/>
            <p:cNvSpPr/>
            <p:nvPr/>
          </p:nvSpPr>
          <p:spPr>
            <a:xfrm>
              <a:off x="3237007" y="2455111"/>
              <a:ext cx="249522" cy="15470"/>
            </a:xfrm>
            <a:prstGeom prst="rect">
              <a:avLst/>
            </a:prstGeom>
            <a:solidFill>
              <a:srgbClr val="1CABE2">
                <a:alpha val="100000"/>
              </a:srgbClr>
            </a:solidFill>
          </p:spPr>
          <p:txBody>
            <a:bodyPr/>
            <a:lstStyle/>
            <a:p/>
          </p:txBody>
        </p:sp>
        <p:sp>
          <p:nvSpPr>
            <p:cNvPr id="40" name="rc40"/>
            <p:cNvSpPr/>
            <p:nvPr/>
          </p:nvSpPr>
          <p:spPr>
            <a:xfrm>
              <a:off x="3514255" y="2447376"/>
              <a:ext cx="249522" cy="1655320"/>
            </a:xfrm>
            <a:prstGeom prst="rect">
              <a:avLst/>
            </a:prstGeom>
            <a:solidFill>
              <a:srgbClr val="80BD41">
                <a:alpha val="100000"/>
              </a:srgbClr>
            </a:solidFill>
          </p:spPr>
          <p:txBody>
            <a:bodyPr/>
            <a:lstStyle/>
            <a:p/>
          </p:txBody>
        </p:sp>
        <p:sp>
          <p:nvSpPr>
            <p:cNvPr id="41" name="rc41"/>
            <p:cNvSpPr/>
            <p:nvPr/>
          </p:nvSpPr>
          <p:spPr>
            <a:xfrm>
              <a:off x="3514255" y="2431906"/>
              <a:ext cx="249522" cy="15470"/>
            </a:xfrm>
            <a:prstGeom prst="rect">
              <a:avLst/>
            </a:prstGeom>
            <a:solidFill>
              <a:srgbClr val="1CABE2">
                <a:alpha val="100000"/>
              </a:srgbClr>
            </a:solidFill>
          </p:spPr>
          <p:txBody>
            <a:bodyPr/>
            <a:lstStyle/>
            <a:p/>
          </p:txBody>
        </p:sp>
        <p:sp>
          <p:nvSpPr>
            <p:cNvPr id="42" name="rc42"/>
            <p:cNvSpPr/>
            <p:nvPr/>
          </p:nvSpPr>
          <p:spPr>
            <a:xfrm>
              <a:off x="3791502" y="2429327"/>
              <a:ext cx="249522" cy="1673369"/>
            </a:xfrm>
            <a:prstGeom prst="rect">
              <a:avLst/>
            </a:prstGeom>
            <a:solidFill>
              <a:srgbClr val="80BD41">
                <a:alpha val="100000"/>
              </a:srgbClr>
            </a:solidFill>
          </p:spPr>
          <p:txBody>
            <a:bodyPr/>
            <a:lstStyle/>
            <a:p/>
          </p:txBody>
        </p:sp>
        <p:sp>
          <p:nvSpPr>
            <p:cNvPr id="43" name="rc43"/>
            <p:cNvSpPr/>
            <p:nvPr/>
          </p:nvSpPr>
          <p:spPr>
            <a:xfrm>
              <a:off x="3791502" y="2411279"/>
              <a:ext cx="249522" cy="18048"/>
            </a:xfrm>
            <a:prstGeom prst="rect">
              <a:avLst/>
            </a:prstGeom>
            <a:solidFill>
              <a:srgbClr val="1CABE2">
                <a:alpha val="100000"/>
              </a:srgbClr>
            </a:solidFill>
          </p:spPr>
          <p:txBody>
            <a:bodyPr/>
            <a:lstStyle/>
            <a:p/>
          </p:txBody>
        </p:sp>
        <p:sp>
          <p:nvSpPr>
            <p:cNvPr id="44" name="rc44"/>
            <p:cNvSpPr/>
            <p:nvPr/>
          </p:nvSpPr>
          <p:spPr>
            <a:xfrm>
              <a:off x="4068750" y="2431906"/>
              <a:ext cx="249522" cy="1670790"/>
            </a:xfrm>
            <a:prstGeom prst="rect">
              <a:avLst/>
            </a:prstGeom>
            <a:solidFill>
              <a:srgbClr val="80BD41">
                <a:alpha val="100000"/>
              </a:srgbClr>
            </a:solidFill>
          </p:spPr>
          <p:txBody>
            <a:bodyPr/>
            <a:lstStyle/>
            <a:p/>
          </p:txBody>
        </p:sp>
        <p:sp>
          <p:nvSpPr>
            <p:cNvPr id="45" name="rc45"/>
            <p:cNvSpPr/>
            <p:nvPr/>
          </p:nvSpPr>
          <p:spPr>
            <a:xfrm>
              <a:off x="4068750" y="2398387"/>
              <a:ext cx="249522" cy="33518"/>
            </a:xfrm>
            <a:prstGeom prst="rect">
              <a:avLst/>
            </a:prstGeom>
            <a:solidFill>
              <a:srgbClr val="1CABE2">
                <a:alpha val="100000"/>
              </a:srgbClr>
            </a:solidFill>
          </p:spPr>
          <p:txBody>
            <a:bodyPr/>
            <a:lstStyle/>
            <a:p/>
          </p:txBody>
        </p:sp>
        <p:sp>
          <p:nvSpPr>
            <p:cNvPr id="46" name="rc46"/>
            <p:cNvSpPr/>
            <p:nvPr/>
          </p:nvSpPr>
          <p:spPr>
            <a:xfrm>
              <a:off x="4345998" y="2416436"/>
              <a:ext cx="249522" cy="1686261"/>
            </a:xfrm>
            <a:prstGeom prst="rect">
              <a:avLst/>
            </a:prstGeom>
            <a:solidFill>
              <a:srgbClr val="80BD41">
                <a:alpha val="100000"/>
              </a:srgbClr>
            </a:solidFill>
          </p:spPr>
          <p:txBody>
            <a:bodyPr/>
            <a:lstStyle/>
            <a:p/>
          </p:txBody>
        </p:sp>
        <p:sp>
          <p:nvSpPr>
            <p:cNvPr id="47" name="rc47"/>
            <p:cNvSpPr/>
            <p:nvPr/>
          </p:nvSpPr>
          <p:spPr>
            <a:xfrm>
              <a:off x="4345998" y="2382917"/>
              <a:ext cx="249522" cy="33518"/>
            </a:xfrm>
            <a:prstGeom prst="rect">
              <a:avLst/>
            </a:prstGeom>
            <a:solidFill>
              <a:srgbClr val="1CABE2">
                <a:alpha val="100000"/>
              </a:srgbClr>
            </a:solidFill>
          </p:spPr>
          <p:txBody>
            <a:bodyPr/>
            <a:lstStyle/>
            <a:p/>
          </p:txBody>
        </p:sp>
        <p:sp>
          <p:nvSpPr>
            <p:cNvPr id="48" name="rc48"/>
            <p:cNvSpPr/>
            <p:nvPr/>
          </p:nvSpPr>
          <p:spPr>
            <a:xfrm>
              <a:off x="4623245" y="2400965"/>
              <a:ext cx="249522" cy="1701731"/>
            </a:xfrm>
            <a:prstGeom prst="rect">
              <a:avLst/>
            </a:prstGeom>
            <a:solidFill>
              <a:srgbClr val="80BD41">
                <a:alpha val="100000"/>
              </a:srgbClr>
            </a:solidFill>
          </p:spPr>
          <p:txBody>
            <a:bodyPr/>
            <a:lstStyle/>
            <a:p/>
          </p:txBody>
        </p:sp>
        <p:sp>
          <p:nvSpPr>
            <p:cNvPr id="49" name="rc49"/>
            <p:cNvSpPr/>
            <p:nvPr/>
          </p:nvSpPr>
          <p:spPr>
            <a:xfrm>
              <a:off x="4623245" y="2364868"/>
              <a:ext cx="249522" cy="36097"/>
            </a:xfrm>
            <a:prstGeom prst="rect">
              <a:avLst/>
            </a:prstGeom>
            <a:solidFill>
              <a:srgbClr val="1CABE2">
                <a:alpha val="100000"/>
              </a:srgbClr>
            </a:solidFill>
          </p:spPr>
          <p:txBody>
            <a:bodyPr/>
            <a:lstStyle/>
            <a:p/>
          </p:txBody>
        </p:sp>
        <p:sp>
          <p:nvSpPr>
            <p:cNvPr id="50" name="rc50"/>
            <p:cNvSpPr/>
            <p:nvPr/>
          </p:nvSpPr>
          <p:spPr>
            <a:xfrm>
              <a:off x="4900493" y="2395809"/>
              <a:ext cx="249522" cy="1706888"/>
            </a:xfrm>
            <a:prstGeom prst="rect">
              <a:avLst/>
            </a:prstGeom>
            <a:solidFill>
              <a:srgbClr val="80BD41">
                <a:alpha val="100000"/>
              </a:srgbClr>
            </a:solidFill>
          </p:spPr>
          <p:txBody>
            <a:bodyPr/>
            <a:lstStyle/>
            <a:p/>
          </p:txBody>
        </p:sp>
        <p:sp>
          <p:nvSpPr>
            <p:cNvPr id="51" name="rc51"/>
            <p:cNvSpPr/>
            <p:nvPr/>
          </p:nvSpPr>
          <p:spPr>
            <a:xfrm>
              <a:off x="4900493" y="2377760"/>
              <a:ext cx="249522" cy="18048"/>
            </a:xfrm>
            <a:prstGeom prst="rect">
              <a:avLst/>
            </a:prstGeom>
            <a:solidFill>
              <a:srgbClr val="1CABE2">
                <a:alpha val="100000"/>
              </a:srgbClr>
            </a:solidFill>
          </p:spPr>
          <p:txBody>
            <a:bodyPr/>
            <a:lstStyle/>
            <a:p/>
          </p:txBody>
        </p:sp>
        <p:sp>
          <p:nvSpPr>
            <p:cNvPr id="52" name="rc52"/>
            <p:cNvSpPr/>
            <p:nvPr/>
          </p:nvSpPr>
          <p:spPr>
            <a:xfrm>
              <a:off x="5177741" y="2431906"/>
              <a:ext cx="249522" cy="1670790"/>
            </a:xfrm>
            <a:prstGeom prst="rect">
              <a:avLst/>
            </a:prstGeom>
            <a:solidFill>
              <a:srgbClr val="80BD41">
                <a:alpha val="100000"/>
              </a:srgbClr>
            </a:solidFill>
          </p:spPr>
          <p:txBody>
            <a:bodyPr/>
            <a:lstStyle/>
            <a:p/>
          </p:txBody>
        </p:sp>
        <p:sp>
          <p:nvSpPr>
            <p:cNvPr id="53" name="rc53"/>
            <p:cNvSpPr/>
            <p:nvPr/>
          </p:nvSpPr>
          <p:spPr>
            <a:xfrm>
              <a:off x="5177741" y="2398387"/>
              <a:ext cx="249522" cy="33518"/>
            </a:xfrm>
            <a:prstGeom prst="rect">
              <a:avLst/>
            </a:prstGeom>
            <a:solidFill>
              <a:srgbClr val="1CABE2">
                <a:alpha val="100000"/>
              </a:srgbClr>
            </a:solidFill>
          </p:spPr>
          <p:txBody>
            <a:bodyPr/>
            <a:lstStyle/>
            <a:p/>
          </p:txBody>
        </p:sp>
        <p:sp>
          <p:nvSpPr>
            <p:cNvPr id="54" name="rc54"/>
            <p:cNvSpPr/>
            <p:nvPr/>
          </p:nvSpPr>
          <p:spPr>
            <a:xfrm>
              <a:off x="5454988" y="2460268"/>
              <a:ext cx="249522" cy="1642428"/>
            </a:xfrm>
            <a:prstGeom prst="rect">
              <a:avLst/>
            </a:prstGeom>
            <a:solidFill>
              <a:srgbClr val="80BD41">
                <a:alpha val="100000"/>
              </a:srgbClr>
            </a:solidFill>
          </p:spPr>
          <p:txBody>
            <a:bodyPr/>
            <a:lstStyle/>
            <a:p/>
          </p:txBody>
        </p:sp>
        <p:sp>
          <p:nvSpPr>
            <p:cNvPr id="55" name="rc55"/>
            <p:cNvSpPr/>
            <p:nvPr/>
          </p:nvSpPr>
          <p:spPr>
            <a:xfrm>
              <a:off x="5454988" y="2426749"/>
              <a:ext cx="249522" cy="33518"/>
            </a:xfrm>
            <a:prstGeom prst="rect">
              <a:avLst/>
            </a:prstGeom>
            <a:solidFill>
              <a:srgbClr val="1CABE2">
                <a:alpha val="100000"/>
              </a:srgbClr>
            </a:solidFill>
          </p:spPr>
          <p:txBody>
            <a:bodyPr/>
            <a:lstStyle/>
            <a:p/>
          </p:txBody>
        </p:sp>
        <p:sp>
          <p:nvSpPr>
            <p:cNvPr id="56" name="rc56"/>
            <p:cNvSpPr/>
            <p:nvPr/>
          </p:nvSpPr>
          <p:spPr>
            <a:xfrm>
              <a:off x="5732236" y="2514414"/>
              <a:ext cx="249522" cy="1588282"/>
            </a:xfrm>
            <a:prstGeom prst="rect">
              <a:avLst/>
            </a:prstGeom>
            <a:solidFill>
              <a:srgbClr val="80BD41">
                <a:alpha val="100000"/>
              </a:srgbClr>
            </a:solidFill>
          </p:spPr>
          <p:txBody>
            <a:bodyPr/>
            <a:lstStyle/>
            <a:p/>
          </p:txBody>
        </p:sp>
        <p:sp>
          <p:nvSpPr>
            <p:cNvPr id="57" name="rc57"/>
            <p:cNvSpPr/>
            <p:nvPr/>
          </p:nvSpPr>
          <p:spPr>
            <a:xfrm>
              <a:off x="5732236" y="2465425"/>
              <a:ext cx="249522" cy="48989"/>
            </a:xfrm>
            <a:prstGeom prst="rect">
              <a:avLst/>
            </a:prstGeom>
            <a:solidFill>
              <a:srgbClr val="1CABE2">
                <a:alpha val="100000"/>
              </a:srgbClr>
            </a:solidFill>
          </p:spPr>
          <p:txBody>
            <a:bodyPr/>
            <a:lstStyle/>
            <a:p/>
          </p:txBody>
        </p:sp>
        <p:sp>
          <p:nvSpPr>
            <p:cNvPr id="58" name="rc58"/>
            <p:cNvSpPr/>
            <p:nvPr/>
          </p:nvSpPr>
          <p:spPr>
            <a:xfrm>
              <a:off x="6009484" y="2560825"/>
              <a:ext cx="249522" cy="1541871"/>
            </a:xfrm>
            <a:prstGeom prst="rect">
              <a:avLst/>
            </a:prstGeom>
            <a:solidFill>
              <a:srgbClr val="80BD41">
                <a:alpha val="100000"/>
              </a:srgbClr>
            </a:solidFill>
          </p:spPr>
          <p:txBody>
            <a:bodyPr/>
            <a:lstStyle/>
            <a:p/>
          </p:txBody>
        </p:sp>
        <p:sp>
          <p:nvSpPr>
            <p:cNvPr id="59" name="rc59"/>
            <p:cNvSpPr/>
            <p:nvPr/>
          </p:nvSpPr>
          <p:spPr>
            <a:xfrm>
              <a:off x="6009484" y="2496365"/>
              <a:ext cx="249522" cy="64459"/>
            </a:xfrm>
            <a:prstGeom prst="rect">
              <a:avLst/>
            </a:prstGeom>
            <a:solidFill>
              <a:srgbClr val="1CABE2">
                <a:alpha val="100000"/>
              </a:srgbClr>
            </a:solidFill>
          </p:spPr>
          <p:txBody>
            <a:bodyPr/>
            <a:lstStyle/>
            <a:p/>
          </p:txBody>
        </p:sp>
        <p:sp>
          <p:nvSpPr>
            <p:cNvPr id="60" name="rc60"/>
            <p:cNvSpPr/>
            <p:nvPr/>
          </p:nvSpPr>
          <p:spPr>
            <a:xfrm>
              <a:off x="6286731" y="2558247"/>
              <a:ext cx="249522" cy="1544450"/>
            </a:xfrm>
            <a:prstGeom prst="rect">
              <a:avLst/>
            </a:prstGeom>
            <a:solidFill>
              <a:srgbClr val="80BD41">
                <a:alpha val="100000"/>
              </a:srgbClr>
            </a:solidFill>
          </p:spPr>
          <p:txBody>
            <a:bodyPr/>
            <a:lstStyle/>
            <a:p/>
          </p:txBody>
        </p:sp>
        <p:sp>
          <p:nvSpPr>
            <p:cNvPr id="61" name="rc61"/>
            <p:cNvSpPr/>
            <p:nvPr/>
          </p:nvSpPr>
          <p:spPr>
            <a:xfrm>
              <a:off x="6286731" y="2511836"/>
              <a:ext cx="249522" cy="46410"/>
            </a:xfrm>
            <a:prstGeom prst="rect">
              <a:avLst/>
            </a:prstGeom>
            <a:solidFill>
              <a:srgbClr val="1CABE2">
                <a:alpha val="100000"/>
              </a:srgbClr>
            </a:solidFill>
          </p:spPr>
          <p:txBody>
            <a:bodyPr/>
            <a:lstStyle/>
            <a:p/>
          </p:txBody>
        </p:sp>
        <p:sp>
          <p:nvSpPr>
            <p:cNvPr id="62" name="rc62"/>
            <p:cNvSpPr/>
            <p:nvPr/>
          </p:nvSpPr>
          <p:spPr>
            <a:xfrm>
              <a:off x="6563979" y="2563403"/>
              <a:ext cx="249522" cy="1539293"/>
            </a:xfrm>
            <a:prstGeom prst="rect">
              <a:avLst/>
            </a:prstGeom>
            <a:solidFill>
              <a:srgbClr val="80BD41">
                <a:alpha val="100000"/>
              </a:srgbClr>
            </a:solidFill>
          </p:spPr>
          <p:txBody>
            <a:bodyPr/>
            <a:lstStyle/>
            <a:p/>
          </p:txBody>
        </p:sp>
        <p:sp>
          <p:nvSpPr>
            <p:cNvPr id="63" name="rc63"/>
            <p:cNvSpPr/>
            <p:nvPr/>
          </p:nvSpPr>
          <p:spPr>
            <a:xfrm>
              <a:off x="6563979" y="2516992"/>
              <a:ext cx="249522" cy="46410"/>
            </a:xfrm>
            <a:prstGeom prst="rect">
              <a:avLst/>
            </a:prstGeom>
            <a:solidFill>
              <a:srgbClr val="1CABE2">
                <a:alpha val="100000"/>
              </a:srgbClr>
            </a:solidFill>
          </p:spPr>
          <p:txBody>
            <a:bodyPr/>
            <a:lstStyle/>
            <a:p/>
          </p:txBody>
        </p:sp>
        <p:sp>
          <p:nvSpPr>
            <p:cNvPr id="64" name="rc64"/>
            <p:cNvSpPr/>
            <p:nvPr/>
          </p:nvSpPr>
          <p:spPr>
            <a:xfrm>
              <a:off x="6841227" y="2563403"/>
              <a:ext cx="249522" cy="1539293"/>
            </a:xfrm>
            <a:prstGeom prst="rect">
              <a:avLst/>
            </a:prstGeom>
            <a:solidFill>
              <a:srgbClr val="80BD41">
                <a:alpha val="100000"/>
              </a:srgbClr>
            </a:solidFill>
          </p:spPr>
          <p:txBody>
            <a:bodyPr/>
            <a:lstStyle/>
            <a:p/>
          </p:txBody>
        </p:sp>
        <p:sp>
          <p:nvSpPr>
            <p:cNvPr id="65" name="rc65"/>
            <p:cNvSpPr/>
            <p:nvPr/>
          </p:nvSpPr>
          <p:spPr>
            <a:xfrm>
              <a:off x="6841227" y="2516992"/>
              <a:ext cx="249522" cy="46410"/>
            </a:xfrm>
            <a:prstGeom prst="rect">
              <a:avLst/>
            </a:prstGeom>
            <a:solidFill>
              <a:srgbClr val="1CABE2">
                <a:alpha val="100000"/>
              </a:srgbClr>
            </a:solidFill>
          </p:spPr>
          <p:txBody>
            <a:bodyPr/>
            <a:lstStyle/>
            <a:p/>
          </p:txBody>
        </p:sp>
        <p:sp>
          <p:nvSpPr>
            <p:cNvPr id="66" name="rc66"/>
            <p:cNvSpPr/>
            <p:nvPr/>
          </p:nvSpPr>
          <p:spPr>
            <a:xfrm>
              <a:off x="7118474" y="2537619"/>
              <a:ext cx="249522" cy="1565077"/>
            </a:xfrm>
            <a:prstGeom prst="rect">
              <a:avLst/>
            </a:prstGeom>
            <a:solidFill>
              <a:srgbClr val="80BD41">
                <a:alpha val="100000"/>
              </a:srgbClr>
            </a:solidFill>
          </p:spPr>
          <p:txBody>
            <a:bodyPr/>
            <a:lstStyle/>
            <a:p/>
          </p:txBody>
        </p:sp>
        <p:sp>
          <p:nvSpPr>
            <p:cNvPr id="67" name="rc67"/>
            <p:cNvSpPr/>
            <p:nvPr/>
          </p:nvSpPr>
          <p:spPr>
            <a:xfrm>
              <a:off x="7118474" y="2488630"/>
              <a:ext cx="249522" cy="48989"/>
            </a:xfrm>
            <a:prstGeom prst="rect">
              <a:avLst/>
            </a:prstGeom>
            <a:solidFill>
              <a:srgbClr val="1CABE2">
                <a:alpha val="100000"/>
              </a:srgbClr>
            </a:solidFill>
          </p:spPr>
          <p:txBody>
            <a:bodyPr/>
            <a:lstStyle/>
            <a:p/>
          </p:txBody>
        </p:sp>
        <p:sp>
          <p:nvSpPr>
            <p:cNvPr id="68" name="rc68"/>
            <p:cNvSpPr/>
            <p:nvPr/>
          </p:nvSpPr>
          <p:spPr>
            <a:xfrm>
              <a:off x="7395722" y="2602079"/>
              <a:ext cx="249522" cy="1500617"/>
            </a:xfrm>
            <a:prstGeom prst="rect">
              <a:avLst/>
            </a:prstGeom>
            <a:solidFill>
              <a:srgbClr val="80BD41">
                <a:alpha val="100000"/>
              </a:srgbClr>
            </a:solidFill>
          </p:spPr>
          <p:txBody>
            <a:bodyPr/>
            <a:lstStyle/>
            <a:p/>
          </p:txBody>
        </p:sp>
        <p:sp>
          <p:nvSpPr>
            <p:cNvPr id="69" name="rc69"/>
            <p:cNvSpPr/>
            <p:nvPr/>
          </p:nvSpPr>
          <p:spPr>
            <a:xfrm>
              <a:off x="7395722" y="2470582"/>
              <a:ext cx="249522" cy="131497"/>
            </a:xfrm>
            <a:prstGeom prst="rect">
              <a:avLst/>
            </a:prstGeom>
            <a:solidFill>
              <a:srgbClr val="1CABE2">
                <a:alpha val="100000"/>
              </a:srgbClr>
            </a:solidFill>
          </p:spPr>
          <p:txBody>
            <a:bodyPr/>
            <a:lstStyle/>
            <a:p/>
          </p:txBody>
        </p:sp>
        <p:sp>
          <p:nvSpPr>
            <p:cNvPr id="70" name="rc70"/>
            <p:cNvSpPr/>
            <p:nvPr/>
          </p:nvSpPr>
          <p:spPr>
            <a:xfrm>
              <a:off x="7672970" y="2656225"/>
              <a:ext cx="249522" cy="1446471"/>
            </a:xfrm>
            <a:prstGeom prst="rect">
              <a:avLst/>
            </a:prstGeom>
            <a:solidFill>
              <a:srgbClr val="80BD41">
                <a:alpha val="100000"/>
              </a:srgbClr>
            </a:solidFill>
          </p:spPr>
          <p:txBody>
            <a:bodyPr/>
            <a:lstStyle/>
            <a:p/>
          </p:txBody>
        </p:sp>
        <p:sp>
          <p:nvSpPr>
            <p:cNvPr id="71" name="rc71"/>
            <p:cNvSpPr/>
            <p:nvPr/>
          </p:nvSpPr>
          <p:spPr>
            <a:xfrm>
              <a:off x="7672970" y="2439641"/>
              <a:ext cx="249522" cy="216584"/>
            </a:xfrm>
            <a:prstGeom prst="rect">
              <a:avLst/>
            </a:prstGeom>
            <a:solidFill>
              <a:srgbClr val="1CABE2">
                <a:alpha val="100000"/>
              </a:srgbClr>
            </a:solidFill>
          </p:spPr>
          <p:txBody>
            <a:bodyPr/>
            <a:lstStyle/>
            <a:p/>
          </p:txBody>
        </p:sp>
        <p:sp>
          <p:nvSpPr>
            <p:cNvPr id="72" name="rc72"/>
            <p:cNvSpPr/>
            <p:nvPr/>
          </p:nvSpPr>
          <p:spPr>
            <a:xfrm>
              <a:off x="7950217" y="2633020"/>
              <a:ext cx="249522" cy="1469677"/>
            </a:xfrm>
            <a:prstGeom prst="rect">
              <a:avLst/>
            </a:prstGeom>
            <a:solidFill>
              <a:srgbClr val="80BD41">
                <a:alpha val="100000"/>
              </a:srgbClr>
            </a:solidFill>
          </p:spPr>
          <p:txBody>
            <a:bodyPr/>
            <a:lstStyle/>
            <a:p/>
          </p:txBody>
        </p:sp>
        <p:sp>
          <p:nvSpPr>
            <p:cNvPr id="73" name="rc73"/>
            <p:cNvSpPr/>
            <p:nvPr/>
          </p:nvSpPr>
          <p:spPr>
            <a:xfrm>
              <a:off x="7950217" y="2413857"/>
              <a:ext cx="249522" cy="219162"/>
            </a:xfrm>
            <a:prstGeom prst="rect">
              <a:avLst/>
            </a:prstGeom>
            <a:solidFill>
              <a:srgbClr val="1CABE2">
                <a:alpha val="100000"/>
              </a:srgbClr>
            </a:solidFill>
          </p:spPr>
          <p:txBody>
            <a:bodyPr/>
            <a:lstStyle/>
            <a:p/>
          </p:txBody>
        </p:sp>
        <p:sp>
          <p:nvSpPr>
            <p:cNvPr id="74" name="pl74"/>
            <p:cNvSpPr/>
            <p:nvPr/>
          </p:nvSpPr>
          <p:spPr>
            <a:xfrm>
              <a:off x="1421035" y="1236556"/>
              <a:ext cx="6653943" cy="347411"/>
            </a:xfrm>
            <a:custGeom>
              <a:avLst/>
              <a:pathLst>
                <a:path w="6653943" h="347411">
                  <a:moveTo>
                    <a:pt x="0" y="289509"/>
                  </a:moveTo>
                  <a:lnTo>
                    <a:pt x="277247" y="57901"/>
                  </a:lnTo>
                  <a:lnTo>
                    <a:pt x="554495" y="144754"/>
                  </a:lnTo>
                  <a:lnTo>
                    <a:pt x="831742" y="28950"/>
                  </a:lnTo>
                  <a:lnTo>
                    <a:pt x="1108990" y="0"/>
                  </a:lnTo>
                  <a:lnTo>
                    <a:pt x="1386238" y="0"/>
                  </a:lnTo>
                  <a:lnTo>
                    <a:pt x="1663485" y="0"/>
                  </a:lnTo>
                  <a:lnTo>
                    <a:pt x="1940733" y="0"/>
                  </a:lnTo>
                  <a:lnTo>
                    <a:pt x="2217981" y="0"/>
                  </a:lnTo>
                  <a:lnTo>
                    <a:pt x="2495228" y="0"/>
                  </a:lnTo>
                  <a:lnTo>
                    <a:pt x="2772476" y="28950"/>
                  </a:lnTo>
                  <a:lnTo>
                    <a:pt x="3049724" y="28950"/>
                  </a:lnTo>
                  <a:lnTo>
                    <a:pt x="3326971" y="28950"/>
                  </a:lnTo>
                  <a:lnTo>
                    <a:pt x="3604219" y="0"/>
                  </a:lnTo>
                  <a:lnTo>
                    <a:pt x="3881467" y="28950"/>
                  </a:lnTo>
                  <a:lnTo>
                    <a:pt x="4158714" y="28950"/>
                  </a:lnTo>
                  <a:lnTo>
                    <a:pt x="4435962" y="57901"/>
                  </a:lnTo>
                  <a:lnTo>
                    <a:pt x="4713210" y="86852"/>
                  </a:lnTo>
                  <a:lnTo>
                    <a:pt x="4990457" y="57901"/>
                  </a:lnTo>
                  <a:lnTo>
                    <a:pt x="5267705" y="57901"/>
                  </a:lnTo>
                  <a:lnTo>
                    <a:pt x="5544953" y="57901"/>
                  </a:lnTo>
                  <a:lnTo>
                    <a:pt x="5822200" y="57901"/>
                  </a:lnTo>
                  <a:lnTo>
                    <a:pt x="6099448" y="202656"/>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55732" y="256016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401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4128209" y="226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88" name="tx88"/>
            <p:cNvSpPr/>
            <p:nvPr/>
          </p:nvSpPr>
          <p:spPr>
            <a:xfrm>
              <a:off x="5514447" y="22908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6623438" y="2378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0" name="tx90"/>
            <p:cNvSpPr/>
            <p:nvPr/>
          </p:nvSpPr>
          <p:spPr>
            <a:xfrm>
              <a:off x="6900686" y="2381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1" name="tx91"/>
            <p:cNvSpPr/>
            <p:nvPr/>
          </p:nvSpPr>
          <p:spPr>
            <a:xfrm>
              <a:off x="7177933" y="23526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2" name="tx92"/>
            <p:cNvSpPr/>
            <p:nvPr/>
          </p:nvSpPr>
          <p:spPr>
            <a:xfrm>
              <a:off x="7455181" y="23346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732429" y="2306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8009676" y="22779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5" name="pl95"/>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441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06" name="tx106"/>
            <p:cNvSpPr/>
            <p:nvPr/>
          </p:nvSpPr>
          <p:spPr>
            <a:xfrm>
              <a:off x="1367476" y="27383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81148" y="329284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08" name="tx108"/>
            <p:cNvSpPr/>
            <p:nvPr/>
          </p:nvSpPr>
          <p:spPr>
            <a:xfrm>
              <a:off x="2753715" y="25114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2322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0" name="tx110"/>
            <p:cNvSpPr/>
            <p:nvPr/>
          </p:nvSpPr>
          <p:spPr>
            <a:xfrm>
              <a:off x="4139953" y="23812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2464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2" name="tx112"/>
            <p:cNvSpPr/>
            <p:nvPr/>
          </p:nvSpPr>
          <p:spPr>
            <a:xfrm>
              <a:off x="5526191" y="24096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62615" y="329800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4" name="tx114"/>
            <p:cNvSpPr/>
            <p:nvPr/>
          </p:nvSpPr>
          <p:spPr>
            <a:xfrm>
              <a:off x="6635182" y="25062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39862" y="329800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6" name="tx116"/>
            <p:cNvSpPr/>
            <p:nvPr/>
          </p:nvSpPr>
          <p:spPr>
            <a:xfrm>
              <a:off x="6912430" y="25062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2851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8" name="tx118"/>
            <p:cNvSpPr/>
            <p:nvPr/>
          </p:nvSpPr>
          <p:spPr>
            <a:xfrm>
              <a:off x="7189677" y="24792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3173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7466925" y="2502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344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744173" y="25140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3339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8021420" y="2489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7700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10775" y="25035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10775" y="17300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29" name="tx129"/>
            <p:cNvSpPr/>
            <p:nvPr/>
          </p:nvSpPr>
          <p:spPr>
            <a:xfrm>
              <a:off x="733081" y="95823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0627"/>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2000-2024</a:t>
              </a:r>
            </a:p>
          </p:txBody>
        </p:sp>
        <p:sp>
          <p:nvSpPr>
            <p:cNvPr id="155" name="pl155"/>
            <p:cNvSpPr/>
            <p:nvPr/>
          </p:nvSpPr>
          <p:spPr>
            <a:xfrm>
              <a:off x="23000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076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151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227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03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13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189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992540" cy="167191"/>
            </a:xfrm>
            <a:prstGeom prst="rect">
              <a:avLst/>
            </a:prstGeom>
            <a:solidFill>
              <a:srgbClr val="80BD41">
                <a:alpha val="100000"/>
              </a:srgbClr>
            </a:solidFill>
          </p:spPr>
          <p:txBody>
            <a:bodyPr/>
            <a:lstStyle/>
            <a:p/>
          </p:txBody>
        </p:sp>
        <p:sp>
          <p:nvSpPr>
            <p:cNvPr id="167" name="rc167"/>
            <p:cNvSpPr/>
            <p:nvPr/>
          </p:nvSpPr>
          <p:spPr>
            <a:xfrm>
              <a:off x="7288814" y="5889059"/>
              <a:ext cx="180679" cy="167191"/>
            </a:xfrm>
            <a:prstGeom prst="rect">
              <a:avLst/>
            </a:prstGeom>
            <a:solidFill>
              <a:srgbClr val="1CABE2">
                <a:alpha val="100000"/>
              </a:srgbClr>
            </a:solidFill>
          </p:spPr>
          <p:txBody>
            <a:bodyPr/>
            <a:lstStyle/>
            <a:p/>
          </p:txBody>
        </p:sp>
        <p:sp>
          <p:nvSpPr>
            <p:cNvPr id="168" name="rc168"/>
            <p:cNvSpPr/>
            <p:nvPr/>
          </p:nvSpPr>
          <p:spPr>
            <a:xfrm>
              <a:off x="1296273" y="5680069"/>
              <a:ext cx="5631181" cy="167191"/>
            </a:xfrm>
            <a:prstGeom prst="rect">
              <a:avLst/>
            </a:prstGeom>
            <a:solidFill>
              <a:srgbClr val="80BD41">
                <a:alpha val="100000"/>
              </a:srgbClr>
            </a:solidFill>
          </p:spPr>
          <p:txBody>
            <a:bodyPr/>
            <a:lstStyle/>
            <a:p/>
          </p:txBody>
        </p:sp>
        <p:sp>
          <p:nvSpPr>
            <p:cNvPr id="169" name="rc169"/>
            <p:cNvSpPr/>
            <p:nvPr/>
          </p:nvSpPr>
          <p:spPr>
            <a:xfrm>
              <a:off x="6927455" y="5680069"/>
              <a:ext cx="843171" cy="167191"/>
            </a:xfrm>
            <a:prstGeom prst="rect">
              <a:avLst/>
            </a:prstGeom>
            <a:solidFill>
              <a:srgbClr val="1CABE2">
                <a:alpha val="100000"/>
              </a:srgbClr>
            </a:solidFill>
          </p:spPr>
          <p:txBody>
            <a:bodyPr/>
            <a:lstStyle/>
            <a:p/>
          </p:txBody>
        </p:sp>
        <p:sp>
          <p:nvSpPr>
            <p:cNvPr id="170" name="rc170"/>
            <p:cNvSpPr/>
            <p:nvPr/>
          </p:nvSpPr>
          <p:spPr>
            <a:xfrm>
              <a:off x="1296273" y="5471080"/>
              <a:ext cx="5721520" cy="167191"/>
            </a:xfrm>
            <a:prstGeom prst="rect">
              <a:avLst/>
            </a:prstGeom>
            <a:solidFill>
              <a:srgbClr val="80BD41">
                <a:alpha val="100000"/>
              </a:srgbClr>
            </a:solidFill>
          </p:spPr>
          <p:txBody>
            <a:bodyPr/>
            <a:lstStyle/>
            <a:p/>
          </p:txBody>
        </p:sp>
        <p:sp>
          <p:nvSpPr>
            <p:cNvPr id="171" name="rc171"/>
            <p:cNvSpPr/>
            <p:nvPr/>
          </p:nvSpPr>
          <p:spPr>
            <a:xfrm>
              <a:off x="7017794" y="5471080"/>
              <a:ext cx="853209" cy="167191"/>
            </a:xfrm>
            <a:prstGeom prst="rect">
              <a:avLst/>
            </a:prstGeom>
            <a:solidFill>
              <a:srgbClr val="1CABE2">
                <a:alpha val="100000"/>
              </a:srgbClr>
            </a:solidFill>
          </p:spPr>
          <p:txBody>
            <a:bodyPr/>
            <a:lstStyle/>
            <a:p/>
          </p:txBody>
        </p:sp>
        <p:sp>
          <p:nvSpPr>
            <p:cNvPr id="172" name="tx172"/>
            <p:cNvSpPr/>
            <p:nvPr/>
          </p:nvSpPr>
          <p:spPr>
            <a:xfrm>
              <a:off x="7708322"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3" name="tx173"/>
            <p:cNvSpPr/>
            <p:nvPr/>
          </p:nvSpPr>
          <p:spPr>
            <a:xfrm>
              <a:off x="8003432"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4" name="tx174"/>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5" name="tx175"/>
            <p:cNvSpPr/>
            <p:nvPr/>
          </p:nvSpPr>
          <p:spPr>
            <a:xfrm>
              <a:off x="4262399"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6" name="tx176"/>
            <p:cNvSpPr/>
            <p:nvPr/>
          </p:nvSpPr>
          <p:spPr>
            <a:xfrm>
              <a:off x="731735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3651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8" name="tx178"/>
            <p:cNvSpPr/>
            <p:nvPr/>
          </p:nvSpPr>
          <p:spPr>
            <a:xfrm>
              <a:off x="728724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8168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0" name="tx180"/>
            <p:cNvSpPr/>
            <p:nvPr/>
          </p:nvSpPr>
          <p:spPr>
            <a:xfrm>
              <a:off x="738260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6497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6" name="tx186"/>
            <p:cNvSpPr/>
            <p:nvPr/>
          </p:nvSpPr>
          <p:spPr>
            <a:xfrm>
              <a:off x="527252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7" name="tx187"/>
            <p:cNvSpPr/>
            <p:nvPr/>
          </p:nvSpPr>
          <p:spPr>
            <a:xfrm>
              <a:off x="7280080"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(87%) was lower than in 2019 (97%).
The number of children vaccinated with DTP1 decreased 5%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Sao Tome and Principe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485694"/>
                  </a:moveTo>
                  <a:lnTo>
                    <a:pt x="141553" y="199991"/>
                  </a:lnTo>
                  <a:lnTo>
                    <a:pt x="283107" y="199991"/>
                  </a:lnTo>
                  <a:lnTo>
                    <a:pt x="424661" y="142851"/>
                  </a:lnTo>
                  <a:lnTo>
                    <a:pt x="566215" y="85710"/>
                  </a:lnTo>
                  <a:lnTo>
                    <a:pt x="707769" y="57140"/>
                  </a:lnTo>
                  <a:lnTo>
                    <a:pt x="849323" y="57140"/>
                  </a:lnTo>
                  <a:lnTo>
                    <a:pt x="990877" y="57140"/>
                  </a:lnTo>
                  <a:lnTo>
                    <a:pt x="1132431" y="0"/>
                  </a:lnTo>
                  <a:lnTo>
                    <a:pt x="1273984" y="28570"/>
                  </a:lnTo>
                  <a:lnTo>
                    <a:pt x="1415538" y="28570"/>
                  </a:lnTo>
                  <a:lnTo>
                    <a:pt x="1557092" y="85710"/>
                  </a:lnTo>
                  <a:lnTo>
                    <a:pt x="1698646" y="85710"/>
                  </a:lnTo>
                  <a:lnTo>
                    <a:pt x="1840200" y="57140"/>
                  </a:lnTo>
                  <a:lnTo>
                    <a:pt x="1981754" y="114281"/>
                  </a:lnTo>
                  <a:lnTo>
                    <a:pt x="2123308" y="85710"/>
                  </a:lnTo>
                  <a:lnTo>
                    <a:pt x="2264862" y="85710"/>
                  </a:lnTo>
                  <a:lnTo>
                    <a:pt x="2406416" y="114281"/>
                  </a:lnTo>
                  <a:lnTo>
                    <a:pt x="2547969" y="114281"/>
                  </a:lnTo>
                  <a:lnTo>
                    <a:pt x="2689523" y="114281"/>
                  </a:lnTo>
                  <a:lnTo>
                    <a:pt x="2831077" y="85710"/>
                  </a:lnTo>
                  <a:lnTo>
                    <a:pt x="2972631" y="57140"/>
                  </a:lnTo>
                  <a:lnTo>
                    <a:pt x="3114185" y="199991"/>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485694"/>
                  </a:moveTo>
                  <a:lnTo>
                    <a:pt x="141553" y="199991"/>
                  </a:lnTo>
                  <a:lnTo>
                    <a:pt x="283107" y="199991"/>
                  </a:lnTo>
                  <a:lnTo>
                    <a:pt x="424661" y="142851"/>
                  </a:lnTo>
                  <a:lnTo>
                    <a:pt x="566215" y="85710"/>
                  </a:lnTo>
                  <a:lnTo>
                    <a:pt x="707769" y="57140"/>
                  </a:lnTo>
                  <a:lnTo>
                    <a:pt x="849323" y="57140"/>
                  </a:lnTo>
                  <a:lnTo>
                    <a:pt x="990877" y="57140"/>
                  </a:lnTo>
                  <a:lnTo>
                    <a:pt x="1132431" y="0"/>
                  </a:lnTo>
                  <a:lnTo>
                    <a:pt x="1273984" y="28570"/>
                  </a:lnTo>
                  <a:lnTo>
                    <a:pt x="1415538" y="28570"/>
                  </a:lnTo>
                  <a:lnTo>
                    <a:pt x="1557092" y="85710"/>
                  </a:lnTo>
                  <a:lnTo>
                    <a:pt x="1698646" y="85710"/>
                  </a:lnTo>
                  <a:lnTo>
                    <a:pt x="1840200" y="57140"/>
                  </a:lnTo>
                  <a:lnTo>
                    <a:pt x="1981754" y="114281"/>
                  </a:lnTo>
                  <a:lnTo>
                    <a:pt x="2123308" y="85710"/>
                  </a:lnTo>
                  <a:lnTo>
                    <a:pt x="2264862" y="85710"/>
                  </a:lnTo>
                  <a:lnTo>
                    <a:pt x="2406416" y="114281"/>
                  </a:lnTo>
                  <a:lnTo>
                    <a:pt x="2547969" y="114281"/>
                  </a:lnTo>
                  <a:lnTo>
                    <a:pt x="2689523" y="114281"/>
                  </a:lnTo>
                  <a:lnTo>
                    <a:pt x="2831077" y="85710"/>
                  </a:lnTo>
                  <a:lnTo>
                    <a:pt x="2972631" y="57140"/>
                  </a:lnTo>
                  <a:lnTo>
                    <a:pt x="3114185" y="199991"/>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485694"/>
                  </a:moveTo>
                  <a:lnTo>
                    <a:pt x="141553" y="199991"/>
                  </a:lnTo>
                  <a:lnTo>
                    <a:pt x="283107" y="199991"/>
                  </a:lnTo>
                  <a:lnTo>
                    <a:pt x="424661" y="142851"/>
                  </a:lnTo>
                  <a:lnTo>
                    <a:pt x="566215" y="85710"/>
                  </a:lnTo>
                  <a:lnTo>
                    <a:pt x="707769" y="57140"/>
                  </a:lnTo>
                  <a:lnTo>
                    <a:pt x="849323" y="57140"/>
                  </a:lnTo>
                  <a:lnTo>
                    <a:pt x="990877" y="57140"/>
                  </a:lnTo>
                  <a:lnTo>
                    <a:pt x="1132431" y="0"/>
                  </a:lnTo>
                  <a:lnTo>
                    <a:pt x="1273984" y="28570"/>
                  </a:lnTo>
                  <a:lnTo>
                    <a:pt x="1415538" y="28570"/>
                  </a:lnTo>
                  <a:lnTo>
                    <a:pt x="1557092" y="85710"/>
                  </a:lnTo>
                  <a:lnTo>
                    <a:pt x="1698646" y="85710"/>
                  </a:lnTo>
                  <a:lnTo>
                    <a:pt x="1840200" y="57140"/>
                  </a:lnTo>
                  <a:lnTo>
                    <a:pt x="1981754" y="114281"/>
                  </a:lnTo>
                  <a:lnTo>
                    <a:pt x="2123308" y="85710"/>
                  </a:lnTo>
                  <a:lnTo>
                    <a:pt x="2264862" y="85710"/>
                  </a:lnTo>
                  <a:lnTo>
                    <a:pt x="2406416" y="114281"/>
                  </a:lnTo>
                  <a:lnTo>
                    <a:pt x="2547969" y="114281"/>
                  </a:lnTo>
                  <a:lnTo>
                    <a:pt x="2689523" y="114281"/>
                  </a:lnTo>
                  <a:lnTo>
                    <a:pt x="2831077" y="85710"/>
                  </a:lnTo>
                  <a:lnTo>
                    <a:pt x="2972631" y="57140"/>
                  </a:lnTo>
                  <a:lnTo>
                    <a:pt x="3114185" y="199991"/>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31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31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41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239" y="480394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0" name="tx60"/>
            <p:cNvSpPr/>
            <p:nvPr/>
          </p:nvSpPr>
          <p:spPr>
            <a:xfrm>
              <a:off x="32787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4122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44799" y="471005"/>
              <a:ext cx="35496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Sao Tome and Principe, 2000-2024</a:t>
              </a:r>
            </a:p>
          </p:txBody>
        </p:sp>
        <p:sp>
          <p:nvSpPr>
            <p:cNvPr id="63" name="pl63"/>
            <p:cNvSpPr/>
            <p:nvPr/>
          </p:nvSpPr>
          <p:spPr>
            <a:xfrm>
              <a:off x="5267799" y="3409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69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47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526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00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51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82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308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786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26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1108649"/>
            </a:xfrm>
            <a:custGeom>
              <a:avLst/>
              <a:pathLst>
                <a:path w="3397293" h="1108649">
                  <a:moveTo>
                    <a:pt x="0" y="1108649"/>
                  </a:moveTo>
                  <a:lnTo>
                    <a:pt x="141553" y="456502"/>
                  </a:lnTo>
                  <a:lnTo>
                    <a:pt x="283107" y="456502"/>
                  </a:lnTo>
                  <a:lnTo>
                    <a:pt x="424661" y="326073"/>
                  </a:lnTo>
                  <a:lnTo>
                    <a:pt x="566215" y="195644"/>
                  </a:lnTo>
                  <a:lnTo>
                    <a:pt x="707769" y="130429"/>
                  </a:lnTo>
                  <a:lnTo>
                    <a:pt x="849323" y="130429"/>
                  </a:lnTo>
                  <a:lnTo>
                    <a:pt x="990877" y="130429"/>
                  </a:lnTo>
                  <a:lnTo>
                    <a:pt x="1132431" y="0"/>
                  </a:lnTo>
                  <a:lnTo>
                    <a:pt x="1273984" y="65214"/>
                  </a:lnTo>
                  <a:lnTo>
                    <a:pt x="1415538" y="65214"/>
                  </a:lnTo>
                  <a:lnTo>
                    <a:pt x="1557092" y="195644"/>
                  </a:lnTo>
                  <a:lnTo>
                    <a:pt x="1698646" y="195644"/>
                  </a:lnTo>
                  <a:lnTo>
                    <a:pt x="1840200" y="130429"/>
                  </a:lnTo>
                  <a:lnTo>
                    <a:pt x="1981754" y="260858"/>
                  </a:lnTo>
                  <a:lnTo>
                    <a:pt x="2123308" y="195644"/>
                  </a:lnTo>
                  <a:lnTo>
                    <a:pt x="2264862" y="195644"/>
                  </a:lnTo>
                  <a:lnTo>
                    <a:pt x="2406416" y="260858"/>
                  </a:lnTo>
                  <a:lnTo>
                    <a:pt x="2547969" y="260858"/>
                  </a:lnTo>
                  <a:lnTo>
                    <a:pt x="2689523" y="260858"/>
                  </a:lnTo>
                  <a:lnTo>
                    <a:pt x="2831077" y="195644"/>
                  </a:lnTo>
                  <a:lnTo>
                    <a:pt x="2972631" y="130429"/>
                  </a:lnTo>
                  <a:lnTo>
                    <a:pt x="3114185" y="456502"/>
                  </a:lnTo>
                  <a:lnTo>
                    <a:pt x="3255739" y="782576"/>
                  </a:lnTo>
                  <a:lnTo>
                    <a:pt x="3397293" y="782576"/>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78690"/>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78690"/>
              <a:ext cx="3397293" cy="2086870"/>
            </a:xfrm>
            <a:custGeom>
              <a:avLst/>
              <a:pathLst>
                <a:path w="3397293" h="2086870">
                  <a:moveTo>
                    <a:pt x="0" y="2021655"/>
                  </a:moveTo>
                  <a:lnTo>
                    <a:pt x="141553" y="2086870"/>
                  </a:lnTo>
                  <a:lnTo>
                    <a:pt x="283107" y="1956441"/>
                  </a:lnTo>
                  <a:lnTo>
                    <a:pt x="424661" y="1695582"/>
                  </a:lnTo>
                  <a:lnTo>
                    <a:pt x="566215" y="1369508"/>
                  </a:lnTo>
                  <a:lnTo>
                    <a:pt x="707769" y="1108649"/>
                  </a:lnTo>
                  <a:lnTo>
                    <a:pt x="849323" y="913005"/>
                  </a:lnTo>
                  <a:lnTo>
                    <a:pt x="990877" y="782576"/>
                  </a:lnTo>
                  <a:lnTo>
                    <a:pt x="1132431" y="456502"/>
                  </a:lnTo>
                  <a:lnTo>
                    <a:pt x="1273984" y="130429"/>
                  </a:lnTo>
                  <a:lnTo>
                    <a:pt x="1415538" y="391288"/>
                  </a:lnTo>
                  <a:lnTo>
                    <a:pt x="1557092" y="456502"/>
                  </a:lnTo>
                  <a:lnTo>
                    <a:pt x="1698646" y="782576"/>
                  </a:lnTo>
                  <a:lnTo>
                    <a:pt x="1840200" y="782576"/>
                  </a:lnTo>
                  <a:lnTo>
                    <a:pt x="1981754" y="586932"/>
                  </a:lnTo>
                  <a:lnTo>
                    <a:pt x="2123308" y="652147"/>
                  </a:lnTo>
                  <a:lnTo>
                    <a:pt x="2264862" y="326073"/>
                  </a:lnTo>
                  <a:lnTo>
                    <a:pt x="2406416" y="260858"/>
                  </a:lnTo>
                  <a:lnTo>
                    <a:pt x="2547969" y="130429"/>
                  </a:lnTo>
                  <a:lnTo>
                    <a:pt x="2689523" y="0"/>
                  </a:lnTo>
                  <a:lnTo>
                    <a:pt x="2831077" y="195644"/>
                  </a:lnTo>
                  <a:lnTo>
                    <a:pt x="2972631" y="195644"/>
                  </a:lnTo>
                  <a:lnTo>
                    <a:pt x="3114185" y="195644"/>
                  </a:lnTo>
                  <a:lnTo>
                    <a:pt x="3255739" y="65214"/>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7869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1108649"/>
            </a:xfrm>
            <a:custGeom>
              <a:avLst/>
              <a:pathLst>
                <a:path w="3397293" h="1108649">
                  <a:moveTo>
                    <a:pt x="0" y="1108649"/>
                  </a:moveTo>
                  <a:lnTo>
                    <a:pt x="141553" y="456502"/>
                  </a:lnTo>
                  <a:lnTo>
                    <a:pt x="283107" y="456502"/>
                  </a:lnTo>
                  <a:lnTo>
                    <a:pt x="424661" y="326073"/>
                  </a:lnTo>
                  <a:lnTo>
                    <a:pt x="566215" y="195644"/>
                  </a:lnTo>
                  <a:lnTo>
                    <a:pt x="707769" y="130429"/>
                  </a:lnTo>
                  <a:lnTo>
                    <a:pt x="849323" y="130429"/>
                  </a:lnTo>
                  <a:lnTo>
                    <a:pt x="990877" y="130429"/>
                  </a:lnTo>
                  <a:lnTo>
                    <a:pt x="1132431" y="0"/>
                  </a:lnTo>
                  <a:lnTo>
                    <a:pt x="1273984" y="65214"/>
                  </a:lnTo>
                  <a:lnTo>
                    <a:pt x="1415538" y="65214"/>
                  </a:lnTo>
                  <a:lnTo>
                    <a:pt x="1557092" y="195644"/>
                  </a:lnTo>
                  <a:lnTo>
                    <a:pt x="1698646" y="195644"/>
                  </a:lnTo>
                  <a:lnTo>
                    <a:pt x="1840200" y="130429"/>
                  </a:lnTo>
                  <a:lnTo>
                    <a:pt x="1981754" y="260858"/>
                  </a:lnTo>
                  <a:lnTo>
                    <a:pt x="2123308" y="195644"/>
                  </a:lnTo>
                  <a:lnTo>
                    <a:pt x="2264862" y="195644"/>
                  </a:lnTo>
                  <a:lnTo>
                    <a:pt x="2406416" y="260858"/>
                  </a:lnTo>
                  <a:lnTo>
                    <a:pt x="2547969" y="260858"/>
                  </a:lnTo>
                  <a:lnTo>
                    <a:pt x="2689523" y="260858"/>
                  </a:lnTo>
                  <a:lnTo>
                    <a:pt x="2831077" y="195644"/>
                  </a:lnTo>
                  <a:lnTo>
                    <a:pt x="2972631" y="130429"/>
                  </a:lnTo>
                  <a:lnTo>
                    <a:pt x="3114185" y="456502"/>
                  </a:lnTo>
                  <a:lnTo>
                    <a:pt x="3255739" y="782576"/>
                  </a:lnTo>
                  <a:lnTo>
                    <a:pt x="3397293" y="782576"/>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78702"/>
              <a:ext cx="0" cy="1147778"/>
            </a:xfrm>
            <a:custGeom>
              <a:avLst/>
              <a:pathLst>
                <a:path w="0" h="1147778">
                  <a:moveTo>
                    <a:pt x="0" y="11477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78702"/>
              <a:ext cx="0" cy="169558"/>
            </a:xfrm>
            <a:custGeom>
              <a:avLst/>
              <a:pathLst>
                <a:path w="0" h="169558">
                  <a:moveTo>
                    <a:pt x="0" y="16955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78702"/>
              <a:ext cx="0" cy="104343"/>
            </a:xfrm>
            <a:custGeom>
              <a:avLst/>
              <a:pathLst>
                <a:path w="0" h="104343">
                  <a:moveTo>
                    <a:pt x="0" y="1043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78702"/>
              <a:ext cx="0" cy="234772"/>
            </a:xfrm>
            <a:custGeom>
              <a:avLst/>
              <a:pathLst>
                <a:path w="0" h="234772">
                  <a:moveTo>
                    <a:pt x="0" y="2347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78702"/>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78702"/>
              <a:ext cx="0" cy="821705"/>
            </a:xfrm>
            <a:custGeom>
              <a:avLst/>
              <a:pathLst>
                <a:path w="0" h="821705">
                  <a:moveTo>
                    <a:pt x="0" y="8217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78702"/>
              <a:ext cx="0" cy="821705"/>
            </a:xfrm>
            <a:custGeom>
              <a:avLst/>
              <a:pathLst>
                <a:path w="0" h="821705">
                  <a:moveTo>
                    <a:pt x="0" y="8217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1108649"/>
            </a:xfrm>
            <a:custGeom>
              <a:avLst/>
              <a:pathLst>
                <a:path w="3397293" h="1108649">
                  <a:moveTo>
                    <a:pt x="0" y="1108649"/>
                  </a:moveTo>
                  <a:lnTo>
                    <a:pt x="141553" y="456502"/>
                  </a:lnTo>
                  <a:lnTo>
                    <a:pt x="283107" y="456502"/>
                  </a:lnTo>
                  <a:lnTo>
                    <a:pt x="424661" y="326073"/>
                  </a:lnTo>
                  <a:lnTo>
                    <a:pt x="566215" y="195644"/>
                  </a:lnTo>
                  <a:lnTo>
                    <a:pt x="707769" y="130429"/>
                  </a:lnTo>
                  <a:lnTo>
                    <a:pt x="849323" y="130429"/>
                  </a:lnTo>
                  <a:lnTo>
                    <a:pt x="990877" y="130429"/>
                  </a:lnTo>
                  <a:lnTo>
                    <a:pt x="1132431" y="0"/>
                  </a:lnTo>
                  <a:lnTo>
                    <a:pt x="1273984" y="65214"/>
                  </a:lnTo>
                  <a:lnTo>
                    <a:pt x="1415538" y="65214"/>
                  </a:lnTo>
                  <a:lnTo>
                    <a:pt x="1557092" y="195644"/>
                  </a:lnTo>
                  <a:lnTo>
                    <a:pt x="1698646" y="195644"/>
                  </a:lnTo>
                  <a:lnTo>
                    <a:pt x="1840200" y="130429"/>
                  </a:lnTo>
                  <a:lnTo>
                    <a:pt x="1981754" y="260858"/>
                  </a:lnTo>
                  <a:lnTo>
                    <a:pt x="2123308" y="195644"/>
                  </a:lnTo>
                  <a:lnTo>
                    <a:pt x="2264862" y="195644"/>
                  </a:lnTo>
                  <a:lnTo>
                    <a:pt x="2406416" y="260858"/>
                  </a:lnTo>
                  <a:lnTo>
                    <a:pt x="2547969" y="260858"/>
                  </a:lnTo>
                  <a:lnTo>
                    <a:pt x="2689523" y="260858"/>
                  </a:lnTo>
                  <a:lnTo>
                    <a:pt x="2831077" y="195644"/>
                  </a:lnTo>
                  <a:lnTo>
                    <a:pt x="2972631" y="130429"/>
                  </a:lnTo>
                  <a:lnTo>
                    <a:pt x="3114185" y="456502"/>
                  </a:lnTo>
                  <a:lnTo>
                    <a:pt x="3255739" y="782576"/>
                  </a:lnTo>
                  <a:lnTo>
                    <a:pt x="3397293" y="782576"/>
                  </a:lnTo>
                </a:path>
              </a:pathLst>
            </a:custGeom>
            <a:ln w="27101" cap="flat">
              <a:solidFill>
                <a:srgbClr val="0058AB">
                  <a:alpha val="100000"/>
                </a:srgbClr>
              </a:solidFill>
              <a:prstDash val="solid"/>
              <a:round/>
            </a:ln>
          </p:spPr>
          <p:txBody>
            <a:bodyPr/>
            <a:lstStyle/>
            <a:p/>
          </p:txBody>
        </p:sp>
        <p:sp>
          <p:nvSpPr>
            <p:cNvPr id="93" name="tx93"/>
            <p:cNvSpPr/>
            <p:nvPr/>
          </p:nvSpPr>
          <p:spPr>
            <a:xfrm>
              <a:off x="5359324" y="14121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115288" y="14134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23058" y="14121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30827" y="14134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4121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4121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86762" y="14121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180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7382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68294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0308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3787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265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744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5098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5098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3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80908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776938" y="480394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20" name="tx120"/>
            <p:cNvSpPr/>
            <p:nvPr/>
          </p:nvSpPr>
          <p:spPr>
            <a:xfrm>
              <a:off x="75954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35791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76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951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613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332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358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545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73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91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2646762" cy="149993"/>
            </a:xfrm>
            <a:prstGeom prst="rect">
              <a:avLst/>
            </a:prstGeom>
            <a:solidFill>
              <a:srgbClr val="1CABE2">
                <a:alpha val="80000"/>
              </a:srgbClr>
            </a:solidFill>
          </p:spPr>
          <p:txBody>
            <a:bodyPr/>
            <a:lstStyle/>
            <a:p/>
          </p:txBody>
        </p:sp>
        <p:sp>
          <p:nvSpPr>
            <p:cNvPr id="136" name="rc136"/>
            <p:cNvSpPr/>
            <p:nvPr/>
          </p:nvSpPr>
          <p:spPr>
            <a:xfrm>
              <a:off x="1317178" y="5637654"/>
              <a:ext cx="7192664"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27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452144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4" name="tx144"/>
            <p:cNvSpPr/>
            <p:nvPr/>
          </p:nvSpPr>
          <p:spPr>
            <a:xfrm>
              <a:off x="624012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5" name="tx145"/>
            <p:cNvSpPr/>
            <p:nvPr/>
          </p:nvSpPr>
          <p:spPr>
            <a:xfrm>
              <a:off x="795880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Sao Tome and Principe (87%) was 2 percentage points higher than the global average (85%) and 15 percentage points higher than the average across all WCAR countries (72%).
National DTP3 coverage was 8 percentage points lower than in 2019 (95%).
The number of un- and undervaccinated children increased (ie. worsened)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Sao Tome and Principe ranked number 18 out of 24 countries for lowest DTP3 coverage (based on tied ranks).
Sao Tome and Principe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1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13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1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0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6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61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5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56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86316"/>
              <a:ext cx="249522" cy="1120368"/>
            </a:xfrm>
            <a:prstGeom prst="rect">
              <a:avLst/>
            </a:prstGeom>
            <a:solidFill>
              <a:srgbClr val="80BD41">
                <a:alpha val="100000"/>
              </a:srgbClr>
            </a:solidFill>
          </p:spPr>
          <p:txBody>
            <a:bodyPr/>
            <a:lstStyle/>
            <a:p/>
          </p:txBody>
        </p:sp>
        <p:sp>
          <p:nvSpPr>
            <p:cNvPr id="25" name="rc25"/>
            <p:cNvSpPr/>
            <p:nvPr/>
          </p:nvSpPr>
          <p:spPr>
            <a:xfrm>
              <a:off x="1296273" y="2641236"/>
              <a:ext cx="249522" cy="245080"/>
            </a:xfrm>
            <a:prstGeom prst="rect">
              <a:avLst/>
            </a:prstGeom>
            <a:solidFill>
              <a:srgbClr val="1CABE2">
                <a:alpha val="100000"/>
              </a:srgbClr>
            </a:solidFill>
          </p:spPr>
          <p:txBody>
            <a:bodyPr/>
            <a:lstStyle/>
            <a:p/>
          </p:txBody>
        </p:sp>
        <p:sp>
          <p:nvSpPr>
            <p:cNvPr id="26" name="rc26"/>
            <p:cNvSpPr/>
            <p:nvPr/>
          </p:nvSpPr>
          <p:spPr>
            <a:xfrm>
              <a:off x="1573521" y="2721262"/>
              <a:ext cx="249522" cy="1285422"/>
            </a:xfrm>
            <a:prstGeom prst="rect">
              <a:avLst/>
            </a:prstGeom>
            <a:solidFill>
              <a:srgbClr val="80BD41">
                <a:alpha val="100000"/>
              </a:srgbClr>
            </a:solidFill>
          </p:spPr>
          <p:txBody>
            <a:bodyPr/>
            <a:lstStyle/>
            <a:p/>
          </p:txBody>
        </p:sp>
        <p:sp>
          <p:nvSpPr>
            <p:cNvPr id="27" name="rc27"/>
            <p:cNvSpPr/>
            <p:nvPr/>
          </p:nvSpPr>
          <p:spPr>
            <a:xfrm>
              <a:off x="1573521" y="2608725"/>
              <a:ext cx="249522" cy="112536"/>
            </a:xfrm>
            <a:prstGeom prst="rect">
              <a:avLst/>
            </a:prstGeom>
            <a:solidFill>
              <a:srgbClr val="1CABE2">
                <a:alpha val="100000"/>
              </a:srgbClr>
            </a:solidFill>
          </p:spPr>
          <p:txBody>
            <a:bodyPr/>
            <a:lstStyle/>
            <a:p/>
          </p:txBody>
        </p:sp>
        <p:sp>
          <p:nvSpPr>
            <p:cNvPr id="28" name="rc28"/>
            <p:cNvSpPr/>
            <p:nvPr/>
          </p:nvSpPr>
          <p:spPr>
            <a:xfrm>
              <a:off x="1850769" y="2691252"/>
              <a:ext cx="249522" cy="1315432"/>
            </a:xfrm>
            <a:prstGeom prst="rect">
              <a:avLst/>
            </a:prstGeom>
            <a:solidFill>
              <a:srgbClr val="80BD41">
                <a:alpha val="100000"/>
              </a:srgbClr>
            </a:solidFill>
          </p:spPr>
          <p:txBody>
            <a:bodyPr/>
            <a:lstStyle/>
            <a:p/>
          </p:txBody>
        </p:sp>
        <p:sp>
          <p:nvSpPr>
            <p:cNvPr id="29" name="rc29"/>
            <p:cNvSpPr/>
            <p:nvPr/>
          </p:nvSpPr>
          <p:spPr>
            <a:xfrm>
              <a:off x="1850769" y="2576215"/>
              <a:ext cx="249522" cy="115037"/>
            </a:xfrm>
            <a:prstGeom prst="rect">
              <a:avLst/>
            </a:prstGeom>
            <a:solidFill>
              <a:srgbClr val="1CABE2">
                <a:alpha val="100000"/>
              </a:srgbClr>
            </a:solidFill>
          </p:spPr>
          <p:txBody>
            <a:bodyPr/>
            <a:lstStyle/>
            <a:p/>
          </p:txBody>
        </p:sp>
        <p:sp>
          <p:nvSpPr>
            <p:cNvPr id="30" name="rc30"/>
            <p:cNvSpPr/>
            <p:nvPr/>
          </p:nvSpPr>
          <p:spPr>
            <a:xfrm>
              <a:off x="2128016" y="2633733"/>
              <a:ext cx="249522" cy="1372951"/>
            </a:xfrm>
            <a:prstGeom prst="rect">
              <a:avLst/>
            </a:prstGeom>
            <a:solidFill>
              <a:srgbClr val="80BD41">
                <a:alpha val="100000"/>
              </a:srgbClr>
            </a:solidFill>
          </p:spPr>
          <p:txBody>
            <a:bodyPr/>
            <a:lstStyle/>
            <a:p/>
          </p:txBody>
        </p:sp>
        <p:sp>
          <p:nvSpPr>
            <p:cNvPr id="31" name="rc31"/>
            <p:cNvSpPr/>
            <p:nvPr/>
          </p:nvSpPr>
          <p:spPr>
            <a:xfrm>
              <a:off x="2128016" y="2546205"/>
              <a:ext cx="249522" cy="87528"/>
            </a:xfrm>
            <a:prstGeom prst="rect">
              <a:avLst/>
            </a:prstGeom>
            <a:solidFill>
              <a:srgbClr val="1CABE2">
                <a:alpha val="100000"/>
              </a:srgbClr>
            </a:solidFill>
          </p:spPr>
          <p:txBody>
            <a:bodyPr/>
            <a:lstStyle/>
            <a:p/>
          </p:txBody>
        </p:sp>
        <p:sp>
          <p:nvSpPr>
            <p:cNvPr id="32" name="rc32"/>
            <p:cNvSpPr/>
            <p:nvPr/>
          </p:nvSpPr>
          <p:spPr>
            <a:xfrm>
              <a:off x="2405264" y="2578715"/>
              <a:ext cx="249522" cy="1427969"/>
            </a:xfrm>
            <a:prstGeom prst="rect">
              <a:avLst/>
            </a:prstGeom>
            <a:solidFill>
              <a:srgbClr val="80BD41">
                <a:alpha val="100000"/>
              </a:srgbClr>
            </a:solidFill>
          </p:spPr>
          <p:txBody>
            <a:bodyPr/>
            <a:lstStyle/>
            <a:p/>
          </p:txBody>
        </p:sp>
        <p:sp>
          <p:nvSpPr>
            <p:cNvPr id="33" name="rc33"/>
            <p:cNvSpPr/>
            <p:nvPr/>
          </p:nvSpPr>
          <p:spPr>
            <a:xfrm>
              <a:off x="2405264" y="2518696"/>
              <a:ext cx="249522" cy="60019"/>
            </a:xfrm>
            <a:prstGeom prst="rect">
              <a:avLst/>
            </a:prstGeom>
            <a:solidFill>
              <a:srgbClr val="1CABE2">
                <a:alpha val="100000"/>
              </a:srgbClr>
            </a:solidFill>
          </p:spPr>
          <p:txBody>
            <a:bodyPr/>
            <a:lstStyle/>
            <a:p/>
          </p:txBody>
        </p:sp>
        <p:sp>
          <p:nvSpPr>
            <p:cNvPr id="34" name="rc34"/>
            <p:cNvSpPr/>
            <p:nvPr/>
          </p:nvSpPr>
          <p:spPr>
            <a:xfrm>
              <a:off x="2682512" y="2533701"/>
              <a:ext cx="249522" cy="1472984"/>
            </a:xfrm>
            <a:prstGeom prst="rect">
              <a:avLst/>
            </a:prstGeom>
            <a:solidFill>
              <a:srgbClr val="80BD41">
                <a:alpha val="100000"/>
              </a:srgbClr>
            </a:solidFill>
          </p:spPr>
          <p:txBody>
            <a:bodyPr/>
            <a:lstStyle/>
            <a:p/>
          </p:txBody>
        </p:sp>
        <p:sp>
          <p:nvSpPr>
            <p:cNvPr id="35" name="rc35"/>
            <p:cNvSpPr/>
            <p:nvPr/>
          </p:nvSpPr>
          <p:spPr>
            <a:xfrm>
              <a:off x="2682512" y="2488686"/>
              <a:ext cx="249522" cy="45014"/>
            </a:xfrm>
            <a:prstGeom prst="rect">
              <a:avLst/>
            </a:prstGeom>
            <a:solidFill>
              <a:srgbClr val="1CABE2">
                <a:alpha val="100000"/>
              </a:srgbClr>
            </a:solidFill>
          </p:spPr>
          <p:txBody>
            <a:bodyPr/>
            <a:lstStyle/>
            <a:p/>
          </p:txBody>
        </p:sp>
        <p:sp>
          <p:nvSpPr>
            <p:cNvPr id="36" name="rc36"/>
            <p:cNvSpPr/>
            <p:nvPr/>
          </p:nvSpPr>
          <p:spPr>
            <a:xfrm>
              <a:off x="2959759" y="2498689"/>
              <a:ext cx="249522" cy="1507995"/>
            </a:xfrm>
            <a:prstGeom prst="rect">
              <a:avLst/>
            </a:prstGeom>
            <a:solidFill>
              <a:srgbClr val="80BD41">
                <a:alpha val="100000"/>
              </a:srgbClr>
            </a:solidFill>
          </p:spPr>
          <p:txBody>
            <a:bodyPr/>
            <a:lstStyle/>
            <a:p/>
          </p:txBody>
        </p:sp>
        <p:sp>
          <p:nvSpPr>
            <p:cNvPr id="37" name="rc37"/>
            <p:cNvSpPr/>
            <p:nvPr/>
          </p:nvSpPr>
          <p:spPr>
            <a:xfrm>
              <a:off x="2959759" y="2451173"/>
              <a:ext cx="249522" cy="47515"/>
            </a:xfrm>
            <a:prstGeom prst="rect">
              <a:avLst/>
            </a:prstGeom>
            <a:solidFill>
              <a:srgbClr val="1CABE2">
                <a:alpha val="100000"/>
              </a:srgbClr>
            </a:solidFill>
          </p:spPr>
          <p:txBody>
            <a:bodyPr/>
            <a:lstStyle/>
            <a:p/>
          </p:txBody>
        </p:sp>
        <p:sp>
          <p:nvSpPr>
            <p:cNvPr id="38" name="rc38"/>
            <p:cNvSpPr/>
            <p:nvPr/>
          </p:nvSpPr>
          <p:spPr>
            <a:xfrm>
              <a:off x="3237007" y="2456175"/>
              <a:ext cx="249522" cy="1550509"/>
            </a:xfrm>
            <a:prstGeom prst="rect">
              <a:avLst/>
            </a:prstGeom>
            <a:solidFill>
              <a:srgbClr val="80BD41">
                <a:alpha val="100000"/>
              </a:srgbClr>
            </a:solidFill>
          </p:spPr>
          <p:txBody>
            <a:bodyPr/>
            <a:lstStyle/>
            <a:p/>
          </p:txBody>
        </p:sp>
        <p:sp>
          <p:nvSpPr>
            <p:cNvPr id="39" name="rc39"/>
            <p:cNvSpPr/>
            <p:nvPr/>
          </p:nvSpPr>
          <p:spPr>
            <a:xfrm>
              <a:off x="3237007" y="2408659"/>
              <a:ext cx="249522" cy="47515"/>
            </a:xfrm>
            <a:prstGeom prst="rect">
              <a:avLst/>
            </a:prstGeom>
            <a:solidFill>
              <a:srgbClr val="1CABE2">
                <a:alpha val="100000"/>
              </a:srgbClr>
            </a:solidFill>
          </p:spPr>
          <p:txBody>
            <a:bodyPr/>
            <a:lstStyle/>
            <a:p/>
          </p:txBody>
        </p:sp>
        <p:sp>
          <p:nvSpPr>
            <p:cNvPr id="40" name="rc40"/>
            <p:cNvSpPr/>
            <p:nvPr/>
          </p:nvSpPr>
          <p:spPr>
            <a:xfrm>
              <a:off x="3514255" y="2401157"/>
              <a:ext cx="249522" cy="1605527"/>
            </a:xfrm>
            <a:prstGeom prst="rect">
              <a:avLst/>
            </a:prstGeom>
            <a:solidFill>
              <a:srgbClr val="80BD41">
                <a:alpha val="100000"/>
              </a:srgbClr>
            </a:solidFill>
          </p:spPr>
          <p:txBody>
            <a:bodyPr/>
            <a:lstStyle/>
            <a:p/>
          </p:txBody>
        </p:sp>
        <p:sp>
          <p:nvSpPr>
            <p:cNvPr id="41" name="rc41"/>
            <p:cNvSpPr/>
            <p:nvPr/>
          </p:nvSpPr>
          <p:spPr>
            <a:xfrm>
              <a:off x="3514255" y="2386152"/>
              <a:ext cx="249522" cy="15004"/>
            </a:xfrm>
            <a:prstGeom prst="rect">
              <a:avLst/>
            </a:prstGeom>
            <a:solidFill>
              <a:srgbClr val="1CABE2">
                <a:alpha val="100000"/>
              </a:srgbClr>
            </a:solidFill>
          </p:spPr>
          <p:txBody>
            <a:bodyPr/>
            <a:lstStyle/>
            <a:p/>
          </p:txBody>
        </p:sp>
        <p:sp>
          <p:nvSpPr>
            <p:cNvPr id="42" name="rc42"/>
            <p:cNvSpPr/>
            <p:nvPr/>
          </p:nvSpPr>
          <p:spPr>
            <a:xfrm>
              <a:off x="3791502" y="2401157"/>
              <a:ext cx="249522" cy="1605527"/>
            </a:xfrm>
            <a:prstGeom prst="rect">
              <a:avLst/>
            </a:prstGeom>
            <a:solidFill>
              <a:srgbClr val="80BD41">
                <a:alpha val="100000"/>
              </a:srgbClr>
            </a:solidFill>
          </p:spPr>
          <p:txBody>
            <a:bodyPr/>
            <a:lstStyle/>
            <a:p/>
          </p:txBody>
        </p:sp>
        <p:sp>
          <p:nvSpPr>
            <p:cNvPr id="43" name="rc43"/>
            <p:cNvSpPr/>
            <p:nvPr/>
          </p:nvSpPr>
          <p:spPr>
            <a:xfrm>
              <a:off x="3791502" y="2368646"/>
              <a:ext cx="249522" cy="32510"/>
            </a:xfrm>
            <a:prstGeom prst="rect">
              <a:avLst/>
            </a:prstGeom>
            <a:solidFill>
              <a:srgbClr val="1CABE2">
                <a:alpha val="100000"/>
              </a:srgbClr>
            </a:solidFill>
          </p:spPr>
          <p:txBody>
            <a:bodyPr/>
            <a:lstStyle/>
            <a:p/>
          </p:txBody>
        </p:sp>
        <p:sp>
          <p:nvSpPr>
            <p:cNvPr id="44" name="rc44"/>
            <p:cNvSpPr/>
            <p:nvPr/>
          </p:nvSpPr>
          <p:spPr>
            <a:xfrm>
              <a:off x="4068750" y="2386152"/>
              <a:ext cx="249522" cy="1620532"/>
            </a:xfrm>
            <a:prstGeom prst="rect">
              <a:avLst/>
            </a:prstGeom>
            <a:solidFill>
              <a:srgbClr val="80BD41">
                <a:alpha val="100000"/>
              </a:srgbClr>
            </a:solidFill>
          </p:spPr>
          <p:txBody>
            <a:bodyPr/>
            <a:lstStyle/>
            <a:p/>
          </p:txBody>
        </p:sp>
        <p:sp>
          <p:nvSpPr>
            <p:cNvPr id="45" name="rc45"/>
            <p:cNvSpPr/>
            <p:nvPr/>
          </p:nvSpPr>
          <p:spPr>
            <a:xfrm>
              <a:off x="4068750" y="2353641"/>
              <a:ext cx="249522" cy="32510"/>
            </a:xfrm>
            <a:prstGeom prst="rect">
              <a:avLst/>
            </a:prstGeom>
            <a:solidFill>
              <a:srgbClr val="1CABE2">
                <a:alpha val="100000"/>
              </a:srgbClr>
            </a:solidFill>
          </p:spPr>
          <p:txBody>
            <a:bodyPr/>
            <a:lstStyle/>
            <a:p/>
          </p:txBody>
        </p:sp>
        <p:sp>
          <p:nvSpPr>
            <p:cNvPr id="46" name="rc46"/>
            <p:cNvSpPr/>
            <p:nvPr/>
          </p:nvSpPr>
          <p:spPr>
            <a:xfrm>
              <a:off x="4345998" y="2403658"/>
              <a:ext cx="249522" cy="1603027"/>
            </a:xfrm>
            <a:prstGeom prst="rect">
              <a:avLst/>
            </a:prstGeom>
            <a:solidFill>
              <a:srgbClr val="80BD41">
                <a:alpha val="100000"/>
              </a:srgbClr>
            </a:solidFill>
          </p:spPr>
          <p:txBody>
            <a:bodyPr/>
            <a:lstStyle/>
            <a:p/>
          </p:txBody>
        </p:sp>
        <p:sp>
          <p:nvSpPr>
            <p:cNvPr id="47" name="rc47"/>
            <p:cNvSpPr/>
            <p:nvPr/>
          </p:nvSpPr>
          <p:spPr>
            <a:xfrm>
              <a:off x="4345998" y="2336136"/>
              <a:ext cx="249522" cy="67522"/>
            </a:xfrm>
            <a:prstGeom prst="rect">
              <a:avLst/>
            </a:prstGeom>
            <a:solidFill>
              <a:srgbClr val="1CABE2">
                <a:alpha val="100000"/>
              </a:srgbClr>
            </a:solidFill>
          </p:spPr>
          <p:txBody>
            <a:bodyPr/>
            <a:lstStyle/>
            <a:p/>
          </p:txBody>
        </p:sp>
        <p:sp>
          <p:nvSpPr>
            <p:cNvPr id="48" name="rc48"/>
            <p:cNvSpPr/>
            <p:nvPr/>
          </p:nvSpPr>
          <p:spPr>
            <a:xfrm>
              <a:off x="4623245" y="2388653"/>
              <a:ext cx="249522" cy="1618031"/>
            </a:xfrm>
            <a:prstGeom prst="rect">
              <a:avLst/>
            </a:prstGeom>
            <a:solidFill>
              <a:srgbClr val="80BD41">
                <a:alpha val="100000"/>
              </a:srgbClr>
            </a:solidFill>
          </p:spPr>
          <p:txBody>
            <a:bodyPr/>
            <a:lstStyle/>
            <a:p/>
          </p:txBody>
        </p:sp>
        <p:sp>
          <p:nvSpPr>
            <p:cNvPr id="49" name="rc49"/>
            <p:cNvSpPr/>
            <p:nvPr/>
          </p:nvSpPr>
          <p:spPr>
            <a:xfrm>
              <a:off x="4623245" y="2321131"/>
              <a:ext cx="249522" cy="67522"/>
            </a:xfrm>
            <a:prstGeom prst="rect">
              <a:avLst/>
            </a:prstGeom>
            <a:solidFill>
              <a:srgbClr val="1CABE2">
                <a:alpha val="100000"/>
              </a:srgbClr>
            </a:solidFill>
          </p:spPr>
          <p:txBody>
            <a:bodyPr/>
            <a:lstStyle/>
            <a:p/>
          </p:txBody>
        </p:sp>
        <p:sp>
          <p:nvSpPr>
            <p:cNvPr id="50" name="rc50"/>
            <p:cNvSpPr/>
            <p:nvPr/>
          </p:nvSpPr>
          <p:spPr>
            <a:xfrm>
              <a:off x="4900493" y="2383651"/>
              <a:ext cx="249522" cy="1623033"/>
            </a:xfrm>
            <a:prstGeom prst="rect">
              <a:avLst/>
            </a:prstGeom>
            <a:solidFill>
              <a:srgbClr val="80BD41">
                <a:alpha val="100000"/>
              </a:srgbClr>
            </a:solidFill>
          </p:spPr>
          <p:txBody>
            <a:bodyPr/>
            <a:lstStyle/>
            <a:p/>
          </p:txBody>
        </p:sp>
        <p:sp>
          <p:nvSpPr>
            <p:cNvPr id="51" name="rc51"/>
            <p:cNvSpPr/>
            <p:nvPr/>
          </p:nvSpPr>
          <p:spPr>
            <a:xfrm>
              <a:off x="4900493" y="2333635"/>
              <a:ext cx="249522" cy="50016"/>
            </a:xfrm>
            <a:prstGeom prst="rect">
              <a:avLst/>
            </a:prstGeom>
            <a:solidFill>
              <a:srgbClr val="1CABE2">
                <a:alpha val="100000"/>
              </a:srgbClr>
            </a:solidFill>
          </p:spPr>
          <p:txBody>
            <a:bodyPr/>
            <a:lstStyle/>
            <a:p/>
          </p:txBody>
        </p:sp>
        <p:sp>
          <p:nvSpPr>
            <p:cNvPr id="52" name="rc52"/>
            <p:cNvSpPr/>
            <p:nvPr/>
          </p:nvSpPr>
          <p:spPr>
            <a:xfrm>
              <a:off x="5177741" y="2433668"/>
              <a:ext cx="249522" cy="1573017"/>
            </a:xfrm>
            <a:prstGeom prst="rect">
              <a:avLst/>
            </a:prstGeom>
            <a:solidFill>
              <a:srgbClr val="80BD41">
                <a:alpha val="100000"/>
              </a:srgbClr>
            </a:solidFill>
          </p:spPr>
          <p:txBody>
            <a:bodyPr/>
            <a:lstStyle/>
            <a:p/>
          </p:txBody>
        </p:sp>
        <p:sp>
          <p:nvSpPr>
            <p:cNvPr id="53" name="rc53"/>
            <p:cNvSpPr/>
            <p:nvPr/>
          </p:nvSpPr>
          <p:spPr>
            <a:xfrm>
              <a:off x="5177741" y="2351141"/>
              <a:ext cx="249522" cy="82527"/>
            </a:xfrm>
            <a:prstGeom prst="rect">
              <a:avLst/>
            </a:prstGeom>
            <a:solidFill>
              <a:srgbClr val="1CABE2">
                <a:alpha val="100000"/>
              </a:srgbClr>
            </a:solidFill>
          </p:spPr>
          <p:txBody>
            <a:bodyPr/>
            <a:lstStyle/>
            <a:p/>
          </p:txBody>
        </p:sp>
        <p:sp>
          <p:nvSpPr>
            <p:cNvPr id="54" name="rc54"/>
            <p:cNvSpPr/>
            <p:nvPr/>
          </p:nvSpPr>
          <p:spPr>
            <a:xfrm>
              <a:off x="5454988" y="2446172"/>
              <a:ext cx="249522" cy="1560513"/>
            </a:xfrm>
            <a:prstGeom prst="rect">
              <a:avLst/>
            </a:prstGeom>
            <a:solidFill>
              <a:srgbClr val="80BD41">
                <a:alpha val="100000"/>
              </a:srgbClr>
            </a:solidFill>
          </p:spPr>
          <p:txBody>
            <a:bodyPr/>
            <a:lstStyle/>
            <a:p/>
          </p:txBody>
        </p:sp>
        <p:sp>
          <p:nvSpPr>
            <p:cNvPr id="55" name="rc55"/>
            <p:cNvSpPr/>
            <p:nvPr/>
          </p:nvSpPr>
          <p:spPr>
            <a:xfrm>
              <a:off x="5454988" y="2381150"/>
              <a:ext cx="249522" cy="65021"/>
            </a:xfrm>
            <a:prstGeom prst="rect">
              <a:avLst/>
            </a:prstGeom>
            <a:solidFill>
              <a:srgbClr val="1CABE2">
                <a:alpha val="100000"/>
              </a:srgbClr>
            </a:solidFill>
          </p:spPr>
          <p:txBody>
            <a:bodyPr/>
            <a:lstStyle/>
            <a:p/>
          </p:txBody>
        </p:sp>
        <p:sp>
          <p:nvSpPr>
            <p:cNvPr id="56" name="rc56"/>
            <p:cNvSpPr/>
            <p:nvPr/>
          </p:nvSpPr>
          <p:spPr>
            <a:xfrm>
              <a:off x="5732236" y="2481183"/>
              <a:ext cx="249522" cy="1525501"/>
            </a:xfrm>
            <a:prstGeom prst="rect">
              <a:avLst/>
            </a:prstGeom>
            <a:solidFill>
              <a:srgbClr val="80BD41">
                <a:alpha val="100000"/>
              </a:srgbClr>
            </a:solidFill>
          </p:spPr>
          <p:txBody>
            <a:bodyPr/>
            <a:lstStyle/>
            <a:p/>
          </p:txBody>
        </p:sp>
        <p:sp>
          <p:nvSpPr>
            <p:cNvPr id="57" name="rc57"/>
            <p:cNvSpPr/>
            <p:nvPr/>
          </p:nvSpPr>
          <p:spPr>
            <a:xfrm>
              <a:off x="5732236" y="2418663"/>
              <a:ext cx="249522" cy="62520"/>
            </a:xfrm>
            <a:prstGeom prst="rect">
              <a:avLst/>
            </a:prstGeom>
            <a:solidFill>
              <a:srgbClr val="1CABE2">
                <a:alpha val="100000"/>
              </a:srgbClr>
            </a:solidFill>
          </p:spPr>
          <p:txBody>
            <a:bodyPr/>
            <a:lstStyle/>
            <a:p/>
          </p:txBody>
        </p:sp>
        <p:sp>
          <p:nvSpPr>
            <p:cNvPr id="58" name="rc58"/>
            <p:cNvSpPr/>
            <p:nvPr/>
          </p:nvSpPr>
          <p:spPr>
            <a:xfrm>
              <a:off x="6009484" y="2526198"/>
              <a:ext cx="249522" cy="1480486"/>
            </a:xfrm>
            <a:prstGeom prst="rect">
              <a:avLst/>
            </a:prstGeom>
            <a:solidFill>
              <a:srgbClr val="80BD41">
                <a:alpha val="100000"/>
              </a:srgbClr>
            </a:solidFill>
          </p:spPr>
          <p:txBody>
            <a:bodyPr/>
            <a:lstStyle/>
            <a:p/>
          </p:txBody>
        </p:sp>
        <p:sp>
          <p:nvSpPr>
            <p:cNvPr id="59" name="rc59"/>
            <p:cNvSpPr/>
            <p:nvPr/>
          </p:nvSpPr>
          <p:spPr>
            <a:xfrm>
              <a:off x="6009484" y="2448673"/>
              <a:ext cx="249522" cy="77525"/>
            </a:xfrm>
            <a:prstGeom prst="rect">
              <a:avLst/>
            </a:prstGeom>
            <a:solidFill>
              <a:srgbClr val="1CABE2">
                <a:alpha val="100000"/>
              </a:srgbClr>
            </a:solidFill>
          </p:spPr>
          <p:txBody>
            <a:bodyPr/>
            <a:lstStyle/>
            <a:p/>
          </p:txBody>
        </p:sp>
        <p:sp>
          <p:nvSpPr>
            <p:cNvPr id="60" name="rc60"/>
            <p:cNvSpPr/>
            <p:nvPr/>
          </p:nvSpPr>
          <p:spPr>
            <a:xfrm>
              <a:off x="6286731" y="2538702"/>
              <a:ext cx="249522" cy="1467982"/>
            </a:xfrm>
            <a:prstGeom prst="rect">
              <a:avLst/>
            </a:prstGeom>
            <a:solidFill>
              <a:srgbClr val="80BD41">
                <a:alpha val="100000"/>
              </a:srgbClr>
            </a:solidFill>
          </p:spPr>
          <p:txBody>
            <a:bodyPr/>
            <a:lstStyle/>
            <a:p/>
          </p:txBody>
        </p:sp>
        <p:sp>
          <p:nvSpPr>
            <p:cNvPr id="61" name="rc61"/>
            <p:cNvSpPr/>
            <p:nvPr/>
          </p:nvSpPr>
          <p:spPr>
            <a:xfrm>
              <a:off x="6286731" y="2461177"/>
              <a:ext cx="249522" cy="77525"/>
            </a:xfrm>
            <a:prstGeom prst="rect">
              <a:avLst/>
            </a:prstGeom>
            <a:solidFill>
              <a:srgbClr val="1CABE2">
                <a:alpha val="100000"/>
              </a:srgbClr>
            </a:solidFill>
          </p:spPr>
          <p:txBody>
            <a:bodyPr/>
            <a:lstStyle/>
            <a:p/>
          </p:txBody>
        </p:sp>
        <p:sp>
          <p:nvSpPr>
            <p:cNvPr id="62" name="rc62"/>
            <p:cNvSpPr/>
            <p:nvPr/>
          </p:nvSpPr>
          <p:spPr>
            <a:xfrm>
              <a:off x="6563979" y="2543704"/>
              <a:ext cx="249522" cy="1462980"/>
            </a:xfrm>
            <a:prstGeom prst="rect">
              <a:avLst/>
            </a:prstGeom>
            <a:solidFill>
              <a:srgbClr val="80BD41">
                <a:alpha val="100000"/>
              </a:srgbClr>
            </a:solidFill>
          </p:spPr>
          <p:txBody>
            <a:bodyPr/>
            <a:lstStyle/>
            <a:p/>
          </p:txBody>
        </p:sp>
        <p:sp>
          <p:nvSpPr>
            <p:cNvPr id="63" name="rc63"/>
            <p:cNvSpPr/>
            <p:nvPr/>
          </p:nvSpPr>
          <p:spPr>
            <a:xfrm>
              <a:off x="6563979" y="2466178"/>
              <a:ext cx="249522" cy="77525"/>
            </a:xfrm>
            <a:prstGeom prst="rect">
              <a:avLst/>
            </a:prstGeom>
            <a:solidFill>
              <a:srgbClr val="1CABE2">
                <a:alpha val="100000"/>
              </a:srgbClr>
            </a:solidFill>
          </p:spPr>
          <p:txBody>
            <a:bodyPr/>
            <a:lstStyle/>
            <a:p/>
          </p:txBody>
        </p:sp>
        <p:sp>
          <p:nvSpPr>
            <p:cNvPr id="64" name="rc64"/>
            <p:cNvSpPr/>
            <p:nvPr/>
          </p:nvSpPr>
          <p:spPr>
            <a:xfrm>
              <a:off x="6841227" y="2528699"/>
              <a:ext cx="249522" cy="1477985"/>
            </a:xfrm>
            <a:prstGeom prst="rect">
              <a:avLst/>
            </a:prstGeom>
            <a:solidFill>
              <a:srgbClr val="80BD41">
                <a:alpha val="100000"/>
              </a:srgbClr>
            </a:solidFill>
          </p:spPr>
          <p:txBody>
            <a:bodyPr/>
            <a:lstStyle/>
            <a:p/>
          </p:txBody>
        </p:sp>
        <p:sp>
          <p:nvSpPr>
            <p:cNvPr id="65" name="rc65"/>
            <p:cNvSpPr/>
            <p:nvPr/>
          </p:nvSpPr>
          <p:spPr>
            <a:xfrm>
              <a:off x="6841227" y="2466178"/>
              <a:ext cx="249522" cy="62520"/>
            </a:xfrm>
            <a:prstGeom prst="rect">
              <a:avLst/>
            </a:prstGeom>
            <a:solidFill>
              <a:srgbClr val="1CABE2">
                <a:alpha val="100000"/>
              </a:srgbClr>
            </a:solidFill>
          </p:spPr>
          <p:txBody>
            <a:bodyPr/>
            <a:lstStyle/>
            <a:p/>
          </p:txBody>
        </p:sp>
        <p:sp>
          <p:nvSpPr>
            <p:cNvPr id="66" name="rc66"/>
            <p:cNvSpPr/>
            <p:nvPr/>
          </p:nvSpPr>
          <p:spPr>
            <a:xfrm>
              <a:off x="7118474" y="2488686"/>
              <a:ext cx="249522" cy="1517999"/>
            </a:xfrm>
            <a:prstGeom prst="rect">
              <a:avLst/>
            </a:prstGeom>
            <a:solidFill>
              <a:srgbClr val="80BD41">
                <a:alpha val="100000"/>
              </a:srgbClr>
            </a:solidFill>
          </p:spPr>
          <p:txBody>
            <a:bodyPr/>
            <a:lstStyle/>
            <a:p/>
          </p:txBody>
        </p:sp>
        <p:sp>
          <p:nvSpPr>
            <p:cNvPr id="67" name="rc67"/>
            <p:cNvSpPr/>
            <p:nvPr/>
          </p:nvSpPr>
          <p:spPr>
            <a:xfrm>
              <a:off x="7118474" y="2441170"/>
              <a:ext cx="249522" cy="47515"/>
            </a:xfrm>
            <a:prstGeom prst="rect">
              <a:avLst/>
            </a:prstGeom>
            <a:solidFill>
              <a:srgbClr val="1CABE2">
                <a:alpha val="100000"/>
              </a:srgbClr>
            </a:solidFill>
          </p:spPr>
          <p:txBody>
            <a:bodyPr/>
            <a:lstStyle/>
            <a:p/>
          </p:txBody>
        </p:sp>
        <p:sp>
          <p:nvSpPr>
            <p:cNvPr id="68" name="rc68"/>
            <p:cNvSpPr/>
            <p:nvPr/>
          </p:nvSpPr>
          <p:spPr>
            <a:xfrm>
              <a:off x="7395722" y="2551206"/>
              <a:ext cx="249522" cy="1455478"/>
            </a:xfrm>
            <a:prstGeom prst="rect">
              <a:avLst/>
            </a:prstGeom>
            <a:solidFill>
              <a:srgbClr val="80BD41">
                <a:alpha val="100000"/>
              </a:srgbClr>
            </a:solidFill>
          </p:spPr>
          <p:txBody>
            <a:bodyPr/>
            <a:lstStyle/>
            <a:p/>
          </p:txBody>
        </p:sp>
        <p:sp>
          <p:nvSpPr>
            <p:cNvPr id="69" name="rc69"/>
            <p:cNvSpPr/>
            <p:nvPr/>
          </p:nvSpPr>
          <p:spPr>
            <a:xfrm>
              <a:off x="7395722" y="2423664"/>
              <a:ext cx="249522" cy="127541"/>
            </a:xfrm>
            <a:prstGeom prst="rect">
              <a:avLst/>
            </a:prstGeom>
            <a:solidFill>
              <a:srgbClr val="1CABE2">
                <a:alpha val="100000"/>
              </a:srgbClr>
            </a:solidFill>
          </p:spPr>
          <p:txBody>
            <a:bodyPr/>
            <a:lstStyle/>
            <a:p/>
          </p:txBody>
        </p:sp>
        <p:sp>
          <p:nvSpPr>
            <p:cNvPr id="70" name="rc70"/>
            <p:cNvSpPr/>
            <p:nvPr/>
          </p:nvSpPr>
          <p:spPr>
            <a:xfrm>
              <a:off x="7672970" y="2603724"/>
              <a:ext cx="249522" cy="1402961"/>
            </a:xfrm>
            <a:prstGeom prst="rect">
              <a:avLst/>
            </a:prstGeom>
            <a:solidFill>
              <a:srgbClr val="80BD41">
                <a:alpha val="100000"/>
              </a:srgbClr>
            </a:solidFill>
          </p:spPr>
          <p:txBody>
            <a:bodyPr/>
            <a:lstStyle/>
            <a:p/>
          </p:txBody>
        </p:sp>
        <p:sp>
          <p:nvSpPr>
            <p:cNvPr id="71" name="rc71"/>
            <p:cNvSpPr/>
            <p:nvPr/>
          </p:nvSpPr>
          <p:spPr>
            <a:xfrm>
              <a:off x="7672970" y="2393655"/>
              <a:ext cx="249522" cy="210069"/>
            </a:xfrm>
            <a:prstGeom prst="rect">
              <a:avLst/>
            </a:prstGeom>
            <a:solidFill>
              <a:srgbClr val="1CABE2">
                <a:alpha val="100000"/>
              </a:srgbClr>
            </a:solidFill>
          </p:spPr>
          <p:txBody>
            <a:bodyPr/>
            <a:lstStyle/>
            <a:p/>
          </p:txBody>
        </p:sp>
        <p:sp>
          <p:nvSpPr>
            <p:cNvPr id="72" name="rc72"/>
            <p:cNvSpPr/>
            <p:nvPr/>
          </p:nvSpPr>
          <p:spPr>
            <a:xfrm>
              <a:off x="7950217" y="2581216"/>
              <a:ext cx="249522" cy="1425468"/>
            </a:xfrm>
            <a:prstGeom prst="rect">
              <a:avLst/>
            </a:prstGeom>
            <a:solidFill>
              <a:srgbClr val="80BD41">
                <a:alpha val="100000"/>
              </a:srgbClr>
            </a:solidFill>
          </p:spPr>
          <p:txBody>
            <a:bodyPr/>
            <a:lstStyle/>
            <a:p/>
          </p:txBody>
        </p:sp>
        <p:sp>
          <p:nvSpPr>
            <p:cNvPr id="73" name="rc73"/>
            <p:cNvSpPr/>
            <p:nvPr/>
          </p:nvSpPr>
          <p:spPr>
            <a:xfrm>
              <a:off x="7950217" y="2368646"/>
              <a:ext cx="249522" cy="212569"/>
            </a:xfrm>
            <a:prstGeom prst="rect">
              <a:avLst/>
            </a:prstGeom>
            <a:solidFill>
              <a:srgbClr val="1CABE2">
                <a:alpha val="100000"/>
              </a:srgbClr>
            </a:solidFill>
          </p:spPr>
          <p:txBody>
            <a:bodyPr/>
            <a:lstStyle/>
            <a:p/>
          </p:txBody>
        </p:sp>
        <p:sp>
          <p:nvSpPr>
            <p:cNvPr id="74" name="pl74"/>
            <p:cNvSpPr/>
            <p:nvPr/>
          </p:nvSpPr>
          <p:spPr>
            <a:xfrm>
              <a:off x="1421035" y="1226758"/>
              <a:ext cx="6653943" cy="477361"/>
            </a:xfrm>
            <a:custGeom>
              <a:avLst/>
              <a:pathLst>
                <a:path w="6653943" h="477361">
                  <a:moveTo>
                    <a:pt x="0" y="477361"/>
                  </a:moveTo>
                  <a:lnTo>
                    <a:pt x="277247" y="196560"/>
                  </a:lnTo>
                  <a:lnTo>
                    <a:pt x="554495" y="196560"/>
                  </a:lnTo>
                  <a:lnTo>
                    <a:pt x="831742" y="140400"/>
                  </a:lnTo>
                  <a:lnTo>
                    <a:pt x="1108990" y="84240"/>
                  </a:lnTo>
                  <a:lnTo>
                    <a:pt x="1386238" y="56160"/>
                  </a:lnTo>
                  <a:lnTo>
                    <a:pt x="1663485" y="56160"/>
                  </a:lnTo>
                  <a:lnTo>
                    <a:pt x="1940733" y="56160"/>
                  </a:lnTo>
                  <a:lnTo>
                    <a:pt x="2217981" y="0"/>
                  </a:lnTo>
                  <a:lnTo>
                    <a:pt x="2495228" y="28080"/>
                  </a:lnTo>
                  <a:lnTo>
                    <a:pt x="2772476" y="28080"/>
                  </a:lnTo>
                  <a:lnTo>
                    <a:pt x="3049724" y="84240"/>
                  </a:lnTo>
                  <a:lnTo>
                    <a:pt x="3326971" y="84240"/>
                  </a:lnTo>
                  <a:lnTo>
                    <a:pt x="3604219" y="56160"/>
                  </a:lnTo>
                  <a:lnTo>
                    <a:pt x="3881467" y="112320"/>
                  </a:lnTo>
                  <a:lnTo>
                    <a:pt x="4158714" y="84240"/>
                  </a:lnTo>
                  <a:lnTo>
                    <a:pt x="4435962" y="84240"/>
                  </a:lnTo>
                  <a:lnTo>
                    <a:pt x="4713210" y="112320"/>
                  </a:lnTo>
                  <a:lnTo>
                    <a:pt x="4990457" y="112320"/>
                  </a:lnTo>
                  <a:lnTo>
                    <a:pt x="5267705" y="112320"/>
                  </a:lnTo>
                  <a:lnTo>
                    <a:pt x="5544953" y="84240"/>
                  </a:lnTo>
                  <a:lnTo>
                    <a:pt x="5822200" y="56160"/>
                  </a:lnTo>
                  <a:lnTo>
                    <a:pt x="6099448" y="196560"/>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55732" y="250650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3527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4128209" y="22177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88" name="tx88"/>
            <p:cNvSpPr/>
            <p:nvPr/>
          </p:nvSpPr>
          <p:spPr>
            <a:xfrm>
              <a:off x="5514447" y="22452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6623438" y="2330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0" name="tx90"/>
            <p:cNvSpPr/>
            <p:nvPr/>
          </p:nvSpPr>
          <p:spPr>
            <a:xfrm>
              <a:off x="6900686" y="2332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1" name="tx91"/>
            <p:cNvSpPr/>
            <p:nvPr/>
          </p:nvSpPr>
          <p:spPr>
            <a:xfrm>
              <a:off x="7177933" y="23051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2" name="tx92"/>
            <p:cNvSpPr/>
            <p:nvPr/>
          </p:nvSpPr>
          <p:spPr>
            <a:xfrm>
              <a:off x="7455181" y="22876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732429" y="22602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8009676" y="22327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5" name="pl95"/>
            <p:cNvSpPr/>
            <p:nvPr/>
          </p:nvSpPr>
          <p:spPr>
            <a:xfrm>
              <a:off x="1421035"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41172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6" name="tx106"/>
            <p:cNvSpPr/>
            <p:nvPr/>
          </p:nvSpPr>
          <p:spPr>
            <a:xfrm>
              <a:off x="1367476" y="2729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2351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08" name="tx108"/>
            <p:cNvSpPr/>
            <p:nvPr/>
          </p:nvSpPr>
          <p:spPr>
            <a:xfrm>
              <a:off x="2753715" y="24772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1613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0" name="tx110"/>
            <p:cNvSpPr/>
            <p:nvPr/>
          </p:nvSpPr>
          <p:spPr>
            <a:xfrm>
              <a:off x="4139953" y="23359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191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2" name="tx112"/>
            <p:cNvSpPr/>
            <p:nvPr/>
          </p:nvSpPr>
          <p:spPr>
            <a:xfrm>
              <a:off x="5526191" y="2379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2401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4" name="tx114"/>
            <p:cNvSpPr/>
            <p:nvPr/>
          </p:nvSpPr>
          <p:spPr>
            <a:xfrm>
              <a:off x="6635182" y="24710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2326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6912430" y="2463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2126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8" name="tx118"/>
            <p:cNvSpPr/>
            <p:nvPr/>
          </p:nvSpPr>
          <p:spPr>
            <a:xfrm>
              <a:off x="7189677" y="24310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2438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0" name="tx120"/>
            <p:cNvSpPr/>
            <p:nvPr/>
          </p:nvSpPr>
          <p:spPr>
            <a:xfrm>
              <a:off x="7466925" y="24535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2701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744173" y="24647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2600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8021420" y="24410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0425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10775" y="24540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10775" y="17038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29" name="tx129"/>
            <p:cNvSpPr/>
            <p:nvPr/>
          </p:nvSpPr>
          <p:spPr>
            <a:xfrm>
              <a:off x="733081" y="95528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0627"/>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2000-2024</a:t>
              </a:r>
            </a:p>
          </p:txBody>
        </p:sp>
        <p:sp>
          <p:nvSpPr>
            <p:cNvPr id="155" name="pl155"/>
            <p:cNvSpPr/>
            <p:nvPr/>
          </p:nvSpPr>
          <p:spPr>
            <a:xfrm>
              <a:off x="2300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076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151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227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038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13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189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872087" cy="162162"/>
            </a:xfrm>
            <a:prstGeom prst="rect">
              <a:avLst/>
            </a:prstGeom>
            <a:solidFill>
              <a:srgbClr val="80BD41">
                <a:alpha val="100000"/>
              </a:srgbClr>
            </a:solidFill>
          </p:spPr>
          <p:txBody>
            <a:bodyPr/>
            <a:lstStyle/>
            <a:p/>
          </p:txBody>
        </p:sp>
        <p:sp>
          <p:nvSpPr>
            <p:cNvPr id="167" name="rc167"/>
            <p:cNvSpPr/>
            <p:nvPr/>
          </p:nvSpPr>
          <p:spPr>
            <a:xfrm>
              <a:off x="7168361" y="5774644"/>
              <a:ext cx="311170" cy="162162"/>
            </a:xfrm>
            <a:prstGeom prst="rect">
              <a:avLst/>
            </a:prstGeom>
            <a:solidFill>
              <a:srgbClr val="1CABE2">
                <a:alpha val="100000"/>
              </a:srgbClr>
            </a:solidFill>
          </p:spPr>
          <p:txBody>
            <a:bodyPr/>
            <a:lstStyle/>
            <a:p/>
          </p:txBody>
        </p:sp>
        <p:sp>
          <p:nvSpPr>
            <p:cNvPr id="168" name="rc168"/>
            <p:cNvSpPr/>
            <p:nvPr/>
          </p:nvSpPr>
          <p:spPr>
            <a:xfrm>
              <a:off x="1296273" y="5571941"/>
              <a:ext cx="5631181" cy="162162"/>
            </a:xfrm>
            <a:prstGeom prst="rect">
              <a:avLst/>
            </a:prstGeom>
            <a:solidFill>
              <a:srgbClr val="80BD41">
                <a:alpha val="100000"/>
              </a:srgbClr>
            </a:solidFill>
          </p:spPr>
          <p:txBody>
            <a:bodyPr/>
            <a:lstStyle/>
            <a:p/>
          </p:txBody>
        </p:sp>
        <p:sp>
          <p:nvSpPr>
            <p:cNvPr id="169" name="rc169"/>
            <p:cNvSpPr/>
            <p:nvPr/>
          </p:nvSpPr>
          <p:spPr>
            <a:xfrm>
              <a:off x="6927455" y="5571941"/>
              <a:ext cx="843171" cy="162162"/>
            </a:xfrm>
            <a:prstGeom prst="rect">
              <a:avLst/>
            </a:prstGeom>
            <a:solidFill>
              <a:srgbClr val="1CABE2">
                <a:alpha val="100000"/>
              </a:srgbClr>
            </a:solidFill>
          </p:spPr>
          <p:txBody>
            <a:bodyPr/>
            <a:lstStyle/>
            <a:p/>
          </p:txBody>
        </p:sp>
        <p:sp>
          <p:nvSpPr>
            <p:cNvPr id="170" name="rc170"/>
            <p:cNvSpPr/>
            <p:nvPr/>
          </p:nvSpPr>
          <p:spPr>
            <a:xfrm>
              <a:off x="1296273" y="5369238"/>
              <a:ext cx="5721520" cy="162162"/>
            </a:xfrm>
            <a:prstGeom prst="rect">
              <a:avLst/>
            </a:prstGeom>
            <a:solidFill>
              <a:srgbClr val="80BD41">
                <a:alpha val="100000"/>
              </a:srgbClr>
            </a:solidFill>
          </p:spPr>
          <p:txBody>
            <a:bodyPr/>
            <a:lstStyle/>
            <a:p/>
          </p:txBody>
        </p:sp>
        <p:sp>
          <p:nvSpPr>
            <p:cNvPr id="171" name="rc171"/>
            <p:cNvSpPr/>
            <p:nvPr/>
          </p:nvSpPr>
          <p:spPr>
            <a:xfrm>
              <a:off x="7017794" y="5369238"/>
              <a:ext cx="853209" cy="162162"/>
            </a:xfrm>
            <a:prstGeom prst="rect">
              <a:avLst/>
            </a:prstGeom>
            <a:solidFill>
              <a:srgbClr val="1CABE2">
                <a:alpha val="100000"/>
              </a:srgbClr>
            </a:solidFill>
          </p:spPr>
          <p:txBody>
            <a:bodyPr/>
            <a:lstStyle/>
            <a:p/>
          </p:txBody>
        </p:sp>
        <p:sp>
          <p:nvSpPr>
            <p:cNvPr id="172" name="tx172"/>
            <p:cNvSpPr/>
            <p:nvPr/>
          </p:nvSpPr>
          <p:spPr>
            <a:xfrm>
              <a:off x="770832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3" name="tx173"/>
            <p:cNvSpPr/>
            <p:nvPr/>
          </p:nvSpPr>
          <p:spPr>
            <a:xfrm>
              <a:off x="800343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4" name="tx174"/>
            <p:cNvSpPr/>
            <p:nvPr/>
          </p:nvSpPr>
          <p:spPr>
            <a:xfrm>
              <a:off x="811936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5" name="tx175"/>
            <p:cNvSpPr/>
            <p:nvPr/>
          </p:nvSpPr>
          <p:spPr>
            <a:xfrm>
              <a:off x="4156968"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76" name="tx176"/>
            <p:cNvSpPr/>
            <p:nvPr/>
          </p:nvSpPr>
          <p:spPr>
            <a:xfrm>
              <a:off x="726214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36515"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8" name="tx178"/>
            <p:cNvSpPr/>
            <p:nvPr/>
          </p:nvSpPr>
          <p:spPr>
            <a:xfrm>
              <a:off x="728724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81685"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0" name="tx180"/>
            <p:cNvSpPr/>
            <p:nvPr/>
          </p:nvSpPr>
          <p:spPr>
            <a:xfrm>
              <a:off x="738260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6497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6" name="tx186"/>
            <p:cNvSpPr/>
            <p:nvPr/>
          </p:nvSpPr>
          <p:spPr>
            <a:xfrm>
              <a:off x="5272529"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7" name="tx187"/>
            <p:cNvSpPr/>
            <p:nvPr/>
          </p:nvSpPr>
          <p:spPr>
            <a:xfrm>
              <a:off x="7280080"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(87%) was lower than in 2019 (95%).
The number of children vaccinated with DTP3 decreased 3%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8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32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163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90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74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582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56555"/>
              <a:ext cx="249522" cy="1550129"/>
            </a:xfrm>
            <a:prstGeom prst="rect">
              <a:avLst/>
            </a:prstGeom>
            <a:solidFill>
              <a:srgbClr val="E2231A">
                <a:alpha val="100000"/>
              </a:srgbClr>
            </a:solidFill>
          </p:spPr>
          <p:txBody>
            <a:bodyPr/>
            <a:lstStyle/>
            <a:p/>
          </p:txBody>
        </p:sp>
        <p:sp>
          <p:nvSpPr>
            <p:cNvPr id="23" name="rc23"/>
            <p:cNvSpPr/>
            <p:nvPr/>
          </p:nvSpPr>
          <p:spPr>
            <a:xfrm>
              <a:off x="1573521" y="2726820"/>
              <a:ext cx="249522" cy="1279864"/>
            </a:xfrm>
            <a:prstGeom prst="rect">
              <a:avLst/>
            </a:prstGeom>
            <a:solidFill>
              <a:srgbClr val="E2231A">
                <a:alpha val="100000"/>
              </a:srgbClr>
            </a:solidFill>
          </p:spPr>
          <p:txBody>
            <a:bodyPr/>
            <a:lstStyle/>
            <a:p/>
          </p:txBody>
        </p:sp>
        <p:sp>
          <p:nvSpPr>
            <p:cNvPr id="24" name="rc24"/>
            <p:cNvSpPr/>
            <p:nvPr/>
          </p:nvSpPr>
          <p:spPr>
            <a:xfrm>
              <a:off x="1850769" y="3220626"/>
              <a:ext cx="249522" cy="786058"/>
            </a:xfrm>
            <a:prstGeom prst="rect">
              <a:avLst/>
            </a:prstGeom>
            <a:solidFill>
              <a:srgbClr val="E2231A">
                <a:alpha val="100000"/>
              </a:srgbClr>
            </a:solidFill>
          </p:spPr>
          <p:txBody>
            <a:bodyPr/>
            <a:lstStyle/>
            <a:p/>
          </p:txBody>
        </p:sp>
        <p:sp>
          <p:nvSpPr>
            <p:cNvPr id="25" name="rc25"/>
            <p:cNvSpPr/>
            <p:nvPr/>
          </p:nvSpPr>
          <p:spPr>
            <a:xfrm>
              <a:off x="2128016" y="3311325"/>
              <a:ext cx="249522" cy="695359"/>
            </a:xfrm>
            <a:prstGeom prst="rect">
              <a:avLst/>
            </a:prstGeom>
            <a:solidFill>
              <a:srgbClr val="E2231A">
                <a:alpha val="100000"/>
              </a:srgbClr>
            </a:solidFill>
          </p:spPr>
          <p:txBody>
            <a:bodyPr/>
            <a:lstStyle/>
            <a:p/>
          </p:txBody>
        </p:sp>
        <p:sp>
          <p:nvSpPr>
            <p:cNvPr id="26" name="rc26"/>
            <p:cNvSpPr/>
            <p:nvPr/>
          </p:nvSpPr>
          <p:spPr>
            <a:xfrm>
              <a:off x="2405264" y="3516543"/>
              <a:ext cx="249522" cy="490141"/>
            </a:xfrm>
            <a:prstGeom prst="rect">
              <a:avLst/>
            </a:prstGeom>
            <a:solidFill>
              <a:srgbClr val="E2231A">
                <a:alpha val="100000"/>
              </a:srgbClr>
            </a:solidFill>
          </p:spPr>
          <p:txBody>
            <a:bodyPr/>
            <a:lstStyle/>
            <a:p/>
          </p:txBody>
        </p:sp>
        <p:sp>
          <p:nvSpPr>
            <p:cNvPr id="27" name="rc27"/>
            <p:cNvSpPr/>
            <p:nvPr/>
          </p:nvSpPr>
          <p:spPr>
            <a:xfrm>
              <a:off x="2682512" y="3338810"/>
              <a:ext cx="249522" cy="667874"/>
            </a:xfrm>
            <a:prstGeom prst="rect">
              <a:avLst/>
            </a:prstGeom>
            <a:solidFill>
              <a:srgbClr val="E2231A">
                <a:alpha val="100000"/>
              </a:srgbClr>
            </a:solidFill>
          </p:spPr>
          <p:txBody>
            <a:bodyPr/>
            <a:lstStyle/>
            <a:p/>
          </p:txBody>
        </p:sp>
        <p:sp>
          <p:nvSpPr>
            <p:cNvPr id="28" name="rc28"/>
            <p:cNvSpPr/>
            <p:nvPr/>
          </p:nvSpPr>
          <p:spPr>
            <a:xfrm>
              <a:off x="2959759" y="3151915"/>
              <a:ext cx="249522" cy="854770"/>
            </a:xfrm>
            <a:prstGeom prst="rect">
              <a:avLst/>
            </a:prstGeom>
            <a:solidFill>
              <a:srgbClr val="E2231A">
                <a:alpha val="100000"/>
              </a:srgbClr>
            </a:solidFill>
          </p:spPr>
          <p:txBody>
            <a:bodyPr/>
            <a:lstStyle/>
            <a:p/>
          </p:txBody>
        </p:sp>
        <p:sp>
          <p:nvSpPr>
            <p:cNvPr id="29" name="rc29"/>
            <p:cNvSpPr/>
            <p:nvPr/>
          </p:nvSpPr>
          <p:spPr>
            <a:xfrm>
              <a:off x="3237007" y="3186729"/>
              <a:ext cx="249522" cy="819956"/>
            </a:xfrm>
            <a:prstGeom prst="rect">
              <a:avLst/>
            </a:prstGeom>
            <a:solidFill>
              <a:srgbClr val="E2231A">
                <a:alpha val="100000"/>
              </a:srgbClr>
            </a:solidFill>
          </p:spPr>
          <p:txBody>
            <a:bodyPr/>
            <a:lstStyle/>
            <a:p/>
          </p:txBody>
        </p:sp>
        <p:sp>
          <p:nvSpPr>
            <p:cNvPr id="30" name="rc30"/>
            <p:cNvSpPr/>
            <p:nvPr/>
          </p:nvSpPr>
          <p:spPr>
            <a:xfrm>
              <a:off x="3514255" y="3590752"/>
              <a:ext cx="249522" cy="415933"/>
            </a:xfrm>
            <a:prstGeom prst="rect">
              <a:avLst/>
            </a:prstGeom>
            <a:solidFill>
              <a:srgbClr val="E2231A">
                <a:alpha val="100000"/>
              </a:srgbClr>
            </a:solidFill>
          </p:spPr>
          <p:txBody>
            <a:bodyPr/>
            <a:lstStyle/>
            <a:p/>
          </p:txBody>
        </p:sp>
        <p:sp>
          <p:nvSpPr>
            <p:cNvPr id="31" name="rc31"/>
            <p:cNvSpPr/>
            <p:nvPr/>
          </p:nvSpPr>
          <p:spPr>
            <a:xfrm>
              <a:off x="3791502" y="3406605"/>
              <a:ext cx="249522" cy="600079"/>
            </a:xfrm>
            <a:prstGeom prst="rect">
              <a:avLst/>
            </a:prstGeom>
            <a:solidFill>
              <a:srgbClr val="E2231A">
                <a:alpha val="100000"/>
              </a:srgbClr>
            </a:solidFill>
          </p:spPr>
          <p:txBody>
            <a:bodyPr/>
            <a:lstStyle/>
            <a:p/>
          </p:txBody>
        </p:sp>
        <p:sp>
          <p:nvSpPr>
            <p:cNvPr id="32" name="rc32"/>
            <p:cNvSpPr/>
            <p:nvPr/>
          </p:nvSpPr>
          <p:spPr>
            <a:xfrm>
              <a:off x="4068750" y="3522040"/>
              <a:ext cx="249522" cy="484644"/>
            </a:xfrm>
            <a:prstGeom prst="rect">
              <a:avLst/>
            </a:prstGeom>
            <a:solidFill>
              <a:srgbClr val="E2231A">
                <a:alpha val="100000"/>
              </a:srgbClr>
            </a:solidFill>
          </p:spPr>
          <p:txBody>
            <a:bodyPr/>
            <a:lstStyle/>
            <a:p/>
          </p:txBody>
        </p:sp>
        <p:sp>
          <p:nvSpPr>
            <p:cNvPr id="33" name="rc33"/>
            <p:cNvSpPr/>
            <p:nvPr/>
          </p:nvSpPr>
          <p:spPr>
            <a:xfrm>
              <a:off x="4345998" y="3456077"/>
              <a:ext cx="249522" cy="550607"/>
            </a:xfrm>
            <a:prstGeom prst="rect">
              <a:avLst/>
            </a:prstGeom>
            <a:solidFill>
              <a:srgbClr val="E2231A">
                <a:alpha val="100000"/>
              </a:srgbClr>
            </a:solidFill>
          </p:spPr>
          <p:txBody>
            <a:bodyPr/>
            <a:lstStyle/>
            <a:p/>
          </p:txBody>
        </p:sp>
        <p:sp>
          <p:nvSpPr>
            <p:cNvPr id="34" name="rc34"/>
            <p:cNvSpPr/>
            <p:nvPr/>
          </p:nvSpPr>
          <p:spPr>
            <a:xfrm>
              <a:off x="4623245" y="3512879"/>
              <a:ext cx="249522" cy="493806"/>
            </a:xfrm>
            <a:prstGeom prst="rect">
              <a:avLst/>
            </a:prstGeom>
            <a:solidFill>
              <a:srgbClr val="E2231A">
                <a:alpha val="100000"/>
              </a:srgbClr>
            </a:solidFill>
          </p:spPr>
          <p:txBody>
            <a:bodyPr/>
            <a:lstStyle/>
            <a:p/>
          </p:txBody>
        </p:sp>
        <p:sp>
          <p:nvSpPr>
            <p:cNvPr id="35" name="rc35"/>
            <p:cNvSpPr/>
            <p:nvPr/>
          </p:nvSpPr>
          <p:spPr>
            <a:xfrm>
              <a:off x="4900493" y="3455161"/>
              <a:ext cx="249522" cy="551523"/>
            </a:xfrm>
            <a:prstGeom prst="rect">
              <a:avLst/>
            </a:prstGeom>
            <a:solidFill>
              <a:srgbClr val="E2231A">
                <a:alpha val="100000"/>
              </a:srgbClr>
            </a:solidFill>
          </p:spPr>
          <p:txBody>
            <a:bodyPr/>
            <a:lstStyle/>
            <a:p/>
          </p:txBody>
        </p:sp>
        <p:sp>
          <p:nvSpPr>
            <p:cNvPr id="36" name="rc36"/>
            <p:cNvSpPr/>
            <p:nvPr/>
          </p:nvSpPr>
          <p:spPr>
            <a:xfrm>
              <a:off x="5177741" y="3522040"/>
              <a:ext cx="249522" cy="484644"/>
            </a:xfrm>
            <a:prstGeom prst="rect">
              <a:avLst/>
            </a:prstGeom>
            <a:solidFill>
              <a:srgbClr val="E2231A">
                <a:alpha val="100000"/>
              </a:srgbClr>
            </a:solidFill>
          </p:spPr>
          <p:txBody>
            <a:bodyPr/>
            <a:lstStyle/>
            <a:p/>
          </p:txBody>
        </p:sp>
        <p:sp>
          <p:nvSpPr>
            <p:cNvPr id="37" name="rc37"/>
            <p:cNvSpPr/>
            <p:nvPr/>
          </p:nvSpPr>
          <p:spPr>
            <a:xfrm>
              <a:off x="5454988" y="3589836"/>
              <a:ext cx="249522" cy="416849"/>
            </a:xfrm>
            <a:prstGeom prst="rect">
              <a:avLst/>
            </a:prstGeom>
            <a:solidFill>
              <a:srgbClr val="E2231A">
                <a:alpha val="100000"/>
              </a:srgbClr>
            </a:solidFill>
          </p:spPr>
          <p:txBody>
            <a:bodyPr/>
            <a:lstStyle/>
            <a:p/>
          </p:txBody>
        </p:sp>
        <p:sp>
          <p:nvSpPr>
            <p:cNvPr id="38" name="rc38"/>
            <p:cNvSpPr/>
            <p:nvPr/>
          </p:nvSpPr>
          <p:spPr>
            <a:xfrm>
              <a:off x="5732236" y="3598997"/>
              <a:ext cx="249522" cy="407687"/>
            </a:xfrm>
            <a:prstGeom prst="rect">
              <a:avLst/>
            </a:prstGeom>
            <a:solidFill>
              <a:srgbClr val="E2231A">
                <a:alpha val="100000"/>
              </a:srgbClr>
            </a:solidFill>
          </p:spPr>
          <p:txBody>
            <a:bodyPr/>
            <a:lstStyle/>
            <a:p/>
          </p:txBody>
        </p:sp>
        <p:sp>
          <p:nvSpPr>
            <p:cNvPr id="39" name="rc39"/>
            <p:cNvSpPr/>
            <p:nvPr/>
          </p:nvSpPr>
          <p:spPr>
            <a:xfrm>
              <a:off x="6009484" y="3435922"/>
              <a:ext cx="249522" cy="570762"/>
            </a:xfrm>
            <a:prstGeom prst="rect">
              <a:avLst/>
            </a:prstGeom>
            <a:solidFill>
              <a:srgbClr val="E2231A">
                <a:alpha val="100000"/>
              </a:srgbClr>
            </a:solidFill>
          </p:spPr>
          <p:txBody>
            <a:bodyPr/>
            <a:lstStyle/>
            <a:p/>
          </p:txBody>
        </p:sp>
        <p:sp>
          <p:nvSpPr>
            <p:cNvPr id="40" name="rc40"/>
            <p:cNvSpPr/>
            <p:nvPr/>
          </p:nvSpPr>
          <p:spPr>
            <a:xfrm>
              <a:off x="6286731" y="3723594"/>
              <a:ext cx="249522" cy="283091"/>
            </a:xfrm>
            <a:prstGeom prst="rect">
              <a:avLst/>
            </a:prstGeom>
            <a:solidFill>
              <a:srgbClr val="E2231A">
                <a:alpha val="100000"/>
              </a:srgbClr>
            </a:solidFill>
          </p:spPr>
          <p:txBody>
            <a:bodyPr/>
            <a:lstStyle/>
            <a:p/>
          </p:txBody>
        </p:sp>
        <p:sp>
          <p:nvSpPr>
            <p:cNvPr id="41" name="rc41"/>
            <p:cNvSpPr/>
            <p:nvPr/>
          </p:nvSpPr>
          <p:spPr>
            <a:xfrm>
              <a:off x="6563979" y="3724510"/>
              <a:ext cx="249522" cy="282174"/>
            </a:xfrm>
            <a:prstGeom prst="rect">
              <a:avLst/>
            </a:prstGeom>
            <a:solidFill>
              <a:srgbClr val="E2231A">
                <a:alpha val="100000"/>
              </a:srgbClr>
            </a:solidFill>
          </p:spPr>
          <p:txBody>
            <a:bodyPr/>
            <a:lstStyle/>
            <a:p/>
          </p:txBody>
        </p:sp>
        <p:sp>
          <p:nvSpPr>
            <p:cNvPr id="42" name="rc42"/>
            <p:cNvSpPr/>
            <p:nvPr/>
          </p:nvSpPr>
          <p:spPr>
            <a:xfrm>
              <a:off x="6841227" y="3216962"/>
              <a:ext cx="249522" cy="789723"/>
            </a:xfrm>
            <a:prstGeom prst="rect">
              <a:avLst/>
            </a:prstGeom>
            <a:solidFill>
              <a:srgbClr val="E2231A">
                <a:alpha val="100000"/>
              </a:srgbClr>
            </a:solidFill>
          </p:spPr>
          <p:txBody>
            <a:bodyPr/>
            <a:lstStyle/>
            <a:p/>
          </p:txBody>
        </p:sp>
        <p:sp>
          <p:nvSpPr>
            <p:cNvPr id="43" name="rc43"/>
            <p:cNvSpPr/>
            <p:nvPr/>
          </p:nvSpPr>
          <p:spPr>
            <a:xfrm>
              <a:off x="7118474" y="2688342"/>
              <a:ext cx="249522" cy="1318343"/>
            </a:xfrm>
            <a:prstGeom prst="rect">
              <a:avLst/>
            </a:prstGeom>
            <a:solidFill>
              <a:srgbClr val="E2231A">
                <a:alpha val="100000"/>
              </a:srgbClr>
            </a:solidFill>
          </p:spPr>
          <p:txBody>
            <a:bodyPr/>
            <a:lstStyle/>
            <a:p/>
          </p:txBody>
        </p:sp>
        <p:sp>
          <p:nvSpPr>
            <p:cNvPr id="44" name="rc44"/>
            <p:cNvSpPr/>
            <p:nvPr/>
          </p:nvSpPr>
          <p:spPr>
            <a:xfrm>
              <a:off x="7395722" y="2962271"/>
              <a:ext cx="249522" cy="1044413"/>
            </a:xfrm>
            <a:prstGeom prst="rect">
              <a:avLst/>
            </a:prstGeom>
            <a:solidFill>
              <a:srgbClr val="E2231A">
                <a:alpha val="100000"/>
              </a:srgbClr>
            </a:solidFill>
          </p:spPr>
          <p:txBody>
            <a:bodyPr/>
            <a:lstStyle/>
            <a:p/>
          </p:txBody>
        </p:sp>
        <p:sp>
          <p:nvSpPr>
            <p:cNvPr id="45" name="rc45"/>
            <p:cNvSpPr/>
            <p:nvPr/>
          </p:nvSpPr>
          <p:spPr>
            <a:xfrm>
              <a:off x="7672970" y="3239865"/>
              <a:ext cx="249522" cy="766819"/>
            </a:xfrm>
            <a:prstGeom prst="rect">
              <a:avLst/>
            </a:prstGeom>
            <a:solidFill>
              <a:srgbClr val="E2231A">
                <a:alpha val="100000"/>
              </a:srgbClr>
            </a:solidFill>
          </p:spPr>
          <p:txBody>
            <a:bodyPr/>
            <a:lstStyle/>
            <a:p/>
          </p:txBody>
        </p:sp>
        <p:sp>
          <p:nvSpPr>
            <p:cNvPr id="46" name="rc46"/>
            <p:cNvSpPr/>
            <p:nvPr/>
          </p:nvSpPr>
          <p:spPr>
            <a:xfrm>
              <a:off x="7950217" y="3226123"/>
              <a:ext cx="249522" cy="780561"/>
            </a:xfrm>
            <a:prstGeom prst="rect">
              <a:avLst/>
            </a:prstGeom>
            <a:solidFill>
              <a:srgbClr val="E2231A">
                <a:alpha val="100000"/>
              </a:srgbClr>
            </a:solidFill>
          </p:spPr>
          <p:txBody>
            <a:bodyPr/>
            <a:lstStyle/>
            <a:p/>
          </p:txBody>
        </p:sp>
        <p:sp>
          <p:nvSpPr>
            <p:cNvPr id="47" name="rc47"/>
            <p:cNvSpPr/>
            <p:nvPr/>
          </p:nvSpPr>
          <p:spPr>
            <a:xfrm>
              <a:off x="5177741" y="2419909"/>
              <a:ext cx="249522" cy="1102131"/>
            </a:xfrm>
            <a:prstGeom prst="rect">
              <a:avLst/>
            </a:prstGeom>
            <a:solidFill>
              <a:srgbClr val="B3B3B3">
                <a:alpha val="100000"/>
              </a:srgbClr>
            </a:solidFill>
          </p:spPr>
          <p:txBody>
            <a:bodyPr/>
            <a:lstStyle/>
            <a:p/>
          </p:txBody>
        </p:sp>
        <p:sp>
          <p:nvSpPr>
            <p:cNvPr id="48" name="rc48"/>
            <p:cNvSpPr/>
            <p:nvPr/>
          </p:nvSpPr>
          <p:spPr>
            <a:xfrm>
              <a:off x="5454988" y="2629708"/>
              <a:ext cx="249522" cy="960127"/>
            </a:xfrm>
            <a:prstGeom prst="rect">
              <a:avLst/>
            </a:prstGeom>
            <a:solidFill>
              <a:srgbClr val="B3B3B3">
                <a:alpha val="100000"/>
              </a:srgbClr>
            </a:solidFill>
          </p:spPr>
          <p:txBody>
            <a:bodyPr/>
            <a:lstStyle/>
            <a:p/>
          </p:txBody>
        </p:sp>
        <p:sp>
          <p:nvSpPr>
            <p:cNvPr id="49" name="rc49"/>
            <p:cNvSpPr/>
            <p:nvPr/>
          </p:nvSpPr>
          <p:spPr>
            <a:xfrm>
              <a:off x="5732236" y="2643450"/>
              <a:ext cx="249522" cy="955546"/>
            </a:xfrm>
            <a:prstGeom prst="rect">
              <a:avLst/>
            </a:prstGeom>
            <a:solidFill>
              <a:srgbClr val="B3B3B3">
                <a:alpha val="100000"/>
              </a:srgbClr>
            </a:solidFill>
          </p:spPr>
          <p:txBody>
            <a:bodyPr/>
            <a:lstStyle/>
            <a:p/>
          </p:txBody>
        </p:sp>
        <p:sp>
          <p:nvSpPr>
            <p:cNvPr id="50" name="rc50"/>
            <p:cNvSpPr/>
            <p:nvPr/>
          </p:nvSpPr>
          <p:spPr>
            <a:xfrm>
              <a:off x="6009484" y="2663606"/>
              <a:ext cx="249522" cy="772316"/>
            </a:xfrm>
            <a:prstGeom prst="rect">
              <a:avLst/>
            </a:prstGeom>
            <a:solidFill>
              <a:srgbClr val="B3B3B3">
                <a:alpha val="100000"/>
              </a:srgbClr>
            </a:solidFill>
          </p:spPr>
          <p:txBody>
            <a:bodyPr/>
            <a:lstStyle/>
            <a:p/>
          </p:txBody>
        </p:sp>
        <p:sp>
          <p:nvSpPr>
            <p:cNvPr id="51" name="rc51"/>
            <p:cNvSpPr/>
            <p:nvPr/>
          </p:nvSpPr>
          <p:spPr>
            <a:xfrm>
              <a:off x="6286731" y="2692006"/>
              <a:ext cx="249522" cy="1031587"/>
            </a:xfrm>
            <a:prstGeom prst="rect">
              <a:avLst/>
            </a:prstGeom>
            <a:solidFill>
              <a:srgbClr val="B3B3B3">
                <a:alpha val="100000"/>
              </a:srgbClr>
            </a:solidFill>
          </p:spPr>
          <p:txBody>
            <a:bodyPr/>
            <a:lstStyle/>
            <a:p/>
          </p:txBody>
        </p:sp>
        <p:sp>
          <p:nvSpPr>
            <p:cNvPr id="52" name="rc52"/>
            <p:cNvSpPr/>
            <p:nvPr/>
          </p:nvSpPr>
          <p:spPr>
            <a:xfrm>
              <a:off x="6563979" y="2987924"/>
              <a:ext cx="249522" cy="736586"/>
            </a:xfrm>
            <a:prstGeom prst="rect">
              <a:avLst/>
            </a:prstGeom>
            <a:solidFill>
              <a:srgbClr val="B3B3B3">
                <a:alpha val="100000"/>
              </a:srgbClr>
            </a:solidFill>
          </p:spPr>
          <p:txBody>
            <a:bodyPr/>
            <a:lstStyle/>
            <a:p/>
          </p:txBody>
        </p:sp>
        <p:sp>
          <p:nvSpPr>
            <p:cNvPr id="53" name="rc53"/>
            <p:cNvSpPr/>
            <p:nvPr/>
          </p:nvSpPr>
          <p:spPr>
            <a:xfrm>
              <a:off x="6841227" y="2673683"/>
              <a:ext cx="249522" cy="543278"/>
            </a:xfrm>
            <a:prstGeom prst="rect">
              <a:avLst/>
            </a:prstGeom>
            <a:solidFill>
              <a:srgbClr val="B3B3B3">
                <a:alpha val="100000"/>
              </a:srgbClr>
            </a:solidFill>
          </p:spPr>
          <p:txBody>
            <a:bodyPr/>
            <a:lstStyle/>
            <a:p/>
          </p:txBody>
        </p:sp>
        <p:sp>
          <p:nvSpPr>
            <p:cNvPr id="54" name="rc54"/>
            <p:cNvSpPr/>
            <p:nvPr/>
          </p:nvSpPr>
          <p:spPr>
            <a:xfrm>
              <a:off x="7118474" y="2321881"/>
              <a:ext cx="249522" cy="366460"/>
            </a:xfrm>
            <a:prstGeom prst="rect">
              <a:avLst/>
            </a:prstGeom>
            <a:solidFill>
              <a:srgbClr val="B3B3B3">
                <a:alpha val="100000"/>
              </a:srgbClr>
            </a:solidFill>
          </p:spPr>
          <p:txBody>
            <a:bodyPr/>
            <a:lstStyle/>
            <a:p/>
          </p:txBody>
        </p:sp>
        <p:sp>
          <p:nvSpPr>
            <p:cNvPr id="55" name="rc55"/>
            <p:cNvSpPr/>
            <p:nvPr/>
          </p:nvSpPr>
          <p:spPr>
            <a:xfrm>
              <a:off x="7395722" y="2903638"/>
              <a:ext cx="249522" cy="58633"/>
            </a:xfrm>
            <a:prstGeom prst="rect">
              <a:avLst/>
            </a:prstGeom>
            <a:solidFill>
              <a:srgbClr val="B3B3B3">
                <a:alpha val="100000"/>
              </a:srgbClr>
            </a:solidFill>
          </p:spPr>
          <p:txBody>
            <a:bodyPr/>
            <a:lstStyle/>
            <a:p/>
          </p:txBody>
        </p:sp>
        <p:sp>
          <p:nvSpPr>
            <p:cNvPr id="56" name="pl56"/>
            <p:cNvSpPr/>
            <p:nvPr/>
          </p:nvSpPr>
          <p:spPr>
            <a:xfrm>
              <a:off x="1421035" y="1339079"/>
              <a:ext cx="6653943" cy="730081"/>
            </a:xfrm>
            <a:custGeom>
              <a:avLst/>
              <a:pathLst>
                <a:path w="6653943" h="730081">
                  <a:moveTo>
                    <a:pt x="0" y="730081"/>
                  </a:moveTo>
                  <a:lnTo>
                    <a:pt x="277247" y="561601"/>
                  </a:lnTo>
                  <a:lnTo>
                    <a:pt x="554495" y="280800"/>
                  </a:lnTo>
                  <a:lnTo>
                    <a:pt x="831742" y="224640"/>
                  </a:lnTo>
                  <a:lnTo>
                    <a:pt x="1108990" y="112320"/>
                  </a:lnTo>
                  <a:lnTo>
                    <a:pt x="1386238" y="196560"/>
                  </a:lnTo>
                  <a:lnTo>
                    <a:pt x="1663485" y="280800"/>
                  </a:lnTo>
                  <a:lnTo>
                    <a:pt x="1940733" y="252720"/>
                  </a:lnTo>
                  <a:lnTo>
                    <a:pt x="2217981" y="56160"/>
                  </a:lnTo>
                  <a:lnTo>
                    <a:pt x="2495228" y="140400"/>
                  </a:lnTo>
                  <a:lnTo>
                    <a:pt x="2772476" y="84240"/>
                  </a:lnTo>
                  <a:lnTo>
                    <a:pt x="3049724" y="112320"/>
                  </a:lnTo>
                  <a:lnTo>
                    <a:pt x="3326971" y="84240"/>
                  </a:lnTo>
                  <a:lnTo>
                    <a:pt x="3604219" y="112320"/>
                  </a:lnTo>
                  <a:lnTo>
                    <a:pt x="3881467" y="84240"/>
                  </a:lnTo>
                  <a:lnTo>
                    <a:pt x="4158714" y="56160"/>
                  </a:lnTo>
                  <a:lnTo>
                    <a:pt x="4435962" y="56160"/>
                  </a:lnTo>
                  <a:lnTo>
                    <a:pt x="4713210" y="140400"/>
                  </a:lnTo>
                  <a:lnTo>
                    <a:pt x="4990457" y="0"/>
                  </a:lnTo>
                  <a:lnTo>
                    <a:pt x="5267705" y="0"/>
                  </a:lnTo>
                  <a:lnTo>
                    <a:pt x="5544953" y="252720"/>
                  </a:lnTo>
                  <a:lnTo>
                    <a:pt x="5822200" y="505441"/>
                  </a:lnTo>
                  <a:lnTo>
                    <a:pt x="6099448" y="365040"/>
                  </a:lnTo>
                  <a:lnTo>
                    <a:pt x="6376696" y="224640"/>
                  </a:lnTo>
                  <a:lnTo>
                    <a:pt x="6653943" y="224640"/>
                  </a:lnTo>
                </a:path>
              </a:pathLst>
            </a:custGeom>
            <a:ln w="27101" cap="flat">
              <a:solidFill>
                <a:srgbClr val="0058AB">
                  <a:alpha val="100000"/>
                </a:srgbClr>
              </a:solidFill>
              <a:prstDash val="solid"/>
              <a:round/>
            </a:ln>
          </p:spPr>
          <p:txBody>
            <a:bodyPr/>
            <a:lstStyle/>
            <a:p/>
          </p:txBody>
        </p:sp>
        <p:sp>
          <p:nvSpPr>
            <p:cNvPr id="57" name="pl57"/>
            <p:cNvSpPr/>
            <p:nvPr/>
          </p:nvSpPr>
          <p:spPr>
            <a:xfrm>
              <a:off x="5302502" y="1563719"/>
              <a:ext cx="2772476" cy="505441"/>
            </a:xfrm>
            <a:custGeom>
              <a:avLst/>
              <a:pathLst>
                <a:path w="2772476" h="505441">
                  <a:moveTo>
                    <a:pt x="0" y="449281"/>
                  </a:moveTo>
                  <a:lnTo>
                    <a:pt x="277247" y="308880"/>
                  </a:lnTo>
                  <a:lnTo>
                    <a:pt x="554495" y="308880"/>
                  </a:lnTo>
                  <a:lnTo>
                    <a:pt x="831742" y="308880"/>
                  </a:lnTo>
                  <a:lnTo>
                    <a:pt x="1108990" y="308880"/>
                  </a:lnTo>
                  <a:lnTo>
                    <a:pt x="1386238" y="168480"/>
                  </a:lnTo>
                  <a:lnTo>
                    <a:pt x="1663485" y="336960"/>
                  </a:lnTo>
                  <a:lnTo>
                    <a:pt x="1940733" y="505441"/>
                  </a:lnTo>
                  <a:lnTo>
                    <a:pt x="2217981" y="196560"/>
                  </a:lnTo>
                  <a:lnTo>
                    <a:pt x="2495228" y="0"/>
                  </a:lnTo>
                  <a:lnTo>
                    <a:pt x="2772476" y="0"/>
                  </a:lnTo>
                </a:path>
              </a:pathLst>
            </a:custGeom>
            <a:ln w="27101" cap="flat">
              <a:solidFill>
                <a:srgbClr val="333333">
                  <a:alpha val="100000"/>
                </a:srgbClr>
              </a:solidFill>
              <a:prstDash val="solid"/>
              <a:round/>
            </a:ln>
          </p:spPr>
          <p:txBody>
            <a:bodyPr/>
            <a:lstStyle/>
            <a:p/>
          </p:txBody>
        </p:sp>
        <p:sp>
          <p:nvSpPr>
            <p:cNvPr id="58" name="tx58"/>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59" name="tx59"/>
            <p:cNvSpPr/>
            <p:nvPr/>
          </p:nvSpPr>
          <p:spPr>
            <a:xfrm>
              <a:off x="6895650"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0" name="tx60"/>
            <p:cNvSpPr/>
            <p:nvPr/>
          </p:nvSpPr>
          <p:spPr>
            <a:xfrm>
              <a:off x="7172898"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1" name="tx61"/>
            <p:cNvSpPr/>
            <p:nvPr/>
          </p:nvSpPr>
          <p:spPr>
            <a:xfrm>
              <a:off x="7450145"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2" name="tx62"/>
            <p:cNvSpPr/>
            <p:nvPr/>
          </p:nvSpPr>
          <p:spPr>
            <a:xfrm>
              <a:off x="772739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3" name="tx63"/>
            <p:cNvSpPr/>
            <p:nvPr/>
          </p:nvSpPr>
          <p:spPr>
            <a:xfrm>
              <a:off x="8004641"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4" name="tx64"/>
            <p:cNvSpPr/>
            <p:nvPr/>
          </p:nvSpPr>
          <p:spPr>
            <a:xfrm>
              <a:off x="6618402"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65" name="tx65"/>
            <p:cNvSpPr/>
            <p:nvPr/>
          </p:nvSpPr>
          <p:spPr>
            <a:xfrm>
              <a:off x="6895650"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66" name="tx66"/>
            <p:cNvSpPr/>
            <p:nvPr/>
          </p:nvSpPr>
          <p:spPr>
            <a:xfrm>
              <a:off x="7172898"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67" name="tx67"/>
            <p:cNvSpPr/>
            <p:nvPr/>
          </p:nvSpPr>
          <p:spPr>
            <a:xfrm>
              <a:off x="7450145"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8" name="tx68"/>
            <p:cNvSpPr/>
            <p:nvPr/>
          </p:nvSpPr>
          <p:spPr>
            <a:xfrm>
              <a:off x="7727393"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69" name="tx69"/>
            <p:cNvSpPr/>
            <p:nvPr/>
          </p:nvSpPr>
          <p:spPr>
            <a:xfrm>
              <a:off x="8004641"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0" name="tx70"/>
            <p:cNvSpPr/>
            <p:nvPr/>
          </p:nvSpPr>
          <p:spPr>
            <a:xfrm>
              <a:off x="1345686" y="31925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1" name="tx71"/>
            <p:cNvSpPr/>
            <p:nvPr/>
          </p:nvSpPr>
          <p:spPr>
            <a:xfrm>
              <a:off x="7167887" y="33083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2" name="tx72"/>
            <p:cNvSpPr/>
            <p:nvPr/>
          </p:nvSpPr>
          <p:spPr>
            <a:xfrm>
              <a:off x="7445134" y="34453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3" name="tx73"/>
            <p:cNvSpPr/>
            <p:nvPr/>
          </p:nvSpPr>
          <p:spPr>
            <a:xfrm>
              <a:off x="5549605" y="34875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74" name="tx74"/>
            <p:cNvSpPr/>
            <p:nvPr/>
          </p:nvSpPr>
          <p:spPr>
            <a:xfrm>
              <a:off x="5511936" y="252347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5" name="tx75"/>
            <p:cNvSpPr/>
            <p:nvPr/>
          </p:nvSpPr>
          <p:spPr>
            <a:xfrm>
              <a:off x="6620926" y="288288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76" name="tx76"/>
            <p:cNvSpPr/>
            <p:nvPr/>
          </p:nvSpPr>
          <p:spPr>
            <a:xfrm>
              <a:off x="6898174" y="256744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7" name="tx77"/>
            <p:cNvSpPr/>
            <p:nvPr/>
          </p:nvSpPr>
          <p:spPr>
            <a:xfrm>
              <a:off x="7175422"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78" name="tx78"/>
            <p:cNvSpPr/>
            <p:nvPr/>
          </p:nvSpPr>
          <p:spPr>
            <a:xfrm>
              <a:off x="7452669" y="279859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79" name="tx7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0" name="tx80"/>
            <p:cNvSpPr/>
            <p:nvPr/>
          </p:nvSpPr>
          <p:spPr>
            <a:xfrm>
              <a:off x="717597" y="304012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1" name="tx81"/>
            <p:cNvSpPr/>
            <p:nvPr/>
          </p:nvSpPr>
          <p:spPr>
            <a:xfrm>
              <a:off x="717597" y="212397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2" name="tx82"/>
            <p:cNvSpPr/>
            <p:nvPr/>
          </p:nvSpPr>
          <p:spPr>
            <a:xfrm>
              <a:off x="717597" y="120604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3" name="tx8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4" name="tx8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5" name="tx8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6" name="tx8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7" name="tx8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8" name="tx8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4" name="tx9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5" name="tx9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6" name="tx9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9" name="tx9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0" name="pl10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2" name="tx10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3" name="tx10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4" name="rc104"/>
            <p:cNvSpPr/>
            <p:nvPr/>
          </p:nvSpPr>
          <p:spPr>
            <a:xfrm>
              <a:off x="4678790" y="4909475"/>
              <a:ext cx="201456" cy="201456"/>
            </a:xfrm>
            <a:prstGeom prst="rect">
              <a:avLst/>
            </a:prstGeom>
            <a:solidFill>
              <a:srgbClr val="E2231A">
                <a:alpha val="100000"/>
              </a:srgbClr>
            </a:solidFill>
          </p:spPr>
          <p:txBody>
            <a:bodyPr/>
            <a:lstStyle/>
            <a:p/>
          </p:txBody>
        </p:sp>
        <p:sp>
          <p:nvSpPr>
            <p:cNvPr id="105" name="rc105"/>
            <p:cNvSpPr/>
            <p:nvPr/>
          </p:nvSpPr>
          <p:spPr>
            <a:xfrm>
              <a:off x="5642950" y="4909475"/>
              <a:ext cx="201456" cy="201456"/>
            </a:xfrm>
            <a:prstGeom prst="rect">
              <a:avLst/>
            </a:prstGeom>
            <a:solidFill>
              <a:srgbClr val="B3B3B3">
                <a:alpha val="100000"/>
              </a:srgbClr>
            </a:solidFill>
          </p:spPr>
          <p:txBody>
            <a:bodyPr/>
            <a:lstStyle/>
            <a:p/>
          </p:txBody>
        </p:sp>
        <p:sp>
          <p:nvSpPr>
            <p:cNvPr id="106" name="tx10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7" name="tx10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8" name="tx10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9" name="tx109"/>
            <p:cNvSpPr/>
            <p:nvPr/>
          </p:nvSpPr>
          <p:spPr>
            <a:xfrm>
              <a:off x="951100" y="650627"/>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2000-2024</a:t>
              </a:r>
            </a:p>
          </p:txBody>
        </p:sp>
        <p:sp>
          <p:nvSpPr>
            <p:cNvPr id="110" name="pl110"/>
            <p:cNvSpPr/>
            <p:nvPr/>
          </p:nvSpPr>
          <p:spPr>
            <a:xfrm>
              <a:off x="22274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0899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9523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8148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1587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0211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8836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296273" y="5774644"/>
              <a:ext cx="1912111" cy="162162"/>
            </a:xfrm>
            <a:prstGeom prst="rect">
              <a:avLst/>
            </a:prstGeom>
            <a:solidFill>
              <a:srgbClr val="E2231A">
                <a:alpha val="100000"/>
              </a:srgbClr>
            </a:solidFill>
          </p:spPr>
          <p:txBody>
            <a:bodyPr/>
            <a:lstStyle/>
            <a:p/>
          </p:txBody>
        </p:sp>
        <p:sp>
          <p:nvSpPr>
            <p:cNvPr id="122" name="rc122"/>
            <p:cNvSpPr/>
            <p:nvPr/>
          </p:nvSpPr>
          <p:spPr>
            <a:xfrm>
              <a:off x="1296273" y="5571941"/>
              <a:ext cx="5196224" cy="162162"/>
            </a:xfrm>
            <a:prstGeom prst="rect">
              <a:avLst/>
            </a:prstGeom>
            <a:solidFill>
              <a:srgbClr val="E2231A">
                <a:alpha val="100000"/>
              </a:srgbClr>
            </a:solidFill>
          </p:spPr>
          <p:txBody>
            <a:bodyPr/>
            <a:lstStyle/>
            <a:p/>
          </p:txBody>
        </p:sp>
        <p:sp>
          <p:nvSpPr>
            <p:cNvPr id="123" name="rc123"/>
            <p:cNvSpPr/>
            <p:nvPr/>
          </p:nvSpPr>
          <p:spPr>
            <a:xfrm>
              <a:off x="1296273" y="5369238"/>
              <a:ext cx="5289346" cy="162162"/>
            </a:xfrm>
            <a:prstGeom prst="rect">
              <a:avLst/>
            </a:prstGeom>
            <a:solidFill>
              <a:srgbClr val="E2231A">
                <a:alpha val="100000"/>
              </a:srgbClr>
            </a:solidFill>
          </p:spPr>
          <p:txBody>
            <a:bodyPr/>
            <a:lstStyle/>
            <a:p/>
          </p:txBody>
        </p:sp>
        <p:sp>
          <p:nvSpPr>
            <p:cNvPr id="124" name="rc124"/>
            <p:cNvSpPr/>
            <p:nvPr/>
          </p:nvSpPr>
          <p:spPr>
            <a:xfrm>
              <a:off x="3208385" y="5774644"/>
              <a:ext cx="4991355" cy="162162"/>
            </a:xfrm>
            <a:prstGeom prst="rect">
              <a:avLst/>
            </a:prstGeom>
            <a:solidFill>
              <a:srgbClr val="B3B3B3">
                <a:alpha val="100000"/>
              </a:srgbClr>
            </a:solidFill>
          </p:spPr>
          <p:txBody>
            <a:bodyPr/>
            <a:lstStyle/>
            <a:p/>
          </p:txBody>
        </p:sp>
        <p:sp>
          <p:nvSpPr>
            <p:cNvPr id="125" name="tx125"/>
            <p:cNvSpPr/>
            <p:nvPr/>
          </p:nvSpPr>
          <p:spPr>
            <a:xfrm>
              <a:off x="828011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26" name="tx126"/>
            <p:cNvSpPr/>
            <p:nvPr/>
          </p:nvSpPr>
          <p:spPr>
            <a:xfrm>
              <a:off x="213819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27" name="tx127"/>
            <p:cNvSpPr/>
            <p:nvPr/>
          </p:nvSpPr>
          <p:spPr>
            <a:xfrm>
              <a:off x="3828467"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28" name="tx128"/>
            <p:cNvSpPr/>
            <p:nvPr/>
          </p:nvSpPr>
          <p:spPr>
            <a:xfrm>
              <a:off x="3875029"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29" name="tx129"/>
            <p:cNvSpPr/>
            <p:nvPr/>
          </p:nvSpPr>
          <p:spPr>
            <a:xfrm>
              <a:off x="5638144"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0" name="tx13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34" name="tx134"/>
            <p:cNvSpPr/>
            <p:nvPr/>
          </p:nvSpPr>
          <p:spPr>
            <a:xfrm>
              <a:off x="3015029" y="6037795"/>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35" name="tx135"/>
            <p:cNvSpPr/>
            <p:nvPr/>
          </p:nvSpPr>
          <p:spPr>
            <a:xfrm>
              <a:off x="487747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36" name="tx136"/>
            <p:cNvSpPr/>
            <p:nvPr/>
          </p:nvSpPr>
          <p:spPr>
            <a:xfrm>
              <a:off x="6739921"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37" name="tx13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87%. This is lower than in 2019, where coverage was 95%.
&lt;1,000 children missed their routine first dose of measles vaccine.
MCV2 is typically administered to children between 18 months and five years old. MCV2 coverage remained constant at 87%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742826"/>
            </a:xfrm>
            <a:custGeom>
              <a:avLst/>
              <a:pathLst>
                <a:path w="3397293" h="742826">
                  <a:moveTo>
                    <a:pt x="0" y="742826"/>
                  </a:moveTo>
                  <a:lnTo>
                    <a:pt x="141553" y="571405"/>
                  </a:lnTo>
                  <a:lnTo>
                    <a:pt x="283107" y="285702"/>
                  </a:lnTo>
                  <a:lnTo>
                    <a:pt x="424661" y="228562"/>
                  </a:lnTo>
                  <a:lnTo>
                    <a:pt x="566215" y="114281"/>
                  </a:lnTo>
                  <a:lnTo>
                    <a:pt x="707769" y="199991"/>
                  </a:lnTo>
                  <a:lnTo>
                    <a:pt x="849323" y="285702"/>
                  </a:lnTo>
                  <a:lnTo>
                    <a:pt x="990877" y="257132"/>
                  </a:lnTo>
                  <a:lnTo>
                    <a:pt x="1132431" y="57140"/>
                  </a:lnTo>
                  <a:lnTo>
                    <a:pt x="1273984" y="142851"/>
                  </a:lnTo>
                  <a:lnTo>
                    <a:pt x="1415538" y="85710"/>
                  </a:lnTo>
                  <a:lnTo>
                    <a:pt x="1557092" y="114281"/>
                  </a:lnTo>
                  <a:lnTo>
                    <a:pt x="1698646" y="85710"/>
                  </a:lnTo>
                  <a:lnTo>
                    <a:pt x="1840200" y="114281"/>
                  </a:lnTo>
                  <a:lnTo>
                    <a:pt x="1981754" y="85710"/>
                  </a:lnTo>
                  <a:lnTo>
                    <a:pt x="2123308" y="57140"/>
                  </a:lnTo>
                  <a:lnTo>
                    <a:pt x="2264862" y="57140"/>
                  </a:lnTo>
                  <a:lnTo>
                    <a:pt x="2406416" y="142851"/>
                  </a:lnTo>
                  <a:lnTo>
                    <a:pt x="2547969" y="0"/>
                  </a:lnTo>
                  <a:lnTo>
                    <a:pt x="2689523" y="0"/>
                  </a:lnTo>
                  <a:lnTo>
                    <a:pt x="2831077" y="257132"/>
                  </a:lnTo>
                  <a:lnTo>
                    <a:pt x="2972631" y="514264"/>
                  </a:lnTo>
                  <a:lnTo>
                    <a:pt x="3114185" y="371413"/>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742826"/>
            </a:xfrm>
            <a:custGeom>
              <a:avLst/>
              <a:pathLst>
                <a:path w="3397293" h="742826">
                  <a:moveTo>
                    <a:pt x="0" y="742826"/>
                  </a:moveTo>
                  <a:lnTo>
                    <a:pt x="141553" y="571405"/>
                  </a:lnTo>
                  <a:lnTo>
                    <a:pt x="283107" y="285702"/>
                  </a:lnTo>
                  <a:lnTo>
                    <a:pt x="424661" y="228562"/>
                  </a:lnTo>
                  <a:lnTo>
                    <a:pt x="566215" y="114281"/>
                  </a:lnTo>
                  <a:lnTo>
                    <a:pt x="707769" y="199991"/>
                  </a:lnTo>
                  <a:lnTo>
                    <a:pt x="849323" y="285702"/>
                  </a:lnTo>
                  <a:lnTo>
                    <a:pt x="990877" y="257132"/>
                  </a:lnTo>
                  <a:lnTo>
                    <a:pt x="1132431" y="57140"/>
                  </a:lnTo>
                  <a:lnTo>
                    <a:pt x="1273984" y="142851"/>
                  </a:lnTo>
                  <a:lnTo>
                    <a:pt x="1415538" y="85710"/>
                  </a:lnTo>
                  <a:lnTo>
                    <a:pt x="1557092" y="114281"/>
                  </a:lnTo>
                  <a:lnTo>
                    <a:pt x="1698646" y="85710"/>
                  </a:lnTo>
                  <a:lnTo>
                    <a:pt x="1840200" y="114281"/>
                  </a:lnTo>
                  <a:lnTo>
                    <a:pt x="1981754" y="85710"/>
                  </a:lnTo>
                  <a:lnTo>
                    <a:pt x="2123308" y="57140"/>
                  </a:lnTo>
                  <a:lnTo>
                    <a:pt x="2264862" y="57140"/>
                  </a:lnTo>
                  <a:lnTo>
                    <a:pt x="2406416" y="142851"/>
                  </a:lnTo>
                  <a:lnTo>
                    <a:pt x="2547969" y="0"/>
                  </a:lnTo>
                  <a:lnTo>
                    <a:pt x="2689523" y="0"/>
                  </a:lnTo>
                  <a:lnTo>
                    <a:pt x="2831077" y="257132"/>
                  </a:lnTo>
                  <a:lnTo>
                    <a:pt x="2972631" y="514264"/>
                  </a:lnTo>
                  <a:lnTo>
                    <a:pt x="3114185" y="371413"/>
                  </a:lnTo>
                  <a:lnTo>
                    <a:pt x="3255739" y="228562"/>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742826"/>
            </a:xfrm>
            <a:custGeom>
              <a:avLst/>
              <a:pathLst>
                <a:path w="3397293" h="742826">
                  <a:moveTo>
                    <a:pt x="0" y="742826"/>
                  </a:moveTo>
                  <a:lnTo>
                    <a:pt x="141553" y="571405"/>
                  </a:lnTo>
                  <a:lnTo>
                    <a:pt x="283107" y="285702"/>
                  </a:lnTo>
                  <a:lnTo>
                    <a:pt x="424661" y="228562"/>
                  </a:lnTo>
                  <a:lnTo>
                    <a:pt x="566215" y="114281"/>
                  </a:lnTo>
                  <a:lnTo>
                    <a:pt x="707769" y="199991"/>
                  </a:lnTo>
                  <a:lnTo>
                    <a:pt x="849323" y="285702"/>
                  </a:lnTo>
                  <a:lnTo>
                    <a:pt x="990877" y="257132"/>
                  </a:lnTo>
                  <a:lnTo>
                    <a:pt x="1132431" y="57140"/>
                  </a:lnTo>
                  <a:lnTo>
                    <a:pt x="1273984" y="142851"/>
                  </a:lnTo>
                  <a:lnTo>
                    <a:pt x="1415538" y="85710"/>
                  </a:lnTo>
                  <a:lnTo>
                    <a:pt x="1557092" y="114281"/>
                  </a:lnTo>
                  <a:lnTo>
                    <a:pt x="1698646" y="85710"/>
                  </a:lnTo>
                  <a:lnTo>
                    <a:pt x="1840200" y="114281"/>
                  </a:lnTo>
                  <a:lnTo>
                    <a:pt x="1981754" y="85710"/>
                  </a:lnTo>
                  <a:lnTo>
                    <a:pt x="2123308" y="57140"/>
                  </a:lnTo>
                  <a:lnTo>
                    <a:pt x="2264862" y="57140"/>
                  </a:lnTo>
                  <a:lnTo>
                    <a:pt x="2406416" y="142851"/>
                  </a:lnTo>
                  <a:lnTo>
                    <a:pt x="2547969" y="0"/>
                  </a:lnTo>
                  <a:lnTo>
                    <a:pt x="2689523" y="0"/>
                  </a:lnTo>
                  <a:lnTo>
                    <a:pt x="2831077" y="257132"/>
                  </a:lnTo>
                  <a:lnTo>
                    <a:pt x="2972631" y="514264"/>
                  </a:lnTo>
                  <a:lnTo>
                    <a:pt x="3114185" y="371413"/>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931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931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41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60239" y="480394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0" name="tx60"/>
            <p:cNvSpPr/>
            <p:nvPr/>
          </p:nvSpPr>
          <p:spPr>
            <a:xfrm>
              <a:off x="32787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4122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027869" y="471005"/>
              <a:ext cx="35834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Sao Tome and Principe, 2000-2024</a:t>
              </a:r>
            </a:p>
          </p:txBody>
        </p:sp>
        <p:sp>
          <p:nvSpPr>
            <p:cNvPr id="63" name="pl63"/>
            <p:cNvSpPr/>
            <p:nvPr/>
          </p:nvSpPr>
          <p:spPr>
            <a:xfrm>
              <a:off x="5267799" y="37886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194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02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810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348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865643"/>
              <a:ext cx="3397293" cy="1999917"/>
            </a:xfrm>
            <a:custGeom>
              <a:avLst/>
              <a:pathLst>
                <a:path w="3397293" h="1999917">
                  <a:moveTo>
                    <a:pt x="0" y="1999917"/>
                  </a:moveTo>
                  <a:lnTo>
                    <a:pt x="141553" y="1538398"/>
                  </a:lnTo>
                  <a:lnTo>
                    <a:pt x="283107" y="769199"/>
                  </a:lnTo>
                  <a:lnTo>
                    <a:pt x="424661" y="615359"/>
                  </a:lnTo>
                  <a:lnTo>
                    <a:pt x="566215" y="307679"/>
                  </a:lnTo>
                  <a:lnTo>
                    <a:pt x="707769" y="538439"/>
                  </a:lnTo>
                  <a:lnTo>
                    <a:pt x="849323" y="769199"/>
                  </a:lnTo>
                  <a:lnTo>
                    <a:pt x="990877" y="692279"/>
                  </a:lnTo>
                  <a:lnTo>
                    <a:pt x="1132431" y="153839"/>
                  </a:lnTo>
                  <a:lnTo>
                    <a:pt x="1273984" y="384599"/>
                  </a:lnTo>
                  <a:lnTo>
                    <a:pt x="1415538" y="230759"/>
                  </a:lnTo>
                  <a:lnTo>
                    <a:pt x="1557092" y="307679"/>
                  </a:lnTo>
                  <a:lnTo>
                    <a:pt x="1698646" y="230759"/>
                  </a:lnTo>
                  <a:lnTo>
                    <a:pt x="1840200" y="307679"/>
                  </a:lnTo>
                  <a:lnTo>
                    <a:pt x="1981754" y="230759"/>
                  </a:lnTo>
                  <a:lnTo>
                    <a:pt x="2123308" y="153839"/>
                  </a:lnTo>
                  <a:lnTo>
                    <a:pt x="2264862" y="153839"/>
                  </a:lnTo>
                  <a:lnTo>
                    <a:pt x="2406416" y="384599"/>
                  </a:lnTo>
                  <a:lnTo>
                    <a:pt x="2547969" y="0"/>
                  </a:lnTo>
                  <a:lnTo>
                    <a:pt x="2689523" y="0"/>
                  </a:lnTo>
                  <a:lnTo>
                    <a:pt x="2831077" y="692279"/>
                  </a:lnTo>
                  <a:lnTo>
                    <a:pt x="2972631" y="1384558"/>
                  </a:lnTo>
                  <a:lnTo>
                    <a:pt x="3114185" y="999958"/>
                  </a:lnTo>
                  <a:lnTo>
                    <a:pt x="3255739" y="615359"/>
                  </a:lnTo>
                  <a:lnTo>
                    <a:pt x="3397293" y="615359"/>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65643"/>
              <a:ext cx="3397293" cy="1153798"/>
            </a:xfrm>
            <a:custGeom>
              <a:avLst/>
              <a:pathLst>
                <a:path w="3397293" h="1153798">
                  <a:moveTo>
                    <a:pt x="0" y="1153798"/>
                  </a:moveTo>
                  <a:lnTo>
                    <a:pt x="141553" y="1076878"/>
                  </a:lnTo>
                  <a:lnTo>
                    <a:pt x="283107" y="1076878"/>
                  </a:lnTo>
                  <a:lnTo>
                    <a:pt x="424661" y="999958"/>
                  </a:lnTo>
                  <a:lnTo>
                    <a:pt x="566215" y="846118"/>
                  </a:lnTo>
                  <a:lnTo>
                    <a:pt x="707769" y="692279"/>
                  </a:lnTo>
                  <a:lnTo>
                    <a:pt x="849323" y="538439"/>
                  </a:lnTo>
                  <a:lnTo>
                    <a:pt x="990877" y="538439"/>
                  </a:lnTo>
                  <a:lnTo>
                    <a:pt x="1132431" y="384599"/>
                  </a:lnTo>
                  <a:lnTo>
                    <a:pt x="1273984" y="230759"/>
                  </a:lnTo>
                  <a:lnTo>
                    <a:pt x="1415538" y="153839"/>
                  </a:lnTo>
                  <a:lnTo>
                    <a:pt x="1557092" y="153839"/>
                  </a:lnTo>
                  <a:lnTo>
                    <a:pt x="1698646" y="153839"/>
                  </a:lnTo>
                  <a:lnTo>
                    <a:pt x="1840200" y="153839"/>
                  </a:lnTo>
                  <a:lnTo>
                    <a:pt x="1981754" y="153839"/>
                  </a:lnTo>
                  <a:lnTo>
                    <a:pt x="2123308" y="153839"/>
                  </a:lnTo>
                  <a:lnTo>
                    <a:pt x="2264862" y="76919"/>
                  </a:lnTo>
                  <a:lnTo>
                    <a:pt x="2406416" y="76919"/>
                  </a:lnTo>
                  <a:lnTo>
                    <a:pt x="2547969" y="0"/>
                  </a:lnTo>
                  <a:lnTo>
                    <a:pt x="2689523" y="0"/>
                  </a:lnTo>
                  <a:lnTo>
                    <a:pt x="2831077" y="230759"/>
                  </a:lnTo>
                  <a:lnTo>
                    <a:pt x="2972631" y="384599"/>
                  </a:lnTo>
                  <a:lnTo>
                    <a:pt x="3114185" y="230759"/>
                  </a:lnTo>
                  <a:lnTo>
                    <a:pt x="3255739" y="230759"/>
                  </a:lnTo>
                  <a:lnTo>
                    <a:pt x="3397293" y="15383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34883"/>
              <a:ext cx="3397293" cy="2076837"/>
            </a:xfrm>
            <a:custGeom>
              <a:avLst/>
              <a:pathLst>
                <a:path w="3397293" h="2076837">
                  <a:moveTo>
                    <a:pt x="0" y="2076837"/>
                  </a:moveTo>
                  <a:lnTo>
                    <a:pt x="141553" y="1922997"/>
                  </a:lnTo>
                  <a:lnTo>
                    <a:pt x="283107" y="1846077"/>
                  </a:lnTo>
                  <a:lnTo>
                    <a:pt x="424661" y="1538398"/>
                  </a:lnTo>
                  <a:lnTo>
                    <a:pt x="566215" y="1230718"/>
                  </a:lnTo>
                  <a:lnTo>
                    <a:pt x="707769" y="923038"/>
                  </a:lnTo>
                  <a:lnTo>
                    <a:pt x="849323" y="769199"/>
                  </a:lnTo>
                  <a:lnTo>
                    <a:pt x="990877" y="769199"/>
                  </a:lnTo>
                  <a:lnTo>
                    <a:pt x="1132431" y="461519"/>
                  </a:lnTo>
                  <a:lnTo>
                    <a:pt x="1273984" y="0"/>
                  </a:lnTo>
                  <a:lnTo>
                    <a:pt x="1415538" y="230759"/>
                  </a:lnTo>
                  <a:lnTo>
                    <a:pt x="1557092" y="307679"/>
                  </a:lnTo>
                  <a:lnTo>
                    <a:pt x="1698646" y="538439"/>
                  </a:lnTo>
                  <a:lnTo>
                    <a:pt x="1840200" y="615359"/>
                  </a:lnTo>
                  <a:lnTo>
                    <a:pt x="1981754" y="615359"/>
                  </a:lnTo>
                  <a:lnTo>
                    <a:pt x="2123308" y="615359"/>
                  </a:lnTo>
                  <a:lnTo>
                    <a:pt x="2264862" y="461519"/>
                  </a:lnTo>
                  <a:lnTo>
                    <a:pt x="2406416" y="307679"/>
                  </a:lnTo>
                  <a:lnTo>
                    <a:pt x="2547969" y="307679"/>
                  </a:lnTo>
                  <a:lnTo>
                    <a:pt x="2689523" y="230759"/>
                  </a:lnTo>
                  <a:lnTo>
                    <a:pt x="2831077" y="307679"/>
                  </a:lnTo>
                  <a:lnTo>
                    <a:pt x="2972631" y="384599"/>
                  </a:lnTo>
                  <a:lnTo>
                    <a:pt x="3114185" y="615359"/>
                  </a:lnTo>
                  <a:lnTo>
                    <a:pt x="3255739" y="461519"/>
                  </a:lnTo>
                  <a:lnTo>
                    <a:pt x="3397293" y="230759"/>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656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865643"/>
              <a:ext cx="3397293" cy="1999917"/>
            </a:xfrm>
            <a:custGeom>
              <a:avLst/>
              <a:pathLst>
                <a:path w="3397293" h="1999917">
                  <a:moveTo>
                    <a:pt x="0" y="1999917"/>
                  </a:moveTo>
                  <a:lnTo>
                    <a:pt x="141553" y="1538398"/>
                  </a:lnTo>
                  <a:lnTo>
                    <a:pt x="283107" y="769199"/>
                  </a:lnTo>
                  <a:lnTo>
                    <a:pt x="424661" y="615359"/>
                  </a:lnTo>
                  <a:lnTo>
                    <a:pt x="566215" y="307679"/>
                  </a:lnTo>
                  <a:lnTo>
                    <a:pt x="707769" y="538439"/>
                  </a:lnTo>
                  <a:lnTo>
                    <a:pt x="849323" y="769199"/>
                  </a:lnTo>
                  <a:lnTo>
                    <a:pt x="990877" y="692279"/>
                  </a:lnTo>
                  <a:lnTo>
                    <a:pt x="1132431" y="153839"/>
                  </a:lnTo>
                  <a:lnTo>
                    <a:pt x="1273984" y="384599"/>
                  </a:lnTo>
                  <a:lnTo>
                    <a:pt x="1415538" y="230759"/>
                  </a:lnTo>
                  <a:lnTo>
                    <a:pt x="1557092" y="307679"/>
                  </a:lnTo>
                  <a:lnTo>
                    <a:pt x="1698646" y="230759"/>
                  </a:lnTo>
                  <a:lnTo>
                    <a:pt x="1840200" y="307679"/>
                  </a:lnTo>
                  <a:lnTo>
                    <a:pt x="1981754" y="230759"/>
                  </a:lnTo>
                  <a:lnTo>
                    <a:pt x="2123308" y="153839"/>
                  </a:lnTo>
                  <a:lnTo>
                    <a:pt x="2264862" y="153839"/>
                  </a:lnTo>
                  <a:lnTo>
                    <a:pt x="2406416" y="384599"/>
                  </a:lnTo>
                  <a:lnTo>
                    <a:pt x="2547969" y="0"/>
                  </a:lnTo>
                  <a:lnTo>
                    <a:pt x="2689523" y="0"/>
                  </a:lnTo>
                  <a:lnTo>
                    <a:pt x="2831077" y="692279"/>
                  </a:lnTo>
                  <a:lnTo>
                    <a:pt x="2972631" y="1384558"/>
                  </a:lnTo>
                  <a:lnTo>
                    <a:pt x="3114185" y="999958"/>
                  </a:lnTo>
                  <a:lnTo>
                    <a:pt x="3255739" y="615359"/>
                  </a:lnTo>
                  <a:lnTo>
                    <a:pt x="3397293" y="61535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11811"/>
              <a:ext cx="0" cy="2353749"/>
            </a:xfrm>
            <a:custGeom>
              <a:avLst/>
              <a:pathLst>
                <a:path w="0" h="2353749">
                  <a:moveTo>
                    <a:pt x="0" y="23537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11811"/>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11811"/>
              <a:ext cx="0" cy="584591"/>
            </a:xfrm>
            <a:custGeom>
              <a:avLst/>
              <a:pathLst>
                <a:path w="0" h="584591">
                  <a:moveTo>
                    <a:pt x="0" y="5845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11811"/>
              <a:ext cx="0" cy="507671"/>
            </a:xfrm>
            <a:custGeom>
              <a:avLst/>
              <a:pathLst>
                <a:path w="0" h="507671">
                  <a:moveTo>
                    <a:pt x="0" y="5076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11811"/>
              <a:ext cx="0" cy="353831"/>
            </a:xfrm>
            <a:custGeom>
              <a:avLst/>
              <a:pathLst>
                <a:path w="0" h="353831">
                  <a:moveTo>
                    <a:pt x="0" y="3538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11811"/>
              <a:ext cx="0" cy="969190"/>
            </a:xfrm>
            <a:custGeom>
              <a:avLst/>
              <a:pathLst>
                <a:path w="0" h="969190">
                  <a:moveTo>
                    <a:pt x="0" y="9691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11811"/>
              <a:ext cx="0" cy="969190"/>
            </a:xfrm>
            <a:custGeom>
              <a:avLst/>
              <a:pathLst>
                <a:path w="0" h="969190">
                  <a:moveTo>
                    <a:pt x="0" y="9691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865643"/>
              <a:ext cx="3397293" cy="1999917"/>
            </a:xfrm>
            <a:custGeom>
              <a:avLst/>
              <a:pathLst>
                <a:path w="3397293" h="1999917">
                  <a:moveTo>
                    <a:pt x="0" y="1999917"/>
                  </a:moveTo>
                  <a:lnTo>
                    <a:pt x="141553" y="1538398"/>
                  </a:lnTo>
                  <a:lnTo>
                    <a:pt x="283107" y="769199"/>
                  </a:lnTo>
                  <a:lnTo>
                    <a:pt x="424661" y="615359"/>
                  </a:lnTo>
                  <a:lnTo>
                    <a:pt x="566215" y="307679"/>
                  </a:lnTo>
                  <a:lnTo>
                    <a:pt x="707769" y="538439"/>
                  </a:lnTo>
                  <a:lnTo>
                    <a:pt x="849323" y="769199"/>
                  </a:lnTo>
                  <a:lnTo>
                    <a:pt x="990877" y="692279"/>
                  </a:lnTo>
                  <a:lnTo>
                    <a:pt x="1132431" y="153839"/>
                  </a:lnTo>
                  <a:lnTo>
                    <a:pt x="1273984" y="384599"/>
                  </a:lnTo>
                  <a:lnTo>
                    <a:pt x="1415538" y="230759"/>
                  </a:lnTo>
                  <a:lnTo>
                    <a:pt x="1557092" y="307679"/>
                  </a:lnTo>
                  <a:lnTo>
                    <a:pt x="1698646" y="230759"/>
                  </a:lnTo>
                  <a:lnTo>
                    <a:pt x="1840200" y="307679"/>
                  </a:lnTo>
                  <a:lnTo>
                    <a:pt x="1981754" y="230759"/>
                  </a:lnTo>
                  <a:lnTo>
                    <a:pt x="2123308" y="153839"/>
                  </a:lnTo>
                  <a:lnTo>
                    <a:pt x="2264862" y="153839"/>
                  </a:lnTo>
                  <a:lnTo>
                    <a:pt x="2406416" y="384599"/>
                  </a:lnTo>
                  <a:lnTo>
                    <a:pt x="2547969" y="0"/>
                  </a:lnTo>
                  <a:lnTo>
                    <a:pt x="2689523" y="0"/>
                  </a:lnTo>
                  <a:lnTo>
                    <a:pt x="2831077" y="692279"/>
                  </a:lnTo>
                  <a:lnTo>
                    <a:pt x="2972631" y="1384558"/>
                  </a:lnTo>
                  <a:lnTo>
                    <a:pt x="3114185" y="999958"/>
                  </a:lnTo>
                  <a:lnTo>
                    <a:pt x="3255739" y="615359"/>
                  </a:lnTo>
                  <a:lnTo>
                    <a:pt x="3397293" y="615359"/>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406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6097238" y="144325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805008" y="14405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12777" y="14419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4406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406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86762" y="14406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19803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827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8135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098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0983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3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908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776938" y="480394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17" name="tx117"/>
            <p:cNvSpPr/>
            <p:nvPr/>
          </p:nvSpPr>
          <p:spPr>
            <a:xfrm>
              <a:off x="75954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5791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76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951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13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32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358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545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732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91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2646762" cy="149993"/>
            </a:xfrm>
            <a:prstGeom prst="rect">
              <a:avLst/>
            </a:prstGeom>
            <a:solidFill>
              <a:srgbClr val="E2231A">
                <a:alpha val="80000"/>
              </a:srgbClr>
            </a:solidFill>
          </p:spPr>
          <p:txBody>
            <a:bodyPr/>
            <a:lstStyle/>
            <a:p/>
          </p:txBody>
        </p:sp>
        <p:sp>
          <p:nvSpPr>
            <p:cNvPr id="133" name="rc133"/>
            <p:cNvSpPr/>
            <p:nvPr/>
          </p:nvSpPr>
          <p:spPr>
            <a:xfrm>
              <a:off x="1317178" y="5637654"/>
              <a:ext cx="7192664" cy="149993"/>
            </a:xfrm>
            <a:prstGeom prst="rect">
              <a:avLst/>
            </a:prstGeom>
            <a:solidFill>
              <a:srgbClr val="E2231A">
                <a:alpha val="80000"/>
              </a:srgbClr>
            </a:solidFill>
          </p:spPr>
          <p:txBody>
            <a:bodyPr/>
            <a:lstStyle/>
            <a:p/>
          </p:txBody>
        </p:sp>
        <p:sp>
          <p:nvSpPr>
            <p:cNvPr id="134" name="rc134"/>
            <p:cNvSpPr/>
            <p:nvPr/>
          </p:nvSpPr>
          <p:spPr>
            <a:xfrm>
              <a:off x="1317178" y="5450161"/>
              <a:ext cx="7321564"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027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452144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624012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795880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Sao Tome and Principe (87%) was 3 percentage points higher than the global average (84%) and 22 percentage points higher than the average across all WCAR countries (65%).
National MCV1 coverage was 8 percentage points lower than in 2019 (95%).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Sao Tome and Principe ranked number 18 out of 24 countries for lowest MCV1 coverage (based on tied ranks).
Sao Tome and Principe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5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2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8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95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91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5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2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30647"/>
              <a:ext cx="249522" cy="972049"/>
            </a:xfrm>
            <a:prstGeom prst="rect">
              <a:avLst/>
            </a:prstGeom>
            <a:solidFill>
              <a:srgbClr val="80BD41">
                <a:alpha val="100000"/>
              </a:srgbClr>
            </a:solidFill>
          </p:spPr>
          <p:txBody>
            <a:bodyPr/>
            <a:lstStyle/>
            <a:p/>
          </p:txBody>
        </p:sp>
        <p:sp>
          <p:nvSpPr>
            <p:cNvPr id="25" name="rc25"/>
            <p:cNvSpPr/>
            <p:nvPr/>
          </p:nvSpPr>
          <p:spPr>
            <a:xfrm>
              <a:off x="1296273" y="2694901"/>
              <a:ext cx="249522" cy="435746"/>
            </a:xfrm>
            <a:prstGeom prst="rect">
              <a:avLst/>
            </a:prstGeom>
            <a:solidFill>
              <a:srgbClr val="E2231A">
                <a:alpha val="100000"/>
              </a:srgbClr>
            </a:solidFill>
          </p:spPr>
          <p:txBody>
            <a:bodyPr/>
            <a:lstStyle/>
            <a:p/>
          </p:txBody>
        </p:sp>
        <p:sp>
          <p:nvSpPr>
            <p:cNvPr id="26" name="rc26"/>
            <p:cNvSpPr/>
            <p:nvPr/>
          </p:nvSpPr>
          <p:spPr>
            <a:xfrm>
              <a:off x="1573521" y="3022355"/>
              <a:ext cx="249522" cy="1080341"/>
            </a:xfrm>
            <a:prstGeom prst="rect">
              <a:avLst/>
            </a:prstGeom>
            <a:solidFill>
              <a:srgbClr val="80BD41">
                <a:alpha val="100000"/>
              </a:srgbClr>
            </a:solidFill>
          </p:spPr>
          <p:txBody>
            <a:bodyPr/>
            <a:lstStyle/>
            <a:p/>
          </p:txBody>
        </p:sp>
        <p:sp>
          <p:nvSpPr>
            <p:cNvPr id="27" name="rc27"/>
            <p:cNvSpPr/>
            <p:nvPr/>
          </p:nvSpPr>
          <p:spPr>
            <a:xfrm>
              <a:off x="1573521" y="2661382"/>
              <a:ext cx="249522" cy="360973"/>
            </a:xfrm>
            <a:prstGeom prst="rect">
              <a:avLst/>
            </a:prstGeom>
            <a:solidFill>
              <a:srgbClr val="E2231A">
                <a:alpha val="100000"/>
              </a:srgbClr>
            </a:solidFill>
          </p:spPr>
          <p:txBody>
            <a:bodyPr/>
            <a:lstStyle/>
            <a:p/>
          </p:txBody>
        </p:sp>
        <p:sp>
          <p:nvSpPr>
            <p:cNvPr id="28" name="rc28"/>
            <p:cNvSpPr/>
            <p:nvPr/>
          </p:nvSpPr>
          <p:spPr>
            <a:xfrm>
              <a:off x="1850769" y="2849604"/>
              <a:ext cx="249522" cy="1253093"/>
            </a:xfrm>
            <a:prstGeom prst="rect">
              <a:avLst/>
            </a:prstGeom>
            <a:solidFill>
              <a:srgbClr val="80BD41">
                <a:alpha val="100000"/>
              </a:srgbClr>
            </a:solidFill>
          </p:spPr>
          <p:txBody>
            <a:bodyPr/>
            <a:lstStyle/>
            <a:p/>
          </p:txBody>
        </p:sp>
        <p:sp>
          <p:nvSpPr>
            <p:cNvPr id="29" name="rc29"/>
            <p:cNvSpPr/>
            <p:nvPr/>
          </p:nvSpPr>
          <p:spPr>
            <a:xfrm>
              <a:off x="1850769" y="2627863"/>
              <a:ext cx="249522" cy="221740"/>
            </a:xfrm>
            <a:prstGeom prst="rect">
              <a:avLst/>
            </a:prstGeom>
            <a:solidFill>
              <a:srgbClr val="E2231A">
                <a:alpha val="100000"/>
              </a:srgbClr>
            </a:solidFill>
          </p:spPr>
          <p:txBody>
            <a:bodyPr/>
            <a:lstStyle/>
            <a:p/>
          </p:txBody>
        </p:sp>
        <p:sp>
          <p:nvSpPr>
            <p:cNvPr id="30" name="rc30"/>
            <p:cNvSpPr/>
            <p:nvPr/>
          </p:nvSpPr>
          <p:spPr>
            <a:xfrm>
              <a:off x="2128016" y="2792879"/>
              <a:ext cx="249522" cy="1309817"/>
            </a:xfrm>
            <a:prstGeom prst="rect">
              <a:avLst/>
            </a:prstGeom>
            <a:solidFill>
              <a:srgbClr val="80BD41">
                <a:alpha val="100000"/>
              </a:srgbClr>
            </a:solidFill>
          </p:spPr>
          <p:txBody>
            <a:bodyPr/>
            <a:lstStyle/>
            <a:p/>
          </p:txBody>
        </p:sp>
        <p:sp>
          <p:nvSpPr>
            <p:cNvPr id="31" name="rc31"/>
            <p:cNvSpPr/>
            <p:nvPr/>
          </p:nvSpPr>
          <p:spPr>
            <a:xfrm>
              <a:off x="2128016" y="2596922"/>
              <a:ext cx="249522" cy="195956"/>
            </a:xfrm>
            <a:prstGeom prst="rect">
              <a:avLst/>
            </a:prstGeom>
            <a:solidFill>
              <a:srgbClr val="E2231A">
                <a:alpha val="100000"/>
              </a:srgbClr>
            </a:solidFill>
          </p:spPr>
          <p:txBody>
            <a:bodyPr/>
            <a:lstStyle/>
            <a:p/>
          </p:txBody>
        </p:sp>
        <p:sp>
          <p:nvSpPr>
            <p:cNvPr id="32" name="rc32"/>
            <p:cNvSpPr/>
            <p:nvPr/>
          </p:nvSpPr>
          <p:spPr>
            <a:xfrm>
              <a:off x="2405264" y="2707793"/>
              <a:ext cx="249522" cy="1394904"/>
            </a:xfrm>
            <a:prstGeom prst="rect">
              <a:avLst/>
            </a:prstGeom>
            <a:solidFill>
              <a:srgbClr val="80BD41">
                <a:alpha val="100000"/>
              </a:srgbClr>
            </a:solidFill>
          </p:spPr>
          <p:txBody>
            <a:bodyPr/>
            <a:lstStyle/>
            <a:p/>
          </p:txBody>
        </p:sp>
        <p:sp>
          <p:nvSpPr>
            <p:cNvPr id="33" name="rc33"/>
            <p:cNvSpPr/>
            <p:nvPr/>
          </p:nvSpPr>
          <p:spPr>
            <a:xfrm>
              <a:off x="2405264" y="2568560"/>
              <a:ext cx="249522" cy="139232"/>
            </a:xfrm>
            <a:prstGeom prst="rect">
              <a:avLst/>
            </a:prstGeom>
            <a:solidFill>
              <a:srgbClr val="E2231A">
                <a:alpha val="100000"/>
              </a:srgbClr>
            </a:solidFill>
          </p:spPr>
          <p:txBody>
            <a:bodyPr/>
            <a:lstStyle/>
            <a:p/>
          </p:txBody>
        </p:sp>
        <p:sp>
          <p:nvSpPr>
            <p:cNvPr id="34" name="rc34"/>
            <p:cNvSpPr/>
            <p:nvPr/>
          </p:nvSpPr>
          <p:spPr>
            <a:xfrm>
              <a:off x="2682512" y="2725841"/>
              <a:ext cx="249522" cy="1376855"/>
            </a:xfrm>
            <a:prstGeom prst="rect">
              <a:avLst/>
            </a:prstGeom>
            <a:solidFill>
              <a:srgbClr val="80BD41">
                <a:alpha val="100000"/>
              </a:srgbClr>
            </a:solidFill>
          </p:spPr>
          <p:txBody>
            <a:bodyPr/>
            <a:lstStyle/>
            <a:p/>
          </p:txBody>
        </p:sp>
        <p:sp>
          <p:nvSpPr>
            <p:cNvPr id="35" name="rc35"/>
            <p:cNvSpPr/>
            <p:nvPr/>
          </p:nvSpPr>
          <p:spPr>
            <a:xfrm>
              <a:off x="2682512" y="2537619"/>
              <a:ext cx="249522" cy="188221"/>
            </a:xfrm>
            <a:prstGeom prst="rect">
              <a:avLst/>
            </a:prstGeom>
            <a:solidFill>
              <a:srgbClr val="E2231A">
                <a:alpha val="100000"/>
              </a:srgbClr>
            </a:solidFill>
          </p:spPr>
          <p:txBody>
            <a:bodyPr/>
            <a:lstStyle/>
            <a:p/>
          </p:txBody>
        </p:sp>
        <p:sp>
          <p:nvSpPr>
            <p:cNvPr id="36" name="rc36"/>
            <p:cNvSpPr/>
            <p:nvPr/>
          </p:nvSpPr>
          <p:spPr>
            <a:xfrm>
              <a:off x="2959759" y="2741312"/>
              <a:ext cx="249522" cy="1361385"/>
            </a:xfrm>
            <a:prstGeom prst="rect">
              <a:avLst/>
            </a:prstGeom>
            <a:solidFill>
              <a:srgbClr val="80BD41">
                <a:alpha val="100000"/>
              </a:srgbClr>
            </a:solidFill>
          </p:spPr>
          <p:txBody>
            <a:bodyPr/>
            <a:lstStyle/>
            <a:p/>
          </p:txBody>
        </p:sp>
        <p:sp>
          <p:nvSpPr>
            <p:cNvPr id="37" name="rc37"/>
            <p:cNvSpPr/>
            <p:nvPr/>
          </p:nvSpPr>
          <p:spPr>
            <a:xfrm>
              <a:off x="2959759" y="2501522"/>
              <a:ext cx="249522" cy="239789"/>
            </a:xfrm>
            <a:prstGeom prst="rect">
              <a:avLst/>
            </a:prstGeom>
            <a:solidFill>
              <a:srgbClr val="E2231A">
                <a:alpha val="100000"/>
              </a:srgbClr>
            </a:solidFill>
          </p:spPr>
          <p:txBody>
            <a:bodyPr/>
            <a:lstStyle/>
            <a:p/>
          </p:txBody>
        </p:sp>
        <p:sp>
          <p:nvSpPr>
            <p:cNvPr id="38" name="rc38"/>
            <p:cNvSpPr/>
            <p:nvPr/>
          </p:nvSpPr>
          <p:spPr>
            <a:xfrm>
              <a:off x="3237007" y="2684587"/>
              <a:ext cx="249522" cy="1418109"/>
            </a:xfrm>
            <a:prstGeom prst="rect">
              <a:avLst/>
            </a:prstGeom>
            <a:solidFill>
              <a:srgbClr val="80BD41">
                <a:alpha val="100000"/>
              </a:srgbClr>
            </a:solidFill>
          </p:spPr>
          <p:txBody>
            <a:bodyPr/>
            <a:lstStyle/>
            <a:p/>
          </p:txBody>
        </p:sp>
        <p:sp>
          <p:nvSpPr>
            <p:cNvPr id="39" name="rc39"/>
            <p:cNvSpPr/>
            <p:nvPr/>
          </p:nvSpPr>
          <p:spPr>
            <a:xfrm>
              <a:off x="3237007" y="2452533"/>
              <a:ext cx="249522" cy="232054"/>
            </a:xfrm>
            <a:prstGeom prst="rect">
              <a:avLst/>
            </a:prstGeom>
            <a:solidFill>
              <a:srgbClr val="E2231A">
                <a:alpha val="100000"/>
              </a:srgbClr>
            </a:solidFill>
          </p:spPr>
          <p:txBody>
            <a:bodyPr/>
            <a:lstStyle/>
            <a:p/>
          </p:txBody>
        </p:sp>
        <p:sp>
          <p:nvSpPr>
            <p:cNvPr id="40" name="rc40"/>
            <p:cNvSpPr/>
            <p:nvPr/>
          </p:nvSpPr>
          <p:spPr>
            <a:xfrm>
              <a:off x="3514255" y="2547933"/>
              <a:ext cx="249522" cy="1554763"/>
            </a:xfrm>
            <a:prstGeom prst="rect">
              <a:avLst/>
            </a:prstGeom>
            <a:solidFill>
              <a:srgbClr val="80BD41">
                <a:alpha val="100000"/>
              </a:srgbClr>
            </a:solidFill>
          </p:spPr>
          <p:txBody>
            <a:bodyPr/>
            <a:lstStyle/>
            <a:p/>
          </p:txBody>
        </p:sp>
        <p:sp>
          <p:nvSpPr>
            <p:cNvPr id="41" name="rc41"/>
            <p:cNvSpPr/>
            <p:nvPr/>
          </p:nvSpPr>
          <p:spPr>
            <a:xfrm>
              <a:off x="3514255" y="2431906"/>
              <a:ext cx="249522" cy="116027"/>
            </a:xfrm>
            <a:prstGeom prst="rect">
              <a:avLst/>
            </a:prstGeom>
            <a:solidFill>
              <a:srgbClr val="E2231A">
                <a:alpha val="100000"/>
              </a:srgbClr>
            </a:solidFill>
          </p:spPr>
          <p:txBody>
            <a:bodyPr/>
            <a:lstStyle/>
            <a:p/>
          </p:txBody>
        </p:sp>
        <p:sp>
          <p:nvSpPr>
            <p:cNvPr id="42" name="rc42"/>
            <p:cNvSpPr/>
            <p:nvPr/>
          </p:nvSpPr>
          <p:spPr>
            <a:xfrm>
              <a:off x="3791502" y="2581452"/>
              <a:ext cx="249522" cy="1521244"/>
            </a:xfrm>
            <a:prstGeom prst="rect">
              <a:avLst/>
            </a:prstGeom>
            <a:solidFill>
              <a:srgbClr val="80BD41">
                <a:alpha val="100000"/>
              </a:srgbClr>
            </a:solidFill>
          </p:spPr>
          <p:txBody>
            <a:bodyPr/>
            <a:lstStyle/>
            <a:p/>
          </p:txBody>
        </p:sp>
        <p:sp>
          <p:nvSpPr>
            <p:cNvPr id="43" name="rc43"/>
            <p:cNvSpPr/>
            <p:nvPr/>
          </p:nvSpPr>
          <p:spPr>
            <a:xfrm>
              <a:off x="3791502" y="2411279"/>
              <a:ext cx="249522" cy="170173"/>
            </a:xfrm>
            <a:prstGeom prst="rect">
              <a:avLst/>
            </a:prstGeom>
            <a:solidFill>
              <a:srgbClr val="E2231A">
                <a:alpha val="100000"/>
              </a:srgbClr>
            </a:solidFill>
          </p:spPr>
          <p:txBody>
            <a:bodyPr/>
            <a:lstStyle/>
            <a:p/>
          </p:txBody>
        </p:sp>
        <p:sp>
          <p:nvSpPr>
            <p:cNvPr id="44" name="rc44"/>
            <p:cNvSpPr/>
            <p:nvPr/>
          </p:nvSpPr>
          <p:spPr>
            <a:xfrm>
              <a:off x="4068750" y="2535041"/>
              <a:ext cx="249522" cy="1567655"/>
            </a:xfrm>
            <a:prstGeom prst="rect">
              <a:avLst/>
            </a:prstGeom>
            <a:solidFill>
              <a:srgbClr val="80BD41">
                <a:alpha val="100000"/>
              </a:srgbClr>
            </a:solidFill>
          </p:spPr>
          <p:txBody>
            <a:bodyPr/>
            <a:lstStyle/>
            <a:p/>
          </p:txBody>
        </p:sp>
        <p:sp>
          <p:nvSpPr>
            <p:cNvPr id="45" name="rc45"/>
            <p:cNvSpPr/>
            <p:nvPr/>
          </p:nvSpPr>
          <p:spPr>
            <a:xfrm>
              <a:off x="4068750" y="2398387"/>
              <a:ext cx="249522" cy="136654"/>
            </a:xfrm>
            <a:prstGeom prst="rect">
              <a:avLst/>
            </a:prstGeom>
            <a:solidFill>
              <a:srgbClr val="E2231A">
                <a:alpha val="100000"/>
              </a:srgbClr>
            </a:solidFill>
          </p:spPr>
          <p:txBody>
            <a:bodyPr/>
            <a:lstStyle/>
            <a:p/>
          </p:txBody>
        </p:sp>
        <p:sp>
          <p:nvSpPr>
            <p:cNvPr id="46" name="rc46"/>
            <p:cNvSpPr/>
            <p:nvPr/>
          </p:nvSpPr>
          <p:spPr>
            <a:xfrm>
              <a:off x="4345998" y="2535041"/>
              <a:ext cx="249522" cy="1567655"/>
            </a:xfrm>
            <a:prstGeom prst="rect">
              <a:avLst/>
            </a:prstGeom>
            <a:solidFill>
              <a:srgbClr val="80BD41">
                <a:alpha val="100000"/>
              </a:srgbClr>
            </a:solidFill>
          </p:spPr>
          <p:txBody>
            <a:bodyPr/>
            <a:lstStyle/>
            <a:p/>
          </p:txBody>
        </p:sp>
        <p:sp>
          <p:nvSpPr>
            <p:cNvPr id="47" name="rc47"/>
            <p:cNvSpPr/>
            <p:nvPr/>
          </p:nvSpPr>
          <p:spPr>
            <a:xfrm>
              <a:off x="4345998" y="2380338"/>
              <a:ext cx="249522" cy="154702"/>
            </a:xfrm>
            <a:prstGeom prst="rect">
              <a:avLst/>
            </a:prstGeom>
            <a:solidFill>
              <a:srgbClr val="E2231A">
                <a:alpha val="100000"/>
              </a:srgbClr>
            </a:solidFill>
          </p:spPr>
          <p:txBody>
            <a:bodyPr/>
            <a:lstStyle/>
            <a:p/>
          </p:txBody>
        </p:sp>
        <p:sp>
          <p:nvSpPr>
            <p:cNvPr id="48" name="rc48"/>
            <p:cNvSpPr/>
            <p:nvPr/>
          </p:nvSpPr>
          <p:spPr>
            <a:xfrm>
              <a:off x="4623245" y="2504101"/>
              <a:ext cx="249522" cy="1598596"/>
            </a:xfrm>
            <a:prstGeom prst="rect">
              <a:avLst/>
            </a:prstGeom>
            <a:solidFill>
              <a:srgbClr val="80BD41">
                <a:alpha val="100000"/>
              </a:srgbClr>
            </a:solidFill>
          </p:spPr>
          <p:txBody>
            <a:bodyPr/>
            <a:lstStyle/>
            <a:p/>
          </p:txBody>
        </p:sp>
        <p:sp>
          <p:nvSpPr>
            <p:cNvPr id="49" name="rc49"/>
            <p:cNvSpPr/>
            <p:nvPr/>
          </p:nvSpPr>
          <p:spPr>
            <a:xfrm>
              <a:off x="4623245" y="2364868"/>
              <a:ext cx="249522" cy="139232"/>
            </a:xfrm>
            <a:prstGeom prst="rect">
              <a:avLst/>
            </a:prstGeom>
            <a:solidFill>
              <a:srgbClr val="E2231A">
                <a:alpha val="100000"/>
              </a:srgbClr>
            </a:solidFill>
          </p:spPr>
          <p:txBody>
            <a:bodyPr/>
            <a:lstStyle/>
            <a:p/>
          </p:txBody>
        </p:sp>
        <p:sp>
          <p:nvSpPr>
            <p:cNvPr id="50" name="rc50"/>
            <p:cNvSpPr/>
            <p:nvPr/>
          </p:nvSpPr>
          <p:spPr>
            <a:xfrm>
              <a:off x="4900493" y="2532463"/>
              <a:ext cx="249522" cy="1570234"/>
            </a:xfrm>
            <a:prstGeom prst="rect">
              <a:avLst/>
            </a:prstGeom>
            <a:solidFill>
              <a:srgbClr val="80BD41">
                <a:alpha val="100000"/>
              </a:srgbClr>
            </a:solidFill>
          </p:spPr>
          <p:txBody>
            <a:bodyPr/>
            <a:lstStyle/>
            <a:p/>
          </p:txBody>
        </p:sp>
        <p:sp>
          <p:nvSpPr>
            <p:cNvPr id="51" name="rc51"/>
            <p:cNvSpPr/>
            <p:nvPr/>
          </p:nvSpPr>
          <p:spPr>
            <a:xfrm>
              <a:off x="4900493" y="2377760"/>
              <a:ext cx="249522" cy="154702"/>
            </a:xfrm>
            <a:prstGeom prst="rect">
              <a:avLst/>
            </a:prstGeom>
            <a:solidFill>
              <a:srgbClr val="E2231A">
                <a:alpha val="100000"/>
              </a:srgbClr>
            </a:solidFill>
          </p:spPr>
          <p:txBody>
            <a:bodyPr/>
            <a:lstStyle/>
            <a:p/>
          </p:txBody>
        </p:sp>
        <p:sp>
          <p:nvSpPr>
            <p:cNvPr id="52" name="rc52"/>
            <p:cNvSpPr/>
            <p:nvPr/>
          </p:nvSpPr>
          <p:spPr>
            <a:xfrm>
              <a:off x="5177741" y="2532463"/>
              <a:ext cx="249522" cy="1570234"/>
            </a:xfrm>
            <a:prstGeom prst="rect">
              <a:avLst/>
            </a:prstGeom>
            <a:solidFill>
              <a:srgbClr val="80BD41">
                <a:alpha val="100000"/>
              </a:srgbClr>
            </a:solidFill>
          </p:spPr>
          <p:txBody>
            <a:bodyPr/>
            <a:lstStyle/>
            <a:p/>
          </p:txBody>
        </p:sp>
        <p:sp>
          <p:nvSpPr>
            <p:cNvPr id="53" name="rc53"/>
            <p:cNvSpPr/>
            <p:nvPr/>
          </p:nvSpPr>
          <p:spPr>
            <a:xfrm>
              <a:off x="5177741" y="2395809"/>
              <a:ext cx="249522" cy="136654"/>
            </a:xfrm>
            <a:prstGeom prst="rect">
              <a:avLst/>
            </a:prstGeom>
            <a:solidFill>
              <a:srgbClr val="E2231A">
                <a:alpha val="100000"/>
              </a:srgbClr>
            </a:solidFill>
          </p:spPr>
          <p:txBody>
            <a:bodyPr/>
            <a:lstStyle/>
            <a:p/>
          </p:txBody>
        </p:sp>
        <p:sp>
          <p:nvSpPr>
            <p:cNvPr id="54" name="rc54"/>
            <p:cNvSpPr/>
            <p:nvPr/>
          </p:nvSpPr>
          <p:spPr>
            <a:xfrm>
              <a:off x="5454988" y="2542776"/>
              <a:ext cx="249522" cy="1559920"/>
            </a:xfrm>
            <a:prstGeom prst="rect">
              <a:avLst/>
            </a:prstGeom>
            <a:solidFill>
              <a:srgbClr val="80BD41">
                <a:alpha val="100000"/>
              </a:srgbClr>
            </a:solidFill>
          </p:spPr>
          <p:txBody>
            <a:bodyPr/>
            <a:lstStyle/>
            <a:p/>
          </p:txBody>
        </p:sp>
        <p:sp>
          <p:nvSpPr>
            <p:cNvPr id="55" name="rc55"/>
            <p:cNvSpPr/>
            <p:nvPr/>
          </p:nvSpPr>
          <p:spPr>
            <a:xfrm>
              <a:off x="5454988" y="2424171"/>
              <a:ext cx="249522" cy="118605"/>
            </a:xfrm>
            <a:prstGeom prst="rect">
              <a:avLst/>
            </a:prstGeom>
            <a:solidFill>
              <a:srgbClr val="E2231A">
                <a:alpha val="100000"/>
              </a:srgbClr>
            </a:solidFill>
          </p:spPr>
          <p:txBody>
            <a:bodyPr/>
            <a:lstStyle/>
            <a:p/>
          </p:txBody>
        </p:sp>
        <p:sp>
          <p:nvSpPr>
            <p:cNvPr id="56" name="rc56"/>
            <p:cNvSpPr/>
            <p:nvPr/>
          </p:nvSpPr>
          <p:spPr>
            <a:xfrm>
              <a:off x="5732236" y="2578874"/>
              <a:ext cx="249522" cy="1523823"/>
            </a:xfrm>
            <a:prstGeom prst="rect">
              <a:avLst/>
            </a:prstGeom>
            <a:solidFill>
              <a:srgbClr val="80BD41">
                <a:alpha val="100000"/>
              </a:srgbClr>
            </a:solidFill>
          </p:spPr>
          <p:txBody>
            <a:bodyPr/>
            <a:lstStyle/>
            <a:p/>
          </p:txBody>
        </p:sp>
        <p:sp>
          <p:nvSpPr>
            <p:cNvPr id="57" name="rc57"/>
            <p:cNvSpPr/>
            <p:nvPr/>
          </p:nvSpPr>
          <p:spPr>
            <a:xfrm>
              <a:off x="5732236" y="2465425"/>
              <a:ext cx="249522" cy="113448"/>
            </a:xfrm>
            <a:prstGeom prst="rect">
              <a:avLst/>
            </a:prstGeom>
            <a:solidFill>
              <a:srgbClr val="E2231A">
                <a:alpha val="100000"/>
              </a:srgbClr>
            </a:solidFill>
          </p:spPr>
          <p:txBody>
            <a:bodyPr/>
            <a:lstStyle/>
            <a:p/>
          </p:txBody>
        </p:sp>
        <p:sp>
          <p:nvSpPr>
            <p:cNvPr id="58" name="rc58"/>
            <p:cNvSpPr/>
            <p:nvPr/>
          </p:nvSpPr>
          <p:spPr>
            <a:xfrm>
              <a:off x="6009484" y="2656225"/>
              <a:ext cx="249522" cy="1446471"/>
            </a:xfrm>
            <a:prstGeom prst="rect">
              <a:avLst/>
            </a:prstGeom>
            <a:solidFill>
              <a:srgbClr val="80BD41">
                <a:alpha val="100000"/>
              </a:srgbClr>
            </a:solidFill>
          </p:spPr>
          <p:txBody>
            <a:bodyPr/>
            <a:lstStyle/>
            <a:p/>
          </p:txBody>
        </p:sp>
        <p:sp>
          <p:nvSpPr>
            <p:cNvPr id="59" name="rc59"/>
            <p:cNvSpPr/>
            <p:nvPr/>
          </p:nvSpPr>
          <p:spPr>
            <a:xfrm>
              <a:off x="6009484" y="2496365"/>
              <a:ext cx="249522" cy="159859"/>
            </a:xfrm>
            <a:prstGeom prst="rect">
              <a:avLst/>
            </a:prstGeom>
            <a:solidFill>
              <a:srgbClr val="E2231A">
                <a:alpha val="100000"/>
              </a:srgbClr>
            </a:solidFill>
          </p:spPr>
          <p:txBody>
            <a:bodyPr/>
            <a:lstStyle/>
            <a:p/>
          </p:txBody>
        </p:sp>
        <p:sp>
          <p:nvSpPr>
            <p:cNvPr id="60" name="rc60"/>
            <p:cNvSpPr/>
            <p:nvPr/>
          </p:nvSpPr>
          <p:spPr>
            <a:xfrm>
              <a:off x="6286731" y="2589187"/>
              <a:ext cx="249522" cy="1513509"/>
            </a:xfrm>
            <a:prstGeom prst="rect">
              <a:avLst/>
            </a:prstGeom>
            <a:solidFill>
              <a:srgbClr val="80BD41">
                <a:alpha val="100000"/>
              </a:srgbClr>
            </a:solidFill>
          </p:spPr>
          <p:txBody>
            <a:bodyPr/>
            <a:lstStyle/>
            <a:p/>
          </p:txBody>
        </p:sp>
        <p:sp>
          <p:nvSpPr>
            <p:cNvPr id="61" name="rc61"/>
            <p:cNvSpPr/>
            <p:nvPr/>
          </p:nvSpPr>
          <p:spPr>
            <a:xfrm>
              <a:off x="6286731" y="2509257"/>
              <a:ext cx="249522" cy="79929"/>
            </a:xfrm>
            <a:prstGeom prst="rect">
              <a:avLst/>
            </a:prstGeom>
            <a:solidFill>
              <a:srgbClr val="E2231A">
                <a:alpha val="100000"/>
              </a:srgbClr>
            </a:solidFill>
          </p:spPr>
          <p:txBody>
            <a:bodyPr/>
            <a:lstStyle/>
            <a:p/>
          </p:txBody>
        </p:sp>
        <p:sp>
          <p:nvSpPr>
            <p:cNvPr id="62" name="rc62"/>
            <p:cNvSpPr/>
            <p:nvPr/>
          </p:nvSpPr>
          <p:spPr>
            <a:xfrm>
              <a:off x="6563979" y="2594344"/>
              <a:ext cx="249522" cy="1508352"/>
            </a:xfrm>
            <a:prstGeom prst="rect">
              <a:avLst/>
            </a:prstGeom>
            <a:solidFill>
              <a:srgbClr val="80BD41">
                <a:alpha val="100000"/>
              </a:srgbClr>
            </a:solidFill>
          </p:spPr>
          <p:txBody>
            <a:bodyPr/>
            <a:lstStyle/>
            <a:p/>
          </p:txBody>
        </p:sp>
        <p:sp>
          <p:nvSpPr>
            <p:cNvPr id="63" name="rc63"/>
            <p:cNvSpPr/>
            <p:nvPr/>
          </p:nvSpPr>
          <p:spPr>
            <a:xfrm>
              <a:off x="6563979" y="2514414"/>
              <a:ext cx="249522" cy="79929"/>
            </a:xfrm>
            <a:prstGeom prst="rect">
              <a:avLst/>
            </a:prstGeom>
            <a:solidFill>
              <a:srgbClr val="E2231A">
                <a:alpha val="100000"/>
              </a:srgbClr>
            </a:solidFill>
          </p:spPr>
          <p:txBody>
            <a:bodyPr/>
            <a:lstStyle/>
            <a:p/>
          </p:txBody>
        </p:sp>
        <p:sp>
          <p:nvSpPr>
            <p:cNvPr id="64" name="rc64"/>
            <p:cNvSpPr/>
            <p:nvPr/>
          </p:nvSpPr>
          <p:spPr>
            <a:xfrm>
              <a:off x="6841227" y="2738733"/>
              <a:ext cx="249522" cy="1363963"/>
            </a:xfrm>
            <a:prstGeom prst="rect">
              <a:avLst/>
            </a:prstGeom>
            <a:solidFill>
              <a:srgbClr val="80BD41">
                <a:alpha val="100000"/>
              </a:srgbClr>
            </a:solidFill>
          </p:spPr>
          <p:txBody>
            <a:bodyPr/>
            <a:lstStyle/>
            <a:p/>
          </p:txBody>
        </p:sp>
        <p:sp>
          <p:nvSpPr>
            <p:cNvPr id="65" name="rc65"/>
            <p:cNvSpPr/>
            <p:nvPr/>
          </p:nvSpPr>
          <p:spPr>
            <a:xfrm>
              <a:off x="6841227" y="2516992"/>
              <a:ext cx="249522" cy="221740"/>
            </a:xfrm>
            <a:prstGeom prst="rect">
              <a:avLst/>
            </a:prstGeom>
            <a:solidFill>
              <a:srgbClr val="E2231A">
                <a:alpha val="100000"/>
              </a:srgbClr>
            </a:solidFill>
          </p:spPr>
          <p:txBody>
            <a:bodyPr/>
            <a:lstStyle/>
            <a:p/>
          </p:txBody>
        </p:sp>
        <p:sp>
          <p:nvSpPr>
            <p:cNvPr id="66" name="rc66"/>
            <p:cNvSpPr/>
            <p:nvPr/>
          </p:nvSpPr>
          <p:spPr>
            <a:xfrm>
              <a:off x="7118474" y="2859917"/>
              <a:ext cx="249522" cy="1242779"/>
            </a:xfrm>
            <a:prstGeom prst="rect">
              <a:avLst/>
            </a:prstGeom>
            <a:solidFill>
              <a:srgbClr val="80BD41">
                <a:alpha val="100000"/>
              </a:srgbClr>
            </a:solidFill>
          </p:spPr>
          <p:txBody>
            <a:bodyPr/>
            <a:lstStyle/>
            <a:p/>
          </p:txBody>
        </p:sp>
        <p:sp>
          <p:nvSpPr>
            <p:cNvPr id="67" name="rc67"/>
            <p:cNvSpPr/>
            <p:nvPr/>
          </p:nvSpPr>
          <p:spPr>
            <a:xfrm>
              <a:off x="7118474" y="2488630"/>
              <a:ext cx="249522" cy="371286"/>
            </a:xfrm>
            <a:prstGeom prst="rect">
              <a:avLst/>
            </a:prstGeom>
            <a:solidFill>
              <a:srgbClr val="E2231A">
                <a:alpha val="100000"/>
              </a:srgbClr>
            </a:solidFill>
          </p:spPr>
          <p:txBody>
            <a:bodyPr/>
            <a:lstStyle/>
            <a:p/>
          </p:txBody>
        </p:sp>
        <p:sp>
          <p:nvSpPr>
            <p:cNvPr id="68" name="rc68"/>
            <p:cNvSpPr/>
            <p:nvPr/>
          </p:nvSpPr>
          <p:spPr>
            <a:xfrm>
              <a:off x="7395722" y="2764517"/>
              <a:ext cx="249522" cy="1338179"/>
            </a:xfrm>
            <a:prstGeom prst="rect">
              <a:avLst/>
            </a:prstGeom>
            <a:solidFill>
              <a:srgbClr val="80BD41">
                <a:alpha val="100000"/>
              </a:srgbClr>
            </a:solidFill>
          </p:spPr>
          <p:txBody>
            <a:bodyPr/>
            <a:lstStyle/>
            <a:p/>
          </p:txBody>
        </p:sp>
        <p:sp>
          <p:nvSpPr>
            <p:cNvPr id="69" name="rc69"/>
            <p:cNvSpPr/>
            <p:nvPr/>
          </p:nvSpPr>
          <p:spPr>
            <a:xfrm>
              <a:off x="7395722" y="2470582"/>
              <a:ext cx="249522" cy="293935"/>
            </a:xfrm>
            <a:prstGeom prst="rect">
              <a:avLst/>
            </a:prstGeom>
            <a:solidFill>
              <a:srgbClr val="E2231A">
                <a:alpha val="100000"/>
              </a:srgbClr>
            </a:solidFill>
          </p:spPr>
          <p:txBody>
            <a:bodyPr/>
            <a:lstStyle/>
            <a:p/>
          </p:txBody>
        </p:sp>
        <p:sp>
          <p:nvSpPr>
            <p:cNvPr id="70" name="rc70"/>
            <p:cNvSpPr/>
            <p:nvPr/>
          </p:nvSpPr>
          <p:spPr>
            <a:xfrm>
              <a:off x="7672970" y="2656225"/>
              <a:ext cx="249522" cy="1446471"/>
            </a:xfrm>
            <a:prstGeom prst="rect">
              <a:avLst/>
            </a:prstGeom>
            <a:solidFill>
              <a:srgbClr val="80BD41">
                <a:alpha val="100000"/>
              </a:srgbClr>
            </a:solidFill>
          </p:spPr>
          <p:txBody>
            <a:bodyPr/>
            <a:lstStyle/>
            <a:p/>
          </p:txBody>
        </p:sp>
        <p:sp>
          <p:nvSpPr>
            <p:cNvPr id="71" name="rc71"/>
            <p:cNvSpPr/>
            <p:nvPr/>
          </p:nvSpPr>
          <p:spPr>
            <a:xfrm>
              <a:off x="7672970" y="2439641"/>
              <a:ext cx="249522" cy="216584"/>
            </a:xfrm>
            <a:prstGeom prst="rect">
              <a:avLst/>
            </a:prstGeom>
            <a:solidFill>
              <a:srgbClr val="E2231A">
                <a:alpha val="100000"/>
              </a:srgbClr>
            </a:solidFill>
          </p:spPr>
          <p:txBody>
            <a:bodyPr/>
            <a:lstStyle/>
            <a:p/>
          </p:txBody>
        </p:sp>
        <p:sp>
          <p:nvSpPr>
            <p:cNvPr id="72" name="rc72"/>
            <p:cNvSpPr/>
            <p:nvPr/>
          </p:nvSpPr>
          <p:spPr>
            <a:xfrm>
              <a:off x="7950217" y="2633020"/>
              <a:ext cx="249522" cy="1469677"/>
            </a:xfrm>
            <a:prstGeom prst="rect">
              <a:avLst/>
            </a:prstGeom>
            <a:solidFill>
              <a:srgbClr val="80BD41">
                <a:alpha val="100000"/>
              </a:srgbClr>
            </a:solidFill>
          </p:spPr>
          <p:txBody>
            <a:bodyPr/>
            <a:lstStyle/>
            <a:p/>
          </p:txBody>
        </p:sp>
        <p:sp>
          <p:nvSpPr>
            <p:cNvPr id="73" name="rc73"/>
            <p:cNvSpPr/>
            <p:nvPr/>
          </p:nvSpPr>
          <p:spPr>
            <a:xfrm>
              <a:off x="7950217" y="2413857"/>
              <a:ext cx="249522" cy="219162"/>
            </a:xfrm>
            <a:prstGeom prst="rect">
              <a:avLst/>
            </a:prstGeom>
            <a:solidFill>
              <a:srgbClr val="E2231A">
                <a:alpha val="100000"/>
              </a:srgbClr>
            </a:solidFill>
          </p:spPr>
          <p:txBody>
            <a:bodyPr/>
            <a:lstStyle/>
            <a:p/>
          </p:txBody>
        </p:sp>
        <p:sp>
          <p:nvSpPr>
            <p:cNvPr id="74" name="pl74"/>
            <p:cNvSpPr/>
            <p:nvPr/>
          </p:nvSpPr>
          <p:spPr>
            <a:xfrm>
              <a:off x="1421035" y="1352359"/>
              <a:ext cx="6653943" cy="752723"/>
            </a:xfrm>
            <a:custGeom>
              <a:avLst/>
              <a:pathLst>
                <a:path w="6653943" h="752723">
                  <a:moveTo>
                    <a:pt x="0" y="752723"/>
                  </a:moveTo>
                  <a:lnTo>
                    <a:pt x="277247" y="579018"/>
                  </a:lnTo>
                  <a:lnTo>
                    <a:pt x="554495" y="289509"/>
                  </a:lnTo>
                  <a:lnTo>
                    <a:pt x="831742" y="231607"/>
                  </a:lnTo>
                  <a:lnTo>
                    <a:pt x="1108990" y="115803"/>
                  </a:lnTo>
                  <a:lnTo>
                    <a:pt x="1386238" y="202656"/>
                  </a:lnTo>
                  <a:lnTo>
                    <a:pt x="1663485" y="289509"/>
                  </a:lnTo>
                  <a:lnTo>
                    <a:pt x="1940733" y="260558"/>
                  </a:lnTo>
                  <a:lnTo>
                    <a:pt x="2217981" y="57901"/>
                  </a:lnTo>
                  <a:lnTo>
                    <a:pt x="2495228" y="144754"/>
                  </a:lnTo>
                  <a:lnTo>
                    <a:pt x="2772476" y="86852"/>
                  </a:lnTo>
                  <a:lnTo>
                    <a:pt x="3049724" y="115803"/>
                  </a:lnTo>
                  <a:lnTo>
                    <a:pt x="3326971" y="86852"/>
                  </a:lnTo>
                  <a:lnTo>
                    <a:pt x="3604219" y="115803"/>
                  </a:lnTo>
                  <a:lnTo>
                    <a:pt x="3881467" y="86852"/>
                  </a:lnTo>
                  <a:lnTo>
                    <a:pt x="4158714" y="57901"/>
                  </a:lnTo>
                  <a:lnTo>
                    <a:pt x="4435962" y="57901"/>
                  </a:lnTo>
                  <a:lnTo>
                    <a:pt x="4713210" y="144754"/>
                  </a:lnTo>
                  <a:lnTo>
                    <a:pt x="4990457" y="0"/>
                  </a:lnTo>
                  <a:lnTo>
                    <a:pt x="5267705" y="0"/>
                  </a:lnTo>
                  <a:lnTo>
                    <a:pt x="5544953" y="260558"/>
                  </a:lnTo>
                  <a:lnTo>
                    <a:pt x="5822200" y="521116"/>
                  </a:lnTo>
                  <a:lnTo>
                    <a:pt x="6099448" y="376361"/>
                  </a:lnTo>
                  <a:lnTo>
                    <a:pt x="6376696" y="231607"/>
                  </a:lnTo>
                  <a:lnTo>
                    <a:pt x="6653943" y="23160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55732" y="256016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4016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87" name="tx87"/>
            <p:cNvSpPr/>
            <p:nvPr/>
          </p:nvSpPr>
          <p:spPr>
            <a:xfrm>
              <a:off x="4128209" y="226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88" name="tx88"/>
            <p:cNvSpPr/>
            <p:nvPr/>
          </p:nvSpPr>
          <p:spPr>
            <a:xfrm>
              <a:off x="5514447" y="22908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89" name="tx89"/>
            <p:cNvSpPr/>
            <p:nvPr/>
          </p:nvSpPr>
          <p:spPr>
            <a:xfrm>
              <a:off x="6623438" y="2378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0" name="tx90"/>
            <p:cNvSpPr/>
            <p:nvPr/>
          </p:nvSpPr>
          <p:spPr>
            <a:xfrm>
              <a:off x="6900686" y="2381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a:t>
              </a:r>
            </a:p>
          </p:txBody>
        </p:sp>
        <p:sp>
          <p:nvSpPr>
            <p:cNvPr id="91" name="tx91"/>
            <p:cNvSpPr/>
            <p:nvPr/>
          </p:nvSpPr>
          <p:spPr>
            <a:xfrm>
              <a:off x="7177933" y="23526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2" name="tx92"/>
            <p:cNvSpPr/>
            <p:nvPr/>
          </p:nvSpPr>
          <p:spPr>
            <a:xfrm>
              <a:off x="7455181" y="23346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3" name="tx93"/>
            <p:cNvSpPr/>
            <p:nvPr/>
          </p:nvSpPr>
          <p:spPr>
            <a:xfrm>
              <a:off x="7732429" y="23062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4" name="tx94"/>
            <p:cNvSpPr/>
            <p:nvPr/>
          </p:nvSpPr>
          <p:spPr>
            <a:xfrm>
              <a:off x="8009676" y="22779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5" name="pl95"/>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5815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1355732" y="28788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7" name="tx107"/>
            <p:cNvSpPr/>
            <p:nvPr/>
          </p:nvSpPr>
          <p:spPr>
            <a:xfrm>
              <a:off x="2741971" y="33791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8" name="tx108"/>
            <p:cNvSpPr/>
            <p:nvPr/>
          </p:nvSpPr>
          <p:spPr>
            <a:xfrm>
              <a:off x="2753715" y="25978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2838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0" name="tx110"/>
            <p:cNvSpPr/>
            <p:nvPr/>
          </p:nvSpPr>
          <p:spPr>
            <a:xfrm>
              <a:off x="4139953" y="24328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53624" y="328768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2" name="tx112"/>
            <p:cNvSpPr/>
            <p:nvPr/>
          </p:nvSpPr>
          <p:spPr>
            <a:xfrm>
              <a:off x="5526191" y="24495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3134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4" name="tx114"/>
            <p:cNvSpPr/>
            <p:nvPr/>
          </p:nvSpPr>
          <p:spPr>
            <a:xfrm>
              <a:off x="6635182" y="25204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3856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6" name="tx116"/>
            <p:cNvSpPr/>
            <p:nvPr/>
          </p:nvSpPr>
          <p:spPr>
            <a:xfrm>
              <a:off x="6912430" y="25939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4462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8" name="tx118"/>
            <p:cNvSpPr/>
            <p:nvPr/>
          </p:nvSpPr>
          <p:spPr>
            <a:xfrm>
              <a:off x="7177933" y="26403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7455181" y="33985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0" name="tx120"/>
            <p:cNvSpPr/>
            <p:nvPr/>
          </p:nvSpPr>
          <p:spPr>
            <a:xfrm>
              <a:off x="7455181" y="25836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7732429" y="3344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7744173" y="25140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3339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24" name="tx124"/>
            <p:cNvSpPr/>
            <p:nvPr/>
          </p:nvSpPr>
          <p:spPr>
            <a:xfrm>
              <a:off x="8021420" y="2489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10775" y="327700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10775" y="25035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10775" y="17300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29" name="tx129"/>
            <p:cNvSpPr/>
            <p:nvPr/>
          </p:nvSpPr>
          <p:spPr>
            <a:xfrm>
              <a:off x="733081" y="95823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0627"/>
              <a:ext cx="264671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Sao Tome and Principe, 2000-2024</a:t>
              </a:r>
            </a:p>
          </p:txBody>
        </p:sp>
        <p:sp>
          <p:nvSpPr>
            <p:cNvPr id="155" name="pl155"/>
            <p:cNvSpPr/>
            <p:nvPr/>
          </p:nvSpPr>
          <p:spPr>
            <a:xfrm>
              <a:off x="23000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076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151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227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03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113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1892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872087" cy="167191"/>
            </a:xfrm>
            <a:prstGeom prst="rect">
              <a:avLst/>
            </a:prstGeom>
            <a:solidFill>
              <a:srgbClr val="80BD41">
                <a:alpha val="100000"/>
              </a:srgbClr>
            </a:solidFill>
          </p:spPr>
          <p:txBody>
            <a:bodyPr/>
            <a:lstStyle/>
            <a:p/>
          </p:txBody>
        </p:sp>
        <p:sp>
          <p:nvSpPr>
            <p:cNvPr id="167" name="rc167"/>
            <p:cNvSpPr/>
            <p:nvPr/>
          </p:nvSpPr>
          <p:spPr>
            <a:xfrm>
              <a:off x="7168361" y="5889059"/>
              <a:ext cx="311170" cy="167191"/>
            </a:xfrm>
            <a:prstGeom prst="rect">
              <a:avLst/>
            </a:prstGeom>
            <a:solidFill>
              <a:srgbClr val="E2231A">
                <a:alpha val="100000"/>
              </a:srgbClr>
            </a:solidFill>
          </p:spPr>
          <p:txBody>
            <a:bodyPr/>
            <a:lstStyle/>
            <a:p/>
          </p:txBody>
        </p:sp>
        <p:sp>
          <p:nvSpPr>
            <p:cNvPr id="168" name="rc168"/>
            <p:cNvSpPr/>
            <p:nvPr/>
          </p:nvSpPr>
          <p:spPr>
            <a:xfrm>
              <a:off x="1296273" y="5680069"/>
              <a:ext cx="5631181" cy="167191"/>
            </a:xfrm>
            <a:prstGeom prst="rect">
              <a:avLst/>
            </a:prstGeom>
            <a:solidFill>
              <a:srgbClr val="80BD41">
                <a:alpha val="100000"/>
              </a:srgbClr>
            </a:solidFill>
          </p:spPr>
          <p:txBody>
            <a:bodyPr/>
            <a:lstStyle/>
            <a:p/>
          </p:txBody>
        </p:sp>
        <p:sp>
          <p:nvSpPr>
            <p:cNvPr id="169" name="rc169"/>
            <p:cNvSpPr/>
            <p:nvPr/>
          </p:nvSpPr>
          <p:spPr>
            <a:xfrm>
              <a:off x="6927455" y="5680069"/>
              <a:ext cx="843171" cy="167191"/>
            </a:xfrm>
            <a:prstGeom prst="rect">
              <a:avLst/>
            </a:prstGeom>
            <a:solidFill>
              <a:srgbClr val="E2231A">
                <a:alpha val="100000"/>
              </a:srgbClr>
            </a:solidFill>
          </p:spPr>
          <p:txBody>
            <a:bodyPr/>
            <a:lstStyle/>
            <a:p/>
          </p:txBody>
        </p:sp>
        <p:sp>
          <p:nvSpPr>
            <p:cNvPr id="170" name="rc170"/>
            <p:cNvSpPr/>
            <p:nvPr/>
          </p:nvSpPr>
          <p:spPr>
            <a:xfrm>
              <a:off x="1296273" y="5471080"/>
              <a:ext cx="5721520" cy="167191"/>
            </a:xfrm>
            <a:prstGeom prst="rect">
              <a:avLst/>
            </a:prstGeom>
            <a:solidFill>
              <a:srgbClr val="80BD41">
                <a:alpha val="100000"/>
              </a:srgbClr>
            </a:solidFill>
          </p:spPr>
          <p:txBody>
            <a:bodyPr/>
            <a:lstStyle/>
            <a:p/>
          </p:txBody>
        </p:sp>
        <p:sp>
          <p:nvSpPr>
            <p:cNvPr id="171" name="rc171"/>
            <p:cNvSpPr/>
            <p:nvPr/>
          </p:nvSpPr>
          <p:spPr>
            <a:xfrm>
              <a:off x="7017794" y="5471080"/>
              <a:ext cx="853209" cy="167191"/>
            </a:xfrm>
            <a:prstGeom prst="rect">
              <a:avLst/>
            </a:prstGeom>
            <a:solidFill>
              <a:srgbClr val="E2231A">
                <a:alpha val="100000"/>
              </a:srgbClr>
            </a:solidFill>
          </p:spPr>
          <p:txBody>
            <a:bodyPr/>
            <a:lstStyle/>
            <a:p/>
          </p:txBody>
        </p:sp>
        <p:sp>
          <p:nvSpPr>
            <p:cNvPr id="172" name="tx172"/>
            <p:cNvSpPr/>
            <p:nvPr/>
          </p:nvSpPr>
          <p:spPr>
            <a:xfrm>
              <a:off x="7708322"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73" name="tx173"/>
            <p:cNvSpPr/>
            <p:nvPr/>
          </p:nvSpPr>
          <p:spPr>
            <a:xfrm>
              <a:off x="8003432"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74" name="tx174"/>
            <p:cNvSpPr/>
            <p:nvPr/>
          </p:nvSpPr>
          <p:spPr>
            <a:xfrm>
              <a:off x="8119368"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5" name="tx175"/>
            <p:cNvSpPr/>
            <p:nvPr/>
          </p:nvSpPr>
          <p:spPr>
            <a:xfrm>
              <a:off x="4156968"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76" name="tx176"/>
            <p:cNvSpPr/>
            <p:nvPr/>
          </p:nvSpPr>
          <p:spPr>
            <a:xfrm>
              <a:off x="726214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36515"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78" name="tx178"/>
            <p:cNvSpPr/>
            <p:nvPr/>
          </p:nvSpPr>
          <p:spPr>
            <a:xfrm>
              <a:off x="728724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8168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80" name="tx180"/>
            <p:cNvSpPr/>
            <p:nvPr/>
          </p:nvSpPr>
          <p:spPr>
            <a:xfrm>
              <a:off x="738260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26497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6" name="tx186"/>
            <p:cNvSpPr/>
            <p:nvPr/>
          </p:nvSpPr>
          <p:spPr>
            <a:xfrm>
              <a:off x="527252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7" name="tx187"/>
            <p:cNvSpPr/>
            <p:nvPr/>
          </p:nvSpPr>
          <p:spPr>
            <a:xfrm>
              <a:off x="7280080"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(87%) was lower than in 2019 (95%).
The number of children vaccinated with MCV1 decreased 3%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17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523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87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221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34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698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6046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167978"/>
              <a:ext cx="3520101" cy="932106"/>
            </a:xfrm>
            <a:custGeom>
              <a:avLst/>
              <a:pathLst>
                <a:path w="3520101" h="932106">
                  <a:moveTo>
                    <a:pt x="0" y="0"/>
                  </a:moveTo>
                  <a:lnTo>
                    <a:pt x="146670" y="349539"/>
                  </a:lnTo>
                  <a:lnTo>
                    <a:pt x="293341" y="699079"/>
                  </a:lnTo>
                  <a:lnTo>
                    <a:pt x="440012" y="466053"/>
                  </a:lnTo>
                  <a:lnTo>
                    <a:pt x="586683" y="582566"/>
                  </a:lnTo>
                  <a:lnTo>
                    <a:pt x="733354" y="699079"/>
                  </a:lnTo>
                  <a:lnTo>
                    <a:pt x="880025" y="699079"/>
                  </a:lnTo>
                  <a:lnTo>
                    <a:pt x="1026696" y="699079"/>
                  </a:lnTo>
                  <a:lnTo>
                    <a:pt x="1173367" y="932106"/>
                  </a:lnTo>
                  <a:lnTo>
                    <a:pt x="1320038" y="815593"/>
                  </a:lnTo>
                  <a:lnTo>
                    <a:pt x="1466709" y="932106"/>
                  </a:lnTo>
                  <a:lnTo>
                    <a:pt x="1613379" y="699079"/>
                  </a:lnTo>
                  <a:lnTo>
                    <a:pt x="1760050" y="699079"/>
                  </a:lnTo>
                  <a:lnTo>
                    <a:pt x="1906721" y="699079"/>
                  </a:lnTo>
                  <a:lnTo>
                    <a:pt x="2053392" y="582566"/>
                  </a:lnTo>
                  <a:lnTo>
                    <a:pt x="2200063" y="699079"/>
                  </a:lnTo>
                  <a:lnTo>
                    <a:pt x="2346734" y="815593"/>
                  </a:lnTo>
                  <a:lnTo>
                    <a:pt x="2493405" y="815593"/>
                  </a:lnTo>
                  <a:lnTo>
                    <a:pt x="2640076" y="699079"/>
                  </a:lnTo>
                  <a:lnTo>
                    <a:pt x="2786747" y="699079"/>
                  </a:lnTo>
                  <a:lnTo>
                    <a:pt x="2933418" y="815593"/>
                  </a:lnTo>
                  <a:lnTo>
                    <a:pt x="3080089" y="932106"/>
                  </a:lnTo>
                  <a:lnTo>
                    <a:pt x="3226759" y="932106"/>
                  </a:lnTo>
                  <a:lnTo>
                    <a:pt x="3373430" y="932106"/>
                  </a:lnTo>
                  <a:lnTo>
                    <a:pt x="3520101" y="932106"/>
                  </a:lnTo>
                </a:path>
              </a:pathLst>
            </a:custGeom>
            <a:ln w="27101" cap="flat">
              <a:solidFill>
                <a:srgbClr val="0058AB">
                  <a:alpha val="80000"/>
                </a:srgbClr>
              </a:solidFill>
              <a:prstDash val="solid"/>
              <a:round/>
            </a:ln>
          </p:spPr>
          <p:txBody>
            <a:bodyPr/>
            <a:lstStyle/>
            <a:p/>
          </p:txBody>
        </p:sp>
        <p:sp>
          <p:nvSpPr>
            <p:cNvPr id="21" name="pl21"/>
            <p:cNvSpPr/>
            <p:nvPr/>
          </p:nvSpPr>
          <p:spPr>
            <a:xfrm>
              <a:off x="943464" y="3585411"/>
              <a:ext cx="3520101" cy="932106"/>
            </a:xfrm>
            <a:custGeom>
              <a:avLst/>
              <a:pathLst>
                <a:path w="3520101" h="932106">
                  <a:moveTo>
                    <a:pt x="0" y="0"/>
                  </a:moveTo>
                  <a:lnTo>
                    <a:pt x="146670" y="116513"/>
                  </a:lnTo>
                  <a:lnTo>
                    <a:pt x="293341" y="0"/>
                  </a:lnTo>
                  <a:lnTo>
                    <a:pt x="440012" y="233026"/>
                  </a:lnTo>
                  <a:lnTo>
                    <a:pt x="586683" y="349539"/>
                  </a:lnTo>
                  <a:lnTo>
                    <a:pt x="733354" y="233026"/>
                  </a:lnTo>
                  <a:lnTo>
                    <a:pt x="880025" y="349539"/>
                  </a:lnTo>
                  <a:lnTo>
                    <a:pt x="1026696" y="349539"/>
                  </a:lnTo>
                  <a:lnTo>
                    <a:pt x="1173367" y="582566"/>
                  </a:lnTo>
                  <a:lnTo>
                    <a:pt x="1320038" y="699079"/>
                  </a:lnTo>
                  <a:lnTo>
                    <a:pt x="1466709" y="815593"/>
                  </a:lnTo>
                  <a:lnTo>
                    <a:pt x="1613379" y="815593"/>
                  </a:lnTo>
                  <a:lnTo>
                    <a:pt x="1760050" y="815593"/>
                  </a:lnTo>
                  <a:lnTo>
                    <a:pt x="1906721" y="815593"/>
                  </a:lnTo>
                  <a:lnTo>
                    <a:pt x="2053392" y="932106"/>
                  </a:lnTo>
                  <a:lnTo>
                    <a:pt x="2200063" y="932106"/>
                  </a:lnTo>
                  <a:lnTo>
                    <a:pt x="2346734" y="932106"/>
                  </a:lnTo>
                  <a:lnTo>
                    <a:pt x="2493405" y="932106"/>
                  </a:lnTo>
                  <a:lnTo>
                    <a:pt x="2640076" y="932106"/>
                  </a:lnTo>
                  <a:lnTo>
                    <a:pt x="2786747" y="932106"/>
                  </a:lnTo>
                  <a:lnTo>
                    <a:pt x="2933418" y="932106"/>
                  </a:lnTo>
                  <a:lnTo>
                    <a:pt x="3080089" y="815593"/>
                  </a:lnTo>
                  <a:lnTo>
                    <a:pt x="3226759" y="932106"/>
                  </a:lnTo>
                  <a:lnTo>
                    <a:pt x="3373430" y="932106"/>
                  </a:lnTo>
                  <a:lnTo>
                    <a:pt x="3520101" y="932106"/>
                  </a:lnTo>
                </a:path>
              </a:pathLst>
            </a:custGeom>
            <a:ln w="27101" cap="flat">
              <a:solidFill>
                <a:srgbClr val="1CABE2">
                  <a:alpha val="80000"/>
                </a:srgbClr>
              </a:solidFill>
              <a:prstDash val="solid"/>
              <a:round/>
            </a:ln>
          </p:spPr>
          <p:txBody>
            <a:bodyPr/>
            <a:lstStyle/>
            <a:p/>
          </p:txBody>
        </p:sp>
        <p:sp>
          <p:nvSpPr>
            <p:cNvPr id="22" name="pl22"/>
            <p:cNvSpPr/>
            <p:nvPr/>
          </p:nvSpPr>
          <p:spPr>
            <a:xfrm>
              <a:off x="943464" y="1721198"/>
              <a:ext cx="3520101" cy="2446779"/>
            </a:xfrm>
            <a:custGeom>
              <a:avLst/>
              <a:pathLst>
                <a:path w="3520101" h="2446779">
                  <a:moveTo>
                    <a:pt x="0" y="116513"/>
                  </a:moveTo>
                  <a:lnTo>
                    <a:pt x="146670" y="0"/>
                  </a:lnTo>
                  <a:lnTo>
                    <a:pt x="293341" y="349539"/>
                  </a:lnTo>
                  <a:lnTo>
                    <a:pt x="440012" y="699079"/>
                  </a:lnTo>
                  <a:lnTo>
                    <a:pt x="586683" y="1048619"/>
                  </a:lnTo>
                  <a:lnTo>
                    <a:pt x="733354" y="1514673"/>
                  </a:lnTo>
                  <a:lnTo>
                    <a:pt x="880025" y="1631186"/>
                  </a:lnTo>
                  <a:lnTo>
                    <a:pt x="1026696" y="1747699"/>
                  </a:lnTo>
                  <a:lnTo>
                    <a:pt x="1173367" y="1864213"/>
                  </a:lnTo>
                  <a:lnTo>
                    <a:pt x="1320038" y="1980726"/>
                  </a:lnTo>
                  <a:lnTo>
                    <a:pt x="1466709" y="2213753"/>
                  </a:lnTo>
                  <a:lnTo>
                    <a:pt x="1613379" y="2446779"/>
                  </a:lnTo>
                  <a:lnTo>
                    <a:pt x="1760050" y="2213753"/>
                  </a:lnTo>
                  <a:lnTo>
                    <a:pt x="1906721" y="2330266"/>
                  </a:lnTo>
                  <a:lnTo>
                    <a:pt x="2053392" y="2213753"/>
                  </a:lnTo>
                  <a:lnTo>
                    <a:pt x="2200063" y="1864213"/>
                  </a:lnTo>
                  <a:lnTo>
                    <a:pt x="2346734" y="1980726"/>
                  </a:lnTo>
                  <a:lnTo>
                    <a:pt x="2493405" y="1980726"/>
                  </a:lnTo>
                  <a:lnTo>
                    <a:pt x="2640076" y="2097239"/>
                  </a:lnTo>
                  <a:lnTo>
                    <a:pt x="2786747" y="2330266"/>
                  </a:lnTo>
                  <a:lnTo>
                    <a:pt x="2933418" y="2097239"/>
                  </a:lnTo>
                  <a:lnTo>
                    <a:pt x="3080089" y="2097239"/>
                  </a:lnTo>
                  <a:lnTo>
                    <a:pt x="3226759" y="2213753"/>
                  </a:lnTo>
                  <a:lnTo>
                    <a:pt x="3373430" y="2097239"/>
                  </a:lnTo>
                  <a:lnTo>
                    <a:pt x="3520101" y="2213753"/>
                  </a:lnTo>
                </a:path>
              </a:pathLst>
            </a:custGeom>
            <a:ln w="27101" cap="flat">
              <a:solidFill>
                <a:srgbClr val="00833D">
                  <a:alpha val="80000"/>
                </a:srgbClr>
              </a:solidFill>
              <a:prstDash val="solid"/>
              <a:round/>
            </a:ln>
          </p:spPr>
          <p:txBody>
            <a:bodyPr/>
            <a:lstStyle/>
            <a:p/>
          </p:txBody>
        </p:sp>
        <p:sp>
          <p:nvSpPr>
            <p:cNvPr id="23" name="pl23"/>
            <p:cNvSpPr/>
            <p:nvPr/>
          </p:nvSpPr>
          <p:spPr>
            <a:xfrm>
              <a:off x="943464" y="4167978"/>
              <a:ext cx="3520101" cy="932106"/>
            </a:xfrm>
            <a:custGeom>
              <a:avLst/>
              <a:pathLst>
                <a:path w="3520101" h="932106">
                  <a:moveTo>
                    <a:pt x="0" y="0"/>
                  </a:moveTo>
                  <a:lnTo>
                    <a:pt x="146670" y="349539"/>
                  </a:lnTo>
                  <a:lnTo>
                    <a:pt x="293341" y="699079"/>
                  </a:lnTo>
                  <a:lnTo>
                    <a:pt x="440012" y="466053"/>
                  </a:lnTo>
                  <a:lnTo>
                    <a:pt x="586683" y="582566"/>
                  </a:lnTo>
                  <a:lnTo>
                    <a:pt x="733354" y="699079"/>
                  </a:lnTo>
                  <a:lnTo>
                    <a:pt x="880025" y="699079"/>
                  </a:lnTo>
                  <a:lnTo>
                    <a:pt x="1026696" y="699079"/>
                  </a:lnTo>
                  <a:lnTo>
                    <a:pt x="1173367" y="932106"/>
                  </a:lnTo>
                  <a:lnTo>
                    <a:pt x="1320038" y="815593"/>
                  </a:lnTo>
                  <a:lnTo>
                    <a:pt x="1466709" y="932106"/>
                  </a:lnTo>
                  <a:lnTo>
                    <a:pt x="1613379" y="699079"/>
                  </a:lnTo>
                  <a:lnTo>
                    <a:pt x="1760050" y="699079"/>
                  </a:lnTo>
                  <a:lnTo>
                    <a:pt x="1906721" y="699079"/>
                  </a:lnTo>
                  <a:lnTo>
                    <a:pt x="2053392" y="582566"/>
                  </a:lnTo>
                  <a:lnTo>
                    <a:pt x="2200063" y="699079"/>
                  </a:lnTo>
                  <a:lnTo>
                    <a:pt x="2346734" y="815593"/>
                  </a:lnTo>
                  <a:lnTo>
                    <a:pt x="2493405" y="815593"/>
                  </a:lnTo>
                  <a:lnTo>
                    <a:pt x="2640076" y="699079"/>
                  </a:lnTo>
                  <a:lnTo>
                    <a:pt x="2786747" y="699079"/>
                  </a:lnTo>
                  <a:lnTo>
                    <a:pt x="2933418" y="815593"/>
                  </a:lnTo>
                  <a:lnTo>
                    <a:pt x="3080089" y="932106"/>
                  </a:lnTo>
                  <a:lnTo>
                    <a:pt x="3226759" y="932106"/>
                  </a:lnTo>
                  <a:lnTo>
                    <a:pt x="3373430" y="932106"/>
                  </a:lnTo>
                  <a:lnTo>
                    <a:pt x="3520101" y="932106"/>
                  </a:lnTo>
                </a:path>
              </a:pathLst>
            </a:custGeom>
            <a:ln w="43362" cap="flat">
              <a:solidFill>
                <a:srgbClr val="000000">
                  <a:alpha val="100000"/>
                </a:srgbClr>
              </a:solidFill>
              <a:prstDash val="solid"/>
              <a:round/>
            </a:ln>
          </p:spPr>
          <p:txBody>
            <a:bodyPr/>
            <a:lstStyle/>
            <a:p/>
          </p:txBody>
        </p:sp>
        <p:sp>
          <p:nvSpPr>
            <p:cNvPr id="24" name="pl24"/>
            <p:cNvSpPr/>
            <p:nvPr/>
          </p:nvSpPr>
          <p:spPr>
            <a:xfrm>
              <a:off x="943464" y="4167978"/>
              <a:ext cx="3520101" cy="932106"/>
            </a:xfrm>
            <a:custGeom>
              <a:avLst/>
              <a:pathLst>
                <a:path w="3520101" h="932106">
                  <a:moveTo>
                    <a:pt x="0" y="0"/>
                  </a:moveTo>
                  <a:lnTo>
                    <a:pt x="146670" y="349539"/>
                  </a:lnTo>
                  <a:lnTo>
                    <a:pt x="293341" y="699079"/>
                  </a:lnTo>
                  <a:lnTo>
                    <a:pt x="440012" y="466053"/>
                  </a:lnTo>
                  <a:lnTo>
                    <a:pt x="586683" y="582566"/>
                  </a:lnTo>
                  <a:lnTo>
                    <a:pt x="733354" y="699079"/>
                  </a:lnTo>
                  <a:lnTo>
                    <a:pt x="880025" y="699079"/>
                  </a:lnTo>
                  <a:lnTo>
                    <a:pt x="1026696" y="699079"/>
                  </a:lnTo>
                  <a:lnTo>
                    <a:pt x="1173367" y="932106"/>
                  </a:lnTo>
                  <a:lnTo>
                    <a:pt x="1320038" y="815593"/>
                  </a:lnTo>
                  <a:lnTo>
                    <a:pt x="1466709" y="932106"/>
                  </a:lnTo>
                  <a:lnTo>
                    <a:pt x="1613379" y="699079"/>
                  </a:lnTo>
                  <a:lnTo>
                    <a:pt x="1760050" y="699079"/>
                  </a:lnTo>
                  <a:lnTo>
                    <a:pt x="1906721" y="699079"/>
                  </a:lnTo>
                  <a:lnTo>
                    <a:pt x="2053392" y="582566"/>
                  </a:lnTo>
                  <a:lnTo>
                    <a:pt x="2200063" y="699079"/>
                  </a:lnTo>
                  <a:lnTo>
                    <a:pt x="2346734" y="815593"/>
                  </a:lnTo>
                  <a:lnTo>
                    <a:pt x="2493405" y="815593"/>
                  </a:lnTo>
                  <a:lnTo>
                    <a:pt x="2640076" y="699079"/>
                  </a:lnTo>
                  <a:lnTo>
                    <a:pt x="2786747" y="699079"/>
                  </a:lnTo>
                  <a:lnTo>
                    <a:pt x="2933418" y="815593"/>
                  </a:lnTo>
                  <a:lnTo>
                    <a:pt x="3080089" y="932106"/>
                  </a:lnTo>
                  <a:lnTo>
                    <a:pt x="3226759" y="932106"/>
                  </a:lnTo>
                  <a:lnTo>
                    <a:pt x="3373430" y="932106"/>
                  </a:lnTo>
                  <a:lnTo>
                    <a:pt x="3520101" y="93210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1843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51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7806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5" name="pg35"/>
            <p:cNvSpPr/>
            <p:nvPr/>
          </p:nvSpPr>
          <p:spPr>
            <a:xfrm>
              <a:off x="1618330"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4784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8945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923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727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6199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07704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07704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89557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6580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44143" y="607478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66" name="tx66"/>
            <p:cNvSpPr/>
            <p:nvPr/>
          </p:nvSpPr>
          <p:spPr>
            <a:xfrm>
              <a:off x="31626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92512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175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3523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872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221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934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7698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6046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20278"/>
              <a:ext cx="3520101" cy="2679806"/>
            </a:xfrm>
            <a:custGeom>
              <a:avLst/>
              <a:pathLst>
                <a:path w="3520101" h="2679806">
                  <a:moveTo>
                    <a:pt x="0" y="116513"/>
                  </a:moveTo>
                  <a:lnTo>
                    <a:pt x="146670" y="0"/>
                  </a:lnTo>
                  <a:lnTo>
                    <a:pt x="293341" y="1514673"/>
                  </a:lnTo>
                  <a:lnTo>
                    <a:pt x="440012" y="1398159"/>
                  </a:lnTo>
                  <a:lnTo>
                    <a:pt x="586683" y="1747699"/>
                  </a:lnTo>
                  <a:lnTo>
                    <a:pt x="733354" y="1398159"/>
                  </a:lnTo>
                  <a:lnTo>
                    <a:pt x="880025" y="1048619"/>
                  </a:lnTo>
                  <a:lnTo>
                    <a:pt x="1026696" y="1165133"/>
                  </a:lnTo>
                  <a:lnTo>
                    <a:pt x="1173367" y="1980726"/>
                  </a:lnTo>
                  <a:lnTo>
                    <a:pt x="1320038" y="1631186"/>
                  </a:lnTo>
                  <a:lnTo>
                    <a:pt x="1466709" y="1980726"/>
                  </a:lnTo>
                  <a:lnTo>
                    <a:pt x="1613379" y="1864213"/>
                  </a:lnTo>
                  <a:lnTo>
                    <a:pt x="1760050" y="1980726"/>
                  </a:lnTo>
                  <a:lnTo>
                    <a:pt x="1906721" y="1747699"/>
                  </a:lnTo>
                  <a:lnTo>
                    <a:pt x="2053392" y="1980726"/>
                  </a:lnTo>
                  <a:lnTo>
                    <a:pt x="2200063" y="2097239"/>
                  </a:lnTo>
                  <a:lnTo>
                    <a:pt x="2346734" y="2213753"/>
                  </a:lnTo>
                  <a:lnTo>
                    <a:pt x="2493405" y="1980726"/>
                  </a:lnTo>
                  <a:lnTo>
                    <a:pt x="2640076" y="2446779"/>
                  </a:lnTo>
                  <a:lnTo>
                    <a:pt x="2786747" y="2446779"/>
                  </a:lnTo>
                  <a:lnTo>
                    <a:pt x="2933418" y="1398159"/>
                  </a:lnTo>
                  <a:lnTo>
                    <a:pt x="3080089" y="233026"/>
                  </a:lnTo>
                  <a:lnTo>
                    <a:pt x="3226759" y="1398159"/>
                  </a:lnTo>
                  <a:lnTo>
                    <a:pt x="3373430" y="2679806"/>
                  </a:lnTo>
                  <a:lnTo>
                    <a:pt x="3520101" y="2679806"/>
                  </a:lnTo>
                </a:path>
              </a:pathLst>
            </a:custGeom>
            <a:ln w="27101" cap="flat">
              <a:solidFill>
                <a:srgbClr val="0058AB">
                  <a:alpha val="80000"/>
                </a:srgbClr>
              </a:solidFill>
              <a:prstDash val="solid"/>
              <a:round/>
            </a:ln>
          </p:spPr>
          <p:txBody>
            <a:bodyPr/>
            <a:lstStyle/>
            <a:p/>
          </p:txBody>
        </p:sp>
        <p:sp>
          <p:nvSpPr>
            <p:cNvPr id="85" name="pl85"/>
            <p:cNvSpPr/>
            <p:nvPr/>
          </p:nvSpPr>
          <p:spPr>
            <a:xfrm>
              <a:off x="5308715" y="3468898"/>
              <a:ext cx="3520101" cy="1048619"/>
            </a:xfrm>
            <a:custGeom>
              <a:avLst/>
              <a:pathLst>
                <a:path w="3520101" h="1048619">
                  <a:moveTo>
                    <a:pt x="0" y="0"/>
                  </a:moveTo>
                  <a:lnTo>
                    <a:pt x="146670" y="116513"/>
                  </a:lnTo>
                  <a:lnTo>
                    <a:pt x="293341" y="116513"/>
                  </a:lnTo>
                  <a:lnTo>
                    <a:pt x="440012" y="233026"/>
                  </a:lnTo>
                  <a:lnTo>
                    <a:pt x="586683" y="349539"/>
                  </a:lnTo>
                  <a:lnTo>
                    <a:pt x="733354" y="349539"/>
                  </a:lnTo>
                  <a:lnTo>
                    <a:pt x="880025" y="466053"/>
                  </a:lnTo>
                  <a:lnTo>
                    <a:pt x="1026696" y="582566"/>
                  </a:lnTo>
                  <a:lnTo>
                    <a:pt x="1173367" y="699079"/>
                  </a:lnTo>
                  <a:lnTo>
                    <a:pt x="1320038" y="815593"/>
                  </a:lnTo>
                  <a:lnTo>
                    <a:pt x="1466709" y="932106"/>
                  </a:lnTo>
                  <a:lnTo>
                    <a:pt x="1613379" y="932106"/>
                  </a:lnTo>
                  <a:lnTo>
                    <a:pt x="1760050" y="932106"/>
                  </a:lnTo>
                  <a:lnTo>
                    <a:pt x="1906721" y="1048619"/>
                  </a:lnTo>
                  <a:lnTo>
                    <a:pt x="2053392" y="932106"/>
                  </a:lnTo>
                  <a:lnTo>
                    <a:pt x="2200063" y="1048619"/>
                  </a:lnTo>
                  <a:lnTo>
                    <a:pt x="2346734" y="932106"/>
                  </a:lnTo>
                  <a:lnTo>
                    <a:pt x="2493405" y="932106"/>
                  </a:lnTo>
                  <a:lnTo>
                    <a:pt x="2640076" y="1048619"/>
                  </a:lnTo>
                  <a:lnTo>
                    <a:pt x="2786747" y="1048619"/>
                  </a:lnTo>
                  <a:lnTo>
                    <a:pt x="2933418" y="1048619"/>
                  </a:lnTo>
                  <a:lnTo>
                    <a:pt x="3080089" y="932106"/>
                  </a:lnTo>
                  <a:lnTo>
                    <a:pt x="3226759" y="815593"/>
                  </a:lnTo>
                  <a:lnTo>
                    <a:pt x="3373430" y="815593"/>
                  </a:lnTo>
                  <a:lnTo>
                    <a:pt x="3520101" y="932106"/>
                  </a:lnTo>
                </a:path>
              </a:pathLst>
            </a:custGeom>
            <a:ln w="27101" cap="flat">
              <a:solidFill>
                <a:srgbClr val="1CABE2">
                  <a:alpha val="80000"/>
                </a:srgbClr>
              </a:solidFill>
              <a:prstDash val="solid"/>
              <a:round/>
            </a:ln>
          </p:spPr>
          <p:txBody>
            <a:bodyPr/>
            <a:lstStyle/>
            <a:p/>
          </p:txBody>
        </p:sp>
        <p:sp>
          <p:nvSpPr>
            <p:cNvPr id="86" name="pl86"/>
            <p:cNvSpPr/>
            <p:nvPr/>
          </p:nvSpPr>
          <p:spPr>
            <a:xfrm>
              <a:off x="5308715" y="1954225"/>
              <a:ext cx="3520101" cy="2213753"/>
            </a:xfrm>
            <a:custGeom>
              <a:avLst/>
              <a:pathLst>
                <a:path w="3520101" h="2213753">
                  <a:moveTo>
                    <a:pt x="0" y="0"/>
                  </a:moveTo>
                  <a:lnTo>
                    <a:pt x="146670" y="233026"/>
                  </a:lnTo>
                  <a:lnTo>
                    <a:pt x="293341" y="349539"/>
                  </a:lnTo>
                  <a:lnTo>
                    <a:pt x="440012" y="815593"/>
                  </a:lnTo>
                  <a:lnTo>
                    <a:pt x="586683" y="1048619"/>
                  </a:lnTo>
                  <a:lnTo>
                    <a:pt x="733354" y="1398159"/>
                  </a:lnTo>
                  <a:lnTo>
                    <a:pt x="880025" y="1514673"/>
                  </a:lnTo>
                  <a:lnTo>
                    <a:pt x="1026696" y="1048619"/>
                  </a:lnTo>
                  <a:lnTo>
                    <a:pt x="1173367" y="1165133"/>
                  </a:lnTo>
                  <a:lnTo>
                    <a:pt x="1320038" y="1398159"/>
                  </a:lnTo>
                  <a:lnTo>
                    <a:pt x="1466709" y="1864213"/>
                  </a:lnTo>
                  <a:lnTo>
                    <a:pt x="1613379" y="1980726"/>
                  </a:lnTo>
                  <a:lnTo>
                    <a:pt x="1760050" y="2213753"/>
                  </a:lnTo>
                  <a:lnTo>
                    <a:pt x="1906721" y="2097239"/>
                  </a:lnTo>
                  <a:lnTo>
                    <a:pt x="2053392" y="1398159"/>
                  </a:lnTo>
                  <a:lnTo>
                    <a:pt x="2200063" y="1281646"/>
                  </a:lnTo>
                  <a:lnTo>
                    <a:pt x="2346734" y="932106"/>
                  </a:lnTo>
                  <a:lnTo>
                    <a:pt x="2493405" y="1165133"/>
                  </a:lnTo>
                  <a:lnTo>
                    <a:pt x="2640076" y="1048619"/>
                  </a:lnTo>
                  <a:lnTo>
                    <a:pt x="2786747" y="1048619"/>
                  </a:lnTo>
                  <a:lnTo>
                    <a:pt x="2933418" y="1048619"/>
                  </a:lnTo>
                  <a:lnTo>
                    <a:pt x="3080089" y="932106"/>
                  </a:lnTo>
                  <a:lnTo>
                    <a:pt x="3226759" y="699079"/>
                  </a:lnTo>
                  <a:lnTo>
                    <a:pt x="3373430" y="582566"/>
                  </a:lnTo>
                  <a:lnTo>
                    <a:pt x="3520101" y="815593"/>
                  </a:lnTo>
                </a:path>
              </a:pathLst>
            </a:custGeom>
            <a:ln w="27101" cap="flat">
              <a:solidFill>
                <a:srgbClr val="00833D">
                  <a:alpha val="80000"/>
                </a:srgbClr>
              </a:solidFill>
              <a:prstDash val="solid"/>
              <a:round/>
            </a:ln>
          </p:spPr>
          <p:txBody>
            <a:bodyPr/>
            <a:lstStyle/>
            <a:p/>
          </p:txBody>
        </p:sp>
        <p:sp>
          <p:nvSpPr>
            <p:cNvPr id="87" name="pl87"/>
            <p:cNvSpPr/>
            <p:nvPr/>
          </p:nvSpPr>
          <p:spPr>
            <a:xfrm>
              <a:off x="5308715" y="2420278"/>
              <a:ext cx="3520101" cy="2679806"/>
            </a:xfrm>
            <a:custGeom>
              <a:avLst/>
              <a:pathLst>
                <a:path w="3520101" h="2679806">
                  <a:moveTo>
                    <a:pt x="0" y="116513"/>
                  </a:moveTo>
                  <a:lnTo>
                    <a:pt x="146670" y="0"/>
                  </a:lnTo>
                  <a:lnTo>
                    <a:pt x="293341" y="1514673"/>
                  </a:lnTo>
                  <a:lnTo>
                    <a:pt x="440012" y="1398159"/>
                  </a:lnTo>
                  <a:lnTo>
                    <a:pt x="586683" y="1747699"/>
                  </a:lnTo>
                  <a:lnTo>
                    <a:pt x="733354" y="1398159"/>
                  </a:lnTo>
                  <a:lnTo>
                    <a:pt x="880025" y="1048619"/>
                  </a:lnTo>
                  <a:lnTo>
                    <a:pt x="1026696" y="1165133"/>
                  </a:lnTo>
                  <a:lnTo>
                    <a:pt x="1173367" y="1980726"/>
                  </a:lnTo>
                  <a:lnTo>
                    <a:pt x="1320038" y="1631186"/>
                  </a:lnTo>
                  <a:lnTo>
                    <a:pt x="1466709" y="1980726"/>
                  </a:lnTo>
                  <a:lnTo>
                    <a:pt x="1613379" y="1864213"/>
                  </a:lnTo>
                  <a:lnTo>
                    <a:pt x="1760050" y="1980726"/>
                  </a:lnTo>
                  <a:lnTo>
                    <a:pt x="1906721" y="1747699"/>
                  </a:lnTo>
                  <a:lnTo>
                    <a:pt x="2053392" y="1980726"/>
                  </a:lnTo>
                  <a:lnTo>
                    <a:pt x="2200063" y="2097239"/>
                  </a:lnTo>
                  <a:lnTo>
                    <a:pt x="2346734" y="2213753"/>
                  </a:lnTo>
                  <a:lnTo>
                    <a:pt x="2493405" y="1980726"/>
                  </a:lnTo>
                  <a:lnTo>
                    <a:pt x="2640076" y="2446779"/>
                  </a:lnTo>
                  <a:lnTo>
                    <a:pt x="2786747" y="2446779"/>
                  </a:lnTo>
                  <a:lnTo>
                    <a:pt x="2933418" y="1398159"/>
                  </a:lnTo>
                  <a:lnTo>
                    <a:pt x="3080089" y="233026"/>
                  </a:lnTo>
                  <a:lnTo>
                    <a:pt x="3226759" y="1398159"/>
                  </a:lnTo>
                  <a:lnTo>
                    <a:pt x="3373430" y="2679806"/>
                  </a:lnTo>
                  <a:lnTo>
                    <a:pt x="3520101" y="2679806"/>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20278"/>
              <a:ext cx="3520101" cy="2679806"/>
            </a:xfrm>
            <a:custGeom>
              <a:avLst/>
              <a:pathLst>
                <a:path w="3520101" h="2679806">
                  <a:moveTo>
                    <a:pt x="0" y="116513"/>
                  </a:moveTo>
                  <a:lnTo>
                    <a:pt x="146670" y="0"/>
                  </a:lnTo>
                  <a:lnTo>
                    <a:pt x="293341" y="1514673"/>
                  </a:lnTo>
                  <a:lnTo>
                    <a:pt x="440012" y="1398159"/>
                  </a:lnTo>
                  <a:lnTo>
                    <a:pt x="586683" y="1747699"/>
                  </a:lnTo>
                  <a:lnTo>
                    <a:pt x="733354" y="1398159"/>
                  </a:lnTo>
                  <a:lnTo>
                    <a:pt x="880025" y="1048619"/>
                  </a:lnTo>
                  <a:lnTo>
                    <a:pt x="1026696" y="1165133"/>
                  </a:lnTo>
                  <a:lnTo>
                    <a:pt x="1173367" y="1980726"/>
                  </a:lnTo>
                  <a:lnTo>
                    <a:pt x="1320038" y="1631186"/>
                  </a:lnTo>
                  <a:lnTo>
                    <a:pt x="1466709" y="1980726"/>
                  </a:lnTo>
                  <a:lnTo>
                    <a:pt x="1613379" y="1864213"/>
                  </a:lnTo>
                  <a:lnTo>
                    <a:pt x="1760050" y="1980726"/>
                  </a:lnTo>
                  <a:lnTo>
                    <a:pt x="1906721" y="1747699"/>
                  </a:lnTo>
                  <a:lnTo>
                    <a:pt x="2053392" y="1980726"/>
                  </a:lnTo>
                  <a:lnTo>
                    <a:pt x="2200063" y="2097239"/>
                  </a:lnTo>
                  <a:lnTo>
                    <a:pt x="2346734" y="2213753"/>
                  </a:lnTo>
                  <a:lnTo>
                    <a:pt x="2493405" y="1980726"/>
                  </a:lnTo>
                  <a:lnTo>
                    <a:pt x="2640076" y="2446779"/>
                  </a:lnTo>
                  <a:lnTo>
                    <a:pt x="2786747" y="2446779"/>
                  </a:lnTo>
                  <a:lnTo>
                    <a:pt x="2933418" y="1398159"/>
                  </a:lnTo>
                  <a:lnTo>
                    <a:pt x="3080089" y="233026"/>
                  </a:lnTo>
                  <a:lnTo>
                    <a:pt x="3226759" y="1398159"/>
                  </a:lnTo>
                  <a:lnTo>
                    <a:pt x="3373430" y="2679806"/>
                  </a:lnTo>
                  <a:lnTo>
                    <a:pt x="3520101" y="2679806"/>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18725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46889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05146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16797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120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1507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99" name="pg99"/>
            <p:cNvSpPr/>
            <p:nvPr/>
          </p:nvSpPr>
          <p:spPr>
            <a:xfrm>
              <a:off x="5955445" y="34023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343238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716935" y="39848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013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450290"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13151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8036973"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8100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6839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7128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3605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7293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923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727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6199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44229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4229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2608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802327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09394" y="607478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Sao Tome and Principe</a:t>
              </a:r>
            </a:p>
          </p:txBody>
        </p:sp>
        <p:sp>
          <p:nvSpPr>
            <p:cNvPr id="130" name="tx130"/>
            <p:cNvSpPr/>
            <p:nvPr/>
          </p:nvSpPr>
          <p:spPr>
            <a:xfrm>
              <a:off x="75279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29037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Sao Tome and Principe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35129"/>
            </a:xfrm>
            <a:custGeom>
              <a:avLst/>
              <a:pathLst>
                <a:path w="1578741" h="235129">
                  <a:moveTo>
                    <a:pt x="0" y="222754"/>
                  </a:moveTo>
                  <a:lnTo>
                    <a:pt x="65780" y="86626"/>
                  </a:lnTo>
                  <a:lnTo>
                    <a:pt x="131561" y="37125"/>
                  </a:lnTo>
                  <a:lnTo>
                    <a:pt x="197342" y="0"/>
                  </a:lnTo>
                  <a:lnTo>
                    <a:pt x="263123" y="0"/>
                  </a:lnTo>
                  <a:lnTo>
                    <a:pt x="328904" y="12375"/>
                  </a:lnTo>
                  <a:lnTo>
                    <a:pt x="394685" y="12375"/>
                  </a:lnTo>
                  <a:lnTo>
                    <a:pt x="460466" y="12375"/>
                  </a:lnTo>
                  <a:lnTo>
                    <a:pt x="526247" y="0"/>
                  </a:lnTo>
                  <a:lnTo>
                    <a:pt x="592028" y="0"/>
                  </a:lnTo>
                  <a:lnTo>
                    <a:pt x="657808" y="0"/>
                  </a:lnTo>
                  <a:lnTo>
                    <a:pt x="723589" y="0"/>
                  </a:lnTo>
                  <a:lnTo>
                    <a:pt x="789370" y="0"/>
                  </a:lnTo>
                  <a:lnTo>
                    <a:pt x="855151" y="24750"/>
                  </a:lnTo>
                  <a:lnTo>
                    <a:pt x="920932" y="49500"/>
                  </a:lnTo>
                  <a:lnTo>
                    <a:pt x="986713" y="24750"/>
                  </a:lnTo>
                  <a:lnTo>
                    <a:pt x="1052494" y="86626"/>
                  </a:lnTo>
                  <a:lnTo>
                    <a:pt x="1118275" y="61876"/>
                  </a:lnTo>
                  <a:lnTo>
                    <a:pt x="1184056" y="37125"/>
                  </a:lnTo>
                  <a:lnTo>
                    <a:pt x="1249836" y="49500"/>
                  </a:lnTo>
                  <a:lnTo>
                    <a:pt x="1315617" y="61876"/>
                  </a:lnTo>
                  <a:lnTo>
                    <a:pt x="1381398" y="74251"/>
                  </a:lnTo>
                  <a:lnTo>
                    <a:pt x="1447179" y="148502"/>
                  </a:lnTo>
                  <a:lnTo>
                    <a:pt x="1512960" y="235129"/>
                  </a:lnTo>
                  <a:lnTo>
                    <a:pt x="1578741" y="235129"/>
                  </a:lnTo>
                </a:path>
              </a:pathLst>
            </a:custGeom>
            <a:ln w="27101" cap="flat">
              <a:solidFill>
                <a:srgbClr val="1CABE2">
                  <a:alpha val="100000"/>
                </a:srgbClr>
              </a:solidFill>
              <a:prstDash val="solid"/>
              <a:round/>
            </a:ln>
          </p:spPr>
          <p:txBody>
            <a:bodyPr/>
            <a:lstStyle/>
            <a:p/>
          </p:txBody>
        </p:sp>
        <p:sp>
          <p:nvSpPr>
            <p:cNvPr id="24" name="tx24"/>
            <p:cNvSpPr/>
            <p:nvPr/>
          </p:nvSpPr>
          <p:spPr>
            <a:xfrm>
              <a:off x="833163"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259639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6" name="tx26"/>
            <p:cNvSpPr/>
            <p:nvPr/>
          </p:nvSpPr>
          <p:spPr>
            <a:xfrm>
              <a:off x="218066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2443792"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10626"/>
              <a:ext cx="1578741" cy="321755"/>
            </a:xfrm>
            <a:custGeom>
              <a:avLst/>
              <a:pathLst>
                <a:path w="1578741" h="321755">
                  <a:moveTo>
                    <a:pt x="0" y="321755"/>
                  </a:moveTo>
                  <a:lnTo>
                    <a:pt x="65780" y="247504"/>
                  </a:lnTo>
                  <a:lnTo>
                    <a:pt x="131561" y="123752"/>
                  </a:lnTo>
                  <a:lnTo>
                    <a:pt x="197342" y="99001"/>
                  </a:lnTo>
                  <a:lnTo>
                    <a:pt x="263123" y="49500"/>
                  </a:lnTo>
                  <a:lnTo>
                    <a:pt x="328904" y="86626"/>
                  </a:lnTo>
                  <a:lnTo>
                    <a:pt x="394685" y="123752"/>
                  </a:lnTo>
                  <a:lnTo>
                    <a:pt x="460466" y="111377"/>
                  </a:lnTo>
                  <a:lnTo>
                    <a:pt x="526247" y="24750"/>
                  </a:lnTo>
                  <a:lnTo>
                    <a:pt x="592028" y="61876"/>
                  </a:lnTo>
                  <a:lnTo>
                    <a:pt x="657808" y="37125"/>
                  </a:lnTo>
                  <a:lnTo>
                    <a:pt x="723589" y="49500"/>
                  </a:lnTo>
                  <a:lnTo>
                    <a:pt x="789370" y="37125"/>
                  </a:lnTo>
                  <a:lnTo>
                    <a:pt x="855151" y="49500"/>
                  </a:lnTo>
                  <a:lnTo>
                    <a:pt x="920932" y="37125"/>
                  </a:lnTo>
                  <a:lnTo>
                    <a:pt x="986713" y="24750"/>
                  </a:lnTo>
                  <a:lnTo>
                    <a:pt x="1052494" y="24750"/>
                  </a:lnTo>
                  <a:lnTo>
                    <a:pt x="1118275" y="61876"/>
                  </a:lnTo>
                  <a:lnTo>
                    <a:pt x="1184056" y="0"/>
                  </a:lnTo>
                  <a:lnTo>
                    <a:pt x="1249836" y="0"/>
                  </a:lnTo>
                  <a:lnTo>
                    <a:pt x="1315617" y="111377"/>
                  </a:lnTo>
                  <a:lnTo>
                    <a:pt x="1381398" y="222754"/>
                  </a:lnTo>
                  <a:lnTo>
                    <a:pt x="1447179" y="160877"/>
                  </a:lnTo>
                  <a:lnTo>
                    <a:pt x="1512960" y="99001"/>
                  </a:lnTo>
                  <a:lnTo>
                    <a:pt x="1578741" y="99001"/>
                  </a:lnTo>
                </a:path>
              </a:pathLst>
            </a:custGeom>
            <a:ln w="27101" cap="flat">
              <a:solidFill>
                <a:srgbClr val="1CABE2">
                  <a:alpha val="100000"/>
                </a:srgbClr>
              </a:solidFill>
              <a:prstDash val="solid"/>
              <a:round/>
            </a:ln>
          </p:spPr>
          <p:txBody>
            <a:bodyPr/>
            <a:lstStyle/>
            <a:p/>
          </p:txBody>
        </p:sp>
        <p:sp>
          <p:nvSpPr>
            <p:cNvPr id="48" name="tx48"/>
            <p:cNvSpPr/>
            <p:nvPr/>
          </p:nvSpPr>
          <p:spPr>
            <a:xfrm>
              <a:off x="833163"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49" name="tx49"/>
            <p:cNvSpPr/>
            <p:nvPr/>
          </p:nvSpPr>
          <p:spPr>
            <a:xfrm>
              <a:off x="2596391"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180669"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2443792"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7587" y="4692479"/>
              <a:ext cx="526247" cy="878641"/>
            </a:xfrm>
            <a:custGeom>
              <a:avLst/>
              <a:pathLst>
                <a:path w="526247" h="878641">
                  <a:moveTo>
                    <a:pt x="0" y="878641"/>
                  </a:moveTo>
                  <a:lnTo>
                    <a:pt x="65780" y="0"/>
                  </a:lnTo>
                  <a:lnTo>
                    <a:pt x="131561" y="0"/>
                  </a:lnTo>
                  <a:lnTo>
                    <a:pt x="197342" y="0"/>
                  </a:lnTo>
                  <a:lnTo>
                    <a:pt x="263123" y="99001"/>
                  </a:lnTo>
                  <a:lnTo>
                    <a:pt x="328904" y="210378"/>
                  </a:lnTo>
                  <a:lnTo>
                    <a:pt x="394685" y="173253"/>
                  </a:lnTo>
                  <a:lnTo>
                    <a:pt x="460466" y="544509"/>
                  </a:lnTo>
                  <a:lnTo>
                    <a:pt x="526247" y="99001"/>
                  </a:lnTo>
                </a:path>
              </a:pathLst>
            </a:custGeom>
            <a:ln w="27101" cap="flat">
              <a:solidFill>
                <a:srgbClr val="1CABE2">
                  <a:alpha val="100000"/>
                </a:srgbClr>
              </a:solidFill>
              <a:prstDash val="solid"/>
              <a:round/>
            </a:ln>
          </p:spPr>
          <p:txBody>
            <a:bodyPr/>
            <a:lstStyle/>
            <a:p/>
          </p:txBody>
        </p:sp>
        <p:sp>
          <p:nvSpPr>
            <p:cNvPr id="72" name="tx72"/>
            <p:cNvSpPr/>
            <p:nvPr/>
          </p:nvSpPr>
          <p:spPr>
            <a:xfrm>
              <a:off x="1885657" y="54800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73" name="tx73"/>
            <p:cNvSpPr/>
            <p:nvPr/>
          </p:nvSpPr>
          <p:spPr>
            <a:xfrm>
              <a:off x="259639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180669"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2443792"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148502"/>
            </a:xfrm>
            <a:custGeom>
              <a:avLst/>
              <a:pathLst>
                <a:path w="1578741" h="148502">
                  <a:moveTo>
                    <a:pt x="0" y="123752"/>
                  </a:moveTo>
                  <a:lnTo>
                    <a:pt x="65780" y="24750"/>
                  </a:lnTo>
                  <a:lnTo>
                    <a:pt x="131561" y="61876"/>
                  </a:lnTo>
                  <a:lnTo>
                    <a:pt x="197342" y="12375"/>
                  </a:lnTo>
                  <a:lnTo>
                    <a:pt x="263123" y="0"/>
                  </a:lnTo>
                  <a:lnTo>
                    <a:pt x="328904" y="0"/>
                  </a:lnTo>
                  <a:lnTo>
                    <a:pt x="394685" y="0"/>
                  </a:lnTo>
                  <a:lnTo>
                    <a:pt x="460466" y="0"/>
                  </a:lnTo>
                  <a:lnTo>
                    <a:pt x="526247" y="0"/>
                  </a:lnTo>
                  <a:lnTo>
                    <a:pt x="592028" y="0"/>
                  </a:lnTo>
                  <a:lnTo>
                    <a:pt x="657808" y="12375"/>
                  </a:lnTo>
                  <a:lnTo>
                    <a:pt x="723589" y="12375"/>
                  </a:lnTo>
                  <a:lnTo>
                    <a:pt x="789370" y="12375"/>
                  </a:lnTo>
                  <a:lnTo>
                    <a:pt x="855151" y="0"/>
                  </a:lnTo>
                  <a:lnTo>
                    <a:pt x="920932" y="12375"/>
                  </a:lnTo>
                  <a:lnTo>
                    <a:pt x="986713" y="12375"/>
                  </a:lnTo>
                  <a:lnTo>
                    <a:pt x="1052494" y="24750"/>
                  </a:lnTo>
                  <a:lnTo>
                    <a:pt x="1118275" y="37125"/>
                  </a:lnTo>
                  <a:lnTo>
                    <a:pt x="1184056" y="24750"/>
                  </a:lnTo>
                  <a:lnTo>
                    <a:pt x="1249836" y="24750"/>
                  </a:lnTo>
                  <a:lnTo>
                    <a:pt x="1315617" y="24750"/>
                  </a:lnTo>
                  <a:lnTo>
                    <a:pt x="1381398" y="24750"/>
                  </a:lnTo>
                  <a:lnTo>
                    <a:pt x="1447179" y="86626"/>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4692031"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009627"/>
              <a:ext cx="657808" cy="222754"/>
            </a:xfrm>
            <a:custGeom>
              <a:avLst/>
              <a:pathLst>
                <a:path w="657808" h="222754">
                  <a:moveTo>
                    <a:pt x="0" y="198003"/>
                  </a:moveTo>
                  <a:lnTo>
                    <a:pt x="65780" y="136127"/>
                  </a:lnTo>
                  <a:lnTo>
                    <a:pt x="131561" y="136127"/>
                  </a:lnTo>
                  <a:lnTo>
                    <a:pt x="197342" y="136127"/>
                  </a:lnTo>
                  <a:lnTo>
                    <a:pt x="263123" y="136127"/>
                  </a:lnTo>
                  <a:lnTo>
                    <a:pt x="328904" y="74251"/>
                  </a:lnTo>
                  <a:lnTo>
                    <a:pt x="394685" y="148502"/>
                  </a:lnTo>
                  <a:lnTo>
                    <a:pt x="460466" y="222754"/>
                  </a:lnTo>
                  <a:lnTo>
                    <a:pt x="526247" y="86626"/>
                  </a:lnTo>
                  <a:lnTo>
                    <a:pt x="592028" y="0"/>
                  </a:lnTo>
                  <a:lnTo>
                    <a:pt x="657808" y="0"/>
                  </a:lnTo>
                </a:path>
              </a:pathLst>
            </a:custGeom>
            <a:ln w="27101" cap="flat">
              <a:solidFill>
                <a:srgbClr val="1CABE2">
                  <a:alpha val="100000"/>
                </a:srgbClr>
              </a:solidFill>
              <a:prstDash val="solid"/>
              <a:round/>
            </a:ln>
          </p:spPr>
          <p:txBody>
            <a:bodyPr/>
            <a:lstStyle/>
            <a:p/>
          </p:txBody>
        </p:sp>
        <p:sp>
          <p:nvSpPr>
            <p:cNvPr id="120" name="tx120"/>
            <p:cNvSpPr/>
            <p:nvPr/>
          </p:nvSpPr>
          <p:spPr>
            <a:xfrm>
              <a:off x="3849736"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4692031"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2" name="tx122"/>
            <p:cNvSpPr/>
            <p:nvPr/>
          </p:nvSpPr>
          <p:spPr>
            <a:xfrm>
              <a:off x="4276309"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tx123"/>
            <p:cNvSpPr/>
            <p:nvPr/>
          </p:nvSpPr>
          <p:spPr>
            <a:xfrm>
              <a:off x="4539433"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278076" y="4704855"/>
              <a:ext cx="657808" cy="742513"/>
            </a:xfrm>
            <a:custGeom>
              <a:avLst/>
              <a:pathLst>
                <a:path w="657808" h="742513">
                  <a:moveTo>
                    <a:pt x="0" y="742513"/>
                  </a:moveTo>
                  <a:lnTo>
                    <a:pt x="65780" y="532134"/>
                  </a:lnTo>
                  <a:lnTo>
                    <a:pt x="131561" y="321755"/>
                  </a:lnTo>
                  <a:lnTo>
                    <a:pt x="197342" y="111377"/>
                  </a:lnTo>
                  <a:lnTo>
                    <a:pt x="263123" y="99001"/>
                  </a:lnTo>
                  <a:lnTo>
                    <a:pt x="328904" y="0"/>
                  </a:lnTo>
                  <a:lnTo>
                    <a:pt x="394685" y="49500"/>
                  </a:lnTo>
                  <a:lnTo>
                    <a:pt x="460466" y="24750"/>
                  </a:lnTo>
                  <a:lnTo>
                    <a:pt x="526247" y="37125"/>
                  </a:lnTo>
                  <a:lnTo>
                    <a:pt x="592028" y="24750"/>
                  </a:lnTo>
                  <a:lnTo>
                    <a:pt x="657808" y="37125"/>
                  </a:lnTo>
                </a:path>
              </a:pathLst>
            </a:custGeom>
            <a:ln w="27101" cap="flat">
              <a:solidFill>
                <a:srgbClr val="1CABE2">
                  <a:alpha val="100000"/>
                </a:srgbClr>
              </a:solidFill>
              <a:prstDash val="solid"/>
              <a:round/>
            </a:ln>
          </p:spPr>
          <p:txBody>
            <a:bodyPr/>
            <a:lstStyle/>
            <a:p/>
          </p:txBody>
        </p:sp>
        <p:sp>
          <p:nvSpPr>
            <p:cNvPr id="144" name="tx144"/>
            <p:cNvSpPr/>
            <p:nvPr/>
          </p:nvSpPr>
          <p:spPr>
            <a:xfrm>
              <a:off x="3126146" y="53550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45" name="pl145"/>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6" name="pl146"/>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7" name="pl147"/>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2" name="pl152"/>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3" name="pl153"/>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76374" y="1079271"/>
              <a:ext cx="1578741" cy="210378"/>
            </a:xfrm>
            <a:custGeom>
              <a:avLst/>
              <a:pathLst>
                <a:path w="1578741" h="210378">
                  <a:moveTo>
                    <a:pt x="0" y="210378"/>
                  </a:moveTo>
                  <a:lnTo>
                    <a:pt x="65780" y="86626"/>
                  </a:lnTo>
                  <a:lnTo>
                    <a:pt x="131561" y="86626"/>
                  </a:lnTo>
                  <a:lnTo>
                    <a:pt x="197342" y="61876"/>
                  </a:lnTo>
                  <a:lnTo>
                    <a:pt x="263123" y="37125"/>
                  </a:lnTo>
                  <a:lnTo>
                    <a:pt x="328904" y="24750"/>
                  </a:lnTo>
                  <a:lnTo>
                    <a:pt x="394685" y="24750"/>
                  </a:lnTo>
                  <a:lnTo>
                    <a:pt x="460466" y="24750"/>
                  </a:lnTo>
                  <a:lnTo>
                    <a:pt x="526247" y="0"/>
                  </a:lnTo>
                  <a:lnTo>
                    <a:pt x="592028" y="12375"/>
                  </a:lnTo>
                  <a:lnTo>
                    <a:pt x="657808" y="12375"/>
                  </a:lnTo>
                  <a:lnTo>
                    <a:pt x="723589" y="37125"/>
                  </a:lnTo>
                  <a:lnTo>
                    <a:pt x="789370" y="37125"/>
                  </a:lnTo>
                  <a:lnTo>
                    <a:pt x="855151" y="24750"/>
                  </a:lnTo>
                  <a:lnTo>
                    <a:pt x="920932" y="49500"/>
                  </a:lnTo>
                  <a:lnTo>
                    <a:pt x="986713" y="37125"/>
                  </a:lnTo>
                  <a:lnTo>
                    <a:pt x="1052494" y="37125"/>
                  </a:lnTo>
                  <a:lnTo>
                    <a:pt x="1118275" y="49500"/>
                  </a:lnTo>
                  <a:lnTo>
                    <a:pt x="1184056" y="49500"/>
                  </a:lnTo>
                  <a:lnTo>
                    <a:pt x="1249836" y="49500"/>
                  </a:lnTo>
                  <a:lnTo>
                    <a:pt x="1315617" y="37125"/>
                  </a:lnTo>
                  <a:lnTo>
                    <a:pt x="1381398" y="24750"/>
                  </a:lnTo>
                  <a:lnTo>
                    <a:pt x="1447179" y="86626"/>
                  </a:lnTo>
                  <a:lnTo>
                    <a:pt x="1512960" y="148502"/>
                  </a:lnTo>
                  <a:lnTo>
                    <a:pt x="1578741" y="148502"/>
                  </a:lnTo>
                </a:path>
              </a:pathLst>
            </a:custGeom>
            <a:ln w="27101" cap="flat">
              <a:solidFill>
                <a:srgbClr val="1CABE2">
                  <a:alpha val="100000"/>
                </a:srgbClr>
              </a:solidFill>
              <a:prstDash val="solid"/>
              <a:round/>
            </a:ln>
          </p:spPr>
          <p:txBody>
            <a:bodyPr/>
            <a:lstStyle/>
            <a:p/>
          </p:txBody>
        </p:sp>
        <p:sp>
          <p:nvSpPr>
            <p:cNvPr id="165" name="tx165"/>
            <p:cNvSpPr/>
            <p:nvPr/>
          </p:nvSpPr>
          <p:spPr>
            <a:xfrm>
              <a:off x="5024444"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6" name="tx166"/>
            <p:cNvSpPr/>
            <p:nvPr/>
          </p:nvSpPr>
          <p:spPr>
            <a:xfrm>
              <a:off x="6787671"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7" name="tx167"/>
            <p:cNvSpPr/>
            <p:nvPr/>
          </p:nvSpPr>
          <p:spPr>
            <a:xfrm>
              <a:off x="637195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663507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9" name="pl169"/>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0" name="pl170"/>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1" name="pl171"/>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6" name="pl176"/>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7" name="pl177"/>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031525" y="2885875"/>
              <a:ext cx="723589" cy="136127"/>
            </a:xfrm>
            <a:custGeom>
              <a:avLst/>
              <a:pathLst>
                <a:path w="723589" h="136127">
                  <a:moveTo>
                    <a:pt x="0" y="0"/>
                  </a:moveTo>
                  <a:lnTo>
                    <a:pt x="65780" y="24750"/>
                  </a:lnTo>
                  <a:lnTo>
                    <a:pt x="131561" y="12375"/>
                  </a:lnTo>
                  <a:lnTo>
                    <a:pt x="197342" y="12375"/>
                  </a:lnTo>
                  <a:lnTo>
                    <a:pt x="263123" y="24750"/>
                  </a:lnTo>
                  <a:lnTo>
                    <a:pt x="328904" y="24750"/>
                  </a:lnTo>
                  <a:lnTo>
                    <a:pt x="394685" y="24750"/>
                  </a:lnTo>
                  <a:lnTo>
                    <a:pt x="460466" y="12375"/>
                  </a:lnTo>
                  <a:lnTo>
                    <a:pt x="526247" y="0"/>
                  </a:lnTo>
                  <a:lnTo>
                    <a:pt x="592028" y="61876"/>
                  </a:lnTo>
                  <a:lnTo>
                    <a:pt x="657808" y="136127"/>
                  </a:lnTo>
                  <a:lnTo>
                    <a:pt x="723589" y="136127"/>
                  </a:lnTo>
                </a:path>
              </a:pathLst>
            </a:custGeom>
            <a:ln w="27101" cap="flat">
              <a:solidFill>
                <a:srgbClr val="1CABE2">
                  <a:alpha val="100000"/>
                </a:srgbClr>
              </a:solidFill>
              <a:prstDash val="solid"/>
              <a:round/>
            </a:ln>
          </p:spPr>
          <p:txBody>
            <a:bodyPr/>
            <a:lstStyle/>
            <a:p/>
          </p:txBody>
        </p:sp>
        <p:sp>
          <p:nvSpPr>
            <p:cNvPr id="189" name="tx189"/>
            <p:cNvSpPr/>
            <p:nvPr/>
          </p:nvSpPr>
          <p:spPr>
            <a:xfrm>
              <a:off x="587959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0" name="tx190"/>
            <p:cNvSpPr/>
            <p:nvPr/>
          </p:nvSpPr>
          <p:spPr>
            <a:xfrm>
              <a:off x="678767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1" name="tx191"/>
            <p:cNvSpPr/>
            <p:nvPr/>
          </p:nvSpPr>
          <p:spPr>
            <a:xfrm>
              <a:off x="637195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2" name="tx192"/>
            <p:cNvSpPr/>
            <p:nvPr/>
          </p:nvSpPr>
          <p:spPr>
            <a:xfrm>
              <a:off x="6635073"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3" name="pl193"/>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4" name="pl194"/>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5" name="pl195"/>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0" name="pl200"/>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1" name="pl201"/>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24508" y="1104021"/>
              <a:ext cx="526247" cy="631136"/>
            </a:xfrm>
            <a:custGeom>
              <a:avLst/>
              <a:pathLst>
                <a:path w="526247" h="631136">
                  <a:moveTo>
                    <a:pt x="0" y="371256"/>
                  </a:moveTo>
                  <a:lnTo>
                    <a:pt x="65780" y="631136"/>
                  </a:lnTo>
                  <a:lnTo>
                    <a:pt x="131561" y="0"/>
                  </a:lnTo>
                  <a:lnTo>
                    <a:pt x="197342" y="24750"/>
                  </a:lnTo>
                  <a:lnTo>
                    <a:pt x="263123" y="37125"/>
                  </a:lnTo>
                  <a:lnTo>
                    <a:pt x="328904" y="49500"/>
                  </a:lnTo>
                  <a:lnTo>
                    <a:pt x="394685" y="123752"/>
                  </a:lnTo>
                  <a:lnTo>
                    <a:pt x="460466" y="198003"/>
                  </a:lnTo>
                  <a:lnTo>
                    <a:pt x="526247" y="123752"/>
                  </a:lnTo>
                </a:path>
              </a:pathLst>
            </a:custGeom>
            <a:ln w="27101" cap="flat">
              <a:solidFill>
                <a:srgbClr val="1CABE2">
                  <a:alpha val="100000"/>
                </a:srgbClr>
              </a:solidFill>
              <a:prstDash val="solid"/>
              <a:round/>
            </a:ln>
          </p:spPr>
          <p:txBody>
            <a:bodyPr/>
            <a:lstStyle/>
            <a:p/>
          </p:txBody>
        </p:sp>
        <p:sp>
          <p:nvSpPr>
            <p:cNvPr id="213" name="tx213"/>
            <p:cNvSpPr/>
            <p:nvPr/>
          </p:nvSpPr>
          <p:spPr>
            <a:xfrm>
              <a:off x="8172578" y="1383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14" name="tx214"/>
            <p:cNvSpPr/>
            <p:nvPr/>
          </p:nvSpPr>
          <p:spPr>
            <a:xfrm>
              <a:off x="888331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5" name="tx215"/>
            <p:cNvSpPr/>
            <p:nvPr/>
          </p:nvSpPr>
          <p:spPr>
            <a:xfrm>
              <a:off x="84675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6" name="tx216"/>
            <p:cNvSpPr/>
            <p:nvPr/>
          </p:nvSpPr>
          <p:spPr>
            <a:xfrm>
              <a:off x="8730714"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pl217"/>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18" name="pl218"/>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19" name="pl219"/>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4" name="pl224"/>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5" name="pl225"/>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272014" y="2861125"/>
              <a:ext cx="1578741" cy="173253"/>
            </a:xfrm>
            <a:custGeom>
              <a:avLst/>
              <a:pathLst>
                <a:path w="1578741" h="173253">
                  <a:moveTo>
                    <a:pt x="0" y="148502"/>
                  </a:moveTo>
                  <a:lnTo>
                    <a:pt x="65780" y="111377"/>
                  </a:lnTo>
                  <a:lnTo>
                    <a:pt x="131561" y="86626"/>
                  </a:lnTo>
                  <a:lnTo>
                    <a:pt x="197342" y="61876"/>
                  </a:lnTo>
                  <a:lnTo>
                    <a:pt x="263123" y="0"/>
                  </a:lnTo>
                  <a:lnTo>
                    <a:pt x="328904" y="24750"/>
                  </a:lnTo>
                  <a:lnTo>
                    <a:pt x="394685" y="24750"/>
                  </a:lnTo>
                  <a:lnTo>
                    <a:pt x="460466" y="12375"/>
                  </a:lnTo>
                  <a:lnTo>
                    <a:pt x="526247" y="0"/>
                  </a:lnTo>
                  <a:lnTo>
                    <a:pt x="592028" y="0"/>
                  </a:lnTo>
                  <a:lnTo>
                    <a:pt x="657808" y="12375"/>
                  </a:lnTo>
                  <a:lnTo>
                    <a:pt x="723589" y="37125"/>
                  </a:lnTo>
                  <a:lnTo>
                    <a:pt x="789370" y="37125"/>
                  </a:lnTo>
                  <a:lnTo>
                    <a:pt x="855151" y="24750"/>
                  </a:lnTo>
                  <a:lnTo>
                    <a:pt x="920932" y="49500"/>
                  </a:lnTo>
                  <a:lnTo>
                    <a:pt x="986713" y="37125"/>
                  </a:lnTo>
                  <a:lnTo>
                    <a:pt x="1052494" y="37125"/>
                  </a:lnTo>
                  <a:lnTo>
                    <a:pt x="1118275" y="49500"/>
                  </a:lnTo>
                  <a:lnTo>
                    <a:pt x="1184056" y="49500"/>
                  </a:lnTo>
                  <a:lnTo>
                    <a:pt x="1249836" y="49500"/>
                  </a:lnTo>
                  <a:lnTo>
                    <a:pt x="1315617" y="61876"/>
                  </a:lnTo>
                  <a:lnTo>
                    <a:pt x="1381398" y="74251"/>
                  </a:lnTo>
                  <a:lnTo>
                    <a:pt x="1447179" y="123752"/>
                  </a:lnTo>
                  <a:lnTo>
                    <a:pt x="1512960" y="173253"/>
                  </a:lnTo>
                  <a:lnTo>
                    <a:pt x="1578741" y="173253"/>
                  </a:lnTo>
                </a:path>
              </a:pathLst>
            </a:custGeom>
            <a:ln w="27101" cap="flat">
              <a:solidFill>
                <a:srgbClr val="1CABE2">
                  <a:alpha val="100000"/>
                </a:srgbClr>
              </a:solidFill>
              <a:prstDash val="solid"/>
              <a:round/>
            </a:ln>
          </p:spPr>
          <p:txBody>
            <a:bodyPr/>
            <a:lstStyle/>
            <a:p/>
          </p:txBody>
        </p:sp>
        <p:sp>
          <p:nvSpPr>
            <p:cNvPr id="237" name="tx237"/>
            <p:cNvSpPr/>
            <p:nvPr/>
          </p:nvSpPr>
          <p:spPr>
            <a:xfrm>
              <a:off x="7120084"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38" name="tx238"/>
            <p:cNvSpPr/>
            <p:nvPr/>
          </p:nvSpPr>
          <p:spPr>
            <a:xfrm>
              <a:off x="88833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9" name="tx239"/>
            <p:cNvSpPr/>
            <p:nvPr/>
          </p:nvSpPr>
          <p:spPr>
            <a:xfrm>
              <a:off x="84675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40" name="tx240"/>
            <p:cNvSpPr/>
            <p:nvPr/>
          </p:nvSpPr>
          <p:spPr>
            <a:xfrm>
              <a:off x="873071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1" name="tx241"/>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2" name="tx242"/>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3" name="tx243"/>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4" name="tx244"/>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5" name="tx245"/>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6" name="tx246"/>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7" name="tx247"/>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48" name="tx248"/>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49" name="tx249"/>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0" name="tx250"/>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1" name="tx251"/>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2" name="tx252"/>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3" name="tx253"/>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4" name="tx254"/>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5" name="tx255"/>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6" name="tx256"/>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7" name="tx257"/>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8" name="tx258"/>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9" name="tx259"/>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0" name="tx260"/>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1" name="tx261"/>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2" name="tx262"/>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3" name="tx263"/>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4" name="tx264"/>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5" name="tx265"/>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1" name="tx271"/>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2" name="tx272"/>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8" name="tx278"/>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9" name="tx27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0" name="tx28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1" name="tx28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2" name="tx28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3" name="tx28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4" name="tx28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5" name="tx28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6" name="tx28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7" name="tx28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8" name="tx28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9" name="tx28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0" name="tx29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1" name="tx29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2" name="tx29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3" name="tx29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4" name="tx29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5" name="tx29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6" name="tx29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7" name="tx29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8" name="tx298"/>
            <p:cNvSpPr/>
            <p:nvPr/>
          </p:nvSpPr>
          <p:spPr>
            <a:xfrm>
              <a:off x="1800745" y="398022"/>
              <a:ext cx="62343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Sao Tome and Principe, 2000-2024</a:t>
              </a:r>
            </a:p>
          </p:txBody>
        </p:sp>
        <p:sp>
          <p:nvSpPr>
            <p:cNvPr id="299" name="tx2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0" name="tx30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had the lowest coverage (80%), followed by POL3 (85%).
Compared to 2019, coverage of 8 vaccines decreased (BCG, DTP1, DTP3, IPV1, MCV1, PCV3, POL3 and ROTAC) and one vaccine increased (MCV2).
Compared to 2023, coverage of 7 vaccines remained constant (BCG, DTP1, DTP3, MCV1, MCV2, PCV3 and POL3) and 2 vaccines increased (IPV1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06643"/>
            </a:xfrm>
            <a:custGeom>
              <a:avLst/>
              <a:pathLst>
                <a:path w="6480943" h="806643">
                  <a:moveTo>
                    <a:pt x="0" y="806643"/>
                  </a:moveTo>
                  <a:lnTo>
                    <a:pt x="270039" y="332147"/>
                  </a:lnTo>
                  <a:lnTo>
                    <a:pt x="540078" y="332147"/>
                  </a:lnTo>
                  <a:lnTo>
                    <a:pt x="810117" y="237248"/>
                  </a:lnTo>
                  <a:lnTo>
                    <a:pt x="1080157" y="142348"/>
                  </a:lnTo>
                  <a:lnTo>
                    <a:pt x="1350196" y="94899"/>
                  </a:lnTo>
                  <a:lnTo>
                    <a:pt x="1620235" y="94899"/>
                  </a:lnTo>
                  <a:lnTo>
                    <a:pt x="1890275" y="94899"/>
                  </a:lnTo>
                  <a:lnTo>
                    <a:pt x="2160314" y="0"/>
                  </a:lnTo>
                  <a:lnTo>
                    <a:pt x="2430353" y="47449"/>
                  </a:lnTo>
                  <a:lnTo>
                    <a:pt x="2700393" y="47449"/>
                  </a:lnTo>
                  <a:lnTo>
                    <a:pt x="2970432" y="142348"/>
                  </a:lnTo>
                  <a:lnTo>
                    <a:pt x="3240471" y="142348"/>
                  </a:lnTo>
                  <a:lnTo>
                    <a:pt x="3510510" y="94899"/>
                  </a:lnTo>
                  <a:lnTo>
                    <a:pt x="3780550" y="189798"/>
                  </a:lnTo>
                  <a:lnTo>
                    <a:pt x="4050589" y="142348"/>
                  </a:lnTo>
                  <a:lnTo>
                    <a:pt x="4320628" y="142348"/>
                  </a:lnTo>
                  <a:lnTo>
                    <a:pt x="4590668" y="189798"/>
                  </a:lnTo>
                  <a:lnTo>
                    <a:pt x="4860707" y="189798"/>
                  </a:lnTo>
                  <a:lnTo>
                    <a:pt x="5130746" y="189798"/>
                  </a:lnTo>
                  <a:lnTo>
                    <a:pt x="5400786" y="142348"/>
                  </a:lnTo>
                  <a:lnTo>
                    <a:pt x="5670825" y="94899"/>
                  </a:lnTo>
                  <a:lnTo>
                    <a:pt x="5940864" y="332147"/>
                  </a:lnTo>
                  <a:lnTo>
                    <a:pt x="6210904" y="569395"/>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945373" y="930799"/>
              <a:ext cx="5670825" cy="2657178"/>
            </a:xfrm>
            <a:custGeom>
              <a:avLst/>
              <a:pathLst>
                <a:path w="5670825" h="2657178">
                  <a:moveTo>
                    <a:pt x="0" y="2657178"/>
                  </a:moveTo>
                  <a:lnTo>
                    <a:pt x="270039" y="1376038"/>
                  </a:lnTo>
                  <a:lnTo>
                    <a:pt x="540078" y="142348"/>
                  </a:lnTo>
                  <a:lnTo>
                    <a:pt x="810117" y="1138790"/>
                  </a:lnTo>
                  <a:lnTo>
                    <a:pt x="1080157" y="569395"/>
                  </a:lnTo>
                  <a:lnTo>
                    <a:pt x="1350196" y="0"/>
                  </a:lnTo>
                  <a:lnTo>
                    <a:pt x="1620235" y="47449"/>
                  </a:lnTo>
                  <a:lnTo>
                    <a:pt x="1890275" y="47449"/>
                  </a:lnTo>
                  <a:lnTo>
                    <a:pt x="2160314" y="142348"/>
                  </a:lnTo>
                  <a:lnTo>
                    <a:pt x="2430353" y="142348"/>
                  </a:lnTo>
                  <a:lnTo>
                    <a:pt x="2700393" y="94899"/>
                  </a:lnTo>
                  <a:lnTo>
                    <a:pt x="2970432" y="189798"/>
                  </a:lnTo>
                  <a:lnTo>
                    <a:pt x="3240471" y="142348"/>
                  </a:lnTo>
                  <a:lnTo>
                    <a:pt x="3510510" y="142348"/>
                  </a:lnTo>
                  <a:lnTo>
                    <a:pt x="3780550" y="189798"/>
                  </a:lnTo>
                  <a:lnTo>
                    <a:pt x="4050589" y="189798"/>
                  </a:lnTo>
                  <a:lnTo>
                    <a:pt x="4320628" y="189798"/>
                  </a:lnTo>
                  <a:lnTo>
                    <a:pt x="4590668" y="142348"/>
                  </a:lnTo>
                  <a:lnTo>
                    <a:pt x="4860707" y="94899"/>
                  </a:lnTo>
                  <a:lnTo>
                    <a:pt x="5130746" y="332147"/>
                  </a:lnTo>
                  <a:lnTo>
                    <a:pt x="5400786" y="569395"/>
                  </a:lnTo>
                  <a:lnTo>
                    <a:pt x="5670825" y="569395"/>
                  </a:lnTo>
                </a:path>
              </a:pathLst>
            </a:custGeom>
            <a:ln w="27101" cap="flat">
              <a:solidFill>
                <a:srgbClr val="80BD41">
                  <a:alpha val="100000"/>
                </a:srgbClr>
              </a:solidFill>
              <a:prstDash val="solid"/>
              <a:round/>
            </a:ln>
          </p:spPr>
          <p:txBody>
            <a:bodyPr/>
            <a:lstStyle/>
            <a:p/>
          </p:txBody>
        </p:sp>
        <p:sp>
          <p:nvSpPr>
            <p:cNvPr id="39" name="pl39"/>
            <p:cNvSpPr/>
            <p:nvPr/>
          </p:nvSpPr>
          <p:spPr>
            <a:xfrm>
              <a:off x="3835648" y="978248"/>
              <a:ext cx="3780550" cy="521945"/>
            </a:xfrm>
            <a:custGeom>
              <a:avLst/>
              <a:pathLst>
                <a:path w="3780550" h="521945">
                  <a:moveTo>
                    <a:pt x="0" y="0"/>
                  </a:moveTo>
                  <a:lnTo>
                    <a:pt x="270039" y="94899"/>
                  </a:lnTo>
                  <a:lnTo>
                    <a:pt x="540078" y="94899"/>
                  </a:lnTo>
                  <a:lnTo>
                    <a:pt x="810117" y="47449"/>
                  </a:lnTo>
                  <a:lnTo>
                    <a:pt x="1080157" y="142348"/>
                  </a:lnTo>
                  <a:lnTo>
                    <a:pt x="1350196" y="94899"/>
                  </a:lnTo>
                  <a:lnTo>
                    <a:pt x="1620235" y="94899"/>
                  </a:lnTo>
                  <a:lnTo>
                    <a:pt x="1890275" y="142348"/>
                  </a:lnTo>
                  <a:lnTo>
                    <a:pt x="2160314" y="142348"/>
                  </a:lnTo>
                  <a:lnTo>
                    <a:pt x="2430353" y="142348"/>
                  </a:lnTo>
                  <a:lnTo>
                    <a:pt x="2700393" y="94899"/>
                  </a:lnTo>
                  <a:lnTo>
                    <a:pt x="2970432" y="47449"/>
                  </a:lnTo>
                  <a:lnTo>
                    <a:pt x="3240471" y="284697"/>
                  </a:lnTo>
                  <a:lnTo>
                    <a:pt x="3510510" y="521945"/>
                  </a:lnTo>
                  <a:lnTo>
                    <a:pt x="3780550" y="521945"/>
                  </a:lnTo>
                </a:path>
              </a:pathLst>
            </a:custGeom>
            <a:ln w="27101" cap="flat">
              <a:solidFill>
                <a:srgbClr val="EE00EE">
                  <a:alpha val="100000"/>
                </a:srgbClr>
              </a:solidFill>
              <a:prstDash val="solid"/>
              <a:round/>
            </a:ln>
          </p:spPr>
          <p:txBody>
            <a:bodyPr/>
            <a:lstStyle/>
            <a:p/>
          </p:txBody>
        </p:sp>
        <p:sp>
          <p:nvSpPr>
            <p:cNvPr id="40" name="pl40"/>
            <p:cNvSpPr/>
            <p:nvPr/>
          </p:nvSpPr>
          <p:spPr>
            <a:xfrm>
              <a:off x="6806080" y="2022140"/>
              <a:ext cx="810117" cy="901542"/>
            </a:xfrm>
            <a:custGeom>
              <a:avLst/>
              <a:pathLst>
                <a:path w="810117" h="901542">
                  <a:moveTo>
                    <a:pt x="0" y="901542"/>
                  </a:moveTo>
                  <a:lnTo>
                    <a:pt x="270039" y="901542"/>
                  </a:lnTo>
                  <a:lnTo>
                    <a:pt x="540078" y="0"/>
                  </a:lnTo>
                  <a:lnTo>
                    <a:pt x="810117" y="47449"/>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25698"/>
              <a:ext cx="2160314" cy="2419930"/>
            </a:xfrm>
            <a:custGeom>
              <a:avLst/>
              <a:pathLst>
                <a:path w="2160314" h="2419930">
                  <a:moveTo>
                    <a:pt x="0" y="1423488"/>
                  </a:moveTo>
                  <a:lnTo>
                    <a:pt x="270039" y="2419930"/>
                  </a:lnTo>
                  <a:lnTo>
                    <a:pt x="540078" y="0"/>
                  </a:lnTo>
                  <a:lnTo>
                    <a:pt x="810117" y="94899"/>
                  </a:lnTo>
                  <a:lnTo>
                    <a:pt x="1080157" y="142348"/>
                  </a:lnTo>
                  <a:lnTo>
                    <a:pt x="1350196" y="189798"/>
                  </a:lnTo>
                  <a:lnTo>
                    <a:pt x="1620235" y="474496"/>
                  </a:lnTo>
                  <a:lnTo>
                    <a:pt x="1890275" y="759193"/>
                  </a:lnTo>
                  <a:lnTo>
                    <a:pt x="2160314"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1233689"/>
            </a:xfrm>
            <a:custGeom>
              <a:avLst/>
              <a:pathLst>
                <a:path w="6480943" h="1233689">
                  <a:moveTo>
                    <a:pt x="0" y="1233689"/>
                  </a:moveTo>
                  <a:lnTo>
                    <a:pt x="270039" y="948992"/>
                  </a:lnTo>
                  <a:lnTo>
                    <a:pt x="540078" y="474496"/>
                  </a:lnTo>
                  <a:lnTo>
                    <a:pt x="810117" y="379596"/>
                  </a:lnTo>
                  <a:lnTo>
                    <a:pt x="1080157" y="189798"/>
                  </a:lnTo>
                  <a:lnTo>
                    <a:pt x="1350196" y="332147"/>
                  </a:lnTo>
                  <a:lnTo>
                    <a:pt x="1620235" y="474496"/>
                  </a:lnTo>
                  <a:lnTo>
                    <a:pt x="1890275" y="427046"/>
                  </a:lnTo>
                  <a:lnTo>
                    <a:pt x="2160314" y="94899"/>
                  </a:lnTo>
                  <a:lnTo>
                    <a:pt x="2430353" y="237248"/>
                  </a:lnTo>
                  <a:lnTo>
                    <a:pt x="2700393" y="142348"/>
                  </a:lnTo>
                  <a:lnTo>
                    <a:pt x="2970432" y="189798"/>
                  </a:lnTo>
                  <a:lnTo>
                    <a:pt x="3240471" y="142348"/>
                  </a:lnTo>
                  <a:lnTo>
                    <a:pt x="3510510" y="189798"/>
                  </a:lnTo>
                  <a:lnTo>
                    <a:pt x="3780550" y="142348"/>
                  </a:lnTo>
                  <a:lnTo>
                    <a:pt x="4050589" y="94899"/>
                  </a:lnTo>
                  <a:lnTo>
                    <a:pt x="4320628" y="94899"/>
                  </a:lnTo>
                  <a:lnTo>
                    <a:pt x="4590668" y="237248"/>
                  </a:lnTo>
                  <a:lnTo>
                    <a:pt x="4860707" y="0"/>
                  </a:lnTo>
                  <a:lnTo>
                    <a:pt x="5130746" y="0"/>
                  </a:lnTo>
                  <a:lnTo>
                    <a:pt x="5400786" y="427046"/>
                  </a:lnTo>
                  <a:lnTo>
                    <a:pt x="5670825" y="854093"/>
                  </a:lnTo>
                  <a:lnTo>
                    <a:pt x="5940864" y="616844"/>
                  </a:lnTo>
                  <a:lnTo>
                    <a:pt x="6210904" y="379596"/>
                  </a:lnTo>
                  <a:lnTo>
                    <a:pt x="6480943" y="379596"/>
                  </a:lnTo>
                </a:path>
              </a:pathLst>
            </a:custGeom>
            <a:ln w="27101" cap="flat">
              <a:solidFill>
                <a:srgbClr val="FF7F00">
                  <a:alpha val="100000"/>
                </a:srgbClr>
              </a:solidFill>
              <a:prstDash val="solid"/>
              <a:round/>
            </a:ln>
          </p:spPr>
          <p:txBody>
            <a:bodyPr/>
            <a:lstStyle/>
            <a:p/>
          </p:txBody>
        </p:sp>
        <p:sp>
          <p:nvSpPr>
            <p:cNvPr id="43" name="pl43"/>
            <p:cNvSpPr/>
            <p:nvPr/>
          </p:nvSpPr>
          <p:spPr>
            <a:xfrm>
              <a:off x="4915805" y="1500194"/>
              <a:ext cx="2700393" cy="854093"/>
            </a:xfrm>
            <a:custGeom>
              <a:avLst/>
              <a:pathLst>
                <a:path w="2700393" h="854093">
                  <a:moveTo>
                    <a:pt x="0" y="759193"/>
                  </a:moveTo>
                  <a:lnTo>
                    <a:pt x="270039" y="521945"/>
                  </a:lnTo>
                  <a:lnTo>
                    <a:pt x="540078" y="521945"/>
                  </a:lnTo>
                  <a:lnTo>
                    <a:pt x="810117" y="521945"/>
                  </a:lnTo>
                  <a:lnTo>
                    <a:pt x="1080157" y="521945"/>
                  </a:lnTo>
                  <a:lnTo>
                    <a:pt x="1350196" y="284697"/>
                  </a:lnTo>
                  <a:lnTo>
                    <a:pt x="1620235" y="569395"/>
                  </a:lnTo>
                  <a:lnTo>
                    <a:pt x="1890275" y="854093"/>
                  </a:lnTo>
                  <a:lnTo>
                    <a:pt x="2160314" y="332147"/>
                  </a:lnTo>
                  <a:lnTo>
                    <a:pt x="2430353" y="0"/>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4645766" y="1025698"/>
              <a:ext cx="2970432" cy="521945"/>
            </a:xfrm>
            <a:custGeom>
              <a:avLst/>
              <a:pathLst>
                <a:path w="2970432" h="521945">
                  <a:moveTo>
                    <a:pt x="0" y="0"/>
                  </a:moveTo>
                  <a:lnTo>
                    <a:pt x="270039" y="94899"/>
                  </a:lnTo>
                  <a:lnTo>
                    <a:pt x="540078" y="47449"/>
                  </a:lnTo>
                  <a:lnTo>
                    <a:pt x="810117" y="47449"/>
                  </a:lnTo>
                  <a:lnTo>
                    <a:pt x="1080157" y="94899"/>
                  </a:lnTo>
                  <a:lnTo>
                    <a:pt x="1350196" y="94899"/>
                  </a:lnTo>
                  <a:lnTo>
                    <a:pt x="1620235" y="94899"/>
                  </a:lnTo>
                  <a:lnTo>
                    <a:pt x="1890275" y="47449"/>
                  </a:lnTo>
                  <a:lnTo>
                    <a:pt x="2160314" y="0"/>
                  </a:lnTo>
                  <a:lnTo>
                    <a:pt x="2430353" y="237248"/>
                  </a:lnTo>
                  <a:lnTo>
                    <a:pt x="2700393" y="521945"/>
                  </a:lnTo>
                  <a:lnTo>
                    <a:pt x="2970432" y="521945"/>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664294"/>
            </a:xfrm>
            <a:custGeom>
              <a:avLst/>
              <a:pathLst>
                <a:path w="6480943" h="664294">
                  <a:moveTo>
                    <a:pt x="0" y="569395"/>
                  </a:moveTo>
                  <a:lnTo>
                    <a:pt x="270039" y="427046"/>
                  </a:lnTo>
                  <a:lnTo>
                    <a:pt x="540078" y="332147"/>
                  </a:lnTo>
                  <a:lnTo>
                    <a:pt x="810117" y="237248"/>
                  </a:lnTo>
                  <a:lnTo>
                    <a:pt x="1080157" y="0"/>
                  </a:lnTo>
                  <a:lnTo>
                    <a:pt x="1350196" y="94899"/>
                  </a:lnTo>
                  <a:lnTo>
                    <a:pt x="1620235" y="94899"/>
                  </a:lnTo>
                  <a:lnTo>
                    <a:pt x="1890275" y="47449"/>
                  </a:lnTo>
                  <a:lnTo>
                    <a:pt x="2160314" y="0"/>
                  </a:lnTo>
                  <a:lnTo>
                    <a:pt x="2430353" y="0"/>
                  </a:lnTo>
                  <a:lnTo>
                    <a:pt x="2700393" y="47449"/>
                  </a:lnTo>
                  <a:lnTo>
                    <a:pt x="2970432" y="142348"/>
                  </a:lnTo>
                  <a:lnTo>
                    <a:pt x="3240471" y="142348"/>
                  </a:lnTo>
                  <a:lnTo>
                    <a:pt x="3510510" y="94899"/>
                  </a:lnTo>
                  <a:lnTo>
                    <a:pt x="3780550" y="189798"/>
                  </a:lnTo>
                  <a:lnTo>
                    <a:pt x="4050589" y="142348"/>
                  </a:lnTo>
                  <a:lnTo>
                    <a:pt x="4320628" y="142348"/>
                  </a:lnTo>
                  <a:lnTo>
                    <a:pt x="4590668" y="189798"/>
                  </a:lnTo>
                  <a:lnTo>
                    <a:pt x="4860707" y="189798"/>
                  </a:lnTo>
                  <a:lnTo>
                    <a:pt x="5130746" y="189798"/>
                  </a:lnTo>
                  <a:lnTo>
                    <a:pt x="5400786" y="237248"/>
                  </a:lnTo>
                  <a:lnTo>
                    <a:pt x="5670825" y="284697"/>
                  </a:lnTo>
                  <a:lnTo>
                    <a:pt x="5940864" y="474496"/>
                  </a:lnTo>
                  <a:lnTo>
                    <a:pt x="6210904" y="664294"/>
                  </a:lnTo>
                  <a:lnTo>
                    <a:pt x="6480943" y="664294"/>
                  </a:lnTo>
                </a:path>
              </a:pathLst>
            </a:custGeom>
            <a:ln w="27101" cap="flat">
              <a:solidFill>
                <a:srgbClr val="9A32CD">
                  <a:alpha val="100000"/>
                </a:srgbClr>
              </a:solidFill>
              <a:prstDash val="solid"/>
              <a:round/>
            </a:ln>
          </p:spPr>
          <p:txBody>
            <a:bodyPr/>
            <a:lstStyle/>
            <a:p/>
          </p:txBody>
        </p:sp>
        <p:sp>
          <p:nvSpPr>
            <p:cNvPr id="46" name="pl46"/>
            <p:cNvSpPr/>
            <p:nvPr/>
          </p:nvSpPr>
          <p:spPr>
            <a:xfrm>
              <a:off x="5455884" y="1120597"/>
              <a:ext cx="2160314" cy="3368922"/>
            </a:xfrm>
            <a:custGeom>
              <a:avLst/>
              <a:pathLst>
                <a:path w="2160314" h="3368922">
                  <a:moveTo>
                    <a:pt x="0" y="3368922"/>
                  </a:moveTo>
                  <a:lnTo>
                    <a:pt x="270039" y="0"/>
                  </a:lnTo>
                  <a:lnTo>
                    <a:pt x="540078" y="0"/>
                  </a:lnTo>
                  <a:lnTo>
                    <a:pt x="810117" y="0"/>
                  </a:lnTo>
                  <a:lnTo>
                    <a:pt x="1080157" y="379596"/>
                  </a:lnTo>
                  <a:lnTo>
                    <a:pt x="1350196" y="806643"/>
                  </a:lnTo>
                  <a:lnTo>
                    <a:pt x="1620235" y="664294"/>
                  </a:lnTo>
                  <a:lnTo>
                    <a:pt x="1890275" y="2087782"/>
                  </a:lnTo>
                  <a:lnTo>
                    <a:pt x="2160314" y="379596"/>
                  </a:lnTo>
                </a:path>
              </a:pathLst>
            </a:custGeom>
            <a:ln w="27101" cap="flat">
              <a:solidFill>
                <a:srgbClr val="836FFF">
                  <a:alpha val="100000"/>
                </a:srgbClr>
              </a:solidFill>
              <a:prstDash val="solid"/>
              <a:round/>
            </a:ln>
          </p:spPr>
          <p:txBody>
            <a:bodyPr/>
            <a:lstStyle/>
            <a:p/>
          </p:txBody>
        </p:sp>
        <p:sp>
          <p:nvSpPr>
            <p:cNvPr id="47" name="pl47"/>
            <p:cNvSpPr/>
            <p:nvPr/>
          </p:nvSpPr>
          <p:spPr>
            <a:xfrm>
              <a:off x="5455884" y="1120597"/>
              <a:ext cx="2160314" cy="854093"/>
            </a:xfrm>
            <a:custGeom>
              <a:avLst/>
              <a:pathLst>
                <a:path w="2160314" h="854093">
                  <a:moveTo>
                    <a:pt x="0" y="94899"/>
                  </a:moveTo>
                  <a:lnTo>
                    <a:pt x="270039" y="237248"/>
                  </a:lnTo>
                  <a:lnTo>
                    <a:pt x="540078" y="0"/>
                  </a:lnTo>
                  <a:lnTo>
                    <a:pt x="810117" y="0"/>
                  </a:lnTo>
                  <a:lnTo>
                    <a:pt x="1080157" y="427046"/>
                  </a:lnTo>
                  <a:lnTo>
                    <a:pt x="1350196" y="854093"/>
                  </a:lnTo>
                  <a:lnTo>
                    <a:pt x="1620235" y="616844"/>
                  </a:lnTo>
                  <a:lnTo>
                    <a:pt x="1890275" y="379596"/>
                  </a:lnTo>
                  <a:lnTo>
                    <a:pt x="2160314" y="379596"/>
                  </a:lnTo>
                </a:path>
              </a:pathLst>
            </a:custGeom>
            <a:ln w="27101" cap="flat">
              <a:solidFill>
                <a:srgbClr val="FB9A99">
                  <a:alpha val="100000"/>
                </a:srgbClr>
              </a:solidFill>
              <a:prstDash val="solid"/>
              <a:round/>
            </a:ln>
          </p:spPr>
          <p:txBody>
            <a:bodyPr/>
            <a:lstStyle/>
            <a:p/>
          </p:txBody>
        </p:sp>
        <p:sp>
          <p:nvSpPr>
            <p:cNvPr id="48" name="pl48"/>
            <p:cNvSpPr/>
            <p:nvPr/>
          </p:nvSpPr>
          <p:spPr>
            <a:xfrm>
              <a:off x="7626305" y="783052"/>
              <a:ext cx="756639" cy="707689"/>
            </a:xfrm>
            <a:custGeom>
              <a:avLst/>
              <a:pathLst>
                <a:path w="756639" h="707689">
                  <a:moveTo>
                    <a:pt x="756639" y="0"/>
                  </a:moveTo>
                  <a:lnTo>
                    <a:pt x="0" y="707689"/>
                  </a:lnTo>
                </a:path>
              </a:pathLst>
            </a:custGeom>
          </p:spPr>
          <p:txBody>
            <a:bodyPr/>
            <a:lstStyle/>
            <a:p/>
          </p:txBody>
        </p:sp>
        <p:sp>
          <p:nvSpPr>
            <p:cNvPr id="49" name="pl49"/>
            <p:cNvSpPr/>
            <p:nvPr/>
          </p:nvSpPr>
          <p:spPr>
            <a:xfrm>
              <a:off x="7623087" y="1510725"/>
              <a:ext cx="705497" cy="1078618"/>
            </a:xfrm>
            <a:custGeom>
              <a:avLst/>
              <a:pathLst>
                <a:path w="705497" h="1078618">
                  <a:moveTo>
                    <a:pt x="705497" y="1078618"/>
                  </a:moveTo>
                  <a:lnTo>
                    <a:pt x="0" y="0"/>
                  </a:lnTo>
                </a:path>
              </a:pathLst>
            </a:custGeom>
          </p:spPr>
          <p:txBody>
            <a:bodyPr/>
            <a:lstStyle/>
            <a:p/>
          </p:txBody>
        </p:sp>
        <p:sp>
          <p:nvSpPr>
            <p:cNvPr id="50" name="pl50"/>
            <p:cNvSpPr/>
            <p:nvPr/>
          </p:nvSpPr>
          <p:spPr>
            <a:xfrm>
              <a:off x="7625818" y="1509846"/>
              <a:ext cx="811276" cy="813950"/>
            </a:xfrm>
            <a:custGeom>
              <a:avLst/>
              <a:pathLst>
                <a:path w="811276" h="813950">
                  <a:moveTo>
                    <a:pt x="811276" y="813950"/>
                  </a:moveTo>
                  <a:lnTo>
                    <a:pt x="0" y="0"/>
                  </a:lnTo>
                </a:path>
              </a:pathLst>
            </a:custGeom>
          </p:spPr>
          <p:txBody>
            <a:bodyPr/>
            <a:lstStyle/>
            <a:p/>
          </p:txBody>
        </p:sp>
        <p:sp>
          <p:nvSpPr>
            <p:cNvPr id="51" name="pl51"/>
            <p:cNvSpPr/>
            <p:nvPr/>
          </p:nvSpPr>
          <p:spPr>
            <a:xfrm>
              <a:off x="7634246" y="1501343"/>
              <a:ext cx="790780" cy="50340"/>
            </a:xfrm>
            <a:custGeom>
              <a:avLst/>
              <a:pathLst>
                <a:path w="790780" h="50340">
                  <a:moveTo>
                    <a:pt x="790780" y="50340"/>
                  </a:moveTo>
                  <a:lnTo>
                    <a:pt x="0" y="0"/>
                  </a:lnTo>
                </a:path>
              </a:pathLst>
            </a:custGeom>
          </p:spPr>
          <p:txBody>
            <a:bodyPr/>
            <a:lstStyle/>
            <a:p/>
          </p:txBody>
        </p:sp>
        <p:sp>
          <p:nvSpPr>
            <p:cNvPr id="52" name="pl52"/>
            <p:cNvSpPr/>
            <p:nvPr/>
          </p:nvSpPr>
          <p:spPr>
            <a:xfrm>
              <a:off x="7629110" y="1040283"/>
              <a:ext cx="729750" cy="451915"/>
            </a:xfrm>
            <a:custGeom>
              <a:avLst/>
              <a:pathLst>
                <a:path w="729750" h="451915">
                  <a:moveTo>
                    <a:pt x="729750" y="0"/>
                  </a:moveTo>
                  <a:lnTo>
                    <a:pt x="0" y="451915"/>
                  </a:lnTo>
                </a:path>
              </a:pathLst>
            </a:custGeom>
          </p:spPr>
          <p:txBody>
            <a:bodyPr/>
            <a:lstStyle/>
            <a:p/>
          </p:txBody>
        </p:sp>
        <p:sp>
          <p:nvSpPr>
            <p:cNvPr id="53" name="pl53"/>
            <p:cNvSpPr/>
            <p:nvPr/>
          </p:nvSpPr>
          <p:spPr>
            <a:xfrm>
              <a:off x="7632852" y="1298891"/>
              <a:ext cx="726009" cy="196789"/>
            </a:xfrm>
            <a:custGeom>
              <a:avLst/>
              <a:pathLst>
                <a:path w="726009" h="196789">
                  <a:moveTo>
                    <a:pt x="726009" y="0"/>
                  </a:moveTo>
                  <a:lnTo>
                    <a:pt x="0" y="196789"/>
                  </a:lnTo>
                </a:path>
              </a:pathLst>
            </a:custGeom>
          </p:spPr>
          <p:txBody>
            <a:bodyPr/>
            <a:lstStyle/>
            <a:p/>
          </p:txBody>
        </p:sp>
        <p:sp>
          <p:nvSpPr>
            <p:cNvPr id="54" name="pl54"/>
            <p:cNvSpPr/>
            <p:nvPr/>
          </p:nvSpPr>
          <p:spPr>
            <a:xfrm>
              <a:off x="7627109" y="1509289"/>
              <a:ext cx="665322" cy="554569"/>
            </a:xfrm>
            <a:custGeom>
              <a:avLst/>
              <a:pathLst>
                <a:path w="665322" h="554569">
                  <a:moveTo>
                    <a:pt x="665322" y="554569"/>
                  </a:moveTo>
                  <a:lnTo>
                    <a:pt x="0" y="0"/>
                  </a:lnTo>
                </a:path>
              </a:pathLst>
            </a:custGeom>
          </p:spPr>
          <p:txBody>
            <a:bodyPr/>
            <a:lstStyle/>
            <a:p/>
          </p:txBody>
        </p:sp>
        <p:sp>
          <p:nvSpPr>
            <p:cNvPr id="55" name="pl55"/>
            <p:cNvSpPr/>
            <p:nvPr/>
          </p:nvSpPr>
          <p:spPr>
            <a:xfrm>
              <a:off x="7631305" y="1506496"/>
              <a:ext cx="721468" cy="300958"/>
            </a:xfrm>
            <a:custGeom>
              <a:avLst/>
              <a:pathLst>
                <a:path w="721468" h="300958">
                  <a:moveTo>
                    <a:pt x="721468" y="300958"/>
                  </a:moveTo>
                  <a:lnTo>
                    <a:pt x="0" y="0"/>
                  </a:lnTo>
                </a:path>
              </a:pathLst>
            </a:custGeom>
          </p:spPr>
          <p:txBody>
            <a:bodyPr/>
            <a:lstStyle/>
            <a:p/>
          </p:txBody>
        </p:sp>
        <p:sp>
          <p:nvSpPr>
            <p:cNvPr id="56" name="pl56"/>
            <p:cNvSpPr/>
            <p:nvPr/>
          </p:nvSpPr>
          <p:spPr>
            <a:xfrm>
              <a:off x="7622608" y="1558293"/>
              <a:ext cx="778334" cy="1293148"/>
            </a:xfrm>
            <a:custGeom>
              <a:avLst/>
              <a:pathLst>
                <a:path w="778334" h="1293148">
                  <a:moveTo>
                    <a:pt x="778334" y="1293148"/>
                  </a:moveTo>
                  <a:lnTo>
                    <a:pt x="0" y="0"/>
                  </a:lnTo>
                </a:path>
              </a:pathLst>
            </a:custGeom>
          </p:spPr>
          <p:txBody>
            <a:bodyPr/>
            <a:lstStyle/>
            <a:p/>
          </p:txBody>
        </p:sp>
        <p:sp>
          <p:nvSpPr>
            <p:cNvPr id="57" name="pl57"/>
            <p:cNvSpPr/>
            <p:nvPr/>
          </p:nvSpPr>
          <p:spPr>
            <a:xfrm>
              <a:off x="7623819" y="1605424"/>
              <a:ext cx="1053562" cy="1428197"/>
            </a:xfrm>
            <a:custGeom>
              <a:avLst/>
              <a:pathLst>
                <a:path w="1053562" h="1428197">
                  <a:moveTo>
                    <a:pt x="1053562" y="1428197"/>
                  </a:moveTo>
                  <a:lnTo>
                    <a:pt x="0" y="0"/>
                  </a:lnTo>
                </a:path>
              </a:pathLst>
            </a:custGeom>
          </p:spPr>
          <p:txBody>
            <a:bodyPr/>
            <a:lstStyle/>
            <a:p/>
          </p:txBody>
        </p:sp>
        <p:sp>
          <p:nvSpPr>
            <p:cNvPr id="58" name="pl58"/>
            <p:cNvSpPr/>
            <p:nvPr/>
          </p:nvSpPr>
          <p:spPr>
            <a:xfrm>
              <a:off x="7622463" y="2080273"/>
              <a:ext cx="760482" cy="1296993"/>
            </a:xfrm>
            <a:custGeom>
              <a:avLst/>
              <a:pathLst>
                <a:path w="760482" h="1296993">
                  <a:moveTo>
                    <a:pt x="760482" y="1296993"/>
                  </a:moveTo>
                  <a:lnTo>
                    <a:pt x="0" y="0"/>
                  </a:lnTo>
                </a:path>
              </a:pathLst>
            </a:custGeom>
          </p:spPr>
          <p:txBody>
            <a:bodyPr/>
            <a:lstStyle/>
            <a:p/>
          </p:txBody>
        </p:sp>
        <p:sp>
          <p:nvSpPr>
            <p:cNvPr id="59" name="pg59"/>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1" name="pg61"/>
            <p:cNvSpPr/>
            <p:nvPr/>
          </p:nvSpPr>
          <p:spPr>
            <a:xfrm>
              <a:off x="8260004" y="251038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53323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3" name="pg63"/>
            <p:cNvSpPr/>
            <p:nvPr/>
          </p:nvSpPr>
          <p:spPr>
            <a:xfrm>
              <a:off x="8368515" y="224539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28693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5" name="pg65"/>
            <p:cNvSpPr/>
            <p:nvPr/>
          </p:nvSpPr>
          <p:spPr>
            <a:xfrm>
              <a:off x="8356446" y="14674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089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7" name="pg67"/>
            <p:cNvSpPr/>
            <p:nvPr/>
          </p:nvSpPr>
          <p:spPr>
            <a:xfrm>
              <a:off x="8290281" y="9484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9900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69" name="pg69"/>
            <p:cNvSpPr/>
            <p:nvPr/>
          </p:nvSpPr>
          <p:spPr>
            <a:xfrm>
              <a:off x="8290281" y="12097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12512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1" name="pg71"/>
            <p:cNvSpPr/>
            <p:nvPr/>
          </p:nvSpPr>
          <p:spPr>
            <a:xfrm>
              <a:off x="8223851" y="198716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2870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73" name="pg73"/>
            <p:cNvSpPr/>
            <p:nvPr/>
          </p:nvSpPr>
          <p:spPr>
            <a:xfrm>
              <a:off x="8284194" y="172939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177093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5" name="pg75"/>
            <p:cNvSpPr/>
            <p:nvPr/>
          </p:nvSpPr>
          <p:spPr>
            <a:xfrm>
              <a:off x="8332362" y="277168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1322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86%</a:t>
              </a:r>
            </a:p>
          </p:txBody>
        </p:sp>
        <p:sp>
          <p:nvSpPr>
            <p:cNvPr id="77" name="pg77"/>
            <p:cNvSpPr/>
            <p:nvPr/>
          </p:nvSpPr>
          <p:spPr>
            <a:xfrm>
              <a:off x="8290122" y="30336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30751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79" name="pg79"/>
            <p:cNvSpPr/>
            <p:nvPr/>
          </p:nvSpPr>
          <p:spPr>
            <a:xfrm>
              <a:off x="8314365" y="32975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390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2925006" y="401416"/>
              <a:ext cx="39815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Sao Tome and Principe,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BCG had the lowest coverage of all vaccines (80%), followed by POL3 (85%).
Coverage of 9 vaccines decreased (DTP3, HepB3, Hib3, IPV1, MCV1, PcV3, Polio3, RotaC and Rubella) and 1 vaccine increased (MCV2) compared to respective coverage in 2019.
Coverage of 8 vaccines were the same (DTP3, HepB3, Hib3, MCV1, MCV2, PcV3, Polio3 and Rubella), 1 vaccine decreased (HPVc), and 2 vaccines increased (IPV1 and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69000" y="870398"/>
              <a:ext cx="1083246" cy="0"/>
            </a:xfrm>
            <a:custGeom>
              <a:avLst/>
              <a:pathLst>
                <a:path w="1083246" h="0">
                  <a:moveTo>
                    <a:pt x="0" y="0"/>
                  </a:moveTo>
                  <a:lnTo>
                    <a:pt x="0" y="0"/>
                  </a:lnTo>
                  <a:lnTo>
                    <a:pt x="505514"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220700"/>
              <a:ext cx="722164" cy="0"/>
            </a:xfrm>
            <a:custGeom>
              <a:avLst/>
              <a:pathLst>
                <a:path w="722164" h="0">
                  <a:moveTo>
                    <a:pt x="0" y="0"/>
                  </a:moveTo>
                  <a:lnTo>
                    <a:pt x="0" y="0"/>
                  </a:lnTo>
                  <a:lnTo>
                    <a:pt x="361082"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1571001"/>
              <a:ext cx="722164" cy="0"/>
            </a:xfrm>
            <a:custGeom>
              <a:avLst/>
              <a:pathLst>
                <a:path w="722164" h="0">
                  <a:moveTo>
                    <a:pt x="0" y="0"/>
                  </a:move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722164" cy="0"/>
            </a:xfrm>
            <a:custGeom>
              <a:avLst/>
              <a:pathLst>
                <a:path w="722164" h="0">
                  <a:moveTo>
                    <a:pt x="0" y="0"/>
                  </a:move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474620" y="2271604"/>
              <a:ext cx="1877626" cy="0"/>
            </a:xfrm>
            <a:custGeom>
              <a:avLst/>
              <a:pathLst>
                <a:path w="1877626" h="0">
                  <a:moveTo>
                    <a:pt x="0" y="0"/>
                  </a:moveTo>
                  <a:lnTo>
                    <a:pt x="361082" y="0"/>
                  </a:lnTo>
                  <a:lnTo>
                    <a:pt x="649947" y="0"/>
                  </a:lnTo>
                  <a:lnTo>
                    <a:pt x="649947" y="0"/>
                  </a:lnTo>
                  <a:lnTo>
                    <a:pt x="938813" y="0"/>
                  </a:lnTo>
                  <a:lnTo>
                    <a:pt x="1877626"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2621905"/>
              <a:ext cx="722164" cy="0"/>
            </a:xfrm>
            <a:custGeom>
              <a:avLst/>
              <a:pathLst>
                <a:path w="722164" h="0">
                  <a:moveTo>
                    <a:pt x="0" y="0"/>
                  </a:moveTo>
                  <a:lnTo>
                    <a:pt x="0" y="0"/>
                  </a:lnTo>
                  <a:lnTo>
                    <a:pt x="361082"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2972206"/>
              <a:ext cx="1011029" cy="0"/>
            </a:xfrm>
            <a:custGeom>
              <a:avLst/>
              <a:pathLst>
                <a:path w="1011029" h="0">
                  <a:moveTo>
                    <a:pt x="0" y="0"/>
                  </a:moveTo>
                  <a:lnTo>
                    <a:pt x="433298" y="0"/>
                  </a:lnTo>
                  <a:lnTo>
                    <a:pt x="433298"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322508"/>
              <a:ext cx="1299895" cy="0"/>
            </a:xfrm>
            <a:custGeom>
              <a:avLst/>
              <a:pathLst>
                <a:path w="1299895" h="0">
                  <a:moveTo>
                    <a:pt x="0" y="0"/>
                  </a:moveTo>
                  <a:lnTo>
                    <a:pt x="361082" y="0"/>
                  </a:lnTo>
                  <a:lnTo>
                    <a:pt x="649947"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6474620" y="3672809"/>
              <a:ext cx="1299895" cy="0"/>
            </a:xfrm>
            <a:custGeom>
              <a:avLst/>
              <a:pathLst>
                <a:path w="1299895" h="0">
                  <a:moveTo>
                    <a:pt x="0" y="0"/>
                  </a:moveTo>
                  <a:lnTo>
                    <a:pt x="433298" y="0"/>
                  </a:lnTo>
                  <a:lnTo>
                    <a:pt x="794380" y="0"/>
                  </a:lnTo>
                  <a:lnTo>
                    <a:pt x="866596" y="0"/>
                  </a:lnTo>
                  <a:lnTo>
                    <a:pt x="1299895" y="0"/>
                  </a:lnTo>
                  <a:lnTo>
                    <a:pt x="1299895"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023110"/>
              <a:ext cx="794380" cy="0"/>
            </a:xfrm>
            <a:custGeom>
              <a:avLst/>
              <a:pathLst>
                <a:path w="794380" h="0">
                  <a:moveTo>
                    <a:pt x="0" y="0"/>
                  </a:moveTo>
                  <a:lnTo>
                    <a:pt x="0" y="0"/>
                  </a:lnTo>
                  <a:lnTo>
                    <a:pt x="433298"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4373412"/>
              <a:ext cx="722164" cy="0"/>
            </a:xfrm>
            <a:custGeom>
              <a:avLst/>
              <a:pathLst>
                <a:path w="722164" h="0">
                  <a:moveTo>
                    <a:pt x="0" y="0"/>
                  </a:moveTo>
                  <a:lnTo>
                    <a:pt x="0" y="0"/>
                  </a:lnTo>
                  <a:lnTo>
                    <a:pt x="288865"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7052351" y="4723713"/>
              <a:ext cx="1299895" cy="0"/>
            </a:xfrm>
            <a:custGeom>
              <a:avLst/>
              <a:pathLst>
                <a:path w="1299895" h="0">
                  <a:moveTo>
                    <a:pt x="0" y="0"/>
                  </a:moveTo>
                  <a:lnTo>
                    <a:pt x="361082" y="0"/>
                  </a:lnTo>
                  <a:lnTo>
                    <a:pt x="649947" y="0"/>
                  </a:lnTo>
                  <a:lnTo>
                    <a:pt x="722164" y="0"/>
                  </a:lnTo>
                  <a:lnTo>
                    <a:pt x="722164" y="0"/>
                  </a:lnTo>
                  <a:lnTo>
                    <a:pt x="1299895" y="0"/>
                  </a:lnTo>
                </a:path>
              </a:pathLst>
            </a:custGeom>
            <a:ln w="116535" cap="flat">
              <a:solidFill>
                <a:srgbClr val="E8E8E8">
                  <a:alpha val="100000"/>
                </a:srgbClr>
              </a:solidFill>
              <a:prstDash val="solid"/>
              <a:round/>
            </a:ln>
          </p:spPr>
          <p:txBody>
            <a:bodyPr/>
            <a:lstStyle/>
            <a:p/>
          </p:txBody>
        </p:sp>
        <p:sp>
          <p:nvSpPr>
            <p:cNvPr id="34" name="pl34"/>
            <p:cNvSpPr/>
            <p:nvPr/>
          </p:nvSpPr>
          <p:spPr>
            <a:xfrm>
              <a:off x="5174725" y="5074015"/>
              <a:ext cx="3177521" cy="0"/>
            </a:xfrm>
            <a:custGeom>
              <a:avLst/>
              <a:pathLst>
                <a:path w="3177521" h="0">
                  <a:moveTo>
                    <a:pt x="0" y="0"/>
                  </a:moveTo>
                  <a:lnTo>
                    <a:pt x="1949842" y="0"/>
                  </a:lnTo>
                  <a:lnTo>
                    <a:pt x="2166492" y="0"/>
                  </a:lnTo>
                  <a:lnTo>
                    <a:pt x="2599790" y="0"/>
                  </a:lnTo>
                  <a:lnTo>
                    <a:pt x="2599790" y="0"/>
                  </a:lnTo>
                  <a:lnTo>
                    <a:pt x="3177521" y="0"/>
                  </a:lnTo>
                </a:path>
              </a:pathLst>
            </a:custGeom>
            <a:ln w="116535" cap="flat">
              <a:solidFill>
                <a:srgbClr val="E8E8E8">
                  <a:alpha val="100000"/>
                </a:srgbClr>
              </a:solidFill>
              <a:prstDash val="solid"/>
              <a:round/>
            </a:ln>
          </p:spPr>
          <p:txBody>
            <a:bodyPr/>
            <a:lstStyle/>
            <a:p/>
          </p:txBody>
        </p:sp>
        <p:sp>
          <p:nvSpPr>
            <p:cNvPr id="35" name="pt35"/>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2006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3671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17022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7001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289479"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206233"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206233"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71174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71174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28947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1174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71174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89479"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71174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71174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28947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061800"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06180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28947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1174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71174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71174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71174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27844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71174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71174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28947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639531"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8947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56731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567315"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71174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289479"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11195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711747"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43797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Sao Tome and Principe,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(97%) and 2023 (87%). DTP1 coverage remained the same in 2024 (87%) compared to 2023, and was lower than in 2019. In 2019-2024, DTP1 coverage was at it's lowest level in 2023 and 2024 (87%).
In 2023, 12 vaccines had lower coverage than in 2019.
In 2024, 12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237387"/>
              <a:ext cx="4536660" cy="102802"/>
            </a:xfrm>
            <a:custGeom>
              <a:avLst/>
              <a:pathLst>
                <a:path w="4536660" h="102802">
                  <a:moveTo>
                    <a:pt x="0" y="102802"/>
                  </a:moveTo>
                  <a:lnTo>
                    <a:pt x="1512220" y="0"/>
                  </a:lnTo>
                  <a:lnTo>
                    <a:pt x="3024440" y="34267"/>
                  </a:lnTo>
                  <a:lnTo>
                    <a:pt x="4536660" y="68534"/>
                  </a:lnTo>
                </a:path>
              </a:pathLst>
            </a:custGeom>
            <a:ln w="29811" cap="flat">
              <a:solidFill>
                <a:srgbClr val="FF0000">
                  <a:alpha val="100000"/>
                </a:srgbClr>
              </a:solidFill>
              <a:prstDash val="solid"/>
              <a:round/>
            </a:ln>
          </p:spPr>
          <p:txBody>
            <a:bodyPr/>
            <a:lstStyle/>
            <a:p/>
          </p:txBody>
        </p:sp>
        <p:sp>
          <p:nvSpPr>
            <p:cNvPr id="22" name="pl22"/>
            <p:cNvSpPr/>
            <p:nvPr/>
          </p:nvSpPr>
          <p:spPr>
            <a:xfrm>
              <a:off x="2647475" y="2271654"/>
              <a:ext cx="4536660" cy="651079"/>
            </a:xfrm>
            <a:custGeom>
              <a:avLst/>
              <a:pathLst>
                <a:path w="4536660" h="651079">
                  <a:moveTo>
                    <a:pt x="0" y="651079"/>
                  </a:moveTo>
                  <a:lnTo>
                    <a:pt x="1512220" y="651079"/>
                  </a:lnTo>
                  <a:lnTo>
                    <a:pt x="3024440" y="0"/>
                  </a:lnTo>
                  <a:lnTo>
                    <a:pt x="4536660" y="34267"/>
                  </a:lnTo>
                </a:path>
              </a:pathLst>
            </a:custGeom>
            <a:ln w="29811" cap="flat">
              <a:solidFill>
                <a:srgbClr val="0058AB">
                  <a:alpha val="100000"/>
                </a:srgbClr>
              </a:solidFill>
              <a:prstDash val="solid"/>
              <a:round/>
            </a:ln>
          </p:spPr>
          <p:txBody>
            <a:bodyPr/>
            <a:lstStyle/>
            <a:p/>
          </p:txBody>
        </p:sp>
        <p:sp>
          <p:nvSpPr>
            <p:cNvPr id="23" name="pt23"/>
            <p:cNvSpPr/>
            <p:nvPr/>
          </p:nvSpPr>
          <p:spPr>
            <a:xfrm>
              <a:off x="262264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2" name="tx32"/>
            <p:cNvSpPr/>
            <p:nvPr/>
          </p:nvSpPr>
          <p:spPr>
            <a:xfrm>
              <a:off x="415969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33" name="tx33"/>
            <p:cNvSpPr/>
            <p:nvPr/>
          </p:nvSpPr>
          <p:spPr>
            <a:xfrm>
              <a:off x="5671915"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4" name="tx34"/>
            <p:cNvSpPr/>
            <p:nvPr/>
          </p:nvSpPr>
          <p:spPr>
            <a:xfrm>
              <a:off x="718413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35" name="tx35"/>
            <p:cNvSpPr/>
            <p:nvPr/>
          </p:nvSpPr>
          <p:spPr>
            <a:xfrm>
              <a:off x="264747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36" name="tx36"/>
            <p:cNvSpPr/>
            <p:nvPr/>
          </p:nvSpPr>
          <p:spPr>
            <a:xfrm>
              <a:off x="415969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37" name="tx37"/>
            <p:cNvSpPr/>
            <p:nvPr/>
          </p:nvSpPr>
          <p:spPr>
            <a:xfrm>
              <a:off x="567191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38" name="tx38"/>
            <p:cNvSpPr/>
            <p:nvPr/>
          </p:nvSpPr>
          <p:spPr>
            <a:xfrm>
              <a:off x="718413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39" name="pl3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pl40"/>
            <p:cNvSpPr/>
            <p:nvPr/>
          </p:nvSpPr>
          <p:spPr>
            <a:xfrm>
              <a:off x="567191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1" name="tx41"/>
            <p:cNvSpPr/>
            <p:nvPr/>
          </p:nvSpPr>
          <p:spPr>
            <a:xfrm>
              <a:off x="539171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2" name="tx42"/>
            <p:cNvSpPr/>
            <p:nvPr/>
          </p:nvSpPr>
          <p:spPr>
            <a:xfrm>
              <a:off x="527714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3" name="rc4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4" name="tx4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5" name="tx45"/>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6" name="tx46"/>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7" name="tx47"/>
            <p:cNvSpPr/>
            <p:nvPr/>
          </p:nvSpPr>
          <p:spPr>
            <a:xfrm rot="-5400000">
              <a:off x="554388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8" name="tx48"/>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9" name="tx4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 name="tx5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 name="tx5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 name="tx5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 name="tx5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 name="tx5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 name="tx5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 name="pl5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7" name="pl5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8" name="tx5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9" name="tx5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0" name="tx60"/>
            <p:cNvSpPr/>
            <p:nvPr/>
          </p:nvSpPr>
          <p:spPr>
            <a:xfrm>
              <a:off x="757200" y="398022"/>
              <a:ext cx="65597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Sao Tome and Principe, 2021-2024</a:t>
              </a:r>
            </a:p>
          </p:txBody>
        </p:sp>
        <p:sp>
          <p:nvSpPr>
            <p:cNvPr id="61" name="tx6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2" name="tx6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Sao Tome and Principe was 2021.
In 2024, first dose (HPV1) programme coverage among girls was 75% and last dose (HPVc) programme coverage was 75%.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680892"/>
            </a:xfrm>
            <a:custGeom>
              <a:avLst/>
              <a:pathLst>
                <a:path w="6444618" h="680892">
                  <a:moveTo>
                    <a:pt x="0" y="680892"/>
                  </a:moveTo>
                  <a:lnTo>
                    <a:pt x="268525" y="280367"/>
                  </a:lnTo>
                  <a:lnTo>
                    <a:pt x="537051" y="280367"/>
                  </a:lnTo>
                  <a:lnTo>
                    <a:pt x="805577" y="200262"/>
                  </a:lnTo>
                  <a:lnTo>
                    <a:pt x="1074103" y="120157"/>
                  </a:lnTo>
                  <a:lnTo>
                    <a:pt x="1342628" y="80105"/>
                  </a:lnTo>
                  <a:lnTo>
                    <a:pt x="1611154" y="80105"/>
                  </a:lnTo>
                  <a:lnTo>
                    <a:pt x="1879680" y="80105"/>
                  </a:lnTo>
                  <a:lnTo>
                    <a:pt x="2148206" y="0"/>
                  </a:lnTo>
                  <a:lnTo>
                    <a:pt x="2416732" y="40052"/>
                  </a:lnTo>
                  <a:lnTo>
                    <a:pt x="2685257" y="40052"/>
                  </a:lnTo>
                  <a:lnTo>
                    <a:pt x="2953783" y="120157"/>
                  </a:lnTo>
                  <a:lnTo>
                    <a:pt x="3222309" y="120157"/>
                  </a:lnTo>
                  <a:lnTo>
                    <a:pt x="3490835" y="80105"/>
                  </a:lnTo>
                  <a:lnTo>
                    <a:pt x="3759360" y="160210"/>
                  </a:lnTo>
                  <a:lnTo>
                    <a:pt x="4027886" y="120157"/>
                  </a:lnTo>
                  <a:lnTo>
                    <a:pt x="4296412" y="120157"/>
                  </a:lnTo>
                  <a:lnTo>
                    <a:pt x="4564938" y="160210"/>
                  </a:lnTo>
                  <a:lnTo>
                    <a:pt x="4833464" y="160210"/>
                  </a:lnTo>
                  <a:lnTo>
                    <a:pt x="5101989" y="160210"/>
                  </a:lnTo>
                  <a:lnTo>
                    <a:pt x="5370515" y="120157"/>
                  </a:lnTo>
                  <a:lnTo>
                    <a:pt x="5639041" y="80105"/>
                  </a:lnTo>
                  <a:lnTo>
                    <a:pt x="5907567" y="280367"/>
                  </a:lnTo>
                  <a:lnTo>
                    <a:pt x="6176092" y="480630"/>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5207639" y="1562214"/>
              <a:ext cx="2685257" cy="720945"/>
            </a:xfrm>
            <a:custGeom>
              <a:avLst/>
              <a:pathLst>
                <a:path w="2685257" h="720945">
                  <a:moveTo>
                    <a:pt x="0" y="640840"/>
                  </a:moveTo>
                  <a:lnTo>
                    <a:pt x="268525" y="440577"/>
                  </a:lnTo>
                  <a:lnTo>
                    <a:pt x="537051" y="440577"/>
                  </a:lnTo>
                  <a:lnTo>
                    <a:pt x="805577" y="440577"/>
                  </a:lnTo>
                  <a:lnTo>
                    <a:pt x="1074103" y="440577"/>
                  </a:lnTo>
                  <a:lnTo>
                    <a:pt x="1342628" y="240315"/>
                  </a:lnTo>
                  <a:lnTo>
                    <a:pt x="1611154" y="480630"/>
                  </a:lnTo>
                  <a:lnTo>
                    <a:pt x="1879680" y="720945"/>
                  </a:lnTo>
                  <a:lnTo>
                    <a:pt x="2148206" y="280367"/>
                  </a:lnTo>
                  <a:lnTo>
                    <a:pt x="2416732" y="0"/>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4939113" y="1161689"/>
              <a:ext cx="2953783" cy="440577"/>
            </a:xfrm>
            <a:custGeom>
              <a:avLst/>
              <a:pathLst>
                <a:path w="2953783" h="440577">
                  <a:moveTo>
                    <a:pt x="0" y="0"/>
                  </a:moveTo>
                  <a:lnTo>
                    <a:pt x="268525" y="80105"/>
                  </a:lnTo>
                  <a:lnTo>
                    <a:pt x="537051" y="40052"/>
                  </a:lnTo>
                  <a:lnTo>
                    <a:pt x="805577" y="40052"/>
                  </a:lnTo>
                  <a:lnTo>
                    <a:pt x="1074103" y="80105"/>
                  </a:lnTo>
                  <a:lnTo>
                    <a:pt x="1342628" y="80105"/>
                  </a:lnTo>
                  <a:lnTo>
                    <a:pt x="1611154" y="80105"/>
                  </a:lnTo>
                  <a:lnTo>
                    <a:pt x="1879680" y="40052"/>
                  </a:lnTo>
                  <a:lnTo>
                    <a:pt x="2148206" y="0"/>
                  </a:lnTo>
                  <a:lnTo>
                    <a:pt x="2416732" y="200262"/>
                  </a:lnTo>
                  <a:lnTo>
                    <a:pt x="2685257" y="440577"/>
                  </a:lnTo>
                  <a:lnTo>
                    <a:pt x="2953783" y="440577"/>
                  </a:lnTo>
                </a:path>
              </a:pathLst>
            </a:custGeom>
            <a:ln w="27101" cap="flat">
              <a:solidFill>
                <a:srgbClr val="00BFC4">
                  <a:alpha val="100000"/>
                </a:srgbClr>
              </a:solidFill>
              <a:prstDash val="solid"/>
              <a:round/>
            </a:ln>
          </p:spPr>
          <p:txBody>
            <a:bodyPr/>
            <a:lstStyle/>
            <a:p/>
          </p:txBody>
        </p:sp>
        <p:sp>
          <p:nvSpPr>
            <p:cNvPr id="29" name="pl29"/>
            <p:cNvSpPr/>
            <p:nvPr/>
          </p:nvSpPr>
          <p:spPr>
            <a:xfrm>
              <a:off x="7087320" y="2002792"/>
              <a:ext cx="805577" cy="760997"/>
            </a:xfrm>
            <a:custGeom>
              <a:avLst/>
              <a:pathLst>
                <a:path w="805577" h="760997">
                  <a:moveTo>
                    <a:pt x="0" y="760997"/>
                  </a:moveTo>
                  <a:lnTo>
                    <a:pt x="268525" y="760997"/>
                  </a:lnTo>
                  <a:lnTo>
                    <a:pt x="537051" y="0"/>
                  </a:lnTo>
                  <a:lnTo>
                    <a:pt x="805577"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0044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21646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27254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3743" y="1359140"/>
              <a:ext cx="257680" cy="194872"/>
            </a:xfrm>
            <a:custGeom>
              <a:avLst/>
              <a:pathLst>
                <a:path w="257680" h="194872">
                  <a:moveTo>
                    <a:pt x="257680" y="0"/>
                  </a:moveTo>
                  <a:lnTo>
                    <a:pt x="0" y="194872"/>
                  </a:lnTo>
                </a:path>
              </a:pathLst>
            </a:custGeom>
          </p:spPr>
          <p:txBody>
            <a:bodyPr/>
            <a:lstStyle/>
            <a:p/>
          </p:txBody>
        </p:sp>
        <p:sp>
          <p:nvSpPr>
            <p:cNvPr id="40" name="pl40"/>
            <p:cNvSpPr/>
            <p:nvPr/>
          </p:nvSpPr>
          <p:spPr>
            <a:xfrm>
              <a:off x="7910906" y="1565149"/>
              <a:ext cx="250516" cy="40825"/>
            </a:xfrm>
            <a:custGeom>
              <a:avLst/>
              <a:pathLst>
                <a:path w="250516" h="40825">
                  <a:moveTo>
                    <a:pt x="250516" y="40825"/>
                  </a:moveTo>
                  <a:lnTo>
                    <a:pt x="0" y="0"/>
                  </a:lnTo>
                </a:path>
              </a:pathLst>
            </a:custGeom>
          </p:spPr>
          <p:txBody>
            <a:bodyPr/>
            <a:lstStyle/>
            <a:p/>
          </p:txBody>
        </p:sp>
        <p:sp>
          <p:nvSpPr>
            <p:cNvPr id="41" name="pl41"/>
            <p:cNvSpPr/>
            <p:nvPr/>
          </p:nvSpPr>
          <p:spPr>
            <a:xfrm>
              <a:off x="7902077" y="1611026"/>
              <a:ext cx="259345" cy="247474"/>
            </a:xfrm>
            <a:custGeom>
              <a:avLst/>
              <a:pathLst>
                <a:path w="259345" h="247474">
                  <a:moveTo>
                    <a:pt x="259345" y="247474"/>
                  </a:moveTo>
                  <a:lnTo>
                    <a:pt x="0" y="0"/>
                  </a:lnTo>
                </a:path>
              </a:pathLst>
            </a:custGeom>
          </p:spPr>
          <p:txBody>
            <a:bodyPr/>
            <a:lstStyle/>
            <a:p/>
          </p:txBody>
        </p:sp>
        <p:sp>
          <p:nvSpPr>
            <p:cNvPr id="42" name="pl42"/>
            <p:cNvSpPr/>
            <p:nvPr/>
          </p:nvSpPr>
          <p:spPr>
            <a:xfrm>
              <a:off x="7908591" y="2048390"/>
              <a:ext cx="252831" cy="89343"/>
            </a:xfrm>
            <a:custGeom>
              <a:avLst/>
              <a:pathLst>
                <a:path w="252831" h="89343">
                  <a:moveTo>
                    <a:pt x="252831" y="89343"/>
                  </a:moveTo>
                  <a:lnTo>
                    <a:pt x="0" y="0"/>
                  </a:lnTo>
                </a:path>
              </a:pathLst>
            </a:custGeom>
          </p:spPr>
          <p:txBody>
            <a:bodyPr/>
            <a:lstStyle/>
            <a:p/>
          </p:txBody>
        </p:sp>
        <p:sp>
          <p:nvSpPr>
            <p:cNvPr id="43" name="pg43"/>
            <p:cNvSpPr/>
            <p:nvPr/>
          </p:nvSpPr>
          <p:spPr>
            <a:xfrm>
              <a:off x="8092843" y="12441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849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5" name="pg45"/>
            <p:cNvSpPr/>
            <p:nvPr/>
          </p:nvSpPr>
          <p:spPr>
            <a:xfrm>
              <a:off x="8092843" y="15171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55803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7" name="pg47"/>
            <p:cNvSpPr/>
            <p:nvPr/>
          </p:nvSpPr>
          <p:spPr>
            <a:xfrm>
              <a:off x="8092843" y="178995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83079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86%</a:t>
              </a:r>
            </a:p>
          </p:txBody>
        </p:sp>
        <p:sp>
          <p:nvSpPr>
            <p:cNvPr id="49" name="pg49"/>
            <p:cNvSpPr/>
            <p:nvPr/>
          </p:nvSpPr>
          <p:spPr>
            <a:xfrm>
              <a:off x="8092843" y="20656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1064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1" name="pg51"/>
            <p:cNvSpPr/>
            <p:nvPr/>
          </p:nvSpPr>
          <p:spPr>
            <a:xfrm>
              <a:off x="1152795" y="17670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515" y="18108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3" name="pg53"/>
            <p:cNvSpPr/>
            <p:nvPr/>
          </p:nvSpPr>
          <p:spPr>
            <a:xfrm>
              <a:off x="4912304" y="220685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958024" y="225220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71</a:t>
              </a:r>
            </a:p>
          </p:txBody>
        </p:sp>
        <p:sp>
          <p:nvSpPr>
            <p:cNvPr id="55" name="pg55"/>
            <p:cNvSpPr/>
            <p:nvPr/>
          </p:nvSpPr>
          <p:spPr>
            <a:xfrm>
              <a:off x="4642119" y="11670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687839" y="12108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7" name="pg57"/>
            <p:cNvSpPr/>
            <p:nvPr/>
          </p:nvSpPr>
          <p:spPr>
            <a:xfrm>
              <a:off x="7150966" y="257718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96686" y="26225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548852" y="579074"/>
              <a:ext cx="47805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Sao Tome and Principe,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Sao Tome and Principe has all 4 of the  SDG vaccines.
In 2024, Sao Tome and Principe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87% between 2023 and 2024.
• DTP3 coverage remained constant at 87% between 2023 and 2024.
• There were there were approximately the same number of zero-dose children in 2024. This leaves &lt;1,000 children without vaccination, vulnerable to vaccine-preventable diseases and a further &lt;100 with incomplete protection.
• Sao Tome and Principe accounted for &lt;0.1% of zero-dose children in West and Central Africa (WCAR) and &lt;0.1% of zero-dose children globally.
• MCV1 coverage remained constant at 87% between 2023 and 2024. There were &lt;1,000 children who missed out on the first measles vaccination.
• MCV2 coverage remained constant at 87% between 2023 and 2024.
• Last dose coverage of HPV vaccination (HPVc) among girls decreased from 76% to 75%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Sao Tome and Principe,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Sao Tome and Principe.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DAPMHHIV-502652578-1605444</_dlc_DocId>
    <_dlc_DocIdUrl xmlns="9e17fbd9-fb4c-4d20-9ec4-18aa77a91b0d">
      <Url>https://unicef.sharepoint.com/teams/DAPM-Health-HIV/_layouts/15/DocIdRedir.aspx?ID=DAPMHHIV-502652578-1605444</Url>
      <Description>DAPMHHIV-502652578-1605444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4937bf85-ed1f-4f97-aaa6-5d906be70fad</vt:lpwstr>
  </property>
  <property fmtid="{D5CDD505-2E9C-101B-9397-08002B2CF9AE}" pid="4" name="MediaServiceImageTags">
    <vt:lpwstr/>
  </property>
</Properties>
</file>