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55c72d9cfe898ba14a1fb5d64b2c1631a00ea5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2011, with green cells indicating coverage of 90% or more.
In 2024, none of the 9 vaccines in the schedule achieved coverage of 90% or more. Vaccine coverage ranged from 34% to 76%.
Since 2015, estimates have been made for 4 new vaccines. IPV2 is the newest vaccine reported (2021), which achieved 34% coverage in 2024.
In 2024, South Sudan reported stockouts of vaccines/supplies (BCG and OPV)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402062" y="2116667"/>
              <a:ext cx="3490835" cy="1117276"/>
            </a:xfrm>
            <a:custGeom>
              <a:avLst/>
              <a:pathLst>
                <a:path w="3490835" h="1117276">
                  <a:moveTo>
                    <a:pt x="0" y="0"/>
                  </a:moveTo>
                  <a:lnTo>
                    <a:pt x="268525" y="119708"/>
                  </a:lnTo>
                  <a:lnTo>
                    <a:pt x="537051" y="478832"/>
                  </a:lnTo>
                  <a:lnTo>
                    <a:pt x="805577" y="678346"/>
                  </a:lnTo>
                  <a:lnTo>
                    <a:pt x="1074103" y="957665"/>
                  </a:lnTo>
                  <a:lnTo>
                    <a:pt x="1342628" y="1117276"/>
                  </a:lnTo>
                  <a:lnTo>
                    <a:pt x="1611154" y="798054"/>
                  </a:lnTo>
                  <a:lnTo>
                    <a:pt x="1879680" y="478832"/>
                  </a:lnTo>
                  <a:lnTo>
                    <a:pt x="2148206" y="438929"/>
                  </a:lnTo>
                  <a:lnTo>
                    <a:pt x="2416732" y="319221"/>
                  </a:lnTo>
                  <a:lnTo>
                    <a:pt x="2685257" y="239416"/>
                  </a:lnTo>
                  <a:lnTo>
                    <a:pt x="2953783" y="119708"/>
                  </a:lnTo>
                  <a:lnTo>
                    <a:pt x="3222309" y="119708"/>
                  </a:lnTo>
                  <a:lnTo>
                    <a:pt x="3490835" y="119708"/>
                  </a:lnTo>
                </a:path>
              </a:pathLst>
            </a:custGeom>
            <a:ln w="27101" cap="flat">
              <a:solidFill>
                <a:srgbClr val="F8766D">
                  <a:alpha val="100000"/>
                </a:srgbClr>
              </a:solidFill>
              <a:prstDash val="solid"/>
              <a:round/>
            </a:ln>
          </p:spPr>
          <p:txBody>
            <a:bodyPr/>
            <a:lstStyle/>
            <a:p/>
          </p:txBody>
        </p:sp>
        <p:sp>
          <p:nvSpPr>
            <p:cNvPr id="28" name="pl28"/>
            <p:cNvSpPr/>
            <p:nvPr/>
          </p:nvSpPr>
          <p:spPr>
            <a:xfrm>
              <a:off x="4402062" y="2356083"/>
              <a:ext cx="3490835" cy="1117276"/>
            </a:xfrm>
            <a:custGeom>
              <a:avLst/>
              <a:pathLst>
                <a:path w="3490835" h="1117276">
                  <a:moveTo>
                    <a:pt x="0" y="478832"/>
                  </a:moveTo>
                  <a:lnTo>
                    <a:pt x="268525" y="399027"/>
                  </a:lnTo>
                  <a:lnTo>
                    <a:pt x="537051" y="798054"/>
                  </a:lnTo>
                  <a:lnTo>
                    <a:pt x="805577" y="917762"/>
                  </a:lnTo>
                  <a:lnTo>
                    <a:pt x="1074103" y="1077373"/>
                  </a:lnTo>
                  <a:lnTo>
                    <a:pt x="1342628" y="1117276"/>
                  </a:lnTo>
                  <a:lnTo>
                    <a:pt x="1611154" y="837957"/>
                  </a:lnTo>
                  <a:lnTo>
                    <a:pt x="1879680" y="558638"/>
                  </a:lnTo>
                  <a:lnTo>
                    <a:pt x="2148206" y="478832"/>
                  </a:lnTo>
                  <a:lnTo>
                    <a:pt x="2416732" y="239416"/>
                  </a:lnTo>
                  <a:lnTo>
                    <a:pt x="2685257" y="159610"/>
                  </a:lnTo>
                  <a:lnTo>
                    <a:pt x="2953783" y="0"/>
                  </a:lnTo>
                  <a:lnTo>
                    <a:pt x="3222309" y="0"/>
                  </a:lnTo>
                  <a:lnTo>
                    <a:pt x="3490835" y="0"/>
                  </a:lnTo>
                </a:path>
              </a:pathLst>
            </a:custGeom>
            <a:ln w="27101" cap="flat">
              <a:solidFill>
                <a:srgbClr val="00BA38">
                  <a:alpha val="100000"/>
                </a:srgbClr>
              </a:solidFill>
              <a:prstDash val="solid"/>
              <a:round/>
            </a:ln>
          </p:spPr>
          <p:txBody>
            <a:bodyPr/>
            <a:lstStyle/>
            <a:p/>
          </p:txBody>
        </p:sp>
        <p:sp>
          <p:nvSpPr>
            <p:cNvPr id="29" name="pl29"/>
            <p:cNvSpPr/>
            <p:nvPr/>
          </p:nvSpPr>
          <p:spPr>
            <a:xfrm>
              <a:off x="4402062" y="2316180"/>
              <a:ext cx="3490835" cy="917762"/>
            </a:xfrm>
            <a:custGeom>
              <a:avLst/>
              <a:pathLst>
                <a:path w="3490835" h="917762">
                  <a:moveTo>
                    <a:pt x="0" y="478832"/>
                  </a:moveTo>
                  <a:lnTo>
                    <a:pt x="268525" y="598540"/>
                  </a:lnTo>
                  <a:lnTo>
                    <a:pt x="537051" y="678346"/>
                  </a:lnTo>
                  <a:lnTo>
                    <a:pt x="805577" y="798054"/>
                  </a:lnTo>
                  <a:lnTo>
                    <a:pt x="1074103" y="877859"/>
                  </a:lnTo>
                  <a:lnTo>
                    <a:pt x="1342628" y="917762"/>
                  </a:lnTo>
                  <a:lnTo>
                    <a:pt x="1611154" y="718249"/>
                  </a:lnTo>
                  <a:lnTo>
                    <a:pt x="1879680" y="518735"/>
                  </a:lnTo>
                  <a:lnTo>
                    <a:pt x="2148206" y="359124"/>
                  </a:lnTo>
                  <a:lnTo>
                    <a:pt x="2416732" y="199513"/>
                  </a:lnTo>
                  <a:lnTo>
                    <a:pt x="2685257" y="0"/>
                  </a:lnTo>
                  <a:lnTo>
                    <a:pt x="2953783" y="79805"/>
                  </a:lnTo>
                  <a:lnTo>
                    <a:pt x="3222309" y="79805"/>
                  </a:lnTo>
                  <a:lnTo>
                    <a:pt x="3490835" y="79805"/>
                  </a:lnTo>
                </a:path>
              </a:pathLst>
            </a:custGeom>
            <a:ln w="27101" cap="flat">
              <a:solidFill>
                <a:srgbClr val="619CFF">
                  <a:alpha val="100000"/>
                </a:srgbClr>
              </a:solidFill>
              <a:prstDash val="solid"/>
              <a:round/>
            </a:ln>
          </p:spPr>
          <p:txBody>
            <a:bodyPr/>
            <a:lstStyle/>
            <a:p/>
          </p:txBody>
        </p:sp>
        <p:sp>
          <p:nvSpPr>
            <p:cNvPr id="30" name="pl30"/>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1979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31770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54520" y="235760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4363685" y="20782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4363685" y="279653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4363685" y="275663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05579" y="2070101"/>
              <a:ext cx="255843" cy="158421"/>
            </a:xfrm>
            <a:custGeom>
              <a:avLst/>
              <a:pathLst>
                <a:path w="255843" h="158421">
                  <a:moveTo>
                    <a:pt x="255843" y="0"/>
                  </a:moveTo>
                  <a:lnTo>
                    <a:pt x="0" y="158421"/>
                  </a:lnTo>
                </a:path>
              </a:pathLst>
            </a:custGeom>
          </p:spPr>
          <p:txBody>
            <a:bodyPr/>
            <a:lstStyle/>
            <a:p/>
          </p:txBody>
        </p:sp>
        <p:sp>
          <p:nvSpPr>
            <p:cNvPr id="38" name="pl38"/>
            <p:cNvSpPr/>
            <p:nvPr/>
          </p:nvSpPr>
          <p:spPr>
            <a:xfrm>
              <a:off x="7910975" y="2322524"/>
              <a:ext cx="250447" cy="31299"/>
            </a:xfrm>
            <a:custGeom>
              <a:avLst/>
              <a:pathLst>
                <a:path w="250447" h="31299">
                  <a:moveTo>
                    <a:pt x="250447" y="0"/>
                  </a:moveTo>
                  <a:lnTo>
                    <a:pt x="0" y="31299"/>
                  </a:lnTo>
                </a:path>
              </a:pathLst>
            </a:custGeom>
          </p:spPr>
          <p:txBody>
            <a:bodyPr/>
            <a:lstStyle/>
            <a:p/>
          </p:txBody>
        </p:sp>
        <p:sp>
          <p:nvSpPr>
            <p:cNvPr id="39" name="pl39"/>
            <p:cNvSpPr/>
            <p:nvPr/>
          </p:nvSpPr>
          <p:spPr>
            <a:xfrm>
              <a:off x="7905250" y="2404016"/>
              <a:ext cx="256172" cy="166521"/>
            </a:xfrm>
            <a:custGeom>
              <a:avLst/>
              <a:pathLst>
                <a:path w="256172" h="166521">
                  <a:moveTo>
                    <a:pt x="256172" y="166521"/>
                  </a:moveTo>
                  <a:lnTo>
                    <a:pt x="0" y="0"/>
                  </a:lnTo>
                </a:path>
              </a:pathLst>
            </a:custGeom>
          </p:spPr>
          <p:txBody>
            <a:bodyPr/>
            <a:lstStyle/>
            <a:p/>
          </p:txBody>
        </p:sp>
        <p:sp>
          <p:nvSpPr>
            <p:cNvPr id="40" name="pg40"/>
            <p:cNvSpPr/>
            <p:nvPr/>
          </p:nvSpPr>
          <p:spPr>
            <a:xfrm>
              <a:off x="8092843" y="195663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15703" y="199748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76%</a:t>
              </a:r>
            </a:p>
          </p:txBody>
        </p:sp>
        <p:sp>
          <p:nvSpPr>
            <p:cNvPr id="42" name="pg42"/>
            <p:cNvSpPr/>
            <p:nvPr/>
          </p:nvSpPr>
          <p:spPr>
            <a:xfrm>
              <a:off x="8092843" y="223074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15703" y="227158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DTP3: 73%</a:t>
              </a:r>
            </a:p>
          </p:txBody>
        </p:sp>
        <p:sp>
          <p:nvSpPr>
            <p:cNvPr id="44" name="pg44"/>
            <p:cNvSpPr/>
            <p:nvPr/>
          </p:nvSpPr>
          <p:spPr>
            <a:xfrm>
              <a:off x="8092843" y="250214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15703" y="254298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MCV1: 72%</a:t>
              </a:r>
            </a:p>
          </p:txBody>
        </p:sp>
        <p:sp>
          <p:nvSpPr>
            <p:cNvPr id="46" name="tx46"/>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7" name="tx47"/>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8" name="tx48"/>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9" name="tx49"/>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0" name="tx50"/>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1" name="tx51"/>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2" name="tx52"/>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3" name="tx53"/>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9" name="tx59"/>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0" name="tx60"/>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1" name="tx61"/>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4" name="pl64"/>
            <p:cNvSpPr/>
            <p:nvPr/>
          </p:nvSpPr>
          <p:spPr>
            <a:xfrm>
              <a:off x="3906742"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5" name="pl65"/>
            <p:cNvSpPr/>
            <p:nvPr/>
          </p:nvSpPr>
          <p:spPr>
            <a:xfrm>
              <a:off x="4622471" y="6344544"/>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6" name="pl66"/>
            <p:cNvSpPr/>
            <p:nvPr/>
          </p:nvSpPr>
          <p:spPr>
            <a:xfrm>
              <a:off x="5338199" y="6344544"/>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7" name="tx67"/>
            <p:cNvSpPr/>
            <p:nvPr/>
          </p:nvSpPr>
          <p:spPr>
            <a:xfrm>
              <a:off x="4173842"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68" name="tx68"/>
            <p:cNvSpPr/>
            <p:nvPr/>
          </p:nvSpPr>
          <p:spPr>
            <a:xfrm>
              <a:off x="4889570"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9" name="tx69"/>
            <p:cNvSpPr/>
            <p:nvPr/>
          </p:nvSpPr>
          <p:spPr>
            <a:xfrm>
              <a:off x="5605299"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0" name="tx70"/>
            <p:cNvSpPr/>
            <p:nvPr/>
          </p:nvSpPr>
          <p:spPr>
            <a:xfrm>
              <a:off x="803816" y="398022"/>
              <a:ext cx="49484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South Sudan, 2011-2024</a:t>
              </a:r>
            </a:p>
          </p:txBody>
        </p:sp>
        <p:sp>
          <p:nvSpPr>
            <p:cNvPr id="71" name="tx7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72%.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was not yet introduced.
Between 2023 and 2024, 0 vaccines increased coverage, 0 declined and 3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4421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8536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72651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86766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01479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559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29709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03845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5166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9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9484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9048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8612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48176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7740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523831"/>
              <a:ext cx="446075" cy="349809"/>
            </a:xfrm>
            <a:prstGeom prst="rect">
              <a:avLst/>
            </a:prstGeom>
            <a:solidFill>
              <a:srgbClr val="1CABE2">
                <a:alpha val="100000"/>
              </a:srgbClr>
            </a:solidFill>
          </p:spPr>
          <p:txBody>
            <a:bodyPr/>
            <a:lstStyle/>
            <a:p/>
          </p:txBody>
        </p:sp>
        <p:sp>
          <p:nvSpPr>
            <p:cNvPr id="22" name="rc22"/>
            <p:cNvSpPr/>
            <p:nvPr/>
          </p:nvSpPr>
          <p:spPr>
            <a:xfrm>
              <a:off x="1806693" y="3462023"/>
              <a:ext cx="446075" cy="411616"/>
            </a:xfrm>
            <a:prstGeom prst="rect">
              <a:avLst/>
            </a:prstGeom>
            <a:solidFill>
              <a:srgbClr val="1CABE2">
                <a:alpha val="100000"/>
              </a:srgbClr>
            </a:solidFill>
          </p:spPr>
          <p:txBody>
            <a:bodyPr/>
            <a:lstStyle/>
            <a:p/>
          </p:txBody>
        </p:sp>
        <p:sp>
          <p:nvSpPr>
            <p:cNvPr id="23" name="rc23"/>
            <p:cNvSpPr/>
            <p:nvPr/>
          </p:nvSpPr>
          <p:spPr>
            <a:xfrm>
              <a:off x="2302333" y="3298430"/>
              <a:ext cx="446075" cy="575209"/>
            </a:xfrm>
            <a:prstGeom prst="rect">
              <a:avLst/>
            </a:prstGeom>
            <a:solidFill>
              <a:srgbClr val="1CABE2">
                <a:alpha val="100000"/>
              </a:srgbClr>
            </a:solidFill>
          </p:spPr>
          <p:txBody>
            <a:bodyPr/>
            <a:lstStyle/>
            <a:p/>
          </p:txBody>
        </p:sp>
        <p:sp>
          <p:nvSpPr>
            <p:cNvPr id="24" name="rc24"/>
            <p:cNvSpPr/>
            <p:nvPr/>
          </p:nvSpPr>
          <p:spPr>
            <a:xfrm>
              <a:off x="2797973" y="3223487"/>
              <a:ext cx="446075" cy="650152"/>
            </a:xfrm>
            <a:prstGeom prst="rect">
              <a:avLst/>
            </a:prstGeom>
            <a:solidFill>
              <a:srgbClr val="1CABE2">
                <a:alpha val="100000"/>
              </a:srgbClr>
            </a:solidFill>
          </p:spPr>
          <p:txBody>
            <a:bodyPr/>
            <a:lstStyle/>
            <a:p/>
          </p:txBody>
        </p:sp>
        <p:sp>
          <p:nvSpPr>
            <p:cNvPr id="25" name="rc25"/>
            <p:cNvSpPr/>
            <p:nvPr/>
          </p:nvSpPr>
          <p:spPr>
            <a:xfrm>
              <a:off x="3293612" y="3182112"/>
              <a:ext cx="446075" cy="691527"/>
            </a:xfrm>
            <a:prstGeom prst="rect">
              <a:avLst/>
            </a:prstGeom>
            <a:solidFill>
              <a:srgbClr val="1CABE2">
                <a:alpha val="100000"/>
              </a:srgbClr>
            </a:solidFill>
          </p:spPr>
          <p:txBody>
            <a:bodyPr/>
            <a:lstStyle/>
            <a:p/>
          </p:txBody>
        </p:sp>
        <p:sp>
          <p:nvSpPr>
            <p:cNvPr id="26" name="rc26"/>
            <p:cNvSpPr/>
            <p:nvPr/>
          </p:nvSpPr>
          <p:spPr>
            <a:xfrm>
              <a:off x="3789252" y="3154397"/>
              <a:ext cx="446075" cy="719242"/>
            </a:xfrm>
            <a:prstGeom prst="rect">
              <a:avLst/>
            </a:prstGeom>
            <a:solidFill>
              <a:srgbClr val="1CABE2">
                <a:alpha val="100000"/>
              </a:srgbClr>
            </a:solidFill>
          </p:spPr>
          <p:txBody>
            <a:bodyPr/>
            <a:lstStyle/>
            <a:p/>
          </p:txBody>
        </p:sp>
        <p:sp>
          <p:nvSpPr>
            <p:cNvPr id="27" name="rc27"/>
            <p:cNvSpPr/>
            <p:nvPr/>
          </p:nvSpPr>
          <p:spPr>
            <a:xfrm>
              <a:off x="4284891" y="3343283"/>
              <a:ext cx="446075" cy="530356"/>
            </a:xfrm>
            <a:prstGeom prst="rect">
              <a:avLst/>
            </a:prstGeom>
            <a:solidFill>
              <a:srgbClr val="1CABE2">
                <a:alpha val="100000"/>
              </a:srgbClr>
            </a:solidFill>
          </p:spPr>
          <p:txBody>
            <a:bodyPr/>
            <a:lstStyle/>
            <a:p/>
          </p:txBody>
        </p:sp>
        <p:sp>
          <p:nvSpPr>
            <p:cNvPr id="28" name="rc28"/>
            <p:cNvSpPr/>
            <p:nvPr/>
          </p:nvSpPr>
          <p:spPr>
            <a:xfrm>
              <a:off x="4780531" y="3481777"/>
              <a:ext cx="446075" cy="391862"/>
            </a:xfrm>
            <a:prstGeom prst="rect">
              <a:avLst/>
            </a:prstGeom>
            <a:solidFill>
              <a:srgbClr val="1CABE2">
                <a:alpha val="100000"/>
              </a:srgbClr>
            </a:solidFill>
          </p:spPr>
          <p:txBody>
            <a:bodyPr/>
            <a:lstStyle/>
            <a:p/>
          </p:txBody>
        </p:sp>
        <p:sp>
          <p:nvSpPr>
            <p:cNvPr id="29" name="rc29"/>
            <p:cNvSpPr/>
            <p:nvPr/>
          </p:nvSpPr>
          <p:spPr>
            <a:xfrm>
              <a:off x="5276170" y="3473064"/>
              <a:ext cx="446075" cy="400575"/>
            </a:xfrm>
            <a:prstGeom prst="rect">
              <a:avLst/>
            </a:prstGeom>
            <a:solidFill>
              <a:srgbClr val="1CABE2">
                <a:alpha val="100000"/>
              </a:srgbClr>
            </a:solidFill>
          </p:spPr>
          <p:txBody>
            <a:bodyPr/>
            <a:lstStyle/>
            <a:p/>
          </p:txBody>
        </p:sp>
        <p:sp>
          <p:nvSpPr>
            <p:cNvPr id="30" name="rc30"/>
            <p:cNvSpPr/>
            <p:nvPr/>
          </p:nvSpPr>
          <p:spPr>
            <a:xfrm>
              <a:off x="5771810" y="3500762"/>
              <a:ext cx="446075" cy="372877"/>
            </a:xfrm>
            <a:prstGeom prst="rect">
              <a:avLst/>
            </a:prstGeom>
            <a:solidFill>
              <a:srgbClr val="1CABE2">
                <a:alpha val="100000"/>
              </a:srgbClr>
            </a:solidFill>
          </p:spPr>
          <p:txBody>
            <a:bodyPr/>
            <a:lstStyle/>
            <a:p/>
          </p:txBody>
        </p:sp>
        <p:sp>
          <p:nvSpPr>
            <p:cNvPr id="31" name="rc31"/>
            <p:cNvSpPr/>
            <p:nvPr/>
          </p:nvSpPr>
          <p:spPr>
            <a:xfrm>
              <a:off x="6267450" y="3518059"/>
              <a:ext cx="446075" cy="355580"/>
            </a:xfrm>
            <a:prstGeom prst="rect">
              <a:avLst/>
            </a:prstGeom>
            <a:solidFill>
              <a:srgbClr val="1CABE2">
                <a:alpha val="100000"/>
              </a:srgbClr>
            </a:solidFill>
          </p:spPr>
          <p:txBody>
            <a:bodyPr/>
            <a:lstStyle/>
            <a:p/>
          </p:txBody>
        </p:sp>
        <p:sp>
          <p:nvSpPr>
            <p:cNvPr id="32" name="rc32"/>
            <p:cNvSpPr/>
            <p:nvPr/>
          </p:nvSpPr>
          <p:spPr>
            <a:xfrm>
              <a:off x="6763089" y="3559816"/>
              <a:ext cx="446075" cy="313823"/>
            </a:xfrm>
            <a:prstGeom prst="rect">
              <a:avLst/>
            </a:prstGeom>
            <a:solidFill>
              <a:srgbClr val="1CABE2">
                <a:alpha val="100000"/>
              </a:srgbClr>
            </a:solidFill>
          </p:spPr>
          <p:txBody>
            <a:bodyPr/>
            <a:lstStyle/>
            <a:p/>
          </p:txBody>
        </p:sp>
        <p:sp>
          <p:nvSpPr>
            <p:cNvPr id="33" name="rc33"/>
            <p:cNvSpPr/>
            <p:nvPr/>
          </p:nvSpPr>
          <p:spPr>
            <a:xfrm>
              <a:off x="7258729" y="3551992"/>
              <a:ext cx="446075" cy="321647"/>
            </a:xfrm>
            <a:prstGeom prst="rect">
              <a:avLst/>
            </a:prstGeom>
            <a:solidFill>
              <a:srgbClr val="1CABE2">
                <a:alpha val="100000"/>
              </a:srgbClr>
            </a:solidFill>
          </p:spPr>
          <p:txBody>
            <a:bodyPr/>
            <a:lstStyle/>
            <a:p/>
          </p:txBody>
        </p:sp>
        <p:sp>
          <p:nvSpPr>
            <p:cNvPr id="34" name="rc34"/>
            <p:cNvSpPr/>
            <p:nvPr/>
          </p:nvSpPr>
          <p:spPr>
            <a:xfrm>
              <a:off x="7754368" y="3531569"/>
              <a:ext cx="446075" cy="342070"/>
            </a:xfrm>
            <a:prstGeom prst="rect">
              <a:avLst/>
            </a:prstGeom>
            <a:solidFill>
              <a:srgbClr val="1CABE2">
                <a:alpha val="100000"/>
              </a:srgbClr>
            </a:solidFill>
          </p:spPr>
          <p:txBody>
            <a:bodyPr/>
            <a:lstStyle/>
            <a:p/>
          </p:txBody>
        </p:sp>
        <p:sp>
          <p:nvSpPr>
            <p:cNvPr id="35" name="rc35"/>
            <p:cNvSpPr/>
            <p:nvPr/>
          </p:nvSpPr>
          <p:spPr>
            <a:xfrm>
              <a:off x="1311054" y="3223994"/>
              <a:ext cx="446075" cy="299836"/>
            </a:xfrm>
            <a:prstGeom prst="rect">
              <a:avLst/>
            </a:prstGeom>
            <a:solidFill>
              <a:srgbClr val="B3B3B3">
                <a:alpha val="100000"/>
              </a:srgbClr>
            </a:solidFill>
          </p:spPr>
          <p:txBody>
            <a:bodyPr/>
            <a:lstStyle/>
            <a:p/>
          </p:txBody>
        </p:sp>
        <p:sp>
          <p:nvSpPr>
            <p:cNvPr id="36" name="rc36"/>
            <p:cNvSpPr/>
            <p:nvPr/>
          </p:nvSpPr>
          <p:spPr>
            <a:xfrm>
              <a:off x="1806693" y="3239062"/>
              <a:ext cx="446075" cy="222961"/>
            </a:xfrm>
            <a:prstGeom prst="rect">
              <a:avLst/>
            </a:prstGeom>
            <a:solidFill>
              <a:srgbClr val="B3B3B3">
                <a:alpha val="100000"/>
              </a:srgbClr>
            </a:solidFill>
          </p:spPr>
          <p:txBody>
            <a:bodyPr/>
            <a:lstStyle/>
            <a:p/>
          </p:txBody>
        </p:sp>
        <p:sp>
          <p:nvSpPr>
            <p:cNvPr id="37" name="rc37"/>
            <p:cNvSpPr/>
            <p:nvPr/>
          </p:nvSpPr>
          <p:spPr>
            <a:xfrm>
              <a:off x="2302333" y="3054405"/>
              <a:ext cx="446075" cy="244024"/>
            </a:xfrm>
            <a:prstGeom prst="rect">
              <a:avLst/>
            </a:prstGeom>
            <a:solidFill>
              <a:srgbClr val="B3B3B3">
                <a:alpha val="100000"/>
              </a:srgbClr>
            </a:solidFill>
          </p:spPr>
          <p:txBody>
            <a:bodyPr/>
            <a:lstStyle/>
            <a:p/>
          </p:txBody>
        </p:sp>
        <p:sp>
          <p:nvSpPr>
            <p:cNvPr id="38" name="rc38"/>
            <p:cNvSpPr/>
            <p:nvPr/>
          </p:nvSpPr>
          <p:spPr>
            <a:xfrm>
              <a:off x="2797973" y="3018175"/>
              <a:ext cx="446075" cy="205312"/>
            </a:xfrm>
            <a:prstGeom prst="rect">
              <a:avLst/>
            </a:prstGeom>
            <a:solidFill>
              <a:srgbClr val="B3B3B3">
                <a:alpha val="100000"/>
              </a:srgbClr>
            </a:solidFill>
          </p:spPr>
          <p:txBody>
            <a:bodyPr/>
            <a:lstStyle/>
            <a:p/>
          </p:txBody>
        </p:sp>
        <p:sp>
          <p:nvSpPr>
            <p:cNvPr id="39" name="rc39"/>
            <p:cNvSpPr/>
            <p:nvPr/>
          </p:nvSpPr>
          <p:spPr>
            <a:xfrm>
              <a:off x="3293612" y="3043807"/>
              <a:ext cx="446075" cy="138304"/>
            </a:xfrm>
            <a:prstGeom prst="rect">
              <a:avLst/>
            </a:prstGeom>
            <a:solidFill>
              <a:srgbClr val="B3B3B3">
                <a:alpha val="100000"/>
              </a:srgbClr>
            </a:solidFill>
          </p:spPr>
          <p:txBody>
            <a:bodyPr/>
            <a:lstStyle/>
            <a:p/>
          </p:txBody>
        </p:sp>
        <p:sp>
          <p:nvSpPr>
            <p:cNvPr id="40" name="rc40"/>
            <p:cNvSpPr/>
            <p:nvPr/>
          </p:nvSpPr>
          <p:spPr>
            <a:xfrm>
              <a:off x="3789252" y="3066326"/>
              <a:ext cx="446075" cy="88070"/>
            </a:xfrm>
            <a:prstGeom prst="rect">
              <a:avLst/>
            </a:prstGeom>
            <a:solidFill>
              <a:srgbClr val="B3B3B3">
                <a:alpha val="100000"/>
              </a:srgbClr>
            </a:solidFill>
          </p:spPr>
          <p:txBody>
            <a:bodyPr/>
            <a:lstStyle/>
            <a:p/>
          </p:txBody>
        </p:sp>
        <p:sp>
          <p:nvSpPr>
            <p:cNvPr id="41" name="rc41"/>
            <p:cNvSpPr/>
            <p:nvPr/>
          </p:nvSpPr>
          <p:spPr>
            <a:xfrm>
              <a:off x="4284891" y="3252735"/>
              <a:ext cx="446075" cy="90548"/>
            </a:xfrm>
            <a:prstGeom prst="rect">
              <a:avLst/>
            </a:prstGeom>
            <a:solidFill>
              <a:srgbClr val="B3B3B3">
                <a:alpha val="100000"/>
              </a:srgbClr>
            </a:solidFill>
          </p:spPr>
          <p:txBody>
            <a:bodyPr/>
            <a:lstStyle/>
            <a:p/>
          </p:txBody>
        </p:sp>
        <p:sp>
          <p:nvSpPr>
            <p:cNvPr id="42" name="rc42"/>
            <p:cNvSpPr/>
            <p:nvPr/>
          </p:nvSpPr>
          <p:spPr>
            <a:xfrm>
              <a:off x="4780531" y="3386780"/>
              <a:ext cx="446075" cy="94997"/>
            </a:xfrm>
            <a:prstGeom prst="rect">
              <a:avLst/>
            </a:prstGeom>
            <a:solidFill>
              <a:srgbClr val="B3B3B3">
                <a:alpha val="100000"/>
              </a:srgbClr>
            </a:solidFill>
          </p:spPr>
          <p:txBody>
            <a:bodyPr/>
            <a:lstStyle/>
            <a:p/>
          </p:txBody>
        </p:sp>
        <p:sp>
          <p:nvSpPr>
            <p:cNvPr id="43" name="rc43"/>
            <p:cNvSpPr/>
            <p:nvPr/>
          </p:nvSpPr>
          <p:spPr>
            <a:xfrm>
              <a:off x="5276170" y="3385440"/>
              <a:ext cx="446075" cy="87624"/>
            </a:xfrm>
            <a:prstGeom prst="rect">
              <a:avLst/>
            </a:prstGeom>
            <a:solidFill>
              <a:srgbClr val="B3B3B3">
                <a:alpha val="100000"/>
              </a:srgbClr>
            </a:solidFill>
          </p:spPr>
          <p:txBody>
            <a:bodyPr/>
            <a:lstStyle/>
            <a:p/>
          </p:txBody>
        </p:sp>
        <p:sp>
          <p:nvSpPr>
            <p:cNvPr id="44" name="rc44"/>
            <p:cNvSpPr/>
            <p:nvPr/>
          </p:nvSpPr>
          <p:spPr>
            <a:xfrm>
              <a:off x="5771810" y="3449330"/>
              <a:ext cx="446075" cy="51432"/>
            </a:xfrm>
            <a:prstGeom prst="rect">
              <a:avLst/>
            </a:prstGeom>
            <a:solidFill>
              <a:srgbClr val="B3B3B3">
                <a:alpha val="100000"/>
              </a:srgbClr>
            </a:solidFill>
          </p:spPr>
          <p:txBody>
            <a:bodyPr/>
            <a:lstStyle/>
            <a:p/>
          </p:txBody>
        </p:sp>
        <p:sp>
          <p:nvSpPr>
            <p:cNvPr id="45" name="rc45"/>
            <p:cNvSpPr/>
            <p:nvPr/>
          </p:nvSpPr>
          <p:spPr>
            <a:xfrm>
              <a:off x="6267450" y="3465382"/>
              <a:ext cx="446075" cy="52677"/>
            </a:xfrm>
            <a:prstGeom prst="rect">
              <a:avLst/>
            </a:prstGeom>
            <a:solidFill>
              <a:srgbClr val="B3B3B3">
                <a:alpha val="100000"/>
              </a:srgbClr>
            </a:solidFill>
          </p:spPr>
          <p:txBody>
            <a:bodyPr/>
            <a:lstStyle/>
            <a:p/>
          </p:txBody>
        </p:sp>
        <p:sp>
          <p:nvSpPr>
            <p:cNvPr id="46" name="rc46"/>
            <p:cNvSpPr/>
            <p:nvPr/>
          </p:nvSpPr>
          <p:spPr>
            <a:xfrm>
              <a:off x="6763089" y="3520588"/>
              <a:ext cx="446075" cy="39227"/>
            </a:xfrm>
            <a:prstGeom prst="rect">
              <a:avLst/>
            </a:prstGeom>
            <a:solidFill>
              <a:srgbClr val="B3B3B3">
                <a:alpha val="100000"/>
              </a:srgbClr>
            </a:solidFill>
          </p:spPr>
          <p:txBody>
            <a:bodyPr/>
            <a:lstStyle/>
            <a:p/>
          </p:txBody>
        </p:sp>
        <p:sp>
          <p:nvSpPr>
            <p:cNvPr id="47" name="rc47"/>
            <p:cNvSpPr/>
            <p:nvPr/>
          </p:nvSpPr>
          <p:spPr>
            <a:xfrm>
              <a:off x="7258729" y="3511785"/>
              <a:ext cx="446075" cy="40207"/>
            </a:xfrm>
            <a:prstGeom prst="rect">
              <a:avLst/>
            </a:prstGeom>
            <a:solidFill>
              <a:srgbClr val="B3B3B3">
                <a:alpha val="100000"/>
              </a:srgbClr>
            </a:solidFill>
          </p:spPr>
          <p:txBody>
            <a:bodyPr/>
            <a:lstStyle/>
            <a:p/>
          </p:txBody>
        </p:sp>
        <p:sp>
          <p:nvSpPr>
            <p:cNvPr id="48" name="rc48"/>
            <p:cNvSpPr/>
            <p:nvPr/>
          </p:nvSpPr>
          <p:spPr>
            <a:xfrm>
              <a:off x="7754368" y="3488811"/>
              <a:ext cx="446075" cy="42757"/>
            </a:xfrm>
            <a:prstGeom prst="rect">
              <a:avLst/>
            </a:prstGeom>
            <a:solidFill>
              <a:srgbClr val="B3B3B3">
                <a:alpha val="100000"/>
              </a:srgbClr>
            </a:solidFill>
          </p:spPr>
          <p:txBody>
            <a:bodyPr/>
            <a:lstStyle/>
            <a:p/>
          </p:txBody>
        </p:sp>
        <p:sp>
          <p:nvSpPr>
            <p:cNvPr id="49" name="pl49"/>
            <p:cNvSpPr/>
            <p:nvPr/>
          </p:nvSpPr>
          <p:spPr>
            <a:xfrm>
              <a:off x="1534092" y="1620916"/>
              <a:ext cx="6443314" cy="798433"/>
            </a:xfrm>
            <a:custGeom>
              <a:avLst/>
              <a:pathLst>
                <a:path w="6443314" h="798433">
                  <a:moveTo>
                    <a:pt x="0" y="0"/>
                  </a:moveTo>
                  <a:lnTo>
                    <a:pt x="495639" y="85546"/>
                  </a:lnTo>
                  <a:lnTo>
                    <a:pt x="991279" y="342185"/>
                  </a:lnTo>
                  <a:lnTo>
                    <a:pt x="1486918" y="484763"/>
                  </a:lnTo>
                  <a:lnTo>
                    <a:pt x="1982558" y="684371"/>
                  </a:lnTo>
                  <a:lnTo>
                    <a:pt x="2478197" y="798433"/>
                  </a:lnTo>
                  <a:lnTo>
                    <a:pt x="2973837" y="570309"/>
                  </a:lnTo>
                  <a:lnTo>
                    <a:pt x="3469477" y="342185"/>
                  </a:lnTo>
                  <a:lnTo>
                    <a:pt x="3965116" y="313670"/>
                  </a:lnTo>
                  <a:lnTo>
                    <a:pt x="4460756" y="228123"/>
                  </a:lnTo>
                  <a:lnTo>
                    <a:pt x="4956395" y="171092"/>
                  </a:lnTo>
                  <a:lnTo>
                    <a:pt x="5452035" y="85546"/>
                  </a:lnTo>
                  <a:lnTo>
                    <a:pt x="5947674" y="85546"/>
                  </a:lnTo>
                  <a:lnTo>
                    <a:pt x="6443314" y="85546"/>
                  </a:lnTo>
                </a:path>
              </a:pathLst>
            </a:custGeom>
            <a:ln w="27101" cap="flat">
              <a:solidFill>
                <a:srgbClr val="0058AB">
                  <a:alpha val="50196"/>
                </a:srgbClr>
              </a:solidFill>
              <a:prstDash val="solid"/>
              <a:round/>
            </a:ln>
          </p:spPr>
          <p:txBody>
            <a:bodyPr/>
            <a:lstStyle/>
            <a:p/>
          </p:txBody>
        </p:sp>
        <p:sp>
          <p:nvSpPr>
            <p:cNvPr id="50" name="pl50"/>
            <p:cNvSpPr/>
            <p:nvPr/>
          </p:nvSpPr>
          <p:spPr>
            <a:xfrm>
              <a:off x="1534092" y="1792009"/>
              <a:ext cx="6443314" cy="798433"/>
            </a:xfrm>
            <a:custGeom>
              <a:avLst/>
              <a:pathLst>
                <a:path w="6443314" h="798433">
                  <a:moveTo>
                    <a:pt x="0" y="342185"/>
                  </a:moveTo>
                  <a:lnTo>
                    <a:pt x="495639" y="285154"/>
                  </a:lnTo>
                  <a:lnTo>
                    <a:pt x="991279" y="570309"/>
                  </a:lnTo>
                  <a:lnTo>
                    <a:pt x="1486918" y="655856"/>
                  </a:lnTo>
                  <a:lnTo>
                    <a:pt x="1982558" y="769918"/>
                  </a:lnTo>
                  <a:lnTo>
                    <a:pt x="2478197" y="798433"/>
                  </a:lnTo>
                  <a:lnTo>
                    <a:pt x="2973837" y="598825"/>
                  </a:lnTo>
                  <a:lnTo>
                    <a:pt x="3469477" y="399216"/>
                  </a:lnTo>
                  <a:lnTo>
                    <a:pt x="3965116" y="342185"/>
                  </a:lnTo>
                  <a:lnTo>
                    <a:pt x="4460756" y="171092"/>
                  </a:lnTo>
                  <a:lnTo>
                    <a:pt x="4956395" y="114061"/>
                  </a:lnTo>
                  <a:lnTo>
                    <a:pt x="5452035" y="0"/>
                  </a:lnTo>
                  <a:lnTo>
                    <a:pt x="5947674" y="0"/>
                  </a:lnTo>
                  <a:lnTo>
                    <a:pt x="6443314" y="0"/>
                  </a:lnTo>
                </a:path>
              </a:pathLst>
            </a:custGeom>
            <a:ln w="27101" cap="flat">
              <a:solidFill>
                <a:srgbClr val="333333">
                  <a:alpha val="50196"/>
                </a:srgbClr>
              </a:solidFill>
              <a:prstDash val="solid"/>
              <a:round/>
            </a:ln>
          </p:spPr>
          <p:txBody>
            <a:bodyPr/>
            <a:lstStyle/>
            <a:p/>
          </p:txBody>
        </p:sp>
        <p:sp>
          <p:nvSpPr>
            <p:cNvPr id="51" name="tx51"/>
            <p:cNvSpPr/>
            <p:nvPr/>
          </p:nvSpPr>
          <p:spPr>
            <a:xfrm>
              <a:off x="5438919" y="1777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52" name="tx52"/>
            <p:cNvSpPr/>
            <p:nvPr/>
          </p:nvSpPr>
          <p:spPr>
            <a:xfrm>
              <a:off x="5934558" y="1693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53" name="tx53"/>
            <p:cNvSpPr/>
            <p:nvPr/>
          </p:nvSpPr>
          <p:spPr>
            <a:xfrm>
              <a:off x="6430198" y="16351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54" name="tx54"/>
            <p:cNvSpPr/>
            <p:nvPr/>
          </p:nvSpPr>
          <p:spPr>
            <a:xfrm>
              <a:off x="6925837"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55" name="tx55"/>
            <p:cNvSpPr/>
            <p:nvPr/>
          </p:nvSpPr>
          <p:spPr>
            <a:xfrm>
              <a:off x="7421477"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56" name="tx56"/>
            <p:cNvSpPr/>
            <p:nvPr/>
          </p:nvSpPr>
          <p:spPr>
            <a:xfrm>
              <a:off x="7917116"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57" name="tx57"/>
            <p:cNvSpPr/>
            <p:nvPr/>
          </p:nvSpPr>
          <p:spPr>
            <a:xfrm>
              <a:off x="5438919" y="2186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61</a:t>
              </a:r>
            </a:p>
          </p:txBody>
        </p:sp>
        <p:sp>
          <p:nvSpPr>
            <p:cNvPr id="58" name="tx58"/>
            <p:cNvSpPr/>
            <p:nvPr/>
          </p:nvSpPr>
          <p:spPr>
            <a:xfrm>
              <a:off x="5934558" y="2015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67</a:t>
              </a:r>
            </a:p>
          </p:txBody>
        </p:sp>
        <p:sp>
          <p:nvSpPr>
            <p:cNvPr id="59" name="tx59"/>
            <p:cNvSpPr/>
            <p:nvPr/>
          </p:nvSpPr>
          <p:spPr>
            <a:xfrm>
              <a:off x="6430198" y="1958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69</a:t>
              </a:r>
            </a:p>
          </p:txBody>
        </p:sp>
        <p:sp>
          <p:nvSpPr>
            <p:cNvPr id="60" name="tx60"/>
            <p:cNvSpPr/>
            <p:nvPr/>
          </p:nvSpPr>
          <p:spPr>
            <a:xfrm>
              <a:off x="6925837"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61" name="tx61"/>
            <p:cNvSpPr/>
            <p:nvPr/>
          </p:nvSpPr>
          <p:spPr>
            <a:xfrm>
              <a:off x="7421477"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62" name="tx62"/>
            <p:cNvSpPr/>
            <p:nvPr/>
          </p:nvSpPr>
          <p:spPr>
            <a:xfrm>
              <a:off x="7917116"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63" name="tx63"/>
            <p:cNvSpPr/>
            <p:nvPr/>
          </p:nvSpPr>
          <p:spPr>
            <a:xfrm>
              <a:off x="3426215" y="34874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64" name="tx64"/>
            <p:cNvSpPr/>
            <p:nvPr/>
          </p:nvSpPr>
          <p:spPr>
            <a:xfrm>
              <a:off x="5438919" y="36328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65" name="tx65"/>
            <p:cNvSpPr/>
            <p:nvPr/>
          </p:nvSpPr>
          <p:spPr>
            <a:xfrm>
              <a:off x="5934558" y="36467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66" name="tx66"/>
            <p:cNvSpPr/>
            <p:nvPr/>
          </p:nvSpPr>
          <p:spPr>
            <a:xfrm>
              <a:off x="6430198" y="36553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67" name="tx67"/>
            <p:cNvSpPr/>
            <p:nvPr/>
          </p:nvSpPr>
          <p:spPr>
            <a:xfrm>
              <a:off x="6925837" y="36762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68" name="tx68"/>
            <p:cNvSpPr/>
            <p:nvPr/>
          </p:nvSpPr>
          <p:spPr>
            <a:xfrm>
              <a:off x="7421477" y="36736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69" name="tx69"/>
            <p:cNvSpPr/>
            <p:nvPr/>
          </p:nvSpPr>
          <p:spPr>
            <a:xfrm>
              <a:off x="7917116" y="36621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a:t>
              </a:r>
            </a:p>
          </p:txBody>
        </p:sp>
        <p:sp>
          <p:nvSpPr>
            <p:cNvPr id="70" name="tx70"/>
            <p:cNvSpPr/>
            <p:nvPr/>
          </p:nvSpPr>
          <p:spPr>
            <a:xfrm>
              <a:off x="3456360" y="30724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71" name="tx71"/>
            <p:cNvSpPr/>
            <p:nvPr/>
          </p:nvSpPr>
          <p:spPr>
            <a:xfrm>
              <a:off x="5438919" y="33888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72" name="tx72"/>
            <p:cNvSpPr/>
            <p:nvPr/>
          </p:nvSpPr>
          <p:spPr>
            <a:xfrm>
              <a:off x="5934558" y="34359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73" name="tx73"/>
            <p:cNvSpPr/>
            <p:nvPr/>
          </p:nvSpPr>
          <p:spPr>
            <a:xfrm>
              <a:off x="6430198" y="34526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74" name="tx74"/>
            <p:cNvSpPr/>
            <p:nvPr/>
          </p:nvSpPr>
          <p:spPr>
            <a:xfrm>
              <a:off x="6955982" y="34997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75" name="tx75"/>
            <p:cNvSpPr/>
            <p:nvPr/>
          </p:nvSpPr>
          <p:spPr>
            <a:xfrm>
              <a:off x="7451622" y="34914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76" name="tx76"/>
            <p:cNvSpPr/>
            <p:nvPr/>
          </p:nvSpPr>
          <p:spPr>
            <a:xfrm>
              <a:off x="7917116" y="34697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77" name="tx77"/>
            <p:cNvSpPr/>
            <p:nvPr/>
          </p:nvSpPr>
          <p:spPr>
            <a:xfrm>
              <a:off x="3426215" y="292571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78" name="tx78"/>
            <p:cNvSpPr/>
            <p:nvPr/>
          </p:nvSpPr>
          <p:spPr>
            <a:xfrm>
              <a:off x="5408774" y="326872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114</a:t>
              </a:r>
            </a:p>
          </p:txBody>
        </p:sp>
        <p:sp>
          <p:nvSpPr>
            <p:cNvPr id="79" name="tx79"/>
            <p:cNvSpPr/>
            <p:nvPr/>
          </p:nvSpPr>
          <p:spPr>
            <a:xfrm>
              <a:off x="5934558" y="3331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 name="tx80"/>
            <p:cNvSpPr/>
            <p:nvPr/>
          </p:nvSpPr>
          <p:spPr>
            <a:xfrm>
              <a:off x="6430198" y="3347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1" name="tx81"/>
            <p:cNvSpPr/>
            <p:nvPr/>
          </p:nvSpPr>
          <p:spPr>
            <a:xfrm>
              <a:off x="6925837" y="3402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2" name="tx82"/>
            <p:cNvSpPr/>
            <p:nvPr/>
          </p:nvSpPr>
          <p:spPr>
            <a:xfrm>
              <a:off x="7421477" y="33937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3" name="tx83"/>
            <p:cNvSpPr/>
            <p:nvPr/>
          </p:nvSpPr>
          <p:spPr>
            <a:xfrm>
              <a:off x="7917116" y="3370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4" name="tx84"/>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5" name="tx85"/>
            <p:cNvSpPr/>
            <p:nvPr/>
          </p:nvSpPr>
          <p:spPr>
            <a:xfrm>
              <a:off x="577692" y="296267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86" name="tx86"/>
            <p:cNvSpPr/>
            <p:nvPr/>
          </p:nvSpPr>
          <p:spPr>
            <a:xfrm>
              <a:off x="577692" y="210382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87" name="tx87"/>
            <p:cNvSpPr/>
            <p:nvPr/>
          </p:nvSpPr>
          <p:spPr>
            <a:xfrm>
              <a:off x="577692" y="124497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88" name="tx8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9" name="tx8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0" name="tx9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1" name="tx9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2" name="tx9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3" name="tx93"/>
            <p:cNvSpPr/>
            <p:nvPr/>
          </p:nvSpPr>
          <p:spPr>
            <a:xfrm rot="-5400000">
              <a:off x="88200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336020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34276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583840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33404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82968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7325286"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82096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2" name="tx10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03" name="pl103"/>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04" name="pl104"/>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05" name="tx105"/>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06" name="tx106"/>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07" name="rc107"/>
            <p:cNvSpPr/>
            <p:nvPr/>
          </p:nvSpPr>
          <p:spPr>
            <a:xfrm>
              <a:off x="4670912" y="4778716"/>
              <a:ext cx="201456" cy="201456"/>
            </a:xfrm>
            <a:prstGeom prst="rect">
              <a:avLst/>
            </a:prstGeom>
            <a:solidFill>
              <a:srgbClr val="B3B3B3">
                <a:alpha val="100000"/>
              </a:srgbClr>
            </a:solidFill>
          </p:spPr>
          <p:txBody>
            <a:bodyPr/>
            <a:lstStyle/>
            <a:p/>
          </p:txBody>
        </p:sp>
        <p:sp>
          <p:nvSpPr>
            <p:cNvPr id="108" name="rc108"/>
            <p:cNvSpPr/>
            <p:nvPr/>
          </p:nvSpPr>
          <p:spPr>
            <a:xfrm>
              <a:off x="5573066" y="4778716"/>
              <a:ext cx="201456" cy="201456"/>
            </a:xfrm>
            <a:prstGeom prst="rect">
              <a:avLst/>
            </a:prstGeom>
            <a:solidFill>
              <a:srgbClr val="1CABE2">
                <a:alpha val="100000"/>
              </a:srgbClr>
            </a:solidFill>
          </p:spPr>
          <p:txBody>
            <a:bodyPr/>
            <a:lstStyle/>
            <a:p/>
          </p:txBody>
        </p:sp>
        <p:sp>
          <p:nvSpPr>
            <p:cNvPr id="109" name="tx109"/>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10" name="tx110"/>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11" name="tx111"/>
            <p:cNvSpPr/>
            <p:nvPr/>
          </p:nvSpPr>
          <p:spPr>
            <a:xfrm>
              <a:off x="966584" y="467611"/>
              <a:ext cx="77720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South Sudan, 2011-2024</a:t>
              </a:r>
            </a:p>
          </p:txBody>
        </p:sp>
        <p:sp>
          <p:nvSpPr>
            <p:cNvPr id="112" name="pl112"/>
            <p:cNvSpPr/>
            <p:nvPr/>
          </p:nvSpPr>
          <p:spPr>
            <a:xfrm>
              <a:off x="222004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03803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585602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767401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7" name="pl117"/>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8" name="pl118"/>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9" name="pl119"/>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12904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94703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76502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311054" y="5650800"/>
              <a:ext cx="5652854" cy="164676"/>
            </a:xfrm>
            <a:prstGeom prst="rect">
              <a:avLst/>
            </a:prstGeom>
            <a:solidFill>
              <a:srgbClr val="1CABE2">
                <a:alpha val="100000"/>
              </a:srgbClr>
            </a:solidFill>
          </p:spPr>
          <p:txBody>
            <a:bodyPr/>
            <a:lstStyle/>
            <a:p/>
          </p:txBody>
        </p:sp>
        <p:sp>
          <p:nvSpPr>
            <p:cNvPr id="124" name="rc124"/>
            <p:cNvSpPr/>
            <p:nvPr/>
          </p:nvSpPr>
          <p:spPr>
            <a:xfrm>
              <a:off x="1311054" y="5444954"/>
              <a:ext cx="4539033" cy="164676"/>
            </a:xfrm>
            <a:prstGeom prst="rect">
              <a:avLst/>
            </a:prstGeom>
            <a:solidFill>
              <a:srgbClr val="1CABE2">
                <a:alpha val="100000"/>
              </a:srgbClr>
            </a:solidFill>
          </p:spPr>
          <p:txBody>
            <a:bodyPr/>
            <a:lstStyle/>
            <a:p/>
          </p:txBody>
        </p:sp>
        <p:sp>
          <p:nvSpPr>
            <p:cNvPr id="125" name="rc125"/>
            <p:cNvSpPr/>
            <p:nvPr/>
          </p:nvSpPr>
          <p:spPr>
            <a:xfrm>
              <a:off x="1311054" y="5239108"/>
              <a:ext cx="4827245" cy="164676"/>
            </a:xfrm>
            <a:prstGeom prst="rect">
              <a:avLst/>
            </a:prstGeom>
            <a:solidFill>
              <a:srgbClr val="1CABE2">
                <a:alpha val="100000"/>
              </a:srgbClr>
            </a:solidFill>
          </p:spPr>
          <p:txBody>
            <a:bodyPr/>
            <a:lstStyle/>
            <a:p/>
          </p:txBody>
        </p:sp>
        <p:sp>
          <p:nvSpPr>
            <p:cNvPr id="126" name="rc126"/>
            <p:cNvSpPr/>
            <p:nvPr/>
          </p:nvSpPr>
          <p:spPr>
            <a:xfrm>
              <a:off x="6963909" y="5650800"/>
              <a:ext cx="1236535" cy="164676"/>
            </a:xfrm>
            <a:prstGeom prst="rect">
              <a:avLst/>
            </a:prstGeom>
            <a:solidFill>
              <a:srgbClr val="B3B3B3">
                <a:alpha val="100000"/>
              </a:srgbClr>
            </a:solidFill>
          </p:spPr>
          <p:txBody>
            <a:bodyPr/>
            <a:lstStyle/>
            <a:p/>
          </p:txBody>
        </p:sp>
        <p:sp>
          <p:nvSpPr>
            <p:cNvPr id="127" name="rc127"/>
            <p:cNvSpPr/>
            <p:nvPr/>
          </p:nvSpPr>
          <p:spPr>
            <a:xfrm>
              <a:off x="5850087" y="5444954"/>
              <a:ext cx="567394" cy="164676"/>
            </a:xfrm>
            <a:prstGeom prst="rect">
              <a:avLst/>
            </a:prstGeom>
            <a:solidFill>
              <a:srgbClr val="B3B3B3">
                <a:alpha val="100000"/>
              </a:srgbClr>
            </a:solidFill>
          </p:spPr>
          <p:txBody>
            <a:bodyPr/>
            <a:lstStyle/>
            <a:p/>
          </p:txBody>
        </p:sp>
        <p:sp>
          <p:nvSpPr>
            <p:cNvPr id="128" name="rc128"/>
            <p:cNvSpPr/>
            <p:nvPr/>
          </p:nvSpPr>
          <p:spPr>
            <a:xfrm>
              <a:off x="6138299" y="5239108"/>
              <a:ext cx="603390" cy="164676"/>
            </a:xfrm>
            <a:prstGeom prst="rect">
              <a:avLst/>
            </a:prstGeom>
            <a:solidFill>
              <a:srgbClr val="B3B3B3">
                <a:alpha val="100000"/>
              </a:srgbClr>
            </a:solidFill>
          </p:spPr>
          <p:txBody>
            <a:bodyPr/>
            <a:lstStyle/>
            <a:p/>
          </p:txBody>
        </p:sp>
        <p:sp>
          <p:nvSpPr>
            <p:cNvPr id="129" name="tx129"/>
            <p:cNvSpPr/>
            <p:nvPr/>
          </p:nvSpPr>
          <p:spPr>
            <a:xfrm>
              <a:off x="8345125"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113.7</a:t>
              </a:r>
            </a:p>
          </p:txBody>
        </p:sp>
        <p:sp>
          <p:nvSpPr>
            <p:cNvPr id="130" name="tx130"/>
            <p:cNvSpPr/>
            <p:nvPr/>
          </p:nvSpPr>
          <p:spPr>
            <a:xfrm>
              <a:off x="6530008"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84.3</a:t>
              </a:r>
            </a:p>
          </p:txBody>
        </p:sp>
        <p:sp>
          <p:nvSpPr>
            <p:cNvPr id="131" name="tx131"/>
            <p:cNvSpPr/>
            <p:nvPr/>
          </p:nvSpPr>
          <p:spPr>
            <a:xfrm>
              <a:off x="6854216"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89.6</a:t>
              </a:r>
            </a:p>
          </p:txBody>
        </p:sp>
        <p:sp>
          <p:nvSpPr>
            <p:cNvPr id="132" name="tx132"/>
            <p:cNvSpPr/>
            <p:nvPr/>
          </p:nvSpPr>
          <p:spPr>
            <a:xfrm>
              <a:off x="4024955"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93.3</a:t>
              </a:r>
            </a:p>
          </p:txBody>
        </p:sp>
        <p:sp>
          <p:nvSpPr>
            <p:cNvPr id="133" name="tx133"/>
            <p:cNvSpPr/>
            <p:nvPr/>
          </p:nvSpPr>
          <p:spPr>
            <a:xfrm>
              <a:off x="3468044"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74.9</a:t>
              </a:r>
            </a:p>
          </p:txBody>
        </p:sp>
        <p:sp>
          <p:nvSpPr>
            <p:cNvPr id="134" name="tx134"/>
            <p:cNvSpPr/>
            <p:nvPr/>
          </p:nvSpPr>
          <p:spPr>
            <a:xfrm>
              <a:off x="3612150"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79.7</a:t>
              </a:r>
            </a:p>
          </p:txBody>
        </p:sp>
        <p:sp>
          <p:nvSpPr>
            <p:cNvPr id="135" name="tx135"/>
            <p:cNvSpPr/>
            <p:nvPr/>
          </p:nvSpPr>
          <p:spPr>
            <a:xfrm>
              <a:off x="7469650"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20.4</a:t>
              </a:r>
            </a:p>
          </p:txBody>
        </p:sp>
        <p:sp>
          <p:nvSpPr>
            <p:cNvPr id="136" name="tx136"/>
            <p:cNvSpPr/>
            <p:nvPr/>
          </p:nvSpPr>
          <p:spPr>
            <a:xfrm>
              <a:off x="6053412"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9.4</a:t>
              </a:r>
            </a:p>
          </p:txBody>
        </p:sp>
        <p:sp>
          <p:nvSpPr>
            <p:cNvPr id="137" name="tx137"/>
            <p:cNvSpPr/>
            <p:nvPr/>
          </p:nvSpPr>
          <p:spPr>
            <a:xfrm>
              <a:off x="6375685" y="5278310"/>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a:t>
              </a:r>
            </a:p>
          </p:txBody>
        </p:sp>
        <p:sp>
          <p:nvSpPr>
            <p:cNvPr id="138" name="tx138"/>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2" name="tx142"/>
            <p:cNvSpPr/>
            <p:nvPr/>
          </p:nvSpPr>
          <p:spPr>
            <a:xfrm>
              <a:off x="3004759"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43" name="tx143"/>
            <p:cNvSpPr/>
            <p:nvPr/>
          </p:nvSpPr>
          <p:spPr>
            <a:xfrm>
              <a:off x="482274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44" name="tx144"/>
            <p:cNvSpPr/>
            <p:nvPr/>
          </p:nvSpPr>
          <p:spPr>
            <a:xfrm>
              <a:off x="664073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45" name="tx145"/>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6" name="tx146"/>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48" name="tx148"/>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South Sudan.
In 2024, DTP1 coverage in South Sudan remained constant 76%. The number of children missing out on any DTP vaccination (zero-dose children) increased from 75,000 in 2023 to 80,000 in 2024.
DTP3 coverage remained constant 73% in 2024, leaving 90,000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78057" y="1608510"/>
              <a:ext cx="1840200" cy="799967"/>
            </a:xfrm>
            <a:custGeom>
              <a:avLst/>
              <a:pathLst>
                <a:path w="1840200" h="799967">
                  <a:moveTo>
                    <a:pt x="0" y="0"/>
                  </a:moveTo>
                  <a:lnTo>
                    <a:pt x="141553" y="85710"/>
                  </a:lnTo>
                  <a:lnTo>
                    <a:pt x="283107" y="342843"/>
                  </a:lnTo>
                  <a:lnTo>
                    <a:pt x="424661" y="485694"/>
                  </a:lnTo>
                  <a:lnTo>
                    <a:pt x="566215" y="685686"/>
                  </a:lnTo>
                  <a:lnTo>
                    <a:pt x="707769" y="799967"/>
                  </a:lnTo>
                  <a:lnTo>
                    <a:pt x="849323" y="571405"/>
                  </a:lnTo>
                  <a:lnTo>
                    <a:pt x="990877" y="342843"/>
                  </a:lnTo>
                  <a:lnTo>
                    <a:pt x="1132431" y="314272"/>
                  </a:lnTo>
                  <a:lnTo>
                    <a:pt x="1273984" y="228562"/>
                  </a:lnTo>
                  <a:lnTo>
                    <a:pt x="1415538" y="171421"/>
                  </a:lnTo>
                  <a:lnTo>
                    <a:pt x="1557092" y="85710"/>
                  </a:lnTo>
                  <a:lnTo>
                    <a:pt x="1698646" y="85710"/>
                  </a:lnTo>
                  <a:lnTo>
                    <a:pt x="1840200"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2678057" y="1608510"/>
              <a:ext cx="1840200" cy="799967"/>
            </a:xfrm>
            <a:custGeom>
              <a:avLst/>
              <a:pathLst>
                <a:path w="1840200" h="799967">
                  <a:moveTo>
                    <a:pt x="0" y="0"/>
                  </a:moveTo>
                  <a:lnTo>
                    <a:pt x="141553" y="85710"/>
                  </a:lnTo>
                  <a:lnTo>
                    <a:pt x="283107" y="342843"/>
                  </a:lnTo>
                  <a:lnTo>
                    <a:pt x="424661" y="485694"/>
                  </a:lnTo>
                  <a:lnTo>
                    <a:pt x="566215" y="685686"/>
                  </a:lnTo>
                  <a:lnTo>
                    <a:pt x="707769" y="799967"/>
                  </a:lnTo>
                  <a:lnTo>
                    <a:pt x="849323" y="571405"/>
                  </a:lnTo>
                  <a:lnTo>
                    <a:pt x="990877" y="342843"/>
                  </a:lnTo>
                  <a:lnTo>
                    <a:pt x="1132431" y="314272"/>
                  </a:lnTo>
                  <a:lnTo>
                    <a:pt x="1273984" y="228562"/>
                  </a:lnTo>
                  <a:lnTo>
                    <a:pt x="1415538" y="171421"/>
                  </a:lnTo>
                  <a:lnTo>
                    <a:pt x="1557092" y="85710"/>
                  </a:lnTo>
                  <a:lnTo>
                    <a:pt x="1698646" y="85710"/>
                  </a:lnTo>
                  <a:lnTo>
                    <a:pt x="1840200" y="85710"/>
                  </a:lnTo>
                </a:path>
              </a:pathLst>
            </a:custGeom>
            <a:ln w="43362" cap="flat">
              <a:solidFill>
                <a:srgbClr val="000000">
                  <a:alpha val="100000"/>
                </a:srgbClr>
              </a:solidFill>
              <a:prstDash val="solid"/>
              <a:round/>
            </a:ln>
          </p:spPr>
          <p:txBody>
            <a:bodyPr/>
            <a:lstStyle/>
            <a:p/>
          </p:txBody>
        </p:sp>
        <p:sp>
          <p:nvSpPr>
            <p:cNvPr id="25" name="pl25"/>
            <p:cNvSpPr/>
            <p:nvPr/>
          </p:nvSpPr>
          <p:spPr>
            <a:xfrm>
              <a:off x="3244273" y="951395"/>
              <a:ext cx="0" cy="1342801"/>
            </a:xfrm>
            <a:custGeom>
              <a:avLst/>
              <a:pathLst>
                <a:path w="0" h="1342801">
                  <a:moveTo>
                    <a:pt x="0" y="0"/>
                  </a:moveTo>
                  <a:lnTo>
                    <a:pt x="0" y="1342801"/>
                  </a:lnTo>
                </a:path>
              </a:pathLst>
            </a:custGeom>
            <a:ln w="13550" cap="flat">
              <a:solidFill>
                <a:srgbClr val="0058AB">
                  <a:alpha val="100000"/>
                </a:srgbClr>
              </a:solidFill>
              <a:prstDash val="dot"/>
              <a:round/>
            </a:ln>
          </p:spPr>
          <p:txBody>
            <a:bodyPr/>
            <a:lstStyle/>
            <a:p/>
          </p:txBody>
        </p:sp>
        <p:sp>
          <p:nvSpPr>
            <p:cNvPr id="26" name="pl26"/>
            <p:cNvSpPr/>
            <p:nvPr/>
          </p:nvSpPr>
          <p:spPr>
            <a:xfrm>
              <a:off x="3810488"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7" name="pl27"/>
            <p:cNvSpPr/>
            <p:nvPr/>
          </p:nvSpPr>
          <p:spPr>
            <a:xfrm>
              <a:off x="4376704"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8" name="pl28"/>
            <p:cNvSpPr/>
            <p:nvPr/>
          </p:nvSpPr>
          <p:spPr>
            <a:xfrm>
              <a:off x="4518258"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9" name="pl29"/>
            <p:cNvSpPr/>
            <p:nvPr/>
          </p:nvSpPr>
          <p:spPr>
            <a:xfrm>
              <a:off x="2678057" y="1608510"/>
              <a:ext cx="1840200" cy="799967"/>
            </a:xfrm>
            <a:custGeom>
              <a:avLst/>
              <a:pathLst>
                <a:path w="1840200" h="799967">
                  <a:moveTo>
                    <a:pt x="0" y="0"/>
                  </a:moveTo>
                  <a:lnTo>
                    <a:pt x="141553" y="85710"/>
                  </a:lnTo>
                  <a:lnTo>
                    <a:pt x="283107" y="342843"/>
                  </a:lnTo>
                  <a:lnTo>
                    <a:pt x="424661" y="485694"/>
                  </a:lnTo>
                  <a:lnTo>
                    <a:pt x="566215" y="685686"/>
                  </a:lnTo>
                  <a:lnTo>
                    <a:pt x="707769" y="799967"/>
                  </a:lnTo>
                  <a:lnTo>
                    <a:pt x="849323" y="571405"/>
                  </a:lnTo>
                  <a:lnTo>
                    <a:pt x="990877" y="342843"/>
                  </a:lnTo>
                  <a:lnTo>
                    <a:pt x="1132431" y="314272"/>
                  </a:lnTo>
                  <a:lnTo>
                    <a:pt x="1273984" y="228562"/>
                  </a:lnTo>
                  <a:lnTo>
                    <a:pt x="1415538" y="171421"/>
                  </a:lnTo>
                  <a:lnTo>
                    <a:pt x="1557092" y="85710"/>
                  </a:lnTo>
                  <a:lnTo>
                    <a:pt x="1698646" y="85710"/>
                  </a:lnTo>
                  <a:lnTo>
                    <a:pt x="1840200" y="85710"/>
                  </a:lnTo>
                </a:path>
              </a:pathLst>
            </a:custGeom>
            <a:ln w="27101" cap="flat">
              <a:solidFill>
                <a:srgbClr val="0058AB">
                  <a:alpha val="100000"/>
                </a:srgbClr>
              </a:solidFill>
              <a:prstDash val="solid"/>
              <a:round/>
            </a:ln>
          </p:spPr>
          <p:txBody>
            <a:bodyPr/>
            <a:lstStyle/>
            <a:p/>
          </p:txBody>
        </p:sp>
        <p:sp>
          <p:nvSpPr>
            <p:cNvPr id="30" name="tx30"/>
            <p:cNvSpPr/>
            <p:nvPr/>
          </p:nvSpPr>
          <p:spPr>
            <a:xfrm>
              <a:off x="3183983" y="83755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1" name="tx31"/>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2" name="tx32"/>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3" name="tx33"/>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4" name="tx34"/>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35" name="tx35"/>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36" name="tx36"/>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 name="tx38"/>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 name="tx39"/>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 name="tx40"/>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 name="tx41"/>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2" name="tx42"/>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3" name="tx43"/>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4" name="tx44"/>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5" name="tx45"/>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8" name="tx48"/>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15423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0" name="pl50"/>
            <p:cNvSpPr/>
            <p:nvPr/>
          </p:nvSpPr>
          <p:spPr>
            <a:xfrm>
              <a:off x="15423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1" name="pl51"/>
            <p:cNvSpPr/>
            <p:nvPr/>
          </p:nvSpPr>
          <p:spPr>
            <a:xfrm>
              <a:off x="270883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2" name="pl52"/>
            <p:cNvSpPr/>
            <p:nvPr/>
          </p:nvSpPr>
          <p:spPr>
            <a:xfrm>
              <a:off x="347129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3" name="tx53"/>
            <p:cNvSpPr/>
            <p:nvPr/>
          </p:nvSpPr>
          <p:spPr>
            <a:xfrm>
              <a:off x="1809455" y="4830005"/>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Sudan</a:t>
              </a:r>
            </a:p>
          </p:txBody>
        </p:sp>
        <p:sp>
          <p:nvSpPr>
            <p:cNvPr id="54" name="tx54"/>
            <p:cNvSpPr/>
            <p:nvPr/>
          </p:nvSpPr>
          <p:spPr>
            <a:xfrm>
              <a:off x="297593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5" name="tx55"/>
            <p:cNvSpPr/>
            <p:nvPr/>
          </p:nvSpPr>
          <p:spPr>
            <a:xfrm>
              <a:off x="3738389"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56" name="tx56"/>
            <p:cNvSpPr/>
            <p:nvPr/>
          </p:nvSpPr>
          <p:spPr>
            <a:xfrm>
              <a:off x="1400461" y="471005"/>
              <a:ext cx="28383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South Sudan, 2000-2024</a:t>
              </a:r>
            </a:p>
          </p:txBody>
        </p:sp>
        <p:sp>
          <p:nvSpPr>
            <p:cNvPr id="57" name="pl57"/>
            <p:cNvSpPr/>
            <p:nvPr/>
          </p:nvSpPr>
          <p:spPr>
            <a:xfrm>
              <a:off x="5267799" y="3707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58" name="pl58"/>
            <p:cNvSpPr/>
            <p:nvPr/>
          </p:nvSpPr>
          <p:spPr>
            <a:xfrm>
              <a:off x="5267799" y="29182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59" name="pl59"/>
            <p:cNvSpPr/>
            <p:nvPr/>
          </p:nvSpPr>
          <p:spPr>
            <a:xfrm>
              <a:off x="5267799" y="21287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0" name="pl60"/>
            <p:cNvSpPr/>
            <p:nvPr/>
          </p:nvSpPr>
          <p:spPr>
            <a:xfrm>
              <a:off x="5267799" y="13393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1" name="pl61"/>
            <p:cNvSpPr/>
            <p:nvPr/>
          </p:nvSpPr>
          <p:spPr>
            <a:xfrm>
              <a:off x="5267799" y="33129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2" name="pl62"/>
            <p:cNvSpPr/>
            <p:nvPr/>
          </p:nvSpPr>
          <p:spPr>
            <a:xfrm>
              <a:off x="5267799" y="25235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3" name="pl63"/>
            <p:cNvSpPr/>
            <p:nvPr/>
          </p:nvSpPr>
          <p:spPr>
            <a:xfrm>
              <a:off x="5267799" y="17340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4" name="pl64"/>
            <p:cNvSpPr/>
            <p:nvPr/>
          </p:nvSpPr>
          <p:spPr>
            <a:xfrm>
              <a:off x="5267799" y="9446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5" name="pl6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994756" y="1655125"/>
              <a:ext cx="1840200" cy="2210435"/>
            </a:xfrm>
            <a:custGeom>
              <a:avLst/>
              <a:pathLst>
                <a:path w="1840200" h="2210435">
                  <a:moveTo>
                    <a:pt x="0" y="0"/>
                  </a:moveTo>
                  <a:lnTo>
                    <a:pt x="141553" y="236832"/>
                  </a:lnTo>
                  <a:lnTo>
                    <a:pt x="283107" y="947329"/>
                  </a:lnTo>
                  <a:lnTo>
                    <a:pt x="424661" y="1342049"/>
                  </a:lnTo>
                  <a:lnTo>
                    <a:pt x="566215" y="1894658"/>
                  </a:lnTo>
                  <a:lnTo>
                    <a:pt x="707769" y="2210435"/>
                  </a:lnTo>
                  <a:lnTo>
                    <a:pt x="849323" y="1578882"/>
                  </a:lnTo>
                  <a:lnTo>
                    <a:pt x="990877" y="947329"/>
                  </a:lnTo>
                  <a:lnTo>
                    <a:pt x="1132431" y="868385"/>
                  </a:lnTo>
                  <a:lnTo>
                    <a:pt x="1273984" y="631552"/>
                  </a:lnTo>
                  <a:lnTo>
                    <a:pt x="1415538" y="473664"/>
                  </a:lnTo>
                  <a:lnTo>
                    <a:pt x="1557092" y="236832"/>
                  </a:lnTo>
                  <a:lnTo>
                    <a:pt x="1698646" y="236832"/>
                  </a:lnTo>
                  <a:lnTo>
                    <a:pt x="1840200" y="236832"/>
                  </a:lnTo>
                </a:path>
              </a:pathLst>
            </a:custGeom>
            <a:ln w="27101" cap="flat">
              <a:solidFill>
                <a:srgbClr val="0058AB">
                  <a:alpha val="100000"/>
                </a:srgbClr>
              </a:solidFill>
              <a:prstDash val="solid"/>
              <a:round/>
            </a:ln>
          </p:spPr>
          <p:txBody>
            <a:bodyPr/>
            <a:lstStyle/>
            <a:p/>
          </p:txBody>
        </p:sp>
        <p:sp>
          <p:nvSpPr>
            <p:cNvPr id="73" name="pl73"/>
            <p:cNvSpPr/>
            <p:nvPr/>
          </p:nvSpPr>
          <p:spPr>
            <a:xfrm>
              <a:off x="5437664" y="2523510"/>
              <a:ext cx="3397293" cy="631552"/>
            </a:xfrm>
            <a:custGeom>
              <a:avLst/>
              <a:pathLst>
                <a:path w="3397293" h="631552">
                  <a:moveTo>
                    <a:pt x="0" y="631552"/>
                  </a:moveTo>
                  <a:lnTo>
                    <a:pt x="141553" y="552608"/>
                  </a:lnTo>
                  <a:lnTo>
                    <a:pt x="283107" y="552608"/>
                  </a:lnTo>
                  <a:lnTo>
                    <a:pt x="424661" y="473664"/>
                  </a:lnTo>
                  <a:lnTo>
                    <a:pt x="566215" y="394720"/>
                  </a:lnTo>
                  <a:lnTo>
                    <a:pt x="707769" y="315776"/>
                  </a:lnTo>
                  <a:lnTo>
                    <a:pt x="849323" y="236832"/>
                  </a:lnTo>
                  <a:lnTo>
                    <a:pt x="990877" y="236832"/>
                  </a:lnTo>
                  <a:lnTo>
                    <a:pt x="1132431" y="157888"/>
                  </a:lnTo>
                  <a:lnTo>
                    <a:pt x="1273984" y="78944"/>
                  </a:lnTo>
                  <a:lnTo>
                    <a:pt x="1415538" y="78944"/>
                  </a:lnTo>
                  <a:lnTo>
                    <a:pt x="1557092" y="78944"/>
                  </a:lnTo>
                  <a:lnTo>
                    <a:pt x="1698646" y="78944"/>
                  </a:lnTo>
                  <a:lnTo>
                    <a:pt x="1840200" y="78944"/>
                  </a:lnTo>
                  <a:lnTo>
                    <a:pt x="1981754" y="78944"/>
                  </a:lnTo>
                  <a:lnTo>
                    <a:pt x="2123308" y="78944"/>
                  </a:lnTo>
                  <a:lnTo>
                    <a:pt x="2264862" y="0"/>
                  </a:lnTo>
                  <a:lnTo>
                    <a:pt x="2406416" y="0"/>
                  </a:lnTo>
                  <a:lnTo>
                    <a:pt x="2547969" y="0"/>
                  </a:lnTo>
                  <a:lnTo>
                    <a:pt x="2689523" y="0"/>
                  </a:lnTo>
                  <a:lnTo>
                    <a:pt x="2831077" y="157888"/>
                  </a:lnTo>
                  <a:lnTo>
                    <a:pt x="2972631" y="236832"/>
                  </a:lnTo>
                  <a:lnTo>
                    <a:pt x="3114185" y="78944"/>
                  </a:lnTo>
                  <a:lnTo>
                    <a:pt x="3255739" y="78944"/>
                  </a:lnTo>
                  <a:lnTo>
                    <a:pt x="3397293" y="78944"/>
                  </a:lnTo>
                </a:path>
              </a:pathLst>
            </a:custGeom>
            <a:ln w="27101" cap="flat">
              <a:solidFill>
                <a:srgbClr val="80BD41">
                  <a:alpha val="100000"/>
                </a:srgbClr>
              </a:solidFill>
              <a:prstDash val="solid"/>
              <a:round/>
            </a:ln>
          </p:spPr>
          <p:txBody>
            <a:bodyPr/>
            <a:lstStyle/>
            <a:p/>
          </p:txBody>
        </p:sp>
        <p:sp>
          <p:nvSpPr>
            <p:cNvPr id="74" name="pl74"/>
            <p:cNvSpPr/>
            <p:nvPr/>
          </p:nvSpPr>
          <p:spPr>
            <a:xfrm>
              <a:off x="5437664" y="2444566"/>
              <a:ext cx="3397293" cy="1026273"/>
            </a:xfrm>
            <a:custGeom>
              <a:avLst/>
              <a:pathLst>
                <a:path w="3397293" h="1026273">
                  <a:moveTo>
                    <a:pt x="0" y="1026273"/>
                  </a:moveTo>
                  <a:lnTo>
                    <a:pt x="141553" y="868385"/>
                  </a:lnTo>
                  <a:lnTo>
                    <a:pt x="283107" y="710497"/>
                  </a:lnTo>
                  <a:lnTo>
                    <a:pt x="424661" y="552608"/>
                  </a:lnTo>
                  <a:lnTo>
                    <a:pt x="566215" y="473664"/>
                  </a:lnTo>
                  <a:lnTo>
                    <a:pt x="707769" y="473664"/>
                  </a:lnTo>
                  <a:lnTo>
                    <a:pt x="849323" y="315776"/>
                  </a:lnTo>
                  <a:lnTo>
                    <a:pt x="990877" y="236832"/>
                  </a:lnTo>
                  <a:lnTo>
                    <a:pt x="1132431" y="236832"/>
                  </a:lnTo>
                  <a:lnTo>
                    <a:pt x="1273984" y="157888"/>
                  </a:lnTo>
                  <a:lnTo>
                    <a:pt x="1415538" y="78944"/>
                  </a:lnTo>
                  <a:lnTo>
                    <a:pt x="1557092" y="0"/>
                  </a:lnTo>
                  <a:lnTo>
                    <a:pt x="1698646" y="78944"/>
                  </a:lnTo>
                  <a:lnTo>
                    <a:pt x="1840200" y="236832"/>
                  </a:lnTo>
                  <a:lnTo>
                    <a:pt x="1981754" y="78944"/>
                  </a:lnTo>
                  <a:lnTo>
                    <a:pt x="2123308" y="78944"/>
                  </a:lnTo>
                  <a:lnTo>
                    <a:pt x="2264862" y="78944"/>
                  </a:lnTo>
                  <a:lnTo>
                    <a:pt x="2406416" y="157888"/>
                  </a:lnTo>
                  <a:lnTo>
                    <a:pt x="2547969" y="78944"/>
                  </a:lnTo>
                  <a:lnTo>
                    <a:pt x="2689523" y="78944"/>
                  </a:lnTo>
                  <a:lnTo>
                    <a:pt x="2831077" y="157888"/>
                  </a:lnTo>
                  <a:lnTo>
                    <a:pt x="2972631" y="157888"/>
                  </a:lnTo>
                  <a:lnTo>
                    <a:pt x="3114185" y="157888"/>
                  </a:lnTo>
                  <a:lnTo>
                    <a:pt x="3255739" y="78944"/>
                  </a:lnTo>
                  <a:lnTo>
                    <a:pt x="3397293" y="78944"/>
                  </a:lnTo>
                </a:path>
              </a:pathLst>
            </a:custGeom>
            <a:ln w="27101" cap="flat">
              <a:solidFill>
                <a:srgbClr val="961A49">
                  <a:alpha val="100000"/>
                </a:srgbClr>
              </a:solidFill>
              <a:prstDash val="solid"/>
              <a:round/>
            </a:ln>
          </p:spPr>
          <p:txBody>
            <a:bodyPr/>
            <a:lstStyle/>
            <a:p/>
          </p:txBody>
        </p:sp>
        <p:sp>
          <p:nvSpPr>
            <p:cNvPr id="75" name="pl75"/>
            <p:cNvSpPr/>
            <p:nvPr/>
          </p:nvSpPr>
          <p:spPr>
            <a:xfrm>
              <a:off x="5437664" y="2523510"/>
              <a:ext cx="3397293" cy="0"/>
            </a:xfrm>
            <a:custGeom>
              <a:avLst/>
              <a:pathLst>
                <a:path w="3397293" h="0">
                  <a:moveTo>
                    <a:pt x="0" y="0"/>
                  </a:moveTo>
                  <a:lnTo>
                    <a:pt x="0" y="0"/>
                  </a:lnTo>
                  <a:lnTo>
                    <a:pt x="141553" y="0"/>
                  </a:lnTo>
                  <a:lnTo>
                    <a:pt x="141553" y="0"/>
                  </a:lnTo>
                  <a:lnTo>
                    <a:pt x="283107" y="0"/>
                  </a:lnTo>
                  <a:lnTo>
                    <a:pt x="283107" y="0"/>
                  </a:lnTo>
                  <a:lnTo>
                    <a:pt x="424661" y="0"/>
                  </a:lnTo>
                  <a:lnTo>
                    <a:pt x="424661" y="0"/>
                  </a:lnTo>
                  <a:lnTo>
                    <a:pt x="566215" y="0"/>
                  </a:lnTo>
                  <a:lnTo>
                    <a:pt x="566215" y="0"/>
                  </a:lnTo>
                  <a:lnTo>
                    <a:pt x="707769" y="0"/>
                  </a:lnTo>
                  <a:lnTo>
                    <a:pt x="707769" y="0"/>
                  </a:lnTo>
                  <a:lnTo>
                    <a:pt x="849323" y="0"/>
                  </a:lnTo>
                  <a:lnTo>
                    <a:pt x="849323" y="0"/>
                  </a:lnTo>
                  <a:lnTo>
                    <a:pt x="990877" y="0"/>
                  </a:lnTo>
                  <a:lnTo>
                    <a:pt x="990877" y="0"/>
                  </a:lnTo>
                  <a:lnTo>
                    <a:pt x="1132431" y="0"/>
                  </a:lnTo>
                  <a:lnTo>
                    <a:pt x="1132431" y="0"/>
                  </a:lnTo>
                  <a:lnTo>
                    <a:pt x="1273984" y="0"/>
                  </a:lnTo>
                  <a:lnTo>
                    <a:pt x="1273984"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76" name="pl76"/>
            <p:cNvSpPr/>
            <p:nvPr/>
          </p:nvSpPr>
          <p:spPr>
            <a:xfrm>
              <a:off x="6994756" y="1655125"/>
              <a:ext cx="1840200" cy="2210435"/>
            </a:xfrm>
            <a:custGeom>
              <a:avLst/>
              <a:pathLst>
                <a:path w="1840200" h="2210435">
                  <a:moveTo>
                    <a:pt x="0" y="0"/>
                  </a:moveTo>
                  <a:lnTo>
                    <a:pt x="141553" y="236832"/>
                  </a:lnTo>
                  <a:lnTo>
                    <a:pt x="283107" y="947329"/>
                  </a:lnTo>
                  <a:lnTo>
                    <a:pt x="424661" y="1342049"/>
                  </a:lnTo>
                  <a:lnTo>
                    <a:pt x="566215" y="1894658"/>
                  </a:lnTo>
                  <a:lnTo>
                    <a:pt x="707769" y="2210435"/>
                  </a:lnTo>
                  <a:lnTo>
                    <a:pt x="849323" y="1578882"/>
                  </a:lnTo>
                  <a:lnTo>
                    <a:pt x="990877" y="947329"/>
                  </a:lnTo>
                  <a:lnTo>
                    <a:pt x="1132431" y="868385"/>
                  </a:lnTo>
                  <a:lnTo>
                    <a:pt x="1273984" y="631552"/>
                  </a:lnTo>
                  <a:lnTo>
                    <a:pt x="1415538" y="473664"/>
                  </a:lnTo>
                  <a:lnTo>
                    <a:pt x="1557092" y="236832"/>
                  </a:lnTo>
                  <a:lnTo>
                    <a:pt x="1698646" y="236832"/>
                  </a:lnTo>
                  <a:lnTo>
                    <a:pt x="1840200" y="236832"/>
                  </a:lnTo>
                </a:path>
              </a:pathLst>
            </a:custGeom>
            <a:ln w="43362" cap="flat">
              <a:solidFill>
                <a:srgbClr val="000000">
                  <a:alpha val="100000"/>
                </a:srgbClr>
              </a:solidFill>
              <a:prstDash val="solid"/>
              <a:round/>
            </a:ln>
          </p:spPr>
          <p:txBody>
            <a:bodyPr/>
            <a:lstStyle/>
            <a:p/>
          </p:txBody>
        </p:sp>
        <p:sp>
          <p:nvSpPr>
            <p:cNvPr id="77" name="pl77"/>
            <p:cNvSpPr/>
            <p:nvPr/>
          </p:nvSpPr>
          <p:spPr>
            <a:xfrm>
              <a:off x="7560972" y="1686703"/>
              <a:ext cx="0" cy="1863081"/>
            </a:xfrm>
            <a:custGeom>
              <a:avLst/>
              <a:pathLst>
                <a:path w="0" h="1863081">
                  <a:moveTo>
                    <a:pt x="0" y="1863081"/>
                  </a:moveTo>
                  <a:lnTo>
                    <a:pt x="0" y="0"/>
                  </a:lnTo>
                </a:path>
              </a:pathLst>
            </a:custGeom>
            <a:ln w="13550" cap="flat">
              <a:solidFill>
                <a:srgbClr val="0058AB">
                  <a:alpha val="100000"/>
                </a:srgbClr>
              </a:solidFill>
              <a:prstDash val="dot"/>
              <a:round/>
            </a:ln>
          </p:spPr>
          <p:txBody>
            <a:bodyPr/>
            <a:lstStyle/>
            <a:p/>
          </p:txBody>
        </p:sp>
        <p:sp>
          <p:nvSpPr>
            <p:cNvPr id="78" name="pl78"/>
            <p:cNvSpPr/>
            <p:nvPr/>
          </p:nvSpPr>
          <p:spPr>
            <a:xfrm>
              <a:off x="8127187" y="1686703"/>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79" name="pl79"/>
            <p:cNvSpPr/>
            <p:nvPr/>
          </p:nvSpPr>
          <p:spPr>
            <a:xfrm>
              <a:off x="8693403" y="1686703"/>
              <a:ext cx="0" cy="205254"/>
            </a:xfrm>
            <a:custGeom>
              <a:avLst/>
              <a:pathLst>
                <a:path w="0" h="205254">
                  <a:moveTo>
                    <a:pt x="0" y="205254"/>
                  </a:moveTo>
                  <a:lnTo>
                    <a:pt x="0" y="0"/>
                  </a:lnTo>
                </a:path>
              </a:pathLst>
            </a:custGeom>
            <a:ln w="13550" cap="flat">
              <a:solidFill>
                <a:srgbClr val="0058AB">
                  <a:alpha val="100000"/>
                </a:srgbClr>
              </a:solidFill>
              <a:prstDash val="dot"/>
              <a:round/>
            </a:ln>
          </p:spPr>
          <p:txBody>
            <a:bodyPr/>
            <a:lstStyle/>
            <a:p/>
          </p:txBody>
        </p:sp>
        <p:sp>
          <p:nvSpPr>
            <p:cNvPr id="80" name="pl80"/>
            <p:cNvSpPr/>
            <p:nvPr/>
          </p:nvSpPr>
          <p:spPr>
            <a:xfrm>
              <a:off x="8834957" y="1686703"/>
              <a:ext cx="0" cy="205254"/>
            </a:xfrm>
            <a:custGeom>
              <a:avLst/>
              <a:pathLst>
                <a:path w="0" h="205254">
                  <a:moveTo>
                    <a:pt x="0" y="205254"/>
                  </a:moveTo>
                  <a:lnTo>
                    <a:pt x="0" y="0"/>
                  </a:lnTo>
                </a:path>
              </a:pathLst>
            </a:custGeom>
            <a:ln w="13550" cap="flat">
              <a:solidFill>
                <a:srgbClr val="0058AB">
                  <a:alpha val="100000"/>
                </a:srgbClr>
              </a:solidFill>
              <a:prstDash val="dot"/>
              <a:round/>
            </a:ln>
          </p:spPr>
          <p:txBody>
            <a:bodyPr/>
            <a:lstStyle/>
            <a:p/>
          </p:txBody>
        </p:sp>
        <p:sp>
          <p:nvSpPr>
            <p:cNvPr id="81" name="pl81"/>
            <p:cNvSpPr/>
            <p:nvPr/>
          </p:nvSpPr>
          <p:spPr>
            <a:xfrm>
              <a:off x="6994756" y="1655125"/>
              <a:ext cx="1840200" cy="2210435"/>
            </a:xfrm>
            <a:custGeom>
              <a:avLst/>
              <a:pathLst>
                <a:path w="1840200" h="2210435">
                  <a:moveTo>
                    <a:pt x="0" y="0"/>
                  </a:moveTo>
                  <a:lnTo>
                    <a:pt x="141553" y="236832"/>
                  </a:lnTo>
                  <a:lnTo>
                    <a:pt x="283107" y="947329"/>
                  </a:lnTo>
                  <a:lnTo>
                    <a:pt x="424661" y="1342049"/>
                  </a:lnTo>
                  <a:lnTo>
                    <a:pt x="566215" y="1894658"/>
                  </a:lnTo>
                  <a:lnTo>
                    <a:pt x="707769" y="2210435"/>
                  </a:lnTo>
                  <a:lnTo>
                    <a:pt x="849323" y="1578882"/>
                  </a:lnTo>
                  <a:lnTo>
                    <a:pt x="990877" y="947329"/>
                  </a:lnTo>
                  <a:lnTo>
                    <a:pt x="1132431" y="868385"/>
                  </a:lnTo>
                  <a:lnTo>
                    <a:pt x="1273984" y="631552"/>
                  </a:lnTo>
                  <a:lnTo>
                    <a:pt x="1415538" y="473664"/>
                  </a:lnTo>
                  <a:lnTo>
                    <a:pt x="1557092" y="236832"/>
                  </a:lnTo>
                  <a:lnTo>
                    <a:pt x="1698646" y="236832"/>
                  </a:lnTo>
                  <a:lnTo>
                    <a:pt x="1840200" y="236832"/>
                  </a:lnTo>
                </a:path>
              </a:pathLst>
            </a:custGeom>
            <a:ln w="27101" cap="flat">
              <a:solidFill>
                <a:srgbClr val="0058AB">
                  <a:alpha val="100000"/>
                </a:srgbClr>
              </a:solidFill>
              <a:prstDash val="solid"/>
              <a:round/>
            </a:ln>
          </p:spPr>
          <p:txBody>
            <a:bodyPr/>
            <a:lstStyle/>
            <a:p/>
          </p:txBody>
        </p:sp>
        <p:sp>
          <p:nvSpPr>
            <p:cNvPr id="82" name="tx82"/>
            <p:cNvSpPr/>
            <p:nvPr/>
          </p:nvSpPr>
          <p:spPr>
            <a:xfrm>
              <a:off x="7482632" y="161463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83" name="tx83"/>
            <p:cNvSpPr/>
            <p:nvPr/>
          </p:nvSpPr>
          <p:spPr>
            <a:xfrm>
              <a:off x="8097042" y="16146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84" name="tx84"/>
            <p:cNvSpPr/>
            <p:nvPr/>
          </p:nvSpPr>
          <p:spPr>
            <a:xfrm>
              <a:off x="8663258" y="16146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85" name="tx85"/>
            <p:cNvSpPr/>
            <p:nvPr/>
          </p:nvSpPr>
          <p:spPr>
            <a:xfrm>
              <a:off x="8804812" y="16146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86" name="tx86"/>
            <p:cNvSpPr/>
            <p:nvPr/>
          </p:nvSpPr>
          <p:spPr>
            <a:xfrm>
              <a:off x="8902429" y="256333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7" name="tx87"/>
            <p:cNvSpPr/>
            <p:nvPr/>
          </p:nvSpPr>
          <p:spPr>
            <a:xfrm>
              <a:off x="8877160" y="24830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88" name="tx88"/>
            <p:cNvSpPr/>
            <p:nvPr/>
          </p:nvSpPr>
          <p:spPr>
            <a:xfrm>
              <a:off x="5003259" y="32608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9" name="tx89"/>
            <p:cNvSpPr/>
            <p:nvPr/>
          </p:nvSpPr>
          <p:spPr>
            <a:xfrm>
              <a:off x="5127474" y="247139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5049780" y="16819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1" name="tx91"/>
            <p:cNvSpPr/>
            <p:nvPr/>
          </p:nvSpPr>
          <p:spPr>
            <a:xfrm>
              <a:off x="5049780" y="8925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2" name="tx9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3" name="tx9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4" name="tx9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5" name="tx9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6" name="tx9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7" name="tx9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8" name="tx9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9" name="tx9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0" name="pl100"/>
            <p:cNvSpPr/>
            <p:nvPr/>
          </p:nvSpPr>
          <p:spPr>
            <a:xfrm>
              <a:off x="58590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58590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702553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3" name="pl103"/>
            <p:cNvSpPr/>
            <p:nvPr/>
          </p:nvSpPr>
          <p:spPr>
            <a:xfrm>
              <a:off x="77879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4" name="tx104"/>
            <p:cNvSpPr/>
            <p:nvPr/>
          </p:nvSpPr>
          <p:spPr>
            <a:xfrm>
              <a:off x="6126154" y="4830005"/>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Sudan</a:t>
              </a:r>
            </a:p>
          </p:txBody>
        </p:sp>
        <p:sp>
          <p:nvSpPr>
            <p:cNvPr id="105" name="tx105"/>
            <p:cNvSpPr/>
            <p:nvPr/>
          </p:nvSpPr>
          <p:spPr>
            <a:xfrm>
              <a:off x="72926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6" name="tx106"/>
            <p:cNvSpPr/>
            <p:nvPr/>
          </p:nvSpPr>
          <p:spPr>
            <a:xfrm>
              <a:off x="8055088"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07" name="tx10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8" name="pl108"/>
            <p:cNvSpPr/>
            <p:nvPr/>
          </p:nvSpPr>
          <p:spPr>
            <a:xfrm>
              <a:off x="22982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42604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622271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81849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27939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2416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2038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rc119"/>
            <p:cNvSpPr/>
            <p:nvPr/>
          </p:nvSpPr>
          <p:spPr>
            <a:xfrm>
              <a:off x="1317178" y="5825146"/>
              <a:ext cx="7321564" cy="149993"/>
            </a:xfrm>
            <a:prstGeom prst="rect">
              <a:avLst/>
            </a:prstGeom>
            <a:solidFill>
              <a:srgbClr val="1CABE2">
                <a:alpha val="80000"/>
              </a:srgbClr>
            </a:solidFill>
          </p:spPr>
          <p:txBody>
            <a:bodyPr/>
            <a:lstStyle/>
            <a:p/>
          </p:txBody>
        </p:sp>
        <p:sp>
          <p:nvSpPr>
            <p:cNvPr id="120" name="rc120"/>
            <p:cNvSpPr/>
            <p:nvPr/>
          </p:nvSpPr>
          <p:spPr>
            <a:xfrm>
              <a:off x="1317178" y="5637654"/>
              <a:ext cx="5878946" cy="149993"/>
            </a:xfrm>
            <a:prstGeom prst="rect">
              <a:avLst/>
            </a:prstGeom>
            <a:solidFill>
              <a:srgbClr val="1CABE2">
                <a:alpha val="80000"/>
              </a:srgbClr>
            </a:solidFill>
          </p:spPr>
          <p:txBody>
            <a:bodyPr/>
            <a:lstStyle/>
            <a:p/>
          </p:txBody>
        </p:sp>
        <p:sp>
          <p:nvSpPr>
            <p:cNvPr id="121" name="rc121"/>
            <p:cNvSpPr/>
            <p:nvPr/>
          </p:nvSpPr>
          <p:spPr>
            <a:xfrm>
              <a:off x="1317178" y="5450161"/>
              <a:ext cx="6252237" cy="149993"/>
            </a:xfrm>
            <a:prstGeom prst="rect">
              <a:avLst/>
            </a:prstGeom>
            <a:solidFill>
              <a:srgbClr val="1CABE2">
                <a:alpha val="80000"/>
              </a:srgbClr>
            </a:solidFill>
          </p:spPr>
          <p:txBody>
            <a:bodyPr/>
            <a:lstStyle/>
            <a:p/>
          </p:txBody>
        </p:sp>
        <p:sp>
          <p:nvSpPr>
            <p:cNvPr id="122" name="tx122"/>
            <p:cNvSpPr/>
            <p:nvPr/>
          </p:nvSpPr>
          <p:spPr>
            <a:xfrm>
              <a:off x="8207706"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93,000</a:t>
              </a:r>
            </a:p>
          </p:txBody>
        </p:sp>
        <p:sp>
          <p:nvSpPr>
            <p:cNvPr id="123" name="tx123"/>
            <p:cNvSpPr/>
            <p:nvPr/>
          </p:nvSpPr>
          <p:spPr>
            <a:xfrm>
              <a:off x="6765088"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75,000</a:t>
              </a:r>
            </a:p>
          </p:txBody>
        </p:sp>
        <p:sp>
          <p:nvSpPr>
            <p:cNvPr id="124" name="tx124"/>
            <p:cNvSpPr/>
            <p:nvPr/>
          </p:nvSpPr>
          <p:spPr>
            <a:xfrm>
              <a:off x="7138379"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80,000</a:t>
              </a:r>
            </a:p>
          </p:txBody>
        </p:sp>
        <p:sp>
          <p:nvSpPr>
            <p:cNvPr id="125" name="tx12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285210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30" name="tx130"/>
            <p:cNvSpPr/>
            <p:nvPr/>
          </p:nvSpPr>
          <p:spPr>
            <a:xfrm>
              <a:off x="481431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1" name="tx131"/>
            <p:cNvSpPr/>
            <p:nvPr/>
          </p:nvSpPr>
          <p:spPr>
            <a:xfrm>
              <a:off x="677653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32" name="tx13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South Sudan (76%) was 13 percentage points lower than the global average (89%) and 9 percentage points lower than the average across all ESAR countries (85%).
National DTP1 coverage was 8 percentage points higher than in 2019 (68%).
This equates to 80,000 zero-dose children in 2024 compared to 93,000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F26A21">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South Sudan ranked number 3 out of 21 countries for lowest DTP1 coverage (based on tied ranks).
South Sudan was in the top 10 countries with the most zero-dose children (rank=10).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F26A21">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South Sudan ranked number 8 out of 21 countries with 83,000 zero-dose children.
In 2024, South Sudan ranked number 10 out of 21 countries with 80,000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0553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06552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02552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9855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58553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54552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50552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13988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9250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64512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39775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1503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9460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64512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956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4617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670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4722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2670" y="3395101"/>
              <a:ext cx="315472" cy="1230434"/>
            </a:xfrm>
            <a:prstGeom prst="rect">
              <a:avLst/>
            </a:prstGeom>
            <a:solidFill>
              <a:srgbClr val="80BD41">
                <a:alpha val="100000"/>
              </a:srgbClr>
            </a:solidFill>
          </p:spPr>
          <p:txBody>
            <a:bodyPr/>
            <a:lstStyle/>
            <a:p/>
          </p:txBody>
        </p:sp>
        <p:sp>
          <p:nvSpPr>
            <p:cNvPr id="24" name="rc24"/>
            <p:cNvSpPr/>
            <p:nvPr/>
          </p:nvSpPr>
          <p:spPr>
            <a:xfrm>
              <a:off x="1332670" y="2608426"/>
              <a:ext cx="315472" cy="423593"/>
            </a:xfrm>
            <a:prstGeom prst="rect">
              <a:avLst/>
            </a:prstGeom>
            <a:solidFill>
              <a:srgbClr val="0058AB">
                <a:alpha val="100000"/>
              </a:srgbClr>
            </a:solidFill>
          </p:spPr>
          <p:txBody>
            <a:bodyPr/>
            <a:lstStyle/>
            <a:p/>
          </p:txBody>
        </p:sp>
        <p:sp>
          <p:nvSpPr>
            <p:cNvPr id="25" name="rc25"/>
            <p:cNvSpPr/>
            <p:nvPr/>
          </p:nvSpPr>
          <p:spPr>
            <a:xfrm>
              <a:off x="1332670" y="3032019"/>
              <a:ext cx="315472" cy="363081"/>
            </a:xfrm>
            <a:prstGeom prst="rect">
              <a:avLst/>
            </a:prstGeom>
            <a:solidFill>
              <a:srgbClr val="1CABE2">
                <a:alpha val="100000"/>
              </a:srgbClr>
            </a:solidFill>
          </p:spPr>
          <p:txBody>
            <a:bodyPr/>
            <a:lstStyle/>
            <a:p/>
          </p:txBody>
        </p:sp>
        <p:sp>
          <p:nvSpPr>
            <p:cNvPr id="26" name="rc26"/>
            <p:cNvSpPr/>
            <p:nvPr/>
          </p:nvSpPr>
          <p:spPr>
            <a:xfrm>
              <a:off x="1683195" y="3317137"/>
              <a:ext cx="315472" cy="1308398"/>
            </a:xfrm>
            <a:prstGeom prst="rect">
              <a:avLst/>
            </a:prstGeom>
            <a:solidFill>
              <a:srgbClr val="80BD41">
                <a:alpha val="100000"/>
              </a:srgbClr>
            </a:solidFill>
          </p:spPr>
          <p:txBody>
            <a:bodyPr/>
            <a:lstStyle/>
            <a:p/>
          </p:txBody>
        </p:sp>
        <p:sp>
          <p:nvSpPr>
            <p:cNvPr id="27" name="rc27"/>
            <p:cNvSpPr/>
            <p:nvPr/>
          </p:nvSpPr>
          <p:spPr>
            <a:xfrm>
              <a:off x="1683195" y="2548708"/>
              <a:ext cx="315472" cy="498437"/>
            </a:xfrm>
            <a:prstGeom prst="rect">
              <a:avLst/>
            </a:prstGeom>
            <a:solidFill>
              <a:srgbClr val="0058AB">
                <a:alpha val="100000"/>
              </a:srgbClr>
            </a:solidFill>
          </p:spPr>
          <p:txBody>
            <a:bodyPr/>
            <a:lstStyle/>
            <a:p/>
          </p:txBody>
        </p:sp>
        <p:sp>
          <p:nvSpPr>
            <p:cNvPr id="28" name="rc28"/>
            <p:cNvSpPr/>
            <p:nvPr/>
          </p:nvSpPr>
          <p:spPr>
            <a:xfrm>
              <a:off x="1683195" y="3047146"/>
              <a:ext cx="315472" cy="269990"/>
            </a:xfrm>
            <a:prstGeom prst="rect">
              <a:avLst/>
            </a:prstGeom>
            <a:solidFill>
              <a:srgbClr val="1CABE2">
                <a:alpha val="100000"/>
              </a:srgbClr>
            </a:solidFill>
          </p:spPr>
          <p:txBody>
            <a:bodyPr/>
            <a:lstStyle/>
            <a:p/>
          </p:txBody>
        </p:sp>
        <p:sp>
          <p:nvSpPr>
            <p:cNvPr id="29" name="rc29"/>
            <p:cNvSpPr/>
            <p:nvPr/>
          </p:nvSpPr>
          <p:spPr>
            <a:xfrm>
              <a:off x="2033720" y="3506854"/>
              <a:ext cx="315472" cy="1118680"/>
            </a:xfrm>
            <a:prstGeom prst="rect">
              <a:avLst/>
            </a:prstGeom>
            <a:solidFill>
              <a:srgbClr val="80BD41">
                <a:alpha val="100000"/>
              </a:srgbClr>
            </a:solidFill>
          </p:spPr>
          <p:txBody>
            <a:bodyPr/>
            <a:lstStyle/>
            <a:p/>
          </p:txBody>
        </p:sp>
        <p:sp>
          <p:nvSpPr>
            <p:cNvPr id="30" name="rc30"/>
            <p:cNvSpPr/>
            <p:nvPr/>
          </p:nvSpPr>
          <p:spPr>
            <a:xfrm>
              <a:off x="2033720" y="2514820"/>
              <a:ext cx="315472" cy="696537"/>
            </a:xfrm>
            <a:prstGeom prst="rect">
              <a:avLst/>
            </a:prstGeom>
            <a:solidFill>
              <a:srgbClr val="0058AB">
                <a:alpha val="100000"/>
              </a:srgbClr>
            </a:solidFill>
          </p:spPr>
          <p:txBody>
            <a:bodyPr/>
            <a:lstStyle/>
            <a:p/>
          </p:txBody>
        </p:sp>
        <p:sp>
          <p:nvSpPr>
            <p:cNvPr id="31" name="rc31"/>
            <p:cNvSpPr/>
            <p:nvPr/>
          </p:nvSpPr>
          <p:spPr>
            <a:xfrm>
              <a:off x="2033720" y="3211358"/>
              <a:ext cx="315472" cy="295496"/>
            </a:xfrm>
            <a:prstGeom prst="rect">
              <a:avLst/>
            </a:prstGeom>
            <a:solidFill>
              <a:srgbClr val="1CABE2">
                <a:alpha val="100000"/>
              </a:srgbClr>
            </a:solidFill>
          </p:spPr>
          <p:txBody>
            <a:bodyPr/>
            <a:lstStyle/>
            <a:p/>
          </p:txBody>
        </p:sp>
        <p:sp>
          <p:nvSpPr>
            <p:cNvPr id="32" name="rc32"/>
            <p:cNvSpPr/>
            <p:nvPr/>
          </p:nvSpPr>
          <p:spPr>
            <a:xfrm>
              <a:off x="2384244" y="3589628"/>
              <a:ext cx="315472" cy="1035906"/>
            </a:xfrm>
            <a:prstGeom prst="rect">
              <a:avLst/>
            </a:prstGeom>
            <a:solidFill>
              <a:srgbClr val="80BD41">
                <a:alpha val="100000"/>
              </a:srgbClr>
            </a:solidFill>
          </p:spPr>
          <p:txBody>
            <a:bodyPr/>
            <a:lstStyle/>
            <a:p/>
          </p:txBody>
        </p:sp>
        <p:sp>
          <p:nvSpPr>
            <p:cNvPr id="33" name="rc33"/>
            <p:cNvSpPr/>
            <p:nvPr/>
          </p:nvSpPr>
          <p:spPr>
            <a:xfrm>
              <a:off x="2384244" y="2553721"/>
              <a:ext cx="315472" cy="787288"/>
            </a:xfrm>
            <a:prstGeom prst="rect">
              <a:avLst/>
            </a:prstGeom>
            <a:solidFill>
              <a:srgbClr val="0058AB">
                <a:alpha val="100000"/>
              </a:srgbClr>
            </a:solidFill>
          </p:spPr>
          <p:txBody>
            <a:bodyPr/>
            <a:lstStyle/>
            <a:p/>
          </p:txBody>
        </p:sp>
        <p:sp>
          <p:nvSpPr>
            <p:cNvPr id="34" name="rc34"/>
            <p:cNvSpPr/>
            <p:nvPr/>
          </p:nvSpPr>
          <p:spPr>
            <a:xfrm>
              <a:off x="2384244" y="3341010"/>
              <a:ext cx="315472" cy="248618"/>
            </a:xfrm>
            <a:prstGeom prst="rect">
              <a:avLst/>
            </a:prstGeom>
            <a:solidFill>
              <a:srgbClr val="1CABE2">
                <a:alpha val="100000"/>
              </a:srgbClr>
            </a:solidFill>
          </p:spPr>
          <p:txBody>
            <a:bodyPr/>
            <a:lstStyle/>
            <a:p/>
          </p:txBody>
        </p:sp>
        <p:sp>
          <p:nvSpPr>
            <p:cNvPr id="35" name="rc35"/>
            <p:cNvSpPr/>
            <p:nvPr/>
          </p:nvSpPr>
          <p:spPr>
            <a:xfrm>
              <a:off x="2734769" y="3769533"/>
              <a:ext cx="315472" cy="856001"/>
            </a:xfrm>
            <a:prstGeom prst="rect">
              <a:avLst/>
            </a:prstGeom>
            <a:solidFill>
              <a:srgbClr val="80BD41">
                <a:alpha val="100000"/>
              </a:srgbClr>
            </a:solidFill>
          </p:spPr>
          <p:txBody>
            <a:bodyPr/>
            <a:lstStyle/>
            <a:p/>
          </p:txBody>
        </p:sp>
        <p:sp>
          <p:nvSpPr>
            <p:cNvPr id="36" name="rc36"/>
            <p:cNvSpPr/>
            <p:nvPr/>
          </p:nvSpPr>
          <p:spPr>
            <a:xfrm>
              <a:off x="2734769" y="2764665"/>
              <a:ext cx="315472" cy="837390"/>
            </a:xfrm>
            <a:prstGeom prst="rect">
              <a:avLst/>
            </a:prstGeom>
            <a:solidFill>
              <a:srgbClr val="0058AB">
                <a:alpha val="100000"/>
              </a:srgbClr>
            </a:solidFill>
          </p:spPr>
          <p:txBody>
            <a:bodyPr/>
            <a:lstStyle/>
            <a:p/>
          </p:txBody>
        </p:sp>
        <p:sp>
          <p:nvSpPr>
            <p:cNvPr id="37" name="rc37"/>
            <p:cNvSpPr/>
            <p:nvPr/>
          </p:nvSpPr>
          <p:spPr>
            <a:xfrm>
              <a:off x="2734769" y="3602056"/>
              <a:ext cx="315472" cy="167477"/>
            </a:xfrm>
            <a:prstGeom prst="rect">
              <a:avLst/>
            </a:prstGeom>
            <a:solidFill>
              <a:srgbClr val="1CABE2">
                <a:alpha val="100000"/>
              </a:srgbClr>
            </a:solidFill>
          </p:spPr>
          <p:txBody>
            <a:bodyPr/>
            <a:lstStyle/>
            <a:p/>
          </p:txBody>
        </p:sp>
        <p:sp>
          <p:nvSpPr>
            <p:cNvPr id="38" name="rc38"/>
            <p:cNvSpPr/>
            <p:nvPr/>
          </p:nvSpPr>
          <p:spPr>
            <a:xfrm>
              <a:off x="3085293" y="3825678"/>
              <a:ext cx="315472" cy="799857"/>
            </a:xfrm>
            <a:prstGeom prst="rect">
              <a:avLst/>
            </a:prstGeom>
            <a:solidFill>
              <a:srgbClr val="80BD41">
                <a:alpha val="100000"/>
              </a:srgbClr>
            </a:solidFill>
          </p:spPr>
          <p:txBody>
            <a:bodyPr/>
            <a:lstStyle/>
            <a:p/>
          </p:txBody>
        </p:sp>
        <p:sp>
          <p:nvSpPr>
            <p:cNvPr id="39" name="rc39"/>
            <p:cNvSpPr/>
            <p:nvPr/>
          </p:nvSpPr>
          <p:spPr>
            <a:xfrm>
              <a:off x="3085293" y="2848079"/>
              <a:ext cx="315472" cy="870951"/>
            </a:xfrm>
            <a:prstGeom prst="rect">
              <a:avLst/>
            </a:prstGeom>
            <a:solidFill>
              <a:srgbClr val="0058AB">
                <a:alpha val="100000"/>
              </a:srgbClr>
            </a:solidFill>
          </p:spPr>
          <p:txBody>
            <a:bodyPr/>
            <a:lstStyle/>
            <a:p/>
          </p:txBody>
        </p:sp>
        <p:sp>
          <p:nvSpPr>
            <p:cNvPr id="40" name="rc40"/>
            <p:cNvSpPr/>
            <p:nvPr/>
          </p:nvSpPr>
          <p:spPr>
            <a:xfrm>
              <a:off x="3085293" y="3719031"/>
              <a:ext cx="315472" cy="106647"/>
            </a:xfrm>
            <a:prstGeom prst="rect">
              <a:avLst/>
            </a:prstGeom>
            <a:solidFill>
              <a:srgbClr val="1CABE2">
                <a:alpha val="100000"/>
              </a:srgbClr>
            </a:solidFill>
          </p:spPr>
          <p:txBody>
            <a:bodyPr/>
            <a:lstStyle/>
            <a:p/>
          </p:txBody>
        </p:sp>
        <p:sp>
          <p:nvSpPr>
            <p:cNvPr id="41" name="rc41"/>
            <p:cNvSpPr/>
            <p:nvPr/>
          </p:nvSpPr>
          <p:spPr>
            <a:xfrm>
              <a:off x="3435818" y="3811009"/>
              <a:ext cx="315472" cy="814526"/>
            </a:xfrm>
            <a:prstGeom prst="rect">
              <a:avLst/>
            </a:prstGeom>
            <a:solidFill>
              <a:srgbClr val="80BD41">
                <a:alpha val="100000"/>
              </a:srgbClr>
            </a:solidFill>
          </p:spPr>
          <p:txBody>
            <a:bodyPr/>
            <a:lstStyle/>
            <a:p/>
          </p:txBody>
        </p:sp>
        <p:sp>
          <p:nvSpPr>
            <p:cNvPr id="42" name="rc42"/>
            <p:cNvSpPr/>
            <p:nvPr/>
          </p:nvSpPr>
          <p:spPr>
            <a:xfrm>
              <a:off x="3435818" y="3059138"/>
              <a:ext cx="315472" cy="642223"/>
            </a:xfrm>
            <a:prstGeom prst="rect">
              <a:avLst/>
            </a:prstGeom>
            <a:solidFill>
              <a:srgbClr val="0058AB">
                <a:alpha val="100000"/>
              </a:srgbClr>
            </a:solidFill>
          </p:spPr>
          <p:txBody>
            <a:bodyPr/>
            <a:lstStyle/>
            <a:p/>
          </p:txBody>
        </p:sp>
        <p:sp>
          <p:nvSpPr>
            <p:cNvPr id="43" name="rc43"/>
            <p:cNvSpPr/>
            <p:nvPr/>
          </p:nvSpPr>
          <p:spPr>
            <a:xfrm>
              <a:off x="3435818" y="3701361"/>
              <a:ext cx="315472" cy="109647"/>
            </a:xfrm>
            <a:prstGeom prst="rect">
              <a:avLst/>
            </a:prstGeom>
            <a:solidFill>
              <a:srgbClr val="1CABE2">
                <a:alpha val="100000"/>
              </a:srgbClr>
            </a:solidFill>
          </p:spPr>
          <p:txBody>
            <a:bodyPr/>
            <a:lstStyle/>
            <a:p/>
          </p:txBody>
        </p:sp>
        <p:sp>
          <p:nvSpPr>
            <p:cNvPr id="44" name="rc44"/>
            <p:cNvSpPr/>
            <p:nvPr/>
          </p:nvSpPr>
          <p:spPr>
            <a:xfrm>
              <a:off x="3786342" y="3777157"/>
              <a:ext cx="315472" cy="848378"/>
            </a:xfrm>
            <a:prstGeom prst="rect">
              <a:avLst/>
            </a:prstGeom>
            <a:solidFill>
              <a:srgbClr val="80BD41">
                <a:alpha val="100000"/>
              </a:srgbClr>
            </a:solidFill>
          </p:spPr>
          <p:txBody>
            <a:bodyPr/>
            <a:lstStyle/>
            <a:p/>
          </p:txBody>
        </p:sp>
        <p:sp>
          <p:nvSpPr>
            <p:cNvPr id="45" name="rc45"/>
            <p:cNvSpPr/>
            <p:nvPr/>
          </p:nvSpPr>
          <p:spPr>
            <a:xfrm>
              <a:off x="3786342" y="3187604"/>
              <a:ext cx="315472" cy="474517"/>
            </a:xfrm>
            <a:prstGeom prst="rect">
              <a:avLst/>
            </a:prstGeom>
            <a:solidFill>
              <a:srgbClr val="0058AB">
                <a:alpha val="100000"/>
              </a:srgbClr>
            </a:solidFill>
          </p:spPr>
          <p:txBody>
            <a:bodyPr/>
            <a:lstStyle/>
            <a:p/>
          </p:txBody>
        </p:sp>
        <p:sp>
          <p:nvSpPr>
            <p:cNvPr id="46" name="rc46"/>
            <p:cNvSpPr/>
            <p:nvPr/>
          </p:nvSpPr>
          <p:spPr>
            <a:xfrm>
              <a:off x="3786342" y="3662122"/>
              <a:ext cx="315472" cy="115034"/>
            </a:xfrm>
            <a:prstGeom prst="rect">
              <a:avLst/>
            </a:prstGeom>
            <a:solidFill>
              <a:srgbClr val="1CABE2">
                <a:alpha val="100000"/>
              </a:srgbClr>
            </a:solidFill>
          </p:spPr>
          <p:txBody>
            <a:bodyPr/>
            <a:lstStyle/>
            <a:p/>
          </p:txBody>
        </p:sp>
        <p:sp>
          <p:nvSpPr>
            <p:cNvPr id="47" name="rc47"/>
            <p:cNvSpPr/>
            <p:nvPr/>
          </p:nvSpPr>
          <p:spPr>
            <a:xfrm>
              <a:off x="4136867" y="3700877"/>
              <a:ext cx="315472" cy="924657"/>
            </a:xfrm>
            <a:prstGeom prst="rect">
              <a:avLst/>
            </a:prstGeom>
            <a:solidFill>
              <a:srgbClr val="80BD41">
                <a:alpha val="100000"/>
              </a:srgbClr>
            </a:solidFill>
          </p:spPr>
          <p:txBody>
            <a:bodyPr/>
            <a:lstStyle/>
            <a:p/>
          </p:txBody>
        </p:sp>
        <p:sp>
          <p:nvSpPr>
            <p:cNvPr id="48" name="rc48"/>
            <p:cNvSpPr/>
            <p:nvPr/>
          </p:nvSpPr>
          <p:spPr>
            <a:xfrm>
              <a:off x="4136867" y="3109703"/>
              <a:ext cx="315472" cy="485068"/>
            </a:xfrm>
            <a:prstGeom prst="rect">
              <a:avLst/>
            </a:prstGeom>
            <a:solidFill>
              <a:srgbClr val="0058AB">
                <a:alpha val="100000"/>
              </a:srgbClr>
            </a:solidFill>
          </p:spPr>
          <p:txBody>
            <a:bodyPr/>
            <a:lstStyle/>
            <a:p/>
          </p:txBody>
        </p:sp>
        <p:sp>
          <p:nvSpPr>
            <p:cNvPr id="49" name="rc49"/>
            <p:cNvSpPr/>
            <p:nvPr/>
          </p:nvSpPr>
          <p:spPr>
            <a:xfrm>
              <a:off x="4136867" y="3594771"/>
              <a:ext cx="315472" cy="106106"/>
            </a:xfrm>
            <a:prstGeom prst="rect">
              <a:avLst/>
            </a:prstGeom>
            <a:solidFill>
              <a:srgbClr val="1CABE2">
                <a:alpha val="100000"/>
              </a:srgbClr>
            </a:solidFill>
          </p:spPr>
          <p:txBody>
            <a:bodyPr/>
            <a:lstStyle/>
            <a:p/>
          </p:txBody>
        </p:sp>
        <p:sp>
          <p:nvSpPr>
            <p:cNvPr id="50" name="rc50"/>
            <p:cNvSpPr/>
            <p:nvPr/>
          </p:nvSpPr>
          <p:spPr>
            <a:xfrm>
              <a:off x="4487392" y="3582348"/>
              <a:ext cx="315472" cy="1043186"/>
            </a:xfrm>
            <a:prstGeom prst="rect">
              <a:avLst/>
            </a:prstGeom>
            <a:solidFill>
              <a:srgbClr val="80BD41">
                <a:alpha val="100000"/>
              </a:srgbClr>
            </a:solidFill>
          </p:spPr>
          <p:txBody>
            <a:bodyPr/>
            <a:lstStyle/>
            <a:p/>
          </p:txBody>
        </p:sp>
        <p:sp>
          <p:nvSpPr>
            <p:cNvPr id="51" name="rc51"/>
            <p:cNvSpPr/>
            <p:nvPr/>
          </p:nvSpPr>
          <p:spPr>
            <a:xfrm>
              <a:off x="4487392" y="3068539"/>
              <a:ext cx="315472" cy="451528"/>
            </a:xfrm>
            <a:prstGeom prst="rect">
              <a:avLst/>
            </a:prstGeom>
            <a:solidFill>
              <a:srgbClr val="0058AB">
                <a:alpha val="100000"/>
              </a:srgbClr>
            </a:solidFill>
          </p:spPr>
          <p:txBody>
            <a:bodyPr/>
            <a:lstStyle/>
            <a:p/>
          </p:txBody>
        </p:sp>
        <p:sp>
          <p:nvSpPr>
            <p:cNvPr id="52" name="rc52"/>
            <p:cNvSpPr/>
            <p:nvPr/>
          </p:nvSpPr>
          <p:spPr>
            <a:xfrm>
              <a:off x="4487392" y="3520067"/>
              <a:ext cx="315472" cy="62280"/>
            </a:xfrm>
            <a:prstGeom prst="rect">
              <a:avLst/>
            </a:prstGeom>
            <a:solidFill>
              <a:srgbClr val="1CABE2">
                <a:alpha val="100000"/>
              </a:srgbClr>
            </a:solidFill>
          </p:spPr>
          <p:txBody>
            <a:bodyPr/>
            <a:lstStyle/>
            <a:p/>
          </p:txBody>
        </p:sp>
        <p:sp>
          <p:nvSpPr>
            <p:cNvPr id="53" name="rc53"/>
            <p:cNvSpPr/>
            <p:nvPr/>
          </p:nvSpPr>
          <p:spPr>
            <a:xfrm>
              <a:off x="4837916" y="3525164"/>
              <a:ext cx="315472" cy="1100371"/>
            </a:xfrm>
            <a:prstGeom prst="rect">
              <a:avLst/>
            </a:prstGeom>
            <a:solidFill>
              <a:srgbClr val="80BD41">
                <a:alpha val="100000"/>
              </a:srgbClr>
            </a:solidFill>
          </p:spPr>
          <p:txBody>
            <a:bodyPr/>
            <a:lstStyle/>
            <a:p/>
          </p:txBody>
        </p:sp>
        <p:sp>
          <p:nvSpPr>
            <p:cNvPr id="54" name="rc54"/>
            <p:cNvSpPr/>
            <p:nvPr/>
          </p:nvSpPr>
          <p:spPr>
            <a:xfrm>
              <a:off x="4837916" y="3030792"/>
              <a:ext cx="315472" cy="430582"/>
            </a:xfrm>
            <a:prstGeom prst="rect">
              <a:avLst/>
            </a:prstGeom>
            <a:solidFill>
              <a:srgbClr val="0058AB">
                <a:alpha val="100000"/>
              </a:srgbClr>
            </a:solidFill>
          </p:spPr>
          <p:txBody>
            <a:bodyPr/>
            <a:lstStyle/>
            <a:p/>
          </p:txBody>
        </p:sp>
        <p:sp>
          <p:nvSpPr>
            <p:cNvPr id="55" name="rc55"/>
            <p:cNvSpPr/>
            <p:nvPr/>
          </p:nvSpPr>
          <p:spPr>
            <a:xfrm>
              <a:off x="4837916" y="3461375"/>
              <a:ext cx="315472" cy="63788"/>
            </a:xfrm>
            <a:prstGeom prst="rect">
              <a:avLst/>
            </a:prstGeom>
            <a:solidFill>
              <a:srgbClr val="1CABE2">
                <a:alpha val="100000"/>
              </a:srgbClr>
            </a:solidFill>
          </p:spPr>
          <p:txBody>
            <a:bodyPr/>
            <a:lstStyle/>
            <a:p/>
          </p:txBody>
        </p:sp>
        <p:sp>
          <p:nvSpPr>
            <p:cNvPr id="56" name="rc56"/>
            <p:cNvSpPr/>
            <p:nvPr/>
          </p:nvSpPr>
          <p:spPr>
            <a:xfrm>
              <a:off x="5188441" y="3469648"/>
              <a:ext cx="315472" cy="1155886"/>
            </a:xfrm>
            <a:prstGeom prst="rect">
              <a:avLst/>
            </a:prstGeom>
            <a:solidFill>
              <a:srgbClr val="80BD41">
                <a:alpha val="100000"/>
              </a:srgbClr>
            </a:solidFill>
          </p:spPr>
          <p:txBody>
            <a:bodyPr/>
            <a:lstStyle/>
            <a:p/>
          </p:txBody>
        </p:sp>
        <p:sp>
          <p:nvSpPr>
            <p:cNvPr id="57" name="rc57"/>
            <p:cNvSpPr/>
            <p:nvPr/>
          </p:nvSpPr>
          <p:spPr>
            <a:xfrm>
              <a:off x="5188441" y="3042128"/>
              <a:ext cx="315472" cy="380017"/>
            </a:xfrm>
            <a:prstGeom prst="rect">
              <a:avLst/>
            </a:prstGeom>
            <a:solidFill>
              <a:srgbClr val="0058AB">
                <a:alpha val="100000"/>
              </a:srgbClr>
            </a:solidFill>
          </p:spPr>
          <p:txBody>
            <a:bodyPr/>
            <a:lstStyle/>
            <a:p/>
          </p:txBody>
        </p:sp>
        <p:sp>
          <p:nvSpPr>
            <p:cNvPr id="58" name="rc58"/>
            <p:cNvSpPr/>
            <p:nvPr/>
          </p:nvSpPr>
          <p:spPr>
            <a:xfrm>
              <a:off x="5188441" y="3422146"/>
              <a:ext cx="315472" cy="47502"/>
            </a:xfrm>
            <a:prstGeom prst="rect">
              <a:avLst/>
            </a:prstGeom>
            <a:solidFill>
              <a:srgbClr val="1CABE2">
                <a:alpha val="100000"/>
              </a:srgbClr>
            </a:solidFill>
          </p:spPr>
          <p:txBody>
            <a:bodyPr/>
            <a:lstStyle/>
            <a:p/>
          </p:txBody>
        </p:sp>
        <p:sp>
          <p:nvSpPr>
            <p:cNvPr id="59" name="rc59"/>
            <p:cNvSpPr/>
            <p:nvPr/>
          </p:nvSpPr>
          <p:spPr>
            <a:xfrm>
              <a:off x="5538965" y="3440835"/>
              <a:ext cx="315472" cy="1184700"/>
            </a:xfrm>
            <a:prstGeom prst="rect">
              <a:avLst/>
            </a:prstGeom>
            <a:solidFill>
              <a:srgbClr val="80BD41">
                <a:alpha val="100000"/>
              </a:srgbClr>
            </a:solidFill>
          </p:spPr>
          <p:txBody>
            <a:bodyPr/>
            <a:lstStyle/>
            <a:p/>
          </p:txBody>
        </p:sp>
        <p:sp>
          <p:nvSpPr>
            <p:cNvPr id="60" name="rc60"/>
            <p:cNvSpPr/>
            <p:nvPr/>
          </p:nvSpPr>
          <p:spPr>
            <a:xfrm>
              <a:off x="5538965" y="3002655"/>
              <a:ext cx="315472" cy="389492"/>
            </a:xfrm>
            <a:prstGeom prst="rect">
              <a:avLst/>
            </a:prstGeom>
            <a:solidFill>
              <a:srgbClr val="0058AB">
                <a:alpha val="100000"/>
              </a:srgbClr>
            </a:solidFill>
          </p:spPr>
          <p:txBody>
            <a:bodyPr/>
            <a:lstStyle/>
            <a:p/>
          </p:txBody>
        </p:sp>
        <p:sp>
          <p:nvSpPr>
            <p:cNvPr id="61" name="rc61"/>
            <p:cNvSpPr/>
            <p:nvPr/>
          </p:nvSpPr>
          <p:spPr>
            <a:xfrm>
              <a:off x="5538965" y="3392147"/>
              <a:ext cx="315472" cy="48687"/>
            </a:xfrm>
            <a:prstGeom prst="rect">
              <a:avLst/>
            </a:prstGeom>
            <a:solidFill>
              <a:srgbClr val="1CABE2">
                <a:alpha val="100000"/>
              </a:srgbClr>
            </a:solidFill>
          </p:spPr>
          <p:txBody>
            <a:bodyPr/>
            <a:lstStyle/>
            <a:p/>
          </p:txBody>
        </p:sp>
        <p:sp>
          <p:nvSpPr>
            <p:cNvPr id="62" name="rc62"/>
            <p:cNvSpPr/>
            <p:nvPr/>
          </p:nvSpPr>
          <p:spPr>
            <a:xfrm>
              <a:off x="5889490" y="3365611"/>
              <a:ext cx="315472" cy="1259923"/>
            </a:xfrm>
            <a:prstGeom prst="rect">
              <a:avLst/>
            </a:prstGeom>
            <a:solidFill>
              <a:srgbClr val="80BD41">
                <a:alpha val="100000"/>
              </a:srgbClr>
            </a:solidFill>
          </p:spPr>
          <p:txBody>
            <a:bodyPr/>
            <a:lstStyle/>
            <a:p/>
          </p:txBody>
        </p:sp>
        <p:sp>
          <p:nvSpPr>
            <p:cNvPr id="63" name="rc63"/>
            <p:cNvSpPr/>
            <p:nvPr/>
          </p:nvSpPr>
          <p:spPr>
            <a:xfrm>
              <a:off x="5889490" y="2899611"/>
              <a:ext cx="315472" cy="414223"/>
            </a:xfrm>
            <a:prstGeom prst="rect">
              <a:avLst/>
            </a:prstGeom>
            <a:solidFill>
              <a:srgbClr val="0058AB">
                <a:alpha val="100000"/>
              </a:srgbClr>
            </a:solidFill>
          </p:spPr>
          <p:txBody>
            <a:bodyPr/>
            <a:lstStyle/>
            <a:p/>
          </p:txBody>
        </p:sp>
        <p:sp>
          <p:nvSpPr>
            <p:cNvPr id="64" name="rc64"/>
            <p:cNvSpPr/>
            <p:nvPr/>
          </p:nvSpPr>
          <p:spPr>
            <a:xfrm>
              <a:off x="5889490" y="3313835"/>
              <a:ext cx="315472" cy="51776"/>
            </a:xfrm>
            <a:prstGeom prst="rect">
              <a:avLst/>
            </a:prstGeom>
            <a:solidFill>
              <a:srgbClr val="1CABE2">
                <a:alpha val="100000"/>
              </a:srgbClr>
            </a:solidFill>
          </p:spPr>
          <p:txBody>
            <a:bodyPr/>
            <a:lstStyle/>
            <a:p/>
          </p:txBody>
        </p:sp>
        <p:sp>
          <p:nvSpPr>
            <p:cNvPr id="65" name="rc65"/>
            <p:cNvSpPr/>
            <p:nvPr/>
          </p:nvSpPr>
          <p:spPr>
            <a:xfrm>
              <a:off x="6240014" y="2856051"/>
              <a:ext cx="315472" cy="378870"/>
            </a:xfrm>
            <a:prstGeom prst="rect">
              <a:avLst/>
            </a:prstGeom>
            <a:solidFill>
              <a:srgbClr val="F26A21">
                <a:alpha val="100000"/>
              </a:srgbClr>
            </a:solidFill>
          </p:spPr>
          <p:txBody>
            <a:bodyPr/>
            <a:lstStyle/>
            <a:p/>
          </p:txBody>
        </p:sp>
        <p:sp>
          <p:nvSpPr>
            <p:cNvPr id="66" name="rc66"/>
            <p:cNvSpPr/>
            <p:nvPr/>
          </p:nvSpPr>
          <p:spPr>
            <a:xfrm>
              <a:off x="6240014" y="3234921"/>
              <a:ext cx="315472" cy="1390613"/>
            </a:xfrm>
            <a:prstGeom prst="rect">
              <a:avLst/>
            </a:prstGeom>
            <a:solidFill>
              <a:srgbClr val="FFC20E">
                <a:alpha val="100000"/>
              </a:srgbClr>
            </a:solidFill>
          </p:spPr>
          <p:txBody>
            <a:bodyPr/>
            <a:lstStyle/>
            <a:p/>
          </p:txBody>
        </p:sp>
        <p:sp>
          <p:nvSpPr>
            <p:cNvPr id="67" name="rc67"/>
            <p:cNvSpPr/>
            <p:nvPr/>
          </p:nvSpPr>
          <p:spPr>
            <a:xfrm>
              <a:off x="6590539" y="2814643"/>
              <a:ext cx="315472" cy="346535"/>
            </a:xfrm>
            <a:prstGeom prst="rect">
              <a:avLst/>
            </a:prstGeom>
            <a:solidFill>
              <a:srgbClr val="F26A21">
                <a:alpha val="100000"/>
              </a:srgbClr>
            </a:solidFill>
          </p:spPr>
          <p:txBody>
            <a:bodyPr/>
            <a:lstStyle/>
            <a:p/>
          </p:txBody>
        </p:sp>
        <p:sp>
          <p:nvSpPr>
            <p:cNvPr id="68" name="rc68"/>
            <p:cNvSpPr/>
            <p:nvPr/>
          </p:nvSpPr>
          <p:spPr>
            <a:xfrm>
              <a:off x="6590539" y="3161178"/>
              <a:ext cx="315472" cy="1464356"/>
            </a:xfrm>
            <a:prstGeom prst="rect">
              <a:avLst/>
            </a:prstGeom>
            <a:solidFill>
              <a:srgbClr val="FFC20E">
                <a:alpha val="100000"/>
              </a:srgbClr>
            </a:solidFill>
          </p:spPr>
          <p:txBody>
            <a:bodyPr/>
            <a:lstStyle/>
            <a:p/>
          </p:txBody>
        </p:sp>
        <p:sp>
          <p:nvSpPr>
            <p:cNvPr id="69" name="rc69"/>
            <p:cNvSpPr/>
            <p:nvPr/>
          </p:nvSpPr>
          <p:spPr>
            <a:xfrm>
              <a:off x="6941064" y="2773396"/>
              <a:ext cx="315472" cy="316959"/>
            </a:xfrm>
            <a:prstGeom prst="rect">
              <a:avLst/>
            </a:prstGeom>
            <a:solidFill>
              <a:srgbClr val="F26A21">
                <a:alpha val="100000"/>
              </a:srgbClr>
            </a:solidFill>
          </p:spPr>
          <p:txBody>
            <a:bodyPr/>
            <a:lstStyle/>
            <a:p/>
          </p:txBody>
        </p:sp>
        <p:sp>
          <p:nvSpPr>
            <p:cNvPr id="70" name="rc70"/>
            <p:cNvSpPr/>
            <p:nvPr/>
          </p:nvSpPr>
          <p:spPr>
            <a:xfrm>
              <a:off x="6941064" y="3090356"/>
              <a:ext cx="315472" cy="1535179"/>
            </a:xfrm>
            <a:prstGeom prst="rect">
              <a:avLst/>
            </a:prstGeom>
            <a:solidFill>
              <a:srgbClr val="FFC20E">
                <a:alpha val="100000"/>
              </a:srgbClr>
            </a:solidFill>
          </p:spPr>
          <p:txBody>
            <a:bodyPr/>
            <a:lstStyle/>
            <a:p/>
          </p:txBody>
        </p:sp>
        <p:sp>
          <p:nvSpPr>
            <p:cNvPr id="71" name="rc71"/>
            <p:cNvSpPr/>
            <p:nvPr/>
          </p:nvSpPr>
          <p:spPr>
            <a:xfrm>
              <a:off x="7291588" y="2735686"/>
              <a:ext cx="315472" cy="289908"/>
            </a:xfrm>
            <a:prstGeom prst="rect">
              <a:avLst/>
            </a:prstGeom>
            <a:solidFill>
              <a:srgbClr val="F26A21">
                <a:alpha val="100000"/>
              </a:srgbClr>
            </a:solidFill>
          </p:spPr>
          <p:txBody>
            <a:bodyPr/>
            <a:lstStyle/>
            <a:p/>
          </p:txBody>
        </p:sp>
        <p:sp>
          <p:nvSpPr>
            <p:cNvPr id="72" name="rc72"/>
            <p:cNvSpPr/>
            <p:nvPr/>
          </p:nvSpPr>
          <p:spPr>
            <a:xfrm>
              <a:off x="7291588" y="3025594"/>
              <a:ext cx="315472" cy="1599941"/>
            </a:xfrm>
            <a:prstGeom prst="rect">
              <a:avLst/>
            </a:prstGeom>
            <a:solidFill>
              <a:srgbClr val="FFC20E">
                <a:alpha val="100000"/>
              </a:srgbClr>
            </a:solidFill>
          </p:spPr>
          <p:txBody>
            <a:bodyPr/>
            <a:lstStyle/>
            <a:p/>
          </p:txBody>
        </p:sp>
        <p:sp>
          <p:nvSpPr>
            <p:cNvPr id="73" name="rc73"/>
            <p:cNvSpPr/>
            <p:nvPr/>
          </p:nvSpPr>
          <p:spPr>
            <a:xfrm>
              <a:off x="7642113" y="2698963"/>
              <a:ext cx="315472" cy="265165"/>
            </a:xfrm>
            <a:prstGeom prst="rect">
              <a:avLst/>
            </a:prstGeom>
            <a:solidFill>
              <a:srgbClr val="F26A21">
                <a:alpha val="100000"/>
              </a:srgbClr>
            </a:solidFill>
          </p:spPr>
          <p:txBody>
            <a:bodyPr/>
            <a:lstStyle/>
            <a:p/>
          </p:txBody>
        </p:sp>
        <p:sp>
          <p:nvSpPr>
            <p:cNvPr id="74" name="rc74"/>
            <p:cNvSpPr/>
            <p:nvPr/>
          </p:nvSpPr>
          <p:spPr>
            <a:xfrm>
              <a:off x="7642113" y="2964128"/>
              <a:ext cx="315472" cy="1661406"/>
            </a:xfrm>
            <a:prstGeom prst="rect">
              <a:avLst/>
            </a:prstGeom>
            <a:solidFill>
              <a:srgbClr val="FFC20E">
                <a:alpha val="100000"/>
              </a:srgbClr>
            </a:solidFill>
          </p:spPr>
          <p:txBody>
            <a:bodyPr/>
            <a:lstStyle/>
            <a:p/>
          </p:txBody>
        </p:sp>
        <p:sp>
          <p:nvSpPr>
            <p:cNvPr id="75" name="rc75"/>
            <p:cNvSpPr/>
            <p:nvPr/>
          </p:nvSpPr>
          <p:spPr>
            <a:xfrm>
              <a:off x="7992637" y="2666780"/>
              <a:ext cx="315472" cy="242534"/>
            </a:xfrm>
            <a:prstGeom prst="rect">
              <a:avLst/>
            </a:prstGeom>
            <a:solidFill>
              <a:srgbClr val="F26A21">
                <a:alpha val="100000"/>
              </a:srgbClr>
            </a:solidFill>
          </p:spPr>
          <p:txBody>
            <a:bodyPr/>
            <a:lstStyle/>
            <a:p/>
          </p:txBody>
        </p:sp>
        <p:sp>
          <p:nvSpPr>
            <p:cNvPr id="76" name="rc76"/>
            <p:cNvSpPr/>
            <p:nvPr/>
          </p:nvSpPr>
          <p:spPr>
            <a:xfrm>
              <a:off x="7992637" y="2909314"/>
              <a:ext cx="315472" cy="1716220"/>
            </a:xfrm>
            <a:prstGeom prst="rect">
              <a:avLst/>
            </a:prstGeom>
            <a:solidFill>
              <a:srgbClr val="FFC20E">
                <a:alpha val="100000"/>
              </a:srgbClr>
            </a:solidFill>
          </p:spPr>
          <p:txBody>
            <a:bodyPr/>
            <a:lstStyle/>
            <a:p/>
          </p:txBody>
        </p:sp>
        <p:sp>
          <p:nvSpPr>
            <p:cNvPr id="77" name="pl77"/>
            <p:cNvSpPr/>
            <p:nvPr/>
          </p:nvSpPr>
          <p:spPr>
            <a:xfrm>
              <a:off x="1490407" y="1913906"/>
              <a:ext cx="4556819" cy="961083"/>
            </a:xfrm>
            <a:custGeom>
              <a:avLst/>
              <a:pathLst>
                <a:path w="4556819" h="961083">
                  <a:moveTo>
                    <a:pt x="0" y="0"/>
                  </a:moveTo>
                  <a:lnTo>
                    <a:pt x="350524" y="102973"/>
                  </a:lnTo>
                  <a:lnTo>
                    <a:pt x="701049" y="411892"/>
                  </a:lnTo>
                  <a:lnTo>
                    <a:pt x="1051573" y="583515"/>
                  </a:lnTo>
                  <a:lnTo>
                    <a:pt x="1402098" y="823785"/>
                  </a:lnTo>
                  <a:lnTo>
                    <a:pt x="1752622" y="961083"/>
                  </a:lnTo>
                  <a:lnTo>
                    <a:pt x="2103147" y="686488"/>
                  </a:lnTo>
                  <a:lnTo>
                    <a:pt x="2453671" y="411892"/>
                  </a:lnTo>
                  <a:lnTo>
                    <a:pt x="2804196" y="377568"/>
                  </a:lnTo>
                  <a:lnTo>
                    <a:pt x="3154721" y="274595"/>
                  </a:lnTo>
                  <a:lnTo>
                    <a:pt x="3505245" y="205946"/>
                  </a:lnTo>
                  <a:lnTo>
                    <a:pt x="3855770" y="102973"/>
                  </a:lnTo>
                  <a:lnTo>
                    <a:pt x="4206294" y="102973"/>
                  </a:lnTo>
                  <a:lnTo>
                    <a:pt x="4556819" y="102973"/>
                  </a:lnTo>
                </a:path>
              </a:pathLst>
            </a:custGeom>
            <a:ln w="27101" cap="flat">
              <a:solidFill>
                <a:srgbClr val="0058AB">
                  <a:alpha val="100000"/>
                </a:srgbClr>
              </a:solidFill>
              <a:prstDash val="solid"/>
              <a:round/>
            </a:ln>
          </p:spPr>
          <p:txBody>
            <a:bodyPr/>
            <a:lstStyle/>
            <a:p/>
          </p:txBody>
        </p:sp>
        <p:sp>
          <p:nvSpPr>
            <p:cNvPr id="78" name="pl78"/>
            <p:cNvSpPr/>
            <p:nvPr/>
          </p:nvSpPr>
          <p:spPr>
            <a:xfrm>
              <a:off x="1490407" y="2119853"/>
              <a:ext cx="4556819" cy="961083"/>
            </a:xfrm>
            <a:custGeom>
              <a:avLst/>
              <a:pathLst>
                <a:path w="4556819" h="961083">
                  <a:moveTo>
                    <a:pt x="0" y="411892"/>
                  </a:moveTo>
                  <a:lnTo>
                    <a:pt x="350524" y="343244"/>
                  </a:lnTo>
                  <a:lnTo>
                    <a:pt x="701049" y="686488"/>
                  </a:lnTo>
                  <a:lnTo>
                    <a:pt x="1051573" y="789461"/>
                  </a:lnTo>
                  <a:lnTo>
                    <a:pt x="1402098" y="926759"/>
                  </a:lnTo>
                  <a:lnTo>
                    <a:pt x="1752622" y="961083"/>
                  </a:lnTo>
                  <a:lnTo>
                    <a:pt x="2103147" y="720812"/>
                  </a:lnTo>
                  <a:lnTo>
                    <a:pt x="2453671" y="480541"/>
                  </a:lnTo>
                  <a:lnTo>
                    <a:pt x="2804196" y="411892"/>
                  </a:lnTo>
                  <a:lnTo>
                    <a:pt x="3154721" y="205946"/>
                  </a:lnTo>
                  <a:lnTo>
                    <a:pt x="3505245" y="137297"/>
                  </a:lnTo>
                  <a:lnTo>
                    <a:pt x="3855770" y="0"/>
                  </a:lnTo>
                  <a:lnTo>
                    <a:pt x="4206294" y="0"/>
                  </a:lnTo>
                  <a:lnTo>
                    <a:pt x="4556819" y="0"/>
                  </a:lnTo>
                </a:path>
              </a:pathLst>
            </a:custGeom>
            <a:ln w="27101" cap="flat">
              <a:solidFill>
                <a:srgbClr val="80BD41">
                  <a:alpha val="100000"/>
                </a:srgbClr>
              </a:solidFill>
              <a:prstDash val="solid"/>
              <a:round/>
            </a:ln>
          </p:spPr>
          <p:txBody>
            <a:bodyPr/>
            <a:lstStyle/>
            <a:p/>
          </p:txBody>
        </p:sp>
        <p:sp>
          <p:nvSpPr>
            <p:cNvPr id="79" name="tx79"/>
            <p:cNvSpPr/>
            <p:nvPr/>
          </p:nvSpPr>
          <p:spPr>
            <a:xfrm>
              <a:off x="2824176" y="253511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55</a:t>
              </a:r>
            </a:p>
          </p:txBody>
        </p:sp>
        <p:sp>
          <p:nvSpPr>
            <p:cNvPr id="80" name="tx80"/>
            <p:cNvSpPr/>
            <p:nvPr/>
          </p:nvSpPr>
          <p:spPr>
            <a:xfrm>
              <a:off x="4226275" y="20873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68</a:t>
              </a:r>
            </a:p>
          </p:txBody>
        </p:sp>
        <p:sp>
          <p:nvSpPr>
            <p:cNvPr id="81" name="tx81"/>
            <p:cNvSpPr/>
            <p:nvPr/>
          </p:nvSpPr>
          <p:spPr>
            <a:xfrm>
              <a:off x="4576799" y="198586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82" name="tx82"/>
            <p:cNvSpPr/>
            <p:nvPr/>
          </p:nvSpPr>
          <p:spPr>
            <a:xfrm>
              <a:off x="4927324" y="191566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83" name="tx83"/>
            <p:cNvSpPr/>
            <p:nvPr/>
          </p:nvSpPr>
          <p:spPr>
            <a:xfrm>
              <a:off x="5277848"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84" name="tx84"/>
            <p:cNvSpPr/>
            <p:nvPr/>
          </p:nvSpPr>
          <p:spPr>
            <a:xfrm>
              <a:off x="5628373"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85" name="tx85"/>
            <p:cNvSpPr/>
            <p:nvPr/>
          </p:nvSpPr>
          <p:spPr>
            <a:xfrm>
              <a:off x="5978898"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86" name="tx86"/>
            <p:cNvSpPr/>
            <p:nvPr/>
          </p:nvSpPr>
          <p:spPr>
            <a:xfrm>
              <a:off x="2824176" y="31151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46</a:t>
              </a:r>
            </a:p>
          </p:txBody>
        </p:sp>
        <p:sp>
          <p:nvSpPr>
            <p:cNvPr id="87" name="tx87"/>
            <p:cNvSpPr/>
            <p:nvPr/>
          </p:nvSpPr>
          <p:spPr>
            <a:xfrm>
              <a:off x="4226275" y="26002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88" name="tx88"/>
            <p:cNvSpPr/>
            <p:nvPr/>
          </p:nvSpPr>
          <p:spPr>
            <a:xfrm>
              <a:off x="4576799"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89" name="tx89"/>
            <p:cNvSpPr/>
            <p:nvPr/>
          </p:nvSpPr>
          <p:spPr>
            <a:xfrm>
              <a:off x="4927324" y="23256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90" name="tx90"/>
            <p:cNvSpPr/>
            <p:nvPr/>
          </p:nvSpPr>
          <p:spPr>
            <a:xfrm>
              <a:off x="5277848"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91" name="tx91"/>
            <p:cNvSpPr/>
            <p:nvPr/>
          </p:nvSpPr>
          <p:spPr>
            <a:xfrm>
              <a:off x="5628373"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92" name="tx92"/>
            <p:cNvSpPr/>
            <p:nvPr/>
          </p:nvSpPr>
          <p:spPr>
            <a:xfrm>
              <a:off x="5978898"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93" name="tx9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94" name="tx94"/>
            <p:cNvSpPr/>
            <p:nvPr/>
          </p:nvSpPr>
          <p:spPr>
            <a:xfrm>
              <a:off x="508103" y="352810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95" name="tx95"/>
            <p:cNvSpPr/>
            <p:nvPr/>
          </p:nvSpPr>
          <p:spPr>
            <a:xfrm>
              <a:off x="508103" y="248809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96" name="tx96"/>
            <p:cNvSpPr/>
            <p:nvPr/>
          </p:nvSpPr>
          <p:spPr>
            <a:xfrm>
              <a:off x="508103" y="144809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97" name="tx9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98" name="tx9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99" name="tx9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00" name="tx10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01" name="tx10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02" name="tx102"/>
            <p:cNvSpPr/>
            <p:nvPr/>
          </p:nvSpPr>
          <p:spPr>
            <a:xfrm rot="-5400000">
              <a:off x="10118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03" name="tx103"/>
            <p:cNvSpPr/>
            <p:nvPr/>
          </p:nvSpPr>
          <p:spPr>
            <a:xfrm rot="-5400000">
              <a:off x="276450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04" name="tx104"/>
            <p:cNvSpPr/>
            <p:nvPr/>
          </p:nvSpPr>
          <p:spPr>
            <a:xfrm rot="-5400000">
              <a:off x="451712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5" name="tx105"/>
            <p:cNvSpPr/>
            <p:nvPr/>
          </p:nvSpPr>
          <p:spPr>
            <a:xfrm rot="-5400000">
              <a:off x="626974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6" name="tx106"/>
            <p:cNvSpPr/>
            <p:nvPr/>
          </p:nvSpPr>
          <p:spPr>
            <a:xfrm rot="-5400000">
              <a:off x="802234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07" name="tx107"/>
            <p:cNvSpPr/>
            <p:nvPr/>
          </p:nvSpPr>
          <p:spPr>
            <a:xfrm rot="-5400000">
              <a:off x="41666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8" name="tx108"/>
            <p:cNvSpPr/>
            <p:nvPr/>
          </p:nvSpPr>
          <p:spPr>
            <a:xfrm rot="-5400000">
              <a:off x="451712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9" name="tx109"/>
            <p:cNvSpPr/>
            <p:nvPr/>
          </p:nvSpPr>
          <p:spPr>
            <a:xfrm rot="-5400000">
              <a:off x="48676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0" name="tx110"/>
            <p:cNvSpPr/>
            <p:nvPr/>
          </p:nvSpPr>
          <p:spPr>
            <a:xfrm rot="-5400000">
              <a:off x="521817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1" name="tx111"/>
            <p:cNvSpPr/>
            <p:nvPr/>
          </p:nvSpPr>
          <p:spPr>
            <a:xfrm rot="-5400000">
              <a:off x="5568672"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2" name="tx112"/>
            <p:cNvSpPr/>
            <p:nvPr/>
          </p:nvSpPr>
          <p:spPr>
            <a:xfrm rot="-5400000">
              <a:off x="591922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3" name="tx11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14" name="tx11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5" name="rc115"/>
            <p:cNvSpPr/>
            <p:nvPr/>
          </p:nvSpPr>
          <p:spPr>
            <a:xfrm>
              <a:off x="1715824" y="5504603"/>
              <a:ext cx="201455" cy="201456"/>
            </a:xfrm>
            <a:prstGeom prst="rect">
              <a:avLst/>
            </a:prstGeom>
            <a:solidFill>
              <a:srgbClr val="80BD41">
                <a:alpha val="100000"/>
              </a:srgbClr>
            </a:solidFill>
          </p:spPr>
          <p:txBody>
            <a:bodyPr/>
            <a:lstStyle/>
            <a:p/>
          </p:txBody>
        </p:sp>
        <p:sp>
          <p:nvSpPr>
            <p:cNvPr id="116" name="rc116"/>
            <p:cNvSpPr/>
            <p:nvPr/>
          </p:nvSpPr>
          <p:spPr>
            <a:xfrm>
              <a:off x="2617773" y="5504603"/>
              <a:ext cx="201456" cy="201456"/>
            </a:xfrm>
            <a:prstGeom prst="rect">
              <a:avLst/>
            </a:prstGeom>
            <a:solidFill>
              <a:srgbClr val="1CABE2">
                <a:alpha val="100000"/>
              </a:srgbClr>
            </a:solidFill>
          </p:spPr>
          <p:txBody>
            <a:bodyPr/>
            <a:lstStyle/>
            <a:p/>
          </p:txBody>
        </p:sp>
        <p:sp>
          <p:nvSpPr>
            <p:cNvPr id="117" name="rc117"/>
            <p:cNvSpPr/>
            <p:nvPr/>
          </p:nvSpPr>
          <p:spPr>
            <a:xfrm>
              <a:off x="3690596" y="5504603"/>
              <a:ext cx="201456" cy="201456"/>
            </a:xfrm>
            <a:prstGeom prst="rect">
              <a:avLst/>
            </a:prstGeom>
            <a:solidFill>
              <a:srgbClr val="0058AB">
                <a:alpha val="100000"/>
              </a:srgbClr>
            </a:solidFill>
          </p:spPr>
          <p:txBody>
            <a:bodyPr/>
            <a:lstStyle/>
            <a:p/>
          </p:txBody>
        </p:sp>
        <p:sp>
          <p:nvSpPr>
            <p:cNvPr id="118" name="rc118"/>
            <p:cNvSpPr/>
            <p:nvPr/>
          </p:nvSpPr>
          <p:spPr>
            <a:xfrm>
              <a:off x="4685930" y="5504603"/>
              <a:ext cx="201456" cy="201456"/>
            </a:xfrm>
            <a:prstGeom prst="rect">
              <a:avLst/>
            </a:prstGeom>
            <a:solidFill>
              <a:srgbClr val="FFC20E">
                <a:alpha val="100000"/>
              </a:srgbClr>
            </a:solidFill>
          </p:spPr>
          <p:txBody>
            <a:bodyPr/>
            <a:lstStyle/>
            <a:p/>
          </p:txBody>
        </p:sp>
        <p:sp>
          <p:nvSpPr>
            <p:cNvPr id="119" name="rc119"/>
            <p:cNvSpPr/>
            <p:nvPr/>
          </p:nvSpPr>
          <p:spPr>
            <a:xfrm>
              <a:off x="6590063" y="5504603"/>
              <a:ext cx="201456" cy="201456"/>
            </a:xfrm>
            <a:prstGeom prst="rect">
              <a:avLst/>
            </a:prstGeom>
            <a:solidFill>
              <a:srgbClr val="F26A21">
                <a:alpha val="100000"/>
              </a:srgbClr>
            </a:solidFill>
          </p:spPr>
          <p:txBody>
            <a:bodyPr/>
            <a:lstStyle/>
            <a:p/>
          </p:txBody>
        </p:sp>
        <p:sp>
          <p:nvSpPr>
            <p:cNvPr id="120" name="tx120"/>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21" name="tx121"/>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22" name="tx122"/>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3" name="tx123"/>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24" name="tx124"/>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25" name="pl125"/>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6" name="pl126"/>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7" name="tx127"/>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28" name="tx128"/>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29" name="tx129"/>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30" name="tx130"/>
            <p:cNvSpPr/>
            <p:nvPr/>
          </p:nvSpPr>
          <p:spPr>
            <a:xfrm>
              <a:off x="983899" y="579074"/>
              <a:ext cx="46415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South Sudan</a:t>
              </a:r>
            </a:p>
          </p:txBody>
        </p:sp>
        <p:sp>
          <p:nvSpPr>
            <p:cNvPr id="131" name="tx13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32" name="tx13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33" name="tx13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South Sudan is projected to have a  moderate increase (10,000-50,000) in the number of surviving infants by 2030. Therefore, maintaining current coverage requires vaccinating an increasing number of children.
To achieve the IA2030 ZD target, more (~4.58%)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7515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14393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91272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68150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5954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52832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29711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1148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179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875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5716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267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63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59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55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10515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747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844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2139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58355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9531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322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6923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54034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51649" y="2984863"/>
              <a:ext cx="332638" cy="2005896"/>
            </a:xfrm>
            <a:prstGeom prst="rect">
              <a:avLst/>
            </a:prstGeom>
            <a:solidFill>
              <a:srgbClr val="0058AB">
                <a:alpha val="100000"/>
              </a:srgbClr>
            </a:solidFill>
          </p:spPr>
          <p:txBody>
            <a:bodyPr/>
            <a:lstStyle/>
            <a:p/>
          </p:txBody>
        </p:sp>
        <p:sp>
          <p:nvSpPr>
            <p:cNvPr id="30" name="rc30"/>
            <p:cNvSpPr/>
            <p:nvPr/>
          </p:nvSpPr>
          <p:spPr>
            <a:xfrm>
              <a:off x="1721248" y="2630445"/>
              <a:ext cx="332638" cy="2360314"/>
            </a:xfrm>
            <a:prstGeom prst="rect">
              <a:avLst/>
            </a:prstGeom>
            <a:solidFill>
              <a:srgbClr val="0058AB">
                <a:alpha val="100000"/>
              </a:srgbClr>
            </a:solidFill>
          </p:spPr>
          <p:txBody>
            <a:bodyPr/>
            <a:lstStyle/>
            <a:p/>
          </p:txBody>
        </p:sp>
        <p:sp>
          <p:nvSpPr>
            <p:cNvPr id="31" name="rc31"/>
            <p:cNvSpPr/>
            <p:nvPr/>
          </p:nvSpPr>
          <p:spPr>
            <a:xfrm>
              <a:off x="2090846" y="1692358"/>
              <a:ext cx="332638" cy="3298401"/>
            </a:xfrm>
            <a:prstGeom prst="rect">
              <a:avLst/>
            </a:prstGeom>
            <a:solidFill>
              <a:srgbClr val="0058AB">
                <a:alpha val="100000"/>
              </a:srgbClr>
            </a:solidFill>
          </p:spPr>
          <p:txBody>
            <a:bodyPr/>
            <a:lstStyle/>
            <a:p/>
          </p:txBody>
        </p:sp>
        <p:sp>
          <p:nvSpPr>
            <p:cNvPr id="32" name="rc32"/>
            <p:cNvSpPr/>
            <p:nvPr/>
          </p:nvSpPr>
          <p:spPr>
            <a:xfrm>
              <a:off x="2460445" y="1262614"/>
              <a:ext cx="332638" cy="3728145"/>
            </a:xfrm>
            <a:prstGeom prst="rect">
              <a:avLst/>
            </a:prstGeom>
            <a:solidFill>
              <a:srgbClr val="0058AB">
                <a:alpha val="100000"/>
              </a:srgbClr>
            </a:solidFill>
          </p:spPr>
          <p:txBody>
            <a:bodyPr/>
            <a:lstStyle/>
            <a:p/>
          </p:txBody>
        </p:sp>
        <p:sp>
          <p:nvSpPr>
            <p:cNvPr id="33" name="rc33"/>
            <p:cNvSpPr/>
            <p:nvPr/>
          </p:nvSpPr>
          <p:spPr>
            <a:xfrm>
              <a:off x="2830043" y="1025359"/>
              <a:ext cx="332638" cy="3965400"/>
            </a:xfrm>
            <a:prstGeom prst="rect">
              <a:avLst/>
            </a:prstGeom>
            <a:solidFill>
              <a:srgbClr val="0058AB">
                <a:alpha val="100000"/>
              </a:srgbClr>
            </a:solidFill>
          </p:spPr>
          <p:txBody>
            <a:bodyPr/>
            <a:lstStyle/>
            <a:p/>
          </p:txBody>
        </p:sp>
        <p:sp>
          <p:nvSpPr>
            <p:cNvPr id="34" name="rc34"/>
            <p:cNvSpPr/>
            <p:nvPr/>
          </p:nvSpPr>
          <p:spPr>
            <a:xfrm>
              <a:off x="3199642" y="866434"/>
              <a:ext cx="332638" cy="4124325"/>
            </a:xfrm>
            <a:prstGeom prst="rect">
              <a:avLst/>
            </a:prstGeom>
            <a:solidFill>
              <a:srgbClr val="0058AB">
                <a:alpha val="100000"/>
              </a:srgbClr>
            </a:solidFill>
          </p:spPr>
          <p:txBody>
            <a:bodyPr/>
            <a:lstStyle/>
            <a:p/>
          </p:txBody>
        </p:sp>
        <p:sp>
          <p:nvSpPr>
            <p:cNvPr id="35" name="rc35"/>
            <p:cNvSpPr/>
            <p:nvPr/>
          </p:nvSpPr>
          <p:spPr>
            <a:xfrm>
              <a:off x="3569240" y="1949559"/>
              <a:ext cx="332638" cy="3041200"/>
            </a:xfrm>
            <a:prstGeom prst="rect">
              <a:avLst/>
            </a:prstGeom>
            <a:solidFill>
              <a:srgbClr val="0058AB">
                <a:alpha val="100000"/>
              </a:srgbClr>
            </a:solidFill>
          </p:spPr>
          <p:txBody>
            <a:bodyPr/>
            <a:lstStyle/>
            <a:p/>
          </p:txBody>
        </p:sp>
        <p:sp>
          <p:nvSpPr>
            <p:cNvPr id="36" name="rc36"/>
            <p:cNvSpPr/>
            <p:nvPr/>
          </p:nvSpPr>
          <p:spPr>
            <a:xfrm>
              <a:off x="3938839" y="2743717"/>
              <a:ext cx="332638" cy="2247042"/>
            </a:xfrm>
            <a:prstGeom prst="rect">
              <a:avLst/>
            </a:prstGeom>
            <a:solidFill>
              <a:srgbClr val="0058AB">
                <a:alpha val="100000"/>
              </a:srgbClr>
            </a:solidFill>
          </p:spPr>
          <p:txBody>
            <a:bodyPr/>
            <a:lstStyle/>
            <a:p/>
          </p:txBody>
        </p:sp>
        <p:sp>
          <p:nvSpPr>
            <p:cNvPr id="37" name="rc37"/>
            <p:cNvSpPr/>
            <p:nvPr/>
          </p:nvSpPr>
          <p:spPr>
            <a:xfrm>
              <a:off x="4308437" y="2693755"/>
              <a:ext cx="332638" cy="2297004"/>
            </a:xfrm>
            <a:prstGeom prst="rect">
              <a:avLst/>
            </a:prstGeom>
            <a:solidFill>
              <a:srgbClr val="0058AB">
                <a:alpha val="100000"/>
              </a:srgbClr>
            </a:solidFill>
          </p:spPr>
          <p:txBody>
            <a:bodyPr/>
            <a:lstStyle/>
            <a:p/>
          </p:txBody>
        </p:sp>
        <p:sp>
          <p:nvSpPr>
            <p:cNvPr id="38" name="rc38"/>
            <p:cNvSpPr/>
            <p:nvPr/>
          </p:nvSpPr>
          <p:spPr>
            <a:xfrm>
              <a:off x="4678036" y="2852581"/>
              <a:ext cx="332638" cy="2138178"/>
            </a:xfrm>
            <a:prstGeom prst="rect">
              <a:avLst/>
            </a:prstGeom>
            <a:solidFill>
              <a:srgbClr val="0058AB">
                <a:alpha val="100000"/>
              </a:srgbClr>
            </a:solidFill>
          </p:spPr>
          <p:txBody>
            <a:bodyPr/>
            <a:lstStyle/>
            <a:p/>
          </p:txBody>
        </p:sp>
        <p:sp>
          <p:nvSpPr>
            <p:cNvPr id="39" name="rc39"/>
            <p:cNvSpPr/>
            <p:nvPr/>
          </p:nvSpPr>
          <p:spPr>
            <a:xfrm>
              <a:off x="5047634" y="2951768"/>
              <a:ext cx="332638" cy="2038991"/>
            </a:xfrm>
            <a:prstGeom prst="rect">
              <a:avLst/>
            </a:prstGeom>
            <a:solidFill>
              <a:srgbClr val="0058AB">
                <a:alpha val="100000"/>
              </a:srgbClr>
            </a:solidFill>
          </p:spPr>
          <p:txBody>
            <a:bodyPr/>
            <a:lstStyle/>
            <a:p/>
          </p:txBody>
        </p:sp>
        <p:sp>
          <p:nvSpPr>
            <p:cNvPr id="40" name="rc40"/>
            <p:cNvSpPr/>
            <p:nvPr/>
          </p:nvSpPr>
          <p:spPr>
            <a:xfrm>
              <a:off x="5417233" y="3191215"/>
              <a:ext cx="332638" cy="1799544"/>
            </a:xfrm>
            <a:prstGeom prst="rect">
              <a:avLst/>
            </a:prstGeom>
            <a:solidFill>
              <a:srgbClr val="0058AB">
                <a:alpha val="100000"/>
              </a:srgbClr>
            </a:solidFill>
          </p:spPr>
          <p:txBody>
            <a:bodyPr/>
            <a:lstStyle/>
            <a:p/>
          </p:txBody>
        </p:sp>
        <p:sp>
          <p:nvSpPr>
            <p:cNvPr id="41" name="rc41"/>
            <p:cNvSpPr/>
            <p:nvPr/>
          </p:nvSpPr>
          <p:spPr>
            <a:xfrm>
              <a:off x="5786831" y="3146349"/>
              <a:ext cx="332638" cy="1844410"/>
            </a:xfrm>
            <a:prstGeom prst="rect">
              <a:avLst/>
            </a:prstGeom>
            <a:solidFill>
              <a:srgbClr val="0058AB">
                <a:alpha val="100000"/>
              </a:srgbClr>
            </a:solidFill>
          </p:spPr>
          <p:txBody>
            <a:bodyPr/>
            <a:lstStyle/>
            <a:p/>
          </p:txBody>
        </p:sp>
        <p:sp>
          <p:nvSpPr>
            <p:cNvPr id="42" name="rc42"/>
            <p:cNvSpPr/>
            <p:nvPr/>
          </p:nvSpPr>
          <p:spPr>
            <a:xfrm>
              <a:off x="6156430" y="3029236"/>
              <a:ext cx="332638" cy="1961523"/>
            </a:xfrm>
            <a:prstGeom prst="rect">
              <a:avLst/>
            </a:prstGeom>
            <a:solidFill>
              <a:srgbClr val="0058AB">
                <a:alpha val="100000"/>
              </a:srgbClr>
            </a:solidFill>
          </p:spPr>
          <p:txBody>
            <a:bodyPr/>
            <a:lstStyle/>
            <a:p/>
          </p:txBody>
        </p:sp>
        <p:sp>
          <p:nvSpPr>
            <p:cNvPr id="43" name="rc43"/>
            <p:cNvSpPr/>
            <p:nvPr/>
          </p:nvSpPr>
          <p:spPr>
            <a:xfrm>
              <a:off x="8374021" y="3842257"/>
              <a:ext cx="332638" cy="1148502"/>
            </a:xfrm>
            <a:prstGeom prst="rect">
              <a:avLst/>
            </a:prstGeom>
            <a:solidFill>
              <a:srgbClr val="69DBFF">
                <a:alpha val="100000"/>
              </a:srgbClr>
            </a:solidFill>
          </p:spPr>
          <p:txBody>
            <a:bodyPr/>
            <a:lstStyle/>
            <a:p/>
          </p:txBody>
        </p:sp>
        <p:sp>
          <p:nvSpPr>
            <p:cNvPr id="44" name="pl44"/>
            <p:cNvSpPr/>
            <p:nvPr/>
          </p:nvSpPr>
          <p:spPr>
            <a:xfrm>
              <a:off x="4844355" y="2693755"/>
              <a:ext cx="3695985" cy="1148502"/>
            </a:xfrm>
            <a:custGeom>
              <a:avLst/>
              <a:pathLst>
                <a:path w="3695985" h="1148502">
                  <a:moveTo>
                    <a:pt x="0" y="0"/>
                  </a:moveTo>
                  <a:lnTo>
                    <a:pt x="369598" y="114850"/>
                  </a:lnTo>
                  <a:lnTo>
                    <a:pt x="739197" y="229700"/>
                  </a:lnTo>
                  <a:lnTo>
                    <a:pt x="1108795" y="344550"/>
                  </a:lnTo>
                  <a:lnTo>
                    <a:pt x="1478394" y="459400"/>
                  </a:lnTo>
                  <a:lnTo>
                    <a:pt x="1847992" y="574251"/>
                  </a:lnTo>
                  <a:lnTo>
                    <a:pt x="2217591" y="689101"/>
                  </a:lnTo>
                  <a:lnTo>
                    <a:pt x="2587189" y="803951"/>
                  </a:lnTo>
                  <a:lnTo>
                    <a:pt x="2956788" y="918801"/>
                  </a:lnTo>
                  <a:lnTo>
                    <a:pt x="3326386" y="1033652"/>
                  </a:lnTo>
                  <a:lnTo>
                    <a:pt x="3695985" y="1148502"/>
                  </a:lnTo>
                </a:path>
              </a:pathLst>
            </a:custGeom>
            <a:ln w="13550" cap="flat">
              <a:solidFill>
                <a:srgbClr val="000000">
                  <a:alpha val="100000"/>
                </a:srgbClr>
              </a:solidFill>
              <a:prstDash val="solid"/>
              <a:round/>
            </a:ln>
          </p:spPr>
          <p:txBody>
            <a:bodyPr/>
            <a:lstStyle/>
            <a:p/>
          </p:txBody>
        </p:sp>
        <p:sp>
          <p:nvSpPr>
            <p:cNvPr id="45" name="pt45"/>
            <p:cNvSpPr/>
            <p:nvPr/>
          </p:nvSpPr>
          <p:spPr>
            <a:xfrm>
              <a:off x="4819529" y="26689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46" name="pt46"/>
            <p:cNvSpPr/>
            <p:nvPr/>
          </p:nvSpPr>
          <p:spPr>
            <a:xfrm>
              <a:off x="5189128" y="27837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47" name="pt47"/>
            <p:cNvSpPr/>
            <p:nvPr/>
          </p:nvSpPr>
          <p:spPr>
            <a:xfrm>
              <a:off x="5558726" y="28986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48" name="pt48"/>
            <p:cNvSpPr/>
            <p:nvPr/>
          </p:nvSpPr>
          <p:spPr>
            <a:xfrm>
              <a:off x="5928325" y="30134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49" name="pt49"/>
            <p:cNvSpPr/>
            <p:nvPr/>
          </p:nvSpPr>
          <p:spPr>
            <a:xfrm>
              <a:off x="6297923" y="31283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0" name="pt50"/>
            <p:cNvSpPr/>
            <p:nvPr/>
          </p:nvSpPr>
          <p:spPr>
            <a:xfrm>
              <a:off x="6667522" y="32431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1" name="pt51"/>
            <p:cNvSpPr/>
            <p:nvPr/>
          </p:nvSpPr>
          <p:spPr>
            <a:xfrm>
              <a:off x="7037120" y="33580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2" name="pt52"/>
            <p:cNvSpPr/>
            <p:nvPr/>
          </p:nvSpPr>
          <p:spPr>
            <a:xfrm>
              <a:off x="7406719" y="34728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3" name="pt53"/>
            <p:cNvSpPr/>
            <p:nvPr/>
          </p:nvSpPr>
          <p:spPr>
            <a:xfrm>
              <a:off x="7776318" y="35877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4" name="pt54"/>
            <p:cNvSpPr/>
            <p:nvPr/>
          </p:nvSpPr>
          <p:spPr>
            <a:xfrm>
              <a:off x="8145916" y="37025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8515515" y="38174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tx5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7" name="tx57"/>
            <p:cNvSpPr/>
            <p:nvPr/>
          </p:nvSpPr>
          <p:spPr>
            <a:xfrm>
              <a:off x="571671" y="370211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58" name="tx58"/>
            <p:cNvSpPr/>
            <p:nvPr/>
          </p:nvSpPr>
          <p:spPr>
            <a:xfrm>
              <a:off x="508103" y="247089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59" name="tx59"/>
            <p:cNvSpPr/>
            <p:nvPr/>
          </p:nvSpPr>
          <p:spPr>
            <a:xfrm>
              <a:off x="508103" y="123968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60" name="tx60"/>
            <p:cNvSpPr/>
            <p:nvPr/>
          </p:nvSpPr>
          <p:spPr>
            <a:xfrm rot="-5400000">
              <a:off x="1027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61" name="tx61"/>
            <p:cNvSpPr/>
            <p:nvPr/>
          </p:nvSpPr>
          <p:spPr>
            <a:xfrm rot="-5400000">
              <a:off x="13970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62" name="tx62"/>
            <p:cNvSpPr/>
            <p:nvPr/>
          </p:nvSpPr>
          <p:spPr>
            <a:xfrm rot="-5400000">
              <a:off x="17666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63" name="tx63"/>
            <p:cNvSpPr/>
            <p:nvPr/>
          </p:nvSpPr>
          <p:spPr>
            <a:xfrm rot="-5400000">
              <a:off x="213624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64" name="tx64"/>
            <p:cNvSpPr/>
            <p:nvPr/>
          </p:nvSpPr>
          <p:spPr>
            <a:xfrm rot="-5400000">
              <a:off x="25058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65" name="tx65"/>
            <p:cNvSpPr/>
            <p:nvPr/>
          </p:nvSpPr>
          <p:spPr>
            <a:xfrm rot="-5400000">
              <a:off x="287547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66" name="tx66"/>
            <p:cNvSpPr/>
            <p:nvPr/>
          </p:nvSpPr>
          <p:spPr>
            <a:xfrm rot="-5400000">
              <a:off x="32450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67" name="tx67"/>
            <p:cNvSpPr/>
            <p:nvPr/>
          </p:nvSpPr>
          <p:spPr>
            <a:xfrm rot="-5400000">
              <a:off x="36146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68" name="tx68"/>
            <p:cNvSpPr/>
            <p:nvPr/>
          </p:nvSpPr>
          <p:spPr>
            <a:xfrm rot="-5400000">
              <a:off x="398426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69" name="tx69"/>
            <p:cNvSpPr/>
            <p:nvPr/>
          </p:nvSpPr>
          <p:spPr>
            <a:xfrm rot="-5400000">
              <a:off x="43538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70" name="tx70"/>
            <p:cNvSpPr/>
            <p:nvPr/>
          </p:nvSpPr>
          <p:spPr>
            <a:xfrm rot="-5400000">
              <a:off x="4723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71" name="tx71"/>
            <p:cNvSpPr/>
            <p:nvPr/>
          </p:nvSpPr>
          <p:spPr>
            <a:xfrm rot="-5400000">
              <a:off x="5093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72" name="tx72"/>
            <p:cNvSpPr/>
            <p:nvPr/>
          </p:nvSpPr>
          <p:spPr>
            <a:xfrm rot="-5400000">
              <a:off x="54626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73" name="tx73"/>
            <p:cNvSpPr/>
            <p:nvPr/>
          </p:nvSpPr>
          <p:spPr>
            <a:xfrm rot="-5400000">
              <a:off x="583223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74" name="tx74"/>
            <p:cNvSpPr/>
            <p:nvPr/>
          </p:nvSpPr>
          <p:spPr>
            <a:xfrm rot="-5400000">
              <a:off x="6201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75" name="tx75"/>
            <p:cNvSpPr/>
            <p:nvPr/>
          </p:nvSpPr>
          <p:spPr>
            <a:xfrm rot="-5400000">
              <a:off x="657145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76" name="tx76"/>
            <p:cNvSpPr/>
            <p:nvPr/>
          </p:nvSpPr>
          <p:spPr>
            <a:xfrm rot="-5400000">
              <a:off x="841942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77" name="tx7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78" name="rc78"/>
            <p:cNvSpPr/>
            <p:nvPr/>
          </p:nvSpPr>
          <p:spPr>
            <a:xfrm>
              <a:off x="3693168" y="5881714"/>
              <a:ext cx="201456" cy="201456"/>
            </a:xfrm>
            <a:prstGeom prst="rect">
              <a:avLst/>
            </a:prstGeom>
            <a:solidFill>
              <a:srgbClr val="0058AB">
                <a:alpha val="100000"/>
              </a:srgbClr>
            </a:solidFill>
          </p:spPr>
          <p:txBody>
            <a:bodyPr/>
            <a:lstStyle/>
            <a:p/>
          </p:txBody>
        </p:sp>
        <p:sp>
          <p:nvSpPr>
            <p:cNvPr id="79" name="rc79"/>
            <p:cNvSpPr/>
            <p:nvPr/>
          </p:nvSpPr>
          <p:spPr>
            <a:xfrm>
              <a:off x="4595254" y="5881714"/>
              <a:ext cx="201456" cy="201456"/>
            </a:xfrm>
            <a:prstGeom prst="rect">
              <a:avLst/>
            </a:prstGeom>
            <a:solidFill>
              <a:srgbClr val="69DBFF">
                <a:alpha val="100000"/>
              </a:srgbClr>
            </a:solidFill>
          </p:spPr>
          <p:txBody>
            <a:bodyPr/>
            <a:lstStyle/>
            <a:p/>
          </p:txBody>
        </p:sp>
        <p:sp>
          <p:nvSpPr>
            <p:cNvPr id="80" name="tx8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81" name="tx8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2" name="tx82"/>
            <p:cNvSpPr/>
            <p:nvPr/>
          </p:nvSpPr>
          <p:spPr>
            <a:xfrm>
              <a:off x="1841907" y="398022"/>
              <a:ext cx="63744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2011-2024 and target by 2030, South Sudan</a:t>
              </a:r>
            </a:p>
          </p:txBody>
        </p:sp>
        <p:sp>
          <p:nvSpPr>
            <p:cNvPr id="83" name="tx8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4" name="tx8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5" name="tx8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2011-2024, light blue bar is the target number of zero-dose children by 2030.</a:t>
              </a:r>
            </a:p>
          </p:txBody>
        </p:sp>
        <p:sp>
          <p:nvSpPr>
            <p:cNvPr id="86" name="tx8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7%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460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328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195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063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894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762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629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497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02311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0637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9298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9637"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629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8294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79594"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976247"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09865"/>
              <a:ext cx="446987" cy="1092832"/>
            </a:xfrm>
            <a:prstGeom prst="rect">
              <a:avLst/>
            </a:prstGeom>
            <a:solidFill>
              <a:srgbClr val="80BD41">
                <a:alpha val="100000"/>
              </a:srgbClr>
            </a:solidFill>
          </p:spPr>
          <p:txBody>
            <a:bodyPr/>
            <a:lstStyle/>
            <a:p/>
          </p:txBody>
        </p:sp>
        <p:sp>
          <p:nvSpPr>
            <p:cNvPr id="23" name="rc23"/>
            <p:cNvSpPr/>
            <p:nvPr/>
          </p:nvSpPr>
          <p:spPr>
            <a:xfrm>
              <a:off x="1296273" y="2719360"/>
              <a:ext cx="446987" cy="290504"/>
            </a:xfrm>
            <a:prstGeom prst="rect">
              <a:avLst/>
            </a:prstGeom>
            <a:solidFill>
              <a:srgbClr val="1CABE2">
                <a:alpha val="100000"/>
              </a:srgbClr>
            </a:solidFill>
          </p:spPr>
          <p:txBody>
            <a:bodyPr/>
            <a:lstStyle/>
            <a:p/>
          </p:txBody>
        </p:sp>
        <p:sp>
          <p:nvSpPr>
            <p:cNvPr id="24" name="rc24"/>
            <p:cNvSpPr/>
            <p:nvPr/>
          </p:nvSpPr>
          <p:spPr>
            <a:xfrm>
              <a:off x="1792926" y="3020207"/>
              <a:ext cx="446987" cy="1082490"/>
            </a:xfrm>
            <a:prstGeom prst="rect">
              <a:avLst/>
            </a:prstGeom>
            <a:solidFill>
              <a:srgbClr val="80BD41">
                <a:alpha val="100000"/>
              </a:srgbClr>
            </a:solidFill>
          </p:spPr>
          <p:txBody>
            <a:bodyPr/>
            <a:lstStyle/>
            <a:p/>
          </p:txBody>
        </p:sp>
        <p:sp>
          <p:nvSpPr>
            <p:cNvPr id="25" name="rc25"/>
            <p:cNvSpPr/>
            <p:nvPr/>
          </p:nvSpPr>
          <p:spPr>
            <a:xfrm>
              <a:off x="1792926" y="2678385"/>
              <a:ext cx="446987" cy="341822"/>
            </a:xfrm>
            <a:prstGeom prst="rect">
              <a:avLst/>
            </a:prstGeom>
            <a:solidFill>
              <a:srgbClr val="1CABE2">
                <a:alpha val="100000"/>
              </a:srgbClr>
            </a:solidFill>
          </p:spPr>
          <p:txBody>
            <a:bodyPr/>
            <a:lstStyle/>
            <a:p/>
          </p:txBody>
        </p:sp>
        <p:sp>
          <p:nvSpPr>
            <p:cNvPr id="26" name="rc26"/>
            <p:cNvSpPr/>
            <p:nvPr/>
          </p:nvSpPr>
          <p:spPr>
            <a:xfrm>
              <a:off x="2289578" y="3132828"/>
              <a:ext cx="446987" cy="969868"/>
            </a:xfrm>
            <a:prstGeom prst="rect">
              <a:avLst/>
            </a:prstGeom>
            <a:solidFill>
              <a:srgbClr val="80BD41">
                <a:alpha val="100000"/>
              </a:srgbClr>
            </a:solidFill>
          </p:spPr>
          <p:txBody>
            <a:bodyPr/>
            <a:lstStyle/>
            <a:p/>
          </p:txBody>
        </p:sp>
        <p:sp>
          <p:nvSpPr>
            <p:cNvPr id="27" name="rc27"/>
            <p:cNvSpPr/>
            <p:nvPr/>
          </p:nvSpPr>
          <p:spPr>
            <a:xfrm>
              <a:off x="2289578" y="2655133"/>
              <a:ext cx="446987" cy="477695"/>
            </a:xfrm>
            <a:prstGeom prst="rect">
              <a:avLst/>
            </a:prstGeom>
            <a:solidFill>
              <a:srgbClr val="1CABE2">
                <a:alpha val="100000"/>
              </a:srgbClr>
            </a:solidFill>
          </p:spPr>
          <p:txBody>
            <a:bodyPr/>
            <a:lstStyle/>
            <a:p/>
          </p:txBody>
        </p:sp>
        <p:sp>
          <p:nvSpPr>
            <p:cNvPr id="28" name="rc28"/>
            <p:cNvSpPr/>
            <p:nvPr/>
          </p:nvSpPr>
          <p:spPr>
            <a:xfrm>
              <a:off x="2786230" y="3221769"/>
              <a:ext cx="446987" cy="880927"/>
            </a:xfrm>
            <a:prstGeom prst="rect">
              <a:avLst/>
            </a:prstGeom>
            <a:solidFill>
              <a:srgbClr val="80BD41">
                <a:alpha val="100000"/>
              </a:srgbClr>
            </a:solidFill>
          </p:spPr>
          <p:txBody>
            <a:bodyPr/>
            <a:lstStyle/>
            <a:p/>
          </p:txBody>
        </p:sp>
        <p:sp>
          <p:nvSpPr>
            <p:cNvPr id="29" name="rc29"/>
            <p:cNvSpPr/>
            <p:nvPr/>
          </p:nvSpPr>
          <p:spPr>
            <a:xfrm>
              <a:off x="2786230" y="2681844"/>
              <a:ext cx="446987" cy="539925"/>
            </a:xfrm>
            <a:prstGeom prst="rect">
              <a:avLst/>
            </a:prstGeom>
            <a:solidFill>
              <a:srgbClr val="1CABE2">
                <a:alpha val="100000"/>
              </a:srgbClr>
            </a:solidFill>
          </p:spPr>
          <p:txBody>
            <a:bodyPr/>
            <a:lstStyle/>
            <a:p/>
          </p:txBody>
        </p:sp>
        <p:sp>
          <p:nvSpPr>
            <p:cNvPr id="30" name="rc30"/>
            <p:cNvSpPr/>
            <p:nvPr/>
          </p:nvSpPr>
          <p:spPr>
            <a:xfrm>
              <a:off x="3282883" y="3400794"/>
              <a:ext cx="446987" cy="701903"/>
            </a:xfrm>
            <a:prstGeom prst="rect">
              <a:avLst/>
            </a:prstGeom>
            <a:solidFill>
              <a:srgbClr val="80BD41">
                <a:alpha val="100000"/>
              </a:srgbClr>
            </a:solidFill>
          </p:spPr>
          <p:txBody>
            <a:bodyPr/>
            <a:lstStyle/>
            <a:p/>
          </p:txBody>
        </p:sp>
        <p:sp>
          <p:nvSpPr>
            <p:cNvPr id="31" name="rc31"/>
            <p:cNvSpPr/>
            <p:nvPr/>
          </p:nvSpPr>
          <p:spPr>
            <a:xfrm>
              <a:off x="3282883" y="2826490"/>
              <a:ext cx="446987" cy="574303"/>
            </a:xfrm>
            <a:prstGeom prst="rect">
              <a:avLst/>
            </a:prstGeom>
            <a:solidFill>
              <a:srgbClr val="1CABE2">
                <a:alpha val="100000"/>
              </a:srgbClr>
            </a:solidFill>
          </p:spPr>
          <p:txBody>
            <a:bodyPr/>
            <a:lstStyle/>
            <a:p/>
          </p:txBody>
        </p:sp>
        <p:sp>
          <p:nvSpPr>
            <p:cNvPr id="32" name="rc32"/>
            <p:cNvSpPr/>
            <p:nvPr/>
          </p:nvSpPr>
          <p:spPr>
            <a:xfrm>
              <a:off x="3779535" y="3480998"/>
              <a:ext cx="446987" cy="621698"/>
            </a:xfrm>
            <a:prstGeom prst="rect">
              <a:avLst/>
            </a:prstGeom>
            <a:solidFill>
              <a:srgbClr val="80BD41">
                <a:alpha val="100000"/>
              </a:srgbClr>
            </a:solidFill>
          </p:spPr>
          <p:txBody>
            <a:bodyPr/>
            <a:lstStyle/>
            <a:p/>
          </p:txBody>
        </p:sp>
        <p:sp>
          <p:nvSpPr>
            <p:cNvPr id="33" name="rc33"/>
            <p:cNvSpPr/>
            <p:nvPr/>
          </p:nvSpPr>
          <p:spPr>
            <a:xfrm>
              <a:off x="3779535" y="2883692"/>
              <a:ext cx="446987" cy="597306"/>
            </a:xfrm>
            <a:prstGeom prst="rect">
              <a:avLst/>
            </a:prstGeom>
            <a:solidFill>
              <a:srgbClr val="1CABE2">
                <a:alpha val="100000"/>
              </a:srgbClr>
            </a:solidFill>
          </p:spPr>
          <p:txBody>
            <a:bodyPr/>
            <a:lstStyle/>
            <a:p/>
          </p:txBody>
        </p:sp>
        <p:sp>
          <p:nvSpPr>
            <p:cNvPr id="34" name="rc34"/>
            <p:cNvSpPr/>
            <p:nvPr/>
          </p:nvSpPr>
          <p:spPr>
            <a:xfrm>
              <a:off x="4276187" y="3468908"/>
              <a:ext cx="446987" cy="633788"/>
            </a:xfrm>
            <a:prstGeom prst="rect">
              <a:avLst/>
            </a:prstGeom>
            <a:solidFill>
              <a:srgbClr val="80BD41">
                <a:alpha val="100000"/>
              </a:srgbClr>
            </a:solidFill>
          </p:spPr>
          <p:txBody>
            <a:bodyPr/>
            <a:lstStyle/>
            <a:p/>
          </p:txBody>
        </p:sp>
        <p:sp>
          <p:nvSpPr>
            <p:cNvPr id="35" name="rc35"/>
            <p:cNvSpPr/>
            <p:nvPr/>
          </p:nvSpPr>
          <p:spPr>
            <a:xfrm>
              <a:off x="4276187" y="3028480"/>
              <a:ext cx="446987" cy="440428"/>
            </a:xfrm>
            <a:prstGeom prst="rect">
              <a:avLst/>
            </a:prstGeom>
            <a:solidFill>
              <a:srgbClr val="1CABE2">
                <a:alpha val="100000"/>
              </a:srgbClr>
            </a:solidFill>
          </p:spPr>
          <p:txBody>
            <a:bodyPr/>
            <a:lstStyle/>
            <a:p/>
          </p:txBody>
        </p:sp>
        <p:sp>
          <p:nvSpPr>
            <p:cNvPr id="36" name="rc36"/>
            <p:cNvSpPr/>
            <p:nvPr/>
          </p:nvSpPr>
          <p:spPr>
            <a:xfrm>
              <a:off x="4772839" y="3441983"/>
              <a:ext cx="446987" cy="660713"/>
            </a:xfrm>
            <a:prstGeom prst="rect">
              <a:avLst/>
            </a:prstGeom>
            <a:solidFill>
              <a:srgbClr val="80BD41">
                <a:alpha val="100000"/>
              </a:srgbClr>
            </a:solidFill>
          </p:spPr>
          <p:txBody>
            <a:bodyPr/>
            <a:lstStyle/>
            <a:p/>
          </p:txBody>
        </p:sp>
        <p:sp>
          <p:nvSpPr>
            <p:cNvPr id="37" name="rc37"/>
            <p:cNvSpPr/>
            <p:nvPr/>
          </p:nvSpPr>
          <p:spPr>
            <a:xfrm>
              <a:off x="4772839" y="3116566"/>
              <a:ext cx="446987" cy="325417"/>
            </a:xfrm>
            <a:prstGeom prst="rect">
              <a:avLst/>
            </a:prstGeom>
            <a:solidFill>
              <a:srgbClr val="1CABE2">
                <a:alpha val="100000"/>
              </a:srgbClr>
            </a:solidFill>
          </p:spPr>
          <p:txBody>
            <a:bodyPr/>
            <a:lstStyle/>
            <a:p/>
          </p:txBody>
        </p:sp>
        <p:sp>
          <p:nvSpPr>
            <p:cNvPr id="38" name="rc38"/>
            <p:cNvSpPr/>
            <p:nvPr/>
          </p:nvSpPr>
          <p:spPr>
            <a:xfrm>
              <a:off x="5269492" y="3395801"/>
              <a:ext cx="446987" cy="706895"/>
            </a:xfrm>
            <a:prstGeom prst="rect">
              <a:avLst/>
            </a:prstGeom>
            <a:solidFill>
              <a:srgbClr val="80BD41">
                <a:alpha val="100000"/>
              </a:srgbClr>
            </a:solidFill>
          </p:spPr>
          <p:txBody>
            <a:bodyPr/>
            <a:lstStyle/>
            <a:p/>
          </p:txBody>
        </p:sp>
        <p:sp>
          <p:nvSpPr>
            <p:cNvPr id="39" name="rc39"/>
            <p:cNvSpPr/>
            <p:nvPr/>
          </p:nvSpPr>
          <p:spPr>
            <a:xfrm>
              <a:off x="5269492" y="3063144"/>
              <a:ext cx="446987" cy="332656"/>
            </a:xfrm>
            <a:prstGeom prst="rect">
              <a:avLst/>
            </a:prstGeom>
            <a:solidFill>
              <a:srgbClr val="1CABE2">
                <a:alpha val="100000"/>
              </a:srgbClr>
            </a:solidFill>
          </p:spPr>
          <p:txBody>
            <a:bodyPr/>
            <a:lstStyle/>
            <a:p/>
          </p:txBody>
        </p:sp>
        <p:sp>
          <p:nvSpPr>
            <p:cNvPr id="40" name="rc40"/>
            <p:cNvSpPr/>
            <p:nvPr/>
          </p:nvSpPr>
          <p:spPr>
            <a:xfrm>
              <a:off x="5766144" y="3344554"/>
              <a:ext cx="446987" cy="758142"/>
            </a:xfrm>
            <a:prstGeom prst="rect">
              <a:avLst/>
            </a:prstGeom>
            <a:solidFill>
              <a:srgbClr val="80BD41">
                <a:alpha val="100000"/>
              </a:srgbClr>
            </a:solidFill>
          </p:spPr>
          <p:txBody>
            <a:bodyPr/>
            <a:lstStyle/>
            <a:p/>
          </p:txBody>
        </p:sp>
        <p:sp>
          <p:nvSpPr>
            <p:cNvPr id="41" name="rc41"/>
            <p:cNvSpPr/>
            <p:nvPr/>
          </p:nvSpPr>
          <p:spPr>
            <a:xfrm>
              <a:off x="5766144" y="3034900"/>
              <a:ext cx="446987" cy="309654"/>
            </a:xfrm>
            <a:prstGeom prst="rect">
              <a:avLst/>
            </a:prstGeom>
            <a:solidFill>
              <a:srgbClr val="1CABE2">
                <a:alpha val="100000"/>
              </a:srgbClr>
            </a:solidFill>
          </p:spPr>
          <p:txBody>
            <a:bodyPr/>
            <a:lstStyle/>
            <a:p/>
          </p:txBody>
        </p:sp>
        <p:sp>
          <p:nvSpPr>
            <p:cNvPr id="42" name="rc42"/>
            <p:cNvSpPr/>
            <p:nvPr/>
          </p:nvSpPr>
          <p:spPr>
            <a:xfrm>
              <a:off x="6262796" y="3304292"/>
              <a:ext cx="446987" cy="798405"/>
            </a:xfrm>
            <a:prstGeom prst="rect">
              <a:avLst/>
            </a:prstGeom>
            <a:solidFill>
              <a:srgbClr val="80BD41">
                <a:alpha val="100000"/>
              </a:srgbClr>
            </a:solidFill>
          </p:spPr>
          <p:txBody>
            <a:bodyPr/>
            <a:lstStyle/>
            <a:p/>
          </p:txBody>
        </p:sp>
        <p:sp>
          <p:nvSpPr>
            <p:cNvPr id="43" name="rc43"/>
            <p:cNvSpPr/>
            <p:nvPr/>
          </p:nvSpPr>
          <p:spPr>
            <a:xfrm>
              <a:off x="6262796" y="3009009"/>
              <a:ext cx="446987" cy="295282"/>
            </a:xfrm>
            <a:prstGeom prst="rect">
              <a:avLst/>
            </a:prstGeom>
            <a:solidFill>
              <a:srgbClr val="1CABE2">
                <a:alpha val="100000"/>
              </a:srgbClr>
            </a:solidFill>
          </p:spPr>
          <p:txBody>
            <a:bodyPr/>
            <a:lstStyle/>
            <a:p/>
          </p:txBody>
        </p:sp>
        <p:sp>
          <p:nvSpPr>
            <p:cNvPr id="44" name="rc44"/>
            <p:cNvSpPr/>
            <p:nvPr/>
          </p:nvSpPr>
          <p:spPr>
            <a:xfrm>
              <a:off x="6759448" y="3277402"/>
              <a:ext cx="446987" cy="825294"/>
            </a:xfrm>
            <a:prstGeom prst="rect">
              <a:avLst/>
            </a:prstGeom>
            <a:solidFill>
              <a:srgbClr val="80BD41">
                <a:alpha val="100000"/>
              </a:srgbClr>
            </a:solidFill>
          </p:spPr>
          <p:txBody>
            <a:bodyPr/>
            <a:lstStyle/>
            <a:p/>
          </p:txBody>
        </p:sp>
        <p:sp>
          <p:nvSpPr>
            <p:cNvPr id="45" name="rc45"/>
            <p:cNvSpPr/>
            <p:nvPr/>
          </p:nvSpPr>
          <p:spPr>
            <a:xfrm>
              <a:off x="6759448" y="3016783"/>
              <a:ext cx="446987" cy="260619"/>
            </a:xfrm>
            <a:prstGeom prst="rect">
              <a:avLst/>
            </a:prstGeom>
            <a:solidFill>
              <a:srgbClr val="1CABE2">
                <a:alpha val="100000"/>
              </a:srgbClr>
            </a:solidFill>
          </p:spPr>
          <p:txBody>
            <a:bodyPr/>
            <a:lstStyle/>
            <a:p/>
          </p:txBody>
        </p:sp>
        <p:sp>
          <p:nvSpPr>
            <p:cNvPr id="46" name="rc46"/>
            <p:cNvSpPr/>
            <p:nvPr/>
          </p:nvSpPr>
          <p:spPr>
            <a:xfrm>
              <a:off x="7256101" y="3256825"/>
              <a:ext cx="446987" cy="845871"/>
            </a:xfrm>
            <a:prstGeom prst="rect">
              <a:avLst/>
            </a:prstGeom>
            <a:solidFill>
              <a:srgbClr val="80BD41">
                <a:alpha val="100000"/>
              </a:srgbClr>
            </a:solidFill>
          </p:spPr>
          <p:txBody>
            <a:bodyPr/>
            <a:lstStyle/>
            <a:p/>
          </p:txBody>
        </p:sp>
        <p:sp>
          <p:nvSpPr>
            <p:cNvPr id="47" name="rc47"/>
            <p:cNvSpPr/>
            <p:nvPr/>
          </p:nvSpPr>
          <p:spPr>
            <a:xfrm>
              <a:off x="7256101" y="2989716"/>
              <a:ext cx="446987" cy="267109"/>
            </a:xfrm>
            <a:prstGeom prst="rect">
              <a:avLst/>
            </a:prstGeom>
            <a:solidFill>
              <a:srgbClr val="1CABE2">
                <a:alpha val="100000"/>
              </a:srgbClr>
            </a:solidFill>
          </p:spPr>
          <p:txBody>
            <a:bodyPr/>
            <a:lstStyle/>
            <a:p/>
          </p:txBody>
        </p:sp>
        <p:sp>
          <p:nvSpPr>
            <p:cNvPr id="48" name="rc48"/>
            <p:cNvSpPr/>
            <p:nvPr/>
          </p:nvSpPr>
          <p:spPr>
            <a:xfrm>
              <a:off x="7752753" y="3203118"/>
              <a:ext cx="446987" cy="899578"/>
            </a:xfrm>
            <a:prstGeom prst="rect">
              <a:avLst/>
            </a:prstGeom>
            <a:solidFill>
              <a:srgbClr val="80BD41">
                <a:alpha val="100000"/>
              </a:srgbClr>
            </a:solidFill>
          </p:spPr>
          <p:txBody>
            <a:bodyPr/>
            <a:lstStyle/>
            <a:p/>
          </p:txBody>
        </p:sp>
        <p:sp>
          <p:nvSpPr>
            <p:cNvPr id="49" name="rc49"/>
            <p:cNvSpPr/>
            <p:nvPr/>
          </p:nvSpPr>
          <p:spPr>
            <a:xfrm>
              <a:off x="7752753" y="2919033"/>
              <a:ext cx="446987" cy="284085"/>
            </a:xfrm>
            <a:prstGeom prst="rect">
              <a:avLst/>
            </a:prstGeom>
            <a:solidFill>
              <a:srgbClr val="1CABE2">
                <a:alpha val="100000"/>
              </a:srgbClr>
            </a:solidFill>
          </p:spPr>
          <p:txBody>
            <a:bodyPr/>
            <a:lstStyle/>
            <a:p/>
          </p:txBody>
        </p:sp>
        <p:sp>
          <p:nvSpPr>
            <p:cNvPr id="50" name="pl50"/>
            <p:cNvSpPr/>
            <p:nvPr/>
          </p:nvSpPr>
          <p:spPr>
            <a:xfrm>
              <a:off x="1519767" y="1815574"/>
              <a:ext cx="6456479" cy="810625"/>
            </a:xfrm>
            <a:custGeom>
              <a:avLst/>
              <a:pathLst>
                <a:path w="6456479" h="810625">
                  <a:moveTo>
                    <a:pt x="0" y="0"/>
                  </a:moveTo>
                  <a:lnTo>
                    <a:pt x="496652" y="86852"/>
                  </a:lnTo>
                  <a:lnTo>
                    <a:pt x="993304" y="347411"/>
                  </a:lnTo>
                  <a:lnTo>
                    <a:pt x="1489956" y="492165"/>
                  </a:lnTo>
                  <a:lnTo>
                    <a:pt x="1986609" y="694822"/>
                  </a:lnTo>
                  <a:lnTo>
                    <a:pt x="2483261" y="810625"/>
                  </a:lnTo>
                  <a:lnTo>
                    <a:pt x="2979913" y="579018"/>
                  </a:lnTo>
                  <a:lnTo>
                    <a:pt x="3476565" y="347411"/>
                  </a:lnTo>
                  <a:lnTo>
                    <a:pt x="3973218" y="318460"/>
                  </a:lnTo>
                  <a:lnTo>
                    <a:pt x="4469870" y="231607"/>
                  </a:lnTo>
                  <a:lnTo>
                    <a:pt x="4966522" y="173705"/>
                  </a:lnTo>
                  <a:lnTo>
                    <a:pt x="5463175" y="86852"/>
                  </a:lnTo>
                  <a:lnTo>
                    <a:pt x="5959827" y="86852"/>
                  </a:lnTo>
                  <a:lnTo>
                    <a:pt x="6456479" y="86852"/>
                  </a:lnTo>
                </a:path>
              </a:pathLst>
            </a:custGeom>
            <a:ln w="27101" cap="flat">
              <a:solidFill>
                <a:srgbClr val="0058AB">
                  <a:alpha val="100000"/>
                </a:srgbClr>
              </a:solidFill>
              <a:prstDash val="solid"/>
              <a:round/>
            </a:ln>
          </p:spPr>
          <p:txBody>
            <a:bodyPr/>
            <a:lstStyle/>
            <a:p/>
          </p:txBody>
        </p:sp>
        <p:sp>
          <p:nvSpPr>
            <p:cNvPr id="51" name="tx51"/>
            <p:cNvSpPr/>
            <p:nvPr/>
          </p:nvSpPr>
          <p:spPr>
            <a:xfrm>
              <a:off x="3446086" y="107184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52" name="tx52"/>
            <p:cNvSpPr/>
            <p:nvPr/>
          </p:nvSpPr>
          <p:spPr>
            <a:xfrm>
              <a:off x="543269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53" name="tx53"/>
            <p:cNvSpPr/>
            <p:nvPr/>
          </p:nvSpPr>
          <p:spPr>
            <a:xfrm>
              <a:off x="5929348"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54" name="tx54"/>
            <p:cNvSpPr/>
            <p:nvPr/>
          </p:nvSpPr>
          <p:spPr>
            <a:xfrm>
              <a:off x="642600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55" name="tx55"/>
            <p:cNvSpPr/>
            <p:nvPr/>
          </p:nvSpPr>
          <p:spPr>
            <a:xfrm>
              <a:off x="692265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56" name="tx56"/>
            <p:cNvSpPr/>
            <p:nvPr/>
          </p:nvSpPr>
          <p:spPr>
            <a:xfrm>
              <a:off x="741930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57" name="tx57"/>
            <p:cNvSpPr/>
            <p:nvPr/>
          </p:nvSpPr>
          <p:spPr>
            <a:xfrm>
              <a:off x="7915957"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58" name="tx58"/>
            <p:cNvSpPr/>
            <p:nvPr/>
          </p:nvSpPr>
          <p:spPr>
            <a:xfrm>
              <a:off x="3388823" y="26905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357.9</a:t>
              </a:r>
            </a:p>
          </p:txBody>
        </p:sp>
        <p:sp>
          <p:nvSpPr>
            <p:cNvPr id="59" name="tx59"/>
            <p:cNvSpPr/>
            <p:nvPr/>
          </p:nvSpPr>
          <p:spPr>
            <a:xfrm>
              <a:off x="5375432" y="29272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291.5</a:t>
              </a:r>
            </a:p>
          </p:txBody>
        </p:sp>
        <p:sp>
          <p:nvSpPr>
            <p:cNvPr id="60" name="tx60"/>
            <p:cNvSpPr/>
            <p:nvPr/>
          </p:nvSpPr>
          <p:spPr>
            <a:xfrm>
              <a:off x="5872084" y="28989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299.4</a:t>
              </a:r>
            </a:p>
          </p:txBody>
        </p:sp>
        <p:sp>
          <p:nvSpPr>
            <p:cNvPr id="61" name="tx61"/>
            <p:cNvSpPr/>
            <p:nvPr/>
          </p:nvSpPr>
          <p:spPr>
            <a:xfrm>
              <a:off x="6368736" y="28730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306.7</a:t>
              </a:r>
            </a:p>
          </p:txBody>
        </p:sp>
        <p:sp>
          <p:nvSpPr>
            <p:cNvPr id="62" name="tx62"/>
            <p:cNvSpPr/>
            <p:nvPr/>
          </p:nvSpPr>
          <p:spPr>
            <a:xfrm>
              <a:off x="6865389" y="28808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304.5</a:t>
              </a:r>
            </a:p>
          </p:txBody>
        </p:sp>
        <p:sp>
          <p:nvSpPr>
            <p:cNvPr id="63" name="tx63"/>
            <p:cNvSpPr/>
            <p:nvPr/>
          </p:nvSpPr>
          <p:spPr>
            <a:xfrm>
              <a:off x="7362041" y="28537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312.1</a:t>
              </a:r>
            </a:p>
          </p:txBody>
        </p:sp>
        <p:sp>
          <p:nvSpPr>
            <p:cNvPr id="64" name="tx64"/>
            <p:cNvSpPr/>
            <p:nvPr/>
          </p:nvSpPr>
          <p:spPr>
            <a:xfrm>
              <a:off x="7858693" y="27830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331.9</a:t>
              </a:r>
            </a:p>
          </p:txBody>
        </p:sp>
        <p:sp>
          <p:nvSpPr>
            <p:cNvPr id="65" name="pl65"/>
            <p:cNvSpPr/>
            <p:nvPr/>
          </p:nvSpPr>
          <p:spPr>
            <a:xfrm>
              <a:off x="3506376" y="1207605"/>
              <a:ext cx="0" cy="1302791"/>
            </a:xfrm>
            <a:custGeom>
              <a:avLst/>
              <a:pathLst>
                <a:path w="0" h="1302791">
                  <a:moveTo>
                    <a:pt x="0" y="1302791"/>
                  </a:moveTo>
                  <a:lnTo>
                    <a:pt x="0" y="0"/>
                  </a:lnTo>
                </a:path>
              </a:pathLst>
            </a:custGeom>
            <a:ln w="13550" cap="flat">
              <a:solidFill>
                <a:srgbClr val="0058AB">
                  <a:alpha val="100000"/>
                </a:srgbClr>
              </a:solidFill>
              <a:prstDash val="dot"/>
              <a:round/>
            </a:ln>
          </p:spPr>
          <p:txBody>
            <a:bodyPr/>
            <a:lstStyle/>
            <a:p/>
          </p:txBody>
        </p:sp>
        <p:sp>
          <p:nvSpPr>
            <p:cNvPr id="66" name="pl66"/>
            <p:cNvSpPr/>
            <p:nvPr/>
          </p:nvSpPr>
          <p:spPr>
            <a:xfrm>
              <a:off x="5492985"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67" name="pl67"/>
            <p:cNvSpPr/>
            <p:nvPr/>
          </p:nvSpPr>
          <p:spPr>
            <a:xfrm>
              <a:off x="5989637"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68" name="pl68"/>
            <p:cNvSpPr/>
            <p:nvPr/>
          </p:nvSpPr>
          <p:spPr>
            <a:xfrm>
              <a:off x="6486290"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69" name="pl69"/>
            <p:cNvSpPr/>
            <p:nvPr/>
          </p:nvSpPr>
          <p:spPr>
            <a:xfrm>
              <a:off x="6982942"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70" name="pl70"/>
            <p:cNvSpPr/>
            <p:nvPr/>
          </p:nvSpPr>
          <p:spPr>
            <a:xfrm>
              <a:off x="7479594"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71" name="pl71"/>
            <p:cNvSpPr/>
            <p:nvPr/>
          </p:nvSpPr>
          <p:spPr>
            <a:xfrm>
              <a:off x="7976247"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72" name="tx72"/>
            <p:cNvSpPr/>
            <p:nvPr/>
          </p:nvSpPr>
          <p:spPr>
            <a:xfrm>
              <a:off x="3388823" y="3716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196.8</a:t>
              </a:r>
            </a:p>
          </p:txBody>
        </p:sp>
        <p:sp>
          <p:nvSpPr>
            <p:cNvPr id="73" name="tx73"/>
            <p:cNvSpPr/>
            <p:nvPr/>
          </p:nvSpPr>
          <p:spPr>
            <a:xfrm>
              <a:off x="3427999" y="307859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74" name="tx74"/>
            <p:cNvSpPr/>
            <p:nvPr/>
          </p:nvSpPr>
          <p:spPr>
            <a:xfrm>
              <a:off x="5375432" y="37142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198.2</a:t>
              </a:r>
            </a:p>
          </p:txBody>
        </p:sp>
        <p:sp>
          <p:nvSpPr>
            <p:cNvPr id="75" name="tx75"/>
            <p:cNvSpPr/>
            <p:nvPr/>
          </p:nvSpPr>
          <p:spPr>
            <a:xfrm>
              <a:off x="5401557" y="31943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76" name="tx76"/>
            <p:cNvSpPr/>
            <p:nvPr/>
          </p:nvSpPr>
          <p:spPr>
            <a:xfrm>
              <a:off x="5872084" y="36885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212.6</a:t>
              </a:r>
            </a:p>
          </p:txBody>
        </p:sp>
        <p:sp>
          <p:nvSpPr>
            <p:cNvPr id="77" name="tx77"/>
            <p:cNvSpPr/>
            <p:nvPr/>
          </p:nvSpPr>
          <p:spPr>
            <a:xfrm>
              <a:off x="5898210" y="31546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86.8</a:t>
              </a:r>
            </a:p>
          </p:txBody>
        </p:sp>
        <p:sp>
          <p:nvSpPr>
            <p:cNvPr id="78" name="tx78"/>
            <p:cNvSpPr/>
            <p:nvPr/>
          </p:nvSpPr>
          <p:spPr>
            <a:xfrm>
              <a:off x="6368736" y="36684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223.9</a:t>
              </a:r>
            </a:p>
          </p:txBody>
        </p:sp>
        <p:sp>
          <p:nvSpPr>
            <p:cNvPr id="79" name="tx79"/>
            <p:cNvSpPr/>
            <p:nvPr/>
          </p:nvSpPr>
          <p:spPr>
            <a:xfrm>
              <a:off x="6394862" y="31216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82.8</a:t>
              </a:r>
            </a:p>
          </p:txBody>
        </p:sp>
        <p:sp>
          <p:nvSpPr>
            <p:cNvPr id="80" name="tx80"/>
            <p:cNvSpPr/>
            <p:nvPr/>
          </p:nvSpPr>
          <p:spPr>
            <a:xfrm>
              <a:off x="6865389" y="36549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231.4</a:t>
              </a:r>
            </a:p>
          </p:txBody>
        </p:sp>
        <p:sp>
          <p:nvSpPr>
            <p:cNvPr id="81" name="tx81"/>
            <p:cNvSpPr/>
            <p:nvPr/>
          </p:nvSpPr>
          <p:spPr>
            <a:xfrm>
              <a:off x="6891514" y="31119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73.1</a:t>
              </a:r>
            </a:p>
          </p:txBody>
        </p:sp>
        <p:sp>
          <p:nvSpPr>
            <p:cNvPr id="82" name="tx82"/>
            <p:cNvSpPr/>
            <p:nvPr/>
          </p:nvSpPr>
          <p:spPr>
            <a:xfrm>
              <a:off x="7362041" y="36446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237.2</a:t>
              </a:r>
            </a:p>
          </p:txBody>
        </p:sp>
        <p:sp>
          <p:nvSpPr>
            <p:cNvPr id="83" name="tx83"/>
            <p:cNvSpPr/>
            <p:nvPr/>
          </p:nvSpPr>
          <p:spPr>
            <a:xfrm>
              <a:off x="7388166" y="30882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74.9</a:t>
              </a:r>
            </a:p>
          </p:txBody>
        </p:sp>
        <p:sp>
          <p:nvSpPr>
            <p:cNvPr id="84" name="tx84"/>
            <p:cNvSpPr/>
            <p:nvPr/>
          </p:nvSpPr>
          <p:spPr>
            <a:xfrm>
              <a:off x="7858693" y="36178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252.2</a:t>
              </a:r>
            </a:p>
          </p:txBody>
        </p:sp>
        <p:sp>
          <p:nvSpPr>
            <p:cNvPr id="85" name="tx85"/>
            <p:cNvSpPr/>
            <p:nvPr/>
          </p:nvSpPr>
          <p:spPr>
            <a:xfrm>
              <a:off x="7884819" y="3026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79.7</a:t>
              </a:r>
            </a:p>
          </p:txBody>
        </p:sp>
        <p:sp>
          <p:nvSpPr>
            <p:cNvPr id="86" name="tx8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655386" y="33373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88" name="tx88"/>
            <p:cNvSpPr/>
            <p:nvPr/>
          </p:nvSpPr>
          <p:spPr>
            <a:xfrm>
              <a:off x="655386" y="26240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89" name="tx89"/>
            <p:cNvSpPr/>
            <p:nvPr/>
          </p:nvSpPr>
          <p:spPr>
            <a:xfrm>
              <a:off x="655386" y="19108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90" name="tx90"/>
            <p:cNvSpPr/>
            <p:nvPr/>
          </p:nvSpPr>
          <p:spPr>
            <a:xfrm>
              <a:off x="655386" y="11976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91" name="tx9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3" name="tx9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4" name="tx9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5" name="tx9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6" name="tx96"/>
            <p:cNvSpPr/>
            <p:nvPr/>
          </p:nvSpPr>
          <p:spPr>
            <a:xfrm rot="-5400000">
              <a:off x="866668"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334993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533653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583319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32984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82649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323114"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8198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05" name="tx105"/>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6" name="pl106"/>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7" name="tx107"/>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08" name="rc108"/>
            <p:cNvSpPr/>
            <p:nvPr/>
          </p:nvSpPr>
          <p:spPr>
            <a:xfrm>
              <a:off x="4056806" y="5010059"/>
              <a:ext cx="201456" cy="201456"/>
            </a:xfrm>
            <a:prstGeom prst="rect">
              <a:avLst/>
            </a:prstGeom>
            <a:solidFill>
              <a:srgbClr val="1CABE2">
                <a:alpha val="100000"/>
              </a:srgbClr>
            </a:solidFill>
          </p:spPr>
          <p:txBody>
            <a:bodyPr/>
            <a:lstStyle/>
            <a:p/>
          </p:txBody>
        </p:sp>
        <p:sp>
          <p:nvSpPr>
            <p:cNvPr id="109" name="rc109"/>
            <p:cNvSpPr/>
            <p:nvPr/>
          </p:nvSpPr>
          <p:spPr>
            <a:xfrm>
              <a:off x="6014964" y="5010059"/>
              <a:ext cx="201456" cy="201456"/>
            </a:xfrm>
            <a:prstGeom prst="rect">
              <a:avLst/>
            </a:prstGeom>
            <a:solidFill>
              <a:srgbClr val="80BD41">
                <a:alpha val="100000"/>
              </a:srgbClr>
            </a:solidFill>
          </p:spPr>
          <p:txBody>
            <a:bodyPr/>
            <a:lstStyle/>
            <a:p/>
          </p:txBody>
        </p:sp>
        <p:sp>
          <p:nvSpPr>
            <p:cNvPr id="110" name="tx110"/>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11" name="tx111"/>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12" name="tx112"/>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13" name="tx113"/>
            <p:cNvSpPr/>
            <p:nvPr/>
          </p:nvSpPr>
          <p:spPr>
            <a:xfrm>
              <a:off x="951100" y="660204"/>
              <a:ext cx="186425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Sudan, 2011-2024</a:t>
              </a:r>
            </a:p>
          </p:txBody>
        </p:sp>
        <p:sp>
          <p:nvSpPr>
            <p:cNvPr id="114" name="pl114"/>
            <p:cNvSpPr/>
            <p:nvPr/>
          </p:nvSpPr>
          <p:spPr>
            <a:xfrm>
              <a:off x="22867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42675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62484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82293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9" name="pl11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0" name="pl12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1" name="pl12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27715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525802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2389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296273" y="5889059"/>
              <a:ext cx="3926495" cy="167191"/>
            </a:xfrm>
            <a:prstGeom prst="rect">
              <a:avLst/>
            </a:prstGeom>
            <a:solidFill>
              <a:srgbClr val="80BD41">
                <a:alpha val="100000"/>
              </a:srgbClr>
            </a:solidFill>
          </p:spPr>
          <p:txBody>
            <a:bodyPr/>
            <a:lstStyle/>
            <a:p/>
          </p:txBody>
        </p:sp>
        <p:sp>
          <p:nvSpPr>
            <p:cNvPr id="126" name="rc126"/>
            <p:cNvSpPr/>
            <p:nvPr/>
          </p:nvSpPr>
          <p:spPr>
            <a:xfrm>
              <a:off x="5222769" y="5889059"/>
              <a:ext cx="1847762" cy="167191"/>
            </a:xfrm>
            <a:prstGeom prst="rect">
              <a:avLst/>
            </a:prstGeom>
            <a:solidFill>
              <a:srgbClr val="1CABE2">
                <a:alpha val="100000"/>
              </a:srgbClr>
            </a:solidFill>
          </p:spPr>
          <p:txBody>
            <a:bodyPr/>
            <a:lstStyle/>
            <a:p/>
          </p:txBody>
        </p:sp>
        <p:sp>
          <p:nvSpPr>
            <p:cNvPr id="127" name="rc127"/>
            <p:cNvSpPr/>
            <p:nvPr/>
          </p:nvSpPr>
          <p:spPr>
            <a:xfrm>
              <a:off x="1296273" y="5680069"/>
              <a:ext cx="4698443" cy="167191"/>
            </a:xfrm>
            <a:prstGeom prst="rect">
              <a:avLst/>
            </a:prstGeom>
            <a:solidFill>
              <a:srgbClr val="80BD41">
                <a:alpha val="100000"/>
              </a:srgbClr>
            </a:solidFill>
          </p:spPr>
          <p:txBody>
            <a:bodyPr/>
            <a:lstStyle/>
            <a:p/>
          </p:txBody>
        </p:sp>
        <p:sp>
          <p:nvSpPr>
            <p:cNvPr id="128" name="rc128"/>
            <p:cNvSpPr/>
            <p:nvPr/>
          </p:nvSpPr>
          <p:spPr>
            <a:xfrm>
              <a:off x="5994717" y="5680069"/>
              <a:ext cx="1483677" cy="167191"/>
            </a:xfrm>
            <a:prstGeom prst="rect">
              <a:avLst/>
            </a:prstGeom>
            <a:solidFill>
              <a:srgbClr val="1CABE2">
                <a:alpha val="100000"/>
              </a:srgbClr>
            </a:solidFill>
          </p:spPr>
          <p:txBody>
            <a:bodyPr/>
            <a:lstStyle/>
            <a:p/>
          </p:txBody>
        </p:sp>
        <p:sp>
          <p:nvSpPr>
            <p:cNvPr id="129" name="rc129"/>
            <p:cNvSpPr/>
            <p:nvPr/>
          </p:nvSpPr>
          <p:spPr>
            <a:xfrm>
              <a:off x="1296273" y="5471080"/>
              <a:ext cx="4996763" cy="167191"/>
            </a:xfrm>
            <a:prstGeom prst="rect">
              <a:avLst/>
            </a:prstGeom>
            <a:solidFill>
              <a:srgbClr val="80BD41">
                <a:alpha val="100000"/>
              </a:srgbClr>
            </a:solidFill>
          </p:spPr>
          <p:txBody>
            <a:bodyPr/>
            <a:lstStyle/>
            <a:p/>
          </p:txBody>
        </p:sp>
        <p:sp>
          <p:nvSpPr>
            <p:cNvPr id="130" name="rc130"/>
            <p:cNvSpPr/>
            <p:nvPr/>
          </p:nvSpPr>
          <p:spPr>
            <a:xfrm>
              <a:off x="6293037" y="5471080"/>
              <a:ext cx="1577966" cy="167191"/>
            </a:xfrm>
            <a:prstGeom prst="rect">
              <a:avLst/>
            </a:prstGeom>
            <a:solidFill>
              <a:srgbClr val="1CABE2">
                <a:alpha val="100000"/>
              </a:srgbClr>
            </a:solidFill>
          </p:spPr>
          <p:txBody>
            <a:bodyPr/>
            <a:lstStyle/>
            <a:p/>
          </p:txBody>
        </p:sp>
        <p:sp>
          <p:nvSpPr>
            <p:cNvPr id="131" name="tx131"/>
            <p:cNvSpPr/>
            <p:nvPr/>
          </p:nvSpPr>
          <p:spPr>
            <a:xfrm>
              <a:off x="721456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291.5</a:t>
              </a:r>
            </a:p>
          </p:txBody>
        </p:sp>
        <p:sp>
          <p:nvSpPr>
            <p:cNvPr id="132" name="tx132"/>
            <p:cNvSpPr/>
            <p:nvPr/>
          </p:nvSpPr>
          <p:spPr>
            <a:xfrm>
              <a:off x="7642819"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312.1</a:t>
              </a:r>
            </a:p>
          </p:txBody>
        </p:sp>
        <p:sp>
          <p:nvSpPr>
            <p:cNvPr id="133" name="tx133"/>
            <p:cNvSpPr/>
            <p:nvPr/>
          </p:nvSpPr>
          <p:spPr>
            <a:xfrm>
              <a:off x="8055059"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331.9</a:t>
              </a:r>
            </a:p>
          </p:txBody>
        </p:sp>
        <p:sp>
          <p:nvSpPr>
            <p:cNvPr id="134" name="tx134"/>
            <p:cNvSpPr/>
            <p:nvPr/>
          </p:nvSpPr>
          <p:spPr>
            <a:xfrm>
              <a:off x="3123882"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198.2</a:t>
              </a:r>
            </a:p>
          </p:txBody>
        </p:sp>
        <p:sp>
          <p:nvSpPr>
            <p:cNvPr id="135" name="tx135"/>
            <p:cNvSpPr/>
            <p:nvPr/>
          </p:nvSpPr>
          <p:spPr>
            <a:xfrm>
              <a:off x="6041156"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36" name="tx136"/>
            <p:cNvSpPr/>
            <p:nvPr/>
          </p:nvSpPr>
          <p:spPr>
            <a:xfrm>
              <a:off x="3509856"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237.2</a:t>
              </a:r>
            </a:p>
          </p:txBody>
        </p:sp>
        <p:sp>
          <p:nvSpPr>
            <p:cNvPr id="137" name="tx137"/>
            <p:cNvSpPr/>
            <p:nvPr/>
          </p:nvSpPr>
          <p:spPr>
            <a:xfrm>
              <a:off x="663106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74.9</a:t>
              </a:r>
            </a:p>
          </p:txBody>
        </p:sp>
        <p:sp>
          <p:nvSpPr>
            <p:cNvPr id="138" name="tx138"/>
            <p:cNvSpPr/>
            <p:nvPr/>
          </p:nvSpPr>
          <p:spPr>
            <a:xfrm>
              <a:off x="3659016"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252.2</a:t>
              </a:r>
            </a:p>
          </p:txBody>
        </p:sp>
        <p:sp>
          <p:nvSpPr>
            <p:cNvPr id="139" name="tx139"/>
            <p:cNvSpPr/>
            <p:nvPr/>
          </p:nvSpPr>
          <p:spPr>
            <a:xfrm>
              <a:off x="697652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79.7</a:t>
              </a:r>
            </a:p>
          </p:txBody>
        </p:sp>
        <p:sp>
          <p:nvSpPr>
            <p:cNvPr id="140" name="tx14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16060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a:off x="514148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6" name="tx146"/>
            <p:cNvSpPr/>
            <p:nvPr/>
          </p:nvSpPr>
          <p:spPr>
            <a:xfrm>
              <a:off x="7122364"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7" name="tx147"/>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8" name="tx14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(76%) was higher than in 2019 (68%).
The number of children vaccinated with DTP1 increased 27% compared to in 2019.
The number of surviving infants increased approximately 14% compared to in 2019.
In 2024, 100,000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South Sudan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78057" y="1779932"/>
              <a:ext cx="1840200" cy="799967"/>
            </a:xfrm>
            <a:custGeom>
              <a:avLst/>
              <a:pathLst>
                <a:path w="1840200" h="799967">
                  <a:moveTo>
                    <a:pt x="0" y="342843"/>
                  </a:moveTo>
                  <a:lnTo>
                    <a:pt x="141553" y="285702"/>
                  </a:lnTo>
                  <a:lnTo>
                    <a:pt x="283107" y="571405"/>
                  </a:lnTo>
                  <a:lnTo>
                    <a:pt x="424661" y="657115"/>
                  </a:lnTo>
                  <a:lnTo>
                    <a:pt x="566215" y="771396"/>
                  </a:lnTo>
                  <a:lnTo>
                    <a:pt x="707769" y="799967"/>
                  </a:lnTo>
                  <a:lnTo>
                    <a:pt x="849323" y="599975"/>
                  </a:lnTo>
                  <a:lnTo>
                    <a:pt x="990877" y="399983"/>
                  </a:lnTo>
                  <a:lnTo>
                    <a:pt x="1132431" y="342843"/>
                  </a:lnTo>
                  <a:lnTo>
                    <a:pt x="1273984" y="171421"/>
                  </a:lnTo>
                  <a:lnTo>
                    <a:pt x="1415538" y="114281"/>
                  </a:lnTo>
                  <a:lnTo>
                    <a:pt x="1557092" y="0"/>
                  </a:lnTo>
                  <a:lnTo>
                    <a:pt x="1698646" y="0"/>
                  </a:lnTo>
                  <a:lnTo>
                    <a:pt x="1840200"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2678057" y="1779932"/>
              <a:ext cx="1840200" cy="799967"/>
            </a:xfrm>
            <a:custGeom>
              <a:avLst/>
              <a:pathLst>
                <a:path w="1840200" h="799967">
                  <a:moveTo>
                    <a:pt x="0" y="342843"/>
                  </a:moveTo>
                  <a:lnTo>
                    <a:pt x="141553" y="285702"/>
                  </a:lnTo>
                  <a:lnTo>
                    <a:pt x="283107" y="571405"/>
                  </a:lnTo>
                  <a:lnTo>
                    <a:pt x="424661" y="657115"/>
                  </a:lnTo>
                  <a:lnTo>
                    <a:pt x="566215" y="771396"/>
                  </a:lnTo>
                  <a:lnTo>
                    <a:pt x="707769" y="799967"/>
                  </a:lnTo>
                  <a:lnTo>
                    <a:pt x="849323" y="599975"/>
                  </a:lnTo>
                  <a:lnTo>
                    <a:pt x="990877" y="399983"/>
                  </a:lnTo>
                  <a:lnTo>
                    <a:pt x="1132431" y="342843"/>
                  </a:lnTo>
                  <a:lnTo>
                    <a:pt x="1273984" y="171421"/>
                  </a:lnTo>
                  <a:lnTo>
                    <a:pt x="1415538" y="114281"/>
                  </a:lnTo>
                  <a:lnTo>
                    <a:pt x="1557092" y="0"/>
                  </a:lnTo>
                  <a:lnTo>
                    <a:pt x="1698646" y="0"/>
                  </a:lnTo>
                  <a:lnTo>
                    <a:pt x="1840200" y="0"/>
                  </a:lnTo>
                </a:path>
              </a:pathLst>
            </a:custGeom>
            <a:ln w="43362" cap="flat">
              <a:solidFill>
                <a:srgbClr val="000000">
                  <a:alpha val="100000"/>
                </a:srgbClr>
              </a:solidFill>
              <a:prstDash val="solid"/>
              <a:round/>
            </a:ln>
          </p:spPr>
          <p:txBody>
            <a:bodyPr/>
            <a:lstStyle/>
            <a:p/>
          </p:txBody>
        </p:sp>
        <p:sp>
          <p:nvSpPr>
            <p:cNvPr id="25" name="pl25"/>
            <p:cNvSpPr/>
            <p:nvPr/>
          </p:nvSpPr>
          <p:spPr>
            <a:xfrm>
              <a:off x="3244273" y="951395"/>
              <a:ext cx="0" cy="1599934"/>
            </a:xfrm>
            <a:custGeom>
              <a:avLst/>
              <a:pathLst>
                <a:path w="0" h="1599934">
                  <a:moveTo>
                    <a:pt x="0" y="0"/>
                  </a:moveTo>
                  <a:lnTo>
                    <a:pt x="0" y="1599934"/>
                  </a:lnTo>
                </a:path>
              </a:pathLst>
            </a:custGeom>
            <a:ln w="13550" cap="flat">
              <a:solidFill>
                <a:srgbClr val="0058AB">
                  <a:alpha val="100000"/>
                </a:srgbClr>
              </a:solidFill>
              <a:prstDash val="dot"/>
              <a:round/>
            </a:ln>
          </p:spPr>
          <p:txBody>
            <a:bodyPr/>
            <a:lstStyle/>
            <a:p/>
          </p:txBody>
        </p:sp>
        <p:sp>
          <p:nvSpPr>
            <p:cNvPr id="26" name="pl26"/>
            <p:cNvSpPr/>
            <p:nvPr/>
          </p:nvSpPr>
          <p:spPr>
            <a:xfrm>
              <a:off x="3810488"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27" name="pl27"/>
            <p:cNvSpPr/>
            <p:nvPr/>
          </p:nvSpPr>
          <p:spPr>
            <a:xfrm>
              <a:off x="437670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8" name="pl28"/>
            <p:cNvSpPr/>
            <p:nvPr/>
          </p:nvSpPr>
          <p:spPr>
            <a:xfrm>
              <a:off x="4518258"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9" name="pl29"/>
            <p:cNvSpPr/>
            <p:nvPr/>
          </p:nvSpPr>
          <p:spPr>
            <a:xfrm>
              <a:off x="2678057" y="1779932"/>
              <a:ext cx="1840200" cy="799967"/>
            </a:xfrm>
            <a:custGeom>
              <a:avLst/>
              <a:pathLst>
                <a:path w="1840200" h="799967">
                  <a:moveTo>
                    <a:pt x="0" y="342843"/>
                  </a:moveTo>
                  <a:lnTo>
                    <a:pt x="141553" y="285702"/>
                  </a:lnTo>
                  <a:lnTo>
                    <a:pt x="283107" y="571405"/>
                  </a:lnTo>
                  <a:lnTo>
                    <a:pt x="424661" y="657115"/>
                  </a:lnTo>
                  <a:lnTo>
                    <a:pt x="566215" y="771396"/>
                  </a:lnTo>
                  <a:lnTo>
                    <a:pt x="707769" y="799967"/>
                  </a:lnTo>
                  <a:lnTo>
                    <a:pt x="849323" y="599975"/>
                  </a:lnTo>
                  <a:lnTo>
                    <a:pt x="990877" y="399983"/>
                  </a:lnTo>
                  <a:lnTo>
                    <a:pt x="1132431" y="342843"/>
                  </a:lnTo>
                  <a:lnTo>
                    <a:pt x="1273984" y="171421"/>
                  </a:lnTo>
                  <a:lnTo>
                    <a:pt x="1415538" y="114281"/>
                  </a:lnTo>
                  <a:lnTo>
                    <a:pt x="1557092" y="0"/>
                  </a:lnTo>
                  <a:lnTo>
                    <a:pt x="1698646" y="0"/>
                  </a:lnTo>
                  <a:lnTo>
                    <a:pt x="1840200" y="0"/>
                  </a:lnTo>
                </a:path>
              </a:pathLst>
            </a:custGeom>
            <a:ln w="27101" cap="flat">
              <a:solidFill>
                <a:srgbClr val="0058AB">
                  <a:alpha val="100000"/>
                </a:srgbClr>
              </a:solidFill>
              <a:prstDash val="solid"/>
              <a:round/>
            </a:ln>
          </p:spPr>
          <p:txBody>
            <a:bodyPr/>
            <a:lstStyle/>
            <a:p/>
          </p:txBody>
        </p:sp>
        <p:sp>
          <p:nvSpPr>
            <p:cNvPr id="30" name="tx30"/>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1" name="tx31"/>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2" name="tx32"/>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3" name="tx33"/>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4" name="tx34"/>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35" name="tx35"/>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36" name="tx36"/>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 name="tx38"/>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 name="tx39"/>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 name="tx40"/>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 name="tx41"/>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2" name="tx42"/>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3" name="tx43"/>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4" name="tx44"/>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5" name="tx45"/>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8" name="tx48"/>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15423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0" name="pl50"/>
            <p:cNvSpPr/>
            <p:nvPr/>
          </p:nvSpPr>
          <p:spPr>
            <a:xfrm>
              <a:off x="15423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1" name="pl51"/>
            <p:cNvSpPr/>
            <p:nvPr/>
          </p:nvSpPr>
          <p:spPr>
            <a:xfrm>
              <a:off x="270883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2" name="pl52"/>
            <p:cNvSpPr/>
            <p:nvPr/>
          </p:nvSpPr>
          <p:spPr>
            <a:xfrm>
              <a:off x="347129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3" name="tx53"/>
            <p:cNvSpPr/>
            <p:nvPr/>
          </p:nvSpPr>
          <p:spPr>
            <a:xfrm>
              <a:off x="1809455" y="4830005"/>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Sudan</a:t>
              </a:r>
            </a:p>
          </p:txBody>
        </p:sp>
        <p:sp>
          <p:nvSpPr>
            <p:cNvPr id="54" name="tx54"/>
            <p:cNvSpPr/>
            <p:nvPr/>
          </p:nvSpPr>
          <p:spPr>
            <a:xfrm>
              <a:off x="297593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5" name="tx55"/>
            <p:cNvSpPr/>
            <p:nvPr/>
          </p:nvSpPr>
          <p:spPr>
            <a:xfrm>
              <a:off x="3738389"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56" name="tx56"/>
            <p:cNvSpPr/>
            <p:nvPr/>
          </p:nvSpPr>
          <p:spPr>
            <a:xfrm>
              <a:off x="1400461" y="471005"/>
              <a:ext cx="28383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South Sudan, 2000-2024</a:t>
              </a:r>
            </a:p>
          </p:txBody>
        </p:sp>
        <p:sp>
          <p:nvSpPr>
            <p:cNvPr id="57" name="pl57"/>
            <p:cNvSpPr/>
            <p:nvPr/>
          </p:nvSpPr>
          <p:spPr>
            <a:xfrm>
              <a:off x="5267799"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58" name="pl58"/>
            <p:cNvSpPr/>
            <p:nvPr/>
          </p:nvSpPr>
          <p:spPr>
            <a:xfrm>
              <a:off x="5267799"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59" name="pl59"/>
            <p:cNvSpPr/>
            <p:nvPr/>
          </p:nvSpPr>
          <p:spPr>
            <a:xfrm>
              <a:off x="5267799"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0" name="pl60"/>
            <p:cNvSpPr/>
            <p:nvPr/>
          </p:nvSpPr>
          <p:spPr>
            <a:xfrm>
              <a:off x="5267799"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1" name="pl61"/>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2" name="pl62"/>
            <p:cNvSpPr/>
            <p:nvPr/>
          </p:nvSpPr>
          <p:spPr>
            <a:xfrm>
              <a:off x="5267799"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3" name="pl63"/>
            <p:cNvSpPr/>
            <p:nvPr/>
          </p:nvSpPr>
          <p:spPr>
            <a:xfrm>
              <a:off x="5267799"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4" name="pl64"/>
            <p:cNvSpPr/>
            <p:nvPr/>
          </p:nvSpPr>
          <p:spPr>
            <a:xfrm>
              <a:off x="5267799"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5" name="pl65"/>
            <p:cNvSpPr/>
            <p:nvPr/>
          </p:nvSpPr>
          <p:spPr>
            <a:xfrm>
              <a:off x="5267799"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6" name="pl66"/>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994756" y="1579940"/>
              <a:ext cx="1840200" cy="1999917"/>
            </a:xfrm>
            <a:custGeom>
              <a:avLst/>
              <a:pathLst>
                <a:path w="1840200" h="1999917">
                  <a:moveTo>
                    <a:pt x="0" y="857107"/>
                  </a:moveTo>
                  <a:lnTo>
                    <a:pt x="141553" y="714256"/>
                  </a:lnTo>
                  <a:lnTo>
                    <a:pt x="283107" y="1428512"/>
                  </a:lnTo>
                  <a:lnTo>
                    <a:pt x="424661" y="1642789"/>
                  </a:lnTo>
                  <a:lnTo>
                    <a:pt x="566215" y="1928491"/>
                  </a:lnTo>
                  <a:lnTo>
                    <a:pt x="707769" y="1999917"/>
                  </a:lnTo>
                  <a:lnTo>
                    <a:pt x="849323" y="1499938"/>
                  </a:lnTo>
                  <a:lnTo>
                    <a:pt x="990877" y="999958"/>
                  </a:lnTo>
                  <a:lnTo>
                    <a:pt x="1132431" y="857107"/>
                  </a:lnTo>
                  <a:lnTo>
                    <a:pt x="1273984" y="428553"/>
                  </a:lnTo>
                  <a:lnTo>
                    <a:pt x="1415538" y="285702"/>
                  </a:lnTo>
                  <a:lnTo>
                    <a:pt x="1557092" y="0"/>
                  </a:lnTo>
                  <a:lnTo>
                    <a:pt x="1698646" y="0"/>
                  </a:lnTo>
                  <a:lnTo>
                    <a:pt x="1840200" y="0"/>
                  </a:lnTo>
                </a:path>
              </a:pathLst>
            </a:custGeom>
            <a:ln w="27101" cap="flat">
              <a:solidFill>
                <a:srgbClr val="0058AB">
                  <a:alpha val="100000"/>
                </a:srgbClr>
              </a:solidFill>
              <a:prstDash val="solid"/>
              <a:round/>
            </a:ln>
          </p:spPr>
          <p:txBody>
            <a:bodyPr/>
            <a:lstStyle/>
            <a:p/>
          </p:txBody>
        </p:sp>
        <p:sp>
          <p:nvSpPr>
            <p:cNvPr id="74" name="pl74"/>
            <p:cNvSpPr/>
            <p:nvPr/>
          </p:nvSpPr>
          <p:spPr>
            <a:xfrm>
              <a:off x="5437664" y="2437048"/>
              <a:ext cx="3397293" cy="999958"/>
            </a:xfrm>
            <a:custGeom>
              <a:avLst/>
              <a:pathLst>
                <a:path w="3397293" h="999958">
                  <a:moveTo>
                    <a:pt x="0" y="999958"/>
                  </a:moveTo>
                  <a:lnTo>
                    <a:pt x="141553" y="999958"/>
                  </a:lnTo>
                  <a:lnTo>
                    <a:pt x="283107" y="999958"/>
                  </a:lnTo>
                  <a:lnTo>
                    <a:pt x="424661" y="857107"/>
                  </a:lnTo>
                  <a:lnTo>
                    <a:pt x="566215" y="714256"/>
                  </a:lnTo>
                  <a:lnTo>
                    <a:pt x="707769" y="642830"/>
                  </a:lnTo>
                  <a:lnTo>
                    <a:pt x="849323" y="571405"/>
                  </a:lnTo>
                  <a:lnTo>
                    <a:pt x="990877" y="571405"/>
                  </a:lnTo>
                  <a:lnTo>
                    <a:pt x="1132431" y="357128"/>
                  </a:lnTo>
                  <a:lnTo>
                    <a:pt x="1273984" y="214276"/>
                  </a:lnTo>
                  <a:lnTo>
                    <a:pt x="1415538" y="214276"/>
                  </a:lnTo>
                  <a:lnTo>
                    <a:pt x="1557092" y="142851"/>
                  </a:lnTo>
                  <a:lnTo>
                    <a:pt x="1698646" y="142851"/>
                  </a:lnTo>
                  <a:lnTo>
                    <a:pt x="1840200" y="214276"/>
                  </a:lnTo>
                  <a:lnTo>
                    <a:pt x="1981754" y="142851"/>
                  </a:lnTo>
                  <a:lnTo>
                    <a:pt x="2123308" y="71425"/>
                  </a:lnTo>
                  <a:lnTo>
                    <a:pt x="2264862" y="0"/>
                  </a:lnTo>
                  <a:lnTo>
                    <a:pt x="2406416" y="0"/>
                  </a:lnTo>
                  <a:lnTo>
                    <a:pt x="2547969" y="0"/>
                  </a:lnTo>
                  <a:lnTo>
                    <a:pt x="2689523" y="0"/>
                  </a:lnTo>
                  <a:lnTo>
                    <a:pt x="2831077" y="214276"/>
                  </a:lnTo>
                  <a:lnTo>
                    <a:pt x="2972631" y="285702"/>
                  </a:lnTo>
                  <a:lnTo>
                    <a:pt x="3114185" y="71425"/>
                  </a:lnTo>
                  <a:lnTo>
                    <a:pt x="3255739" y="142851"/>
                  </a:lnTo>
                  <a:lnTo>
                    <a:pt x="3397293" y="71425"/>
                  </a:lnTo>
                </a:path>
              </a:pathLst>
            </a:custGeom>
            <a:ln w="27101" cap="flat">
              <a:solidFill>
                <a:srgbClr val="80BD41">
                  <a:alpha val="100000"/>
                </a:srgbClr>
              </a:solidFill>
              <a:prstDash val="solid"/>
              <a:round/>
            </a:ln>
          </p:spPr>
          <p:txBody>
            <a:bodyPr/>
            <a:lstStyle/>
            <a:p/>
          </p:txBody>
        </p:sp>
        <p:sp>
          <p:nvSpPr>
            <p:cNvPr id="75" name="pl75"/>
            <p:cNvSpPr/>
            <p:nvPr/>
          </p:nvSpPr>
          <p:spPr>
            <a:xfrm>
              <a:off x="5437664" y="2437048"/>
              <a:ext cx="3397293" cy="1428512"/>
            </a:xfrm>
            <a:custGeom>
              <a:avLst/>
              <a:pathLst>
                <a:path w="3397293" h="1428512">
                  <a:moveTo>
                    <a:pt x="0" y="1428512"/>
                  </a:moveTo>
                  <a:lnTo>
                    <a:pt x="141553" y="1214235"/>
                  </a:lnTo>
                  <a:lnTo>
                    <a:pt x="283107" y="1142810"/>
                  </a:lnTo>
                  <a:lnTo>
                    <a:pt x="424661" y="999958"/>
                  </a:lnTo>
                  <a:lnTo>
                    <a:pt x="566215" y="928533"/>
                  </a:lnTo>
                  <a:lnTo>
                    <a:pt x="707769" y="785681"/>
                  </a:lnTo>
                  <a:lnTo>
                    <a:pt x="849323" y="642830"/>
                  </a:lnTo>
                  <a:lnTo>
                    <a:pt x="990877" y="571405"/>
                  </a:lnTo>
                  <a:lnTo>
                    <a:pt x="1132431" y="499979"/>
                  </a:lnTo>
                  <a:lnTo>
                    <a:pt x="1273984" y="357128"/>
                  </a:lnTo>
                  <a:lnTo>
                    <a:pt x="1415538" y="214276"/>
                  </a:lnTo>
                  <a:lnTo>
                    <a:pt x="1557092" y="142851"/>
                  </a:lnTo>
                  <a:lnTo>
                    <a:pt x="1698646" y="214276"/>
                  </a:lnTo>
                  <a:lnTo>
                    <a:pt x="1840200" y="214276"/>
                  </a:lnTo>
                  <a:lnTo>
                    <a:pt x="1981754" y="71425"/>
                  </a:lnTo>
                  <a:lnTo>
                    <a:pt x="2123308" y="71425"/>
                  </a:lnTo>
                  <a:lnTo>
                    <a:pt x="2264862" y="71425"/>
                  </a:lnTo>
                  <a:lnTo>
                    <a:pt x="2406416" y="71425"/>
                  </a:lnTo>
                  <a:lnTo>
                    <a:pt x="2547969" y="0"/>
                  </a:lnTo>
                  <a:lnTo>
                    <a:pt x="2689523" y="0"/>
                  </a:lnTo>
                  <a:lnTo>
                    <a:pt x="2831077" y="142851"/>
                  </a:lnTo>
                  <a:lnTo>
                    <a:pt x="2972631" y="214276"/>
                  </a:lnTo>
                  <a:lnTo>
                    <a:pt x="3114185" y="214276"/>
                  </a:lnTo>
                  <a:lnTo>
                    <a:pt x="3255739" y="0"/>
                  </a:lnTo>
                  <a:lnTo>
                    <a:pt x="3397293" y="0"/>
                  </a:lnTo>
                </a:path>
              </a:pathLst>
            </a:custGeom>
            <a:ln w="27101" cap="flat">
              <a:solidFill>
                <a:srgbClr val="961A49">
                  <a:alpha val="100000"/>
                </a:srgbClr>
              </a:solidFill>
              <a:prstDash val="solid"/>
              <a:round/>
            </a:ln>
          </p:spPr>
          <p:txBody>
            <a:bodyPr/>
            <a:lstStyle/>
            <a:p/>
          </p:txBody>
        </p:sp>
        <p:sp>
          <p:nvSpPr>
            <p:cNvPr id="76" name="pl76"/>
            <p:cNvSpPr/>
            <p:nvPr/>
          </p:nvSpPr>
          <p:spPr>
            <a:xfrm>
              <a:off x="5437664" y="2437048"/>
              <a:ext cx="3397293" cy="0"/>
            </a:xfrm>
            <a:custGeom>
              <a:avLst/>
              <a:pathLst>
                <a:path w="3397293" h="0">
                  <a:moveTo>
                    <a:pt x="0" y="0"/>
                  </a:moveTo>
                  <a:lnTo>
                    <a:pt x="0" y="0"/>
                  </a:lnTo>
                  <a:lnTo>
                    <a:pt x="141553" y="0"/>
                  </a:lnTo>
                  <a:lnTo>
                    <a:pt x="141553" y="0"/>
                  </a:lnTo>
                  <a:lnTo>
                    <a:pt x="283107" y="0"/>
                  </a:lnTo>
                  <a:lnTo>
                    <a:pt x="283107" y="0"/>
                  </a:lnTo>
                  <a:lnTo>
                    <a:pt x="424661" y="0"/>
                  </a:lnTo>
                  <a:lnTo>
                    <a:pt x="424661" y="0"/>
                  </a:lnTo>
                  <a:lnTo>
                    <a:pt x="566215" y="0"/>
                  </a:lnTo>
                  <a:lnTo>
                    <a:pt x="566215" y="0"/>
                  </a:lnTo>
                  <a:lnTo>
                    <a:pt x="707769" y="0"/>
                  </a:lnTo>
                  <a:lnTo>
                    <a:pt x="707769" y="0"/>
                  </a:lnTo>
                  <a:lnTo>
                    <a:pt x="849323" y="0"/>
                  </a:lnTo>
                  <a:lnTo>
                    <a:pt x="849323" y="0"/>
                  </a:lnTo>
                  <a:lnTo>
                    <a:pt x="990877" y="0"/>
                  </a:lnTo>
                  <a:lnTo>
                    <a:pt x="990877" y="0"/>
                  </a:lnTo>
                  <a:lnTo>
                    <a:pt x="1132431" y="0"/>
                  </a:lnTo>
                  <a:lnTo>
                    <a:pt x="1132431" y="0"/>
                  </a:lnTo>
                  <a:lnTo>
                    <a:pt x="1273984" y="0"/>
                  </a:lnTo>
                  <a:lnTo>
                    <a:pt x="1273984"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77" name="pl77"/>
            <p:cNvSpPr/>
            <p:nvPr/>
          </p:nvSpPr>
          <p:spPr>
            <a:xfrm>
              <a:off x="6994756" y="1579940"/>
              <a:ext cx="1840200" cy="1999917"/>
            </a:xfrm>
            <a:custGeom>
              <a:avLst/>
              <a:pathLst>
                <a:path w="1840200" h="1999917">
                  <a:moveTo>
                    <a:pt x="0" y="857107"/>
                  </a:moveTo>
                  <a:lnTo>
                    <a:pt x="141553" y="714256"/>
                  </a:lnTo>
                  <a:lnTo>
                    <a:pt x="283107" y="1428512"/>
                  </a:lnTo>
                  <a:lnTo>
                    <a:pt x="424661" y="1642789"/>
                  </a:lnTo>
                  <a:lnTo>
                    <a:pt x="566215" y="1928491"/>
                  </a:lnTo>
                  <a:lnTo>
                    <a:pt x="707769" y="1999917"/>
                  </a:lnTo>
                  <a:lnTo>
                    <a:pt x="849323" y="1499938"/>
                  </a:lnTo>
                  <a:lnTo>
                    <a:pt x="990877" y="999958"/>
                  </a:lnTo>
                  <a:lnTo>
                    <a:pt x="1132431" y="857107"/>
                  </a:lnTo>
                  <a:lnTo>
                    <a:pt x="1273984" y="428553"/>
                  </a:lnTo>
                  <a:lnTo>
                    <a:pt x="1415538" y="285702"/>
                  </a:lnTo>
                  <a:lnTo>
                    <a:pt x="1557092" y="0"/>
                  </a:lnTo>
                  <a:lnTo>
                    <a:pt x="1698646" y="0"/>
                  </a:lnTo>
                  <a:lnTo>
                    <a:pt x="1840200" y="0"/>
                  </a:lnTo>
                </a:path>
              </a:pathLst>
            </a:custGeom>
            <a:ln w="43362" cap="flat">
              <a:solidFill>
                <a:srgbClr val="000000">
                  <a:alpha val="100000"/>
                </a:srgbClr>
              </a:solidFill>
              <a:prstDash val="solid"/>
              <a:round/>
            </a:ln>
          </p:spPr>
          <p:txBody>
            <a:bodyPr/>
            <a:lstStyle/>
            <a:p/>
          </p:txBody>
        </p:sp>
        <p:sp>
          <p:nvSpPr>
            <p:cNvPr id="78" name="pl78"/>
            <p:cNvSpPr/>
            <p:nvPr/>
          </p:nvSpPr>
          <p:spPr>
            <a:xfrm>
              <a:off x="7560972" y="1679936"/>
              <a:ext cx="0" cy="1828496"/>
            </a:xfrm>
            <a:custGeom>
              <a:avLst/>
              <a:pathLst>
                <a:path w="0" h="1828496">
                  <a:moveTo>
                    <a:pt x="0" y="1828496"/>
                  </a:moveTo>
                  <a:lnTo>
                    <a:pt x="0" y="0"/>
                  </a:lnTo>
                </a:path>
              </a:pathLst>
            </a:custGeom>
            <a:ln w="13550" cap="flat">
              <a:solidFill>
                <a:srgbClr val="0058AB">
                  <a:alpha val="100000"/>
                </a:srgbClr>
              </a:solidFill>
              <a:prstDash val="dot"/>
              <a:round/>
            </a:ln>
          </p:spPr>
          <p:txBody>
            <a:bodyPr/>
            <a:lstStyle/>
            <a:p/>
          </p:txBody>
        </p:sp>
        <p:sp>
          <p:nvSpPr>
            <p:cNvPr id="79" name="pl79"/>
            <p:cNvSpPr/>
            <p:nvPr/>
          </p:nvSpPr>
          <p:spPr>
            <a:xfrm>
              <a:off x="8127187" y="1679936"/>
              <a:ext cx="0" cy="757111"/>
            </a:xfrm>
            <a:custGeom>
              <a:avLst/>
              <a:pathLst>
                <a:path w="0" h="757111">
                  <a:moveTo>
                    <a:pt x="0" y="757111"/>
                  </a:moveTo>
                  <a:lnTo>
                    <a:pt x="0" y="0"/>
                  </a:lnTo>
                </a:path>
              </a:pathLst>
            </a:custGeom>
            <a:ln w="13550" cap="flat">
              <a:solidFill>
                <a:srgbClr val="0058AB">
                  <a:alpha val="100000"/>
                </a:srgbClr>
              </a:solidFill>
              <a:prstDash val="dot"/>
              <a:round/>
            </a:ln>
          </p:spPr>
          <p:txBody>
            <a:bodyPr/>
            <a:lstStyle/>
            <a:p/>
          </p:txBody>
        </p:sp>
        <p:sp>
          <p:nvSpPr>
            <p:cNvPr id="80" name="pl80"/>
            <p:cNvSpPr/>
            <p:nvPr/>
          </p:nvSpPr>
          <p:spPr>
            <a:xfrm>
              <a:off x="8693403" y="1579940"/>
              <a:ext cx="0" cy="99995"/>
            </a:xfrm>
            <a:custGeom>
              <a:avLst/>
              <a:pathLst>
                <a:path w="0" h="99995">
                  <a:moveTo>
                    <a:pt x="0" y="0"/>
                  </a:moveTo>
                  <a:lnTo>
                    <a:pt x="0" y="99995"/>
                  </a:lnTo>
                </a:path>
              </a:pathLst>
            </a:custGeom>
            <a:ln w="13550" cap="flat">
              <a:solidFill>
                <a:srgbClr val="0058AB">
                  <a:alpha val="100000"/>
                </a:srgbClr>
              </a:solidFill>
              <a:prstDash val="dot"/>
              <a:round/>
            </a:ln>
          </p:spPr>
          <p:txBody>
            <a:bodyPr/>
            <a:lstStyle/>
            <a:p/>
          </p:txBody>
        </p:sp>
        <p:sp>
          <p:nvSpPr>
            <p:cNvPr id="81" name="pl81"/>
            <p:cNvSpPr/>
            <p:nvPr/>
          </p:nvSpPr>
          <p:spPr>
            <a:xfrm>
              <a:off x="8834957" y="1579940"/>
              <a:ext cx="0" cy="99995"/>
            </a:xfrm>
            <a:custGeom>
              <a:avLst/>
              <a:pathLst>
                <a:path w="0" h="99995">
                  <a:moveTo>
                    <a:pt x="0" y="0"/>
                  </a:moveTo>
                  <a:lnTo>
                    <a:pt x="0" y="99995"/>
                  </a:lnTo>
                </a:path>
              </a:pathLst>
            </a:custGeom>
            <a:ln w="13550" cap="flat">
              <a:solidFill>
                <a:srgbClr val="0058AB">
                  <a:alpha val="100000"/>
                </a:srgbClr>
              </a:solidFill>
              <a:prstDash val="dot"/>
              <a:round/>
            </a:ln>
          </p:spPr>
          <p:txBody>
            <a:bodyPr/>
            <a:lstStyle/>
            <a:p/>
          </p:txBody>
        </p:sp>
        <p:sp>
          <p:nvSpPr>
            <p:cNvPr id="82" name="pl82"/>
            <p:cNvSpPr/>
            <p:nvPr/>
          </p:nvSpPr>
          <p:spPr>
            <a:xfrm>
              <a:off x="6994756" y="1579940"/>
              <a:ext cx="1840200" cy="1999917"/>
            </a:xfrm>
            <a:custGeom>
              <a:avLst/>
              <a:pathLst>
                <a:path w="1840200" h="1999917">
                  <a:moveTo>
                    <a:pt x="0" y="857107"/>
                  </a:moveTo>
                  <a:lnTo>
                    <a:pt x="141553" y="714256"/>
                  </a:lnTo>
                  <a:lnTo>
                    <a:pt x="283107" y="1428512"/>
                  </a:lnTo>
                  <a:lnTo>
                    <a:pt x="424661" y="1642789"/>
                  </a:lnTo>
                  <a:lnTo>
                    <a:pt x="566215" y="1928491"/>
                  </a:lnTo>
                  <a:lnTo>
                    <a:pt x="707769" y="1999917"/>
                  </a:lnTo>
                  <a:lnTo>
                    <a:pt x="849323" y="1499938"/>
                  </a:lnTo>
                  <a:lnTo>
                    <a:pt x="990877" y="999958"/>
                  </a:lnTo>
                  <a:lnTo>
                    <a:pt x="1132431" y="857107"/>
                  </a:lnTo>
                  <a:lnTo>
                    <a:pt x="1273984" y="428553"/>
                  </a:lnTo>
                  <a:lnTo>
                    <a:pt x="1415538" y="285702"/>
                  </a:lnTo>
                  <a:lnTo>
                    <a:pt x="1557092" y="0"/>
                  </a:lnTo>
                  <a:lnTo>
                    <a:pt x="1698646" y="0"/>
                  </a:lnTo>
                  <a:lnTo>
                    <a:pt x="1840200" y="0"/>
                  </a:lnTo>
                </a:path>
              </a:pathLst>
            </a:custGeom>
            <a:ln w="27101" cap="flat">
              <a:solidFill>
                <a:srgbClr val="0058AB">
                  <a:alpha val="100000"/>
                </a:srgbClr>
              </a:solidFill>
              <a:prstDash val="solid"/>
              <a:round/>
            </a:ln>
          </p:spPr>
          <p:txBody>
            <a:bodyPr/>
            <a:lstStyle/>
            <a:p/>
          </p:txBody>
        </p:sp>
        <p:sp>
          <p:nvSpPr>
            <p:cNvPr id="83" name="tx83"/>
            <p:cNvSpPr/>
            <p:nvPr/>
          </p:nvSpPr>
          <p:spPr>
            <a:xfrm>
              <a:off x="7482632" y="161092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84" name="tx84"/>
            <p:cNvSpPr/>
            <p:nvPr/>
          </p:nvSpPr>
          <p:spPr>
            <a:xfrm>
              <a:off x="8097042" y="16109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85" name="tx85"/>
            <p:cNvSpPr/>
            <p:nvPr/>
          </p:nvSpPr>
          <p:spPr>
            <a:xfrm>
              <a:off x="8633113" y="16122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86" name="tx86"/>
            <p:cNvSpPr/>
            <p:nvPr/>
          </p:nvSpPr>
          <p:spPr>
            <a:xfrm>
              <a:off x="8774667" y="16122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87" name="tx87"/>
            <p:cNvSpPr/>
            <p:nvPr/>
          </p:nvSpPr>
          <p:spPr>
            <a:xfrm>
              <a:off x="8902429" y="246935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8" name="tx88"/>
            <p:cNvSpPr/>
            <p:nvPr/>
          </p:nvSpPr>
          <p:spPr>
            <a:xfrm>
              <a:off x="8877160" y="2396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89" name="tx89"/>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0" name="tx90"/>
            <p:cNvSpPr/>
            <p:nvPr/>
          </p:nvSpPr>
          <p:spPr>
            <a:xfrm>
              <a:off x="5003259" y="309918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1" name="tx91"/>
            <p:cNvSpPr/>
            <p:nvPr/>
          </p:nvSpPr>
          <p:spPr>
            <a:xfrm>
              <a:off x="5127474" y="238493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5049780" y="16706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3" name="tx93"/>
            <p:cNvSpPr/>
            <p:nvPr/>
          </p:nvSpPr>
          <p:spPr>
            <a:xfrm>
              <a:off x="5049780" y="9564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4" name="tx9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2" name="pl102"/>
            <p:cNvSpPr/>
            <p:nvPr/>
          </p:nvSpPr>
          <p:spPr>
            <a:xfrm>
              <a:off x="58590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58590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4" name="pl104"/>
            <p:cNvSpPr/>
            <p:nvPr/>
          </p:nvSpPr>
          <p:spPr>
            <a:xfrm>
              <a:off x="702553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5" name="pl105"/>
            <p:cNvSpPr/>
            <p:nvPr/>
          </p:nvSpPr>
          <p:spPr>
            <a:xfrm>
              <a:off x="77879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6" name="tx106"/>
            <p:cNvSpPr/>
            <p:nvPr/>
          </p:nvSpPr>
          <p:spPr>
            <a:xfrm>
              <a:off x="6126154" y="4830005"/>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Sudan</a:t>
              </a:r>
            </a:p>
          </p:txBody>
        </p:sp>
        <p:sp>
          <p:nvSpPr>
            <p:cNvPr id="107" name="tx107"/>
            <p:cNvSpPr/>
            <p:nvPr/>
          </p:nvSpPr>
          <p:spPr>
            <a:xfrm>
              <a:off x="72926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8" name="tx108"/>
            <p:cNvSpPr/>
            <p:nvPr/>
          </p:nvSpPr>
          <p:spPr>
            <a:xfrm>
              <a:off x="8055088"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09" name="tx10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0" name="pl110"/>
            <p:cNvSpPr/>
            <p:nvPr/>
          </p:nvSpPr>
          <p:spPr>
            <a:xfrm>
              <a:off x="22831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42152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61472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807929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2492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812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1132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317178" y="5825146"/>
              <a:ext cx="7321564" cy="149993"/>
            </a:xfrm>
            <a:prstGeom prst="rect">
              <a:avLst/>
            </a:prstGeom>
            <a:solidFill>
              <a:srgbClr val="1CABE2">
                <a:alpha val="80000"/>
              </a:srgbClr>
            </a:solidFill>
          </p:spPr>
          <p:txBody>
            <a:bodyPr/>
            <a:lstStyle/>
            <a:p/>
          </p:txBody>
        </p:sp>
        <p:sp>
          <p:nvSpPr>
            <p:cNvPr id="122" name="rc122"/>
            <p:cNvSpPr/>
            <p:nvPr/>
          </p:nvSpPr>
          <p:spPr>
            <a:xfrm>
              <a:off x="1317178" y="5637654"/>
              <a:ext cx="5426756" cy="149993"/>
            </a:xfrm>
            <a:prstGeom prst="rect">
              <a:avLst/>
            </a:prstGeom>
            <a:solidFill>
              <a:srgbClr val="1CABE2">
                <a:alpha val="80000"/>
              </a:srgbClr>
            </a:solidFill>
          </p:spPr>
          <p:txBody>
            <a:bodyPr/>
            <a:lstStyle/>
            <a:p/>
          </p:txBody>
        </p:sp>
        <p:sp>
          <p:nvSpPr>
            <p:cNvPr id="123" name="rc123"/>
            <p:cNvSpPr/>
            <p:nvPr/>
          </p:nvSpPr>
          <p:spPr>
            <a:xfrm>
              <a:off x="1317178" y="5450161"/>
              <a:ext cx="5771302" cy="149993"/>
            </a:xfrm>
            <a:prstGeom prst="rect">
              <a:avLst/>
            </a:prstGeom>
            <a:solidFill>
              <a:srgbClr val="1CABE2">
                <a:alpha val="80000"/>
              </a:srgbClr>
            </a:solidFill>
          </p:spPr>
          <p:txBody>
            <a:bodyPr/>
            <a:lstStyle/>
            <a:p/>
          </p:txBody>
        </p:sp>
        <p:sp>
          <p:nvSpPr>
            <p:cNvPr id="124" name="tx124"/>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114,000</a:t>
              </a:r>
            </a:p>
          </p:txBody>
        </p:sp>
        <p:sp>
          <p:nvSpPr>
            <p:cNvPr id="125" name="tx125"/>
            <p:cNvSpPr/>
            <p:nvPr/>
          </p:nvSpPr>
          <p:spPr>
            <a:xfrm>
              <a:off x="6312898"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84,000</a:t>
              </a:r>
            </a:p>
          </p:txBody>
        </p:sp>
        <p:sp>
          <p:nvSpPr>
            <p:cNvPr id="126" name="tx126"/>
            <p:cNvSpPr/>
            <p:nvPr/>
          </p:nvSpPr>
          <p:spPr>
            <a:xfrm>
              <a:off x="6657444"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90,000</a:t>
              </a:r>
            </a:p>
          </p:txBody>
        </p:sp>
        <p:sp>
          <p:nvSpPr>
            <p:cNvPr id="127" name="tx12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282192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2" name="tx132"/>
            <p:cNvSpPr/>
            <p:nvPr/>
          </p:nvSpPr>
          <p:spPr>
            <a:xfrm>
              <a:off x="475395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33" name="tx133"/>
            <p:cNvSpPr/>
            <p:nvPr/>
          </p:nvSpPr>
          <p:spPr>
            <a:xfrm>
              <a:off x="668598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34" name="tx13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35" name="tx13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6" name="tx13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South Sudan (73%) was 12 percentage points lower than the global average (85%) and 6 percentage points lower than the average across all ESAR countries (79%).
National DTP3 coverage was 12 percentage points higher than in 2019 (61%).
This equates to 90,000 un- and undervaccinated children in 2024 compared to 114,000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F26A21">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South Sudan ranked number 5 out of 21 countries for lowest DTP3 coverage (based on tied ranks).
South Sudan was in the top 10 countries with the most un- and undervaccinated children (rank=10).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07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90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772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854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148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231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313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395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02311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0637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9298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96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62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8294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7959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9762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188229"/>
              <a:ext cx="446987" cy="818455"/>
            </a:xfrm>
            <a:prstGeom prst="rect">
              <a:avLst/>
            </a:prstGeom>
            <a:solidFill>
              <a:srgbClr val="80BD41">
                <a:alpha val="100000"/>
              </a:srgbClr>
            </a:solidFill>
          </p:spPr>
          <p:txBody>
            <a:bodyPr/>
            <a:lstStyle/>
            <a:p/>
          </p:txBody>
        </p:sp>
        <p:sp>
          <p:nvSpPr>
            <p:cNvPr id="23" name="rc23"/>
            <p:cNvSpPr/>
            <p:nvPr/>
          </p:nvSpPr>
          <p:spPr>
            <a:xfrm>
              <a:off x="1296273" y="2664960"/>
              <a:ext cx="446987" cy="523269"/>
            </a:xfrm>
            <a:prstGeom prst="rect">
              <a:avLst/>
            </a:prstGeom>
            <a:solidFill>
              <a:srgbClr val="1CABE2">
                <a:alpha val="100000"/>
              </a:srgbClr>
            </a:solidFill>
          </p:spPr>
          <p:txBody>
            <a:bodyPr/>
            <a:lstStyle/>
            <a:p/>
          </p:txBody>
        </p:sp>
        <p:sp>
          <p:nvSpPr>
            <p:cNvPr id="24" name="rc24"/>
            <p:cNvSpPr/>
            <p:nvPr/>
          </p:nvSpPr>
          <p:spPr>
            <a:xfrm>
              <a:off x="1792926" y="3136380"/>
              <a:ext cx="446987" cy="870305"/>
            </a:xfrm>
            <a:prstGeom prst="rect">
              <a:avLst/>
            </a:prstGeom>
            <a:solidFill>
              <a:srgbClr val="80BD41">
                <a:alpha val="100000"/>
              </a:srgbClr>
            </a:solidFill>
          </p:spPr>
          <p:txBody>
            <a:bodyPr/>
            <a:lstStyle/>
            <a:p/>
          </p:txBody>
        </p:sp>
        <p:sp>
          <p:nvSpPr>
            <p:cNvPr id="25" name="rc25"/>
            <p:cNvSpPr/>
            <p:nvPr/>
          </p:nvSpPr>
          <p:spPr>
            <a:xfrm>
              <a:off x="1792926" y="2625251"/>
              <a:ext cx="446987" cy="511128"/>
            </a:xfrm>
            <a:prstGeom prst="rect">
              <a:avLst/>
            </a:prstGeom>
            <a:solidFill>
              <a:srgbClr val="1CABE2">
                <a:alpha val="100000"/>
              </a:srgbClr>
            </a:solidFill>
          </p:spPr>
          <p:txBody>
            <a:bodyPr/>
            <a:lstStyle/>
            <a:p/>
          </p:txBody>
        </p:sp>
        <p:sp>
          <p:nvSpPr>
            <p:cNvPr id="26" name="rc26"/>
            <p:cNvSpPr/>
            <p:nvPr/>
          </p:nvSpPr>
          <p:spPr>
            <a:xfrm>
              <a:off x="2289578" y="3262562"/>
              <a:ext cx="446987" cy="744122"/>
            </a:xfrm>
            <a:prstGeom prst="rect">
              <a:avLst/>
            </a:prstGeom>
            <a:solidFill>
              <a:srgbClr val="80BD41">
                <a:alpha val="100000"/>
              </a:srgbClr>
            </a:solidFill>
          </p:spPr>
          <p:txBody>
            <a:bodyPr/>
            <a:lstStyle/>
            <a:p/>
          </p:txBody>
        </p:sp>
        <p:sp>
          <p:nvSpPr>
            <p:cNvPr id="27" name="rc27"/>
            <p:cNvSpPr/>
            <p:nvPr/>
          </p:nvSpPr>
          <p:spPr>
            <a:xfrm>
              <a:off x="2289578" y="2602664"/>
              <a:ext cx="446987" cy="659897"/>
            </a:xfrm>
            <a:prstGeom prst="rect">
              <a:avLst/>
            </a:prstGeom>
            <a:solidFill>
              <a:srgbClr val="1CABE2">
                <a:alpha val="100000"/>
              </a:srgbClr>
            </a:solidFill>
          </p:spPr>
          <p:txBody>
            <a:bodyPr/>
            <a:lstStyle/>
            <a:p/>
          </p:txBody>
        </p:sp>
        <p:sp>
          <p:nvSpPr>
            <p:cNvPr id="28" name="rc28"/>
            <p:cNvSpPr/>
            <p:nvPr/>
          </p:nvSpPr>
          <p:spPr>
            <a:xfrm>
              <a:off x="2786230" y="3317628"/>
              <a:ext cx="446987" cy="689056"/>
            </a:xfrm>
            <a:prstGeom prst="rect">
              <a:avLst/>
            </a:prstGeom>
            <a:solidFill>
              <a:srgbClr val="80BD41">
                <a:alpha val="100000"/>
              </a:srgbClr>
            </a:solidFill>
          </p:spPr>
          <p:txBody>
            <a:bodyPr/>
            <a:lstStyle/>
            <a:p/>
          </p:txBody>
        </p:sp>
        <p:sp>
          <p:nvSpPr>
            <p:cNvPr id="29" name="rc29"/>
            <p:cNvSpPr/>
            <p:nvPr/>
          </p:nvSpPr>
          <p:spPr>
            <a:xfrm>
              <a:off x="2786230" y="2628572"/>
              <a:ext cx="446987" cy="689056"/>
            </a:xfrm>
            <a:prstGeom prst="rect">
              <a:avLst/>
            </a:prstGeom>
            <a:solidFill>
              <a:srgbClr val="1CABE2">
                <a:alpha val="100000"/>
              </a:srgbClr>
            </a:solidFill>
          </p:spPr>
          <p:txBody>
            <a:bodyPr/>
            <a:lstStyle/>
            <a:p/>
          </p:txBody>
        </p:sp>
        <p:sp>
          <p:nvSpPr>
            <p:cNvPr id="30" name="rc30"/>
            <p:cNvSpPr/>
            <p:nvPr/>
          </p:nvSpPr>
          <p:spPr>
            <a:xfrm>
              <a:off x="3282883" y="3437273"/>
              <a:ext cx="446987" cy="569411"/>
            </a:xfrm>
            <a:prstGeom prst="rect">
              <a:avLst/>
            </a:prstGeom>
            <a:solidFill>
              <a:srgbClr val="80BD41">
                <a:alpha val="100000"/>
              </a:srgbClr>
            </a:solidFill>
          </p:spPr>
          <p:txBody>
            <a:bodyPr/>
            <a:lstStyle/>
            <a:p/>
          </p:txBody>
        </p:sp>
        <p:sp>
          <p:nvSpPr>
            <p:cNvPr id="31" name="rc31"/>
            <p:cNvSpPr/>
            <p:nvPr/>
          </p:nvSpPr>
          <p:spPr>
            <a:xfrm>
              <a:off x="3282883" y="2768867"/>
              <a:ext cx="446987" cy="668406"/>
            </a:xfrm>
            <a:prstGeom prst="rect">
              <a:avLst/>
            </a:prstGeom>
            <a:solidFill>
              <a:srgbClr val="1CABE2">
                <a:alpha val="100000"/>
              </a:srgbClr>
            </a:solidFill>
          </p:spPr>
          <p:txBody>
            <a:bodyPr/>
            <a:lstStyle/>
            <a:p/>
          </p:txBody>
        </p:sp>
        <p:sp>
          <p:nvSpPr>
            <p:cNvPr id="32" name="rc32"/>
            <p:cNvSpPr/>
            <p:nvPr/>
          </p:nvSpPr>
          <p:spPr>
            <a:xfrm>
              <a:off x="3779535" y="3474630"/>
              <a:ext cx="446987" cy="532054"/>
            </a:xfrm>
            <a:prstGeom prst="rect">
              <a:avLst/>
            </a:prstGeom>
            <a:solidFill>
              <a:srgbClr val="80BD41">
                <a:alpha val="100000"/>
              </a:srgbClr>
            </a:solidFill>
          </p:spPr>
          <p:txBody>
            <a:bodyPr/>
            <a:lstStyle/>
            <a:p/>
          </p:txBody>
        </p:sp>
        <p:sp>
          <p:nvSpPr>
            <p:cNvPr id="33" name="rc33"/>
            <p:cNvSpPr/>
            <p:nvPr/>
          </p:nvSpPr>
          <p:spPr>
            <a:xfrm>
              <a:off x="3779535" y="2824348"/>
              <a:ext cx="446987" cy="650281"/>
            </a:xfrm>
            <a:prstGeom prst="rect">
              <a:avLst/>
            </a:prstGeom>
            <a:solidFill>
              <a:srgbClr val="1CABE2">
                <a:alpha val="100000"/>
              </a:srgbClr>
            </a:solidFill>
          </p:spPr>
          <p:txBody>
            <a:bodyPr/>
            <a:lstStyle/>
            <a:p/>
          </p:txBody>
        </p:sp>
        <p:sp>
          <p:nvSpPr>
            <p:cNvPr id="34" name="rc34"/>
            <p:cNvSpPr/>
            <p:nvPr/>
          </p:nvSpPr>
          <p:spPr>
            <a:xfrm>
              <a:off x="4276187" y="3464876"/>
              <a:ext cx="446987" cy="541809"/>
            </a:xfrm>
            <a:prstGeom prst="rect">
              <a:avLst/>
            </a:prstGeom>
            <a:solidFill>
              <a:srgbClr val="80BD41">
                <a:alpha val="100000"/>
              </a:srgbClr>
            </a:solidFill>
          </p:spPr>
          <p:txBody>
            <a:bodyPr/>
            <a:lstStyle/>
            <a:p/>
          </p:txBody>
        </p:sp>
        <p:sp>
          <p:nvSpPr>
            <p:cNvPr id="35" name="rc35"/>
            <p:cNvSpPr/>
            <p:nvPr/>
          </p:nvSpPr>
          <p:spPr>
            <a:xfrm>
              <a:off x="4276187" y="2964747"/>
              <a:ext cx="446987" cy="500128"/>
            </a:xfrm>
            <a:prstGeom prst="rect">
              <a:avLst/>
            </a:prstGeom>
            <a:solidFill>
              <a:srgbClr val="1CABE2">
                <a:alpha val="100000"/>
              </a:srgbClr>
            </a:solidFill>
          </p:spPr>
          <p:txBody>
            <a:bodyPr/>
            <a:lstStyle/>
            <a:p/>
          </p:txBody>
        </p:sp>
        <p:sp>
          <p:nvSpPr>
            <p:cNvPr id="36" name="rc36"/>
            <p:cNvSpPr/>
            <p:nvPr/>
          </p:nvSpPr>
          <p:spPr>
            <a:xfrm>
              <a:off x="4772839" y="3442358"/>
              <a:ext cx="446987" cy="564326"/>
            </a:xfrm>
            <a:prstGeom prst="rect">
              <a:avLst/>
            </a:prstGeom>
            <a:solidFill>
              <a:srgbClr val="80BD41">
                <a:alpha val="100000"/>
              </a:srgbClr>
            </a:solidFill>
          </p:spPr>
          <p:txBody>
            <a:bodyPr/>
            <a:lstStyle/>
            <a:p/>
          </p:txBody>
        </p:sp>
        <p:sp>
          <p:nvSpPr>
            <p:cNvPr id="37" name="rc37"/>
            <p:cNvSpPr/>
            <p:nvPr/>
          </p:nvSpPr>
          <p:spPr>
            <a:xfrm>
              <a:off x="4772839" y="3050183"/>
              <a:ext cx="446987" cy="392175"/>
            </a:xfrm>
            <a:prstGeom prst="rect">
              <a:avLst/>
            </a:prstGeom>
            <a:solidFill>
              <a:srgbClr val="1CABE2">
                <a:alpha val="100000"/>
              </a:srgbClr>
            </a:solidFill>
          </p:spPr>
          <p:txBody>
            <a:bodyPr/>
            <a:lstStyle/>
            <a:p/>
          </p:txBody>
        </p:sp>
        <p:sp>
          <p:nvSpPr>
            <p:cNvPr id="38" name="rc38"/>
            <p:cNvSpPr/>
            <p:nvPr/>
          </p:nvSpPr>
          <p:spPr>
            <a:xfrm>
              <a:off x="5269492" y="3391615"/>
              <a:ext cx="446987" cy="615069"/>
            </a:xfrm>
            <a:prstGeom prst="rect">
              <a:avLst/>
            </a:prstGeom>
            <a:solidFill>
              <a:srgbClr val="80BD41">
                <a:alpha val="100000"/>
              </a:srgbClr>
            </a:solidFill>
          </p:spPr>
          <p:txBody>
            <a:bodyPr/>
            <a:lstStyle/>
            <a:p/>
          </p:txBody>
        </p:sp>
        <p:sp>
          <p:nvSpPr>
            <p:cNvPr id="39" name="rc39"/>
            <p:cNvSpPr/>
            <p:nvPr/>
          </p:nvSpPr>
          <p:spPr>
            <a:xfrm>
              <a:off x="5269492" y="2998368"/>
              <a:ext cx="446987" cy="393247"/>
            </a:xfrm>
            <a:prstGeom prst="rect">
              <a:avLst/>
            </a:prstGeom>
            <a:solidFill>
              <a:srgbClr val="1CABE2">
                <a:alpha val="100000"/>
              </a:srgbClr>
            </a:solidFill>
          </p:spPr>
          <p:txBody>
            <a:bodyPr/>
            <a:lstStyle/>
            <a:p/>
          </p:txBody>
        </p:sp>
        <p:sp>
          <p:nvSpPr>
            <p:cNvPr id="40" name="rc40"/>
            <p:cNvSpPr/>
            <p:nvPr/>
          </p:nvSpPr>
          <p:spPr>
            <a:xfrm>
              <a:off x="5766144" y="3312786"/>
              <a:ext cx="446987" cy="693899"/>
            </a:xfrm>
            <a:prstGeom prst="rect">
              <a:avLst/>
            </a:prstGeom>
            <a:solidFill>
              <a:srgbClr val="80BD41">
                <a:alpha val="100000"/>
              </a:srgbClr>
            </a:solidFill>
          </p:spPr>
          <p:txBody>
            <a:bodyPr/>
            <a:lstStyle/>
            <a:p/>
          </p:txBody>
        </p:sp>
        <p:sp>
          <p:nvSpPr>
            <p:cNvPr id="41" name="rc41"/>
            <p:cNvSpPr/>
            <p:nvPr/>
          </p:nvSpPr>
          <p:spPr>
            <a:xfrm>
              <a:off x="5766144" y="2971007"/>
              <a:ext cx="446987" cy="341778"/>
            </a:xfrm>
            <a:prstGeom prst="rect">
              <a:avLst/>
            </a:prstGeom>
            <a:solidFill>
              <a:srgbClr val="1CABE2">
                <a:alpha val="100000"/>
              </a:srgbClr>
            </a:solidFill>
          </p:spPr>
          <p:txBody>
            <a:bodyPr/>
            <a:lstStyle/>
            <a:p/>
          </p:txBody>
        </p:sp>
        <p:sp>
          <p:nvSpPr>
            <p:cNvPr id="42" name="rc42"/>
            <p:cNvSpPr/>
            <p:nvPr/>
          </p:nvSpPr>
          <p:spPr>
            <a:xfrm>
              <a:off x="6262796" y="3274737"/>
              <a:ext cx="446987" cy="731947"/>
            </a:xfrm>
            <a:prstGeom prst="rect">
              <a:avLst/>
            </a:prstGeom>
            <a:solidFill>
              <a:srgbClr val="80BD41">
                <a:alpha val="100000"/>
              </a:srgbClr>
            </a:solidFill>
          </p:spPr>
          <p:txBody>
            <a:bodyPr/>
            <a:lstStyle/>
            <a:p/>
          </p:txBody>
        </p:sp>
        <p:sp>
          <p:nvSpPr>
            <p:cNvPr id="43" name="rc43"/>
            <p:cNvSpPr/>
            <p:nvPr/>
          </p:nvSpPr>
          <p:spPr>
            <a:xfrm>
              <a:off x="6262796" y="2945895"/>
              <a:ext cx="446987" cy="328841"/>
            </a:xfrm>
            <a:prstGeom prst="rect">
              <a:avLst/>
            </a:prstGeom>
            <a:solidFill>
              <a:srgbClr val="1CABE2">
                <a:alpha val="100000"/>
              </a:srgbClr>
            </a:solidFill>
          </p:spPr>
          <p:txBody>
            <a:bodyPr/>
            <a:lstStyle/>
            <a:p/>
          </p:txBody>
        </p:sp>
        <p:sp>
          <p:nvSpPr>
            <p:cNvPr id="44" name="rc44"/>
            <p:cNvSpPr/>
            <p:nvPr/>
          </p:nvSpPr>
          <p:spPr>
            <a:xfrm>
              <a:off x="6759448" y="3237830"/>
              <a:ext cx="446987" cy="768854"/>
            </a:xfrm>
            <a:prstGeom prst="rect">
              <a:avLst/>
            </a:prstGeom>
            <a:solidFill>
              <a:srgbClr val="80BD41">
                <a:alpha val="100000"/>
              </a:srgbClr>
            </a:solidFill>
          </p:spPr>
          <p:txBody>
            <a:bodyPr/>
            <a:lstStyle/>
            <a:p/>
          </p:txBody>
        </p:sp>
        <p:sp>
          <p:nvSpPr>
            <p:cNvPr id="45" name="rc45"/>
            <p:cNvSpPr/>
            <p:nvPr/>
          </p:nvSpPr>
          <p:spPr>
            <a:xfrm>
              <a:off x="6759448" y="2953436"/>
              <a:ext cx="446987" cy="284394"/>
            </a:xfrm>
            <a:prstGeom prst="rect">
              <a:avLst/>
            </a:prstGeom>
            <a:solidFill>
              <a:srgbClr val="1CABE2">
                <a:alpha val="100000"/>
              </a:srgbClr>
            </a:solidFill>
          </p:spPr>
          <p:txBody>
            <a:bodyPr/>
            <a:lstStyle/>
            <a:p/>
          </p:txBody>
        </p:sp>
        <p:sp>
          <p:nvSpPr>
            <p:cNvPr id="46" name="rc46"/>
            <p:cNvSpPr/>
            <p:nvPr/>
          </p:nvSpPr>
          <p:spPr>
            <a:xfrm>
              <a:off x="7256101" y="3218633"/>
              <a:ext cx="446987" cy="788051"/>
            </a:xfrm>
            <a:prstGeom prst="rect">
              <a:avLst/>
            </a:prstGeom>
            <a:solidFill>
              <a:srgbClr val="80BD41">
                <a:alpha val="100000"/>
              </a:srgbClr>
            </a:solidFill>
          </p:spPr>
          <p:txBody>
            <a:bodyPr/>
            <a:lstStyle/>
            <a:p/>
          </p:txBody>
        </p:sp>
        <p:sp>
          <p:nvSpPr>
            <p:cNvPr id="47" name="rc47"/>
            <p:cNvSpPr/>
            <p:nvPr/>
          </p:nvSpPr>
          <p:spPr>
            <a:xfrm>
              <a:off x="7256101" y="2927183"/>
              <a:ext cx="446987" cy="291450"/>
            </a:xfrm>
            <a:prstGeom prst="rect">
              <a:avLst/>
            </a:prstGeom>
            <a:solidFill>
              <a:srgbClr val="1CABE2">
                <a:alpha val="100000"/>
              </a:srgbClr>
            </a:solidFill>
          </p:spPr>
          <p:txBody>
            <a:bodyPr/>
            <a:lstStyle/>
            <a:p/>
          </p:txBody>
        </p:sp>
        <p:sp>
          <p:nvSpPr>
            <p:cNvPr id="48" name="rc48"/>
            <p:cNvSpPr/>
            <p:nvPr/>
          </p:nvSpPr>
          <p:spPr>
            <a:xfrm>
              <a:off x="7752753" y="3168617"/>
              <a:ext cx="446987" cy="838067"/>
            </a:xfrm>
            <a:prstGeom prst="rect">
              <a:avLst/>
            </a:prstGeom>
            <a:solidFill>
              <a:srgbClr val="80BD41">
                <a:alpha val="100000"/>
              </a:srgbClr>
            </a:solidFill>
          </p:spPr>
          <p:txBody>
            <a:bodyPr/>
            <a:lstStyle/>
            <a:p/>
          </p:txBody>
        </p:sp>
        <p:sp>
          <p:nvSpPr>
            <p:cNvPr id="49" name="rc49"/>
            <p:cNvSpPr/>
            <p:nvPr/>
          </p:nvSpPr>
          <p:spPr>
            <a:xfrm>
              <a:off x="7752753" y="2858661"/>
              <a:ext cx="446987" cy="309956"/>
            </a:xfrm>
            <a:prstGeom prst="rect">
              <a:avLst/>
            </a:prstGeom>
            <a:solidFill>
              <a:srgbClr val="1CABE2">
                <a:alpha val="100000"/>
              </a:srgbClr>
            </a:solidFill>
          </p:spPr>
          <p:txBody>
            <a:bodyPr/>
            <a:lstStyle/>
            <a:p/>
          </p:txBody>
        </p:sp>
        <p:sp>
          <p:nvSpPr>
            <p:cNvPr id="50" name="pl50"/>
            <p:cNvSpPr/>
            <p:nvPr/>
          </p:nvSpPr>
          <p:spPr>
            <a:xfrm>
              <a:off x="1519767" y="1956840"/>
              <a:ext cx="6456479" cy="786241"/>
            </a:xfrm>
            <a:custGeom>
              <a:avLst/>
              <a:pathLst>
                <a:path w="6456479" h="786241">
                  <a:moveTo>
                    <a:pt x="0" y="336960"/>
                  </a:moveTo>
                  <a:lnTo>
                    <a:pt x="496652" y="280800"/>
                  </a:lnTo>
                  <a:lnTo>
                    <a:pt x="993304" y="561601"/>
                  </a:lnTo>
                  <a:lnTo>
                    <a:pt x="1489956" y="645841"/>
                  </a:lnTo>
                  <a:lnTo>
                    <a:pt x="1986609" y="758161"/>
                  </a:lnTo>
                  <a:lnTo>
                    <a:pt x="2483261" y="786241"/>
                  </a:lnTo>
                  <a:lnTo>
                    <a:pt x="2979913" y="589681"/>
                  </a:lnTo>
                  <a:lnTo>
                    <a:pt x="3476565" y="393120"/>
                  </a:lnTo>
                  <a:lnTo>
                    <a:pt x="3973218" y="336960"/>
                  </a:lnTo>
                  <a:lnTo>
                    <a:pt x="4469870" y="168480"/>
                  </a:lnTo>
                  <a:lnTo>
                    <a:pt x="4966522" y="112320"/>
                  </a:lnTo>
                  <a:lnTo>
                    <a:pt x="5463175" y="0"/>
                  </a:lnTo>
                  <a:lnTo>
                    <a:pt x="5959827" y="0"/>
                  </a:lnTo>
                  <a:lnTo>
                    <a:pt x="6456479" y="0"/>
                  </a:lnTo>
                </a:path>
              </a:pathLst>
            </a:custGeom>
            <a:ln w="27101" cap="flat">
              <a:solidFill>
                <a:srgbClr val="0058AB">
                  <a:alpha val="100000"/>
                </a:srgbClr>
              </a:solidFill>
              <a:prstDash val="solid"/>
              <a:round/>
            </a:ln>
          </p:spPr>
          <p:txBody>
            <a:bodyPr/>
            <a:lstStyle/>
            <a:p/>
          </p:txBody>
        </p:sp>
        <p:sp>
          <p:nvSpPr>
            <p:cNvPr id="51" name="tx51"/>
            <p:cNvSpPr/>
            <p:nvPr/>
          </p:nvSpPr>
          <p:spPr>
            <a:xfrm>
              <a:off x="344608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52" name="tx52"/>
            <p:cNvSpPr/>
            <p:nvPr/>
          </p:nvSpPr>
          <p:spPr>
            <a:xfrm>
              <a:off x="543269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53" name="tx53"/>
            <p:cNvSpPr/>
            <p:nvPr/>
          </p:nvSpPr>
          <p:spPr>
            <a:xfrm>
              <a:off x="592934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54" name="tx54"/>
            <p:cNvSpPr/>
            <p:nvPr/>
          </p:nvSpPr>
          <p:spPr>
            <a:xfrm>
              <a:off x="642600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55" name="tx55"/>
            <p:cNvSpPr/>
            <p:nvPr/>
          </p:nvSpPr>
          <p:spPr>
            <a:xfrm>
              <a:off x="692265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56" name="tx56"/>
            <p:cNvSpPr/>
            <p:nvPr/>
          </p:nvSpPr>
          <p:spPr>
            <a:xfrm>
              <a:off x="741930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57" name="tx57"/>
            <p:cNvSpPr/>
            <p:nvPr/>
          </p:nvSpPr>
          <p:spPr>
            <a:xfrm>
              <a:off x="7915957"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58" name="tx58"/>
            <p:cNvSpPr/>
            <p:nvPr/>
          </p:nvSpPr>
          <p:spPr>
            <a:xfrm>
              <a:off x="3388823" y="26328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357.9</a:t>
              </a:r>
            </a:p>
          </p:txBody>
        </p:sp>
        <p:sp>
          <p:nvSpPr>
            <p:cNvPr id="59" name="tx59"/>
            <p:cNvSpPr/>
            <p:nvPr/>
          </p:nvSpPr>
          <p:spPr>
            <a:xfrm>
              <a:off x="5375432" y="28624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291.5</a:t>
              </a:r>
            </a:p>
          </p:txBody>
        </p:sp>
        <p:sp>
          <p:nvSpPr>
            <p:cNvPr id="60" name="tx60"/>
            <p:cNvSpPr/>
            <p:nvPr/>
          </p:nvSpPr>
          <p:spPr>
            <a:xfrm>
              <a:off x="5872084" y="28350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299.4</a:t>
              </a:r>
            </a:p>
          </p:txBody>
        </p:sp>
        <p:sp>
          <p:nvSpPr>
            <p:cNvPr id="61" name="tx61"/>
            <p:cNvSpPr/>
            <p:nvPr/>
          </p:nvSpPr>
          <p:spPr>
            <a:xfrm>
              <a:off x="6368736" y="28099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306.7</a:t>
              </a:r>
            </a:p>
          </p:txBody>
        </p:sp>
        <p:sp>
          <p:nvSpPr>
            <p:cNvPr id="62" name="tx62"/>
            <p:cNvSpPr/>
            <p:nvPr/>
          </p:nvSpPr>
          <p:spPr>
            <a:xfrm>
              <a:off x="6865389" y="28174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304.5</a:t>
              </a:r>
            </a:p>
          </p:txBody>
        </p:sp>
        <p:sp>
          <p:nvSpPr>
            <p:cNvPr id="63" name="tx63"/>
            <p:cNvSpPr/>
            <p:nvPr/>
          </p:nvSpPr>
          <p:spPr>
            <a:xfrm>
              <a:off x="7362041" y="27912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312.1</a:t>
              </a:r>
            </a:p>
          </p:txBody>
        </p:sp>
        <p:sp>
          <p:nvSpPr>
            <p:cNvPr id="64" name="tx64"/>
            <p:cNvSpPr/>
            <p:nvPr/>
          </p:nvSpPr>
          <p:spPr>
            <a:xfrm>
              <a:off x="7858693" y="27226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331.9</a:t>
              </a:r>
            </a:p>
          </p:txBody>
        </p:sp>
        <p:sp>
          <p:nvSpPr>
            <p:cNvPr id="65" name="pl65"/>
            <p:cNvSpPr/>
            <p:nvPr/>
          </p:nvSpPr>
          <p:spPr>
            <a:xfrm>
              <a:off x="3506376" y="1198678"/>
              <a:ext cx="0" cy="1516323"/>
            </a:xfrm>
            <a:custGeom>
              <a:avLst/>
              <a:pathLst>
                <a:path w="0" h="1516323">
                  <a:moveTo>
                    <a:pt x="0" y="1516323"/>
                  </a:moveTo>
                  <a:lnTo>
                    <a:pt x="0" y="0"/>
                  </a:lnTo>
                </a:path>
              </a:pathLst>
            </a:custGeom>
            <a:ln w="13550" cap="flat">
              <a:solidFill>
                <a:srgbClr val="0058AB">
                  <a:alpha val="100000"/>
                </a:srgbClr>
              </a:solidFill>
              <a:prstDash val="dot"/>
              <a:round/>
            </a:ln>
          </p:spPr>
          <p:txBody>
            <a:bodyPr/>
            <a:lstStyle/>
            <a:p/>
          </p:txBody>
        </p:sp>
        <p:sp>
          <p:nvSpPr>
            <p:cNvPr id="66" name="pl66"/>
            <p:cNvSpPr/>
            <p:nvPr/>
          </p:nvSpPr>
          <p:spPr>
            <a:xfrm>
              <a:off x="5492985" y="1198678"/>
              <a:ext cx="0" cy="1095122"/>
            </a:xfrm>
            <a:custGeom>
              <a:avLst/>
              <a:pathLst>
                <a:path w="0" h="1095122">
                  <a:moveTo>
                    <a:pt x="0" y="1095122"/>
                  </a:moveTo>
                  <a:lnTo>
                    <a:pt x="0" y="0"/>
                  </a:lnTo>
                </a:path>
              </a:pathLst>
            </a:custGeom>
            <a:ln w="13550" cap="flat">
              <a:solidFill>
                <a:srgbClr val="0058AB">
                  <a:alpha val="100000"/>
                </a:srgbClr>
              </a:solidFill>
              <a:prstDash val="dot"/>
              <a:round/>
            </a:ln>
          </p:spPr>
          <p:txBody>
            <a:bodyPr/>
            <a:lstStyle/>
            <a:p/>
          </p:txBody>
        </p:sp>
        <p:sp>
          <p:nvSpPr>
            <p:cNvPr id="67" name="pl67"/>
            <p:cNvSpPr/>
            <p:nvPr/>
          </p:nvSpPr>
          <p:spPr>
            <a:xfrm>
              <a:off x="5989637"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68" name="pl68"/>
            <p:cNvSpPr/>
            <p:nvPr/>
          </p:nvSpPr>
          <p:spPr>
            <a:xfrm>
              <a:off x="6486290" y="1198678"/>
              <a:ext cx="0" cy="870482"/>
            </a:xfrm>
            <a:custGeom>
              <a:avLst/>
              <a:pathLst>
                <a:path w="0" h="870482">
                  <a:moveTo>
                    <a:pt x="0" y="870482"/>
                  </a:moveTo>
                  <a:lnTo>
                    <a:pt x="0" y="0"/>
                  </a:lnTo>
                </a:path>
              </a:pathLst>
            </a:custGeom>
            <a:ln w="13550" cap="flat">
              <a:solidFill>
                <a:srgbClr val="0058AB">
                  <a:alpha val="100000"/>
                </a:srgbClr>
              </a:solidFill>
              <a:prstDash val="dot"/>
              <a:round/>
            </a:ln>
          </p:spPr>
          <p:txBody>
            <a:bodyPr/>
            <a:lstStyle/>
            <a:p/>
          </p:txBody>
        </p:sp>
        <p:sp>
          <p:nvSpPr>
            <p:cNvPr id="69" name="pl69"/>
            <p:cNvSpPr/>
            <p:nvPr/>
          </p:nvSpPr>
          <p:spPr>
            <a:xfrm>
              <a:off x="6982942"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70" name="pl70"/>
            <p:cNvSpPr/>
            <p:nvPr/>
          </p:nvSpPr>
          <p:spPr>
            <a:xfrm>
              <a:off x="7479594"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71" name="pl71"/>
            <p:cNvSpPr/>
            <p:nvPr/>
          </p:nvSpPr>
          <p:spPr>
            <a:xfrm>
              <a:off x="7976247"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72" name="tx72"/>
            <p:cNvSpPr/>
            <p:nvPr/>
          </p:nvSpPr>
          <p:spPr>
            <a:xfrm>
              <a:off x="3388823" y="36869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164.6</a:t>
              </a:r>
            </a:p>
          </p:txBody>
        </p:sp>
        <p:sp>
          <p:nvSpPr>
            <p:cNvPr id="73" name="tx73"/>
            <p:cNvSpPr/>
            <p:nvPr/>
          </p:nvSpPr>
          <p:spPr>
            <a:xfrm>
              <a:off x="3388823" y="30679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193.2</a:t>
              </a:r>
            </a:p>
          </p:txBody>
        </p:sp>
        <p:sp>
          <p:nvSpPr>
            <p:cNvPr id="74" name="tx74"/>
            <p:cNvSpPr/>
            <p:nvPr/>
          </p:nvSpPr>
          <p:spPr>
            <a:xfrm>
              <a:off x="5375432" y="36641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177.8</a:t>
              </a:r>
            </a:p>
          </p:txBody>
        </p:sp>
        <p:sp>
          <p:nvSpPr>
            <p:cNvPr id="75" name="tx75"/>
            <p:cNvSpPr/>
            <p:nvPr/>
          </p:nvSpPr>
          <p:spPr>
            <a:xfrm>
              <a:off x="5375432" y="31598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113.7</a:t>
              </a:r>
            </a:p>
          </p:txBody>
        </p:sp>
        <p:sp>
          <p:nvSpPr>
            <p:cNvPr id="76" name="tx76"/>
            <p:cNvSpPr/>
            <p:nvPr/>
          </p:nvSpPr>
          <p:spPr>
            <a:xfrm>
              <a:off x="5872084" y="36246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200.6</a:t>
              </a:r>
            </a:p>
          </p:txBody>
        </p:sp>
        <p:sp>
          <p:nvSpPr>
            <p:cNvPr id="77" name="tx77"/>
            <p:cNvSpPr/>
            <p:nvPr/>
          </p:nvSpPr>
          <p:spPr>
            <a:xfrm>
              <a:off x="5898210" y="31068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98.8</a:t>
              </a:r>
            </a:p>
          </p:txBody>
        </p:sp>
        <p:sp>
          <p:nvSpPr>
            <p:cNvPr id="78" name="tx78"/>
            <p:cNvSpPr/>
            <p:nvPr/>
          </p:nvSpPr>
          <p:spPr>
            <a:xfrm>
              <a:off x="6368736" y="36056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211.6</a:t>
              </a:r>
            </a:p>
          </p:txBody>
        </p:sp>
        <p:sp>
          <p:nvSpPr>
            <p:cNvPr id="79" name="tx79"/>
            <p:cNvSpPr/>
            <p:nvPr/>
          </p:nvSpPr>
          <p:spPr>
            <a:xfrm>
              <a:off x="6394862" y="30752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95.1</a:t>
              </a:r>
            </a:p>
          </p:txBody>
        </p:sp>
        <p:sp>
          <p:nvSpPr>
            <p:cNvPr id="80" name="tx80"/>
            <p:cNvSpPr/>
            <p:nvPr/>
          </p:nvSpPr>
          <p:spPr>
            <a:xfrm>
              <a:off x="6865389" y="35871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222.3</a:t>
              </a:r>
            </a:p>
          </p:txBody>
        </p:sp>
        <p:sp>
          <p:nvSpPr>
            <p:cNvPr id="81" name="tx81"/>
            <p:cNvSpPr/>
            <p:nvPr/>
          </p:nvSpPr>
          <p:spPr>
            <a:xfrm>
              <a:off x="6891514" y="30605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82.2</a:t>
              </a:r>
            </a:p>
          </p:txBody>
        </p:sp>
        <p:sp>
          <p:nvSpPr>
            <p:cNvPr id="82" name="tx82"/>
            <p:cNvSpPr/>
            <p:nvPr/>
          </p:nvSpPr>
          <p:spPr>
            <a:xfrm>
              <a:off x="7362041" y="35776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227.8</a:t>
              </a:r>
            </a:p>
          </p:txBody>
        </p:sp>
        <p:sp>
          <p:nvSpPr>
            <p:cNvPr id="83" name="tx83"/>
            <p:cNvSpPr/>
            <p:nvPr/>
          </p:nvSpPr>
          <p:spPr>
            <a:xfrm>
              <a:off x="7388166" y="30378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84.3</a:t>
              </a:r>
            </a:p>
          </p:txBody>
        </p:sp>
        <p:sp>
          <p:nvSpPr>
            <p:cNvPr id="84" name="tx84"/>
            <p:cNvSpPr/>
            <p:nvPr/>
          </p:nvSpPr>
          <p:spPr>
            <a:xfrm>
              <a:off x="7858693" y="35525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242.3</a:t>
              </a:r>
            </a:p>
          </p:txBody>
        </p:sp>
        <p:sp>
          <p:nvSpPr>
            <p:cNvPr id="85" name="tx85"/>
            <p:cNvSpPr/>
            <p:nvPr/>
          </p:nvSpPr>
          <p:spPr>
            <a:xfrm>
              <a:off x="7884819" y="29785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89.6</a:t>
              </a:r>
            </a:p>
          </p:txBody>
        </p:sp>
        <p:sp>
          <p:nvSpPr>
            <p:cNvPr id="86" name="tx86"/>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655386" y="32627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88" name="tx88"/>
            <p:cNvSpPr/>
            <p:nvPr/>
          </p:nvSpPr>
          <p:spPr>
            <a:xfrm>
              <a:off x="655386" y="25709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89" name="tx89"/>
            <p:cNvSpPr/>
            <p:nvPr/>
          </p:nvSpPr>
          <p:spPr>
            <a:xfrm>
              <a:off x="655386" y="18792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90" name="tx90"/>
            <p:cNvSpPr/>
            <p:nvPr/>
          </p:nvSpPr>
          <p:spPr>
            <a:xfrm>
              <a:off x="655386" y="11874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91" name="tx9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3" name="tx9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4" name="tx9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5" name="tx9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6" name="tx96"/>
            <p:cNvSpPr/>
            <p:nvPr/>
          </p:nvSpPr>
          <p:spPr>
            <a:xfrm rot="-5400000">
              <a:off x="86666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334993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533653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58331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329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82649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32311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8198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05" name="tx105"/>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6" name="pl106"/>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7" name="tx107"/>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08" name="rc108"/>
            <p:cNvSpPr/>
            <p:nvPr/>
          </p:nvSpPr>
          <p:spPr>
            <a:xfrm>
              <a:off x="4433341" y="4909475"/>
              <a:ext cx="201456" cy="201456"/>
            </a:xfrm>
            <a:prstGeom prst="rect">
              <a:avLst/>
            </a:prstGeom>
            <a:solidFill>
              <a:srgbClr val="1CABE2">
                <a:alpha val="100000"/>
              </a:srgbClr>
            </a:solidFill>
          </p:spPr>
          <p:txBody>
            <a:bodyPr/>
            <a:lstStyle/>
            <a:p/>
          </p:txBody>
        </p:sp>
        <p:sp>
          <p:nvSpPr>
            <p:cNvPr id="109" name="rc109"/>
            <p:cNvSpPr/>
            <p:nvPr/>
          </p:nvSpPr>
          <p:spPr>
            <a:xfrm>
              <a:off x="5638429" y="4909475"/>
              <a:ext cx="201456" cy="201456"/>
            </a:xfrm>
            <a:prstGeom prst="rect">
              <a:avLst/>
            </a:prstGeom>
            <a:solidFill>
              <a:srgbClr val="80BD41">
                <a:alpha val="100000"/>
              </a:srgbClr>
            </a:solidFill>
          </p:spPr>
          <p:txBody>
            <a:bodyPr/>
            <a:lstStyle/>
            <a:p/>
          </p:txBody>
        </p:sp>
        <p:sp>
          <p:nvSpPr>
            <p:cNvPr id="110" name="tx110"/>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11" name="tx111"/>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12" name="tx112"/>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13" name="tx113"/>
            <p:cNvSpPr/>
            <p:nvPr/>
          </p:nvSpPr>
          <p:spPr>
            <a:xfrm>
              <a:off x="951100" y="660204"/>
              <a:ext cx="186425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Sudan, 2011-2024</a:t>
              </a:r>
            </a:p>
          </p:txBody>
        </p:sp>
        <p:sp>
          <p:nvSpPr>
            <p:cNvPr id="114" name="pl114"/>
            <p:cNvSpPr/>
            <p:nvPr/>
          </p:nvSpPr>
          <p:spPr>
            <a:xfrm>
              <a:off x="228671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42675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62484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82293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9" name="pl11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0" name="pl12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1" name="pl12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27715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525802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2389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296273" y="5774644"/>
              <a:ext cx="3522396" cy="162162"/>
            </a:xfrm>
            <a:prstGeom prst="rect">
              <a:avLst/>
            </a:prstGeom>
            <a:solidFill>
              <a:srgbClr val="80BD41">
                <a:alpha val="100000"/>
              </a:srgbClr>
            </a:solidFill>
          </p:spPr>
          <p:txBody>
            <a:bodyPr/>
            <a:lstStyle/>
            <a:p/>
          </p:txBody>
        </p:sp>
        <p:sp>
          <p:nvSpPr>
            <p:cNvPr id="126" name="rc126"/>
            <p:cNvSpPr/>
            <p:nvPr/>
          </p:nvSpPr>
          <p:spPr>
            <a:xfrm>
              <a:off x="4818670" y="5774644"/>
              <a:ext cx="2252059" cy="162162"/>
            </a:xfrm>
            <a:prstGeom prst="rect">
              <a:avLst/>
            </a:prstGeom>
            <a:solidFill>
              <a:srgbClr val="1CABE2">
                <a:alpha val="100000"/>
              </a:srgbClr>
            </a:solidFill>
          </p:spPr>
          <p:txBody>
            <a:bodyPr/>
            <a:lstStyle/>
            <a:p/>
          </p:txBody>
        </p:sp>
        <p:sp>
          <p:nvSpPr>
            <p:cNvPr id="127" name="rc127"/>
            <p:cNvSpPr/>
            <p:nvPr/>
          </p:nvSpPr>
          <p:spPr>
            <a:xfrm>
              <a:off x="1296273" y="5571941"/>
              <a:ext cx="4513033" cy="162162"/>
            </a:xfrm>
            <a:prstGeom prst="rect">
              <a:avLst/>
            </a:prstGeom>
            <a:solidFill>
              <a:srgbClr val="80BD41">
                <a:alpha val="100000"/>
              </a:srgbClr>
            </a:solidFill>
          </p:spPr>
          <p:txBody>
            <a:bodyPr/>
            <a:lstStyle/>
            <a:p/>
          </p:txBody>
        </p:sp>
        <p:sp>
          <p:nvSpPr>
            <p:cNvPr id="128" name="rc128"/>
            <p:cNvSpPr/>
            <p:nvPr/>
          </p:nvSpPr>
          <p:spPr>
            <a:xfrm>
              <a:off x="5809306" y="5571941"/>
              <a:ext cx="1669087" cy="162162"/>
            </a:xfrm>
            <a:prstGeom prst="rect">
              <a:avLst/>
            </a:prstGeom>
            <a:solidFill>
              <a:srgbClr val="1CABE2">
                <a:alpha val="100000"/>
              </a:srgbClr>
            </a:solidFill>
          </p:spPr>
          <p:txBody>
            <a:bodyPr/>
            <a:lstStyle/>
            <a:p/>
          </p:txBody>
        </p:sp>
        <p:sp>
          <p:nvSpPr>
            <p:cNvPr id="129" name="rc129"/>
            <p:cNvSpPr/>
            <p:nvPr/>
          </p:nvSpPr>
          <p:spPr>
            <a:xfrm>
              <a:off x="1296273" y="5369238"/>
              <a:ext cx="4799467" cy="162162"/>
            </a:xfrm>
            <a:prstGeom prst="rect">
              <a:avLst/>
            </a:prstGeom>
            <a:solidFill>
              <a:srgbClr val="80BD41">
                <a:alpha val="100000"/>
              </a:srgbClr>
            </a:solidFill>
          </p:spPr>
          <p:txBody>
            <a:bodyPr/>
            <a:lstStyle/>
            <a:p/>
          </p:txBody>
        </p:sp>
        <p:sp>
          <p:nvSpPr>
            <p:cNvPr id="130" name="rc130"/>
            <p:cNvSpPr/>
            <p:nvPr/>
          </p:nvSpPr>
          <p:spPr>
            <a:xfrm>
              <a:off x="6095741" y="5369238"/>
              <a:ext cx="1775064" cy="162162"/>
            </a:xfrm>
            <a:prstGeom prst="rect">
              <a:avLst/>
            </a:prstGeom>
            <a:solidFill>
              <a:srgbClr val="1CABE2">
                <a:alpha val="100000"/>
              </a:srgbClr>
            </a:solidFill>
          </p:spPr>
          <p:txBody>
            <a:bodyPr/>
            <a:lstStyle/>
            <a:p/>
          </p:txBody>
        </p:sp>
        <p:sp>
          <p:nvSpPr>
            <p:cNvPr id="131" name="tx131"/>
            <p:cNvSpPr/>
            <p:nvPr/>
          </p:nvSpPr>
          <p:spPr>
            <a:xfrm>
              <a:off x="721456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291.5</a:t>
              </a:r>
            </a:p>
          </p:txBody>
        </p:sp>
        <p:sp>
          <p:nvSpPr>
            <p:cNvPr id="132" name="tx132"/>
            <p:cNvSpPr/>
            <p:nvPr/>
          </p:nvSpPr>
          <p:spPr>
            <a:xfrm>
              <a:off x="7642819"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312.1</a:t>
              </a:r>
            </a:p>
          </p:txBody>
        </p:sp>
        <p:sp>
          <p:nvSpPr>
            <p:cNvPr id="133" name="tx133"/>
            <p:cNvSpPr/>
            <p:nvPr/>
          </p:nvSpPr>
          <p:spPr>
            <a:xfrm>
              <a:off x="8055059"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331.9</a:t>
              </a:r>
            </a:p>
          </p:txBody>
        </p:sp>
        <p:sp>
          <p:nvSpPr>
            <p:cNvPr id="134" name="tx134"/>
            <p:cNvSpPr/>
            <p:nvPr/>
          </p:nvSpPr>
          <p:spPr>
            <a:xfrm>
              <a:off x="2921833"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177.8</a:t>
              </a:r>
            </a:p>
          </p:txBody>
        </p:sp>
        <p:sp>
          <p:nvSpPr>
            <p:cNvPr id="135" name="tx135"/>
            <p:cNvSpPr/>
            <p:nvPr/>
          </p:nvSpPr>
          <p:spPr>
            <a:xfrm>
              <a:off x="5809061"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113.7</a:t>
              </a:r>
            </a:p>
          </p:txBody>
        </p:sp>
        <p:sp>
          <p:nvSpPr>
            <p:cNvPr id="136" name="tx136"/>
            <p:cNvSpPr/>
            <p:nvPr/>
          </p:nvSpPr>
          <p:spPr>
            <a:xfrm>
              <a:off x="3417151"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227.8</a:t>
              </a:r>
            </a:p>
          </p:txBody>
        </p:sp>
        <p:sp>
          <p:nvSpPr>
            <p:cNvPr id="137" name="tx137"/>
            <p:cNvSpPr/>
            <p:nvPr/>
          </p:nvSpPr>
          <p:spPr>
            <a:xfrm>
              <a:off x="6538356"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84.3</a:t>
              </a:r>
            </a:p>
          </p:txBody>
        </p:sp>
        <p:sp>
          <p:nvSpPr>
            <p:cNvPr id="138" name="tx138"/>
            <p:cNvSpPr/>
            <p:nvPr/>
          </p:nvSpPr>
          <p:spPr>
            <a:xfrm>
              <a:off x="3560369"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242.3</a:t>
              </a:r>
            </a:p>
          </p:txBody>
        </p:sp>
        <p:sp>
          <p:nvSpPr>
            <p:cNvPr id="139" name="tx139"/>
            <p:cNvSpPr/>
            <p:nvPr/>
          </p:nvSpPr>
          <p:spPr>
            <a:xfrm>
              <a:off x="6877780"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89.6</a:t>
              </a:r>
            </a:p>
          </p:txBody>
        </p:sp>
        <p:sp>
          <p:nvSpPr>
            <p:cNvPr id="140" name="tx14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16060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a:off x="514148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6" name="tx146"/>
            <p:cNvSpPr/>
            <p:nvPr/>
          </p:nvSpPr>
          <p:spPr>
            <a:xfrm>
              <a:off x="7122364"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7" name="tx147"/>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8" name="tx14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(73%) was higher than in 2019 (61%).
The number of children vaccinated with DTP3 increased 36% compared to in 2019.
The number of surviving infants increased approximately 14% compared to in 2019.
In 2024, 100,000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470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62777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7084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2277551"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4507929"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747028"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242668"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738307"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233947"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729586"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966584" y="30874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 name="pl17"/>
            <p:cNvSpPr/>
            <p:nvPr/>
          </p:nvSpPr>
          <p:spPr>
            <a:xfrm>
              <a:off x="966584" y="216813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8" name="pl18"/>
            <p:cNvSpPr/>
            <p:nvPr/>
          </p:nvSpPr>
          <p:spPr>
            <a:xfrm>
              <a:off x="966584" y="124885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9" name="pl19"/>
            <p:cNvSpPr/>
            <p:nvPr/>
          </p:nvSpPr>
          <p:spPr>
            <a:xfrm>
              <a:off x="10384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66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49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9484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9048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98612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8176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7740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3329160"/>
              <a:ext cx="446075" cy="677525"/>
            </a:xfrm>
            <a:prstGeom prst="rect">
              <a:avLst/>
            </a:prstGeom>
            <a:solidFill>
              <a:srgbClr val="E2231A">
                <a:alpha val="100000"/>
              </a:srgbClr>
            </a:solidFill>
          </p:spPr>
          <p:txBody>
            <a:bodyPr/>
            <a:lstStyle/>
            <a:p/>
          </p:txBody>
        </p:sp>
        <p:sp>
          <p:nvSpPr>
            <p:cNvPr id="28" name="rc28"/>
            <p:cNvSpPr/>
            <p:nvPr/>
          </p:nvSpPr>
          <p:spPr>
            <a:xfrm>
              <a:off x="1806693" y="3254032"/>
              <a:ext cx="446075" cy="752652"/>
            </a:xfrm>
            <a:prstGeom prst="rect">
              <a:avLst/>
            </a:prstGeom>
            <a:solidFill>
              <a:srgbClr val="E2231A">
                <a:alpha val="100000"/>
              </a:srgbClr>
            </a:solidFill>
          </p:spPr>
          <p:txBody>
            <a:bodyPr/>
            <a:lstStyle/>
            <a:p/>
          </p:txBody>
        </p:sp>
        <p:sp>
          <p:nvSpPr>
            <p:cNvPr id="29" name="rc29"/>
            <p:cNvSpPr/>
            <p:nvPr/>
          </p:nvSpPr>
          <p:spPr>
            <a:xfrm>
              <a:off x="2302333" y="3204437"/>
              <a:ext cx="446075" cy="802247"/>
            </a:xfrm>
            <a:prstGeom prst="rect">
              <a:avLst/>
            </a:prstGeom>
            <a:solidFill>
              <a:srgbClr val="E2231A">
                <a:alpha val="100000"/>
              </a:srgbClr>
            </a:solidFill>
          </p:spPr>
          <p:txBody>
            <a:bodyPr/>
            <a:lstStyle/>
            <a:p/>
          </p:txBody>
        </p:sp>
        <p:sp>
          <p:nvSpPr>
            <p:cNvPr id="30" name="rc30"/>
            <p:cNvSpPr/>
            <p:nvPr/>
          </p:nvSpPr>
          <p:spPr>
            <a:xfrm>
              <a:off x="2797973" y="3164283"/>
              <a:ext cx="446075" cy="842401"/>
            </a:xfrm>
            <a:prstGeom prst="rect">
              <a:avLst/>
            </a:prstGeom>
            <a:solidFill>
              <a:srgbClr val="E2231A">
                <a:alpha val="100000"/>
              </a:srgbClr>
            </a:solidFill>
          </p:spPr>
          <p:txBody>
            <a:bodyPr/>
            <a:lstStyle/>
            <a:p/>
          </p:txBody>
        </p:sp>
        <p:sp>
          <p:nvSpPr>
            <p:cNvPr id="31" name="rc31"/>
            <p:cNvSpPr/>
            <p:nvPr/>
          </p:nvSpPr>
          <p:spPr>
            <a:xfrm>
              <a:off x="3293612" y="3217155"/>
              <a:ext cx="446075" cy="789529"/>
            </a:xfrm>
            <a:prstGeom prst="rect">
              <a:avLst/>
            </a:prstGeom>
            <a:solidFill>
              <a:srgbClr val="E2231A">
                <a:alpha val="100000"/>
              </a:srgbClr>
            </a:solidFill>
          </p:spPr>
          <p:txBody>
            <a:bodyPr/>
            <a:lstStyle/>
            <a:p/>
          </p:txBody>
        </p:sp>
        <p:sp>
          <p:nvSpPr>
            <p:cNvPr id="32" name="rc32"/>
            <p:cNvSpPr/>
            <p:nvPr/>
          </p:nvSpPr>
          <p:spPr>
            <a:xfrm>
              <a:off x="3789252" y="3236837"/>
              <a:ext cx="446075" cy="769848"/>
            </a:xfrm>
            <a:prstGeom prst="rect">
              <a:avLst/>
            </a:prstGeom>
            <a:solidFill>
              <a:srgbClr val="E2231A">
                <a:alpha val="100000"/>
              </a:srgbClr>
            </a:solidFill>
          </p:spPr>
          <p:txBody>
            <a:bodyPr/>
            <a:lstStyle/>
            <a:p/>
          </p:txBody>
        </p:sp>
        <p:sp>
          <p:nvSpPr>
            <p:cNvPr id="33" name="rc33"/>
            <p:cNvSpPr/>
            <p:nvPr/>
          </p:nvSpPr>
          <p:spPr>
            <a:xfrm>
              <a:off x="4284891" y="3397476"/>
              <a:ext cx="446075" cy="609209"/>
            </a:xfrm>
            <a:prstGeom prst="rect">
              <a:avLst/>
            </a:prstGeom>
            <a:solidFill>
              <a:srgbClr val="E2231A">
                <a:alpha val="100000"/>
              </a:srgbClr>
            </a:solidFill>
          </p:spPr>
          <p:txBody>
            <a:bodyPr/>
            <a:lstStyle/>
            <a:p/>
          </p:txBody>
        </p:sp>
        <p:sp>
          <p:nvSpPr>
            <p:cNvPr id="34" name="rc34"/>
            <p:cNvSpPr/>
            <p:nvPr/>
          </p:nvSpPr>
          <p:spPr>
            <a:xfrm>
              <a:off x="4780531" y="3510993"/>
              <a:ext cx="446075" cy="495692"/>
            </a:xfrm>
            <a:prstGeom prst="rect">
              <a:avLst/>
            </a:prstGeom>
            <a:solidFill>
              <a:srgbClr val="E2231A">
                <a:alpha val="100000"/>
              </a:srgbClr>
            </a:solidFill>
          </p:spPr>
          <p:txBody>
            <a:bodyPr/>
            <a:lstStyle/>
            <a:p/>
          </p:txBody>
        </p:sp>
        <p:sp>
          <p:nvSpPr>
            <p:cNvPr id="35" name="rc35"/>
            <p:cNvSpPr/>
            <p:nvPr/>
          </p:nvSpPr>
          <p:spPr>
            <a:xfrm>
              <a:off x="5276170" y="3537730"/>
              <a:ext cx="446075" cy="468955"/>
            </a:xfrm>
            <a:prstGeom prst="rect">
              <a:avLst/>
            </a:prstGeom>
            <a:solidFill>
              <a:srgbClr val="E2231A">
                <a:alpha val="100000"/>
              </a:srgbClr>
            </a:solidFill>
          </p:spPr>
          <p:txBody>
            <a:bodyPr/>
            <a:lstStyle/>
            <a:p/>
          </p:txBody>
        </p:sp>
        <p:sp>
          <p:nvSpPr>
            <p:cNvPr id="36" name="rc36"/>
            <p:cNvSpPr/>
            <p:nvPr/>
          </p:nvSpPr>
          <p:spPr>
            <a:xfrm>
              <a:off x="5771810" y="3580044"/>
              <a:ext cx="446075" cy="426640"/>
            </a:xfrm>
            <a:prstGeom prst="rect">
              <a:avLst/>
            </a:prstGeom>
            <a:solidFill>
              <a:srgbClr val="E2231A">
                <a:alpha val="100000"/>
              </a:srgbClr>
            </a:solidFill>
          </p:spPr>
          <p:txBody>
            <a:bodyPr/>
            <a:lstStyle/>
            <a:p/>
          </p:txBody>
        </p:sp>
        <p:sp>
          <p:nvSpPr>
            <p:cNvPr id="37" name="rc37"/>
            <p:cNvSpPr/>
            <p:nvPr/>
          </p:nvSpPr>
          <p:spPr>
            <a:xfrm>
              <a:off x="6267450" y="3640183"/>
              <a:ext cx="446075" cy="366501"/>
            </a:xfrm>
            <a:prstGeom prst="rect">
              <a:avLst/>
            </a:prstGeom>
            <a:solidFill>
              <a:srgbClr val="E2231A">
                <a:alpha val="100000"/>
              </a:srgbClr>
            </a:solidFill>
          </p:spPr>
          <p:txBody>
            <a:bodyPr/>
            <a:lstStyle/>
            <a:p/>
          </p:txBody>
        </p:sp>
        <p:sp>
          <p:nvSpPr>
            <p:cNvPr id="38" name="rc38"/>
            <p:cNvSpPr/>
            <p:nvPr/>
          </p:nvSpPr>
          <p:spPr>
            <a:xfrm>
              <a:off x="6763089" y="3614797"/>
              <a:ext cx="446075" cy="391887"/>
            </a:xfrm>
            <a:prstGeom prst="rect">
              <a:avLst/>
            </a:prstGeom>
            <a:solidFill>
              <a:srgbClr val="E2231A">
                <a:alpha val="100000"/>
              </a:srgbClr>
            </a:solidFill>
          </p:spPr>
          <p:txBody>
            <a:bodyPr/>
            <a:lstStyle/>
            <a:p/>
          </p:txBody>
        </p:sp>
        <p:sp>
          <p:nvSpPr>
            <p:cNvPr id="39" name="rc39"/>
            <p:cNvSpPr/>
            <p:nvPr/>
          </p:nvSpPr>
          <p:spPr>
            <a:xfrm>
              <a:off x="7258729" y="3605030"/>
              <a:ext cx="446075" cy="401654"/>
            </a:xfrm>
            <a:prstGeom prst="rect">
              <a:avLst/>
            </a:prstGeom>
            <a:solidFill>
              <a:srgbClr val="E2231A">
                <a:alpha val="100000"/>
              </a:srgbClr>
            </a:solidFill>
          </p:spPr>
          <p:txBody>
            <a:bodyPr/>
            <a:lstStyle/>
            <a:p/>
          </p:txBody>
        </p:sp>
        <p:sp>
          <p:nvSpPr>
            <p:cNvPr id="40" name="rc40"/>
            <p:cNvSpPr/>
            <p:nvPr/>
          </p:nvSpPr>
          <p:spPr>
            <a:xfrm>
              <a:off x="7754368" y="3579525"/>
              <a:ext cx="446075" cy="427160"/>
            </a:xfrm>
            <a:prstGeom prst="rect">
              <a:avLst/>
            </a:prstGeom>
            <a:solidFill>
              <a:srgbClr val="E2231A">
                <a:alpha val="100000"/>
              </a:srgbClr>
            </a:solidFill>
          </p:spPr>
          <p:txBody>
            <a:bodyPr/>
            <a:lstStyle/>
            <a:p/>
          </p:txBody>
        </p:sp>
        <p:sp>
          <p:nvSpPr>
            <p:cNvPr id="41" name="pl41"/>
            <p:cNvSpPr/>
            <p:nvPr/>
          </p:nvSpPr>
          <p:spPr>
            <a:xfrm>
              <a:off x="1534092" y="1928760"/>
              <a:ext cx="6443314" cy="645841"/>
            </a:xfrm>
            <a:custGeom>
              <a:avLst/>
              <a:pathLst>
                <a:path w="6443314" h="645841">
                  <a:moveTo>
                    <a:pt x="0" y="336960"/>
                  </a:moveTo>
                  <a:lnTo>
                    <a:pt x="495639" y="421200"/>
                  </a:lnTo>
                  <a:lnTo>
                    <a:pt x="991279" y="477361"/>
                  </a:lnTo>
                  <a:lnTo>
                    <a:pt x="1486918" y="561601"/>
                  </a:lnTo>
                  <a:lnTo>
                    <a:pt x="1982558" y="617761"/>
                  </a:lnTo>
                  <a:lnTo>
                    <a:pt x="2478197" y="645841"/>
                  </a:lnTo>
                  <a:lnTo>
                    <a:pt x="2973837" y="505441"/>
                  </a:lnTo>
                  <a:lnTo>
                    <a:pt x="3469477" y="365040"/>
                  </a:lnTo>
                  <a:lnTo>
                    <a:pt x="3965116" y="252720"/>
                  </a:lnTo>
                  <a:lnTo>
                    <a:pt x="4460756" y="140400"/>
                  </a:lnTo>
                  <a:lnTo>
                    <a:pt x="4956395" y="0"/>
                  </a:lnTo>
                  <a:lnTo>
                    <a:pt x="5452035" y="56160"/>
                  </a:lnTo>
                  <a:lnTo>
                    <a:pt x="5947674" y="56160"/>
                  </a:lnTo>
                  <a:lnTo>
                    <a:pt x="6443314" y="56160"/>
                  </a:lnTo>
                </a:path>
              </a:pathLst>
            </a:custGeom>
            <a:ln w="27101" cap="flat">
              <a:solidFill>
                <a:srgbClr val="0058AB">
                  <a:alpha val="100000"/>
                </a:srgbClr>
              </a:solidFill>
              <a:prstDash val="solid"/>
              <a:round/>
            </a:ln>
          </p:spPr>
          <p:txBody>
            <a:bodyPr/>
            <a:lstStyle/>
            <a:p/>
          </p:txBody>
        </p:sp>
        <p:sp>
          <p:nvSpPr>
            <p:cNvPr id="42" name="tx42"/>
            <p:cNvSpPr/>
            <p:nvPr/>
          </p:nvSpPr>
          <p:spPr>
            <a:xfrm>
              <a:off x="5428870" y="1998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3" name="tx43"/>
            <p:cNvSpPr/>
            <p:nvPr/>
          </p:nvSpPr>
          <p:spPr>
            <a:xfrm>
              <a:off x="5924510" y="18861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4" name="tx44"/>
            <p:cNvSpPr/>
            <p:nvPr/>
          </p:nvSpPr>
          <p:spPr>
            <a:xfrm>
              <a:off x="6420149"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5" name="tx45"/>
            <p:cNvSpPr/>
            <p:nvPr/>
          </p:nvSpPr>
          <p:spPr>
            <a:xfrm>
              <a:off x="6915789"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46" name="tx46"/>
            <p:cNvSpPr/>
            <p:nvPr/>
          </p:nvSpPr>
          <p:spPr>
            <a:xfrm>
              <a:off x="7411429"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47" name="tx47"/>
            <p:cNvSpPr/>
            <p:nvPr/>
          </p:nvSpPr>
          <p:spPr>
            <a:xfrm>
              <a:off x="7907068"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48" name="tx48"/>
            <p:cNvSpPr/>
            <p:nvPr/>
          </p:nvSpPr>
          <p:spPr>
            <a:xfrm>
              <a:off x="3426215" y="357280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49" name="tx49"/>
            <p:cNvSpPr/>
            <p:nvPr/>
          </p:nvSpPr>
          <p:spPr>
            <a:xfrm>
              <a:off x="5408774" y="37317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50" name="tx50"/>
            <p:cNvSpPr/>
            <p:nvPr/>
          </p:nvSpPr>
          <p:spPr>
            <a:xfrm>
              <a:off x="5934558" y="37528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51" name="tx51"/>
            <p:cNvSpPr/>
            <p:nvPr/>
          </p:nvSpPr>
          <p:spPr>
            <a:xfrm>
              <a:off x="6430198" y="37829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a:t>
              </a:r>
            </a:p>
          </p:txBody>
        </p:sp>
        <p:sp>
          <p:nvSpPr>
            <p:cNvPr id="52" name="tx52"/>
            <p:cNvSpPr/>
            <p:nvPr/>
          </p:nvSpPr>
          <p:spPr>
            <a:xfrm>
              <a:off x="6925837" y="37703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53" name="tx53"/>
            <p:cNvSpPr/>
            <p:nvPr/>
          </p:nvSpPr>
          <p:spPr>
            <a:xfrm>
              <a:off x="7421477" y="3765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54" name="tx54"/>
            <p:cNvSpPr/>
            <p:nvPr/>
          </p:nvSpPr>
          <p:spPr>
            <a:xfrm>
              <a:off x="7917116" y="3752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55" name="tx55"/>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56" name="tx56"/>
            <p:cNvSpPr/>
            <p:nvPr/>
          </p:nvSpPr>
          <p:spPr>
            <a:xfrm>
              <a:off x="577692" y="303529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57" name="tx57"/>
            <p:cNvSpPr/>
            <p:nvPr/>
          </p:nvSpPr>
          <p:spPr>
            <a:xfrm>
              <a:off x="577692" y="211601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58" name="tx58"/>
            <p:cNvSpPr/>
            <p:nvPr/>
          </p:nvSpPr>
          <p:spPr>
            <a:xfrm>
              <a:off x="577692" y="119674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59" name="tx59"/>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61" name="tx61"/>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62" name="tx62"/>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63" name="tx63"/>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4" name="tx64"/>
            <p:cNvSpPr/>
            <p:nvPr/>
          </p:nvSpPr>
          <p:spPr>
            <a:xfrm rot="-5400000">
              <a:off x="8820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5" name="tx65"/>
            <p:cNvSpPr/>
            <p:nvPr/>
          </p:nvSpPr>
          <p:spPr>
            <a:xfrm rot="-5400000">
              <a:off x="336020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6" name="tx66"/>
            <p:cNvSpPr/>
            <p:nvPr/>
          </p:nvSpPr>
          <p:spPr>
            <a:xfrm rot="-5400000">
              <a:off x="534276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7" name="tx67"/>
            <p:cNvSpPr/>
            <p:nvPr/>
          </p:nvSpPr>
          <p:spPr>
            <a:xfrm rot="-5400000">
              <a:off x="583840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8" name="tx68"/>
            <p:cNvSpPr/>
            <p:nvPr/>
          </p:nvSpPr>
          <p:spPr>
            <a:xfrm rot="-5400000">
              <a:off x="633404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9" name="tx69"/>
            <p:cNvSpPr/>
            <p:nvPr/>
          </p:nvSpPr>
          <p:spPr>
            <a:xfrm rot="-5400000">
              <a:off x="68296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0" name="tx70"/>
            <p:cNvSpPr/>
            <p:nvPr/>
          </p:nvSpPr>
          <p:spPr>
            <a:xfrm rot="-5400000">
              <a:off x="7325286"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1" name="tx71"/>
            <p:cNvSpPr/>
            <p:nvPr/>
          </p:nvSpPr>
          <p:spPr>
            <a:xfrm rot="-5400000">
              <a:off x="782096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2" name="tx7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73" name="tx7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74" name="pl74"/>
            <p:cNvSpPr/>
            <p:nvPr/>
          </p:nvSpPr>
          <p:spPr>
            <a:xfrm>
              <a:off x="3852643"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75" name="tx75"/>
            <p:cNvSpPr/>
            <p:nvPr/>
          </p:nvSpPr>
          <p:spPr>
            <a:xfrm>
              <a:off x="4119742"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6" name="rc76"/>
            <p:cNvSpPr/>
            <p:nvPr/>
          </p:nvSpPr>
          <p:spPr>
            <a:xfrm>
              <a:off x="4795230" y="4909475"/>
              <a:ext cx="201456" cy="201456"/>
            </a:xfrm>
            <a:prstGeom prst="rect">
              <a:avLst/>
            </a:prstGeom>
            <a:solidFill>
              <a:srgbClr val="E2231A">
                <a:alpha val="100000"/>
              </a:srgbClr>
            </a:solidFill>
          </p:spPr>
          <p:txBody>
            <a:bodyPr/>
            <a:lstStyle/>
            <a:p/>
          </p:txBody>
        </p:sp>
        <p:sp>
          <p:nvSpPr>
            <p:cNvPr id="77" name="tx77"/>
            <p:cNvSpPr/>
            <p:nvPr/>
          </p:nvSpPr>
          <p:spPr>
            <a:xfrm>
              <a:off x="507527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78" name="tx78"/>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79" name="tx79"/>
            <p:cNvSpPr/>
            <p:nvPr/>
          </p:nvSpPr>
          <p:spPr>
            <a:xfrm>
              <a:off x="966584" y="660204"/>
              <a:ext cx="186425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Sudan, 2011-2024</a:t>
              </a:r>
            </a:p>
          </p:txBody>
        </p:sp>
        <p:sp>
          <p:nvSpPr>
            <p:cNvPr id="80" name="pl80"/>
            <p:cNvSpPr/>
            <p:nvPr/>
          </p:nvSpPr>
          <p:spPr>
            <a:xfrm>
              <a:off x="21551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81" name="pl81"/>
            <p:cNvSpPr/>
            <p:nvPr/>
          </p:nvSpPr>
          <p:spPr>
            <a:xfrm>
              <a:off x="384324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82" name="pl82"/>
            <p:cNvSpPr/>
            <p:nvPr/>
          </p:nvSpPr>
          <p:spPr>
            <a:xfrm>
              <a:off x="553137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83" name="pl83"/>
            <p:cNvSpPr/>
            <p:nvPr/>
          </p:nvSpPr>
          <p:spPr>
            <a:xfrm>
              <a:off x="72195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84" name="pl84"/>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85" name="pl85"/>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86" name="pl86"/>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87" name="pl87"/>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29991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68731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63754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0635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92" name="rc92"/>
            <p:cNvSpPr/>
            <p:nvPr/>
          </p:nvSpPr>
          <p:spPr>
            <a:xfrm>
              <a:off x="1311054" y="5774644"/>
              <a:ext cx="6889390" cy="162162"/>
            </a:xfrm>
            <a:prstGeom prst="rect">
              <a:avLst/>
            </a:prstGeom>
            <a:solidFill>
              <a:srgbClr val="E2231A">
                <a:alpha val="100000"/>
              </a:srgbClr>
            </a:solidFill>
          </p:spPr>
          <p:txBody>
            <a:bodyPr/>
            <a:lstStyle/>
            <a:p/>
          </p:txBody>
        </p:sp>
        <p:sp>
          <p:nvSpPr>
            <p:cNvPr id="93" name="rc93"/>
            <p:cNvSpPr/>
            <p:nvPr/>
          </p:nvSpPr>
          <p:spPr>
            <a:xfrm>
              <a:off x="1311054" y="5571941"/>
              <a:ext cx="5900686" cy="162162"/>
            </a:xfrm>
            <a:prstGeom prst="rect">
              <a:avLst/>
            </a:prstGeom>
            <a:solidFill>
              <a:srgbClr val="E2231A">
                <a:alpha val="100000"/>
              </a:srgbClr>
            </a:solidFill>
          </p:spPr>
          <p:txBody>
            <a:bodyPr/>
            <a:lstStyle/>
            <a:p/>
          </p:txBody>
        </p:sp>
        <p:sp>
          <p:nvSpPr>
            <p:cNvPr id="94" name="rc94"/>
            <p:cNvSpPr/>
            <p:nvPr/>
          </p:nvSpPr>
          <p:spPr>
            <a:xfrm>
              <a:off x="1311054" y="5369238"/>
              <a:ext cx="6275383" cy="162162"/>
            </a:xfrm>
            <a:prstGeom prst="rect">
              <a:avLst/>
            </a:prstGeom>
            <a:solidFill>
              <a:srgbClr val="E2231A">
                <a:alpha val="100000"/>
              </a:srgbClr>
            </a:solidFill>
          </p:spPr>
          <p:txBody>
            <a:bodyPr/>
            <a:lstStyle/>
            <a:p/>
          </p:txBody>
        </p:sp>
        <p:sp>
          <p:nvSpPr>
            <p:cNvPr id="95" name="tx95"/>
            <p:cNvSpPr/>
            <p:nvPr/>
          </p:nvSpPr>
          <p:spPr>
            <a:xfrm>
              <a:off x="4659285" y="581258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102</a:t>
              </a:r>
            </a:p>
          </p:txBody>
        </p:sp>
        <p:sp>
          <p:nvSpPr>
            <p:cNvPr id="96" name="tx96"/>
            <p:cNvSpPr/>
            <p:nvPr/>
          </p:nvSpPr>
          <p:spPr>
            <a:xfrm>
              <a:off x="414887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87.4</a:t>
              </a:r>
            </a:p>
          </p:txBody>
        </p:sp>
        <p:sp>
          <p:nvSpPr>
            <p:cNvPr id="97" name="tx97"/>
            <p:cNvSpPr/>
            <p:nvPr/>
          </p:nvSpPr>
          <p:spPr>
            <a:xfrm>
              <a:off x="4336219"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92.9</a:t>
              </a:r>
            </a:p>
          </p:txBody>
        </p:sp>
        <p:sp>
          <p:nvSpPr>
            <p:cNvPr id="98" name="tx98"/>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2" name="tx102"/>
            <p:cNvSpPr/>
            <p:nvPr/>
          </p:nvSpPr>
          <p:spPr>
            <a:xfrm>
              <a:off x="287489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03" name="tx103"/>
            <p:cNvSpPr/>
            <p:nvPr/>
          </p:nvSpPr>
          <p:spPr>
            <a:xfrm>
              <a:off x="456302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4" name="tx104"/>
            <p:cNvSpPr/>
            <p:nvPr/>
          </p:nvSpPr>
          <p:spPr>
            <a:xfrm>
              <a:off x="6251157" y="6038272"/>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05" name="tx105"/>
            <p:cNvSpPr/>
            <p:nvPr/>
          </p:nvSpPr>
          <p:spPr>
            <a:xfrm>
              <a:off x="790043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6" name="tx106"/>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7" name="tx10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8" name="tx10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72%. This is greater than in 2019, where coverage was 65%.
93,000 children missed their routine first dose of measles vaccine.
In 2024, South Sudan did not have MCV2.</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78057" y="1751362"/>
              <a:ext cx="1840200" cy="657115"/>
            </a:xfrm>
            <a:custGeom>
              <a:avLst/>
              <a:pathLst>
                <a:path w="1840200" h="657115">
                  <a:moveTo>
                    <a:pt x="0" y="342843"/>
                  </a:moveTo>
                  <a:lnTo>
                    <a:pt x="141553" y="428553"/>
                  </a:lnTo>
                  <a:lnTo>
                    <a:pt x="283107" y="485694"/>
                  </a:lnTo>
                  <a:lnTo>
                    <a:pt x="424661" y="571405"/>
                  </a:lnTo>
                  <a:lnTo>
                    <a:pt x="566215" y="628545"/>
                  </a:lnTo>
                  <a:lnTo>
                    <a:pt x="707769" y="657115"/>
                  </a:lnTo>
                  <a:lnTo>
                    <a:pt x="849323" y="514264"/>
                  </a:lnTo>
                  <a:lnTo>
                    <a:pt x="990877" y="371413"/>
                  </a:lnTo>
                  <a:lnTo>
                    <a:pt x="1132431" y="257132"/>
                  </a:lnTo>
                  <a:lnTo>
                    <a:pt x="1273984" y="142851"/>
                  </a:lnTo>
                  <a:lnTo>
                    <a:pt x="1415538" y="0"/>
                  </a:lnTo>
                  <a:lnTo>
                    <a:pt x="1557092" y="57140"/>
                  </a:lnTo>
                  <a:lnTo>
                    <a:pt x="1698646" y="57140"/>
                  </a:lnTo>
                  <a:lnTo>
                    <a:pt x="1840200"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2678057" y="1751362"/>
              <a:ext cx="1840200" cy="657115"/>
            </a:xfrm>
            <a:custGeom>
              <a:avLst/>
              <a:pathLst>
                <a:path w="1840200" h="657115">
                  <a:moveTo>
                    <a:pt x="0" y="342843"/>
                  </a:moveTo>
                  <a:lnTo>
                    <a:pt x="141553" y="428553"/>
                  </a:lnTo>
                  <a:lnTo>
                    <a:pt x="283107" y="485694"/>
                  </a:lnTo>
                  <a:lnTo>
                    <a:pt x="424661" y="571405"/>
                  </a:lnTo>
                  <a:lnTo>
                    <a:pt x="566215" y="628545"/>
                  </a:lnTo>
                  <a:lnTo>
                    <a:pt x="707769" y="657115"/>
                  </a:lnTo>
                  <a:lnTo>
                    <a:pt x="849323" y="514264"/>
                  </a:lnTo>
                  <a:lnTo>
                    <a:pt x="990877" y="371413"/>
                  </a:lnTo>
                  <a:lnTo>
                    <a:pt x="1132431" y="257132"/>
                  </a:lnTo>
                  <a:lnTo>
                    <a:pt x="1273984" y="142851"/>
                  </a:lnTo>
                  <a:lnTo>
                    <a:pt x="1415538" y="0"/>
                  </a:lnTo>
                  <a:lnTo>
                    <a:pt x="1557092" y="57140"/>
                  </a:lnTo>
                  <a:lnTo>
                    <a:pt x="1698646" y="57140"/>
                  </a:lnTo>
                  <a:lnTo>
                    <a:pt x="1840200" y="57140"/>
                  </a:lnTo>
                </a:path>
              </a:pathLst>
            </a:custGeom>
            <a:ln w="43362" cap="flat">
              <a:solidFill>
                <a:srgbClr val="000000">
                  <a:alpha val="100000"/>
                </a:srgbClr>
              </a:solidFill>
              <a:prstDash val="solid"/>
              <a:round/>
            </a:ln>
          </p:spPr>
          <p:txBody>
            <a:bodyPr/>
            <a:lstStyle/>
            <a:p/>
          </p:txBody>
        </p:sp>
        <p:sp>
          <p:nvSpPr>
            <p:cNvPr id="25" name="pl25"/>
            <p:cNvSpPr/>
            <p:nvPr/>
          </p:nvSpPr>
          <p:spPr>
            <a:xfrm>
              <a:off x="3244273" y="951395"/>
              <a:ext cx="0" cy="1428512"/>
            </a:xfrm>
            <a:custGeom>
              <a:avLst/>
              <a:pathLst>
                <a:path w="0" h="1428512">
                  <a:moveTo>
                    <a:pt x="0" y="0"/>
                  </a:moveTo>
                  <a:lnTo>
                    <a:pt x="0" y="1428512"/>
                  </a:lnTo>
                </a:path>
              </a:pathLst>
            </a:custGeom>
            <a:ln w="13550" cap="flat">
              <a:solidFill>
                <a:srgbClr val="0058AB">
                  <a:alpha val="100000"/>
                </a:srgbClr>
              </a:solidFill>
              <a:prstDash val="dot"/>
              <a:round/>
            </a:ln>
          </p:spPr>
          <p:txBody>
            <a:bodyPr/>
            <a:lstStyle/>
            <a:p/>
          </p:txBody>
        </p:sp>
        <p:sp>
          <p:nvSpPr>
            <p:cNvPr id="26" name="pl26"/>
            <p:cNvSpPr/>
            <p:nvPr/>
          </p:nvSpPr>
          <p:spPr>
            <a:xfrm>
              <a:off x="3810488"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27" name="pl27"/>
            <p:cNvSpPr/>
            <p:nvPr/>
          </p:nvSpPr>
          <p:spPr>
            <a:xfrm>
              <a:off x="4376704"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28" name="pl28"/>
            <p:cNvSpPr/>
            <p:nvPr/>
          </p:nvSpPr>
          <p:spPr>
            <a:xfrm>
              <a:off x="4518258"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29" name="pl29"/>
            <p:cNvSpPr/>
            <p:nvPr/>
          </p:nvSpPr>
          <p:spPr>
            <a:xfrm>
              <a:off x="2678057" y="1751362"/>
              <a:ext cx="1840200" cy="657115"/>
            </a:xfrm>
            <a:custGeom>
              <a:avLst/>
              <a:pathLst>
                <a:path w="1840200" h="657115">
                  <a:moveTo>
                    <a:pt x="0" y="342843"/>
                  </a:moveTo>
                  <a:lnTo>
                    <a:pt x="141553" y="428553"/>
                  </a:lnTo>
                  <a:lnTo>
                    <a:pt x="283107" y="485694"/>
                  </a:lnTo>
                  <a:lnTo>
                    <a:pt x="424661" y="571405"/>
                  </a:lnTo>
                  <a:lnTo>
                    <a:pt x="566215" y="628545"/>
                  </a:lnTo>
                  <a:lnTo>
                    <a:pt x="707769" y="657115"/>
                  </a:lnTo>
                  <a:lnTo>
                    <a:pt x="849323" y="514264"/>
                  </a:lnTo>
                  <a:lnTo>
                    <a:pt x="990877" y="371413"/>
                  </a:lnTo>
                  <a:lnTo>
                    <a:pt x="1132431" y="257132"/>
                  </a:lnTo>
                  <a:lnTo>
                    <a:pt x="1273984" y="142851"/>
                  </a:lnTo>
                  <a:lnTo>
                    <a:pt x="1415538" y="0"/>
                  </a:lnTo>
                  <a:lnTo>
                    <a:pt x="1557092" y="57140"/>
                  </a:lnTo>
                  <a:lnTo>
                    <a:pt x="1698646" y="57140"/>
                  </a:lnTo>
                  <a:lnTo>
                    <a:pt x="1840200" y="57140"/>
                  </a:lnTo>
                </a:path>
              </a:pathLst>
            </a:custGeom>
            <a:ln w="27101" cap="flat">
              <a:solidFill>
                <a:srgbClr val="0058AB">
                  <a:alpha val="100000"/>
                </a:srgbClr>
              </a:solidFill>
              <a:prstDash val="solid"/>
              <a:round/>
            </a:ln>
          </p:spPr>
          <p:txBody>
            <a:bodyPr/>
            <a:lstStyle/>
            <a:p/>
          </p:txBody>
        </p:sp>
        <p:sp>
          <p:nvSpPr>
            <p:cNvPr id="30" name="tx30"/>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1" name="tx31"/>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2" name="tx32"/>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3" name="tx33"/>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4" name="tx34"/>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35" name="tx35"/>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36" name="tx36"/>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 name="tx38"/>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 name="tx39"/>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 name="tx40"/>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 name="tx41"/>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2" name="tx42"/>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3" name="tx43"/>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4" name="tx44"/>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5" name="tx45"/>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8" name="tx48"/>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15423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0" name="pl50"/>
            <p:cNvSpPr/>
            <p:nvPr/>
          </p:nvSpPr>
          <p:spPr>
            <a:xfrm>
              <a:off x="15423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1" name="pl51"/>
            <p:cNvSpPr/>
            <p:nvPr/>
          </p:nvSpPr>
          <p:spPr>
            <a:xfrm>
              <a:off x="270883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2" name="pl52"/>
            <p:cNvSpPr/>
            <p:nvPr/>
          </p:nvSpPr>
          <p:spPr>
            <a:xfrm>
              <a:off x="347129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3" name="tx53"/>
            <p:cNvSpPr/>
            <p:nvPr/>
          </p:nvSpPr>
          <p:spPr>
            <a:xfrm>
              <a:off x="1809455" y="4830005"/>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Sudan</a:t>
              </a:r>
            </a:p>
          </p:txBody>
        </p:sp>
        <p:sp>
          <p:nvSpPr>
            <p:cNvPr id="54" name="tx54"/>
            <p:cNvSpPr/>
            <p:nvPr/>
          </p:nvSpPr>
          <p:spPr>
            <a:xfrm>
              <a:off x="297593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5" name="tx55"/>
            <p:cNvSpPr/>
            <p:nvPr/>
          </p:nvSpPr>
          <p:spPr>
            <a:xfrm>
              <a:off x="3738389"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56" name="tx56"/>
            <p:cNvSpPr/>
            <p:nvPr/>
          </p:nvSpPr>
          <p:spPr>
            <a:xfrm>
              <a:off x="1383531" y="471005"/>
              <a:ext cx="287215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South Sudan, 2000-2024</a:t>
              </a:r>
            </a:p>
          </p:txBody>
        </p:sp>
        <p:sp>
          <p:nvSpPr>
            <p:cNvPr id="57" name="pl57"/>
            <p:cNvSpPr/>
            <p:nvPr/>
          </p:nvSpPr>
          <p:spPr>
            <a:xfrm>
              <a:off x="5267799" y="36223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58" name="pl58"/>
            <p:cNvSpPr/>
            <p:nvPr/>
          </p:nvSpPr>
          <p:spPr>
            <a:xfrm>
              <a:off x="5267799" y="28115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59" name="pl59"/>
            <p:cNvSpPr/>
            <p:nvPr/>
          </p:nvSpPr>
          <p:spPr>
            <a:xfrm>
              <a:off x="5267799" y="20007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0" name="pl60"/>
            <p:cNvSpPr/>
            <p:nvPr/>
          </p:nvSpPr>
          <p:spPr>
            <a:xfrm>
              <a:off x="5267799" y="11899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1" name="pl61"/>
            <p:cNvSpPr/>
            <p:nvPr/>
          </p:nvSpPr>
          <p:spPr>
            <a:xfrm>
              <a:off x="5267799" y="32169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2" name="pl62"/>
            <p:cNvSpPr/>
            <p:nvPr/>
          </p:nvSpPr>
          <p:spPr>
            <a:xfrm>
              <a:off x="5267799" y="24061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3" name="pl63"/>
            <p:cNvSpPr/>
            <p:nvPr/>
          </p:nvSpPr>
          <p:spPr>
            <a:xfrm>
              <a:off x="5267799" y="15953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4" name="pl64"/>
            <p:cNvSpPr/>
            <p:nvPr/>
          </p:nvSpPr>
          <p:spPr>
            <a:xfrm>
              <a:off x="5267799" y="7846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5" name="pl6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994756" y="1676461"/>
              <a:ext cx="1840200" cy="1864788"/>
            </a:xfrm>
            <a:custGeom>
              <a:avLst/>
              <a:pathLst>
                <a:path w="1840200" h="1864788">
                  <a:moveTo>
                    <a:pt x="0" y="972932"/>
                  </a:moveTo>
                  <a:lnTo>
                    <a:pt x="141553" y="1216166"/>
                  </a:lnTo>
                  <a:lnTo>
                    <a:pt x="283107" y="1378321"/>
                  </a:lnTo>
                  <a:lnTo>
                    <a:pt x="424661" y="1621554"/>
                  </a:lnTo>
                  <a:lnTo>
                    <a:pt x="566215" y="1783710"/>
                  </a:lnTo>
                  <a:lnTo>
                    <a:pt x="707769" y="1864788"/>
                  </a:lnTo>
                  <a:lnTo>
                    <a:pt x="849323" y="1459399"/>
                  </a:lnTo>
                  <a:lnTo>
                    <a:pt x="990877" y="1054010"/>
                  </a:lnTo>
                  <a:lnTo>
                    <a:pt x="1132431" y="729699"/>
                  </a:lnTo>
                  <a:lnTo>
                    <a:pt x="1273984" y="405388"/>
                  </a:lnTo>
                  <a:lnTo>
                    <a:pt x="1415538" y="0"/>
                  </a:lnTo>
                  <a:lnTo>
                    <a:pt x="1557092" y="162155"/>
                  </a:lnTo>
                  <a:lnTo>
                    <a:pt x="1698646" y="162155"/>
                  </a:lnTo>
                  <a:lnTo>
                    <a:pt x="1840200" y="162155"/>
                  </a:lnTo>
                </a:path>
              </a:pathLst>
            </a:custGeom>
            <a:ln w="27101" cap="flat">
              <a:solidFill>
                <a:srgbClr val="0058AB">
                  <a:alpha val="100000"/>
                </a:srgbClr>
              </a:solidFill>
              <a:prstDash val="solid"/>
              <a:round/>
            </a:ln>
          </p:spPr>
          <p:txBody>
            <a:bodyPr/>
            <a:lstStyle/>
            <a:p/>
          </p:txBody>
        </p:sp>
        <p:sp>
          <p:nvSpPr>
            <p:cNvPr id="73" name="pl73"/>
            <p:cNvSpPr/>
            <p:nvPr/>
          </p:nvSpPr>
          <p:spPr>
            <a:xfrm>
              <a:off x="5437664" y="2406161"/>
              <a:ext cx="3397293" cy="1216166"/>
            </a:xfrm>
            <a:custGeom>
              <a:avLst/>
              <a:pathLst>
                <a:path w="3397293" h="1216166">
                  <a:moveTo>
                    <a:pt x="0" y="1216166"/>
                  </a:moveTo>
                  <a:lnTo>
                    <a:pt x="141553" y="1135088"/>
                  </a:lnTo>
                  <a:lnTo>
                    <a:pt x="283107" y="1135088"/>
                  </a:lnTo>
                  <a:lnTo>
                    <a:pt x="424661" y="1054010"/>
                  </a:lnTo>
                  <a:lnTo>
                    <a:pt x="566215" y="891855"/>
                  </a:lnTo>
                  <a:lnTo>
                    <a:pt x="707769" y="729699"/>
                  </a:lnTo>
                  <a:lnTo>
                    <a:pt x="849323" y="567544"/>
                  </a:lnTo>
                  <a:lnTo>
                    <a:pt x="990877" y="567544"/>
                  </a:lnTo>
                  <a:lnTo>
                    <a:pt x="1132431" y="405388"/>
                  </a:lnTo>
                  <a:lnTo>
                    <a:pt x="1273984" y="243233"/>
                  </a:lnTo>
                  <a:lnTo>
                    <a:pt x="1415538" y="162155"/>
                  </a:lnTo>
                  <a:lnTo>
                    <a:pt x="1557092" y="162155"/>
                  </a:lnTo>
                  <a:lnTo>
                    <a:pt x="1698646" y="162155"/>
                  </a:lnTo>
                  <a:lnTo>
                    <a:pt x="1840200" y="162155"/>
                  </a:lnTo>
                  <a:lnTo>
                    <a:pt x="1981754" y="162155"/>
                  </a:lnTo>
                  <a:lnTo>
                    <a:pt x="2123308" y="162155"/>
                  </a:lnTo>
                  <a:lnTo>
                    <a:pt x="2264862" y="81077"/>
                  </a:lnTo>
                  <a:lnTo>
                    <a:pt x="2406416" y="81077"/>
                  </a:lnTo>
                  <a:lnTo>
                    <a:pt x="2547969" y="0"/>
                  </a:lnTo>
                  <a:lnTo>
                    <a:pt x="2689523" y="0"/>
                  </a:lnTo>
                  <a:lnTo>
                    <a:pt x="2831077" y="243233"/>
                  </a:lnTo>
                  <a:lnTo>
                    <a:pt x="2972631" y="405388"/>
                  </a:lnTo>
                  <a:lnTo>
                    <a:pt x="3114185" y="243233"/>
                  </a:lnTo>
                  <a:lnTo>
                    <a:pt x="3255739" y="243233"/>
                  </a:lnTo>
                  <a:lnTo>
                    <a:pt x="3397293" y="162155"/>
                  </a:lnTo>
                </a:path>
              </a:pathLst>
            </a:custGeom>
            <a:ln w="27101" cap="flat">
              <a:solidFill>
                <a:srgbClr val="80BD41">
                  <a:alpha val="100000"/>
                </a:srgbClr>
              </a:solidFill>
              <a:prstDash val="solid"/>
              <a:round/>
            </a:ln>
          </p:spPr>
          <p:txBody>
            <a:bodyPr/>
            <a:lstStyle/>
            <a:p/>
          </p:txBody>
        </p:sp>
        <p:sp>
          <p:nvSpPr>
            <p:cNvPr id="74" name="pl74"/>
            <p:cNvSpPr/>
            <p:nvPr/>
          </p:nvSpPr>
          <p:spPr>
            <a:xfrm>
              <a:off x="5437664" y="2325083"/>
              <a:ext cx="3397293" cy="1540477"/>
            </a:xfrm>
            <a:custGeom>
              <a:avLst/>
              <a:pathLst>
                <a:path w="3397293" h="1540477">
                  <a:moveTo>
                    <a:pt x="0" y="1540477"/>
                  </a:moveTo>
                  <a:lnTo>
                    <a:pt x="141553" y="1297243"/>
                  </a:lnTo>
                  <a:lnTo>
                    <a:pt x="283107" y="1135088"/>
                  </a:lnTo>
                  <a:lnTo>
                    <a:pt x="424661" y="1054010"/>
                  </a:lnTo>
                  <a:lnTo>
                    <a:pt x="566215" y="972932"/>
                  </a:lnTo>
                  <a:lnTo>
                    <a:pt x="707769" y="972932"/>
                  </a:lnTo>
                  <a:lnTo>
                    <a:pt x="849323" y="729699"/>
                  </a:lnTo>
                  <a:lnTo>
                    <a:pt x="990877" y="567544"/>
                  </a:lnTo>
                  <a:lnTo>
                    <a:pt x="1132431" y="405388"/>
                  </a:lnTo>
                  <a:lnTo>
                    <a:pt x="1273984" y="162155"/>
                  </a:lnTo>
                  <a:lnTo>
                    <a:pt x="1415538" y="81077"/>
                  </a:lnTo>
                  <a:lnTo>
                    <a:pt x="1557092" y="0"/>
                  </a:lnTo>
                  <a:lnTo>
                    <a:pt x="1698646" y="0"/>
                  </a:lnTo>
                  <a:lnTo>
                    <a:pt x="1840200" y="81077"/>
                  </a:lnTo>
                  <a:lnTo>
                    <a:pt x="1981754" y="81077"/>
                  </a:lnTo>
                  <a:lnTo>
                    <a:pt x="2123308" y="81077"/>
                  </a:lnTo>
                  <a:lnTo>
                    <a:pt x="2264862" y="243233"/>
                  </a:lnTo>
                  <a:lnTo>
                    <a:pt x="2406416" y="243233"/>
                  </a:lnTo>
                  <a:lnTo>
                    <a:pt x="2547969" y="162155"/>
                  </a:lnTo>
                  <a:lnTo>
                    <a:pt x="2689523" y="81077"/>
                  </a:lnTo>
                  <a:lnTo>
                    <a:pt x="2831077" y="243233"/>
                  </a:lnTo>
                  <a:lnTo>
                    <a:pt x="2972631" y="324310"/>
                  </a:lnTo>
                  <a:lnTo>
                    <a:pt x="3114185" y="243233"/>
                  </a:lnTo>
                  <a:lnTo>
                    <a:pt x="3255739" y="81077"/>
                  </a:lnTo>
                  <a:lnTo>
                    <a:pt x="3397293" y="81077"/>
                  </a:lnTo>
                </a:path>
              </a:pathLst>
            </a:custGeom>
            <a:ln w="27101" cap="flat">
              <a:solidFill>
                <a:srgbClr val="961A49">
                  <a:alpha val="100000"/>
                </a:srgbClr>
              </a:solidFill>
              <a:prstDash val="solid"/>
              <a:round/>
            </a:ln>
          </p:spPr>
          <p:txBody>
            <a:bodyPr/>
            <a:lstStyle/>
            <a:p/>
          </p:txBody>
        </p:sp>
        <p:sp>
          <p:nvSpPr>
            <p:cNvPr id="75" name="pl75"/>
            <p:cNvSpPr/>
            <p:nvPr/>
          </p:nvSpPr>
          <p:spPr>
            <a:xfrm>
              <a:off x="5437664" y="2406161"/>
              <a:ext cx="3397293" cy="0"/>
            </a:xfrm>
            <a:custGeom>
              <a:avLst/>
              <a:pathLst>
                <a:path w="3397293" h="0">
                  <a:moveTo>
                    <a:pt x="0" y="0"/>
                  </a:moveTo>
                  <a:lnTo>
                    <a:pt x="0" y="0"/>
                  </a:lnTo>
                  <a:lnTo>
                    <a:pt x="141553" y="0"/>
                  </a:lnTo>
                  <a:lnTo>
                    <a:pt x="141553" y="0"/>
                  </a:lnTo>
                  <a:lnTo>
                    <a:pt x="283107" y="0"/>
                  </a:lnTo>
                  <a:lnTo>
                    <a:pt x="283107" y="0"/>
                  </a:lnTo>
                  <a:lnTo>
                    <a:pt x="424661" y="0"/>
                  </a:lnTo>
                  <a:lnTo>
                    <a:pt x="424661" y="0"/>
                  </a:lnTo>
                  <a:lnTo>
                    <a:pt x="566215" y="0"/>
                  </a:lnTo>
                  <a:lnTo>
                    <a:pt x="566215" y="0"/>
                  </a:lnTo>
                  <a:lnTo>
                    <a:pt x="707769" y="0"/>
                  </a:lnTo>
                  <a:lnTo>
                    <a:pt x="707769" y="0"/>
                  </a:lnTo>
                  <a:lnTo>
                    <a:pt x="849323" y="0"/>
                  </a:lnTo>
                  <a:lnTo>
                    <a:pt x="849323" y="0"/>
                  </a:lnTo>
                  <a:lnTo>
                    <a:pt x="990877" y="0"/>
                  </a:lnTo>
                  <a:lnTo>
                    <a:pt x="990877" y="0"/>
                  </a:lnTo>
                  <a:lnTo>
                    <a:pt x="1132431" y="0"/>
                  </a:lnTo>
                  <a:lnTo>
                    <a:pt x="1132431" y="0"/>
                  </a:lnTo>
                  <a:lnTo>
                    <a:pt x="1273984" y="0"/>
                  </a:lnTo>
                  <a:lnTo>
                    <a:pt x="1273984"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76" name="pl76"/>
            <p:cNvSpPr/>
            <p:nvPr/>
          </p:nvSpPr>
          <p:spPr>
            <a:xfrm>
              <a:off x="6994756" y="1676461"/>
              <a:ext cx="1840200" cy="1864788"/>
            </a:xfrm>
            <a:custGeom>
              <a:avLst/>
              <a:pathLst>
                <a:path w="1840200" h="1864788">
                  <a:moveTo>
                    <a:pt x="0" y="972932"/>
                  </a:moveTo>
                  <a:lnTo>
                    <a:pt x="141553" y="1216166"/>
                  </a:lnTo>
                  <a:lnTo>
                    <a:pt x="283107" y="1378321"/>
                  </a:lnTo>
                  <a:lnTo>
                    <a:pt x="424661" y="1621554"/>
                  </a:lnTo>
                  <a:lnTo>
                    <a:pt x="566215" y="1783710"/>
                  </a:lnTo>
                  <a:lnTo>
                    <a:pt x="707769" y="1864788"/>
                  </a:lnTo>
                  <a:lnTo>
                    <a:pt x="849323" y="1459399"/>
                  </a:lnTo>
                  <a:lnTo>
                    <a:pt x="990877" y="1054010"/>
                  </a:lnTo>
                  <a:lnTo>
                    <a:pt x="1132431" y="729699"/>
                  </a:lnTo>
                  <a:lnTo>
                    <a:pt x="1273984" y="405388"/>
                  </a:lnTo>
                  <a:lnTo>
                    <a:pt x="1415538" y="0"/>
                  </a:lnTo>
                  <a:lnTo>
                    <a:pt x="1557092" y="162155"/>
                  </a:lnTo>
                  <a:lnTo>
                    <a:pt x="1698646" y="162155"/>
                  </a:lnTo>
                  <a:lnTo>
                    <a:pt x="1840200" y="162155"/>
                  </a:lnTo>
                </a:path>
              </a:pathLst>
            </a:custGeom>
            <a:ln w="43362" cap="flat">
              <a:solidFill>
                <a:srgbClr val="000000">
                  <a:alpha val="100000"/>
                </a:srgbClr>
              </a:solidFill>
              <a:prstDash val="solid"/>
              <a:round/>
            </a:ln>
          </p:spPr>
          <p:txBody>
            <a:bodyPr/>
            <a:lstStyle/>
            <a:p/>
          </p:txBody>
        </p:sp>
        <p:sp>
          <p:nvSpPr>
            <p:cNvPr id="77" name="pl77"/>
            <p:cNvSpPr/>
            <p:nvPr/>
          </p:nvSpPr>
          <p:spPr>
            <a:xfrm>
              <a:off x="7560972" y="1546737"/>
              <a:ext cx="0" cy="1913434"/>
            </a:xfrm>
            <a:custGeom>
              <a:avLst/>
              <a:pathLst>
                <a:path w="0" h="1913434">
                  <a:moveTo>
                    <a:pt x="0" y="1913434"/>
                  </a:moveTo>
                  <a:lnTo>
                    <a:pt x="0" y="0"/>
                  </a:lnTo>
                </a:path>
              </a:pathLst>
            </a:custGeom>
            <a:ln w="13550" cap="flat">
              <a:solidFill>
                <a:srgbClr val="0058AB">
                  <a:alpha val="100000"/>
                </a:srgbClr>
              </a:solidFill>
              <a:prstDash val="dot"/>
              <a:round/>
            </a:ln>
          </p:spPr>
          <p:txBody>
            <a:bodyPr/>
            <a:lstStyle/>
            <a:p/>
          </p:txBody>
        </p:sp>
        <p:sp>
          <p:nvSpPr>
            <p:cNvPr id="78" name="pl78"/>
            <p:cNvSpPr/>
            <p:nvPr/>
          </p:nvSpPr>
          <p:spPr>
            <a:xfrm>
              <a:off x="8127187" y="1546737"/>
              <a:ext cx="0" cy="859424"/>
            </a:xfrm>
            <a:custGeom>
              <a:avLst/>
              <a:pathLst>
                <a:path w="0" h="859424">
                  <a:moveTo>
                    <a:pt x="0" y="859424"/>
                  </a:moveTo>
                  <a:lnTo>
                    <a:pt x="0" y="0"/>
                  </a:lnTo>
                </a:path>
              </a:pathLst>
            </a:custGeom>
            <a:ln w="13550" cap="flat">
              <a:solidFill>
                <a:srgbClr val="0058AB">
                  <a:alpha val="100000"/>
                </a:srgbClr>
              </a:solidFill>
              <a:prstDash val="dot"/>
              <a:round/>
            </a:ln>
          </p:spPr>
          <p:txBody>
            <a:bodyPr/>
            <a:lstStyle/>
            <a:p/>
          </p:txBody>
        </p:sp>
        <p:sp>
          <p:nvSpPr>
            <p:cNvPr id="79" name="pl79"/>
            <p:cNvSpPr/>
            <p:nvPr/>
          </p:nvSpPr>
          <p:spPr>
            <a:xfrm>
              <a:off x="8693403" y="1546737"/>
              <a:ext cx="0" cy="291879"/>
            </a:xfrm>
            <a:custGeom>
              <a:avLst/>
              <a:pathLst>
                <a:path w="0" h="291879">
                  <a:moveTo>
                    <a:pt x="0" y="291879"/>
                  </a:moveTo>
                  <a:lnTo>
                    <a:pt x="0" y="0"/>
                  </a:lnTo>
                </a:path>
              </a:pathLst>
            </a:custGeom>
            <a:ln w="13550" cap="flat">
              <a:solidFill>
                <a:srgbClr val="0058AB">
                  <a:alpha val="100000"/>
                </a:srgbClr>
              </a:solidFill>
              <a:prstDash val="dot"/>
              <a:round/>
            </a:ln>
          </p:spPr>
          <p:txBody>
            <a:bodyPr/>
            <a:lstStyle/>
            <a:p/>
          </p:txBody>
        </p:sp>
        <p:sp>
          <p:nvSpPr>
            <p:cNvPr id="80" name="pl80"/>
            <p:cNvSpPr/>
            <p:nvPr/>
          </p:nvSpPr>
          <p:spPr>
            <a:xfrm>
              <a:off x="8834957" y="1546737"/>
              <a:ext cx="0" cy="291879"/>
            </a:xfrm>
            <a:custGeom>
              <a:avLst/>
              <a:pathLst>
                <a:path w="0" h="291879">
                  <a:moveTo>
                    <a:pt x="0" y="291879"/>
                  </a:moveTo>
                  <a:lnTo>
                    <a:pt x="0" y="0"/>
                  </a:lnTo>
                </a:path>
              </a:pathLst>
            </a:custGeom>
            <a:ln w="13550" cap="flat">
              <a:solidFill>
                <a:srgbClr val="0058AB">
                  <a:alpha val="100000"/>
                </a:srgbClr>
              </a:solidFill>
              <a:prstDash val="dot"/>
              <a:round/>
            </a:ln>
          </p:spPr>
          <p:txBody>
            <a:bodyPr/>
            <a:lstStyle/>
            <a:p/>
          </p:txBody>
        </p:sp>
        <p:sp>
          <p:nvSpPr>
            <p:cNvPr id="81" name="pl81"/>
            <p:cNvSpPr/>
            <p:nvPr/>
          </p:nvSpPr>
          <p:spPr>
            <a:xfrm>
              <a:off x="6994756" y="1676461"/>
              <a:ext cx="1840200" cy="1864788"/>
            </a:xfrm>
            <a:custGeom>
              <a:avLst/>
              <a:pathLst>
                <a:path w="1840200" h="1864788">
                  <a:moveTo>
                    <a:pt x="0" y="972932"/>
                  </a:moveTo>
                  <a:lnTo>
                    <a:pt x="141553" y="1216166"/>
                  </a:lnTo>
                  <a:lnTo>
                    <a:pt x="283107" y="1378321"/>
                  </a:lnTo>
                  <a:lnTo>
                    <a:pt x="424661" y="1621554"/>
                  </a:lnTo>
                  <a:lnTo>
                    <a:pt x="566215" y="1783710"/>
                  </a:lnTo>
                  <a:lnTo>
                    <a:pt x="707769" y="1864788"/>
                  </a:lnTo>
                  <a:lnTo>
                    <a:pt x="849323" y="1459399"/>
                  </a:lnTo>
                  <a:lnTo>
                    <a:pt x="990877" y="1054010"/>
                  </a:lnTo>
                  <a:lnTo>
                    <a:pt x="1132431" y="729699"/>
                  </a:lnTo>
                  <a:lnTo>
                    <a:pt x="1273984" y="405388"/>
                  </a:lnTo>
                  <a:lnTo>
                    <a:pt x="1415538" y="0"/>
                  </a:lnTo>
                  <a:lnTo>
                    <a:pt x="1557092" y="162155"/>
                  </a:lnTo>
                  <a:lnTo>
                    <a:pt x="1698646" y="162155"/>
                  </a:lnTo>
                  <a:lnTo>
                    <a:pt x="1840200" y="162155"/>
                  </a:lnTo>
                </a:path>
              </a:pathLst>
            </a:custGeom>
            <a:ln w="27101" cap="flat">
              <a:solidFill>
                <a:srgbClr val="0058AB">
                  <a:alpha val="100000"/>
                </a:srgbClr>
              </a:solidFill>
              <a:prstDash val="solid"/>
              <a:round/>
            </a:ln>
          </p:spPr>
          <p:txBody>
            <a:bodyPr/>
            <a:lstStyle/>
            <a:p/>
          </p:txBody>
        </p:sp>
        <p:sp>
          <p:nvSpPr>
            <p:cNvPr id="82" name="tx82"/>
            <p:cNvSpPr/>
            <p:nvPr/>
          </p:nvSpPr>
          <p:spPr>
            <a:xfrm>
              <a:off x="7482632" y="147381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83" name="tx83"/>
            <p:cNvSpPr/>
            <p:nvPr/>
          </p:nvSpPr>
          <p:spPr>
            <a:xfrm>
              <a:off x="8097042" y="1473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84" name="tx84"/>
            <p:cNvSpPr/>
            <p:nvPr/>
          </p:nvSpPr>
          <p:spPr>
            <a:xfrm>
              <a:off x="8663258" y="147651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85" name="tx85"/>
            <p:cNvSpPr/>
            <p:nvPr/>
          </p:nvSpPr>
          <p:spPr>
            <a:xfrm>
              <a:off x="8804812" y="147651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86" name="tx86"/>
            <p:cNvSpPr/>
            <p:nvPr/>
          </p:nvSpPr>
          <p:spPr>
            <a:xfrm>
              <a:off x="8902429" y="25292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87" name="tx87"/>
            <p:cNvSpPr/>
            <p:nvPr/>
          </p:nvSpPr>
          <p:spPr>
            <a:xfrm>
              <a:off x="8877160" y="23657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88" name="tx88"/>
            <p:cNvSpPr/>
            <p:nvPr/>
          </p:nvSpPr>
          <p:spPr>
            <a:xfrm>
              <a:off x="5003259" y="316482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9" name="tx89"/>
            <p:cNvSpPr/>
            <p:nvPr/>
          </p:nvSpPr>
          <p:spPr>
            <a:xfrm>
              <a:off x="5127474" y="23540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5049780" y="154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1" name="tx91"/>
            <p:cNvSpPr/>
            <p:nvPr/>
          </p:nvSpPr>
          <p:spPr>
            <a:xfrm>
              <a:off x="5049780" y="7324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2" name="tx9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3" name="tx9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4" name="tx9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5" name="tx9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6" name="tx9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7" name="tx9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8" name="tx9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9" name="tx9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0" name="pl100"/>
            <p:cNvSpPr/>
            <p:nvPr/>
          </p:nvSpPr>
          <p:spPr>
            <a:xfrm>
              <a:off x="58590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58590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702553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3" name="pl103"/>
            <p:cNvSpPr/>
            <p:nvPr/>
          </p:nvSpPr>
          <p:spPr>
            <a:xfrm>
              <a:off x="77879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4" name="tx104"/>
            <p:cNvSpPr/>
            <p:nvPr/>
          </p:nvSpPr>
          <p:spPr>
            <a:xfrm>
              <a:off x="6126154" y="4830005"/>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Sudan</a:t>
              </a:r>
            </a:p>
          </p:txBody>
        </p:sp>
        <p:sp>
          <p:nvSpPr>
            <p:cNvPr id="105" name="tx105"/>
            <p:cNvSpPr/>
            <p:nvPr/>
          </p:nvSpPr>
          <p:spPr>
            <a:xfrm>
              <a:off x="72926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6" name="tx106"/>
            <p:cNvSpPr/>
            <p:nvPr/>
          </p:nvSpPr>
          <p:spPr>
            <a:xfrm>
              <a:off x="8055088"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07" name="tx10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8" name="pl108"/>
            <p:cNvSpPr/>
            <p:nvPr/>
          </p:nvSpPr>
          <p:spPr>
            <a:xfrm>
              <a:off x="221419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40082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58022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75962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11120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90523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69925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4932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1317178" y="5825146"/>
              <a:ext cx="7321564" cy="149993"/>
            </a:xfrm>
            <a:prstGeom prst="rect">
              <a:avLst/>
            </a:prstGeom>
            <a:solidFill>
              <a:srgbClr val="E2231A">
                <a:alpha val="80000"/>
              </a:srgbClr>
            </a:solidFill>
          </p:spPr>
          <p:txBody>
            <a:bodyPr/>
            <a:lstStyle/>
            <a:p/>
          </p:txBody>
        </p:sp>
        <p:sp>
          <p:nvSpPr>
            <p:cNvPr id="121" name="rc121"/>
            <p:cNvSpPr/>
            <p:nvPr/>
          </p:nvSpPr>
          <p:spPr>
            <a:xfrm>
              <a:off x="1317178" y="5637654"/>
              <a:ext cx="6270839" cy="149993"/>
            </a:xfrm>
            <a:prstGeom prst="rect">
              <a:avLst/>
            </a:prstGeom>
            <a:solidFill>
              <a:srgbClr val="E2231A">
                <a:alpha val="80000"/>
              </a:srgbClr>
            </a:solidFill>
          </p:spPr>
          <p:txBody>
            <a:bodyPr/>
            <a:lstStyle/>
            <a:p/>
          </p:txBody>
        </p:sp>
        <p:sp>
          <p:nvSpPr>
            <p:cNvPr id="122" name="rc122"/>
            <p:cNvSpPr/>
            <p:nvPr/>
          </p:nvSpPr>
          <p:spPr>
            <a:xfrm>
              <a:off x="1317178" y="5450161"/>
              <a:ext cx="6669041" cy="149993"/>
            </a:xfrm>
            <a:prstGeom prst="rect">
              <a:avLst/>
            </a:prstGeom>
            <a:solidFill>
              <a:srgbClr val="E2231A">
                <a:alpha val="80000"/>
              </a:srgbClr>
            </a:solidFill>
          </p:spPr>
          <p:txBody>
            <a:bodyPr/>
            <a:lstStyle/>
            <a:p/>
          </p:txBody>
        </p:sp>
        <p:sp>
          <p:nvSpPr>
            <p:cNvPr id="123" name="tx123"/>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102,000</a:t>
              </a:r>
            </a:p>
          </p:txBody>
        </p:sp>
        <p:sp>
          <p:nvSpPr>
            <p:cNvPr id="124" name="tx124"/>
            <p:cNvSpPr/>
            <p:nvPr/>
          </p:nvSpPr>
          <p:spPr>
            <a:xfrm>
              <a:off x="7156981"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87,000</a:t>
              </a:r>
            </a:p>
          </p:txBody>
        </p:sp>
        <p:sp>
          <p:nvSpPr>
            <p:cNvPr id="125" name="tx125"/>
            <p:cNvSpPr/>
            <p:nvPr/>
          </p:nvSpPr>
          <p:spPr>
            <a:xfrm>
              <a:off x="7555183"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93,000</a:t>
              </a:r>
            </a:p>
          </p:txBody>
        </p:sp>
        <p:sp>
          <p:nvSpPr>
            <p:cNvPr id="126" name="tx12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268391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31" name="tx131"/>
            <p:cNvSpPr/>
            <p:nvPr/>
          </p:nvSpPr>
          <p:spPr>
            <a:xfrm>
              <a:off x="447794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2" name="tx132"/>
            <p:cNvSpPr/>
            <p:nvPr/>
          </p:nvSpPr>
          <p:spPr>
            <a:xfrm>
              <a:off x="627197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33" name="tx133"/>
            <p:cNvSpPr/>
            <p:nvPr/>
          </p:nvSpPr>
          <p:spPr>
            <a:xfrm>
              <a:off x="798830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4" name="tx13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5" name="tx13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6" name="tx13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South Sudan (72%) was 12 percentage points lower than the global average (84%) and 4 percentage points lower than the average across all ESAR countries (76%).
National MCV1 coverage was 7 percentage points higher than in 2019 (65%).
This equates to 93,000 unvaccinated children in 2024 compared to 102,000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F26A21">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South Sudan ranked number 6 out of 21 countries for lowest MCV1 coverage (based on tied ranks).
South Sudan was in the top 10 countries with the most unvaccinated children (rank=10).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460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328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195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063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894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762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629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497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02311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0637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9298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9637"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629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8294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79594"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976247"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45021"/>
              <a:ext cx="446987" cy="857675"/>
            </a:xfrm>
            <a:prstGeom prst="rect">
              <a:avLst/>
            </a:prstGeom>
            <a:solidFill>
              <a:srgbClr val="80BD41">
                <a:alpha val="100000"/>
              </a:srgbClr>
            </a:solidFill>
          </p:spPr>
          <p:txBody>
            <a:bodyPr/>
            <a:lstStyle/>
            <a:p/>
          </p:txBody>
        </p:sp>
        <p:sp>
          <p:nvSpPr>
            <p:cNvPr id="23" name="rc23"/>
            <p:cNvSpPr/>
            <p:nvPr/>
          </p:nvSpPr>
          <p:spPr>
            <a:xfrm>
              <a:off x="1296273" y="2719360"/>
              <a:ext cx="446987" cy="525660"/>
            </a:xfrm>
            <a:prstGeom prst="rect">
              <a:avLst/>
            </a:prstGeom>
            <a:solidFill>
              <a:srgbClr val="E2231A">
                <a:alpha val="100000"/>
              </a:srgbClr>
            </a:solidFill>
          </p:spPr>
          <p:txBody>
            <a:bodyPr/>
            <a:lstStyle/>
            <a:p/>
          </p:txBody>
        </p:sp>
        <p:sp>
          <p:nvSpPr>
            <p:cNvPr id="24" name="rc24"/>
            <p:cNvSpPr/>
            <p:nvPr/>
          </p:nvSpPr>
          <p:spPr>
            <a:xfrm>
              <a:off x="1792926" y="3262353"/>
              <a:ext cx="446987" cy="840343"/>
            </a:xfrm>
            <a:prstGeom prst="rect">
              <a:avLst/>
            </a:prstGeom>
            <a:solidFill>
              <a:srgbClr val="80BD41">
                <a:alpha val="100000"/>
              </a:srgbClr>
            </a:solidFill>
          </p:spPr>
          <p:txBody>
            <a:bodyPr/>
            <a:lstStyle/>
            <a:p/>
          </p:txBody>
        </p:sp>
        <p:sp>
          <p:nvSpPr>
            <p:cNvPr id="25" name="rc25"/>
            <p:cNvSpPr/>
            <p:nvPr/>
          </p:nvSpPr>
          <p:spPr>
            <a:xfrm>
              <a:off x="1792926" y="2678385"/>
              <a:ext cx="446987" cy="583968"/>
            </a:xfrm>
            <a:prstGeom prst="rect">
              <a:avLst/>
            </a:prstGeom>
            <a:solidFill>
              <a:srgbClr val="E2231A">
                <a:alpha val="100000"/>
              </a:srgbClr>
            </a:solidFill>
          </p:spPr>
          <p:txBody>
            <a:bodyPr/>
            <a:lstStyle/>
            <a:p/>
          </p:txBody>
        </p:sp>
        <p:sp>
          <p:nvSpPr>
            <p:cNvPr id="26" name="rc26"/>
            <p:cNvSpPr/>
            <p:nvPr/>
          </p:nvSpPr>
          <p:spPr>
            <a:xfrm>
              <a:off x="2289578" y="3277581"/>
              <a:ext cx="446987" cy="825116"/>
            </a:xfrm>
            <a:prstGeom prst="rect">
              <a:avLst/>
            </a:prstGeom>
            <a:solidFill>
              <a:srgbClr val="80BD41">
                <a:alpha val="100000"/>
              </a:srgbClr>
            </a:solidFill>
          </p:spPr>
          <p:txBody>
            <a:bodyPr/>
            <a:lstStyle/>
            <a:p/>
          </p:txBody>
        </p:sp>
        <p:sp>
          <p:nvSpPr>
            <p:cNvPr id="27" name="rc27"/>
            <p:cNvSpPr/>
            <p:nvPr/>
          </p:nvSpPr>
          <p:spPr>
            <a:xfrm>
              <a:off x="2289578" y="2655133"/>
              <a:ext cx="446987" cy="622447"/>
            </a:xfrm>
            <a:prstGeom prst="rect">
              <a:avLst/>
            </a:prstGeom>
            <a:solidFill>
              <a:srgbClr val="E2231A">
                <a:alpha val="100000"/>
              </a:srgbClr>
            </a:solidFill>
          </p:spPr>
          <p:txBody>
            <a:bodyPr/>
            <a:lstStyle/>
            <a:p/>
          </p:txBody>
        </p:sp>
        <p:sp>
          <p:nvSpPr>
            <p:cNvPr id="28" name="rc28"/>
            <p:cNvSpPr/>
            <p:nvPr/>
          </p:nvSpPr>
          <p:spPr>
            <a:xfrm>
              <a:off x="2786230" y="3335425"/>
              <a:ext cx="446987" cy="767272"/>
            </a:xfrm>
            <a:prstGeom prst="rect">
              <a:avLst/>
            </a:prstGeom>
            <a:solidFill>
              <a:srgbClr val="80BD41">
                <a:alpha val="100000"/>
              </a:srgbClr>
            </a:solidFill>
          </p:spPr>
          <p:txBody>
            <a:bodyPr/>
            <a:lstStyle/>
            <a:p/>
          </p:txBody>
        </p:sp>
        <p:sp>
          <p:nvSpPr>
            <p:cNvPr id="29" name="rc29"/>
            <p:cNvSpPr/>
            <p:nvPr/>
          </p:nvSpPr>
          <p:spPr>
            <a:xfrm>
              <a:off x="2786230" y="2681808"/>
              <a:ext cx="446987" cy="653616"/>
            </a:xfrm>
            <a:prstGeom prst="rect">
              <a:avLst/>
            </a:prstGeom>
            <a:solidFill>
              <a:srgbClr val="E2231A">
                <a:alpha val="100000"/>
              </a:srgbClr>
            </a:solidFill>
          </p:spPr>
          <p:txBody>
            <a:bodyPr/>
            <a:lstStyle/>
            <a:p/>
          </p:txBody>
        </p:sp>
        <p:sp>
          <p:nvSpPr>
            <p:cNvPr id="30" name="rc30"/>
            <p:cNvSpPr/>
            <p:nvPr/>
          </p:nvSpPr>
          <p:spPr>
            <a:xfrm>
              <a:off x="3282883" y="3439059"/>
              <a:ext cx="446987" cy="663637"/>
            </a:xfrm>
            <a:prstGeom prst="rect">
              <a:avLst/>
            </a:prstGeom>
            <a:solidFill>
              <a:srgbClr val="80BD41">
                <a:alpha val="100000"/>
              </a:srgbClr>
            </a:solidFill>
          </p:spPr>
          <p:txBody>
            <a:bodyPr/>
            <a:lstStyle/>
            <a:p/>
          </p:txBody>
        </p:sp>
        <p:sp>
          <p:nvSpPr>
            <p:cNvPr id="31" name="rc31"/>
            <p:cNvSpPr/>
            <p:nvPr/>
          </p:nvSpPr>
          <p:spPr>
            <a:xfrm>
              <a:off x="3282883" y="2826490"/>
              <a:ext cx="446987" cy="612569"/>
            </a:xfrm>
            <a:prstGeom prst="rect">
              <a:avLst/>
            </a:prstGeom>
            <a:solidFill>
              <a:srgbClr val="E2231A">
                <a:alpha val="100000"/>
              </a:srgbClr>
            </a:solidFill>
          </p:spPr>
          <p:txBody>
            <a:bodyPr/>
            <a:lstStyle/>
            <a:p/>
          </p:txBody>
        </p:sp>
        <p:sp>
          <p:nvSpPr>
            <p:cNvPr id="32" name="rc32"/>
            <p:cNvSpPr/>
            <p:nvPr/>
          </p:nvSpPr>
          <p:spPr>
            <a:xfrm>
              <a:off x="3779535" y="3480998"/>
              <a:ext cx="446987" cy="621698"/>
            </a:xfrm>
            <a:prstGeom prst="rect">
              <a:avLst/>
            </a:prstGeom>
            <a:solidFill>
              <a:srgbClr val="80BD41">
                <a:alpha val="100000"/>
              </a:srgbClr>
            </a:solidFill>
          </p:spPr>
          <p:txBody>
            <a:bodyPr/>
            <a:lstStyle/>
            <a:p/>
          </p:txBody>
        </p:sp>
        <p:sp>
          <p:nvSpPr>
            <p:cNvPr id="33" name="rc33"/>
            <p:cNvSpPr/>
            <p:nvPr/>
          </p:nvSpPr>
          <p:spPr>
            <a:xfrm>
              <a:off x="3779535" y="2883692"/>
              <a:ext cx="446987" cy="597306"/>
            </a:xfrm>
            <a:prstGeom prst="rect">
              <a:avLst/>
            </a:prstGeom>
            <a:solidFill>
              <a:srgbClr val="E2231A">
                <a:alpha val="100000"/>
              </a:srgbClr>
            </a:solidFill>
          </p:spPr>
          <p:txBody>
            <a:bodyPr/>
            <a:lstStyle/>
            <a:p/>
          </p:txBody>
        </p:sp>
        <p:sp>
          <p:nvSpPr>
            <p:cNvPr id="34" name="rc34"/>
            <p:cNvSpPr/>
            <p:nvPr/>
          </p:nvSpPr>
          <p:spPr>
            <a:xfrm>
              <a:off x="4276187" y="3501111"/>
              <a:ext cx="446987" cy="601585"/>
            </a:xfrm>
            <a:prstGeom prst="rect">
              <a:avLst/>
            </a:prstGeom>
            <a:solidFill>
              <a:srgbClr val="80BD41">
                <a:alpha val="100000"/>
              </a:srgbClr>
            </a:solidFill>
          </p:spPr>
          <p:txBody>
            <a:bodyPr/>
            <a:lstStyle/>
            <a:p/>
          </p:txBody>
        </p:sp>
        <p:sp>
          <p:nvSpPr>
            <p:cNvPr id="35" name="rc35"/>
            <p:cNvSpPr/>
            <p:nvPr/>
          </p:nvSpPr>
          <p:spPr>
            <a:xfrm>
              <a:off x="4276187" y="3028445"/>
              <a:ext cx="446987" cy="472666"/>
            </a:xfrm>
            <a:prstGeom prst="rect">
              <a:avLst/>
            </a:prstGeom>
            <a:solidFill>
              <a:srgbClr val="E2231A">
                <a:alpha val="100000"/>
              </a:srgbClr>
            </a:solidFill>
          </p:spPr>
          <p:txBody>
            <a:bodyPr/>
            <a:lstStyle/>
            <a:p/>
          </p:txBody>
        </p:sp>
        <p:sp>
          <p:nvSpPr>
            <p:cNvPr id="36" name="rc36"/>
            <p:cNvSpPr/>
            <p:nvPr/>
          </p:nvSpPr>
          <p:spPr>
            <a:xfrm>
              <a:off x="4772839" y="3501147"/>
              <a:ext cx="446987" cy="601549"/>
            </a:xfrm>
            <a:prstGeom prst="rect">
              <a:avLst/>
            </a:prstGeom>
            <a:solidFill>
              <a:srgbClr val="80BD41">
                <a:alpha val="100000"/>
              </a:srgbClr>
            </a:solidFill>
          </p:spPr>
          <p:txBody>
            <a:bodyPr/>
            <a:lstStyle/>
            <a:p/>
          </p:txBody>
        </p:sp>
        <p:sp>
          <p:nvSpPr>
            <p:cNvPr id="37" name="rc37"/>
            <p:cNvSpPr/>
            <p:nvPr/>
          </p:nvSpPr>
          <p:spPr>
            <a:xfrm>
              <a:off x="4772839" y="3116566"/>
              <a:ext cx="446987" cy="384581"/>
            </a:xfrm>
            <a:prstGeom prst="rect">
              <a:avLst/>
            </a:prstGeom>
            <a:solidFill>
              <a:srgbClr val="E2231A">
                <a:alpha val="100000"/>
              </a:srgbClr>
            </a:solidFill>
          </p:spPr>
          <p:txBody>
            <a:bodyPr/>
            <a:lstStyle/>
            <a:p/>
          </p:txBody>
        </p:sp>
        <p:sp>
          <p:nvSpPr>
            <p:cNvPr id="38" name="rc38"/>
            <p:cNvSpPr/>
            <p:nvPr/>
          </p:nvSpPr>
          <p:spPr>
            <a:xfrm>
              <a:off x="5269492" y="3426970"/>
              <a:ext cx="446987" cy="675727"/>
            </a:xfrm>
            <a:prstGeom prst="rect">
              <a:avLst/>
            </a:prstGeom>
            <a:solidFill>
              <a:srgbClr val="80BD41">
                <a:alpha val="100000"/>
              </a:srgbClr>
            </a:solidFill>
          </p:spPr>
          <p:txBody>
            <a:bodyPr/>
            <a:lstStyle/>
            <a:p/>
          </p:txBody>
        </p:sp>
        <p:sp>
          <p:nvSpPr>
            <p:cNvPr id="39" name="rc39"/>
            <p:cNvSpPr/>
            <p:nvPr/>
          </p:nvSpPr>
          <p:spPr>
            <a:xfrm>
              <a:off x="5269492" y="3063108"/>
              <a:ext cx="446987" cy="363861"/>
            </a:xfrm>
            <a:prstGeom prst="rect">
              <a:avLst/>
            </a:prstGeom>
            <a:solidFill>
              <a:srgbClr val="E2231A">
                <a:alpha val="100000"/>
              </a:srgbClr>
            </a:solidFill>
          </p:spPr>
          <p:txBody>
            <a:bodyPr/>
            <a:lstStyle/>
            <a:p/>
          </p:txBody>
        </p:sp>
        <p:sp>
          <p:nvSpPr>
            <p:cNvPr id="40" name="rc40"/>
            <p:cNvSpPr/>
            <p:nvPr/>
          </p:nvSpPr>
          <p:spPr>
            <a:xfrm>
              <a:off x="5766144" y="3365916"/>
              <a:ext cx="446987" cy="736780"/>
            </a:xfrm>
            <a:prstGeom prst="rect">
              <a:avLst/>
            </a:prstGeom>
            <a:solidFill>
              <a:srgbClr val="80BD41">
                <a:alpha val="100000"/>
              </a:srgbClr>
            </a:solidFill>
          </p:spPr>
          <p:txBody>
            <a:bodyPr/>
            <a:lstStyle/>
            <a:p/>
          </p:txBody>
        </p:sp>
        <p:sp>
          <p:nvSpPr>
            <p:cNvPr id="41" name="rc41"/>
            <p:cNvSpPr/>
            <p:nvPr/>
          </p:nvSpPr>
          <p:spPr>
            <a:xfrm>
              <a:off x="5766144" y="3034900"/>
              <a:ext cx="446987" cy="331016"/>
            </a:xfrm>
            <a:prstGeom prst="rect">
              <a:avLst/>
            </a:prstGeom>
            <a:solidFill>
              <a:srgbClr val="E2231A">
                <a:alpha val="100000"/>
              </a:srgbClr>
            </a:solidFill>
          </p:spPr>
          <p:txBody>
            <a:bodyPr/>
            <a:lstStyle/>
            <a:p/>
          </p:txBody>
        </p:sp>
        <p:sp>
          <p:nvSpPr>
            <p:cNvPr id="42" name="rc42"/>
            <p:cNvSpPr/>
            <p:nvPr/>
          </p:nvSpPr>
          <p:spPr>
            <a:xfrm>
              <a:off x="6262796" y="3293379"/>
              <a:ext cx="446987" cy="809317"/>
            </a:xfrm>
            <a:prstGeom prst="rect">
              <a:avLst/>
            </a:prstGeom>
            <a:solidFill>
              <a:srgbClr val="80BD41">
                <a:alpha val="100000"/>
              </a:srgbClr>
            </a:solidFill>
          </p:spPr>
          <p:txBody>
            <a:bodyPr/>
            <a:lstStyle/>
            <a:p/>
          </p:txBody>
        </p:sp>
        <p:sp>
          <p:nvSpPr>
            <p:cNvPr id="43" name="rc43"/>
            <p:cNvSpPr/>
            <p:nvPr/>
          </p:nvSpPr>
          <p:spPr>
            <a:xfrm>
              <a:off x="6262796" y="3009009"/>
              <a:ext cx="446987" cy="284370"/>
            </a:xfrm>
            <a:prstGeom prst="rect">
              <a:avLst/>
            </a:prstGeom>
            <a:solidFill>
              <a:srgbClr val="E2231A">
                <a:alpha val="100000"/>
              </a:srgbClr>
            </a:solidFill>
          </p:spPr>
          <p:txBody>
            <a:bodyPr/>
            <a:lstStyle/>
            <a:p/>
          </p:txBody>
        </p:sp>
        <p:sp>
          <p:nvSpPr>
            <p:cNvPr id="44" name="rc44"/>
            <p:cNvSpPr/>
            <p:nvPr/>
          </p:nvSpPr>
          <p:spPr>
            <a:xfrm>
              <a:off x="6759448" y="3320839"/>
              <a:ext cx="446987" cy="781857"/>
            </a:xfrm>
            <a:prstGeom prst="rect">
              <a:avLst/>
            </a:prstGeom>
            <a:solidFill>
              <a:srgbClr val="80BD41">
                <a:alpha val="100000"/>
              </a:srgbClr>
            </a:solidFill>
          </p:spPr>
          <p:txBody>
            <a:bodyPr/>
            <a:lstStyle/>
            <a:p/>
          </p:txBody>
        </p:sp>
        <p:sp>
          <p:nvSpPr>
            <p:cNvPr id="45" name="rc45"/>
            <p:cNvSpPr/>
            <p:nvPr/>
          </p:nvSpPr>
          <p:spPr>
            <a:xfrm>
              <a:off x="6759448" y="3016783"/>
              <a:ext cx="446987" cy="304055"/>
            </a:xfrm>
            <a:prstGeom prst="rect">
              <a:avLst/>
            </a:prstGeom>
            <a:solidFill>
              <a:srgbClr val="E2231A">
                <a:alpha val="100000"/>
              </a:srgbClr>
            </a:solidFill>
          </p:spPr>
          <p:txBody>
            <a:bodyPr/>
            <a:lstStyle/>
            <a:p/>
          </p:txBody>
        </p:sp>
        <p:sp>
          <p:nvSpPr>
            <p:cNvPr id="46" name="rc46"/>
            <p:cNvSpPr/>
            <p:nvPr/>
          </p:nvSpPr>
          <p:spPr>
            <a:xfrm>
              <a:off x="7256101" y="3301332"/>
              <a:ext cx="446987" cy="801365"/>
            </a:xfrm>
            <a:prstGeom prst="rect">
              <a:avLst/>
            </a:prstGeom>
            <a:solidFill>
              <a:srgbClr val="80BD41">
                <a:alpha val="100000"/>
              </a:srgbClr>
            </a:solidFill>
          </p:spPr>
          <p:txBody>
            <a:bodyPr/>
            <a:lstStyle/>
            <a:p/>
          </p:txBody>
        </p:sp>
        <p:sp>
          <p:nvSpPr>
            <p:cNvPr id="47" name="rc47"/>
            <p:cNvSpPr/>
            <p:nvPr/>
          </p:nvSpPr>
          <p:spPr>
            <a:xfrm>
              <a:off x="7256101" y="2989680"/>
              <a:ext cx="446987" cy="311651"/>
            </a:xfrm>
            <a:prstGeom prst="rect">
              <a:avLst/>
            </a:prstGeom>
            <a:solidFill>
              <a:srgbClr val="E2231A">
                <a:alpha val="100000"/>
              </a:srgbClr>
            </a:solidFill>
          </p:spPr>
          <p:txBody>
            <a:bodyPr/>
            <a:lstStyle/>
            <a:p/>
          </p:txBody>
        </p:sp>
        <p:sp>
          <p:nvSpPr>
            <p:cNvPr id="48" name="rc48"/>
            <p:cNvSpPr/>
            <p:nvPr/>
          </p:nvSpPr>
          <p:spPr>
            <a:xfrm>
              <a:off x="7752753" y="3250477"/>
              <a:ext cx="446987" cy="852219"/>
            </a:xfrm>
            <a:prstGeom prst="rect">
              <a:avLst/>
            </a:prstGeom>
            <a:solidFill>
              <a:srgbClr val="80BD41">
                <a:alpha val="100000"/>
              </a:srgbClr>
            </a:solidFill>
          </p:spPr>
          <p:txBody>
            <a:bodyPr/>
            <a:lstStyle/>
            <a:p/>
          </p:txBody>
        </p:sp>
        <p:sp>
          <p:nvSpPr>
            <p:cNvPr id="49" name="rc49"/>
            <p:cNvSpPr/>
            <p:nvPr/>
          </p:nvSpPr>
          <p:spPr>
            <a:xfrm>
              <a:off x="7752753" y="2919069"/>
              <a:ext cx="446987" cy="331408"/>
            </a:xfrm>
            <a:prstGeom prst="rect">
              <a:avLst/>
            </a:prstGeom>
            <a:solidFill>
              <a:srgbClr val="E2231A">
                <a:alpha val="100000"/>
              </a:srgbClr>
            </a:solidFill>
          </p:spPr>
          <p:txBody>
            <a:bodyPr/>
            <a:lstStyle/>
            <a:p/>
          </p:txBody>
        </p:sp>
        <p:sp>
          <p:nvSpPr>
            <p:cNvPr id="50" name="pl50"/>
            <p:cNvSpPr/>
            <p:nvPr/>
          </p:nvSpPr>
          <p:spPr>
            <a:xfrm>
              <a:off x="1519767" y="1960329"/>
              <a:ext cx="6456479" cy="665871"/>
            </a:xfrm>
            <a:custGeom>
              <a:avLst/>
              <a:pathLst>
                <a:path w="6456479" h="665871">
                  <a:moveTo>
                    <a:pt x="0" y="347411"/>
                  </a:moveTo>
                  <a:lnTo>
                    <a:pt x="496652" y="434263"/>
                  </a:lnTo>
                  <a:lnTo>
                    <a:pt x="993304" y="492165"/>
                  </a:lnTo>
                  <a:lnTo>
                    <a:pt x="1489956" y="579018"/>
                  </a:lnTo>
                  <a:lnTo>
                    <a:pt x="1986609" y="636920"/>
                  </a:lnTo>
                  <a:lnTo>
                    <a:pt x="2483261" y="665871"/>
                  </a:lnTo>
                  <a:lnTo>
                    <a:pt x="2979913" y="521116"/>
                  </a:lnTo>
                  <a:lnTo>
                    <a:pt x="3476565" y="376361"/>
                  </a:lnTo>
                  <a:lnTo>
                    <a:pt x="3973218" y="260558"/>
                  </a:lnTo>
                  <a:lnTo>
                    <a:pt x="4469870" y="144754"/>
                  </a:lnTo>
                  <a:lnTo>
                    <a:pt x="4966522" y="0"/>
                  </a:lnTo>
                  <a:lnTo>
                    <a:pt x="5463175" y="57901"/>
                  </a:lnTo>
                  <a:lnTo>
                    <a:pt x="5959827" y="57901"/>
                  </a:lnTo>
                  <a:lnTo>
                    <a:pt x="6456479" y="57901"/>
                  </a:lnTo>
                </a:path>
              </a:pathLst>
            </a:custGeom>
            <a:ln w="27101" cap="flat">
              <a:solidFill>
                <a:srgbClr val="0058AB">
                  <a:alpha val="100000"/>
                </a:srgbClr>
              </a:solidFill>
              <a:prstDash val="solid"/>
              <a:round/>
            </a:ln>
          </p:spPr>
          <p:txBody>
            <a:bodyPr/>
            <a:lstStyle/>
            <a:p/>
          </p:txBody>
        </p:sp>
        <p:sp>
          <p:nvSpPr>
            <p:cNvPr id="51" name="tx51"/>
            <p:cNvSpPr/>
            <p:nvPr/>
          </p:nvSpPr>
          <p:spPr>
            <a:xfrm>
              <a:off x="344608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52" name="tx52"/>
            <p:cNvSpPr/>
            <p:nvPr/>
          </p:nvSpPr>
          <p:spPr>
            <a:xfrm>
              <a:off x="543269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53" name="tx53"/>
            <p:cNvSpPr/>
            <p:nvPr/>
          </p:nvSpPr>
          <p:spPr>
            <a:xfrm>
              <a:off x="592934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54" name="tx54"/>
            <p:cNvSpPr/>
            <p:nvPr/>
          </p:nvSpPr>
          <p:spPr>
            <a:xfrm>
              <a:off x="6426000"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55" name="tx55"/>
            <p:cNvSpPr/>
            <p:nvPr/>
          </p:nvSpPr>
          <p:spPr>
            <a:xfrm>
              <a:off x="6922652"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56" name="tx56"/>
            <p:cNvSpPr/>
            <p:nvPr/>
          </p:nvSpPr>
          <p:spPr>
            <a:xfrm>
              <a:off x="741930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57" name="tx57"/>
            <p:cNvSpPr/>
            <p:nvPr/>
          </p:nvSpPr>
          <p:spPr>
            <a:xfrm>
              <a:off x="7915957"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58" name="tx58"/>
            <p:cNvSpPr/>
            <p:nvPr/>
          </p:nvSpPr>
          <p:spPr>
            <a:xfrm>
              <a:off x="3388823" y="26905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357.9</a:t>
              </a:r>
            </a:p>
          </p:txBody>
        </p:sp>
        <p:sp>
          <p:nvSpPr>
            <p:cNvPr id="59" name="tx59"/>
            <p:cNvSpPr/>
            <p:nvPr/>
          </p:nvSpPr>
          <p:spPr>
            <a:xfrm>
              <a:off x="5375432" y="29272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291.5</a:t>
              </a:r>
            </a:p>
          </p:txBody>
        </p:sp>
        <p:sp>
          <p:nvSpPr>
            <p:cNvPr id="60" name="tx60"/>
            <p:cNvSpPr/>
            <p:nvPr/>
          </p:nvSpPr>
          <p:spPr>
            <a:xfrm>
              <a:off x="5872084" y="28989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299.4</a:t>
              </a:r>
            </a:p>
          </p:txBody>
        </p:sp>
        <p:sp>
          <p:nvSpPr>
            <p:cNvPr id="61" name="tx61"/>
            <p:cNvSpPr/>
            <p:nvPr/>
          </p:nvSpPr>
          <p:spPr>
            <a:xfrm>
              <a:off x="6368736" y="28730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306.7</a:t>
              </a:r>
            </a:p>
          </p:txBody>
        </p:sp>
        <p:sp>
          <p:nvSpPr>
            <p:cNvPr id="62" name="tx62"/>
            <p:cNvSpPr/>
            <p:nvPr/>
          </p:nvSpPr>
          <p:spPr>
            <a:xfrm>
              <a:off x="6865389" y="28808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304.5</a:t>
              </a:r>
            </a:p>
          </p:txBody>
        </p:sp>
        <p:sp>
          <p:nvSpPr>
            <p:cNvPr id="63" name="tx63"/>
            <p:cNvSpPr/>
            <p:nvPr/>
          </p:nvSpPr>
          <p:spPr>
            <a:xfrm>
              <a:off x="7362041" y="28537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312.1</a:t>
              </a:r>
            </a:p>
          </p:txBody>
        </p:sp>
        <p:sp>
          <p:nvSpPr>
            <p:cNvPr id="64" name="tx64"/>
            <p:cNvSpPr/>
            <p:nvPr/>
          </p:nvSpPr>
          <p:spPr>
            <a:xfrm>
              <a:off x="7858693" y="27830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331.9</a:t>
              </a:r>
            </a:p>
          </p:txBody>
        </p:sp>
        <p:sp>
          <p:nvSpPr>
            <p:cNvPr id="65" name="pl65"/>
            <p:cNvSpPr/>
            <p:nvPr/>
          </p:nvSpPr>
          <p:spPr>
            <a:xfrm>
              <a:off x="3506376"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66" name="pl66"/>
            <p:cNvSpPr/>
            <p:nvPr/>
          </p:nvSpPr>
          <p:spPr>
            <a:xfrm>
              <a:off x="5492985"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67" name="pl67"/>
            <p:cNvSpPr/>
            <p:nvPr/>
          </p:nvSpPr>
          <p:spPr>
            <a:xfrm>
              <a:off x="5989637"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68" name="pl68"/>
            <p:cNvSpPr/>
            <p:nvPr/>
          </p:nvSpPr>
          <p:spPr>
            <a:xfrm>
              <a:off x="6486290"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69" name="pl69"/>
            <p:cNvSpPr/>
            <p:nvPr/>
          </p:nvSpPr>
          <p:spPr>
            <a:xfrm>
              <a:off x="6982942"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70" name="pl70"/>
            <p:cNvSpPr/>
            <p:nvPr/>
          </p:nvSpPr>
          <p:spPr>
            <a:xfrm>
              <a:off x="7479594"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71" name="pl71"/>
            <p:cNvSpPr/>
            <p:nvPr/>
          </p:nvSpPr>
          <p:spPr>
            <a:xfrm>
              <a:off x="7976247"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72" name="tx72"/>
            <p:cNvSpPr/>
            <p:nvPr/>
          </p:nvSpPr>
          <p:spPr>
            <a:xfrm>
              <a:off x="3388823" y="37358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186.1</a:t>
              </a:r>
            </a:p>
          </p:txBody>
        </p:sp>
        <p:sp>
          <p:nvSpPr>
            <p:cNvPr id="73" name="tx73"/>
            <p:cNvSpPr/>
            <p:nvPr/>
          </p:nvSpPr>
          <p:spPr>
            <a:xfrm>
              <a:off x="3388823" y="30977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171.8</a:t>
              </a:r>
            </a:p>
          </p:txBody>
        </p:sp>
        <p:sp>
          <p:nvSpPr>
            <p:cNvPr id="74" name="tx74"/>
            <p:cNvSpPr/>
            <p:nvPr/>
          </p:nvSpPr>
          <p:spPr>
            <a:xfrm>
              <a:off x="5375432" y="37297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189.5</a:t>
              </a:r>
            </a:p>
          </p:txBody>
        </p:sp>
        <p:sp>
          <p:nvSpPr>
            <p:cNvPr id="75" name="tx75"/>
            <p:cNvSpPr/>
            <p:nvPr/>
          </p:nvSpPr>
          <p:spPr>
            <a:xfrm>
              <a:off x="5414609" y="320999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76" name="tx76"/>
            <p:cNvSpPr/>
            <p:nvPr/>
          </p:nvSpPr>
          <p:spPr>
            <a:xfrm>
              <a:off x="5872084" y="36992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206.6</a:t>
              </a:r>
            </a:p>
          </p:txBody>
        </p:sp>
        <p:sp>
          <p:nvSpPr>
            <p:cNvPr id="77" name="tx77"/>
            <p:cNvSpPr/>
            <p:nvPr/>
          </p:nvSpPr>
          <p:spPr>
            <a:xfrm>
              <a:off x="5898210" y="31653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92.8</a:t>
              </a:r>
            </a:p>
          </p:txBody>
        </p:sp>
        <p:sp>
          <p:nvSpPr>
            <p:cNvPr id="78" name="tx78"/>
            <p:cNvSpPr/>
            <p:nvPr/>
          </p:nvSpPr>
          <p:spPr>
            <a:xfrm>
              <a:off x="6368736" y="36629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226.9</a:t>
              </a:r>
            </a:p>
          </p:txBody>
        </p:sp>
        <p:sp>
          <p:nvSpPr>
            <p:cNvPr id="79" name="tx79"/>
            <p:cNvSpPr/>
            <p:nvPr/>
          </p:nvSpPr>
          <p:spPr>
            <a:xfrm>
              <a:off x="6394862" y="31161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79.7</a:t>
              </a:r>
            </a:p>
          </p:txBody>
        </p:sp>
        <p:sp>
          <p:nvSpPr>
            <p:cNvPr id="80" name="tx80"/>
            <p:cNvSpPr/>
            <p:nvPr/>
          </p:nvSpPr>
          <p:spPr>
            <a:xfrm>
              <a:off x="6865389" y="36767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219.2</a:t>
              </a:r>
            </a:p>
          </p:txBody>
        </p:sp>
        <p:sp>
          <p:nvSpPr>
            <p:cNvPr id="81" name="tx81"/>
            <p:cNvSpPr/>
            <p:nvPr/>
          </p:nvSpPr>
          <p:spPr>
            <a:xfrm>
              <a:off x="6891514" y="31337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85.3</a:t>
              </a:r>
            </a:p>
          </p:txBody>
        </p:sp>
        <p:sp>
          <p:nvSpPr>
            <p:cNvPr id="82" name="tx82"/>
            <p:cNvSpPr/>
            <p:nvPr/>
          </p:nvSpPr>
          <p:spPr>
            <a:xfrm>
              <a:off x="7362041" y="366811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224.7</a:t>
              </a:r>
            </a:p>
          </p:txBody>
        </p:sp>
        <p:sp>
          <p:nvSpPr>
            <p:cNvPr id="83" name="tx83"/>
            <p:cNvSpPr/>
            <p:nvPr/>
          </p:nvSpPr>
          <p:spPr>
            <a:xfrm>
              <a:off x="7388166" y="31104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87.4</a:t>
              </a:r>
            </a:p>
          </p:txBody>
        </p:sp>
        <p:sp>
          <p:nvSpPr>
            <p:cNvPr id="84" name="tx84"/>
            <p:cNvSpPr/>
            <p:nvPr/>
          </p:nvSpPr>
          <p:spPr>
            <a:xfrm>
              <a:off x="7897870" y="364149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85" name="tx85"/>
            <p:cNvSpPr/>
            <p:nvPr/>
          </p:nvSpPr>
          <p:spPr>
            <a:xfrm>
              <a:off x="7884819" y="30497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92.9</a:t>
              </a:r>
            </a:p>
          </p:txBody>
        </p:sp>
        <p:sp>
          <p:nvSpPr>
            <p:cNvPr id="86" name="tx8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655386" y="33373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88" name="tx88"/>
            <p:cNvSpPr/>
            <p:nvPr/>
          </p:nvSpPr>
          <p:spPr>
            <a:xfrm>
              <a:off x="655386" y="26240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89" name="tx89"/>
            <p:cNvSpPr/>
            <p:nvPr/>
          </p:nvSpPr>
          <p:spPr>
            <a:xfrm>
              <a:off x="655386" y="19108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90" name="tx90"/>
            <p:cNvSpPr/>
            <p:nvPr/>
          </p:nvSpPr>
          <p:spPr>
            <a:xfrm>
              <a:off x="655386" y="11976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91" name="tx9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3" name="tx9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4" name="tx9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5" name="tx9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6" name="tx96"/>
            <p:cNvSpPr/>
            <p:nvPr/>
          </p:nvSpPr>
          <p:spPr>
            <a:xfrm rot="-5400000">
              <a:off x="866668"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334993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533653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583319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32984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82649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323114"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8198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05" name="tx105"/>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6" name="pl106"/>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7" name="tx107"/>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8" name="rc108"/>
            <p:cNvSpPr/>
            <p:nvPr/>
          </p:nvSpPr>
          <p:spPr>
            <a:xfrm>
              <a:off x="4448859" y="5010059"/>
              <a:ext cx="201456" cy="201456"/>
            </a:xfrm>
            <a:prstGeom prst="rect">
              <a:avLst/>
            </a:prstGeom>
            <a:solidFill>
              <a:srgbClr val="E2231A">
                <a:alpha val="100000"/>
              </a:srgbClr>
            </a:solidFill>
          </p:spPr>
          <p:txBody>
            <a:bodyPr/>
            <a:lstStyle/>
            <a:p/>
          </p:txBody>
        </p:sp>
        <p:sp>
          <p:nvSpPr>
            <p:cNvPr id="109" name="rc109"/>
            <p:cNvSpPr/>
            <p:nvPr/>
          </p:nvSpPr>
          <p:spPr>
            <a:xfrm>
              <a:off x="5653947" y="5010059"/>
              <a:ext cx="201456" cy="201456"/>
            </a:xfrm>
            <a:prstGeom prst="rect">
              <a:avLst/>
            </a:prstGeom>
            <a:solidFill>
              <a:srgbClr val="80BD41">
                <a:alpha val="100000"/>
              </a:srgbClr>
            </a:solidFill>
          </p:spPr>
          <p:txBody>
            <a:bodyPr/>
            <a:lstStyle/>
            <a:p/>
          </p:txBody>
        </p:sp>
        <p:sp>
          <p:nvSpPr>
            <p:cNvPr id="110" name="tx110"/>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11" name="tx111"/>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12" name="tx112"/>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13" name="tx113"/>
            <p:cNvSpPr/>
            <p:nvPr/>
          </p:nvSpPr>
          <p:spPr>
            <a:xfrm>
              <a:off x="951100" y="660204"/>
              <a:ext cx="186425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Sudan, 2011-2024</a:t>
              </a:r>
            </a:p>
          </p:txBody>
        </p:sp>
        <p:sp>
          <p:nvSpPr>
            <p:cNvPr id="114" name="pl114"/>
            <p:cNvSpPr/>
            <p:nvPr/>
          </p:nvSpPr>
          <p:spPr>
            <a:xfrm>
              <a:off x="22867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42675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62484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82293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9" name="pl11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0" name="pl12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1" name="pl12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27715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525802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2389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296273" y="5889059"/>
              <a:ext cx="3753366" cy="167191"/>
            </a:xfrm>
            <a:prstGeom prst="rect">
              <a:avLst/>
            </a:prstGeom>
            <a:solidFill>
              <a:srgbClr val="80BD41">
                <a:alpha val="100000"/>
              </a:srgbClr>
            </a:solidFill>
          </p:spPr>
          <p:txBody>
            <a:bodyPr/>
            <a:lstStyle/>
            <a:p/>
          </p:txBody>
        </p:sp>
        <p:sp>
          <p:nvSpPr>
            <p:cNvPr id="126" name="rc126"/>
            <p:cNvSpPr/>
            <p:nvPr/>
          </p:nvSpPr>
          <p:spPr>
            <a:xfrm>
              <a:off x="5049640" y="5889059"/>
              <a:ext cx="2021089" cy="167191"/>
            </a:xfrm>
            <a:prstGeom prst="rect">
              <a:avLst/>
            </a:prstGeom>
            <a:solidFill>
              <a:srgbClr val="E2231A">
                <a:alpha val="100000"/>
              </a:srgbClr>
            </a:solidFill>
          </p:spPr>
          <p:txBody>
            <a:bodyPr/>
            <a:lstStyle/>
            <a:p/>
          </p:txBody>
        </p:sp>
        <p:sp>
          <p:nvSpPr>
            <p:cNvPr id="127" name="rc127"/>
            <p:cNvSpPr/>
            <p:nvPr/>
          </p:nvSpPr>
          <p:spPr>
            <a:xfrm>
              <a:off x="1296273" y="5680069"/>
              <a:ext cx="4451229" cy="167191"/>
            </a:xfrm>
            <a:prstGeom prst="rect">
              <a:avLst/>
            </a:prstGeom>
            <a:solidFill>
              <a:srgbClr val="80BD41">
                <a:alpha val="100000"/>
              </a:srgbClr>
            </a:solidFill>
          </p:spPr>
          <p:txBody>
            <a:bodyPr/>
            <a:lstStyle/>
            <a:p/>
          </p:txBody>
        </p:sp>
        <p:sp>
          <p:nvSpPr>
            <p:cNvPr id="128" name="rc128"/>
            <p:cNvSpPr/>
            <p:nvPr/>
          </p:nvSpPr>
          <p:spPr>
            <a:xfrm>
              <a:off x="5747503" y="5680069"/>
              <a:ext cx="1731088" cy="167191"/>
            </a:xfrm>
            <a:prstGeom prst="rect">
              <a:avLst/>
            </a:prstGeom>
            <a:solidFill>
              <a:srgbClr val="E2231A">
                <a:alpha val="100000"/>
              </a:srgbClr>
            </a:solidFill>
          </p:spPr>
          <p:txBody>
            <a:bodyPr/>
            <a:lstStyle/>
            <a:p/>
          </p:txBody>
        </p:sp>
        <p:sp>
          <p:nvSpPr>
            <p:cNvPr id="129" name="rc129"/>
            <p:cNvSpPr/>
            <p:nvPr/>
          </p:nvSpPr>
          <p:spPr>
            <a:xfrm>
              <a:off x="1296273" y="5471080"/>
              <a:ext cx="4733702" cy="167191"/>
            </a:xfrm>
            <a:prstGeom prst="rect">
              <a:avLst/>
            </a:prstGeom>
            <a:solidFill>
              <a:srgbClr val="80BD41">
                <a:alpha val="100000"/>
              </a:srgbClr>
            </a:solidFill>
          </p:spPr>
          <p:txBody>
            <a:bodyPr/>
            <a:lstStyle/>
            <a:p/>
          </p:txBody>
        </p:sp>
        <p:sp>
          <p:nvSpPr>
            <p:cNvPr id="130" name="rc130"/>
            <p:cNvSpPr/>
            <p:nvPr/>
          </p:nvSpPr>
          <p:spPr>
            <a:xfrm>
              <a:off x="6029976" y="5471080"/>
              <a:ext cx="1840829" cy="167191"/>
            </a:xfrm>
            <a:prstGeom prst="rect">
              <a:avLst/>
            </a:prstGeom>
            <a:solidFill>
              <a:srgbClr val="E2231A">
                <a:alpha val="100000"/>
              </a:srgbClr>
            </a:solidFill>
          </p:spPr>
          <p:txBody>
            <a:bodyPr/>
            <a:lstStyle/>
            <a:p/>
          </p:txBody>
        </p:sp>
        <p:sp>
          <p:nvSpPr>
            <p:cNvPr id="131" name="tx131"/>
            <p:cNvSpPr/>
            <p:nvPr/>
          </p:nvSpPr>
          <p:spPr>
            <a:xfrm>
              <a:off x="721456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291.5</a:t>
              </a:r>
            </a:p>
          </p:txBody>
        </p:sp>
        <p:sp>
          <p:nvSpPr>
            <p:cNvPr id="132" name="tx132"/>
            <p:cNvSpPr/>
            <p:nvPr/>
          </p:nvSpPr>
          <p:spPr>
            <a:xfrm>
              <a:off x="7642819"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312.1</a:t>
              </a:r>
            </a:p>
          </p:txBody>
        </p:sp>
        <p:sp>
          <p:nvSpPr>
            <p:cNvPr id="133" name="tx133"/>
            <p:cNvSpPr/>
            <p:nvPr/>
          </p:nvSpPr>
          <p:spPr>
            <a:xfrm>
              <a:off x="8055059"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331.9</a:t>
              </a:r>
            </a:p>
          </p:txBody>
        </p:sp>
        <p:sp>
          <p:nvSpPr>
            <p:cNvPr id="134" name="tx134"/>
            <p:cNvSpPr/>
            <p:nvPr/>
          </p:nvSpPr>
          <p:spPr>
            <a:xfrm>
              <a:off x="3037318"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189.5</a:t>
              </a:r>
            </a:p>
          </p:txBody>
        </p:sp>
        <p:sp>
          <p:nvSpPr>
            <p:cNvPr id="135" name="tx135"/>
            <p:cNvSpPr/>
            <p:nvPr/>
          </p:nvSpPr>
          <p:spPr>
            <a:xfrm>
              <a:off x="5969750" y="5932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36" name="tx136"/>
            <p:cNvSpPr/>
            <p:nvPr/>
          </p:nvSpPr>
          <p:spPr>
            <a:xfrm>
              <a:off x="3386250" y="572454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224.7</a:t>
              </a:r>
            </a:p>
          </p:txBody>
        </p:sp>
        <p:sp>
          <p:nvSpPr>
            <p:cNvPr id="137" name="tx137"/>
            <p:cNvSpPr/>
            <p:nvPr/>
          </p:nvSpPr>
          <p:spPr>
            <a:xfrm>
              <a:off x="650755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87.4</a:t>
              </a:r>
            </a:p>
          </p:txBody>
        </p:sp>
        <p:sp>
          <p:nvSpPr>
            <p:cNvPr id="138" name="tx138"/>
            <p:cNvSpPr/>
            <p:nvPr/>
          </p:nvSpPr>
          <p:spPr>
            <a:xfrm>
              <a:off x="3572690" y="551418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139" name="tx139"/>
            <p:cNvSpPr/>
            <p:nvPr/>
          </p:nvSpPr>
          <p:spPr>
            <a:xfrm>
              <a:off x="684489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92.9</a:t>
              </a:r>
            </a:p>
          </p:txBody>
        </p:sp>
        <p:sp>
          <p:nvSpPr>
            <p:cNvPr id="140" name="tx14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16060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a:off x="514148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6" name="tx146"/>
            <p:cNvSpPr/>
            <p:nvPr/>
          </p:nvSpPr>
          <p:spPr>
            <a:xfrm>
              <a:off x="7122364"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7" name="tx147"/>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8" name="tx14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(72%) was higher than in 2019 (65%).
The number of children vaccinated with MCV1 increased 26% compared to in 2019.
The number of surviving infants increased approximately 14%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83569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77115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70661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64207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30342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23888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17434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110980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2113336" y="5169535"/>
              <a:ext cx="483137" cy="198430"/>
            </a:xfrm>
            <a:prstGeom prst="rect">
              <a:avLst/>
            </a:prstGeom>
            <a:solidFill>
              <a:srgbClr val="1CABE2">
                <a:alpha val="100000"/>
              </a:srgbClr>
            </a:solidFill>
          </p:spPr>
          <p:txBody>
            <a:bodyPr/>
            <a:lstStyle/>
            <a:p/>
          </p:txBody>
        </p:sp>
        <p:sp>
          <p:nvSpPr>
            <p:cNvPr id="27" name="rc27"/>
            <p:cNvSpPr/>
            <p:nvPr/>
          </p:nvSpPr>
          <p:spPr>
            <a:xfrm>
              <a:off x="2650156" y="5212117"/>
              <a:ext cx="483137" cy="155848"/>
            </a:xfrm>
            <a:prstGeom prst="rect">
              <a:avLst/>
            </a:prstGeom>
            <a:solidFill>
              <a:srgbClr val="1CABE2">
                <a:alpha val="100000"/>
              </a:srgbClr>
            </a:solidFill>
          </p:spPr>
          <p:txBody>
            <a:bodyPr/>
            <a:lstStyle/>
            <a:p/>
          </p:txBody>
        </p:sp>
        <p:sp>
          <p:nvSpPr>
            <p:cNvPr id="28" name="rc28"/>
            <p:cNvSpPr/>
            <p:nvPr/>
          </p:nvSpPr>
          <p:spPr>
            <a:xfrm>
              <a:off x="3186975" y="4983879"/>
              <a:ext cx="483137" cy="384085"/>
            </a:xfrm>
            <a:prstGeom prst="rect">
              <a:avLst/>
            </a:prstGeom>
            <a:solidFill>
              <a:srgbClr val="1CABE2">
                <a:alpha val="100000"/>
              </a:srgbClr>
            </a:solidFill>
          </p:spPr>
          <p:txBody>
            <a:bodyPr/>
            <a:lstStyle/>
            <a:p/>
          </p:txBody>
        </p:sp>
        <p:sp>
          <p:nvSpPr>
            <p:cNvPr id="29" name="rc29"/>
            <p:cNvSpPr/>
            <p:nvPr/>
          </p:nvSpPr>
          <p:spPr>
            <a:xfrm>
              <a:off x="3723794" y="5160593"/>
              <a:ext cx="483137" cy="207372"/>
            </a:xfrm>
            <a:prstGeom prst="rect">
              <a:avLst/>
            </a:prstGeom>
            <a:solidFill>
              <a:srgbClr val="1CABE2">
                <a:alpha val="100000"/>
              </a:srgbClr>
            </a:solidFill>
          </p:spPr>
          <p:txBody>
            <a:bodyPr/>
            <a:lstStyle/>
            <a:p/>
          </p:txBody>
        </p:sp>
        <p:sp>
          <p:nvSpPr>
            <p:cNvPr id="30" name="rc30"/>
            <p:cNvSpPr/>
            <p:nvPr/>
          </p:nvSpPr>
          <p:spPr>
            <a:xfrm>
              <a:off x="4260614" y="5313887"/>
              <a:ext cx="483137" cy="54078"/>
            </a:xfrm>
            <a:prstGeom prst="rect">
              <a:avLst/>
            </a:prstGeom>
            <a:solidFill>
              <a:srgbClr val="1CABE2">
                <a:alpha val="100000"/>
              </a:srgbClr>
            </a:solidFill>
          </p:spPr>
          <p:txBody>
            <a:bodyPr/>
            <a:lstStyle/>
            <a:p/>
          </p:txBody>
        </p:sp>
        <p:sp>
          <p:nvSpPr>
            <p:cNvPr id="31" name="rc31"/>
            <p:cNvSpPr/>
            <p:nvPr/>
          </p:nvSpPr>
          <p:spPr>
            <a:xfrm>
              <a:off x="4797433" y="4741164"/>
              <a:ext cx="483137" cy="626801"/>
            </a:xfrm>
            <a:prstGeom prst="rect">
              <a:avLst/>
            </a:prstGeom>
            <a:solidFill>
              <a:srgbClr val="1CABE2">
                <a:alpha val="100000"/>
              </a:srgbClr>
            </a:solidFill>
          </p:spPr>
          <p:txBody>
            <a:bodyPr/>
            <a:lstStyle/>
            <a:p/>
          </p:txBody>
        </p:sp>
        <p:sp>
          <p:nvSpPr>
            <p:cNvPr id="32" name="rc32"/>
            <p:cNvSpPr/>
            <p:nvPr/>
          </p:nvSpPr>
          <p:spPr>
            <a:xfrm>
              <a:off x="5334253" y="4855283"/>
              <a:ext cx="483137" cy="512682"/>
            </a:xfrm>
            <a:prstGeom prst="rect">
              <a:avLst/>
            </a:prstGeom>
            <a:solidFill>
              <a:srgbClr val="1CABE2">
                <a:alpha val="100000"/>
              </a:srgbClr>
            </a:solidFill>
          </p:spPr>
          <p:txBody>
            <a:bodyPr/>
            <a:lstStyle/>
            <a:p/>
          </p:txBody>
        </p:sp>
        <p:sp>
          <p:nvSpPr>
            <p:cNvPr id="33" name="rc33"/>
            <p:cNvSpPr/>
            <p:nvPr/>
          </p:nvSpPr>
          <p:spPr>
            <a:xfrm>
              <a:off x="5871072" y="5312609"/>
              <a:ext cx="483137" cy="55356"/>
            </a:xfrm>
            <a:prstGeom prst="rect">
              <a:avLst/>
            </a:prstGeom>
            <a:solidFill>
              <a:srgbClr val="1CABE2">
                <a:alpha val="100000"/>
              </a:srgbClr>
            </a:solidFill>
          </p:spPr>
          <p:txBody>
            <a:bodyPr/>
            <a:lstStyle/>
            <a:p/>
          </p:txBody>
        </p:sp>
        <p:sp>
          <p:nvSpPr>
            <p:cNvPr id="34" name="rc34"/>
            <p:cNvSpPr/>
            <p:nvPr/>
          </p:nvSpPr>
          <p:spPr>
            <a:xfrm>
              <a:off x="6407891" y="4598090"/>
              <a:ext cx="483137" cy="769875"/>
            </a:xfrm>
            <a:prstGeom prst="rect">
              <a:avLst/>
            </a:prstGeom>
            <a:solidFill>
              <a:srgbClr val="1CABE2">
                <a:alpha val="100000"/>
              </a:srgbClr>
            </a:solidFill>
          </p:spPr>
          <p:txBody>
            <a:bodyPr/>
            <a:lstStyle/>
            <a:p/>
          </p:txBody>
        </p:sp>
        <p:sp>
          <p:nvSpPr>
            <p:cNvPr id="35" name="rc35"/>
            <p:cNvSpPr/>
            <p:nvPr/>
          </p:nvSpPr>
          <p:spPr>
            <a:xfrm>
              <a:off x="6944711" y="5135044"/>
              <a:ext cx="483137" cy="232921"/>
            </a:xfrm>
            <a:prstGeom prst="rect">
              <a:avLst/>
            </a:prstGeom>
            <a:solidFill>
              <a:srgbClr val="1CABE2">
                <a:alpha val="100000"/>
              </a:srgbClr>
            </a:solidFill>
          </p:spPr>
          <p:txBody>
            <a:bodyPr/>
            <a:lstStyle/>
            <a:p/>
          </p:txBody>
        </p:sp>
        <p:sp>
          <p:nvSpPr>
            <p:cNvPr id="36" name="rc36"/>
            <p:cNvSpPr/>
            <p:nvPr/>
          </p:nvSpPr>
          <p:spPr>
            <a:xfrm>
              <a:off x="7481530" y="4058156"/>
              <a:ext cx="483137" cy="1309809"/>
            </a:xfrm>
            <a:prstGeom prst="rect">
              <a:avLst/>
            </a:prstGeom>
            <a:solidFill>
              <a:srgbClr val="1CABE2">
                <a:alpha val="100000"/>
              </a:srgbClr>
            </a:solidFill>
          </p:spPr>
          <p:txBody>
            <a:bodyPr/>
            <a:lstStyle/>
            <a:p/>
          </p:txBody>
        </p:sp>
        <p:sp>
          <p:nvSpPr>
            <p:cNvPr id="37" name="rc37"/>
            <p:cNvSpPr/>
            <p:nvPr/>
          </p:nvSpPr>
          <p:spPr>
            <a:xfrm>
              <a:off x="1039697" y="4529534"/>
              <a:ext cx="483137" cy="838431"/>
            </a:xfrm>
            <a:prstGeom prst="rect">
              <a:avLst/>
            </a:prstGeom>
            <a:solidFill>
              <a:srgbClr val="1CABE2">
                <a:alpha val="100000"/>
              </a:srgbClr>
            </a:solidFill>
          </p:spPr>
          <p:txBody>
            <a:bodyPr/>
            <a:lstStyle/>
            <a:p/>
          </p:txBody>
        </p:sp>
        <p:sp>
          <p:nvSpPr>
            <p:cNvPr id="38" name="rc38"/>
            <p:cNvSpPr/>
            <p:nvPr/>
          </p:nvSpPr>
          <p:spPr>
            <a:xfrm>
              <a:off x="1576517" y="5146541"/>
              <a:ext cx="483137" cy="221424"/>
            </a:xfrm>
            <a:prstGeom prst="rect">
              <a:avLst/>
            </a:prstGeom>
            <a:solidFill>
              <a:srgbClr val="1CABE2">
                <a:alpha val="100000"/>
              </a:srgbClr>
            </a:solidFill>
          </p:spPr>
          <p:txBody>
            <a:bodyPr/>
            <a:lstStyle/>
            <a:p/>
          </p:txBody>
        </p:sp>
        <p:sp>
          <p:nvSpPr>
            <p:cNvPr id="39" name="pl39"/>
            <p:cNvSpPr/>
            <p:nvPr/>
          </p:nvSpPr>
          <p:spPr>
            <a:xfrm>
              <a:off x="1281266" y="2137101"/>
              <a:ext cx="6441832" cy="1004187"/>
            </a:xfrm>
            <a:custGeom>
              <a:avLst/>
              <a:pathLst>
                <a:path w="6441832" h="1004187">
                  <a:moveTo>
                    <a:pt x="0" y="654904"/>
                  </a:moveTo>
                  <a:lnTo>
                    <a:pt x="536819" y="742225"/>
                  </a:lnTo>
                  <a:lnTo>
                    <a:pt x="1073638" y="873206"/>
                  </a:lnTo>
                  <a:lnTo>
                    <a:pt x="1610458" y="960527"/>
                  </a:lnTo>
                  <a:lnTo>
                    <a:pt x="2147277" y="1004187"/>
                  </a:lnTo>
                  <a:lnTo>
                    <a:pt x="2684097" y="785885"/>
                  </a:lnTo>
                  <a:lnTo>
                    <a:pt x="3220916" y="567584"/>
                  </a:lnTo>
                  <a:lnTo>
                    <a:pt x="3757735" y="392942"/>
                  </a:lnTo>
                  <a:lnTo>
                    <a:pt x="4294555" y="218301"/>
                  </a:lnTo>
                  <a:lnTo>
                    <a:pt x="4831374" y="0"/>
                  </a:lnTo>
                  <a:lnTo>
                    <a:pt x="5368194" y="87320"/>
                  </a:lnTo>
                  <a:lnTo>
                    <a:pt x="5905013" y="87320"/>
                  </a:lnTo>
                  <a:lnTo>
                    <a:pt x="6441832" y="87320"/>
                  </a:lnTo>
                </a:path>
              </a:pathLst>
            </a:custGeom>
            <a:ln w="27101" cap="flat">
              <a:solidFill>
                <a:srgbClr val="00833D">
                  <a:alpha val="100000"/>
                </a:srgbClr>
              </a:solidFill>
              <a:prstDash val="solid"/>
              <a:round/>
            </a:ln>
          </p:spPr>
          <p:txBody>
            <a:bodyPr/>
            <a:lstStyle/>
            <a:p/>
          </p:txBody>
        </p:sp>
        <p:sp>
          <p:nvSpPr>
            <p:cNvPr id="40" name="pt40"/>
            <p:cNvSpPr/>
            <p:nvPr/>
          </p:nvSpPr>
          <p:spPr>
            <a:xfrm>
              <a:off x="1249665" y="276040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86484" y="28477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23304" y="2978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60123" y="30660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96942" y="31096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33762" y="28913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70581" y="26730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07401" y="24984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44220" y="23238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81039"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17859" y="2192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54678" y="2192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1498" y="2192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tx53"/>
            <p:cNvSpPr/>
            <p:nvPr/>
          </p:nvSpPr>
          <p:spPr>
            <a:xfrm>
              <a:off x="2255427" y="503969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466</a:t>
              </a:r>
            </a:p>
          </p:txBody>
        </p:sp>
        <p:sp>
          <p:nvSpPr>
            <p:cNvPr id="54" name="tx54"/>
            <p:cNvSpPr/>
            <p:nvPr/>
          </p:nvSpPr>
          <p:spPr>
            <a:xfrm>
              <a:off x="2792246" y="508221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366</a:t>
              </a:r>
            </a:p>
          </p:txBody>
        </p:sp>
        <p:sp>
          <p:nvSpPr>
            <p:cNvPr id="55" name="tx55"/>
            <p:cNvSpPr/>
            <p:nvPr/>
          </p:nvSpPr>
          <p:spPr>
            <a:xfrm>
              <a:off x="3329066" y="485403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902</a:t>
              </a:r>
            </a:p>
          </p:txBody>
        </p:sp>
        <p:sp>
          <p:nvSpPr>
            <p:cNvPr id="56" name="tx56"/>
            <p:cNvSpPr/>
            <p:nvPr/>
          </p:nvSpPr>
          <p:spPr>
            <a:xfrm>
              <a:off x="3865885" y="503075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487</a:t>
              </a:r>
            </a:p>
          </p:txBody>
        </p:sp>
        <p:sp>
          <p:nvSpPr>
            <p:cNvPr id="57" name="tx57"/>
            <p:cNvSpPr/>
            <p:nvPr/>
          </p:nvSpPr>
          <p:spPr>
            <a:xfrm>
              <a:off x="4402705" y="5185500"/>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127</a:t>
              </a:r>
            </a:p>
          </p:txBody>
        </p:sp>
        <p:sp>
          <p:nvSpPr>
            <p:cNvPr id="58" name="tx58"/>
            <p:cNvSpPr/>
            <p:nvPr/>
          </p:nvSpPr>
          <p:spPr>
            <a:xfrm>
              <a:off x="4889799" y="459589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1,472</a:t>
              </a:r>
            </a:p>
          </p:txBody>
        </p:sp>
        <p:sp>
          <p:nvSpPr>
            <p:cNvPr id="59" name="tx59"/>
            <p:cNvSpPr/>
            <p:nvPr/>
          </p:nvSpPr>
          <p:spPr>
            <a:xfrm>
              <a:off x="5426619" y="471001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1,204</a:t>
              </a:r>
            </a:p>
          </p:txBody>
        </p:sp>
        <p:sp>
          <p:nvSpPr>
            <p:cNvPr id="60" name="tx60"/>
            <p:cNvSpPr/>
            <p:nvPr/>
          </p:nvSpPr>
          <p:spPr>
            <a:xfrm>
              <a:off x="6013163" y="518270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130</a:t>
              </a:r>
            </a:p>
          </p:txBody>
        </p:sp>
        <p:sp>
          <p:nvSpPr>
            <p:cNvPr id="61" name="tx61"/>
            <p:cNvSpPr/>
            <p:nvPr/>
          </p:nvSpPr>
          <p:spPr>
            <a:xfrm>
              <a:off x="6500258" y="445281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1,808</a:t>
              </a:r>
            </a:p>
          </p:txBody>
        </p:sp>
        <p:sp>
          <p:nvSpPr>
            <p:cNvPr id="62" name="tx62"/>
            <p:cNvSpPr/>
            <p:nvPr/>
          </p:nvSpPr>
          <p:spPr>
            <a:xfrm>
              <a:off x="7086802" y="5005551"/>
              <a:ext cx="198955"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547</a:t>
              </a:r>
            </a:p>
          </p:txBody>
        </p:sp>
        <p:sp>
          <p:nvSpPr>
            <p:cNvPr id="63" name="tx63"/>
            <p:cNvSpPr/>
            <p:nvPr/>
          </p:nvSpPr>
          <p:spPr>
            <a:xfrm>
              <a:off x="7573896"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3,076</a:t>
              </a:r>
            </a:p>
          </p:txBody>
        </p:sp>
        <p:sp>
          <p:nvSpPr>
            <p:cNvPr id="64" name="tx64"/>
            <p:cNvSpPr/>
            <p:nvPr/>
          </p:nvSpPr>
          <p:spPr>
            <a:xfrm>
              <a:off x="1132064" y="438426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1,969</a:t>
              </a:r>
            </a:p>
          </p:txBody>
        </p:sp>
        <p:sp>
          <p:nvSpPr>
            <p:cNvPr id="65" name="tx65"/>
            <p:cNvSpPr/>
            <p:nvPr/>
          </p:nvSpPr>
          <p:spPr>
            <a:xfrm>
              <a:off x="1718608" y="501669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520</a:t>
              </a:r>
            </a:p>
          </p:txBody>
        </p:sp>
        <p:sp>
          <p:nvSpPr>
            <p:cNvPr id="66" name="pl66"/>
            <p:cNvSpPr/>
            <p:nvPr/>
          </p:nvSpPr>
          <p:spPr>
            <a:xfrm>
              <a:off x="7741094" y="2224531"/>
              <a:ext cx="121209" cy="737"/>
            </a:xfrm>
            <a:custGeom>
              <a:avLst/>
              <a:pathLst>
                <a:path w="121209" h="737">
                  <a:moveTo>
                    <a:pt x="121209" y="737"/>
                  </a:moveTo>
                  <a:lnTo>
                    <a:pt x="0" y="0"/>
                  </a:lnTo>
                </a:path>
              </a:pathLst>
            </a:custGeom>
          </p:spPr>
          <p:txBody>
            <a:bodyPr/>
            <a:lstStyle/>
            <a:p/>
          </p:txBody>
        </p:sp>
        <p:sp>
          <p:nvSpPr>
            <p:cNvPr id="67" name="pg67"/>
            <p:cNvSpPr/>
            <p:nvPr/>
          </p:nvSpPr>
          <p:spPr>
            <a:xfrm>
              <a:off x="7793724" y="213686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8" name="tx68"/>
            <p:cNvSpPr/>
            <p:nvPr/>
          </p:nvSpPr>
          <p:spPr>
            <a:xfrm>
              <a:off x="7816584" y="217798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72%</a:t>
              </a:r>
            </a:p>
          </p:txBody>
        </p:sp>
        <p:sp>
          <p:nvSpPr>
            <p:cNvPr id="69" name="rc69"/>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70" name="tx70"/>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1" name="tx71"/>
            <p:cNvSpPr/>
            <p:nvPr/>
          </p:nvSpPr>
          <p:spPr>
            <a:xfrm>
              <a:off x="578734" y="423961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72" name="tx72"/>
            <p:cNvSpPr/>
            <p:nvPr/>
          </p:nvSpPr>
          <p:spPr>
            <a:xfrm>
              <a:off x="578734" y="317507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73" name="tx73"/>
            <p:cNvSpPr/>
            <p:nvPr/>
          </p:nvSpPr>
          <p:spPr>
            <a:xfrm>
              <a:off x="578734" y="211053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74" name="tx74"/>
            <p:cNvSpPr/>
            <p:nvPr/>
          </p:nvSpPr>
          <p:spPr>
            <a:xfrm>
              <a:off x="508103" y="104599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75" name="tx75"/>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6" name="tx76"/>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7" name="tx77"/>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8" name="tx78"/>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9" name="tx79"/>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0" name="tx80"/>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1" name="tx81"/>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2" name="tx82"/>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3" name="tx83"/>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4" name="tx84"/>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5" name="tx85"/>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6" name="tx86"/>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87" name="tx87"/>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88" name="tx88"/>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89" name="tx89"/>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0" name="tx90"/>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1" name="tx91"/>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2" name="tx92"/>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4" name="tx94"/>
            <p:cNvSpPr/>
            <p:nvPr/>
          </p:nvSpPr>
          <p:spPr>
            <a:xfrm rot="-5400000">
              <a:off x="5403212"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5" name="tx95"/>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6" name="tx96"/>
            <p:cNvSpPr/>
            <p:nvPr/>
          </p:nvSpPr>
          <p:spPr>
            <a:xfrm rot="-5400000">
              <a:off x="650723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7013639"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8" name="tx98"/>
            <p:cNvSpPr/>
            <p:nvPr/>
          </p:nvSpPr>
          <p:spPr>
            <a:xfrm rot="-5400000">
              <a:off x="7550489"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9" name="tx99"/>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0" name="tx100"/>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1" name="tx101"/>
            <p:cNvSpPr/>
            <p:nvPr/>
          </p:nvSpPr>
          <p:spPr>
            <a:xfrm>
              <a:off x="1900122" y="401416"/>
              <a:ext cx="579462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South Sudan, 2012-2024</a:t>
              </a:r>
            </a:p>
          </p:txBody>
        </p:sp>
        <p:sp>
          <p:nvSpPr>
            <p:cNvPr id="102" name="tx10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4" name="tx10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5" name="tx10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3,076 confirmed measles cases in South Sudan. In the same year, MCV1 coverage was 72%. There was no MCV2 in 2024.
The number of cases in 2024 was 5.6 times more cases than in 2023 (n=547).
The highest number of measles cases was reported in 2024 (n=3,076). In this year, MCV1 coverage was 72%.
South Sudan reported measles vaccine stockouts in 2011.
There were measles-containing vaccine supplementary immunization activities/campaigns in 2020, 2023, 2023,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2804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9144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54843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9634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5974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2314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56844" y="1821641"/>
              <a:ext cx="1906721" cy="2595434"/>
            </a:xfrm>
            <a:custGeom>
              <a:avLst/>
              <a:pathLst>
                <a:path w="1906721" h="2595434">
                  <a:moveTo>
                    <a:pt x="0" y="0"/>
                  </a:moveTo>
                  <a:lnTo>
                    <a:pt x="146670" y="819610"/>
                  </a:lnTo>
                  <a:lnTo>
                    <a:pt x="293341" y="273203"/>
                  </a:lnTo>
                  <a:lnTo>
                    <a:pt x="440012" y="546407"/>
                  </a:lnTo>
                  <a:lnTo>
                    <a:pt x="586683" y="956212"/>
                  </a:lnTo>
                  <a:lnTo>
                    <a:pt x="733354" y="1502620"/>
                  </a:lnTo>
                  <a:lnTo>
                    <a:pt x="880025" y="1502620"/>
                  </a:lnTo>
                  <a:lnTo>
                    <a:pt x="1026696" y="1502620"/>
                  </a:lnTo>
                  <a:lnTo>
                    <a:pt x="1173367" y="1775823"/>
                  </a:lnTo>
                  <a:lnTo>
                    <a:pt x="1320038" y="2322230"/>
                  </a:lnTo>
                  <a:lnTo>
                    <a:pt x="1466709" y="2458832"/>
                  </a:lnTo>
                  <a:lnTo>
                    <a:pt x="1613379" y="2595434"/>
                  </a:lnTo>
                  <a:lnTo>
                    <a:pt x="1760050" y="2595434"/>
                  </a:lnTo>
                  <a:lnTo>
                    <a:pt x="1906721" y="2595434"/>
                  </a:lnTo>
                </a:path>
              </a:pathLst>
            </a:custGeom>
            <a:ln w="27101" cap="flat">
              <a:solidFill>
                <a:srgbClr val="0058AB">
                  <a:alpha val="80000"/>
                </a:srgbClr>
              </a:solidFill>
              <a:prstDash val="solid"/>
              <a:round/>
            </a:ln>
          </p:spPr>
          <p:txBody>
            <a:bodyPr/>
            <a:lstStyle/>
            <a:p/>
          </p:txBody>
        </p:sp>
        <p:sp>
          <p:nvSpPr>
            <p:cNvPr id="19" name="pl19"/>
            <p:cNvSpPr/>
            <p:nvPr/>
          </p:nvSpPr>
          <p:spPr>
            <a:xfrm>
              <a:off x="943464" y="3187659"/>
              <a:ext cx="3520101" cy="1092814"/>
            </a:xfrm>
            <a:custGeom>
              <a:avLst/>
              <a:pathLst>
                <a:path w="3520101" h="1092814">
                  <a:moveTo>
                    <a:pt x="0" y="0"/>
                  </a:moveTo>
                  <a:lnTo>
                    <a:pt x="146670" y="136601"/>
                  </a:lnTo>
                  <a:lnTo>
                    <a:pt x="293341" y="0"/>
                  </a:lnTo>
                  <a:lnTo>
                    <a:pt x="440012" y="273203"/>
                  </a:lnTo>
                  <a:lnTo>
                    <a:pt x="586683" y="409805"/>
                  </a:lnTo>
                  <a:lnTo>
                    <a:pt x="733354" y="273203"/>
                  </a:lnTo>
                  <a:lnTo>
                    <a:pt x="880025" y="409805"/>
                  </a:lnTo>
                  <a:lnTo>
                    <a:pt x="1026696" y="409805"/>
                  </a:lnTo>
                  <a:lnTo>
                    <a:pt x="1173367" y="683009"/>
                  </a:lnTo>
                  <a:lnTo>
                    <a:pt x="1320038" y="819610"/>
                  </a:lnTo>
                  <a:lnTo>
                    <a:pt x="1466709" y="956212"/>
                  </a:lnTo>
                  <a:lnTo>
                    <a:pt x="1613379" y="956212"/>
                  </a:lnTo>
                  <a:lnTo>
                    <a:pt x="1760050" y="956212"/>
                  </a:lnTo>
                  <a:lnTo>
                    <a:pt x="1906721" y="956212"/>
                  </a:lnTo>
                  <a:lnTo>
                    <a:pt x="2053392" y="1092814"/>
                  </a:lnTo>
                  <a:lnTo>
                    <a:pt x="2200063" y="1092814"/>
                  </a:lnTo>
                  <a:lnTo>
                    <a:pt x="2346734" y="1092814"/>
                  </a:lnTo>
                  <a:lnTo>
                    <a:pt x="2493405" y="1092814"/>
                  </a:lnTo>
                  <a:lnTo>
                    <a:pt x="2640076" y="1092814"/>
                  </a:lnTo>
                  <a:lnTo>
                    <a:pt x="2786747" y="1092814"/>
                  </a:lnTo>
                  <a:lnTo>
                    <a:pt x="2933418" y="1092814"/>
                  </a:lnTo>
                  <a:lnTo>
                    <a:pt x="3080089" y="956212"/>
                  </a:lnTo>
                  <a:lnTo>
                    <a:pt x="3226759" y="1092814"/>
                  </a:lnTo>
                  <a:lnTo>
                    <a:pt x="3373430" y="1092814"/>
                  </a:lnTo>
                  <a:lnTo>
                    <a:pt x="3520101" y="1092814"/>
                  </a:lnTo>
                </a:path>
              </a:pathLst>
            </a:custGeom>
            <a:ln w="27101" cap="flat">
              <a:solidFill>
                <a:srgbClr val="1CABE2">
                  <a:alpha val="80000"/>
                </a:srgbClr>
              </a:solidFill>
              <a:prstDash val="solid"/>
              <a:round/>
            </a:ln>
          </p:spPr>
          <p:txBody>
            <a:bodyPr/>
            <a:lstStyle/>
            <a:p/>
          </p:txBody>
        </p:sp>
        <p:sp>
          <p:nvSpPr>
            <p:cNvPr id="20" name="pl20"/>
            <p:cNvSpPr/>
            <p:nvPr/>
          </p:nvSpPr>
          <p:spPr>
            <a:xfrm>
              <a:off x="943464" y="2368048"/>
              <a:ext cx="3520101" cy="1639221"/>
            </a:xfrm>
            <a:custGeom>
              <a:avLst/>
              <a:pathLst>
                <a:path w="3520101" h="1639221">
                  <a:moveTo>
                    <a:pt x="0" y="0"/>
                  </a:moveTo>
                  <a:lnTo>
                    <a:pt x="146670" y="136601"/>
                  </a:lnTo>
                  <a:lnTo>
                    <a:pt x="293341" y="136601"/>
                  </a:lnTo>
                  <a:lnTo>
                    <a:pt x="440012" y="136601"/>
                  </a:lnTo>
                  <a:lnTo>
                    <a:pt x="586683" y="273203"/>
                  </a:lnTo>
                  <a:lnTo>
                    <a:pt x="733354" y="683009"/>
                  </a:lnTo>
                  <a:lnTo>
                    <a:pt x="880025" y="546407"/>
                  </a:lnTo>
                  <a:lnTo>
                    <a:pt x="1026696" y="546407"/>
                  </a:lnTo>
                  <a:lnTo>
                    <a:pt x="1173367" y="819610"/>
                  </a:lnTo>
                  <a:lnTo>
                    <a:pt x="1320038" y="1092814"/>
                  </a:lnTo>
                  <a:lnTo>
                    <a:pt x="1466709" y="1092814"/>
                  </a:lnTo>
                  <a:lnTo>
                    <a:pt x="1613379" y="1229416"/>
                  </a:lnTo>
                  <a:lnTo>
                    <a:pt x="1760050" y="1229416"/>
                  </a:lnTo>
                  <a:lnTo>
                    <a:pt x="1906721" y="1366018"/>
                  </a:lnTo>
                  <a:lnTo>
                    <a:pt x="2053392" y="1366018"/>
                  </a:lnTo>
                  <a:lnTo>
                    <a:pt x="2200063" y="1366018"/>
                  </a:lnTo>
                  <a:lnTo>
                    <a:pt x="2346734" y="1639221"/>
                  </a:lnTo>
                  <a:lnTo>
                    <a:pt x="2493405" y="1639221"/>
                  </a:lnTo>
                  <a:lnTo>
                    <a:pt x="2640076" y="1639221"/>
                  </a:lnTo>
                  <a:lnTo>
                    <a:pt x="2786747" y="1639221"/>
                  </a:lnTo>
                  <a:lnTo>
                    <a:pt x="2933418" y="1502620"/>
                  </a:lnTo>
                  <a:lnTo>
                    <a:pt x="3080089" y="1366018"/>
                  </a:lnTo>
                  <a:lnTo>
                    <a:pt x="3226759" y="1366018"/>
                  </a:lnTo>
                  <a:lnTo>
                    <a:pt x="3373430" y="1502620"/>
                  </a:lnTo>
                  <a:lnTo>
                    <a:pt x="3520101" y="1639221"/>
                  </a:lnTo>
                </a:path>
              </a:pathLst>
            </a:custGeom>
            <a:ln w="27101" cap="flat">
              <a:solidFill>
                <a:srgbClr val="00833D">
                  <a:alpha val="80000"/>
                </a:srgbClr>
              </a:solidFill>
              <a:prstDash val="solid"/>
              <a:round/>
            </a:ln>
          </p:spPr>
          <p:txBody>
            <a:bodyPr/>
            <a:lstStyle/>
            <a:p/>
          </p:txBody>
        </p:sp>
        <p:sp>
          <p:nvSpPr>
            <p:cNvPr id="21" name="pl21"/>
            <p:cNvSpPr/>
            <p:nvPr/>
          </p:nvSpPr>
          <p:spPr>
            <a:xfrm>
              <a:off x="2556844" y="1821641"/>
              <a:ext cx="1906721" cy="2595434"/>
            </a:xfrm>
            <a:custGeom>
              <a:avLst/>
              <a:pathLst>
                <a:path w="1906721" h="2595434">
                  <a:moveTo>
                    <a:pt x="0" y="0"/>
                  </a:moveTo>
                  <a:lnTo>
                    <a:pt x="146670" y="819610"/>
                  </a:lnTo>
                  <a:lnTo>
                    <a:pt x="293341" y="273203"/>
                  </a:lnTo>
                  <a:lnTo>
                    <a:pt x="440012" y="546407"/>
                  </a:lnTo>
                  <a:lnTo>
                    <a:pt x="586683" y="956212"/>
                  </a:lnTo>
                  <a:lnTo>
                    <a:pt x="733354" y="1502620"/>
                  </a:lnTo>
                  <a:lnTo>
                    <a:pt x="880025" y="1502620"/>
                  </a:lnTo>
                  <a:lnTo>
                    <a:pt x="1026696" y="1502620"/>
                  </a:lnTo>
                  <a:lnTo>
                    <a:pt x="1173367" y="1775823"/>
                  </a:lnTo>
                  <a:lnTo>
                    <a:pt x="1320038" y="2322230"/>
                  </a:lnTo>
                  <a:lnTo>
                    <a:pt x="1466709" y="2458832"/>
                  </a:lnTo>
                  <a:lnTo>
                    <a:pt x="1613379" y="2595434"/>
                  </a:lnTo>
                  <a:lnTo>
                    <a:pt x="1760050" y="2595434"/>
                  </a:lnTo>
                  <a:lnTo>
                    <a:pt x="1906721" y="2595434"/>
                  </a:lnTo>
                </a:path>
              </a:pathLst>
            </a:custGeom>
            <a:ln w="43362" cap="flat">
              <a:solidFill>
                <a:srgbClr val="000000">
                  <a:alpha val="100000"/>
                </a:srgbClr>
              </a:solidFill>
              <a:prstDash val="solid"/>
              <a:round/>
            </a:ln>
          </p:spPr>
          <p:txBody>
            <a:bodyPr/>
            <a:lstStyle/>
            <a:p/>
          </p:txBody>
        </p:sp>
        <p:sp>
          <p:nvSpPr>
            <p:cNvPr id="22" name="pl22"/>
            <p:cNvSpPr/>
            <p:nvPr/>
          </p:nvSpPr>
          <p:spPr>
            <a:xfrm>
              <a:off x="2556844" y="1821641"/>
              <a:ext cx="1906721" cy="2595434"/>
            </a:xfrm>
            <a:custGeom>
              <a:avLst/>
              <a:pathLst>
                <a:path w="1906721" h="2595434">
                  <a:moveTo>
                    <a:pt x="0" y="0"/>
                  </a:moveTo>
                  <a:lnTo>
                    <a:pt x="146670" y="819610"/>
                  </a:lnTo>
                  <a:lnTo>
                    <a:pt x="293341" y="273203"/>
                  </a:lnTo>
                  <a:lnTo>
                    <a:pt x="440012" y="546407"/>
                  </a:lnTo>
                  <a:lnTo>
                    <a:pt x="586683" y="956212"/>
                  </a:lnTo>
                  <a:lnTo>
                    <a:pt x="733354" y="1502620"/>
                  </a:lnTo>
                  <a:lnTo>
                    <a:pt x="880025" y="1502620"/>
                  </a:lnTo>
                  <a:lnTo>
                    <a:pt x="1026696" y="1502620"/>
                  </a:lnTo>
                  <a:lnTo>
                    <a:pt x="1173367" y="1775823"/>
                  </a:lnTo>
                  <a:lnTo>
                    <a:pt x="1320038" y="2322230"/>
                  </a:lnTo>
                  <a:lnTo>
                    <a:pt x="1466709" y="2458832"/>
                  </a:lnTo>
                  <a:lnTo>
                    <a:pt x="1613379" y="2595434"/>
                  </a:lnTo>
                  <a:lnTo>
                    <a:pt x="1760050" y="2595434"/>
                  </a:lnTo>
                  <a:lnTo>
                    <a:pt x="1906721" y="2595434"/>
                  </a:lnTo>
                </a:path>
              </a:pathLst>
            </a:custGeom>
            <a:ln w="27101" cap="flat">
              <a:solidFill>
                <a:srgbClr val="0058AB">
                  <a:alpha val="100000"/>
                </a:srgbClr>
              </a:solidFill>
              <a:prstDash val="solid"/>
              <a:round/>
            </a:ln>
          </p:spPr>
          <p:txBody>
            <a:bodyPr/>
            <a:lstStyle/>
            <a:p/>
          </p:txBody>
        </p:sp>
        <p:sp>
          <p:nvSpPr>
            <p:cNvPr id="23" name="pl23"/>
            <p:cNvSpPr/>
            <p:nvPr/>
          </p:nvSpPr>
          <p:spPr>
            <a:xfrm>
              <a:off x="767459" y="496348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3143527" y="2368048"/>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3730211" y="3187659"/>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4316894" y="4007270"/>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4463565" y="4007270"/>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8" name="pg28"/>
            <p:cNvSpPr/>
            <p:nvPr/>
          </p:nvSpPr>
          <p:spPr>
            <a:xfrm>
              <a:off x="3056903" y="23014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9" name="tx29"/>
            <p:cNvSpPr/>
            <p:nvPr/>
          </p:nvSpPr>
          <p:spPr>
            <a:xfrm>
              <a:off x="3087257" y="233030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0" name="pg30"/>
            <p:cNvSpPr/>
            <p:nvPr/>
          </p:nvSpPr>
          <p:spPr>
            <a:xfrm>
              <a:off x="3643587" y="31210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 name="tx31"/>
            <p:cNvSpPr/>
            <p:nvPr/>
          </p:nvSpPr>
          <p:spPr>
            <a:xfrm>
              <a:off x="3673940" y="314991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2" name="pg32"/>
            <p:cNvSpPr/>
            <p:nvPr/>
          </p:nvSpPr>
          <p:spPr>
            <a:xfrm>
              <a:off x="4258406" y="39407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4288759" y="397105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4" name="pg34"/>
            <p:cNvSpPr/>
            <p:nvPr/>
          </p:nvSpPr>
          <p:spPr>
            <a:xfrm>
              <a:off x="4405077" y="39407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4435430" y="397105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tx36"/>
            <p:cNvSpPr/>
            <p:nvPr/>
          </p:nvSpPr>
          <p:spPr>
            <a:xfrm>
              <a:off x="4523855" y="42414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37" name="tx37"/>
            <p:cNvSpPr/>
            <p:nvPr/>
          </p:nvSpPr>
          <p:spPr>
            <a:xfrm>
              <a:off x="4523855" y="396947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38" name="tx38"/>
            <p:cNvSpPr/>
            <p:nvPr/>
          </p:nvSpPr>
          <p:spPr>
            <a:xfrm>
              <a:off x="641260" y="49208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 name="tx39"/>
            <p:cNvSpPr/>
            <p:nvPr/>
          </p:nvSpPr>
          <p:spPr>
            <a:xfrm>
              <a:off x="577692" y="35548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0" name="tx40"/>
            <p:cNvSpPr/>
            <p:nvPr/>
          </p:nvSpPr>
          <p:spPr>
            <a:xfrm>
              <a:off x="577692" y="21888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 name="tx41"/>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2" name="tx42"/>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3" name="tx43"/>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4" name="tx44"/>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5" name="tx45"/>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7" name="tx47"/>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8" name="tx48"/>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49" name="pl49"/>
            <p:cNvSpPr/>
            <p:nvPr/>
          </p:nvSpPr>
          <p:spPr>
            <a:xfrm>
              <a:off x="142625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0" name="pl50"/>
            <p:cNvSpPr/>
            <p:nvPr/>
          </p:nvSpPr>
          <p:spPr>
            <a:xfrm>
              <a:off x="142625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1" name="pl51"/>
            <p:cNvSpPr/>
            <p:nvPr/>
          </p:nvSpPr>
          <p:spPr>
            <a:xfrm>
              <a:off x="259273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52" name="pl52"/>
            <p:cNvSpPr/>
            <p:nvPr/>
          </p:nvSpPr>
          <p:spPr>
            <a:xfrm>
              <a:off x="335519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53" name="tx53"/>
            <p:cNvSpPr/>
            <p:nvPr/>
          </p:nvSpPr>
          <p:spPr>
            <a:xfrm>
              <a:off x="1693358" y="6100844"/>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Sudan</a:t>
              </a:r>
            </a:p>
          </p:txBody>
        </p:sp>
        <p:sp>
          <p:nvSpPr>
            <p:cNvPr id="54" name="tx54"/>
            <p:cNvSpPr/>
            <p:nvPr/>
          </p:nvSpPr>
          <p:spPr>
            <a:xfrm>
              <a:off x="285983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5" name="tx55"/>
            <p:cNvSpPr/>
            <p:nvPr/>
          </p:nvSpPr>
          <p:spPr>
            <a:xfrm>
              <a:off x="3622292"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56" name="tx56"/>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57" name="pl57"/>
            <p:cNvSpPr/>
            <p:nvPr/>
          </p:nvSpPr>
          <p:spPr>
            <a:xfrm>
              <a:off x="5132709" y="42804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58" name="pl58"/>
            <p:cNvSpPr/>
            <p:nvPr/>
          </p:nvSpPr>
          <p:spPr>
            <a:xfrm>
              <a:off x="5132709" y="29144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59" name="pl59"/>
            <p:cNvSpPr/>
            <p:nvPr/>
          </p:nvSpPr>
          <p:spPr>
            <a:xfrm>
              <a:off x="5132709" y="154843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0" name="pl60"/>
            <p:cNvSpPr/>
            <p:nvPr/>
          </p:nvSpPr>
          <p:spPr>
            <a:xfrm>
              <a:off x="5132709" y="49634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1" name="pl61"/>
            <p:cNvSpPr/>
            <p:nvPr/>
          </p:nvSpPr>
          <p:spPr>
            <a:xfrm>
              <a:off x="5132709" y="35974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2" name="pl62"/>
            <p:cNvSpPr/>
            <p:nvPr/>
          </p:nvSpPr>
          <p:spPr>
            <a:xfrm>
              <a:off x="5132709" y="22314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3" name="pl63"/>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922095" y="1958243"/>
              <a:ext cx="1906721" cy="3141841"/>
            </a:xfrm>
            <a:custGeom>
              <a:avLst/>
              <a:pathLst>
                <a:path w="1906721" h="3141841">
                  <a:moveTo>
                    <a:pt x="0" y="0"/>
                  </a:moveTo>
                  <a:lnTo>
                    <a:pt x="146670" y="0"/>
                  </a:lnTo>
                  <a:lnTo>
                    <a:pt x="293341" y="956212"/>
                  </a:lnTo>
                  <a:lnTo>
                    <a:pt x="440012" y="1229416"/>
                  </a:lnTo>
                  <a:lnTo>
                    <a:pt x="586683" y="2322230"/>
                  </a:lnTo>
                  <a:lnTo>
                    <a:pt x="733354" y="3005240"/>
                  </a:lnTo>
                  <a:lnTo>
                    <a:pt x="880025" y="2322230"/>
                  </a:lnTo>
                  <a:lnTo>
                    <a:pt x="1026696" y="1775823"/>
                  </a:lnTo>
                  <a:lnTo>
                    <a:pt x="1173367" y="2458832"/>
                  </a:lnTo>
                  <a:lnTo>
                    <a:pt x="1320038" y="2595434"/>
                  </a:lnTo>
                  <a:lnTo>
                    <a:pt x="1466709" y="3141841"/>
                  </a:lnTo>
                  <a:lnTo>
                    <a:pt x="1613379" y="2322230"/>
                  </a:lnTo>
                  <a:lnTo>
                    <a:pt x="1760050" y="2322230"/>
                  </a:lnTo>
                  <a:lnTo>
                    <a:pt x="1906721" y="2322230"/>
                  </a:lnTo>
                </a:path>
              </a:pathLst>
            </a:custGeom>
            <a:ln w="27101" cap="flat">
              <a:solidFill>
                <a:srgbClr val="0058AB">
                  <a:alpha val="80000"/>
                </a:srgbClr>
              </a:solidFill>
              <a:prstDash val="solid"/>
              <a:round/>
            </a:ln>
          </p:spPr>
          <p:txBody>
            <a:bodyPr/>
            <a:lstStyle/>
            <a:p/>
          </p:txBody>
        </p:sp>
        <p:sp>
          <p:nvSpPr>
            <p:cNvPr id="71" name="pl71"/>
            <p:cNvSpPr/>
            <p:nvPr/>
          </p:nvSpPr>
          <p:spPr>
            <a:xfrm>
              <a:off x="5308715" y="3051057"/>
              <a:ext cx="3520101" cy="1229416"/>
            </a:xfrm>
            <a:custGeom>
              <a:avLst/>
              <a:pathLst>
                <a:path w="3520101" h="1229416">
                  <a:moveTo>
                    <a:pt x="0" y="0"/>
                  </a:moveTo>
                  <a:lnTo>
                    <a:pt x="146670" y="136601"/>
                  </a:lnTo>
                  <a:lnTo>
                    <a:pt x="293341" y="136601"/>
                  </a:lnTo>
                  <a:lnTo>
                    <a:pt x="440012" y="273203"/>
                  </a:lnTo>
                  <a:lnTo>
                    <a:pt x="586683" y="409805"/>
                  </a:lnTo>
                  <a:lnTo>
                    <a:pt x="733354" y="409805"/>
                  </a:lnTo>
                  <a:lnTo>
                    <a:pt x="880025" y="546407"/>
                  </a:lnTo>
                  <a:lnTo>
                    <a:pt x="1026696" y="683009"/>
                  </a:lnTo>
                  <a:lnTo>
                    <a:pt x="1173367" y="819610"/>
                  </a:lnTo>
                  <a:lnTo>
                    <a:pt x="1320038" y="956212"/>
                  </a:lnTo>
                  <a:lnTo>
                    <a:pt x="1466709" y="1092814"/>
                  </a:lnTo>
                  <a:lnTo>
                    <a:pt x="1613379" y="1092814"/>
                  </a:lnTo>
                  <a:lnTo>
                    <a:pt x="1760050" y="1092814"/>
                  </a:lnTo>
                  <a:lnTo>
                    <a:pt x="1906721" y="1229416"/>
                  </a:lnTo>
                  <a:lnTo>
                    <a:pt x="2053392" y="1092814"/>
                  </a:lnTo>
                  <a:lnTo>
                    <a:pt x="2200063" y="1229416"/>
                  </a:lnTo>
                  <a:lnTo>
                    <a:pt x="2346734" y="1092814"/>
                  </a:lnTo>
                  <a:lnTo>
                    <a:pt x="2493405" y="1092814"/>
                  </a:lnTo>
                  <a:lnTo>
                    <a:pt x="2640076" y="1229416"/>
                  </a:lnTo>
                  <a:lnTo>
                    <a:pt x="2786747" y="1229416"/>
                  </a:lnTo>
                  <a:lnTo>
                    <a:pt x="2933418" y="1229416"/>
                  </a:lnTo>
                  <a:lnTo>
                    <a:pt x="3080089" y="1092814"/>
                  </a:lnTo>
                  <a:lnTo>
                    <a:pt x="3226759" y="956212"/>
                  </a:lnTo>
                  <a:lnTo>
                    <a:pt x="3373430" y="956212"/>
                  </a:lnTo>
                  <a:lnTo>
                    <a:pt x="3520101" y="1092814"/>
                  </a:lnTo>
                </a:path>
              </a:pathLst>
            </a:custGeom>
            <a:ln w="27101" cap="flat">
              <a:solidFill>
                <a:srgbClr val="1CABE2">
                  <a:alpha val="80000"/>
                </a:srgbClr>
              </a:solidFill>
              <a:prstDash val="solid"/>
              <a:round/>
            </a:ln>
          </p:spPr>
          <p:txBody>
            <a:bodyPr/>
            <a:lstStyle/>
            <a:p/>
          </p:txBody>
        </p:sp>
        <p:sp>
          <p:nvSpPr>
            <p:cNvPr id="72" name="pl72"/>
            <p:cNvSpPr/>
            <p:nvPr/>
          </p:nvSpPr>
          <p:spPr>
            <a:xfrm>
              <a:off x="5308715" y="2094844"/>
              <a:ext cx="3520101" cy="1775823"/>
            </a:xfrm>
            <a:custGeom>
              <a:avLst/>
              <a:pathLst>
                <a:path w="3520101" h="1775823">
                  <a:moveTo>
                    <a:pt x="0" y="0"/>
                  </a:moveTo>
                  <a:lnTo>
                    <a:pt x="146670" y="273203"/>
                  </a:lnTo>
                  <a:lnTo>
                    <a:pt x="293341" y="409805"/>
                  </a:lnTo>
                  <a:lnTo>
                    <a:pt x="440012" y="273203"/>
                  </a:lnTo>
                  <a:lnTo>
                    <a:pt x="586683" y="409805"/>
                  </a:lnTo>
                  <a:lnTo>
                    <a:pt x="733354" y="273203"/>
                  </a:lnTo>
                  <a:lnTo>
                    <a:pt x="880025" y="546407"/>
                  </a:lnTo>
                  <a:lnTo>
                    <a:pt x="1026696" y="819610"/>
                  </a:lnTo>
                  <a:lnTo>
                    <a:pt x="1173367" y="1092814"/>
                  </a:lnTo>
                  <a:lnTo>
                    <a:pt x="1320038" y="1366018"/>
                  </a:lnTo>
                  <a:lnTo>
                    <a:pt x="1466709" y="1502620"/>
                  </a:lnTo>
                  <a:lnTo>
                    <a:pt x="1613379" y="1502620"/>
                  </a:lnTo>
                  <a:lnTo>
                    <a:pt x="1760050" y="1775823"/>
                  </a:lnTo>
                  <a:lnTo>
                    <a:pt x="1906721" y="1775823"/>
                  </a:lnTo>
                  <a:lnTo>
                    <a:pt x="2053392" y="1366018"/>
                  </a:lnTo>
                  <a:lnTo>
                    <a:pt x="2200063" y="1366018"/>
                  </a:lnTo>
                  <a:lnTo>
                    <a:pt x="2346734" y="1229416"/>
                  </a:lnTo>
                  <a:lnTo>
                    <a:pt x="2493405" y="1366018"/>
                  </a:lnTo>
                  <a:lnTo>
                    <a:pt x="2640076" y="1366018"/>
                  </a:lnTo>
                  <a:lnTo>
                    <a:pt x="2786747" y="1366018"/>
                  </a:lnTo>
                  <a:lnTo>
                    <a:pt x="2933418" y="1366018"/>
                  </a:lnTo>
                  <a:lnTo>
                    <a:pt x="3080089" y="1092814"/>
                  </a:lnTo>
                  <a:lnTo>
                    <a:pt x="3226759" y="1229416"/>
                  </a:lnTo>
                  <a:lnTo>
                    <a:pt x="3373430" y="1366018"/>
                  </a:lnTo>
                  <a:lnTo>
                    <a:pt x="3520101" y="1502620"/>
                  </a:lnTo>
                </a:path>
              </a:pathLst>
            </a:custGeom>
            <a:ln w="27101" cap="flat">
              <a:solidFill>
                <a:srgbClr val="00833D">
                  <a:alpha val="80000"/>
                </a:srgbClr>
              </a:solidFill>
              <a:prstDash val="solid"/>
              <a:round/>
            </a:ln>
          </p:spPr>
          <p:txBody>
            <a:bodyPr/>
            <a:lstStyle/>
            <a:p/>
          </p:txBody>
        </p:sp>
        <p:sp>
          <p:nvSpPr>
            <p:cNvPr id="73" name="pl73"/>
            <p:cNvSpPr/>
            <p:nvPr/>
          </p:nvSpPr>
          <p:spPr>
            <a:xfrm>
              <a:off x="6922095" y="1958243"/>
              <a:ext cx="1906721" cy="3141841"/>
            </a:xfrm>
            <a:custGeom>
              <a:avLst/>
              <a:pathLst>
                <a:path w="1906721" h="3141841">
                  <a:moveTo>
                    <a:pt x="0" y="0"/>
                  </a:moveTo>
                  <a:lnTo>
                    <a:pt x="146670" y="0"/>
                  </a:lnTo>
                  <a:lnTo>
                    <a:pt x="293341" y="956212"/>
                  </a:lnTo>
                  <a:lnTo>
                    <a:pt x="440012" y="1229416"/>
                  </a:lnTo>
                  <a:lnTo>
                    <a:pt x="586683" y="2322230"/>
                  </a:lnTo>
                  <a:lnTo>
                    <a:pt x="733354" y="3005240"/>
                  </a:lnTo>
                  <a:lnTo>
                    <a:pt x="880025" y="2322230"/>
                  </a:lnTo>
                  <a:lnTo>
                    <a:pt x="1026696" y="1775823"/>
                  </a:lnTo>
                  <a:lnTo>
                    <a:pt x="1173367" y="2458832"/>
                  </a:lnTo>
                  <a:lnTo>
                    <a:pt x="1320038" y="2595434"/>
                  </a:lnTo>
                  <a:lnTo>
                    <a:pt x="1466709" y="3141841"/>
                  </a:lnTo>
                  <a:lnTo>
                    <a:pt x="1613379" y="2322230"/>
                  </a:lnTo>
                  <a:lnTo>
                    <a:pt x="1760050" y="2322230"/>
                  </a:lnTo>
                  <a:lnTo>
                    <a:pt x="1906721" y="2322230"/>
                  </a:lnTo>
                </a:path>
              </a:pathLst>
            </a:custGeom>
            <a:ln w="43362" cap="flat">
              <a:solidFill>
                <a:srgbClr val="000000">
                  <a:alpha val="100000"/>
                </a:srgbClr>
              </a:solidFill>
              <a:prstDash val="solid"/>
              <a:round/>
            </a:ln>
          </p:spPr>
          <p:txBody>
            <a:bodyPr/>
            <a:lstStyle/>
            <a:p/>
          </p:txBody>
        </p:sp>
        <p:sp>
          <p:nvSpPr>
            <p:cNvPr id="74" name="pl74"/>
            <p:cNvSpPr/>
            <p:nvPr/>
          </p:nvSpPr>
          <p:spPr>
            <a:xfrm>
              <a:off x="6922095" y="1958243"/>
              <a:ext cx="1906721" cy="3141841"/>
            </a:xfrm>
            <a:custGeom>
              <a:avLst/>
              <a:pathLst>
                <a:path w="1906721" h="3141841">
                  <a:moveTo>
                    <a:pt x="0" y="0"/>
                  </a:moveTo>
                  <a:lnTo>
                    <a:pt x="146670" y="0"/>
                  </a:lnTo>
                  <a:lnTo>
                    <a:pt x="293341" y="956212"/>
                  </a:lnTo>
                  <a:lnTo>
                    <a:pt x="440012" y="1229416"/>
                  </a:lnTo>
                  <a:lnTo>
                    <a:pt x="586683" y="2322230"/>
                  </a:lnTo>
                  <a:lnTo>
                    <a:pt x="733354" y="3005240"/>
                  </a:lnTo>
                  <a:lnTo>
                    <a:pt x="880025" y="2322230"/>
                  </a:lnTo>
                  <a:lnTo>
                    <a:pt x="1026696" y="1775823"/>
                  </a:lnTo>
                  <a:lnTo>
                    <a:pt x="1173367" y="2458832"/>
                  </a:lnTo>
                  <a:lnTo>
                    <a:pt x="1320038" y="2595434"/>
                  </a:lnTo>
                  <a:lnTo>
                    <a:pt x="1466709" y="3141841"/>
                  </a:lnTo>
                  <a:lnTo>
                    <a:pt x="1613379" y="2322230"/>
                  </a:lnTo>
                  <a:lnTo>
                    <a:pt x="1760050" y="2322230"/>
                  </a:lnTo>
                  <a:lnTo>
                    <a:pt x="1906721" y="2322230"/>
                  </a:lnTo>
                </a:path>
              </a:pathLst>
            </a:custGeom>
            <a:ln w="27101" cap="flat">
              <a:solidFill>
                <a:srgbClr val="0058AB">
                  <a:alpha val="100000"/>
                </a:srgbClr>
              </a:solidFill>
              <a:prstDash val="solid"/>
              <a:round/>
            </a:ln>
          </p:spPr>
          <p:txBody>
            <a:bodyPr/>
            <a:lstStyle/>
            <a:p/>
          </p:txBody>
        </p:sp>
        <p:sp>
          <p:nvSpPr>
            <p:cNvPr id="75" name="pl75"/>
            <p:cNvSpPr/>
            <p:nvPr/>
          </p:nvSpPr>
          <p:spPr>
            <a:xfrm>
              <a:off x="5132709" y="496348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76" name="pl76"/>
            <p:cNvSpPr/>
            <p:nvPr/>
          </p:nvSpPr>
          <p:spPr>
            <a:xfrm>
              <a:off x="7508778" y="3870668"/>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77" name="pl77"/>
            <p:cNvSpPr/>
            <p:nvPr/>
          </p:nvSpPr>
          <p:spPr>
            <a:xfrm>
              <a:off x="8095462" y="4007270"/>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78" name="pl78"/>
            <p:cNvSpPr/>
            <p:nvPr/>
          </p:nvSpPr>
          <p:spPr>
            <a:xfrm>
              <a:off x="8682145" y="3870668"/>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79" name="pl79"/>
            <p:cNvSpPr/>
            <p:nvPr/>
          </p:nvSpPr>
          <p:spPr>
            <a:xfrm>
              <a:off x="8828816" y="3870668"/>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80" name="pg80"/>
            <p:cNvSpPr/>
            <p:nvPr/>
          </p:nvSpPr>
          <p:spPr>
            <a:xfrm>
              <a:off x="7450290" y="38041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1" name="tx81"/>
            <p:cNvSpPr/>
            <p:nvPr/>
          </p:nvSpPr>
          <p:spPr>
            <a:xfrm>
              <a:off x="7480643" y="383420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82" name="pg82"/>
            <p:cNvSpPr/>
            <p:nvPr/>
          </p:nvSpPr>
          <p:spPr>
            <a:xfrm>
              <a:off x="8036973" y="39407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3" name="tx83"/>
            <p:cNvSpPr/>
            <p:nvPr/>
          </p:nvSpPr>
          <p:spPr>
            <a:xfrm>
              <a:off x="8067327" y="397105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84" name="pg84"/>
            <p:cNvSpPr/>
            <p:nvPr/>
          </p:nvSpPr>
          <p:spPr>
            <a:xfrm>
              <a:off x="8623657" y="38041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5" name="tx85"/>
            <p:cNvSpPr/>
            <p:nvPr/>
          </p:nvSpPr>
          <p:spPr>
            <a:xfrm>
              <a:off x="8654010" y="383420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86" name="pg86"/>
            <p:cNvSpPr/>
            <p:nvPr/>
          </p:nvSpPr>
          <p:spPr>
            <a:xfrm>
              <a:off x="8770328" y="38041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7" name="tx87"/>
            <p:cNvSpPr/>
            <p:nvPr/>
          </p:nvSpPr>
          <p:spPr>
            <a:xfrm>
              <a:off x="8800681" y="383420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88" name="tx88"/>
            <p:cNvSpPr/>
            <p:nvPr/>
          </p:nvSpPr>
          <p:spPr>
            <a:xfrm>
              <a:off x="8889106" y="41034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89" name="tx89"/>
            <p:cNvSpPr/>
            <p:nvPr/>
          </p:nvSpPr>
          <p:spPr>
            <a:xfrm>
              <a:off x="8949396" y="35570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90" name="tx90"/>
            <p:cNvSpPr/>
            <p:nvPr/>
          </p:nvSpPr>
          <p:spPr>
            <a:xfrm>
              <a:off x="5006511" y="49208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91" name="tx91"/>
            <p:cNvSpPr/>
            <p:nvPr/>
          </p:nvSpPr>
          <p:spPr>
            <a:xfrm>
              <a:off x="4942943" y="35548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92" name="tx92"/>
            <p:cNvSpPr/>
            <p:nvPr/>
          </p:nvSpPr>
          <p:spPr>
            <a:xfrm>
              <a:off x="4942943" y="21888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93" name="tx9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01" name="pl101"/>
            <p:cNvSpPr/>
            <p:nvPr/>
          </p:nvSpPr>
          <p:spPr>
            <a:xfrm>
              <a:off x="579151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02" name="pl102"/>
            <p:cNvSpPr/>
            <p:nvPr/>
          </p:nvSpPr>
          <p:spPr>
            <a:xfrm>
              <a:off x="579151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695798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04" name="pl104"/>
            <p:cNvSpPr/>
            <p:nvPr/>
          </p:nvSpPr>
          <p:spPr>
            <a:xfrm>
              <a:off x="772044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05" name="tx105"/>
            <p:cNvSpPr/>
            <p:nvPr/>
          </p:nvSpPr>
          <p:spPr>
            <a:xfrm>
              <a:off x="6058609" y="6100844"/>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Sudan</a:t>
              </a:r>
            </a:p>
          </p:txBody>
        </p:sp>
        <p:sp>
          <p:nvSpPr>
            <p:cNvPr id="106" name="tx106"/>
            <p:cNvSpPr/>
            <p:nvPr/>
          </p:nvSpPr>
          <p:spPr>
            <a:xfrm>
              <a:off x="722508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7" name="tx107"/>
            <p:cNvSpPr/>
            <p:nvPr/>
          </p:nvSpPr>
          <p:spPr>
            <a:xfrm>
              <a:off x="7987543"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08" name="tx10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09" name="tx10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0" name="tx11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11" name="tx11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4% of children who received DTP1 did not receive DTP3 (left), and 5%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South Sudan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9574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6270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16793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77317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37840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83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15484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7600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3653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97055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57578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1810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035276" y="1674479"/>
              <a:ext cx="1149992" cy="453979"/>
            </a:xfrm>
            <a:custGeom>
              <a:avLst/>
              <a:pathLst>
                <a:path w="1149992" h="453979">
                  <a:moveTo>
                    <a:pt x="0" y="0"/>
                  </a:moveTo>
                  <a:lnTo>
                    <a:pt x="88460" y="197382"/>
                  </a:lnTo>
                  <a:lnTo>
                    <a:pt x="176921" y="335550"/>
                  </a:lnTo>
                  <a:lnTo>
                    <a:pt x="265382" y="394765"/>
                  </a:lnTo>
                  <a:lnTo>
                    <a:pt x="353843" y="394765"/>
                  </a:lnTo>
                  <a:lnTo>
                    <a:pt x="442304" y="453979"/>
                  </a:lnTo>
                  <a:lnTo>
                    <a:pt x="530765" y="197382"/>
                  </a:lnTo>
                  <a:lnTo>
                    <a:pt x="619226" y="177644"/>
                  </a:lnTo>
                  <a:lnTo>
                    <a:pt x="707687" y="177644"/>
                  </a:lnTo>
                  <a:lnTo>
                    <a:pt x="796148" y="118429"/>
                  </a:lnTo>
                  <a:lnTo>
                    <a:pt x="884609" y="78953"/>
                  </a:lnTo>
                  <a:lnTo>
                    <a:pt x="973070" y="59214"/>
                  </a:lnTo>
                  <a:lnTo>
                    <a:pt x="1061531" y="59214"/>
                  </a:lnTo>
                  <a:lnTo>
                    <a:pt x="1149992" y="59214"/>
                  </a:lnTo>
                </a:path>
              </a:pathLst>
            </a:custGeom>
            <a:ln w="27101" cap="flat">
              <a:solidFill>
                <a:srgbClr val="1CABE2">
                  <a:alpha val="100000"/>
                </a:srgbClr>
              </a:solidFill>
              <a:prstDash val="solid"/>
              <a:round/>
            </a:ln>
          </p:spPr>
          <p:txBody>
            <a:bodyPr/>
            <a:lstStyle/>
            <a:p/>
          </p:txBody>
        </p:sp>
        <p:sp>
          <p:nvSpPr>
            <p:cNvPr id="24" name="tx24"/>
            <p:cNvSpPr/>
            <p:nvPr/>
          </p:nvSpPr>
          <p:spPr>
            <a:xfrm>
              <a:off x="1883346" y="158340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5" name="tx25"/>
            <p:cNvSpPr/>
            <p:nvPr/>
          </p:nvSpPr>
          <p:spPr>
            <a:xfrm>
              <a:off x="3217825" y="164261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6" name="tx26"/>
            <p:cNvSpPr/>
            <p:nvPr/>
          </p:nvSpPr>
          <p:spPr>
            <a:xfrm>
              <a:off x="2688703" y="17109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7" name="tx27"/>
            <p:cNvSpPr/>
            <p:nvPr/>
          </p:nvSpPr>
          <p:spPr>
            <a:xfrm>
              <a:off x="3042547" y="159373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8" name="pl28"/>
            <p:cNvSpPr/>
            <p:nvPr/>
          </p:nvSpPr>
          <p:spPr>
            <a:xfrm>
              <a:off x="761438" y="5630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523548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484071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44459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40511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36564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582762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543286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50380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46433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42485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38538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4505166"/>
              <a:ext cx="796148" cy="1263248"/>
            </a:xfrm>
            <a:custGeom>
              <a:avLst/>
              <a:pathLst>
                <a:path w="796148" h="1263248">
                  <a:moveTo>
                    <a:pt x="0" y="1263248"/>
                  </a:moveTo>
                  <a:lnTo>
                    <a:pt x="88460" y="651362"/>
                  </a:lnTo>
                  <a:lnTo>
                    <a:pt x="176921" y="217120"/>
                  </a:lnTo>
                  <a:lnTo>
                    <a:pt x="265382" y="217120"/>
                  </a:lnTo>
                  <a:lnTo>
                    <a:pt x="353843" y="217120"/>
                  </a:lnTo>
                  <a:lnTo>
                    <a:pt x="442304" y="138167"/>
                  </a:lnTo>
                  <a:lnTo>
                    <a:pt x="530765" y="59214"/>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313155" y="5676100"/>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49" name="tx49"/>
            <p:cNvSpPr/>
            <p:nvPr/>
          </p:nvSpPr>
          <p:spPr>
            <a:xfrm>
              <a:off x="3217825" y="44128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50" name="tx50"/>
            <p:cNvSpPr/>
            <p:nvPr/>
          </p:nvSpPr>
          <p:spPr>
            <a:xfrm>
              <a:off x="2688703" y="4581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51" name="tx51"/>
            <p:cNvSpPr/>
            <p:nvPr/>
          </p:nvSpPr>
          <p:spPr>
            <a:xfrm>
              <a:off x="3042547" y="43640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52" name="pl52"/>
            <p:cNvSpPr/>
            <p:nvPr/>
          </p:nvSpPr>
          <p:spPr>
            <a:xfrm>
              <a:off x="3555625" y="29574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3555625" y="256270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3555625" y="216793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3555625" y="177317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3555625" y="137840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3555625" y="983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3555625" y="315484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3555625" y="27600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3555625" y="23653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3555625" y="197055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3555625" y="157578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3555625" y="11810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3856392"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4298697"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4741002"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5183307"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5537151"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890995"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979456"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4829463" y="1595526"/>
              <a:ext cx="1149992" cy="552671"/>
            </a:xfrm>
            <a:custGeom>
              <a:avLst/>
              <a:pathLst>
                <a:path w="1149992" h="552671">
                  <a:moveTo>
                    <a:pt x="0" y="0"/>
                  </a:moveTo>
                  <a:lnTo>
                    <a:pt x="88460" y="59214"/>
                  </a:lnTo>
                  <a:lnTo>
                    <a:pt x="176921" y="236859"/>
                  </a:lnTo>
                  <a:lnTo>
                    <a:pt x="265382" y="335550"/>
                  </a:lnTo>
                  <a:lnTo>
                    <a:pt x="353843" y="473718"/>
                  </a:lnTo>
                  <a:lnTo>
                    <a:pt x="442304" y="552671"/>
                  </a:lnTo>
                  <a:lnTo>
                    <a:pt x="530765" y="394765"/>
                  </a:lnTo>
                  <a:lnTo>
                    <a:pt x="619226" y="236859"/>
                  </a:lnTo>
                  <a:lnTo>
                    <a:pt x="707687" y="217120"/>
                  </a:lnTo>
                  <a:lnTo>
                    <a:pt x="796148" y="157906"/>
                  </a:lnTo>
                  <a:lnTo>
                    <a:pt x="884609" y="118429"/>
                  </a:lnTo>
                  <a:lnTo>
                    <a:pt x="973070" y="59214"/>
                  </a:lnTo>
                  <a:lnTo>
                    <a:pt x="1061531" y="59214"/>
                  </a:lnTo>
                  <a:lnTo>
                    <a:pt x="1149992" y="59214"/>
                  </a:lnTo>
                </a:path>
              </a:pathLst>
            </a:custGeom>
            <a:ln w="27101" cap="flat">
              <a:solidFill>
                <a:srgbClr val="1CABE2">
                  <a:alpha val="100000"/>
                </a:srgbClr>
              </a:solidFill>
              <a:prstDash val="solid"/>
              <a:round/>
            </a:ln>
          </p:spPr>
          <p:txBody>
            <a:bodyPr/>
            <a:lstStyle/>
            <a:p/>
          </p:txBody>
        </p:sp>
        <p:sp>
          <p:nvSpPr>
            <p:cNvPr id="72" name="tx72"/>
            <p:cNvSpPr/>
            <p:nvPr/>
          </p:nvSpPr>
          <p:spPr>
            <a:xfrm>
              <a:off x="4677533" y="15032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73" name="tx73"/>
            <p:cNvSpPr/>
            <p:nvPr/>
          </p:nvSpPr>
          <p:spPr>
            <a:xfrm>
              <a:off x="6012012" y="15624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74" name="tx74"/>
            <p:cNvSpPr/>
            <p:nvPr/>
          </p:nvSpPr>
          <p:spPr>
            <a:xfrm>
              <a:off x="5482890" y="16714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75" name="tx75"/>
            <p:cNvSpPr/>
            <p:nvPr/>
          </p:nvSpPr>
          <p:spPr>
            <a:xfrm>
              <a:off x="5836734" y="151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76" name="pl76"/>
            <p:cNvSpPr/>
            <p:nvPr/>
          </p:nvSpPr>
          <p:spPr>
            <a:xfrm>
              <a:off x="3555625" y="5630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523548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484071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44459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40511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36564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582762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543286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50380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46433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42485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38538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829463" y="4366998"/>
              <a:ext cx="1149992" cy="453979"/>
            </a:xfrm>
            <a:custGeom>
              <a:avLst/>
              <a:pathLst>
                <a:path w="1149992" h="453979">
                  <a:moveTo>
                    <a:pt x="0" y="236859"/>
                  </a:moveTo>
                  <a:lnTo>
                    <a:pt x="88460" y="296073"/>
                  </a:lnTo>
                  <a:lnTo>
                    <a:pt x="176921" y="335550"/>
                  </a:lnTo>
                  <a:lnTo>
                    <a:pt x="265382" y="394765"/>
                  </a:lnTo>
                  <a:lnTo>
                    <a:pt x="353843" y="434241"/>
                  </a:lnTo>
                  <a:lnTo>
                    <a:pt x="442304" y="453979"/>
                  </a:lnTo>
                  <a:lnTo>
                    <a:pt x="530765" y="355288"/>
                  </a:lnTo>
                  <a:lnTo>
                    <a:pt x="619226" y="256597"/>
                  </a:lnTo>
                  <a:lnTo>
                    <a:pt x="707687" y="177644"/>
                  </a:lnTo>
                  <a:lnTo>
                    <a:pt x="796148" y="98691"/>
                  </a:lnTo>
                  <a:lnTo>
                    <a:pt x="884609" y="0"/>
                  </a:lnTo>
                  <a:lnTo>
                    <a:pt x="973070" y="39476"/>
                  </a:lnTo>
                  <a:lnTo>
                    <a:pt x="1061531" y="39476"/>
                  </a:lnTo>
                  <a:lnTo>
                    <a:pt x="1149992" y="39476"/>
                  </a:lnTo>
                </a:path>
              </a:pathLst>
            </a:custGeom>
            <a:ln w="27101" cap="flat">
              <a:solidFill>
                <a:srgbClr val="1CABE2">
                  <a:alpha val="100000"/>
                </a:srgbClr>
              </a:solidFill>
              <a:prstDash val="solid"/>
              <a:round/>
            </a:ln>
          </p:spPr>
          <p:txBody>
            <a:bodyPr/>
            <a:lstStyle/>
            <a:p/>
          </p:txBody>
        </p:sp>
        <p:sp>
          <p:nvSpPr>
            <p:cNvPr id="96" name="tx96"/>
            <p:cNvSpPr/>
            <p:nvPr/>
          </p:nvSpPr>
          <p:spPr>
            <a:xfrm>
              <a:off x="4677533" y="45115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97" name="tx97"/>
            <p:cNvSpPr/>
            <p:nvPr/>
          </p:nvSpPr>
          <p:spPr>
            <a:xfrm>
              <a:off x="6012012" y="431539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98" name="tx98"/>
            <p:cNvSpPr/>
            <p:nvPr/>
          </p:nvSpPr>
          <p:spPr>
            <a:xfrm>
              <a:off x="5482890" y="440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99" name="tx99"/>
            <p:cNvSpPr/>
            <p:nvPr/>
          </p:nvSpPr>
          <p:spPr>
            <a:xfrm>
              <a:off x="5836734" y="42665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00" name="pl100"/>
            <p:cNvSpPr/>
            <p:nvPr/>
          </p:nvSpPr>
          <p:spPr>
            <a:xfrm>
              <a:off x="6349812" y="29574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6349812" y="256270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6349812" y="216793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6349812" y="177317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6349812" y="137840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6349812" y="983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6349812" y="315484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6349812" y="27600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6349812" y="23653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6349812" y="197055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6349812" y="157578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6349812" y="11810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6650580"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092884"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535189"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977494"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8331338"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685182"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773643"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623650" y="1713956"/>
              <a:ext cx="1149992" cy="552671"/>
            </a:xfrm>
            <a:custGeom>
              <a:avLst/>
              <a:pathLst>
                <a:path w="1149992" h="552671">
                  <a:moveTo>
                    <a:pt x="0" y="236859"/>
                  </a:moveTo>
                  <a:lnTo>
                    <a:pt x="88460" y="197382"/>
                  </a:lnTo>
                  <a:lnTo>
                    <a:pt x="176921" y="394765"/>
                  </a:lnTo>
                  <a:lnTo>
                    <a:pt x="265382" y="453979"/>
                  </a:lnTo>
                  <a:lnTo>
                    <a:pt x="353843" y="532932"/>
                  </a:lnTo>
                  <a:lnTo>
                    <a:pt x="442304" y="552671"/>
                  </a:lnTo>
                  <a:lnTo>
                    <a:pt x="530765" y="414503"/>
                  </a:lnTo>
                  <a:lnTo>
                    <a:pt x="619226" y="276335"/>
                  </a:lnTo>
                  <a:lnTo>
                    <a:pt x="707687" y="236859"/>
                  </a:lnTo>
                  <a:lnTo>
                    <a:pt x="796148" y="118429"/>
                  </a:lnTo>
                  <a:lnTo>
                    <a:pt x="884609" y="78953"/>
                  </a:lnTo>
                  <a:lnTo>
                    <a:pt x="973070" y="0"/>
                  </a:lnTo>
                  <a:lnTo>
                    <a:pt x="1061531" y="0"/>
                  </a:lnTo>
                  <a:lnTo>
                    <a:pt x="1149992" y="0"/>
                  </a:lnTo>
                </a:path>
              </a:pathLst>
            </a:custGeom>
            <a:ln w="27101" cap="flat">
              <a:solidFill>
                <a:srgbClr val="1CABE2">
                  <a:alpha val="100000"/>
                </a:srgbClr>
              </a:solidFill>
              <a:prstDash val="solid"/>
              <a:round/>
            </a:ln>
          </p:spPr>
          <p:txBody>
            <a:bodyPr/>
            <a:lstStyle/>
            <a:p/>
          </p:txBody>
        </p:sp>
        <p:sp>
          <p:nvSpPr>
            <p:cNvPr id="120" name="tx120"/>
            <p:cNvSpPr/>
            <p:nvPr/>
          </p:nvSpPr>
          <p:spPr>
            <a:xfrm>
              <a:off x="7471720" y="1858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21" name="tx121"/>
            <p:cNvSpPr/>
            <p:nvPr/>
          </p:nvSpPr>
          <p:spPr>
            <a:xfrm>
              <a:off x="8806200" y="162164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2" name="tx122"/>
            <p:cNvSpPr/>
            <p:nvPr/>
          </p:nvSpPr>
          <p:spPr>
            <a:xfrm>
              <a:off x="8277077" y="18096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23" name="tx123"/>
            <p:cNvSpPr/>
            <p:nvPr/>
          </p:nvSpPr>
          <p:spPr>
            <a:xfrm>
              <a:off x="8630921" y="157275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4" name="pl124"/>
            <p:cNvSpPr/>
            <p:nvPr/>
          </p:nvSpPr>
          <p:spPr>
            <a:xfrm>
              <a:off x="6349812" y="5630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523548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484071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44459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40511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36564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582762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543286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50380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46433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42485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38538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623650" y="4406475"/>
              <a:ext cx="1149992" cy="532932"/>
            </a:xfrm>
            <a:custGeom>
              <a:avLst/>
              <a:pathLst>
                <a:path w="1149992" h="532932">
                  <a:moveTo>
                    <a:pt x="0" y="118429"/>
                  </a:moveTo>
                  <a:lnTo>
                    <a:pt x="88460" y="98691"/>
                  </a:lnTo>
                  <a:lnTo>
                    <a:pt x="176921" y="315812"/>
                  </a:lnTo>
                  <a:lnTo>
                    <a:pt x="265382" y="394765"/>
                  </a:lnTo>
                  <a:lnTo>
                    <a:pt x="353843" y="394765"/>
                  </a:lnTo>
                  <a:lnTo>
                    <a:pt x="442304" y="532932"/>
                  </a:lnTo>
                  <a:lnTo>
                    <a:pt x="530765" y="236859"/>
                  </a:lnTo>
                  <a:lnTo>
                    <a:pt x="619226" y="236859"/>
                  </a:lnTo>
                  <a:lnTo>
                    <a:pt x="707687" y="217120"/>
                  </a:lnTo>
                  <a:lnTo>
                    <a:pt x="796148" y="138167"/>
                  </a:lnTo>
                  <a:lnTo>
                    <a:pt x="884609" y="59214"/>
                  </a:lnTo>
                  <a:lnTo>
                    <a:pt x="973070" y="0"/>
                  </a:lnTo>
                  <a:lnTo>
                    <a:pt x="1061531" y="0"/>
                  </a:lnTo>
                  <a:lnTo>
                    <a:pt x="1149992" y="0"/>
                  </a:lnTo>
                </a:path>
              </a:pathLst>
            </a:custGeom>
            <a:ln w="27101" cap="flat">
              <a:solidFill>
                <a:srgbClr val="1CABE2">
                  <a:alpha val="100000"/>
                </a:srgbClr>
              </a:solidFill>
              <a:prstDash val="solid"/>
              <a:round/>
            </a:ln>
          </p:spPr>
          <p:txBody>
            <a:bodyPr/>
            <a:lstStyle/>
            <a:p/>
          </p:txBody>
        </p:sp>
        <p:sp>
          <p:nvSpPr>
            <p:cNvPr id="144" name="tx144"/>
            <p:cNvSpPr/>
            <p:nvPr/>
          </p:nvSpPr>
          <p:spPr>
            <a:xfrm>
              <a:off x="7471720" y="44326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45" name="tx145"/>
            <p:cNvSpPr/>
            <p:nvPr/>
          </p:nvSpPr>
          <p:spPr>
            <a:xfrm>
              <a:off x="8806200" y="431539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46" name="tx146"/>
            <p:cNvSpPr/>
            <p:nvPr/>
          </p:nvSpPr>
          <p:spPr>
            <a:xfrm>
              <a:off x="8277077" y="44824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47" name="tx147"/>
            <p:cNvSpPr/>
            <p:nvPr/>
          </p:nvSpPr>
          <p:spPr>
            <a:xfrm>
              <a:off x="8630921" y="42665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48" name="tx148"/>
            <p:cNvSpPr/>
            <p:nvPr/>
          </p:nvSpPr>
          <p:spPr>
            <a:xfrm>
              <a:off x="2002591" y="340010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49" name="tx149"/>
            <p:cNvSpPr/>
            <p:nvPr/>
          </p:nvSpPr>
          <p:spPr>
            <a:xfrm>
              <a:off x="4762672" y="33977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50" name="tx150"/>
            <p:cNvSpPr/>
            <p:nvPr/>
          </p:nvSpPr>
          <p:spPr>
            <a:xfrm>
              <a:off x="7569219" y="3397592"/>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51" name="tx15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52" name="tx15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53" name="tx15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54" name="tx15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55" name="tx15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56" name="tx15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57" name="tx15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58" name="tx15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59" name="tx15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60" name="tx16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61" name="tx16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62" name="tx16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63" name="tx16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64" name="tx16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65" name="tx16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66" name="tx16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67" name="tx16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68" name="tx168"/>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69" name="tx169"/>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70" name="tx170"/>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71" name="tx171"/>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72" name="tx172"/>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73" name="tx173"/>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74" name="tx174"/>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75" name="tx175"/>
            <p:cNvSpPr/>
            <p:nvPr/>
          </p:nvSpPr>
          <p:spPr>
            <a:xfrm>
              <a:off x="635239" y="311220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76" name="tx176"/>
            <p:cNvSpPr/>
            <p:nvPr/>
          </p:nvSpPr>
          <p:spPr>
            <a:xfrm>
              <a:off x="571671" y="27174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77" name="tx177"/>
            <p:cNvSpPr/>
            <p:nvPr/>
          </p:nvSpPr>
          <p:spPr>
            <a:xfrm>
              <a:off x="571671" y="23226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78" name="tx178"/>
            <p:cNvSpPr/>
            <p:nvPr/>
          </p:nvSpPr>
          <p:spPr>
            <a:xfrm>
              <a:off x="571671" y="19279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79" name="tx179"/>
            <p:cNvSpPr/>
            <p:nvPr/>
          </p:nvSpPr>
          <p:spPr>
            <a:xfrm>
              <a:off x="571671" y="153314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180" name="tx180"/>
            <p:cNvSpPr/>
            <p:nvPr/>
          </p:nvSpPr>
          <p:spPr>
            <a:xfrm>
              <a:off x="508103" y="113838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81" name="tx181"/>
            <p:cNvSpPr/>
            <p:nvPr/>
          </p:nvSpPr>
          <p:spPr>
            <a:xfrm>
              <a:off x="635239" y="578499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82" name="tx182"/>
            <p:cNvSpPr/>
            <p:nvPr/>
          </p:nvSpPr>
          <p:spPr>
            <a:xfrm>
              <a:off x="571671" y="53902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83" name="tx183"/>
            <p:cNvSpPr/>
            <p:nvPr/>
          </p:nvSpPr>
          <p:spPr>
            <a:xfrm>
              <a:off x="571671" y="49954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84" name="tx184"/>
            <p:cNvSpPr/>
            <p:nvPr/>
          </p:nvSpPr>
          <p:spPr>
            <a:xfrm>
              <a:off x="571671" y="4600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85" name="tx185"/>
            <p:cNvSpPr/>
            <p:nvPr/>
          </p:nvSpPr>
          <p:spPr>
            <a:xfrm>
              <a:off x="571671" y="42059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186" name="tx186"/>
            <p:cNvSpPr/>
            <p:nvPr/>
          </p:nvSpPr>
          <p:spPr>
            <a:xfrm>
              <a:off x="508103" y="38111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87" name="tx18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8" name="tx188"/>
            <p:cNvSpPr/>
            <p:nvPr/>
          </p:nvSpPr>
          <p:spPr>
            <a:xfrm>
              <a:off x="2191973" y="398022"/>
              <a:ext cx="54519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South Sudan, 2011-2024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IPV1 had the lowest coverage (67%), followed by BCG, MCV1, and POL3 (72%).
Compared to 2019, coverage of 6 vaccines increased (BCG, DTP1, DTP3, IPV1, MCV1 and POL3).
Compared to 2023, coverage of 6 vaccines remained constant (BCG, DTP1, DTP3, IPV1, MCV1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291433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6934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381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8296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2773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725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727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1135255" y="2164489"/>
              <a:ext cx="5782018" cy="1328589"/>
            </a:xfrm>
            <a:custGeom>
              <a:avLst/>
              <a:pathLst>
                <a:path w="5782018" h="1328589">
                  <a:moveTo>
                    <a:pt x="0" y="569395"/>
                  </a:moveTo>
                  <a:lnTo>
                    <a:pt x="444770" y="474496"/>
                  </a:lnTo>
                  <a:lnTo>
                    <a:pt x="889541" y="948992"/>
                  </a:lnTo>
                  <a:lnTo>
                    <a:pt x="1334311" y="1091341"/>
                  </a:lnTo>
                  <a:lnTo>
                    <a:pt x="1779082" y="1281139"/>
                  </a:lnTo>
                  <a:lnTo>
                    <a:pt x="2223853" y="1328589"/>
                  </a:lnTo>
                  <a:lnTo>
                    <a:pt x="2668623" y="996441"/>
                  </a:lnTo>
                  <a:lnTo>
                    <a:pt x="3113394" y="664294"/>
                  </a:lnTo>
                  <a:lnTo>
                    <a:pt x="3558164" y="569395"/>
                  </a:lnTo>
                  <a:lnTo>
                    <a:pt x="4002935" y="284697"/>
                  </a:lnTo>
                  <a:lnTo>
                    <a:pt x="4447706" y="189798"/>
                  </a:lnTo>
                  <a:lnTo>
                    <a:pt x="4892476" y="0"/>
                  </a:lnTo>
                  <a:lnTo>
                    <a:pt x="5337247" y="0"/>
                  </a:lnTo>
                  <a:lnTo>
                    <a:pt x="5782018" y="0"/>
                  </a:lnTo>
                </a:path>
              </a:pathLst>
            </a:custGeom>
            <a:ln w="27101" cap="flat">
              <a:solidFill>
                <a:srgbClr val="1C86EE">
                  <a:alpha val="100000"/>
                </a:srgbClr>
              </a:solidFill>
              <a:prstDash val="solid"/>
              <a:round/>
            </a:ln>
          </p:spPr>
          <p:txBody>
            <a:bodyPr/>
            <a:lstStyle/>
            <a:p/>
          </p:txBody>
        </p:sp>
        <p:sp>
          <p:nvSpPr>
            <p:cNvPr id="35" name="pl35"/>
            <p:cNvSpPr/>
            <p:nvPr/>
          </p:nvSpPr>
          <p:spPr>
            <a:xfrm>
              <a:off x="2914337" y="2164489"/>
              <a:ext cx="4002935" cy="1328589"/>
            </a:xfrm>
            <a:custGeom>
              <a:avLst/>
              <a:pathLst>
                <a:path w="4002935" h="1328589">
                  <a:moveTo>
                    <a:pt x="0" y="1281139"/>
                  </a:moveTo>
                  <a:lnTo>
                    <a:pt x="444770" y="1328589"/>
                  </a:lnTo>
                  <a:lnTo>
                    <a:pt x="889541" y="996441"/>
                  </a:lnTo>
                  <a:lnTo>
                    <a:pt x="1334311" y="664294"/>
                  </a:lnTo>
                  <a:lnTo>
                    <a:pt x="1779082" y="569395"/>
                  </a:lnTo>
                  <a:lnTo>
                    <a:pt x="2223853" y="284697"/>
                  </a:lnTo>
                  <a:lnTo>
                    <a:pt x="2668623" y="189798"/>
                  </a:lnTo>
                  <a:lnTo>
                    <a:pt x="3113394" y="0"/>
                  </a:lnTo>
                  <a:lnTo>
                    <a:pt x="3558164" y="0"/>
                  </a:lnTo>
                  <a:lnTo>
                    <a:pt x="4002935" y="0"/>
                  </a:lnTo>
                </a:path>
              </a:pathLst>
            </a:custGeom>
            <a:ln w="27101" cap="flat">
              <a:solidFill>
                <a:srgbClr val="80BD41">
                  <a:alpha val="100000"/>
                </a:srgbClr>
              </a:solidFill>
              <a:prstDash val="solid"/>
              <a:round/>
            </a:ln>
          </p:spPr>
          <p:txBody>
            <a:bodyPr/>
            <a:lstStyle/>
            <a:p/>
          </p:txBody>
        </p:sp>
        <p:sp>
          <p:nvSpPr>
            <p:cNvPr id="36" name="pl36"/>
            <p:cNvSpPr/>
            <p:nvPr/>
          </p:nvSpPr>
          <p:spPr>
            <a:xfrm>
              <a:off x="2914337" y="2164489"/>
              <a:ext cx="4002935" cy="1328589"/>
            </a:xfrm>
            <a:custGeom>
              <a:avLst/>
              <a:pathLst>
                <a:path w="4002935" h="1328589">
                  <a:moveTo>
                    <a:pt x="0" y="1281139"/>
                  </a:moveTo>
                  <a:lnTo>
                    <a:pt x="444770" y="1328589"/>
                  </a:lnTo>
                  <a:lnTo>
                    <a:pt x="889541" y="996441"/>
                  </a:lnTo>
                  <a:lnTo>
                    <a:pt x="1334311" y="664294"/>
                  </a:lnTo>
                  <a:lnTo>
                    <a:pt x="1779082" y="569395"/>
                  </a:lnTo>
                  <a:lnTo>
                    <a:pt x="2223853" y="284697"/>
                  </a:lnTo>
                  <a:lnTo>
                    <a:pt x="2668623" y="189798"/>
                  </a:lnTo>
                  <a:lnTo>
                    <a:pt x="3113394" y="0"/>
                  </a:lnTo>
                  <a:lnTo>
                    <a:pt x="3558164" y="0"/>
                  </a:lnTo>
                  <a:lnTo>
                    <a:pt x="4002935" y="0"/>
                  </a:lnTo>
                </a:path>
              </a:pathLst>
            </a:custGeom>
            <a:ln w="27101" cap="flat">
              <a:solidFill>
                <a:srgbClr val="EE00EE">
                  <a:alpha val="100000"/>
                </a:srgbClr>
              </a:solidFill>
              <a:prstDash val="solid"/>
              <a:round/>
            </a:ln>
          </p:spPr>
          <p:txBody>
            <a:bodyPr/>
            <a:lstStyle/>
            <a:p/>
          </p:txBody>
        </p:sp>
        <p:sp>
          <p:nvSpPr>
            <p:cNvPr id="37" name="pl37"/>
            <p:cNvSpPr/>
            <p:nvPr/>
          </p:nvSpPr>
          <p:spPr>
            <a:xfrm>
              <a:off x="2914337" y="2449186"/>
              <a:ext cx="4002935" cy="3036775"/>
            </a:xfrm>
            <a:custGeom>
              <a:avLst/>
              <a:pathLst>
                <a:path w="4002935" h="3036775">
                  <a:moveTo>
                    <a:pt x="0" y="3036775"/>
                  </a:moveTo>
                  <a:lnTo>
                    <a:pt x="444770" y="1565837"/>
                  </a:lnTo>
                  <a:lnTo>
                    <a:pt x="889541" y="521945"/>
                  </a:lnTo>
                  <a:lnTo>
                    <a:pt x="1334311" y="521945"/>
                  </a:lnTo>
                  <a:lnTo>
                    <a:pt x="1779082" y="521945"/>
                  </a:lnTo>
                  <a:lnTo>
                    <a:pt x="2223853" y="332147"/>
                  </a:lnTo>
                  <a:lnTo>
                    <a:pt x="2668623" y="142348"/>
                  </a:lnTo>
                  <a:lnTo>
                    <a:pt x="3113394" y="0"/>
                  </a:lnTo>
                  <a:lnTo>
                    <a:pt x="3558164" y="0"/>
                  </a:lnTo>
                  <a:lnTo>
                    <a:pt x="4002935" y="0"/>
                  </a:lnTo>
                </a:path>
              </a:pathLst>
            </a:custGeom>
            <a:ln w="27101" cap="flat">
              <a:solidFill>
                <a:srgbClr val="6A3D9A">
                  <a:alpha val="100000"/>
                </a:srgbClr>
              </a:solidFill>
              <a:prstDash val="solid"/>
              <a:round/>
            </a:ln>
          </p:spPr>
          <p:txBody>
            <a:bodyPr/>
            <a:lstStyle/>
            <a:p/>
          </p:txBody>
        </p:sp>
        <p:sp>
          <p:nvSpPr>
            <p:cNvPr id="38" name="pl38"/>
            <p:cNvSpPr/>
            <p:nvPr/>
          </p:nvSpPr>
          <p:spPr>
            <a:xfrm>
              <a:off x="1135255" y="2117039"/>
              <a:ext cx="5782018" cy="1091341"/>
            </a:xfrm>
            <a:custGeom>
              <a:avLst/>
              <a:pathLst>
                <a:path w="5782018" h="1091341">
                  <a:moveTo>
                    <a:pt x="0" y="569395"/>
                  </a:moveTo>
                  <a:lnTo>
                    <a:pt x="444770" y="711744"/>
                  </a:lnTo>
                  <a:lnTo>
                    <a:pt x="889541" y="806643"/>
                  </a:lnTo>
                  <a:lnTo>
                    <a:pt x="1334311" y="948992"/>
                  </a:lnTo>
                  <a:lnTo>
                    <a:pt x="1779082" y="1043891"/>
                  </a:lnTo>
                  <a:lnTo>
                    <a:pt x="2223853" y="1091341"/>
                  </a:lnTo>
                  <a:lnTo>
                    <a:pt x="2668623" y="854093"/>
                  </a:lnTo>
                  <a:lnTo>
                    <a:pt x="3113394" y="616844"/>
                  </a:lnTo>
                  <a:lnTo>
                    <a:pt x="3558164" y="427046"/>
                  </a:lnTo>
                  <a:lnTo>
                    <a:pt x="4002935" y="237248"/>
                  </a:lnTo>
                  <a:lnTo>
                    <a:pt x="4447706" y="0"/>
                  </a:lnTo>
                  <a:lnTo>
                    <a:pt x="4892476" y="94899"/>
                  </a:lnTo>
                  <a:lnTo>
                    <a:pt x="5337247" y="94899"/>
                  </a:lnTo>
                  <a:lnTo>
                    <a:pt x="5782018" y="94899"/>
                  </a:lnTo>
                </a:path>
              </a:pathLst>
            </a:custGeom>
            <a:ln w="27101" cap="flat">
              <a:solidFill>
                <a:srgbClr val="E31A1C">
                  <a:alpha val="100000"/>
                </a:srgbClr>
              </a:solidFill>
              <a:prstDash val="solid"/>
              <a:round/>
            </a:ln>
          </p:spPr>
          <p:txBody>
            <a:bodyPr/>
            <a:lstStyle/>
            <a:p/>
          </p:txBody>
        </p:sp>
        <p:sp>
          <p:nvSpPr>
            <p:cNvPr id="39" name="pl39"/>
            <p:cNvSpPr/>
            <p:nvPr/>
          </p:nvSpPr>
          <p:spPr>
            <a:xfrm>
              <a:off x="1135255" y="2211938"/>
              <a:ext cx="5782018" cy="1281139"/>
            </a:xfrm>
            <a:custGeom>
              <a:avLst/>
              <a:pathLst>
                <a:path w="5782018" h="1281139">
                  <a:moveTo>
                    <a:pt x="0" y="284697"/>
                  </a:moveTo>
                  <a:lnTo>
                    <a:pt x="444770" y="237248"/>
                  </a:lnTo>
                  <a:lnTo>
                    <a:pt x="889541" y="759193"/>
                  </a:lnTo>
                  <a:lnTo>
                    <a:pt x="1334311" y="948992"/>
                  </a:lnTo>
                  <a:lnTo>
                    <a:pt x="1779082" y="948992"/>
                  </a:lnTo>
                  <a:lnTo>
                    <a:pt x="2223853" y="1281139"/>
                  </a:lnTo>
                  <a:lnTo>
                    <a:pt x="2668623" y="569395"/>
                  </a:lnTo>
                  <a:lnTo>
                    <a:pt x="3113394" y="569395"/>
                  </a:lnTo>
                  <a:lnTo>
                    <a:pt x="3558164" y="521945"/>
                  </a:lnTo>
                  <a:lnTo>
                    <a:pt x="4002935" y="332147"/>
                  </a:lnTo>
                  <a:lnTo>
                    <a:pt x="4447706" y="142348"/>
                  </a:lnTo>
                  <a:lnTo>
                    <a:pt x="4892476" y="0"/>
                  </a:lnTo>
                  <a:lnTo>
                    <a:pt x="5337247" y="0"/>
                  </a:lnTo>
                  <a:lnTo>
                    <a:pt x="5782018" y="0"/>
                  </a:lnTo>
                </a:path>
              </a:pathLst>
            </a:custGeom>
            <a:ln w="27101" cap="flat">
              <a:solidFill>
                <a:srgbClr val="FF7F00">
                  <a:alpha val="100000"/>
                </a:srgbClr>
              </a:solidFill>
              <a:prstDash val="solid"/>
              <a:round/>
            </a:ln>
          </p:spPr>
          <p:txBody>
            <a:bodyPr/>
            <a:lstStyle/>
            <a:p/>
          </p:txBody>
        </p:sp>
        <p:sp>
          <p:nvSpPr>
            <p:cNvPr id="40" name="pl40"/>
            <p:cNvSpPr/>
            <p:nvPr/>
          </p:nvSpPr>
          <p:spPr>
            <a:xfrm>
              <a:off x="6935354" y="2089595"/>
              <a:ext cx="1447591" cy="73970"/>
            </a:xfrm>
            <a:custGeom>
              <a:avLst/>
              <a:pathLst>
                <a:path w="1447591" h="73970">
                  <a:moveTo>
                    <a:pt x="1447591" y="0"/>
                  </a:moveTo>
                  <a:lnTo>
                    <a:pt x="0" y="73970"/>
                  </a:lnTo>
                </a:path>
              </a:pathLst>
            </a:custGeom>
          </p:spPr>
          <p:txBody>
            <a:bodyPr/>
            <a:lstStyle/>
            <a:p/>
          </p:txBody>
        </p:sp>
        <p:sp>
          <p:nvSpPr>
            <p:cNvPr id="41" name="pl41"/>
            <p:cNvSpPr/>
            <p:nvPr/>
          </p:nvSpPr>
          <p:spPr>
            <a:xfrm>
              <a:off x="6932330" y="1569435"/>
              <a:ext cx="1396253" cy="588704"/>
            </a:xfrm>
            <a:custGeom>
              <a:avLst/>
              <a:pathLst>
                <a:path w="1396253" h="588704">
                  <a:moveTo>
                    <a:pt x="1396253" y="0"/>
                  </a:moveTo>
                  <a:lnTo>
                    <a:pt x="0" y="588704"/>
                  </a:lnTo>
                </a:path>
              </a:pathLst>
            </a:custGeom>
          </p:spPr>
          <p:txBody>
            <a:bodyPr/>
            <a:lstStyle/>
            <a:p/>
          </p:txBody>
        </p:sp>
        <p:sp>
          <p:nvSpPr>
            <p:cNvPr id="42" name="pl42"/>
            <p:cNvSpPr/>
            <p:nvPr/>
          </p:nvSpPr>
          <p:spPr>
            <a:xfrm>
              <a:off x="6934405" y="1832416"/>
              <a:ext cx="1502690" cy="328329"/>
            </a:xfrm>
            <a:custGeom>
              <a:avLst/>
              <a:pathLst>
                <a:path w="1502690" h="328329">
                  <a:moveTo>
                    <a:pt x="1502690" y="0"/>
                  </a:moveTo>
                  <a:lnTo>
                    <a:pt x="0" y="328329"/>
                  </a:lnTo>
                </a:path>
              </a:pathLst>
            </a:custGeom>
          </p:spPr>
          <p:txBody>
            <a:bodyPr/>
            <a:lstStyle/>
            <a:p/>
          </p:txBody>
        </p:sp>
        <p:sp>
          <p:nvSpPr>
            <p:cNvPr id="43" name="pl43"/>
            <p:cNvSpPr/>
            <p:nvPr/>
          </p:nvSpPr>
          <p:spPr>
            <a:xfrm>
              <a:off x="6935203" y="2213669"/>
              <a:ext cx="1423658" cy="137420"/>
            </a:xfrm>
            <a:custGeom>
              <a:avLst/>
              <a:pathLst>
                <a:path w="1423658" h="137420">
                  <a:moveTo>
                    <a:pt x="1423658" y="137420"/>
                  </a:moveTo>
                  <a:lnTo>
                    <a:pt x="0" y="0"/>
                  </a:lnTo>
                </a:path>
              </a:pathLst>
            </a:custGeom>
          </p:spPr>
          <p:txBody>
            <a:bodyPr/>
            <a:lstStyle/>
            <a:p/>
          </p:txBody>
        </p:sp>
        <p:sp>
          <p:nvSpPr>
            <p:cNvPr id="44" name="pl44"/>
            <p:cNvSpPr/>
            <p:nvPr/>
          </p:nvSpPr>
          <p:spPr>
            <a:xfrm>
              <a:off x="6933869" y="2216535"/>
              <a:ext cx="1424833" cy="394630"/>
            </a:xfrm>
            <a:custGeom>
              <a:avLst/>
              <a:pathLst>
                <a:path w="1424833" h="394630">
                  <a:moveTo>
                    <a:pt x="1424833" y="394630"/>
                  </a:moveTo>
                  <a:lnTo>
                    <a:pt x="0" y="0"/>
                  </a:lnTo>
                </a:path>
              </a:pathLst>
            </a:custGeom>
          </p:spPr>
          <p:txBody>
            <a:bodyPr/>
            <a:lstStyle/>
            <a:p/>
          </p:txBody>
        </p:sp>
        <p:sp>
          <p:nvSpPr>
            <p:cNvPr id="45" name="pl45"/>
            <p:cNvSpPr/>
            <p:nvPr/>
          </p:nvSpPr>
          <p:spPr>
            <a:xfrm>
              <a:off x="6933833" y="2453833"/>
              <a:ext cx="1491192" cy="418432"/>
            </a:xfrm>
            <a:custGeom>
              <a:avLst/>
              <a:pathLst>
                <a:path w="1491192" h="418432">
                  <a:moveTo>
                    <a:pt x="1491192" y="418432"/>
                  </a:moveTo>
                  <a:lnTo>
                    <a:pt x="0" y="0"/>
                  </a:lnTo>
                </a:path>
              </a:pathLst>
            </a:custGeom>
          </p:spPr>
          <p:txBody>
            <a:bodyPr/>
            <a:lstStyle/>
            <a:p/>
          </p:txBody>
        </p:sp>
        <p:sp>
          <p:nvSpPr>
            <p:cNvPr id="46" name="pg46"/>
            <p:cNvSpPr/>
            <p:nvPr/>
          </p:nvSpPr>
          <p:spPr>
            <a:xfrm>
              <a:off x="8314365" y="200482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47" name="tx47"/>
            <p:cNvSpPr/>
            <p:nvPr/>
          </p:nvSpPr>
          <p:spPr>
            <a:xfrm>
              <a:off x="8337225" y="204636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73%</a:t>
              </a:r>
            </a:p>
          </p:txBody>
        </p:sp>
        <p:sp>
          <p:nvSpPr>
            <p:cNvPr id="48" name="pg48"/>
            <p:cNvSpPr/>
            <p:nvPr/>
          </p:nvSpPr>
          <p:spPr>
            <a:xfrm>
              <a:off x="8260004" y="148136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49" name="tx49"/>
            <p:cNvSpPr/>
            <p:nvPr/>
          </p:nvSpPr>
          <p:spPr>
            <a:xfrm>
              <a:off x="8282864" y="150421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73%</a:t>
              </a:r>
            </a:p>
          </p:txBody>
        </p:sp>
        <p:sp>
          <p:nvSpPr>
            <p:cNvPr id="50" name="pg50"/>
            <p:cNvSpPr/>
            <p:nvPr/>
          </p:nvSpPr>
          <p:spPr>
            <a:xfrm>
              <a:off x="8368515" y="174583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1" name="tx51"/>
            <p:cNvSpPr/>
            <p:nvPr/>
          </p:nvSpPr>
          <p:spPr>
            <a:xfrm>
              <a:off x="8391375" y="178736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73%</a:t>
              </a:r>
            </a:p>
          </p:txBody>
        </p:sp>
        <p:sp>
          <p:nvSpPr>
            <p:cNvPr id="52" name="pg52"/>
            <p:cNvSpPr/>
            <p:nvPr/>
          </p:nvSpPr>
          <p:spPr>
            <a:xfrm>
              <a:off x="8290281" y="226740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3" name="tx53"/>
            <p:cNvSpPr/>
            <p:nvPr/>
          </p:nvSpPr>
          <p:spPr>
            <a:xfrm>
              <a:off x="8313141" y="230894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72%</a:t>
              </a:r>
            </a:p>
          </p:txBody>
        </p:sp>
        <p:sp>
          <p:nvSpPr>
            <p:cNvPr id="54" name="pg54"/>
            <p:cNvSpPr/>
            <p:nvPr/>
          </p:nvSpPr>
          <p:spPr>
            <a:xfrm>
              <a:off x="8290122" y="252931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5" name="tx55"/>
            <p:cNvSpPr/>
            <p:nvPr/>
          </p:nvSpPr>
          <p:spPr>
            <a:xfrm>
              <a:off x="8312982" y="257084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Polio3: 72%</a:t>
              </a:r>
            </a:p>
          </p:txBody>
        </p:sp>
        <p:sp>
          <p:nvSpPr>
            <p:cNvPr id="56" name="pg56"/>
            <p:cNvSpPr/>
            <p:nvPr/>
          </p:nvSpPr>
          <p:spPr>
            <a:xfrm>
              <a:off x="8356446" y="279033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7" name="tx57"/>
            <p:cNvSpPr/>
            <p:nvPr/>
          </p:nvSpPr>
          <p:spPr>
            <a:xfrm>
              <a:off x="8379306" y="283186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67%</a:t>
              </a:r>
            </a:p>
          </p:txBody>
        </p:sp>
        <p:sp>
          <p:nvSpPr>
            <p:cNvPr id="58" name="pl5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59" name="rc5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0" name="tx6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 name="tx6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2" name="tx6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 name="tx6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4" name="tx6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 name="tx6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6" name="tx6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 name="tx6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68" name="tx6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0" name="tx7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 name="tx71"/>
            <p:cNvSpPr/>
            <p:nvPr/>
          </p:nvSpPr>
          <p:spPr>
            <a:xfrm rot="-5400000">
              <a:off x="275789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2" name="tx72"/>
            <p:cNvSpPr/>
            <p:nvPr/>
          </p:nvSpPr>
          <p:spPr>
            <a:xfrm rot="-5400000">
              <a:off x="453697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3" name="tx73"/>
            <p:cNvSpPr/>
            <p:nvPr/>
          </p:nvSpPr>
          <p:spPr>
            <a:xfrm rot="-5400000">
              <a:off x="498174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4" name="tx74"/>
            <p:cNvSpPr/>
            <p:nvPr/>
          </p:nvSpPr>
          <p:spPr>
            <a:xfrm rot="-5400000">
              <a:off x="542651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5" name="tx75"/>
            <p:cNvSpPr/>
            <p:nvPr/>
          </p:nvSpPr>
          <p:spPr>
            <a:xfrm rot="-5400000">
              <a:off x="58712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6" name="tx76"/>
            <p:cNvSpPr/>
            <p:nvPr/>
          </p:nvSpPr>
          <p:spPr>
            <a:xfrm rot="-5400000">
              <a:off x="6316022"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7" name="tx77"/>
            <p:cNvSpPr/>
            <p:nvPr/>
          </p:nvSpPr>
          <p:spPr>
            <a:xfrm rot="-5400000">
              <a:off x="676082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8" name="tx7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tx79"/>
            <p:cNvSpPr/>
            <p:nvPr/>
          </p:nvSpPr>
          <p:spPr>
            <a:xfrm>
              <a:off x="3280668" y="401416"/>
              <a:ext cx="327027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South Sudan, 2000-2024</a:t>
              </a:r>
            </a:p>
          </p:txBody>
        </p:sp>
        <p:sp>
          <p:nvSpPr>
            <p:cNvPr id="80" name="tx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1" name="tx8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6 vaccines (complete series).
In 2024, IPV1 had the lowest coverage of all vaccines (67%), followed by BCG, MCV1, and POL3 (72%).
Coverage of 6 vaccines increased (DTP3, HepB3, Hib3, IPV1, MCV1 and Polio3) compared to respective coverage in 2019.
Coverage of 6 vaccines were the same (DTP3, HepB3, Hib3, IPV1, MCV1 and Polio3)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458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3819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8180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2541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6902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1263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5624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9985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238449" y="998557"/>
              <a:ext cx="436301" cy="0"/>
            </a:xfrm>
            <a:custGeom>
              <a:avLst/>
              <a:pathLst>
                <a:path w="436301" h="0">
                  <a:moveTo>
                    <a:pt x="0" y="0"/>
                  </a:moveTo>
                  <a:lnTo>
                    <a:pt x="218150" y="0"/>
                  </a:lnTo>
                  <a:lnTo>
                    <a:pt x="363584" y="0"/>
                  </a:lnTo>
                  <a:lnTo>
                    <a:pt x="436301" y="0"/>
                  </a:lnTo>
                  <a:lnTo>
                    <a:pt x="436301" y="0"/>
                  </a:lnTo>
                  <a:lnTo>
                    <a:pt x="436301" y="0"/>
                  </a:lnTo>
                </a:path>
              </a:pathLst>
            </a:custGeom>
            <a:ln w="116535" cap="flat">
              <a:solidFill>
                <a:srgbClr val="E8E8E8">
                  <a:alpha val="100000"/>
                </a:srgbClr>
              </a:solidFill>
              <a:prstDash val="solid"/>
              <a:round/>
            </a:ln>
          </p:spPr>
          <p:txBody>
            <a:bodyPr/>
            <a:lstStyle/>
            <a:p/>
          </p:txBody>
        </p:sp>
        <p:sp>
          <p:nvSpPr>
            <p:cNvPr id="18" name="pl18"/>
            <p:cNvSpPr/>
            <p:nvPr/>
          </p:nvSpPr>
          <p:spPr>
            <a:xfrm>
              <a:off x="6383883" y="1562457"/>
              <a:ext cx="581735" cy="0"/>
            </a:xfrm>
            <a:custGeom>
              <a:avLst/>
              <a:pathLst>
                <a:path w="581735" h="0">
                  <a:moveTo>
                    <a:pt x="0" y="0"/>
                  </a:moveTo>
                  <a:lnTo>
                    <a:pt x="218150" y="0"/>
                  </a:lnTo>
                  <a:lnTo>
                    <a:pt x="363584" y="0"/>
                  </a:lnTo>
                  <a:lnTo>
                    <a:pt x="581735" y="0"/>
                  </a:lnTo>
                  <a:lnTo>
                    <a:pt x="581735" y="0"/>
                  </a:lnTo>
                  <a:lnTo>
                    <a:pt x="581735" y="0"/>
                  </a:lnTo>
                </a:path>
              </a:pathLst>
            </a:custGeom>
            <a:ln w="116535" cap="flat">
              <a:solidFill>
                <a:srgbClr val="E8E8E8">
                  <a:alpha val="100000"/>
                </a:srgbClr>
              </a:solidFill>
              <a:prstDash val="solid"/>
              <a:round/>
            </a:ln>
          </p:spPr>
          <p:txBody>
            <a:bodyPr/>
            <a:lstStyle/>
            <a:p/>
          </p:txBody>
        </p:sp>
        <p:sp>
          <p:nvSpPr>
            <p:cNvPr id="19" name="pl19"/>
            <p:cNvSpPr/>
            <p:nvPr/>
          </p:nvSpPr>
          <p:spPr>
            <a:xfrm>
              <a:off x="5874865" y="2126357"/>
              <a:ext cx="872603" cy="0"/>
            </a:xfrm>
            <a:custGeom>
              <a:avLst/>
              <a:pathLst>
                <a:path w="872603" h="0">
                  <a:moveTo>
                    <a:pt x="0" y="0"/>
                  </a:moveTo>
                  <a:lnTo>
                    <a:pt x="436301" y="0"/>
                  </a:lnTo>
                  <a:lnTo>
                    <a:pt x="581735" y="0"/>
                  </a:lnTo>
                  <a:lnTo>
                    <a:pt x="872603" y="0"/>
                  </a:lnTo>
                  <a:lnTo>
                    <a:pt x="872603" y="0"/>
                  </a:lnTo>
                  <a:lnTo>
                    <a:pt x="872603" y="0"/>
                  </a:lnTo>
                </a:path>
              </a:pathLst>
            </a:custGeom>
            <a:ln w="116535" cap="flat">
              <a:solidFill>
                <a:srgbClr val="E8E8E8">
                  <a:alpha val="100000"/>
                </a:srgbClr>
              </a:solidFill>
              <a:prstDash val="solid"/>
              <a:round/>
            </a:ln>
          </p:spPr>
          <p:txBody>
            <a:bodyPr/>
            <a:lstStyle/>
            <a:p/>
          </p:txBody>
        </p:sp>
        <p:sp>
          <p:nvSpPr>
            <p:cNvPr id="20" name="pl20"/>
            <p:cNvSpPr/>
            <p:nvPr/>
          </p:nvSpPr>
          <p:spPr>
            <a:xfrm>
              <a:off x="5874865" y="2690257"/>
              <a:ext cx="872603" cy="0"/>
            </a:xfrm>
            <a:custGeom>
              <a:avLst/>
              <a:pathLst>
                <a:path w="872603" h="0">
                  <a:moveTo>
                    <a:pt x="0" y="0"/>
                  </a:moveTo>
                  <a:lnTo>
                    <a:pt x="436301" y="0"/>
                  </a:lnTo>
                  <a:lnTo>
                    <a:pt x="581735" y="0"/>
                  </a:lnTo>
                  <a:lnTo>
                    <a:pt x="872603" y="0"/>
                  </a:lnTo>
                  <a:lnTo>
                    <a:pt x="872603" y="0"/>
                  </a:lnTo>
                  <a:lnTo>
                    <a:pt x="872603" y="0"/>
                  </a:lnTo>
                </a:path>
              </a:pathLst>
            </a:custGeom>
            <a:ln w="116535" cap="flat">
              <a:solidFill>
                <a:srgbClr val="E8E8E8">
                  <a:alpha val="100000"/>
                </a:srgbClr>
              </a:solidFill>
              <a:prstDash val="solid"/>
              <a:round/>
            </a:ln>
          </p:spPr>
          <p:txBody>
            <a:bodyPr/>
            <a:lstStyle/>
            <a:p/>
          </p:txBody>
        </p:sp>
        <p:sp>
          <p:nvSpPr>
            <p:cNvPr id="21" name="pl21"/>
            <p:cNvSpPr/>
            <p:nvPr/>
          </p:nvSpPr>
          <p:spPr>
            <a:xfrm>
              <a:off x="5874865" y="3254156"/>
              <a:ext cx="872603" cy="0"/>
            </a:xfrm>
            <a:custGeom>
              <a:avLst/>
              <a:pathLst>
                <a:path w="872603" h="0">
                  <a:moveTo>
                    <a:pt x="0" y="0"/>
                  </a:moveTo>
                  <a:lnTo>
                    <a:pt x="436301" y="0"/>
                  </a:lnTo>
                  <a:lnTo>
                    <a:pt x="581735" y="0"/>
                  </a:lnTo>
                  <a:lnTo>
                    <a:pt x="872603" y="0"/>
                  </a:lnTo>
                  <a:lnTo>
                    <a:pt x="872603" y="0"/>
                  </a:lnTo>
                  <a:lnTo>
                    <a:pt x="872603" y="0"/>
                  </a:lnTo>
                </a:path>
              </a:pathLst>
            </a:custGeom>
            <a:ln w="116535" cap="flat">
              <a:solidFill>
                <a:srgbClr val="E8E8E8">
                  <a:alpha val="100000"/>
                </a:srgbClr>
              </a:solidFill>
              <a:prstDash val="solid"/>
              <a:round/>
            </a:ln>
          </p:spPr>
          <p:txBody>
            <a:bodyPr/>
            <a:lstStyle/>
            <a:p/>
          </p:txBody>
        </p:sp>
        <p:sp>
          <p:nvSpPr>
            <p:cNvPr id="22" name="pl22"/>
            <p:cNvSpPr/>
            <p:nvPr/>
          </p:nvSpPr>
          <p:spPr>
            <a:xfrm>
              <a:off x="5511280" y="3818056"/>
              <a:ext cx="799886" cy="0"/>
            </a:xfrm>
            <a:custGeom>
              <a:avLst/>
              <a:pathLst>
                <a:path w="799886" h="0">
                  <a:moveTo>
                    <a:pt x="0" y="0"/>
                  </a:moveTo>
                  <a:lnTo>
                    <a:pt x="290867" y="0"/>
                  </a:lnTo>
                  <a:lnTo>
                    <a:pt x="581735" y="0"/>
                  </a:lnTo>
                  <a:lnTo>
                    <a:pt x="799886" y="0"/>
                  </a:lnTo>
                  <a:lnTo>
                    <a:pt x="799886" y="0"/>
                  </a:lnTo>
                  <a:lnTo>
                    <a:pt x="799886" y="0"/>
                  </a:lnTo>
                </a:path>
              </a:pathLst>
            </a:custGeom>
            <a:ln w="116535" cap="flat">
              <a:solidFill>
                <a:srgbClr val="E8E8E8">
                  <a:alpha val="100000"/>
                </a:srgbClr>
              </a:solidFill>
              <a:prstDash val="solid"/>
              <a:round/>
            </a:ln>
          </p:spPr>
          <p:txBody>
            <a:bodyPr/>
            <a:lstStyle/>
            <a:p/>
          </p:txBody>
        </p:sp>
        <p:sp>
          <p:nvSpPr>
            <p:cNvPr id="23" name="pl23"/>
            <p:cNvSpPr/>
            <p:nvPr/>
          </p:nvSpPr>
          <p:spPr>
            <a:xfrm>
              <a:off x="6165732" y="4381956"/>
              <a:ext cx="654452" cy="0"/>
            </a:xfrm>
            <a:custGeom>
              <a:avLst/>
              <a:pathLst>
                <a:path w="654452" h="0">
                  <a:moveTo>
                    <a:pt x="0" y="0"/>
                  </a:moveTo>
                  <a:lnTo>
                    <a:pt x="290867" y="0"/>
                  </a:lnTo>
                  <a:lnTo>
                    <a:pt x="509018" y="0"/>
                  </a:lnTo>
                  <a:lnTo>
                    <a:pt x="509018" y="0"/>
                  </a:lnTo>
                  <a:lnTo>
                    <a:pt x="509018" y="0"/>
                  </a:lnTo>
                  <a:lnTo>
                    <a:pt x="654452" y="0"/>
                  </a:lnTo>
                </a:path>
              </a:pathLst>
            </a:custGeom>
            <a:ln w="116535" cap="flat">
              <a:solidFill>
                <a:srgbClr val="E8E8E8">
                  <a:alpha val="100000"/>
                </a:srgbClr>
              </a:solidFill>
              <a:prstDash val="solid"/>
              <a:round/>
            </a:ln>
          </p:spPr>
          <p:txBody>
            <a:bodyPr/>
            <a:lstStyle/>
            <a:p/>
          </p:txBody>
        </p:sp>
        <p:sp>
          <p:nvSpPr>
            <p:cNvPr id="24" name="pl24"/>
            <p:cNvSpPr/>
            <p:nvPr/>
          </p:nvSpPr>
          <p:spPr>
            <a:xfrm>
              <a:off x="5874865" y="4945856"/>
              <a:ext cx="799886" cy="0"/>
            </a:xfrm>
            <a:custGeom>
              <a:avLst/>
              <a:pathLst>
                <a:path w="799886" h="0">
                  <a:moveTo>
                    <a:pt x="0" y="0"/>
                  </a:moveTo>
                  <a:lnTo>
                    <a:pt x="290867" y="0"/>
                  </a:lnTo>
                  <a:lnTo>
                    <a:pt x="581735" y="0"/>
                  </a:lnTo>
                  <a:lnTo>
                    <a:pt x="799886" y="0"/>
                  </a:lnTo>
                  <a:lnTo>
                    <a:pt x="799886" y="0"/>
                  </a:lnTo>
                  <a:lnTo>
                    <a:pt x="799886" y="0"/>
                  </a:lnTo>
                </a:path>
              </a:pathLst>
            </a:custGeom>
            <a:ln w="116535" cap="flat">
              <a:solidFill>
                <a:srgbClr val="E8E8E8">
                  <a:alpha val="100000"/>
                </a:srgbClr>
              </a:solidFill>
              <a:prstDash val="solid"/>
              <a:round/>
            </a:ln>
          </p:spPr>
          <p:txBody>
            <a:bodyPr/>
            <a:lstStyle/>
            <a:p/>
          </p:txBody>
        </p:sp>
        <p:sp>
          <p:nvSpPr>
            <p:cNvPr id="25" name="pt25"/>
            <p:cNvSpPr/>
            <p:nvPr/>
          </p:nvSpPr>
          <p:spPr>
            <a:xfrm>
              <a:off x="6233949"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6452100"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6597534"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6670251"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6670251"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670251"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379383"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597534"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742968"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96111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96111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96111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870365"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306666"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452100"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742968"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742968"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742968"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870365"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30666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452100"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742968"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742968"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742968"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870365"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306666"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452100"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742968"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742968"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742968"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506780"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797648"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088515"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06666"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306666"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306666"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161232"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452100"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815685"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70251"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670251"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670251"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870365"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16123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452100"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7025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67025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7025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175682"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4" name="pt74"/>
            <p:cNvSpPr/>
            <p:nvPr/>
          </p:nvSpPr>
          <p:spPr>
            <a:xfrm>
              <a:off x="6611983"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6611983"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6321116"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6902851"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8" name="pt78"/>
            <p:cNvSpPr/>
            <p:nvPr/>
          </p:nvSpPr>
          <p:spPr>
            <a:xfrm>
              <a:off x="6902851"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9" name="pt79"/>
            <p:cNvSpPr/>
            <p:nvPr/>
          </p:nvSpPr>
          <p:spPr>
            <a:xfrm>
              <a:off x="5812097"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0" name="pt80"/>
            <p:cNvSpPr/>
            <p:nvPr/>
          </p:nvSpPr>
          <p:spPr>
            <a:xfrm>
              <a:off x="6684700"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6684700"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5812097"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6684700"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4" name="pt84"/>
            <p:cNvSpPr/>
            <p:nvPr/>
          </p:nvSpPr>
          <p:spPr>
            <a:xfrm>
              <a:off x="6684700"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5" name="pt85"/>
            <p:cNvSpPr/>
            <p:nvPr/>
          </p:nvSpPr>
          <p:spPr>
            <a:xfrm>
              <a:off x="5812097"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6" name="pt86"/>
            <p:cNvSpPr/>
            <p:nvPr/>
          </p:nvSpPr>
          <p:spPr>
            <a:xfrm>
              <a:off x="6684700"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6684700"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5448512"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6248399"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0" name="pt90"/>
            <p:cNvSpPr/>
            <p:nvPr/>
          </p:nvSpPr>
          <p:spPr>
            <a:xfrm>
              <a:off x="6248399"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1" name="pt91"/>
            <p:cNvSpPr/>
            <p:nvPr/>
          </p:nvSpPr>
          <p:spPr>
            <a:xfrm>
              <a:off x="6102965"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2" name="pt92"/>
            <p:cNvSpPr/>
            <p:nvPr/>
          </p:nvSpPr>
          <p:spPr>
            <a:xfrm>
              <a:off x="6611983"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6611983"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5812097"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6611983"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6" name="pt96"/>
            <p:cNvSpPr/>
            <p:nvPr/>
          </p:nvSpPr>
          <p:spPr>
            <a:xfrm>
              <a:off x="6611983"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tx97"/>
            <p:cNvSpPr/>
            <p:nvPr/>
          </p:nvSpPr>
          <p:spPr>
            <a:xfrm>
              <a:off x="553973" y="486681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98" name="tx98"/>
            <p:cNvSpPr/>
            <p:nvPr/>
          </p:nvSpPr>
          <p:spPr>
            <a:xfrm>
              <a:off x="55421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99" name="tx99"/>
            <p:cNvSpPr/>
            <p:nvPr/>
          </p:nvSpPr>
          <p:spPr>
            <a:xfrm>
              <a:off x="654984" y="37411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00" name="tx100"/>
            <p:cNvSpPr/>
            <p:nvPr/>
          </p:nvSpPr>
          <p:spPr>
            <a:xfrm>
              <a:off x="673364" y="317511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01" name="tx101"/>
            <p:cNvSpPr/>
            <p:nvPr/>
          </p:nvSpPr>
          <p:spPr>
            <a:xfrm>
              <a:off x="508103" y="258049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02" name="tx102"/>
            <p:cNvSpPr/>
            <p:nvPr/>
          </p:nvSpPr>
          <p:spPr>
            <a:xfrm>
              <a:off x="590895" y="20473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03" name="tx103"/>
            <p:cNvSpPr/>
            <p:nvPr/>
          </p:nvSpPr>
          <p:spPr>
            <a:xfrm>
              <a:off x="590895" y="14855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04" name="tx104"/>
            <p:cNvSpPr/>
            <p:nvPr/>
          </p:nvSpPr>
          <p:spPr>
            <a:xfrm>
              <a:off x="655145" y="918063"/>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05" name="tx105"/>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06" name="tx106"/>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07" name="tx107"/>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08" name="tx108"/>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09" name="tx109"/>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0" name="tx110"/>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1" name="pt111"/>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3" name="pt113"/>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tx114"/>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15" name="tx115"/>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16" name="tx116"/>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17" name="tx117"/>
            <p:cNvSpPr/>
            <p:nvPr/>
          </p:nvSpPr>
          <p:spPr>
            <a:xfrm>
              <a:off x="1075546" y="398022"/>
              <a:ext cx="35973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South Sudan, 2019-2024</a:t>
              </a:r>
            </a:p>
          </p:txBody>
        </p:sp>
        <p:sp>
          <p:nvSpPr>
            <p:cNvPr id="118" name="tx11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9" name="tx11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20" name="tx12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21" name="tx12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(68%) and 2023 (76%). DTP1 coverage remained the same in 2024 (76%) compared to 2023, and was higher than in 2019. In 2019-2024, DTP1 coverage was at it's lowest level in 2019 (68%).
In 2023, 0 vaccines had lower coverage than in 2019.
In 2024, 0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02062" y="2087836"/>
              <a:ext cx="3490835" cy="1090746"/>
            </a:xfrm>
            <a:custGeom>
              <a:avLst/>
              <a:pathLst>
                <a:path w="3490835" h="1090746">
                  <a:moveTo>
                    <a:pt x="0" y="467462"/>
                  </a:moveTo>
                  <a:lnTo>
                    <a:pt x="268525" y="389552"/>
                  </a:lnTo>
                  <a:lnTo>
                    <a:pt x="537051" y="779104"/>
                  </a:lnTo>
                  <a:lnTo>
                    <a:pt x="805577" y="895970"/>
                  </a:lnTo>
                  <a:lnTo>
                    <a:pt x="1074103" y="1051791"/>
                  </a:lnTo>
                  <a:lnTo>
                    <a:pt x="1342628" y="1090746"/>
                  </a:lnTo>
                  <a:lnTo>
                    <a:pt x="1611154" y="818059"/>
                  </a:lnTo>
                  <a:lnTo>
                    <a:pt x="1879680" y="545373"/>
                  </a:lnTo>
                  <a:lnTo>
                    <a:pt x="2148206" y="467462"/>
                  </a:lnTo>
                  <a:lnTo>
                    <a:pt x="2416732" y="233731"/>
                  </a:lnTo>
                  <a:lnTo>
                    <a:pt x="2685257" y="155820"/>
                  </a:lnTo>
                  <a:lnTo>
                    <a:pt x="2953783" y="0"/>
                  </a:lnTo>
                  <a:lnTo>
                    <a:pt x="3222309" y="0"/>
                  </a:lnTo>
                  <a:lnTo>
                    <a:pt x="3490835" y="0"/>
                  </a:lnTo>
                </a:path>
              </a:pathLst>
            </a:custGeom>
            <a:ln w="27101" cap="flat">
              <a:solidFill>
                <a:srgbClr val="F8766D">
                  <a:alpha val="100000"/>
                </a:srgbClr>
              </a:solidFill>
              <a:prstDash val="solid"/>
              <a:round/>
            </a:ln>
          </p:spPr>
          <p:txBody>
            <a:bodyPr/>
            <a:lstStyle/>
            <a:p/>
          </p:txBody>
        </p:sp>
        <p:sp>
          <p:nvSpPr>
            <p:cNvPr id="27" name="pl27"/>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8" name="pt28"/>
            <p:cNvSpPr/>
            <p:nvPr/>
          </p:nvSpPr>
          <p:spPr>
            <a:xfrm>
              <a:off x="7854520" y="20494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29" name="pt29"/>
            <p:cNvSpPr/>
            <p:nvPr/>
          </p:nvSpPr>
          <p:spPr>
            <a:xfrm>
              <a:off x="4363685" y="251692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l30"/>
            <p:cNvSpPr/>
            <p:nvPr/>
          </p:nvSpPr>
          <p:spPr>
            <a:xfrm>
              <a:off x="7911816" y="2087836"/>
              <a:ext cx="249607" cy="1"/>
            </a:xfrm>
            <a:custGeom>
              <a:avLst/>
              <a:pathLst>
                <a:path w="249607" h="1">
                  <a:moveTo>
                    <a:pt x="249607" y="1"/>
                  </a:moveTo>
                  <a:lnTo>
                    <a:pt x="0" y="0"/>
                  </a:lnTo>
                </a:path>
              </a:pathLst>
            </a:custGeom>
          </p:spPr>
          <p:txBody>
            <a:bodyPr/>
            <a:lstStyle/>
            <a:p/>
          </p:txBody>
        </p:sp>
        <p:sp>
          <p:nvSpPr>
            <p:cNvPr id="31" name="pg31"/>
            <p:cNvSpPr/>
            <p:nvPr/>
          </p:nvSpPr>
          <p:spPr>
            <a:xfrm>
              <a:off x="8092843" y="199685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2" name="tx32"/>
            <p:cNvSpPr/>
            <p:nvPr/>
          </p:nvSpPr>
          <p:spPr>
            <a:xfrm>
              <a:off x="8115703" y="203769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73%</a:t>
              </a:r>
            </a:p>
          </p:txBody>
        </p:sp>
        <p:sp>
          <p:nvSpPr>
            <p:cNvPr id="33" name="pg33"/>
            <p:cNvSpPr/>
            <p:nvPr/>
          </p:nvSpPr>
          <p:spPr>
            <a:xfrm>
              <a:off x="4105607" y="255777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34" name="tx34"/>
            <p:cNvSpPr/>
            <p:nvPr/>
          </p:nvSpPr>
          <p:spPr>
            <a:xfrm>
              <a:off x="4151327" y="26015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61</a:t>
              </a:r>
            </a:p>
          </p:txBody>
        </p:sp>
        <p:sp>
          <p:nvSpPr>
            <p:cNvPr id="35" name="tx35"/>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 name="tx36"/>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37" name="tx37"/>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38" name="tx38"/>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39" name="tx39"/>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0" name="tx40"/>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 name="tx41"/>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2" name="tx42"/>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3" name="tx43"/>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4" name="tx44"/>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5" name="tx45"/>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6" name="tx46"/>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 name="pl53"/>
            <p:cNvSpPr/>
            <p:nvPr/>
          </p:nvSpPr>
          <p:spPr>
            <a:xfrm>
              <a:off x="4637989"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4" name="tx54"/>
            <p:cNvSpPr/>
            <p:nvPr/>
          </p:nvSpPr>
          <p:spPr>
            <a:xfrm>
              <a:off x="4905089"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55" name="tx5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56" name="tx56"/>
            <p:cNvSpPr/>
            <p:nvPr/>
          </p:nvSpPr>
          <p:spPr>
            <a:xfrm>
              <a:off x="2940080" y="579074"/>
              <a:ext cx="39980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South Sudan, 2011-2024</a:t>
              </a:r>
            </a:p>
          </p:txBody>
        </p:sp>
        <p:sp>
          <p:nvSpPr>
            <p:cNvPr id="57" name="tx5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8" name="tx5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59" name="tx5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60" name="tx60"/>
            <p:cNvSpPr/>
            <p:nvPr/>
          </p:nvSpPr>
          <p:spPr>
            <a:xfrm>
              <a:off x="2253722" y="6568567"/>
              <a:ext cx="68206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(MCV2, PCV3, and HPVc).</a:t>
              </a:r>
            </a:p>
          </p:txBody>
        </p:sp>
      </p:grpSp>
      <p:sp>
        <p:nvSpPr>
          <p:cNvPr id="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South Sudan has 1 out of the 4 SDG vaccines.
In 2024, South Sudan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76% between 2023 and 2024.
• DTP3 coverage remained constant at 73% between 2023 and 2024.
• There were there were 5,000 more zero-dose children in 2024. This leaves 80,000 children without vaccination, vulnerable to vaccine-preventable diseases and a further 10,000 with incomplete protection.
• South Sudan accounted for 2.8% of zero-dose children in Eastern and Southern Africa (ESAR) and 0.6% of zero-dose children globally.
• MCV1 coverage remained constant at 72% between 2023 and 2024. There were 93,000 children who missed out on the first measles vaccination.
• The second dose of measles-containing vaccine (MCV2) was not introduced.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South Sudan,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South Sudan.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DAPMHHIV-502652578-1599629</_dlc_DocId>
    <_dlc_DocIdUrl xmlns="9e17fbd9-fb4c-4d20-9ec4-18aa77a91b0d">
      <Url>https://unicef.sharepoint.com/teams/DAPM-Health-HIV/_layouts/15/DocIdRedir.aspx?ID=DAPMHHIV-502652578-1599629</Url>
      <Description>DAPMHHIV-502652578-1599629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mitype="http://purl.org/dc/dcmitype/" xmlns:dcterms="http://purl.org/dc/terms/" xmlns:xsi="http://www.w3.org/2001/XMLSchema-instance">
  <dc:title>PowerPoint Presentation</dc:title>
  <dc:creator>Lauren Francis</dc:creator>
  <cp:lastModifiedBy/>
  <cp:revision>8</cp:revision>
  <dcterms:created xsi:type="dcterms:W3CDTF">2024-04-09T17:27:53Z</dcterms:created>
  <dcterms:modified xsi:type="dcterms:W3CDTF">2025-07-14T21:27:31Z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c7a8b294-9a83-4b72-aaf6-4b4553b3bbe4</vt:lpwstr>
  </property>
  <property fmtid="{D5CDD505-2E9C-101B-9397-08002B2CF9AE}" pid="4" name="MediaServiceImageTags">
    <vt:lpwstr/>
  </property>
</Properties>
</file>