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7baf2eb30bb689a632b9be7d00fb73c0b597d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39902"/>
                  </a:moveTo>
                  <a:lnTo>
                    <a:pt x="268525" y="39902"/>
                  </a:lnTo>
                  <a:lnTo>
                    <a:pt x="537051" y="39902"/>
                  </a:lnTo>
                  <a:lnTo>
                    <a:pt x="805577" y="119708"/>
                  </a:lnTo>
                  <a:lnTo>
                    <a:pt x="1074103" y="119708"/>
                  </a:lnTo>
                  <a:lnTo>
                    <a:pt x="1342628" y="119708"/>
                  </a:lnTo>
                  <a:lnTo>
                    <a:pt x="1611154" y="119708"/>
                  </a:lnTo>
                  <a:lnTo>
                    <a:pt x="1879680" y="39902"/>
                  </a:lnTo>
                  <a:lnTo>
                    <a:pt x="2148206" y="39902"/>
                  </a:lnTo>
                  <a:lnTo>
                    <a:pt x="2416732" y="39902"/>
                  </a:lnTo>
                  <a:lnTo>
                    <a:pt x="2685257" y="39902"/>
                  </a:lnTo>
                  <a:lnTo>
                    <a:pt x="2953783" y="79805"/>
                  </a:lnTo>
                  <a:lnTo>
                    <a:pt x="3222309" y="39902"/>
                  </a:lnTo>
                  <a:lnTo>
                    <a:pt x="3490835" y="39902"/>
                  </a:lnTo>
                  <a:lnTo>
                    <a:pt x="3759360" y="39902"/>
                  </a:lnTo>
                  <a:lnTo>
                    <a:pt x="4027886" y="39902"/>
                  </a:lnTo>
                  <a:lnTo>
                    <a:pt x="4296412" y="39902"/>
                  </a:lnTo>
                  <a:lnTo>
                    <a:pt x="4564938" y="39902"/>
                  </a:lnTo>
                  <a:lnTo>
                    <a:pt x="4833464" y="0"/>
                  </a:lnTo>
                  <a:lnTo>
                    <a:pt x="5101989" y="0"/>
                  </a:lnTo>
                  <a:lnTo>
                    <a:pt x="5370515" y="0"/>
                  </a:lnTo>
                  <a:lnTo>
                    <a:pt x="5639041" y="0"/>
                  </a:lnTo>
                  <a:lnTo>
                    <a:pt x="5907567" y="0"/>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59610"/>
            </a:xfrm>
            <a:custGeom>
              <a:avLst/>
              <a:pathLst>
                <a:path w="6444618" h="159610">
                  <a:moveTo>
                    <a:pt x="0" y="0"/>
                  </a:moveTo>
                  <a:lnTo>
                    <a:pt x="268525" y="79805"/>
                  </a:lnTo>
                  <a:lnTo>
                    <a:pt x="537051" y="159610"/>
                  </a:lnTo>
                  <a:lnTo>
                    <a:pt x="805577" y="79805"/>
                  </a:lnTo>
                  <a:lnTo>
                    <a:pt x="1074103" y="119708"/>
                  </a:lnTo>
                  <a:lnTo>
                    <a:pt x="1342628" y="79805"/>
                  </a:lnTo>
                  <a:lnTo>
                    <a:pt x="1611154" y="119708"/>
                  </a:lnTo>
                  <a:lnTo>
                    <a:pt x="1879680" y="39902"/>
                  </a:lnTo>
                  <a:lnTo>
                    <a:pt x="2148206" y="39902"/>
                  </a:lnTo>
                  <a:lnTo>
                    <a:pt x="2416732" y="39902"/>
                  </a:lnTo>
                  <a:lnTo>
                    <a:pt x="2685257" y="79805"/>
                  </a:lnTo>
                  <a:lnTo>
                    <a:pt x="2953783" y="79805"/>
                  </a:lnTo>
                  <a:lnTo>
                    <a:pt x="3222309" y="39902"/>
                  </a:lnTo>
                  <a:lnTo>
                    <a:pt x="3490835" y="39902"/>
                  </a:lnTo>
                  <a:lnTo>
                    <a:pt x="3759360" y="79805"/>
                  </a:lnTo>
                  <a:lnTo>
                    <a:pt x="4027886" y="79805"/>
                  </a:lnTo>
                  <a:lnTo>
                    <a:pt x="4296412" y="39902"/>
                  </a:lnTo>
                  <a:lnTo>
                    <a:pt x="4564938" y="79805"/>
                  </a:lnTo>
                  <a:lnTo>
                    <a:pt x="4833464" y="39902"/>
                  </a:lnTo>
                  <a:lnTo>
                    <a:pt x="5101989" y="39902"/>
                  </a:lnTo>
                  <a:lnTo>
                    <a:pt x="5370515" y="0"/>
                  </a:lnTo>
                  <a:lnTo>
                    <a:pt x="5639041" y="0"/>
                  </a:lnTo>
                  <a:lnTo>
                    <a:pt x="5907567" y="39902"/>
                  </a:lnTo>
                  <a:lnTo>
                    <a:pt x="6176092" y="0"/>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159610"/>
            </a:xfrm>
            <a:custGeom>
              <a:avLst/>
              <a:pathLst>
                <a:path w="6444618" h="159610">
                  <a:moveTo>
                    <a:pt x="0" y="39902"/>
                  </a:moveTo>
                  <a:lnTo>
                    <a:pt x="268525" y="79805"/>
                  </a:lnTo>
                  <a:lnTo>
                    <a:pt x="537051" y="119708"/>
                  </a:lnTo>
                  <a:lnTo>
                    <a:pt x="805577" y="159610"/>
                  </a:lnTo>
                  <a:lnTo>
                    <a:pt x="1074103" y="79805"/>
                  </a:lnTo>
                  <a:lnTo>
                    <a:pt x="1342628" y="39902"/>
                  </a:lnTo>
                  <a:lnTo>
                    <a:pt x="1611154" y="79805"/>
                  </a:lnTo>
                  <a:lnTo>
                    <a:pt x="1879680" y="79805"/>
                  </a:lnTo>
                  <a:lnTo>
                    <a:pt x="2148206" y="79805"/>
                  </a:lnTo>
                  <a:lnTo>
                    <a:pt x="2416732" y="79805"/>
                  </a:lnTo>
                  <a:lnTo>
                    <a:pt x="2685257" y="79805"/>
                  </a:lnTo>
                  <a:lnTo>
                    <a:pt x="2953783" y="79805"/>
                  </a:lnTo>
                  <a:lnTo>
                    <a:pt x="3222309" y="79805"/>
                  </a:lnTo>
                  <a:lnTo>
                    <a:pt x="3490835" y="79805"/>
                  </a:lnTo>
                  <a:lnTo>
                    <a:pt x="3759360" y="79805"/>
                  </a:lnTo>
                  <a:lnTo>
                    <a:pt x="4027886" y="79805"/>
                  </a:lnTo>
                  <a:lnTo>
                    <a:pt x="4296412" y="79805"/>
                  </a:lnTo>
                  <a:lnTo>
                    <a:pt x="4564938" y="79805"/>
                  </a:lnTo>
                  <a:lnTo>
                    <a:pt x="4833464" y="0"/>
                  </a:lnTo>
                  <a:lnTo>
                    <a:pt x="5101989" y="39902"/>
                  </a:lnTo>
                  <a:lnTo>
                    <a:pt x="5370515" y="0"/>
                  </a:lnTo>
                  <a:lnTo>
                    <a:pt x="5639041" y="39902"/>
                  </a:lnTo>
                  <a:lnTo>
                    <a:pt x="5907567" y="39902"/>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399027"/>
            </a:xfrm>
            <a:custGeom>
              <a:avLst/>
              <a:pathLst>
                <a:path w="6444618" h="399027">
                  <a:moveTo>
                    <a:pt x="0" y="0"/>
                  </a:moveTo>
                  <a:lnTo>
                    <a:pt x="268525" y="79805"/>
                  </a:lnTo>
                  <a:lnTo>
                    <a:pt x="537051" y="79805"/>
                  </a:lnTo>
                  <a:lnTo>
                    <a:pt x="805577" y="79805"/>
                  </a:lnTo>
                  <a:lnTo>
                    <a:pt x="1074103" y="79805"/>
                  </a:lnTo>
                  <a:lnTo>
                    <a:pt x="1342628" y="119708"/>
                  </a:lnTo>
                  <a:lnTo>
                    <a:pt x="1611154" y="79805"/>
                  </a:lnTo>
                  <a:lnTo>
                    <a:pt x="1879680" y="79805"/>
                  </a:lnTo>
                  <a:lnTo>
                    <a:pt x="2148206" y="79805"/>
                  </a:lnTo>
                  <a:lnTo>
                    <a:pt x="2416732" y="79805"/>
                  </a:lnTo>
                  <a:lnTo>
                    <a:pt x="2685257" y="79805"/>
                  </a:lnTo>
                  <a:lnTo>
                    <a:pt x="2953783" y="79805"/>
                  </a:lnTo>
                  <a:lnTo>
                    <a:pt x="3222309" y="119708"/>
                  </a:lnTo>
                  <a:lnTo>
                    <a:pt x="3490835" y="319221"/>
                  </a:lnTo>
                  <a:lnTo>
                    <a:pt x="3759360" y="319221"/>
                  </a:lnTo>
                  <a:lnTo>
                    <a:pt x="4027886" y="319221"/>
                  </a:lnTo>
                  <a:lnTo>
                    <a:pt x="4296412" y="399027"/>
                  </a:lnTo>
                  <a:lnTo>
                    <a:pt x="4564938" y="319221"/>
                  </a:lnTo>
                  <a:lnTo>
                    <a:pt x="4833464" y="279319"/>
                  </a:lnTo>
                  <a:lnTo>
                    <a:pt x="5101989" y="239416"/>
                  </a:lnTo>
                  <a:lnTo>
                    <a:pt x="5370515" y="159610"/>
                  </a:lnTo>
                  <a:lnTo>
                    <a:pt x="5639041" y="199513"/>
                  </a:lnTo>
                  <a:lnTo>
                    <a:pt x="5907567" y="239416"/>
                  </a:lnTo>
                  <a:lnTo>
                    <a:pt x="6176092" y="239416"/>
                  </a:lnTo>
                  <a:lnTo>
                    <a:pt x="6444618"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852" y="1029626"/>
              <a:ext cx="260571" cy="319146"/>
            </a:xfrm>
            <a:custGeom>
              <a:avLst/>
              <a:pathLst>
                <a:path w="260571" h="319146">
                  <a:moveTo>
                    <a:pt x="260571" y="0"/>
                  </a:moveTo>
                  <a:lnTo>
                    <a:pt x="0" y="319146"/>
                  </a:lnTo>
                </a:path>
              </a:pathLst>
            </a:custGeom>
          </p:spPr>
          <p:txBody>
            <a:bodyPr/>
            <a:lstStyle/>
            <a:p/>
          </p:txBody>
        </p:sp>
        <p:sp>
          <p:nvSpPr>
            <p:cNvPr id="41" name="pl41"/>
            <p:cNvSpPr/>
            <p:nvPr/>
          </p:nvSpPr>
          <p:spPr>
            <a:xfrm>
              <a:off x="7908623" y="1301529"/>
              <a:ext cx="252799" cy="91214"/>
            </a:xfrm>
            <a:custGeom>
              <a:avLst/>
              <a:pathLst>
                <a:path w="252799" h="91214">
                  <a:moveTo>
                    <a:pt x="252799" y="0"/>
                  </a:moveTo>
                  <a:lnTo>
                    <a:pt x="0" y="91214"/>
                  </a:lnTo>
                </a:path>
              </a:pathLst>
            </a:custGeom>
          </p:spPr>
          <p:txBody>
            <a:bodyPr/>
            <a:lstStyle/>
            <a:p/>
          </p:txBody>
        </p:sp>
        <p:sp>
          <p:nvSpPr>
            <p:cNvPr id="42" name="pl42"/>
            <p:cNvSpPr/>
            <p:nvPr/>
          </p:nvSpPr>
          <p:spPr>
            <a:xfrm>
              <a:off x="7906743" y="1405570"/>
              <a:ext cx="254679" cy="131545"/>
            </a:xfrm>
            <a:custGeom>
              <a:avLst/>
              <a:pathLst>
                <a:path w="254679" h="131545">
                  <a:moveTo>
                    <a:pt x="254679" y="131545"/>
                  </a:moveTo>
                  <a:lnTo>
                    <a:pt x="0" y="0"/>
                  </a:lnTo>
                </a:path>
              </a:pathLst>
            </a:custGeom>
          </p:spPr>
          <p:txBody>
            <a:bodyPr/>
            <a:lstStyle/>
            <a:p/>
          </p:txBody>
        </p:sp>
        <p:sp>
          <p:nvSpPr>
            <p:cNvPr id="43" name="pl43"/>
            <p:cNvSpPr/>
            <p:nvPr/>
          </p:nvSpPr>
          <p:spPr>
            <a:xfrm>
              <a:off x="7902647" y="1567199"/>
              <a:ext cx="258776" cy="243390"/>
            </a:xfrm>
            <a:custGeom>
              <a:avLst/>
              <a:pathLst>
                <a:path w="258776" h="243390">
                  <a:moveTo>
                    <a:pt x="258776" y="243390"/>
                  </a:moveTo>
                  <a:lnTo>
                    <a:pt x="0" y="0"/>
                  </a:lnTo>
                </a:path>
              </a:pathLst>
            </a:custGeom>
          </p:spPr>
          <p:txBody>
            <a:bodyPr/>
            <a:lstStyle/>
            <a:p/>
          </p:txBody>
        </p:sp>
        <p:sp>
          <p:nvSpPr>
            <p:cNvPr id="44" name="pg44"/>
            <p:cNvSpPr/>
            <p:nvPr/>
          </p:nvSpPr>
          <p:spPr>
            <a:xfrm>
              <a:off x="8092843" y="9194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602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1940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348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4675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083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74113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8197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433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Singapore,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2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07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88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968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74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51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29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078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859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763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238027"/>
              <a:ext cx="249522" cy="635612"/>
            </a:xfrm>
            <a:prstGeom prst="rect">
              <a:avLst/>
            </a:prstGeom>
            <a:solidFill>
              <a:srgbClr val="1CABE2">
                <a:alpha val="100000"/>
              </a:srgbClr>
            </a:solidFill>
          </p:spPr>
          <p:txBody>
            <a:bodyPr/>
            <a:lstStyle/>
            <a:p/>
          </p:txBody>
        </p:sp>
        <p:sp>
          <p:nvSpPr>
            <p:cNvPr id="27" name="rc27"/>
            <p:cNvSpPr/>
            <p:nvPr/>
          </p:nvSpPr>
          <p:spPr>
            <a:xfrm>
              <a:off x="1573521" y="3303330"/>
              <a:ext cx="249522" cy="570309"/>
            </a:xfrm>
            <a:prstGeom prst="rect">
              <a:avLst/>
            </a:prstGeom>
            <a:solidFill>
              <a:srgbClr val="1CABE2">
                <a:alpha val="100000"/>
              </a:srgbClr>
            </a:solidFill>
          </p:spPr>
          <p:txBody>
            <a:bodyPr/>
            <a:lstStyle/>
            <a:p/>
          </p:txBody>
        </p:sp>
        <p:sp>
          <p:nvSpPr>
            <p:cNvPr id="28" name="rc28"/>
            <p:cNvSpPr/>
            <p:nvPr/>
          </p:nvSpPr>
          <p:spPr>
            <a:xfrm>
              <a:off x="1850769" y="3303330"/>
              <a:ext cx="249522" cy="570309"/>
            </a:xfrm>
            <a:prstGeom prst="rect">
              <a:avLst/>
            </a:prstGeom>
            <a:solidFill>
              <a:srgbClr val="1CABE2">
                <a:alpha val="100000"/>
              </a:srgbClr>
            </a:solidFill>
          </p:spPr>
          <p:txBody>
            <a:bodyPr/>
            <a:lstStyle/>
            <a:p/>
          </p:txBody>
        </p:sp>
        <p:sp>
          <p:nvSpPr>
            <p:cNvPr id="29" name="rc29"/>
            <p:cNvSpPr/>
            <p:nvPr/>
          </p:nvSpPr>
          <p:spPr>
            <a:xfrm>
              <a:off x="2128016" y="2831907"/>
              <a:ext cx="249522" cy="1041732"/>
            </a:xfrm>
            <a:prstGeom prst="rect">
              <a:avLst/>
            </a:prstGeom>
            <a:solidFill>
              <a:srgbClr val="1CABE2">
                <a:alpha val="100000"/>
              </a:srgbClr>
            </a:solidFill>
          </p:spPr>
          <p:txBody>
            <a:bodyPr/>
            <a:lstStyle/>
            <a:p/>
          </p:txBody>
        </p:sp>
        <p:sp>
          <p:nvSpPr>
            <p:cNvPr id="30" name="rc30"/>
            <p:cNvSpPr/>
            <p:nvPr/>
          </p:nvSpPr>
          <p:spPr>
            <a:xfrm>
              <a:off x="2405264" y="2851809"/>
              <a:ext cx="249522" cy="1021831"/>
            </a:xfrm>
            <a:prstGeom prst="rect">
              <a:avLst/>
            </a:prstGeom>
            <a:solidFill>
              <a:srgbClr val="1CABE2">
                <a:alpha val="100000"/>
              </a:srgbClr>
            </a:solidFill>
          </p:spPr>
          <p:txBody>
            <a:bodyPr/>
            <a:lstStyle/>
            <a:p/>
          </p:txBody>
        </p:sp>
        <p:sp>
          <p:nvSpPr>
            <p:cNvPr id="31" name="rc31"/>
            <p:cNvSpPr/>
            <p:nvPr/>
          </p:nvSpPr>
          <p:spPr>
            <a:xfrm>
              <a:off x="2682512" y="2840614"/>
              <a:ext cx="249522" cy="1033025"/>
            </a:xfrm>
            <a:prstGeom prst="rect">
              <a:avLst/>
            </a:prstGeom>
            <a:solidFill>
              <a:srgbClr val="1CABE2">
                <a:alpha val="100000"/>
              </a:srgbClr>
            </a:solidFill>
          </p:spPr>
          <p:txBody>
            <a:bodyPr/>
            <a:lstStyle/>
            <a:p/>
          </p:txBody>
        </p:sp>
        <p:sp>
          <p:nvSpPr>
            <p:cNvPr id="32" name="rc32"/>
            <p:cNvSpPr/>
            <p:nvPr/>
          </p:nvSpPr>
          <p:spPr>
            <a:xfrm>
              <a:off x="2959759" y="2821956"/>
              <a:ext cx="249522" cy="1051683"/>
            </a:xfrm>
            <a:prstGeom prst="rect">
              <a:avLst/>
            </a:prstGeom>
            <a:solidFill>
              <a:srgbClr val="1CABE2">
                <a:alpha val="100000"/>
              </a:srgbClr>
            </a:solidFill>
          </p:spPr>
          <p:txBody>
            <a:bodyPr/>
            <a:lstStyle/>
            <a:p/>
          </p:txBody>
        </p:sp>
        <p:sp>
          <p:nvSpPr>
            <p:cNvPr id="33" name="rc33"/>
            <p:cNvSpPr/>
            <p:nvPr/>
          </p:nvSpPr>
          <p:spPr>
            <a:xfrm>
              <a:off x="3237007" y="3331939"/>
              <a:ext cx="249522" cy="541701"/>
            </a:xfrm>
            <a:prstGeom prst="rect">
              <a:avLst/>
            </a:prstGeom>
            <a:solidFill>
              <a:srgbClr val="1CABE2">
                <a:alpha val="100000"/>
              </a:srgbClr>
            </a:solidFill>
          </p:spPr>
          <p:txBody>
            <a:bodyPr/>
            <a:lstStyle/>
            <a:p/>
          </p:txBody>
        </p:sp>
        <p:sp>
          <p:nvSpPr>
            <p:cNvPr id="34" name="rc34"/>
            <p:cNvSpPr/>
            <p:nvPr/>
          </p:nvSpPr>
          <p:spPr>
            <a:xfrm>
              <a:off x="3514255" y="3321988"/>
              <a:ext cx="249522" cy="551651"/>
            </a:xfrm>
            <a:prstGeom prst="rect">
              <a:avLst/>
            </a:prstGeom>
            <a:solidFill>
              <a:srgbClr val="1CABE2">
                <a:alpha val="100000"/>
              </a:srgbClr>
            </a:solidFill>
          </p:spPr>
          <p:txBody>
            <a:bodyPr/>
            <a:lstStyle/>
            <a:p/>
          </p:txBody>
        </p:sp>
        <p:sp>
          <p:nvSpPr>
            <p:cNvPr id="35" name="rc35"/>
            <p:cNvSpPr/>
            <p:nvPr/>
          </p:nvSpPr>
          <p:spPr>
            <a:xfrm>
              <a:off x="3791502" y="3320744"/>
              <a:ext cx="249522" cy="552895"/>
            </a:xfrm>
            <a:prstGeom prst="rect">
              <a:avLst/>
            </a:prstGeom>
            <a:solidFill>
              <a:srgbClr val="1CABE2">
                <a:alpha val="100000"/>
              </a:srgbClr>
            </a:solidFill>
          </p:spPr>
          <p:txBody>
            <a:bodyPr/>
            <a:lstStyle/>
            <a:p/>
          </p:txBody>
        </p:sp>
        <p:sp>
          <p:nvSpPr>
            <p:cNvPr id="36" name="rc36"/>
            <p:cNvSpPr/>
            <p:nvPr/>
          </p:nvSpPr>
          <p:spPr>
            <a:xfrm>
              <a:off x="4068750" y="3344377"/>
              <a:ext cx="249522" cy="529262"/>
            </a:xfrm>
            <a:prstGeom prst="rect">
              <a:avLst/>
            </a:prstGeom>
            <a:solidFill>
              <a:srgbClr val="1CABE2">
                <a:alpha val="100000"/>
              </a:srgbClr>
            </a:solidFill>
          </p:spPr>
          <p:txBody>
            <a:bodyPr/>
            <a:lstStyle/>
            <a:p/>
          </p:txBody>
        </p:sp>
        <p:sp>
          <p:nvSpPr>
            <p:cNvPr id="37" name="rc37"/>
            <p:cNvSpPr/>
            <p:nvPr/>
          </p:nvSpPr>
          <p:spPr>
            <a:xfrm>
              <a:off x="4345998" y="3035900"/>
              <a:ext cx="249522" cy="837739"/>
            </a:xfrm>
            <a:prstGeom prst="rect">
              <a:avLst/>
            </a:prstGeom>
            <a:solidFill>
              <a:srgbClr val="1CABE2">
                <a:alpha val="100000"/>
              </a:srgbClr>
            </a:solidFill>
          </p:spPr>
          <p:txBody>
            <a:bodyPr/>
            <a:lstStyle/>
            <a:p/>
          </p:txBody>
        </p:sp>
        <p:sp>
          <p:nvSpPr>
            <p:cNvPr id="38" name="rc38"/>
            <p:cNvSpPr/>
            <p:nvPr/>
          </p:nvSpPr>
          <p:spPr>
            <a:xfrm>
              <a:off x="4623245" y="3266014"/>
              <a:ext cx="249522" cy="607625"/>
            </a:xfrm>
            <a:prstGeom prst="rect">
              <a:avLst/>
            </a:prstGeom>
            <a:solidFill>
              <a:srgbClr val="1CABE2">
                <a:alpha val="100000"/>
              </a:srgbClr>
            </a:solidFill>
          </p:spPr>
          <p:txBody>
            <a:bodyPr/>
            <a:lstStyle/>
            <a:p/>
          </p:txBody>
        </p:sp>
        <p:sp>
          <p:nvSpPr>
            <p:cNvPr id="39" name="rc39"/>
            <p:cNvSpPr/>
            <p:nvPr/>
          </p:nvSpPr>
          <p:spPr>
            <a:xfrm>
              <a:off x="4900493" y="3306439"/>
              <a:ext cx="249522" cy="567200"/>
            </a:xfrm>
            <a:prstGeom prst="rect">
              <a:avLst/>
            </a:prstGeom>
            <a:solidFill>
              <a:srgbClr val="1CABE2">
                <a:alpha val="100000"/>
              </a:srgbClr>
            </a:solidFill>
          </p:spPr>
          <p:txBody>
            <a:bodyPr/>
            <a:lstStyle/>
            <a:p/>
          </p:txBody>
        </p:sp>
        <p:sp>
          <p:nvSpPr>
            <p:cNvPr id="40" name="rc40"/>
            <p:cNvSpPr/>
            <p:nvPr/>
          </p:nvSpPr>
          <p:spPr>
            <a:xfrm>
              <a:off x="5177741" y="3270989"/>
              <a:ext cx="249522" cy="602650"/>
            </a:xfrm>
            <a:prstGeom prst="rect">
              <a:avLst/>
            </a:prstGeom>
            <a:solidFill>
              <a:srgbClr val="1CABE2">
                <a:alpha val="100000"/>
              </a:srgbClr>
            </a:solidFill>
          </p:spPr>
          <p:txBody>
            <a:bodyPr/>
            <a:lstStyle/>
            <a:p/>
          </p:txBody>
        </p:sp>
        <p:sp>
          <p:nvSpPr>
            <p:cNvPr id="41" name="rc41"/>
            <p:cNvSpPr/>
            <p:nvPr/>
          </p:nvSpPr>
          <p:spPr>
            <a:xfrm>
              <a:off x="5454988" y="3282184"/>
              <a:ext cx="249522" cy="591455"/>
            </a:xfrm>
            <a:prstGeom prst="rect">
              <a:avLst/>
            </a:prstGeom>
            <a:solidFill>
              <a:srgbClr val="1CABE2">
                <a:alpha val="100000"/>
              </a:srgbClr>
            </a:solidFill>
          </p:spPr>
          <p:txBody>
            <a:bodyPr/>
            <a:lstStyle/>
            <a:p/>
          </p:txBody>
        </p:sp>
        <p:sp>
          <p:nvSpPr>
            <p:cNvPr id="42" name="rc42"/>
            <p:cNvSpPr/>
            <p:nvPr/>
          </p:nvSpPr>
          <p:spPr>
            <a:xfrm>
              <a:off x="5732236" y="3295245"/>
              <a:ext cx="249522" cy="578394"/>
            </a:xfrm>
            <a:prstGeom prst="rect">
              <a:avLst/>
            </a:prstGeom>
            <a:solidFill>
              <a:srgbClr val="1CABE2">
                <a:alpha val="100000"/>
              </a:srgbClr>
            </a:solidFill>
          </p:spPr>
          <p:txBody>
            <a:bodyPr/>
            <a:lstStyle/>
            <a:p/>
          </p:txBody>
        </p:sp>
        <p:sp>
          <p:nvSpPr>
            <p:cNvPr id="43" name="rc43"/>
            <p:cNvSpPr/>
            <p:nvPr/>
          </p:nvSpPr>
          <p:spPr>
            <a:xfrm>
              <a:off x="6009484" y="3294001"/>
              <a:ext cx="249522" cy="579638"/>
            </a:xfrm>
            <a:prstGeom prst="rect">
              <a:avLst/>
            </a:prstGeom>
            <a:solidFill>
              <a:srgbClr val="1CABE2">
                <a:alpha val="100000"/>
              </a:srgbClr>
            </a:solidFill>
          </p:spPr>
          <p:txBody>
            <a:bodyPr/>
            <a:lstStyle/>
            <a:p/>
          </p:txBody>
        </p:sp>
        <p:sp>
          <p:nvSpPr>
            <p:cNvPr id="44" name="rc44"/>
            <p:cNvSpPr/>
            <p:nvPr/>
          </p:nvSpPr>
          <p:spPr>
            <a:xfrm>
              <a:off x="6286731" y="3577601"/>
              <a:ext cx="249522" cy="296038"/>
            </a:xfrm>
            <a:prstGeom prst="rect">
              <a:avLst/>
            </a:prstGeom>
            <a:solidFill>
              <a:srgbClr val="1CABE2">
                <a:alpha val="100000"/>
              </a:srgbClr>
            </a:solidFill>
          </p:spPr>
          <p:txBody>
            <a:bodyPr/>
            <a:lstStyle/>
            <a:p/>
          </p:txBody>
        </p:sp>
        <p:sp>
          <p:nvSpPr>
            <p:cNvPr id="45" name="rc45"/>
            <p:cNvSpPr/>
            <p:nvPr/>
          </p:nvSpPr>
          <p:spPr>
            <a:xfrm>
              <a:off x="6563979" y="3578845"/>
              <a:ext cx="249522" cy="294794"/>
            </a:xfrm>
            <a:prstGeom prst="rect">
              <a:avLst/>
            </a:prstGeom>
            <a:solidFill>
              <a:srgbClr val="1CABE2">
                <a:alpha val="100000"/>
              </a:srgbClr>
            </a:solidFill>
          </p:spPr>
          <p:txBody>
            <a:bodyPr/>
            <a:lstStyle/>
            <a:p/>
          </p:txBody>
        </p:sp>
        <p:sp>
          <p:nvSpPr>
            <p:cNvPr id="46" name="rc46"/>
            <p:cNvSpPr/>
            <p:nvPr/>
          </p:nvSpPr>
          <p:spPr>
            <a:xfrm>
              <a:off x="6841227" y="3581332"/>
              <a:ext cx="249522" cy="292307"/>
            </a:xfrm>
            <a:prstGeom prst="rect">
              <a:avLst/>
            </a:prstGeom>
            <a:solidFill>
              <a:srgbClr val="1CABE2">
                <a:alpha val="100000"/>
              </a:srgbClr>
            </a:solidFill>
          </p:spPr>
          <p:txBody>
            <a:bodyPr/>
            <a:lstStyle/>
            <a:p/>
          </p:txBody>
        </p:sp>
        <p:sp>
          <p:nvSpPr>
            <p:cNvPr id="47" name="rc47"/>
            <p:cNvSpPr/>
            <p:nvPr/>
          </p:nvSpPr>
          <p:spPr>
            <a:xfrm>
              <a:off x="7118474" y="3590039"/>
              <a:ext cx="249522" cy="283600"/>
            </a:xfrm>
            <a:prstGeom prst="rect">
              <a:avLst/>
            </a:prstGeom>
            <a:solidFill>
              <a:srgbClr val="1CABE2">
                <a:alpha val="100000"/>
              </a:srgbClr>
            </a:solidFill>
          </p:spPr>
          <p:txBody>
            <a:bodyPr/>
            <a:lstStyle/>
            <a:p/>
          </p:txBody>
        </p:sp>
        <p:sp>
          <p:nvSpPr>
            <p:cNvPr id="48" name="rc48"/>
            <p:cNvSpPr/>
            <p:nvPr/>
          </p:nvSpPr>
          <p:spPr>
            <a:xfrm>
              <a:off x="7395722" y="3593149"/>
              <a:ext cx="249522" cy="280490"/>
            </a:xfrm>
            <a:prstGeom prst="rect">
              <a:avLst/>
            </a:prstGeom>
            <a:solidFill>
              <a:srgbClr val="1CABE2">
                <a:alpha val="100000"/>
              </a:srgbClr>
            </a:solidFill>
          </p:spPr>
          <p:txBody>
            <a:bodyPr/>
            <a:lstStyle/>
            <a:p/>
          </p:txBody>
        </p:sp>
        <p:sp>
          <p:nvSpPr>
            <p:cNvPr id="49" name="rc49"/>
            <p:cNvSpPr/>
            <p:nvPr/>
          </p:nvSpPr>
          <p:spPr>
            <a:xfrm>
              <a:off x="7672970" y="3284050"/>
              <a:ext cx="249522" cy="589589"/>
            </a:xfrm>
            <a:prstGeom prst="rect">
              <a:avLst/>
            </a:prstGeom>
            <a:solidFill>
              <a:srgbClr val="1CABE2">
                <a:alpha val="100000"/>
              </a:srgbClr>
            </a:solidFill>
          </p:spPr>
          <p:txBody>
            <a:bodyPr/>
            <a:lstStyle/>
            <a:p/>
          </p:txBody>
        </p:sp>
        <p:sp>
          <p:nvSpPr>
            <p:cNvPr id="50" name="rc50"/>
            <p:cNvSpPr/>
            <p:nvPr/>
          </p:nvSpPr>
          <p:spPr>
            <a:xfrm>
              <a:off x="7950217" y="3267258"/>
              <a:ext cx="249522" cy="606381"/>
            </a:xfrm>
            <a:prstGeom prst="rect">
              <a:avLst/>
            </a:prstGeom>
            <a:solidFill>
              <a:srgbClr val="1CABE2">
                <a:alpha val="100000"/>
              </a:srgbClr>
            </a:solidFill>
          </p:spPr>
          <p:txBody>
            <a:bodyPr/>
            <a:lstStyle/>
            <a:p/>
          </p:txBody>
        </p:sp>
        <p:sp>
          <p:nvSpPr>
            <p:cNvPr id="51" name="rc51"/>
            <p:cNvSpPr/>
            <p:nvPr/>
          </p:nvSpPr>
          <p:spPr>
            <a:xfrm>
              <a:off x="1296273" y="3238027"/>
              <a:ext cx="249522" cy="0"/>
            </a:xfrm>
            <a:prstGeom prst="rect">
              <a:avLst/>
            </a:prstGeom>
            <a:solidFill>
              <a:srgbClr val="B3B3B3">
                <a:alpha val="100000"/>
              </a:srgbClr>
            </a:solidFill>
          </p:spPr>
          <p:txBody>
            <a:bodyPr/>
            <a:lstStyle/>
            <a:p/>
          </p:txBody>
        </p:sp>
        <p:sp>
          <p:nvSpPr>
            <p:cNvPr id="52" name="rc52"/>
            <p:cNvSpPr/>
            <p:nvPr/>
          </p:nvSpPr>
          <p:spPr>
            <a:xfrm>
              <a:off x="1573521" y="2733020"/>
              <a:ext cx="249522" cy="570309"/>
            </a:xfrm>
            <a:prstGeom prst="rect">
              <a:avLst/>
            </a:prstGeom>
            <a:solidFill>
              <a:srgbClr val="B3B3B3">
                <a:alpha val="100000"/>
              </a:srgbClr>
            </a:solidFill>
          </p:spPr>
          <p:txBody>
            <a:bodyPr/>
            <a:lstStyle/>
            <a:p/>
          </p:txBody>
        </p:sp>
        <p:sp>
          <p:nvSpPr>
            <p:cNvPr id="53" name="rc53"/>
            <p:cNvSpPr/>
            <p:nvPr/>
          </p:nvSpPr>
          <p:spPr>
            <a:xfrm>
              <a:off x="1850769" y="2162710"/>
              <a:ext cx="249522" cy="1140619"/>
            </a:xfrm>
            <a:prstGeom prst="rect">
              <a:avLst/>
            </a:prstGeom>
            <a:solidFill>
              <a:srgbClr val="B3B3B3">
                <a:alpha val="100000"/>
              </a:srgbClr>
            </a:solidFill>
          </p:spPr>
          <p:txBody>
            <a:bodyPr/>
            <a:lstStyle/>
            <a:p/>
          </p:txBody>
        </p:sp>
        <p:sp>
          <p:nvSpPr>
            <p:cNvPr id="54" name="rc54"/>
            <p:cNvSpPr/>
            <p:nvPr/>
          </p:nvSpPr>
          <p:spPr>
            <a:xfrm>
              <a:off x="2128016" y="2831907"/>
              <a:ext cx="249522" cy="0"/>
            </a:xfrm>
            <a:prstGeom prst="rect">
              <a:avLst/>
            </a:prstGeom>
            <a:solidFill>
              <a:srgbClr val="B3B3B3">
                <a:alpha val="100000"/>
              </a:srgbClr>
            </a:solidFill>
          </p:spPr>
          <p:txBody>
            <a:bodyPr/>
            <a:lstStyle/>
            <a:p/>
          </p:txBody>
        </p:sp>
        <p:sp>
          <p:nvSpPr>
            <p:cNvPr id="55" name="rc55"/>
            <p:cNvSpPr/>
            <p:nvPr/>
          </p:nvSpPr>
          <p:spPr>
            <a:xfrm>
              <a:off x="2405264" y="2596195"/>
              <a:ext cx="249522" cy="255613"/>
            </a:xfrm>
            <a:prstGeom prst="rect">
              <a:avLst/>
            </a:prstGeom>
            <a:solidFill>
              <a:srgbClr val="B3B3B3">
                <a:alpha val="100000"/>
              </a:srgbClr>
            </a:solidFill>
          </p:spPr>
          <p:txBody>
            <a:bodyPr/>
            <a:lstStyle/>
            <a:p/>
          </p:txBody>
        </p:sp>
        <p:sp>
          <p:nvSpPr>
            <p:cNvPr id="56" name="rc56"/>
            <p:cNvSpPr/>
            <p:nvPr/>
          </p:nvSpPr>
          <p:spPr>
            <a:xfrm>
              <a:off x="2682512" y="2840614"/>
              <a:ext cx="249522" cy="0"/>
            </a:xfrm>
            <a:prstGeom prst="rect">
              <a:avLst/>
            </a:prstGeom>
            <a:solidFill>
              <a:srgbClr val="B3B3B3">
                <a:alpha val="100000"/>
              </a:srgbClr>
            </a:solidFill>
          </p:spPr>
          <p:txBody>
            <a:bodyPr/>
            <a:lstStyle/>
            <a:p/>
          </p:txBody>
        </p:sp>
        <p:sp>
          <p:nvSpPr>
            <p:cNvPr id="57" name="rc57"/>
            <p:cNvSpPr/>
            <p:nvPr/>
          </p:nvSpPr>
          <p:spPr>
            <a:xfrm>
              <a:off x="2959759" y="2558879"/>
              <a:ext cx="249522" cy="263076"/>
            </a:xfrm>
            <a:prstGeom prst="rect">
              <a:avLst/>
            </a:prstGeom>
            <a:solidFill>
              <a:srgbClr val="B3B3B3">
                <a:alpha val="100000"/>
              </a:srgbClr>
            </a:solidFill>
          </p:spPr>
          <p:txBody>
            <a:bodyPr/>
            <a:lstStyle/>
            <a:p/>
          </p:txBody>
        </p:sp>
        <p:sp>
          <p:nvSpPr>
            <p:cNvPr id="58" name="rc58"/>
            <p:cNvSpPr/>
            <p:nvPr/>
          </p:nvSpPr>
          <p:spPr>
            <a:xfrm>
              <a:off x="3237007" y="3060777"/>
              <a:ext cx="249522" cy="271161"/>
            </a:xfrm>
            <a:prstGeom prst="rect">
              <a:avLst/>
            </a:prstGeom>
            <a:solidFill>
              <a:srgbClr val="B3B3B3">
                <a:alpha val="100000"/>
              </a:srgbClr>
            </a:solidFill>
          </p:spPr>
          <p:txBody>
            <a:bodyPr/>
            <a:lstStyle/>
            <a:p/>
          </p:txBody>
        </p:sp>
        <p:sp>
          <p:nvSpPr>
            <p:cNvPr id="59" name="rc59"/>
            <p:cNvSpPr/>
            <p:nvPr/>
          </p:nvSpPr>
          <p:spPr>
            <a:xfrm>
              <a:off x="3514255" y="3045851"/>
              <a:ext cx="249522" cy="276136"/>
            </a:xfrm>
            <a:prstGeom prst="rect">
              <a:avLst/>
            </a:prstGeom>
            <a:solidFill>
              <a:srgbClr val="B3B3B3">
                <a:alpha val="100000"/>
              </a:srgbClr>
            </a:solidFill>
          </p:spPr>
          <p:txBody>
            <a:bodyPr/>
            <a:lstStyle/>
            <a:p/>
          </p:txBody>
        </p:sp>
        <p:sp>
          <p:nvSpPr>
            <p:cNvPr id="60" name="rc60"/>
            <p:cNvSpPr/>
            <p:nvPr/>
          </p:nvSpPr>
          <p:spPr>
            <a:xfrm>
              <a:off x="3791502" y="3044607"/>
              <a:ext cx="249522" cy="276136"/>
            </a:xfrm>
            <a:prstGeom prst="rect">
              <a:avLst/>
            </a:prstGeom>
            <a:solidFill>
              <a:srgbClr val="B3B3B3">
                <a:alpha val="100000"/>
              </a:srgbClr>
            </a:solidFill>
          </p:spPr>
          <p:txBody>
            <a:bodyPr/>
            <a:lstStyle/>
            <a:p/>
          </p:txBody>
        </p:sp>
        <p:sp>
          <p:nvSpPr>
            <p:cNvPr id="61" name="rc61"/>
            <p:cNvSpPr/>
            <p:nvPr/>
          </p:nvSpPr>
          <p:spPr>
            <a:xfrm>
              <a:off x="4068750" y="2815115"/>
              <a:ext cx="249522" cy="529262"/>
            </a:xfrm>
            <a:prstGeom prst="rect">
              <a:avLst/>
            </a:prstGeom>
            <a:solidFill>
              <a:srgbClr val="B3B3B3">
                <a:alpha val="100000"/>
              </a:srgbClr>
            </a:solidFill>
          </p:spPr>
          <p:txBody>
            <a:bodyPr/>
            <a:lstStyle/>
            <a:p/>
          </p:txBody>
        </p:sp>
        <p:sp>
          <p:nvSpPr>
            <p:cNvPr id="62" name="rc62"/>
            <p:cNvSpPr/>
            <p:nvPr/>
          </p:nvSpPr>
          <p:spPr>
            <a:xfrm>
              <a:off x="4345998" y="2756653"/>
              <a:ext cx="249522" cy="279246"/>
            </a:xfrm>
            <a:prstGeom prst="rect">
              <a:avLst/>
            </a:prstGeom>
            <a:solidFill>
              <a:srgbClr val="B3B3B3">
                <a:alpha val="100000"/>
              </a:srgbClr>
            </a:solidFill>
          </p:spPr>
          <p:txBody>
            <a:bodyPr/>
            <a:lstStyle/>
            <a:p/>
          </p:txBody>
        </p:sp>
        <p:sp>
          <p:nvSpPr>
            <p:cNvPr id="63" name="rc63"/>
            <p:cNvSpPr/>
            <p:nvPr/>
          </p:nvSpPr>
          <p:spPr>
            <a:xfrm>
              <a:off x="4623245" y="2962512"/>
              <a:ext cx="249522" cy="303501"/>
            </a:xfrm>
            <a:prstGeom prst="rect">
              <a:avLst/>
            </a:prstGeom>
            <a:solidFill>
              <a:srgbClr val="B3B3B3">
                <a:alpha val="100000"/>
              </a:srgbClr>
            </a:solidFill>
          </p:spPr>
          <p:txBody>
            <a:bodyPr/>
            <a:lstStyle/>
            <a:p/>
          </p:txBody>
        </p:sp>
        <p:sp>
          <p:nvSpPr>
            <p:cNvPr id="64" name="rc64"/>
            <p:cNvSpPr/>
            <p:nvPr/>
          </p:nvSpPr>
          <p:spPr>
            <a:xfrm>
              <a:off x="4900493" y="3022217"/>
              <a:ext cx="249522" cy="284222"/>
            </a:xfrm>
            <a:prstGeom prst="rect">
              <a:avLst/>
            </a:prstGeom>
            <a:solidFill>
              <a:srgbClr val="B3B3B3">
                <a:alpha val="100000"/>
              </a:srgbClr>
            </a:solidFill>
          </p:spPr>
          <p:txBody>
            <a:bodyPr/>
            <a:lstStyle/>
            <a:p/>
          </p:txBody>
        </p:sp>
        <p:sp>
          <p:nvSpPr>
            <p:cNvPr id="65" name="rc65"/>
            <p:cNvSpPr/>
            <p:nvPr/>
          </p:nvSpPr>
          <p:spPr>
            <a:xfrm>
              <a:off x="5177741" y="2668339"/>
              <a:ext cx="249522" cy="602650"/>
            </a:xfrm>
            <a:prstGeom prst="rect">
              <a:avLst/>
            </a:prstGeom>
            <a:solidFill>
              <a:srgbClr val="B3B3B3">
                <a:alpha val="100000"/>
              </a:srgbClr>
            </a:solidFill>
          </p:spPr>
          <p:txBody>
            <a:bodyPr/>
            <a:lstStyle/>
            <a:p/>
          </p:txBody>
        </p:sp>
        <p:sp>
          <p:nvSpPr>
            <p:cNvPr id="66" name="rc66"/>
            <p:cNvSpPr/>
            <p:nvPr/>
          </p:nvSpPr>
          <p:spPr>
            <a:xfrm>
              <a:off x="5454988" y="2690729"/>
              <a:ext cx="249522" cy="591455"/>
            </a:xfrm>
            <a:prstGeom prst="rect">
              <a:avLst/>
            </a:prstGeom>
            <a:solidFill>
              <a:srgbClr val="B3B3B3">
                <a:alpha val="100000"/>
              </a:srgbClr>
            </a:solidFill>
          </p:spPr>
          <p:txBody>
            <a:bodyPr/>
            <a:lstStyle/>
            <a:p/>
          </p:txBody>
        </p:sp>
        <p:sp>
          <p:nvSpPr>
            <p:cNvPr id="67" name="rc67"/>
            <p:cNvSpPr/>
            <p:nvPr/>
          </p:nvSpPr>
          <p:spPr>
            <a:xfrm>
              <a:off x="5732236" y="3006047"/>
              <a:ext cx="249522" cy="289197"/>
            </a:xfrm>
            <a:prstGeom prst="rect">
              <a:avLst/>
            </a:prstGeom>
            <a:solidFill>
              <a:srgbClr val="B3B3B3">
                <a:alpha val="100000"/>
              </a:srgbClr>
            </a:solidFill>
          </p:spPr>
          <p:txBody>
            <a:bodyPr/>
            <a:lstStyle/>
            <a:p/>
          </p:txBody>
        </p:sp>
        <p:sp>
          <p:nvSpPr>
            <p:cNvPr id="68" name="rc68"/>
            <p:cNvSpPr/>
            <p:nvPr/>
          </p:nvSpPr>
          <p:spPr>
            <a:xfrm>
              <a:off x="6009484" y="2713740"/>
              <a:ext cx="249522" cy="580260"/>
            </a:xfrm>
            <a:prstGeom prst="rect">
              <a:avLst/>
            </a:prstGeom>
            <a:solidFill>
              <a:srgbClr val="B3B3B3">
                <a:alpha val="100000"/>
              </a:srgbClr>
            </a:solidFill>
          </p:spPr>
          <p:txBody>
            <a:bodyPr/>
            <a:lstStyle/>
            <a:p/>
          </p:txBody>
        </p:sp>
        <p:sp>
          <p:nvSpPr>
            <p:cNvPr id="69" name="rc69"/>
            <p:cNvSpPr/>
            <p:nvPr/>
          </p:nvSpPr>
          <p:spPr>
            <a:xfrm>
              <a:off x="6286731" y="2984902"/>
              <a:ext cx="249522" cy="592699"/>
            </a:xfrm>
            <a:prstGeom prst="rect">
              <a:avLst/>
            </a:prstGeom>
            <a:solidFill>
              <a:srgbClr val="B3B3B3">
                <a:alpha val="100000"/>
              </a:srgbClr>
            </a:solidFill>
          </p:spPr>
          <p:txBody>
            <a:bodyPr/>
            <a:lstStyle/>
            <a:p/>
          </p:txBody>
        </p:sp>
        <p:sp>
          <p:nvSpPr>
            <p:cNvPr id="70" name="rc70"/>
            <p:cNvSpPr/>
            <p:nvPr/>
          </p:nvSpPr>
          <p:spPr>
            <a:xfrm>
              <a:off x="6563979" y="2989255"/>
              <a:ext cx="249522" cy="589589"/>
            </a:xfrm>
            <a:prstGeom prst="rect">
              <a:avLst/>
            </a:prstGeom>
            <a:solidFill>
              <a:srgbClr val="B3B3B3">
                <a:alpha val="100000"/>
              </a:srgbClr>
            </a:solidFill>
          </p:spPr>
          <p:txBody>
            <a:bodyPr/>
            <a:lstStyle/>
            <a:p/>
          </p:txBody>
        </p:sp>
        <p:sp>
          <p:nvSpPr>
            <p:cNvPr id="71" name="rc71"/>
            <p:cNvSpPr/>
            <p:nvPr/>
          </p:nvSpPr>
          <p:spPr>
            <a:xfrm>
              <a:off x="6841227" y="3288403"/>
              <a:ext cx="249522" cy="292929"/>
            </a:xfrm>
            <a:prstGeom prst="rect">
              <a:avLst/>
            </a:prstGeom>
            <a:solidFill>
              <a:srgbClr val="B3B3B3">
                <a:alpha val="100000"/>
              </a:srgbClr>
            </a:solidFill>
          </p:spPr>
          <p:txBody>
            <a:bodyPr/>
            <a:lstStyle/>
            <a:p/>
          </p:txBody>
        </p:sp>
        <p:sp>
          <p:nvSpPr>
            <p:cNvPr id="72" name="rc72"/>
            <p:cNvSpPr/>
            <p:nvPr/>
          </p:nvSpPr>
          <p:spPr>
            <a:xfrm>
              <a:off x="7118474" y="3307061"/>
              <a:ext cx="249522" cy="282978"/>
            </a:xfrm>
            <a:prstGeom prst="rect">
              <a:avLst/>
            </a:prstGeom>
            <a:solidFill>
              <a:srgbClr val="B3B3B3">
                <a:alpha val="100000"/>
              </a:srgbClr>
            </a:solidFill>
          </p:spPr>
          <p:txBody>
            <a:bodyPr/>
            <a:lstStyle/>
            <a:p/>
          </p:txBody>
        </p:sp>
        <p:sp>
          <p:nvSpPr>
            <p:cNvPr id="73" name="rc73"/>
            <p:cNvSpPr/>
            <p:nvPr/>
          </p:nvSpPr>
          <p:spPr>
            <a:xfrm>
              <a:off x="7395722" y="3032168"/>
              <a:ext cx="249522" cy="560980"/>
            </a:xfrm>
            <a:prstGeom prst="rect">
              <a:avLst/>
            </a:prstGeom>
            <a:solidFill>
              <a:srgbClr val="B3B3B3">
                <a:alpha val="100000"/>
              </a:srgbClr>
            </a:solidFill>
          </p:spPr>
          <p:txBody>
            <a:bodyPr/>
            <a:lstStyle/>
            <a:p/>
          </p:txBody>
        </p:sp>
        <p:sp>
          <p:nvSpPr>
            <p:cNvPr id="74" name="rc74"/>
            <p:cNvSpPr/>
            <p:nvPr/>
          </p:nvSpPr>
          <p:spPr>
            <a:xfrm>
              <a:off x="7672970" y="3284050"/>
              <a:ext cx="249522" cy="0"/>
            </a:xfrm>
            <a:prstGeom prst="rect">
              <a:avLst/>
            </a:prstGeom>
            <a:solidFill>
              <a:srgbClr val="B3B3B3">
                <a:alpha val="100000"/>
              </a:srgbClr>
            </a:solidFill>
          </p:spPr>
          <p:txBody>
            <a:bodyPr/>
            <a:lstStyle/>
            <a:p/>
          </p:txBody>
        </p:sp>
        <p:sp>
          <p:nvSpPr>
            <p:cNvPr id="75" name="rc75"/>
            <p:cNvSpPr/>
            <p:nvPr/>
          </p:nvSpPr>
          <p:spPr>
            <a:xfrm>
              <a:off x="7950217" y="2964378"/>
              <a:ext cx="249522" cy="302879"/>
            </a:xfrm>
            <a:prstGeom prst="rect">
              <a:avLst/>
            </a:prstGeom>
            <a:solidFill>
              <a:srgbClr val="B3B3B3">
                <a:alpha val="100000"/>
              </a:srgbClr>
            </a:solidFill>
          </p:spPr>
          <p:txBody>
            <a:bodyPr/>
            <a:lstStyle/>
            <a:p/>
          </p:txBody>
        </p:sp>
        <p:sp>
          <p:nvSpPr>
            <p:cNvPr id="76" name="pl76"/>
            <p:cNvSpPr/>
            <p:nvPr/>
          </p:nvSpPr>
          <p:spPr>
            <a:xfrm>
              <a:off x="1421035" y="1050606"/>
              <a:ext cx="6653943" cy="85546"/>
            </a:xfrm>
            <a:custGeom>
              <a:avLst/>
              <a:pathLst>
                <a:path w="6653943" h="85546">
                  <a:moveTo>
                    <a:pt x="0" y="28515"/>
                  </a:moveTo>
                  <a:lnTo>
                    <a:pt x="277247" y="28515"/>
                  </a:lnTo>
                  <a:lnTo>
                    <a:pt x="554495" y="28515"/>
                  </a:lnTo>
                  <a:lnTo>
                    <a:pt x="831742" y="85546"/>
                  </a:lnTo>
                  <a:lnTo>
                    <a:pt x="1108990" y="85546"/>
                  </a:lnTo>
                  <a:lnTo>
                    <a:pt x="1386238" y="85546"/>
                  </a:lnTo>
                  <a:lnTo>
                    <a:pt x="1663485" y="85546"/>
                  </a:lnTo>
                  <a:lnTo>
                    <a:pt x="1940733" y="28515"/>
                  </a:lnTo>
                  <a:lnTo>
                    <a:pt x="2217981" y="28515"/>
                  </a:lnTo>
                  <a:lnTo>
                    <a:pt x="2495228" y="28515"/>
                  </a:lnTo>
                  <a:lnTo>
                    <a:pt x="2772476" y="28515"/>
                  </a:lnTo>
                  <a:lnTo>
                    <a:pt x="3049724" y="57030"/>
                  </a:lnTo>
                  <a:lnTo>
                    <a:pt x="3326971" y="28515"/>
                  </a:lnTo>
                  <a:lnTo>
                    <a:pt x="3604219" y="28515"/>
                  </a:lnTo>
                  <a:lnTo>
                    <a:pt x="3881467" y="28515"/>
                  </a:lnTo>
                  <a:lnTo>
                    <a:pt x="4158714" y="28515"/>
                  </a:lnTo>
                  <a:lnTo>
                    <a:pt x="4435962" y="28515"/>
                  </a:lnTo>
                  <a:lnTo>
                    <a:pt x="4713210" y="28515"/>
                  </a:lnTo>
                  <a:lnTo>
                    <a:pt x="4990457" y="0"/>
                  </a:lnTo>
                  <a:lnTo>
                    <a:pt x="5267705" y="0"/>
                  </a:lnTo>
                  <a:lnTo>
                    <a:pt x="5544953" y="0"/>
                  </a:lnTo>
                  <a:lnTo>
                    <a:pt x="5822200" y="0"/>
                  </a:lnTo>
                  <a:lnTo>
                    <a:pt x="6099448" y="0"/>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7" name="pl77"/>
            <p:cNvSpPr/>
            <p:nvPr/>
          </p:nvSpPr>
          <p:spPr>
            <a:xfrm>
              <a:off x="1421035" y="1079121"/>
              <a:ext cx="6653943" cy="114061"/>
            </a:xfrm>
            <a:custGeom>
              <a:avLst/>
              <a:pathLst>
                <a:path w="6653943" h="114061">
                  <a:moveTo>
                    <a:pt x="0" y="0"/>
                  </a:moveTo>
                  <a:lnTo>
                    <a:pt x="277247" y="57030"/>
                  </a:lnTo>
                  <a:lnTo>
                    <a:pt x="554495" y="114061"/>
                  </a:lnTo>
                  <a:lnTo>
                    <a:pt x="831742" y="57030"/>
                  </a:lnTo>
                  <a:lnTo>
                    <a:pt x="1108990" y="85546"/>
                  </a:lnTo>
                  <a:lnTo>
                    <a:pt x="1386238" y="57030"/>
                  </a:lnTo>
                  <a:lnTo>
                    <a:pt x="1663485" y="85546"/>
                  </a:lnTo>
                  <a:lnTo>
                    <a:pt x="1940733" y="28515"/>
                  </a:lnTo>
                  <a:lnTo>
                    <a:pt x="2217981" y="28515"/>
                  </a:lnTo>
                  <a:lnTo>
                    <a:pt x="2495228" y="28515"/>
                  </a:lnTo>
                  <a:lnTo>
                    <a:pt x="2772476" y="57030"/>
                  </a:lnTo>
                  <a:lnTo>
                    <a:pt x="3049724" y="57030"/>
                  </a:lnTo>
                  <a:lnTo>
                    <a:pt x="3326971" y="28515"/>
                  </a:lnTo>
                  <a:lnTo>
                    <a:pt x="3604219" y="28515"/>
                  </a:lnTo>
                  <a:lnTo>
                    <a:pt x="3881467" y="57030"/>
                  </a:lnTo>
                  <a:lnTo>
                    <a:pt x="4158714" y="57030"/>
                  </a:lnTo>
                  <a:lnTo>
                    <a:pt x="4435962" y="28515"/>
                  </a:lnTo>
                  <a:lnTo>
                    <a:pt x="4713210" y="57030"/>
                  </a:lnTo>
                  <a:lnTo>
                    <a:pt x="4990457" y="28515"/>
                  </a:lnTo>
                  <a:lnTo>
                    <a:pt x="5267705" y="28515"/>
                  </a:lnTo>
                  <a:lnTo>
                    <a:pt x="5544953" y="0"/>
                  </a:lnTo>
                  <a:lnTo>
                    <a:pt x="5822200" y="0"/>
                  </a:lnTo>
                  <a:lnTo>
                    <a:pt x="6099448" y="28515"/>
                  </a:lnTo>
                  <a:lnTo>
                    <a:pt x="6376696" y="0"/>
                  </a:lnTo>
                  <a:lnTo>
                    <a:pt x="6653943" y="28515"/>
                  </a:lnTo>
                </a:path>
              </a:pathLst>
            </a:custGeom>
            <a:ln w="27101" cap="flat">
              <a:solidFill>
                <a:srgbClr val="333333">
                  <a:alpha val="50196"/>
                </a:srgbClr>
              </a:solidFill>
              <a:prstDash val="solid"/>
              <a:round/>
            </a:ln>
          </p:spPr>
          <p:txBody>
            <a:bodyPr/>
            <a:lstStyle/>
            <a:p/>
          </p:txBody>
        </p:sp>
        <p:sp>
          <p:nvSpPr>
            <p:cNvPr id="78" name="tx78"/>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9" name="tx89"/>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90" name="tx90"/>
            <p:cNvSpPr/>
            <p:nvPr/>
          </p:nvSpPr>
          <p:spPr>
            <a:xfrm>
              <a:off x="1390890" y="35167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1" name="tx91"/>
            <p:cNvSpPr/>
            <p:nvPr/>
          </p:nvSpPr>
          <p:spPr>
            <a:xfrm>
              <a:off x="2731924" y="33180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1390890" y="31213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 name="tx93"/>
            <p:cNvSpPr/>
            <p:nvPr/>
          </p:nvSpPr>
          <p:spPr>
            <a:xfrm>
              <a:off x="2731924" y="27238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4" name="tx94"/>
            <p:cNvSpPr/>
            <p:nvPr/>
          </p:nvSpPr>
          <p:spPr>
            <a:xfrm>
              <a:off x="4118163" y="26983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5" name="tx95"/>
            <p:cNvSpPr/>
            <p:nvPr/>
          </p:nvSpPr>
          <p:spPr>
            <a:xfrm>
              <a:off x="5504401" y="25726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6" name="tx96"/>
            <p:cNvSpPr/>
            <p:nvPr/>
          </p:nvSpPr>
          <p:spPr>
            <a:xfrm>
              <a:off x="6613391" y="28725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97" name="tx97"/>
            <p:cNvSpPr/>
            <p:nvPr/>
          </p:nvSpPr>
          <p:spPr>
            <a:xfrm>
              <a:off x="6904190" y="317168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8" name="tx98"/>
            <p:cNvSpPr/>
            <p:nvPr/>
          </p:nvSpPr>
          <p:spPr>
            <a:xfrm>
              <a:off x="7181437" y="319034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7445134" y="29154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0" name="tx100"/>
            <p:cNvSpPr/>
            <p:nvPr/>
          </p:nvSpPr>
          <p:spPr>
            <a:xfrm>
              <a:off x="7735933" y="316733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7999630" y="2846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2" name="tx10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717597" y="320130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4" name="tx104"/>
            <p:cNvSpPr/>
            <p:nvPr/>
          </p:nvSpPr>
          <p:spPr>
            <a:xfrm>
              <a:off x="717597" y="257937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5" name="tx105"/>
            <p:cNvSpPr/>
            <p:nvPr/>
          </p:nvSpPr>
          <p:spPr>
            <a:xfrm>
              <a:off x="717597" y="1955667"/>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6" name="tx106"/>
            <p:cNvSpPr/>
            <p:nvPr/>
          </p:nvSpPr>
          <p:spPr>
            <a:xfrm>
              <a:off x="717597" y="1335919"/>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7" name="tx107"/>
            <p:cNvSpPr/>
            <p:nvPr/>
          </p:nvSpPr>
          <p:spPr>
            <a:xfrm>
              <a:off x="717597" y="712284"/>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8" name="tx10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5" name="pl12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6" name="pl12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7" name="tx12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8" name="tx12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9" name="rc129"/>
            <p:cNvSpPr/>
            <p:nvPr/>
          </p:nvSpPr>
          <p:spPr>
            <a:xfrm>
              <a:off x="4663170" y="4778716"/>
              <a:ext cx="201456" cy="201456"/>
            </a:xfrm>
            <a:prstGeom prst="rect">
              <a:avLst/>
            </a:prstGeom>
            <a:solidFill>
              <a:srgbClr val="B3B3B3">
                <a:alpha val="100000"/>
              </a:srgbClr>
            </a:solidFill>
          </p:spPr>
          <p:txBody>
            <a:bodyPr/>
            <a:lstStyle/>
            <a:p/>
          </p:txBody>
        </p:sp>
        <p:sp>
          <p:nvSpPr>
            <p:cNvPr id="130" name="rc130"/>
            <p:cNvSpPr/>
            <p:nvPr/>
          </p:nvSpPr>
          <p:spPr>
            <a:xfrm>
              <a:off x="5565324" y="4778716"/>
              <a:ext cx="201456" cy="201456"/>
            </a:xfrm>
            <a:prstGeom prst="rect">
              <a:avLst/>
            </a:prstGeom>
            <a:solidFill>
              <a:srgbClr val="1CABE2">
                <a:alpha val="100000"/>
              </a:srgbClr>
            </a:solidFill>
          </p:spPr>
          <p:txBody>
            <a:bodyPr/>
            <a:lstStyle/>
            <a:p/>
          </p:txBody>
        </p:sp>
        <p:sp>
          <p:nvSpPr>
            <p:cNvPr id="131" name="tx13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2" name="tx13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3" name="tx133"/>
            <p:cNvSpPr/>
            <p:nvPr/>
          </p:nvSpPr>
          <p:spPr>
            <a:xfrm>
              <a:off x="951100" y="467611"/>
              <a:ext cx="75669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Singapore, 2000-2024</a:t>
              </a:r>
            </a:p>
          </p:txBody>
        </p:sp>
        <p:sp>
          <p:nvSpPr>
            <p:cNvPr id="134" name="pl134"/>
            <p:cNvSpPr/>
            <p:nvPr/>
          </p:nvSpPr>
          <p:spPr>
            <a:xfrm>
              <a:off x="24767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8377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19869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6572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0182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3791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650800"/>
              <a:ext cx="2238196" cy="164676"/>
            </a:xfrm>
            <a:prstGeom prst="rect">
              <a:avLst/>
            </a:prstGeom>
            <a:solidFill>
              <a:srgbClr val="1CABE2">
                <a:alpha val="100000"/>
              </a:srgbClr>
            </a:solidFill>
          </p:spPr>
          <p:txBody>
            <a:bodyPr/>
            <a:lstStyle/>
            <a:p/>
          </p:txBody>
        </p:sp>
        <p:sp>
          <p:nvSpPr>
            <p:cNvPr id="145" name="rc145"/>
            <p:cNvSpPr/>
            <p:nvPr/>
          </p:nvSpPr>
          <p:spPr>
            <a:xfrm>
              <a:off x="1296273" y="5444954"/>
              <a:ext cx="4476392" cy="164676"/>
            </a:xfrm>
            <a:prstGeom prst="rect">
              <a:avLst/>
            </a:prstGeom>
            <a:solidFill>
              <a:srgbClr val="1CABE2">
                <a:alpha val="100000"/>
              </a:srgbClr>
            </a:solidFill>
          </p:spPr>
          <p:txBody>
            <a:bodyPr/>
            <a:lstStyle/>
            <a:p/>
          </p:txBody>
        </p:sp>
        <p:sp>
          <p:nvSpPr>
            <p:cNvPr id="146" name="rc146"/>
            <p:cNvSpPr/>
            <p:nvPr/>
          </p:nvSpPr>
          <p:spPr>
            <a:xfrm>
              <a:off x="1296273" y="5239108"/>
              <a:ext cx="4603885" cy="164676"/>
            </a:xfrm>
            <a:prstGeom prst="rect">
              <a:avLst/>
            </a:prstGeom>
            <a:solidFill>
              <a:srgbClr val="1CABE2">
                <a:alpha val="100000"/>
              </a:srgbClr>
            </a:solidFill>
          </p:spPr>
          <p:txBody>
            <a:bodyPr/>
            <a:lstStyle/>
            <a:p/>
          </p:txBody>
        </p:sp>
        <p:sp>
          <p:nvSpPr>
            <p:cNvPr id="147" name="rc147"/>
            <p:cNvSpPr/>
            <p:nvPr/>
          </p:nvSpPr>
          <p:spPr>
            <a:xfrm>
              <a:off x="3534470" y="5650800"/>
              <a:ext cx="4476392" cy="164676"/>
            </a:xfrm>
            <a:prstGeom prst="rect">
              <a:avLst/>
            </a:prstGeom>
            <a:solidFill>
              <a:srgbClr val="B3B3B3">
                <a:alpha val="100000"/>
              </a:srgbClr>
            </a:solidFill>
          </p:spPr>
          <p:txBody>
            <a:bodyPr/>
            <a:lstStyle/>
            <a:p/>
          </p:txBody>
        </p:sp>
        <p:sp>
          <p:nvSpPr>
            <p:cNvPr id="148" name="rc148"/>
            <p:cNvSpPr/>
            <p:nvPr/>
          </p:nvSpPr>
          <p:spPr>
            <a:xfrm>
              <a:off x="5772666" y="5444954"/>
              <a:ext cx="0" cy="164676"/>
            </a:xfrm>
            <a:prstGeom prst="rect">
              <a:avLst/>
            </a:prstGeom>
            <a:solidFill>
              <a:srgbClr val="B3B3B3">
                <a:alpha val="100000"/>
              </a:srgbClr>
            </a:solidFill>
          </p:spPr>
          <p:txBody>
            <a:bodyPr/>
            <a:lstStyle/>
            <a:p/>
          </p:txBody>
        </p:sp>
        <p:sp>
          <p:nvSpPr>
            <p:cNvPr id="149" name="rc149"/>
            <p:cNvSpPr/>
            <p:nvPr/>
          </p:nvSpPr>
          <p:spPr>
            <a:xfrm>
              <a:off x="5900159" y="5239108"/>
              <a:ext cx="2299581" cy="164676"/>
            </a:xfrm>
            <a:prstGeom prst="rect">
              <a:avLst/>
            </a:prstGeom>
            <a:solidFill>
              <a:srgbClr val="B3B3B3">
                <a:alpha val="100000"/>
              </a:srgbClr>
            </a:solidFill>
          </p:spPr>
          <p:txBody>
            <a:bodyPr/>
            <a:lstStyle/>
            <a:p/>
          </p:txBody>
        </p:sp>
        <p:sp>
          <p:nvSpPr>
            <p:cNvPr id="150" name="tx150"/>
            <p:cNvSpPr/>
            <p:nvPr/>
          </p:nvSpPr>
          <p:spPr>
            <a:xfrm>
              <a:off x="809123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51" name="tx151"/>
            <p:cNvSpPr/>
            <p:nvPr/>
          </p:nvSpPr>
          <p:spPr>
            <a:xfrm>
              <a:off x="5838584"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2" name="tx152"/>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53" name="tx153"/>
            <p:cNvSpPr/>
            <p:nvPr/>
          </p:nvSpPr>
          <p:spPr>
            <a:xfrm>
              <a:off x="2301236"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4" name="tx154"/>
            <p:cNvSpPr/>
            <p:nvPr/>
          </p:nvSpPr>
          <p:spPr>
            <a:xfrm>
              <a:off x="3468552"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3532298"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6" name="tx156"/>
            <p:cNvSpPr/>
            <p:nvPr/>
          </p:nvSpPr>
          <p:spPr>
            <a:xfrm>
              <a:off x="5706748"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7" name="tx157"/>
            <p:cNvSpPr/>
            <p:nvPr/>
          </p:nvSpPr>
          <p:spPr>
            <a:xfrm>
              <a:off x="565853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693581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3" name="tx163"/>
            <p:cNvSpPr/>
            <p:nvPr/>
          </p:nvSpPr>
          <p:spPr>
            <a:xfrm>
              <a:off x="3513550"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4" name="tx164"/>
            <p:cNvSpPr/>
            <p:nvPr/>
          </p:nvSpPr>
          <p:spPr>
            <a:xfrm>
              <a:off x="5874516"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82354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6" name="tx16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Singapore.
In 2024, DTP1 coverage in Singapore remained constant 98%. There were &lt;1,000 children who missed out on any DTP vaccination (zero-dose children).
DTP3 coverage remained relatively constant within 1% at at 97% in 2024, leaving 1,000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28570"/>
                  </a:moveTo>
                  <a:lnTo>
                    <a:pt x="142434" y="28570"/>
                  </a:lnTo>
                  <a:lnTo>
                    <a:pt x="284869" y="28570"/>
                  </a:lnTo>
                  <a:lnTo>
                    <a:pt x="427304" y="85710"/>
                  </a:lnTo>
                  <a:lnTo>
                    <a:pt x="569739" y="85710"/>
                  </a:lnTo>
                  <a:lnTo>
                    <a:pt x="712174" y="85710"/>
                  </a:lnTo>
                  <a:lnTo>
                    <a:pt x="854609" y="85710"/>
                  </a:lnTo>
                  <a:lnTo>
                    <a:pt x="997044" y="28570"/>
                  </a:lnTo>
                  <a:lnTo>
                    <a:pt x="1139479" y="28570"/>
                  </a:lnTo>
                  <a:lnTo>
                    <a:pt x="1281914" y="28570"/>
                  </a:lnTo>
                  <a:lnTo>
                    <a:pt x="1424349" y="28570"/>
                  </a:lnTo>
                  <a:lnTo>
                    <a:pt x="1566784" y="57140"/>
                  </a:lnTo>
                  <a:lnTo>
                    <a:pt x="1709219" y="28570"/>
                  </a:lnTo>
                  <a:lnTo>
                    <a:pt x="1851654" y="28570"/>
                  </a:lnTo>
                  <a:lnTo>
                    <a:pt x="1994089" y="28570"/>
                  </a:lnTo>
                  <a:lnTo>
                    <a:pt x="2136524" y="28570"/>
                  </a:lnTo>
                  <a:lnTo>
                    <a:pt x="2278959" y="28570"/>
                  </a:lnTo>
                  <a:lnTo>
                    <a:pt x="2421394" y="28570"/>
                  </a:lnTo>
                  <a:lnTo>
                    <a:pt x="2563829" y="0"/>
                  </a:lnTo>
                  <a:lnTo>
                    <a:pt x="2706264" y="0"/>
                  </a:lnTo>
                  <a:lnTo>
                    <a:pt x="2848699" y="0"/>
                  </a:lnTo>
                  <a:lnTo>
                    <a:pt x="2991134" y="0"/>
                  </a:lnTo>
                  <a:lnTo>
                    <a:pt x="3133569" y="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28570"/>
                  </a:moveTo>
                  <a:lnTo>
                    <a:pt x="142434" y="28570"/>
                  </a:lnTo>
                  <a:lnTo>
                    <a:pt x="284869" y="28570"/>
                  </a:lnTo>
                  <a:lnTo>
                    <a:pt x="427304" y="85710"/>
                  </a:lnTo>
                  <a:lnTo>
                    <a:pt x="569739" y="85710"/>
                  </a:lnTo>
                  <a:lnTo>
                    <a:pt x="712174" y="85710"/>
                  </a:lnTo>
                  <a:lnTo>
                    <a:pt x="854609" y="85710"/>
                  </a:lnTo>
                  <a:lnTo>
                    <a:pt x="997044" y="28570"/>
                  </a:lnTo>
                  <a:lnTo>
                    <a:pt x="1139479" y="28570"/>
                  </a:lnTo>
                  <a:lnTo>
                    <a:pt x="1281914" y="28570"/>
                  </a:lnTo>
                  <a:lnTo>
                    <a:pt x="1424349" y="28570"/>
                  </a:lnTo>
                  <a:lnTo>
                    <a:pt x="1566784" y="57140"/>
                  </a:lnTo>
                  <a:lnTo>
                    <a:pt x="1709219" y="28570"/>
                  </a:lnTo>
                  <a:lnTo>
                    <a:pt x="1851654" y="28570"/>
                  </a:lnTo>
                  <a:lnTo>
                    <a:pt x="1994089" y="28570"/>
                  </a:lnTo>
                  <a:lnTo>
                    <a:pt x="2136524" y="28570"/>
                  </a:lnTo>
                  <a:lnTo>
                    <a:pt x="2278959" y="28570"/>
                  </a:lnTo>
                  <a:lnTo>
                    <a:pt x="2421394" y="28570"/>
                  </a:lnTo>
                  <a:lnTo>
                    <a:pt x="2563829" y="0"/>
                  </a:lnTo>
                  <a:lnTo>
                    <a:pt x="2706264" y="0"/>
                  </a:lnTo>
                  <a:lnTo>
                    <a:pt x="2848699" y="0"/>
                  </a:lnTo>
                  <a:lnTo>
                    <a:pt x="2991134" y="0"/>
                  </a:lnTo>
                  <a:lnTo>
                    <a:pt x="3133569" y="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28570"/>
                  </a:moveTo>
                  <a:lnTo>
                    <a:pt x="142434" y="28570"/>
                  </a:lnTo>
                  <a:lnTo>
                    <a:pt x="284869" y="28570"/>
                  </a:lnTo>
                  <a:lnTo>
                    <a:pt x="427304" y="85710"/>
                  </a:lnTo>
                  <a:lnTo>
                    <a:pt x="569739" y="85710"/>
                  </a:lnTo>
                  <a:lnTo>
                    <a:pt x="712174" y="85710"/>
                  </a:lnTo>
                  <a:lnTo>
                    <a:pt x="854609" y="85710"/>
                  </a:lnTo>
                  <a:lnTo>
                    <a:pt x="997044" y="28570"/>
                  </a:lnTo>
                  <a:lnTo>
                    <a:pt x="1139479" y="28570"/>
                  </a:lnTo>
                  <a:lnTo>
                    <a:pt x="1281914" y="28570"/>
                  </a:lnTo>
                  <a:lnTo>
                    <a:pt x="1424349" y="28570"/>
                  </a:lnTo>
                  <a:lnTo>
                    <a:pt x="1566784" y="57140"/>
                  </a:lnTo>
                  <a:lnTo>
                    <a:pt x="1709219" y="28570"/>
                  </a:lnTo>
                  <a:lnTo>
                    <a:pt x="1851654" y="28570"/>
                  </a:lnTo>
                  <a:lnTo>
                    <a:pt x="1994089" y="28570"/>
                  </a:lnTo>
                  <a:lnTo>
                    <a:pt x="2136524" y="28570"/>
                  </a:lnTo>
                  <a:lnTo>
                    <a:pt x="2278959" y="28570"/>
                  </a:lnTo>
                  <a:lnTo>
                    <a:pt x="2421394" y="28570"/>
                  </a:lnTo>
                  <a:lnTo>
                    <a:pt x="2563829" y="0"/>
                  </a:lnTo>
                  <a:lnTo>
                    <a:pt x="2706264" y="0"/>
                  </a:lnTo>
                  <a:lnTo>
                    <a:pt x="2848699" y="0"/>
                  </a:lnTo>
                  <a:lnTo>
                    <a:pt x="2991134" y="0"/>
                  </a:lnTo>
                  <a:lnTo>
                    <a:pt x="3133569" y="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11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11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1667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7913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88241" y="480231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0" name="tx60"/>
            <p:cNvSpPr/>
            <p:nvPr/>
          </p:nvSpPr>
          <p:spPr>
            <a:xfrm>
              <a:off x="258377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4623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05332" y="471005"/>
              <a:ext cx="2651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Singapore,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473664"/>
            </a:xfrm>
            <a:custGeom>
              <a:avLst/>
              <a:pathLst>
                <a:path w="3418439" h="473664">
                  <a:moveTo>
                    <a:pt x="0" y="157888"/>
                  </a:moveTo>
                  <a:lnTo>
                    <a:pt x="142434" y="157888"/>
                  </a:lnTo>
                  <a:lnTo>
                    <a:pt x="284869" y="157888"/>
                  </a:lnTo>
                  <a:lnTo>
                    <a:pt x="427304" y="473664"/>
                  </a:lnTo>
                  <a:lnTo>
                    <a:pt x="569739" y="473664"/>
                  </a:lnTo>
                  <a:lnTo>
                    <a:pt x="712174" y="473664"/>
                  </a:lnTo>
                  <a:lnTo>
                    <a:pt x="854609" y="473664"/>
                  </a:lnTo>
                  <a:lnTo>
                    <a:pt x="997044" y="157888"/>
                  </a:lnTo>
                  <a:lnTo>
                    <a:pt x="1139479" y="157888"/>
                  </a:lnTo>
                  <a:lnTo>
                    <a:pt x="1281914" y="157888"/>
                  </a:lnTo>
                  <a:lnTo>
                    <a:pt x="1424349" y="157888"/>
                  </a:lnTo>
                  <a:lnTo>
                    <a:pt x="1566784" y="315776"/>
                  </a:lnTo>
                  <a:lnTo>
                    <a:pt x="1709219" y="157888"/>
                  </a:lnTo>
                  <a:lnTo>
                    <a:pt x="1851654" y="157888"/>
                  </a:lnTo>
                  <a:lnTo>
                    <a:pt x="1994089" y="157888"/>
                  </a:lnTo>
                  <a:lnTo>
                    <a:pt x="2136524" y="157888"/>
                  </a:lnTo>
                  <a:lnTo>
                    <a:pt x="2278959" y="157888"/>
                  </a:lnTo>
                  <a:lnTo>
                    <a:pt x="2421394" y="157888"/>
                  </a:lnTo>
                  <a:lnTo>
                    <a:pt x="2563829" y="0"/>
                  </a:lnTo>
                  <a:lnTo>
                    <a:pt x="2706264" y="0"/>
                  </a:lnTo>
                  <a:lnTo>
                    <a:pt x="2848699" y="0"/>
                  </a:lnTo>
                  <a:lnTo>
                    <a:pt x="2991134" y="0"/>
                  </a:lnTo>
                  <a:lnTo>
                    <a:pt x="3133569" y="0"/>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473664"/>
            </a:xfrm>
            <a:custGeom>
              <a:avLst/>
              <a:pathLst>
                <a:path w="3418439" h="473664">
                  <a:moveTo>
                    <a:pt x="0" y="157888"/>
                  </a:moveTo>
                  <a:lnTo>
                    <a:pt x="142434" y="157888"/>
                  </a:lnTo>
                  <a:lnTo>
                    <a:pt x="284869" y="157888"/>
                  </a:lnTo>
                  <a:lnTo>
                    <a:pt x="427304" y="473664"/>
                  </a:lnTo>
                  <a:lnTo>
                    <a:pt x="569739" y="473664"/>
                  </a:lnTo>
                  <a:lnTo>
                    <a:pt x="712174" y="473664"/>
                  </a:lnTo>
                  <a:lnTo>
                    <a:pt x="854609" y="473664"/>
                  </a:lnTo>
                  <a:lnTo>
                    <a:pt x="997044" y="157888"/>
                  </a:lnTo>
                  <a:lnTo>
                    <a:pt x="1139479" y="157888"/>
                  </a:lnTo>
                  <a:lnTo>
                    <a:pt x="1281914" y="157888"/>
                  </a:lnTo>
                  <a:lnTo>
                    <a:pt x="1424349" y="157888"/>
                  </a:lnTo>
                  <a:lnTo>
                    <a:pt x="1566784" y="315776"/>
                  </a:lnTo>
                  <a:lnTo>
                    <a:pt x="1709219" y="157888"/>
                  </a:lnTo>
                  <a:lnTo>
                    <a:pt x="1851654" y="157888"/>
                  </a:lnTo>
                  <a:lnTo>
                    <a:pt x="1994089" y="157888"/>
                  </a:lnTo>
                  <a:lnTo>
                    <a:pt x="2136524" y="157888"/>
                  </a:lnTo>
                  <a:lnTo>
                    <a:pt x="2278959" y="157888"/>
                  </a:lnTo>
                  <a:lnTo>
                    <a:pt x="2421394" y="157888"/>
                  </a:lnTo>
                  <a:lnTo>
                    <a:pt x="2563829" y="0"/>
                  </a:lnTo>
                  <a:lnTo>
                    <a:pt x="2706264" y="0"/>
                  </a:lnTo>
                  <a:lnTo>
                    <a:pt x="2848699" y="0"/>
                  </a:lnTo>
                  <a:lnTo>
                    <a:pt x="2991134" y="0"/>
                  </a:lnTo>
                  <a:lnTo>
                    <a:pt x="3133569" y="0"/>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191945"/>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473664"/>
            </a:xfrm>
            <a:custGeom>
              <a:avLst/>
              <a:pathLst>
                <a:path w="3418439" h="473664">
                  <a:moveTo>
                    <a:pt x="0" y="157888"/>
                  </a:moveTo>
                  <a:lnTo>
                    <a:pt x="142434" y="157888"/>
                  </a:lnTo>
                  <a:lnTo>
                    <a:pt x="284869" y="157888"/>
                  </a:lnTo>
                  <a:lnTo>
                    <a:pt x="427304" y="473664"/>
                  </a:lnTo>
                  <a:lnTo>
                    <a:pt x="569739" y="473664"/>
                  </a:lnTo>
                  <a:lnTo>
                    <a:pt x="712174" y="473664"/>
                  </a:lnTo>
                  <a:lnTo>
                    <a:pt x="854609" y="473664"/>
                  </a:lnTo>
                  <a:lnTo>
                    <a:pt x="997044" y="157888"/>
                  </a:lnTo>
                  <a:lnTo>
                    <a:pt x="1139479" y="157888"/>
                  </a:lnTo>
                  <a:lnTo>
                    <a:pt x="1281914" y="157888"/>
                  </a:lnTo>
                  <a:lnTo>
                    <a:pt x="1424349" y="157888"/>
                  </a:lnTo>
                  <a:lnTo>
                    <a:pt x="1566784" y="315776"/>
                  </a:lnTo>
                  <a:lnTo>
                    <a:pt x="1709219" y="157888"/>
                  </a:lnTo>
                  <a:lnTo>
                    <a:pt x="1851654" y="157888"/>
                  </a:lnTo>
                  <a:lnTo>
                    <a:pt x="1994089" y="157888"/>
                  </a:lnTo>
                  <a:lnTo>
                    <a:pt x="2136524" y="157888"/>
                  </a:lnTo>
                  <a:lnTo>
                    <a:pt x="2278959" y="157888"/>
                  </a:lnTo>
                  <a:lnTo>
                    <a:pt x="2421394" y="157888"/>
                  </a:lnTo>
                  <a:lnTo>
                    <a:pt x="2563829" y="0"/>
                  </a:lnTo>
                  <a:lnTo>
                    <a:pt x="2706264" y="0"/>
                  </a:lnTo>
                  <a:lnTo>
                    <a:pt x="2848699" y="0"/>
                  </a:lnTo>
                  <a:lnTo>
                    <a:pt x="2991134" y="0"/>
                  </a:lnTo>
                  <a:lnTo>
                    <a:pt x="3133569" y="0"/>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79440" y="208829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91615"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0379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158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145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145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101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72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81679" y="480231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17" name="tx117"/>
            <p:cNvSpPr/>
            <p:nvPr/>
          </p:nvSpPr>
          <p:spPr>
            <a:xfrm>
              <a:off x="6877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3967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58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33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104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878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94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71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49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26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3559406" cy="149993"/>
            </a:xfrm>
            <a:prstGeom prst="rect">
              <a:avLst/>
            </a:prstGeom>
            <a:solidFill>
              <a:srgbClr val="1CABE2">
                <a:alpha val="80000"/>
              </a:srgbClr>
            </a:solidFill>
          </p:spPr>
          <p:txBody>
            <a:bodyPr/>
            <a:lstStyle/>
            <a:p/>
          </p:txBody>
        </p:sp>
        <p:sp>
          <p:nvSpPr>
            <p:cNvPr id="133" name="rc133"/>
            <p:cNvSpPr/>
            <p:nvPr/>
          </p:nvSpPr>
          <p:spPr>
            <a:xfrm>
              <a:off x="1317178" y="5637654"/>
              <a:ext cx="7118813"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6141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0" name="tx140"/>
            <p:cNvSpPr/>
            <p:nvPr/>
          </p:nvSpPr>
          <p:spPr>
            <a:xfrm>
              <a:off x="483874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671606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2" name="tx142"/>
            <p:cNvSpPr/>
            <p:nvPr/>
          </p:nvSpPr>
          <p:spPr>
            <a:xfrm>
              <a:off x="847688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Singapore (98%) was 9 percentage points higher than the global average (89%) and 1 percentage point higher than average across all non-programme countries (97%).
National DTP1 coverage was 1 percentage point lower than in 2019 (99%).
The number of zero-dose children increased (ie. worsened) compared to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Singapore ranked number 22 out of 41 countries for lowest DTP1 coverage (based on tied ranks).
Singapore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Singapore ranked number 33 out of 41 countries with &lt;500 zero-dose children.
In 2024, Singapore ranked number 28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2142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1320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0499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9677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1731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0910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0088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2942754"/>
              <a:ext cx="204851" cy="1682781"/>
            </a:xfrm>
            <a:prstGeom prst="rect">
              <a:avLst/>
            </a:prstGeom>
            <a:solidFill>
              <a:srgbClr val="80BD41">
                <a:alpha val="100000"/>
              </a:srgbClr>
            </a:solidFill>
          </p:spPr>
          <p:txBody>
            <a:bodyPr/>
            <a:lstStyle/>
            <a:p/>
          </p:txBody>
        </p:sp>
        <p:sp>
          <p:nvSpPr>
            <p:cNvPr id="26" name="rc26"/>
            <p:cNvSpPr/>
            <p:nvPr/>
          </p:nvSpPr>
          <p:spPr>
            <a:xfrm>
              <a:off x="1271992" y="2908407"/>
              <a:ext cx="204851" cy="34346"/>
            </a:xfrm>
            <a:prstGeom prst="rect">
              <a:avLst/>
            </a:prstGeom>
            <a:solidFill>
              <a:srgbClr val="0058AB">
                <a:alpha val="100000"/>
              </a:srgbClr>
            </a:solidFill>
          </p:spPr>
          <p:txBody>
            <a:bodyPr/>
            <a:lstStyle/>
            <a:p/>
          </p:txBody>
        </p:sp>
        <p:sp>
          <p:nvSpPr>
            <p:cNvPr id="27" name="rc27"/>
            <p:cNvSpPr/>
            <p:nvPr/>
          </p:nvSpPr>
          <p:spPr>
            <a:xfrm>
              <a:off x="1271992" y="2942754"/>
              <a:ext cx="204851" cy="0"/>
            </a:xfrm>
            <a:prstGeom prst="rect">
              <a:avLst/>
            </a:prstGeom>
            <a:solidFill>
              <a:srgbClr val="1CABE2">
                <a:alpha val="100000"/>
              </a:srgbClr>
            </a:solidFill>
          </p:spPr>
          <p:txBody>
            <a:bodyPr/>
            <a:lstStyle/>
            <a:p/>
          </p:txBody>
        </p:sp>
        <p:sp>
          <p:nvSpPr>
            <p:cNvPr id="28" name="rc28"/>
            <p:cNvSpPr/>
            <p:nvPr/>
          </p:nvSpPr>
          <p:spPr>
            <a:xfrm>
              <a:off x="1499604" y="3146077"/>
              <a:ext cx="204851" cy="1479457"/>
            </a:xfrm>
            <a:prstGeom prst="rect">
              <a:avLst/>
            </a:prstGeom>
            <a:solidFill>
              <a:srgbClr val="80BD41">
                <a:alpha val="100000"/>
              </a:srgbClr>
            </a:solidFill>
          </p:spPr>
          <p:txBody>
            <a:bodyPr/>
            <a:lstStyle/>
            <a:p/>
          </p:txBody>
        </p:sp>
        <p:sp>
          <p:nvSpPr>
            <p:cNvPr id="29" name="rc29"/>
            <p:cNvSpPr/>
            <p:nvPr/>
          </p:nvSpPr>
          <p:spPr>
            <a:xfrm>
              <a:off x="1499604" y="3084442"/>
              <a:ext cx="204851" cy="30817"/>
            </a:xfrm>
            <a:prstGeom prst="rect">
              <a:avLst/>
            </a:prstGeom>
            <a:solidFill>
              <a:srgbClr val="0058AB">
                <a:alpha val="100000"/>
              </a:srgbClr>
            </a:solidFill>
          </p:spPr>
          <p:txBody>
            <a:bodyPr/>
            <a:lstStyle/>
            <a:p/>
          </p:txBody>
        </p:sp>
        <p:sp>
          <p:nvSpPr>
            <p:cNvPr id="30" name="rc30"/>
            <p:cNvSpPr/>
            <p:nvPr/>
          </p:nvSpPr>
          <p:spPr>
            <a:xfrm>
              <a:off x="1499604" y="3115260"/>
              <a:ext cx="204851" cy="30817"/>
            </a:xfrm>
            <a:prstGeom prst="rect">
              <a:avLst/>
            </a:prstGeom>
            <a:solidFill>
              <a:srgbClr val="1CABE2">
                <a:alpha val="100000"/>
              </a:srgbClr>
            </a:solidFill>
          </p:spPr>
          <p:txBody>
            <a:bodyPr/>
            <a:lstStyle/>
            <a:p/>
          </p:txBody>
        </p:sp>
        <p:sp>
          <p:nvSpPr>
            <p:cNvPr id="31" name="rc31"/>
            <p:cNvSpPr/>
            <p:nvPr/>
          </p:nvSpPr>
          <p:spPr>
            <a:xfrm>
              <a:off x="1727217" y="3177164"/>
              <a:ext cx="204851" cy="1448371"/>
            </a:xfrm>
            <a:prstGeom prst="rect">
              <a:avLst/>
            </a:prstGeom>
            <a:solidFill>
              <a:srgbClr val="80BD41">
                <a:alpha val="100000"/>
              </a:srgbClr>
            </a:solidFill>
          </p:spPr>
          <p:txBody>
            <a:bodyPr/>
            <a:lstStyle/>
            <a:p/>
          </p:txBody>
        </p:sp>
        <p:sp>
          <p:nvSpPr>
            <p:cNvPr id="32" name="rc32"/>
            <p:cNvSpPr/>
            <p:nvPr/>
          </p:nvSpPr>
          <p:spPr>
            <a:xfrm>
              <a:off x="1727217" y="3084711"/>
              <a:ext cx="204851" cy="30817"/>
            </a:xfrm>
            <a:prstGeom prst="rect">
              <a:avLst/>
            </a:prstGeom>
            <a:solidFill>
              <a:srgbClr val="0058AB">
                <a:alpha val="100000"/>
              </a:srgbClr>
            </a:solidFill>
          </p:spPr>
          <p:txBody>
            <a:bodyPr/>
            <a:lstStyle/>
            <a:p/>
          </p:txBody>
        </p:sp>
        <p:sp>
          <p:nvSpPr>
            <p:cNvPr id="33" name="rc33"/>
            <p:cNvSpPr/>
            <p:nvPr/>
          </p:nvSpPr>
          <p:spPr>
            <a:xfrm>
              <a:off x="1727217" y="3115528"/>
              <a:ext cx="204851" cy="61635"/>
            </a:xfrm>
            <a:prstGeom prst="rect">
              <a:avLst/>
            </a:prstGeom>
            <a:solidFill>
              <a:srgbClr val="1CABE2">
                <a:alpha val="100000"/>
              </a:srgbClr>
            </a:solidFill>
          </p:spPr>
          <p:txBody>
            <a:bodyPr/>
            <a:lstStyle/>
            <a:p/>
          </p:txBody>
        </p:sp>
        <p:sp>
          <p:nvSpPr>
            <p:cNvPr id="34" name="rc34"/>
            <p:cNvSpPr/>
            <p:nvPr/>
          </p:nvSpPr>
          <p:spPr>
            <a:xfrm>
              <a:off x="1954829" y="3274726"/>
              <a:ext cx="204851" cy="1350809"/>
            </a:xfrm>
            <a:prstGeom prst="rect">
              <a:avLst/>
            </a:prstGeom>
            <a:solidFill>
              <a:srgbClr val="80BD41">
                <a:alpha val="100000"/>
              </a:srgbClr>
            </a:solidFill>
          </p:spPr>
          <p:txBody>
            <a:bodyPr/>
            <a:lstStyle/>
            <a:p/>
          </p:txBody>
        </p:sp>
        <p:sp>
          <p:nvSpPr>
            <p:cNvPr id="35" name="rc35"/>
            <p:cNvSpPr/>
            <p:nvPr/>
          </p:nvSpPr>
          <p:spPr>
            <a:xfrm>
              <a:off x="1954829" y="3218434"/>
              <a:ext cx="204851" cy="56292"/>
            </a:xfrm>
            <a:prstGeom prst="rect">
              <a:avLst/>
            </a:prstGeom>
            <a:solidFill>
              <a:srgbClr val="0058AB">
                <a:alpha val="100000"/>
              </a:srgbClr>
            </a:solidFill>
          </p:spPr>
          <p:txBody>
            <a:bodyPr/>
            <a:lstStyle/>
            <a:p/>
          </p:txBody>
        </p:sp>
        <p:sp>
          <p:nvSpPr>
            <p:cNvPr id="36" name="rc36"/>
            <p:cNvSpPr/>
            <p:nvPr/>
          </p:nvSpPr>
          <p:spPr>
            <a:xfrm>
              <a:off x="1954829" y="3274726"/>
              <a:ext cx="204851" cy="0"/>
            </a:xfrm>
            <a:prstGeom prst="rect">
              <a:avLst/>
            </a:prstGeom>
            <a:solidFill>
              <a:srgbClr val="1CABE2">
                <a:alpha val="100000"/>
              </a:srgbClr>
            </a:solidFill>
          </p:spPr>
          <p:txBody>
            <a:bodyPr/>
            <a:lstStyle/>
            <a:p/>
          </p:txBody>
        </p:sp>
        <p:sp>
          <p:nvSpPr>
            <p:cNvPr id="37" name="rc37"/>
            <p:cNvSpPr/>
            <p:nvPr/>
          </p:nvSpPr>
          <p:spPr>
            <a:xfrm>
              <a:off x="2182442" y="3314282"/>
              <a:ext cx="204851" cy="1311253"/>
            </a:xfrm>
            <a:prstGeom prst="rect">
              <a:avLst/>
            </a:prstGeom>
            <a:solidFill>
              <a:srgbClr val="80BD41">
                <a:alpha val="100000"/>
              </a:srgbClr>
            </a:solidFill>
          </p:spPr>
          <p:txBody>
            <a:bodyPr/>
            <a:lstStyle/>
            <a:p/>
          </p:txBody>
        </p:sp>
        <p:sp>
          <p:nvSpPr>
            <p:cNvPr id="38" name="rc38"/>
            <p:cNvSpPr/>
            <p:nvPr/>
          </p:nvSpPr>
          <p:spPr>
            <a:xfrm>
              <a:off x="2182442" y="3245252"/>
              <a:ext cx="204851" cy="55216"/>
            </a:xfrm>
            <a:prstGeom prst="rect">
              <a:avLst/>
            </a:prstGeom>
            <a:solidFill>
              <a:srgbClr val="0058AB">
                <a:alpha val="100000"/>
              </a:srgbClr>
            </a:solidFill>
          </p:spPr>
          <p:txBody>
            <a:bodyPr/>
            <a:lstStyle/>
            <a:p/>
          </p:txBody>
        </p:sp>
        <p:sp>
          <p:nvSpPr>
            <p:cNvPr id="39" name="rc39"/>
            <p:cNvSpPr/>
            <p:nvPr/>
          </p:nvSpPr>
          <p:spPr>
            <a:xfrm>
              <a:off x="2182442" y="3300469"/>
              <a:ext cx="204851" cy="13812"/>
            </a:xfrm>
            <a:prstGeom prst="rect">
              <a:avLst/>
            </a:prstGeom>
            <a:solidFill>
              <a:srgbClr val="1CABE2">
                <a:alpha val="100000"/>
              </a:srgbClr>
            </a:solidFill>
          </p:spPr>
          <p:txBody>
            <a:bodyPr/>
            <a:lstStyle/>
            <a:p/>
          </p:txBody>
        </p:sp>
        <p:sp>
          <p:nvSpPr>
            <p:cNvPr id="40" name="rc40"/>
            <p:cNvSpPr/>
            <p:nvPr/>
          </p:nvSpPr>
          <p:spPr>
            <a:xfrm>
              <a:off x="2410055" y="3286152"/>
              <a:ext cx="204851" cy="1339382"/>
            </a:xfrm>
            <a:prstGeom prst="rect">
              <a:avLst/>
            </a:prstGeom>
            <a:solidFill>
              <a:srgbClr val="80BD41">
                <a:alpha val="100000"/>
              </a:srgbClr>
            </a:solidFill>
          </p:spPr>
          <p:txBody>
            <a:bodyPr/>
            <a:lstStyle/>
            <a:p/>
          </p:txBody>
        </p:sp>
        <p:sp>
          <p:nvSpPr>
            <p:cNvPr id="41" name="rc41"/>
            <p:cNvSpPr/>
            <p:nvPr/>
          </p:nvSpPr>
          <p:spPr>
            <a:xfrm>
              <a:off x="2410055" y="3230331"/>
              <a:ext cx="204851" cy="55821"/>
            </a:xfrm>
            <a:prstGeom prst="rect">
              <a:avLst/>
            </a:prstGeom>
            <a:solidFill>
              <a:srgbClr val="0058AB">
                <a:alpha val="100000"/>
              </a:srgbClr>
            </a:solidFill>
          </p:spPr>
          <p:txBody>
            <a:bodyPr/>
            <a:lstStyle/>
            <a:p/>
          </p:txBody>
        </p:sp>
        <p:sp>
          <p:nvSpPr>
            <p:cNvPr id="42" name="rc42"/>
            <p:cNvSpPr/>
            <p:nvPr/>
          </p:nvSpPr>
          <p:spPr>
            <a:xfrm>
              <a:off x="2410055" y="3286152"/>
              <a:ext cx="204851" cy="0"/>
            </a:xfrm>
            <a:prstGeom prst="rect">
              <a:avLst/>
            </a:prstGeom>
            <a:solidFill>
              <a:srgbClr val="1CABE2">
                <a:alpha val="100000"/>
              </a:srgbClr>
            </a:solidFill>
          </p:spPr>
          <p:txBody>
            <a:bodyPr/>
            <a:lstStyle/>
            <a:p/>
          </p:txBody>
        </p:sp>
        <p:sp>
          <p:nvSpPr>
            <p:cNvPr id="43" name="rc43"/>
            <p:cNvSpPr/>
            <p:nvPr/>
          </p:nvSpPr>
          <p:spPr>
            <a:xfrm>
              <a:off x="2637667" y="3275700"/>
              <a:ext cx="204851" cy="1349834"/>
            </a:xfrm>
            <a:prstGeom prst="rect">
              <a:avLst/>
            </a:prstGeom>
            <a:solidFill>
              <a:srgbClr val="80BD41">
                <a:alpha val="100000"/>
              </a:srgbClr>
            </a:solidFill>
          </p:spPr>
          <p:txBody>
            <a:bodyPr/>
            <a:lstStyle/>
            <a:p/>
          </p:txBody>
        </p:sp>
        <p:sp>
          <p:nvSpPr>
            <p:cNvPr id="44" name="rc44"/>
            <p:cNvSpPr/>
            <p:nvPr/>
          </p:nvSpPr>
          <p:spPr>
            <a:xfrm>
              <a:off x="2637667" y="3204655"/>
              <a:ext cx="204851" cy="56829"/>
            </a:xfrm>
            <a:prstGeom prst="rect">
              <a:avLst/>
            </a:prstGeom>
            <a:solidFill>
              <a:srgbClr val="0058AB">
                <a:alpha val="100000"/>
              </a:srgbClr>
            </a:solidFill>
          </p:spPr>
          <p:txBody>
            <a:bodyPr/>
            <a:lstStyle/>
            <a:p/>
          </p:txBody>
        </p:sp>
        <p:sp>
          <p:nvSpPr>
            <p:cNvPr id="45" name="rc45"/>
            <p:cNvSpPr/>
            <p:nvPr/>
          </p:nvSpPr>
          <p:spPr>
            <a:xfrm>
              <a:off x="2637667" y="3261485"/>
              <a:ext cx="204851" cy="14215"/>
            </a:xfrm>
            <a:prstGeom prst="rect">
              <a:avLst/>
            </a:prstGeom>
            <a:solidFill>
              <a:srgbClr val="1CABE2">
                <a:alpha val="100000"/>
              </a:srgbClr>
            </a:solidFill>
          </p:spPr>
          <p:txBody>
            <a:bodyPr/>
            <a:lstStyle/>
            <a:p/>
          </p:txBody>
        </p:sp>
        <p:sp>
          <p:nvSpPr>
            <p:cNvPr id="46" name="rc46"/>
            <p:cNvSpPr/>
            <p:nvPr/>
          </p:nvSpPr>
          <p:spPr>
            <a:xfrm>
              <a:off x="2865280" y="3205226"/>
              <a:ext cx="204851" cy="1420308"/>
            </a:xfrm>
            <a:prstGeom prst="rect">
              <a:avLst/>
            </a:prstGeom>
            <a:solidFill>
              <a:srgbClr val="80BD41">
                <a:alpha val="100000"/>
              </a:srgbClr>
            </a:solidFill>
          </p:spPr>
          <p:txBody>
            <a:bodyPr/>
            <a:lstStyle/>
            <a:p/>
          </p:txBody>
        </p:sp>
        <p:sp>
          <p:nvSpPr>
            <p:cNvPr id="47" name="rc47"/>
            <p:cNvSpPr/>
            <p:nvPr/>
          </p:nvSpPr>
          <p:spPr>
            <a:xfrm>
              <a:off x="2865280" y="3161301"/>
              <a:ext cx="204851" cy="29271"/>
            </a:xfrm>
            <a:prstGeom prst="rect">
              <a:avLst/>
            </a:prstGeom>
            <a:solidFill>
              <a:srgbClr val="0058AB">
                <a:alpha val="100000"/>
              </a:srgbClr>
            </a:solidFill>
          </p:spPr>
          <p:txBody>
            <a:bodyPr/>
            <a:lstStyle/>
            <a:p/>
          </p:txBody>
        </p:sp>
        <p:sp>
          <p:nvSpPr>
            <p:cNvPr id="48" name="rc48"/>
            <p:cNvSpPr/>
            <p:nvPr/>
          </p:nvSpPr>
          <p:spPr>
            <a:xfrm>
              <a:off x="2865280" y="3190573"/>
              <a:ext cx="204851" cy="14652"/>
            </a:xfrm>
            <a:prstGeom prst="rect">
              <a:avLst/>
            </a:prstGeom>
            <a:solidFill>
              <a:srgbClr val="1CABE2">
                <a:alpha val="100000"/>
              </a:srgbClr>
            </a:solidFill>
          </p:spPr>
          <p:txBody>
            <a:bodyPr/>
            <a:lstStyle/>
            <a:p/>
          </p:txBody>
        </p:sp>
        <p:sp>
          <p:nvSpPr>
            <p:cNvPr id="49" name="rc49"/>
            <p:cNvSpPr/>
            <p:nvPr/>
          </p:nvSpPr>
          <p:spPr>
            <a:xfrm>
              <a:off x="3092892" y="3179248"/>
              <a:ext cx="204851" cy="1446287"/>
            </a:xfrm>
            <a:prstGeom prst="rect">
              <a:avLst/>
            </a:prstGeom>
            <a:solidFill>
              <a:srgbClr val="80BD41">
                <a:alpha val="100000"/>
              </a:srgbClr>
            </a:solidFill>
          </p:spPr>
          <p:txBody>
            <a:bodyPr/>
            <a:lstStyle/>
            <a:p/>
          </p:txBody>
        </p:sp>
        <p:sp>
          <p:nvSpPr>
            <p:cNvPr id="50" name="rc50"/>
            <p:cNvSpPr/>
            <p:nvPr/>
          </p:nvSpPr>
          <p:spPr>
            <a:xfrm>
              <a:off x="3092892" y="3134516"/>
              <a:ext cx="204851" cy="29809"/>
            </a:xfrm>
            <a:prstGeom prst="rect">
              <a:avLst/>
            </a:prstGeom>
            <a:solidFill>
              <a:srgbClr val="0058AB">
                <a:alpha val="100000"/>
              </a:srgbClr>
            </a:solidFill>
          </p:spPr>
          <p:txBody>
            <a:bodyPr/>
            <a:lstStyle/>
            <a:p/>
          </p:txBody>
        </p:sp>
        <p:sp>
          <p:nvSpPr>
            <p:cNvPr id="51" name="rc51"/>
            <p:cNvSpPr/>
            <p:nvPr/>
          </p:nvSpPr>
          <p:spPr>
            <a:xfrm>
              <a:off x="3092892" y="3164326"/>
              <a:ext cx="204851" cy="14921"/>
            </a:xfrm>
            <a:prstGeom prst="rect">
              <a:avLst/>
            </a:prstGeom>
            <a:solidFill>
              <a:srgbClr val="1CABE2">
                <a:alpha val="100000"/>
              </a:srgbClr>
            </a:solidFill>
          </p:spPr>
          <p:txBody>
            <a:bodyPr/>
            <a:lstStyle/>
            <a:p/>
          </p:txBody>
        </p:sp>
        <p:sp>
          <p:nvSpPr>
            <p:cNvPr id="52" name="rc52"/>
            <p:cNvSpPr/>
            <p:nvPr/>
          </p:nvSpPr>
          <p:spPr>
            <a:xfrm>
              <a:off x="3320505" y="3177097"/>
              <a:ext cx="204851" cy="1448438"/>
            </a:xfrm>
            <a:prstGeom prst="rect">
              <a:avLst/>
            </a:prstGeom>
            <a:solidFill>
              <a:srgbClr val="80BD41">
                <a:alpha val="100000"/>
              </a:srgbClr>
            </a:solidFill>
          </p:spPr>
          <p:txBody>
            <a:bodyPr/>
            <a:lstStyle/>
            <a:p/>
          </p:txBody>
        </p:sp>
        <p:sp>
          <p:nvSpPr>
            <p:cNvPr id="53" name="rc53"/>
            <p:cNvSpPr/>
            <p:nvPr/>
          </p:nvSpPr>
          <p:spPr>
            <a:xfrm>
              <a:off x="3320505" y="3132298"/>
              <a:ext cx="204851" cy="29876"/>
            </a:xfrm>
            <a:prstGeom prst="rect">
              <a:avLst/>
            </a:prstGeom>
            <a:solidFill>
              <a:srgbClr val="0058AB">
                <a:alpha val="100000"/>
              </a:srgbClr>
            </a:solidFill>
          </p:spPr>
          <p:txBody>
            <a:bodyPr/>
            <a:lstStyle/>
            <a:p/>
          </p:txBody>
        </p:sp>
        <p:sp>
          <p:nvSpPr>
            <p:cNvPr id="54" name="rc54"/>
            <p:cNvSpPr/>
            <p:nvPr/>
          </p:nvSpPr>
          <p:spPr>
            <a:xfrm>
              <a:off x="3320505" y="3162175"/>
              <a:ext cx="204851" cy="14921"/>
            </a:xfrm>
            <a:prstGeom prst="rect">
              <a:avLst/>
            </a:prstGeom>
            <a:solidFill>
              <a:srgbClr val="1CABE2">
                <a:alpha val="100000"/>
              </a:srgbClr>
            </a:solidFill>
          </p:spPr>
          <p:txBody>
            <a:bodyPr/>
            <a:lstStyle/>
            <a:p/>
          </p:txBody>
        </p:sp>
        <p:sp>
          <p:nvSpPr>
            <p:cNvPr id="55" name="rc55"/>
            <p:cNvSpPr/>
            <p:nvPr/>
          </p:nvSpPr>
          <p:spPr>
            <a:xfrm>
              <a:off x="3548117" y="3252377"/>
              <a:ext cx="204851" cy="1373158"/>
            </a:xfrm>
            <a:prstGeom prst="rect">
              <a:avLst/>
            </a:prstGeom>
            <a:solidFill>
              <a:srgbClr val="80BD41">
                <a:alpha val="100000"/>
              </a:srgbClr>
            </a:solidFill>
          </p:spPr>
          <p:txBody>
            <a:bodyPr/>
            <a:lstStyle/>
            <a:p/>
          </p:txBody>
        </p:sp>
        <p:sp>
          <p:nvSpPr>
            <p:cNvPr id="56" name="rc56"/>
            <p:cNvSpPr/>
            <p:nvPr/>
          </p:nvSpPr>
          <p:spPr>
            <a:xfrm>
              <a:off x="3548117" y="3195178"/>
              <a:ext cx="204851" cy="28599"/>
            </a:xfrm>
            <a:prstGeom prst="rect">
              <a:avLst/>
            </a:prstGeom>
            <a:solidFill>
              <a:srgbClr val="0058AB">
                <a:alpha val="100000"/>
              </a:srgbClr>
            </a:solidFill>
          </p:spPr>
          <p:txBody>
            <a:bodyPr/>
            <a:lstStyle/>
            <a:p/>
          </p:txBody>
        </p:sp>
        <p:sp>
          <p:nvSpPr>
            <p:cNvPr id="57" name="rc57"/>
            <p:cNvSpPr/>
            <p:nvPr/>
          </p:nvSpPr>
          <p:spPr>
            <a:xfrm>
              <a:off x="3548117" y="3223777"/>
              <a:ext cx="204851" cy="28599"/>
            </a:xfrm>
            <a:prstGeom prst="rect">
              <a:avLst/>
            </a:prstGeom>
            <a:solidFill>
              <a:srgbClr val="1CABE2">
                <a:alpha val="100000"/>
              </a:srgbClr>
            </a:solidFill>
          </p:spPr>
          <p:txBody>
            <a:bodyPr/>
            <a:lstStyle/>
            <a:p/>
          </p:txBody>
        </p:sp>
        <p:sp>
          <p:nvSpPr>
            <p:cNvPr id="58" name="rc58"/>
            <p:cNvSpPr/>
            <p:nvPr/>
          </p:nvSpPr>
          <p:spPr>
            <a:xfrm>
              <a:off x="3775730" y="3176962"/>
              <a:ext cx="204851" cy="1448572"/>
            </a:xfrm>
            <a:prstGeom prst="rect">
              <a:avLst/>
            </a:prstGeom>
            <a:solidFill>
              <a:srgbClr val="80BD41">
                <a:alpha val="100000"/>
              </a:srgbClr>
            </a:solidFill>
          </p:spPr>
          <p:txBody>
            <a:bodyPr/>
            <a:lstStyle/>
            <a:p/>
          </p:txBody>
        </p:sp>
        <p:sp>
          <p:nvSpPr>
            <p:cNvPr id="59" name="rc59"/>
            <p:cNvSpPr/>
            <p:nvPr/>
          </p:nvSpPr>
          <p:spPr>
            <a:xfrm>
              <a:off x="3775730" y="3116604"/>
              <a:ext cx="204851" cy="45268"/>
            </a:xfrm>
            <a:prstGeom prst="rect">
              <a:avLst/>
            </a:prstGeom>
            <a:solidFill>
              <a:srgbClr val="0058AB">
                <a:alpha val="100000"/>
              </a:srgbClr>
            </a:solidFill>
          </p:spPr>
          <p:txBody>
            <a:bodyPr/>
            <a:lstStyle/>
            <a:p/>
          </p:txBody>
        </p:sp>
        <p:sp>
          <p:nvSpPr>
            <p:cNvPr id="60" name="rc60"/>
            <p:cNvSpPr/>
            <p:nvPr/>
          </p:nvSpPr>
          <p:spPr>
            <a:xfrm>
              <a:off x="3775730" y="3161873"/>
              <a:ext cx="204851" cy="15089"/>
            </a:xfrm>
            <a:prstGeom prst="rect">
              <a:avLst/>
            </a:prstGeom>
            <a:solidFill>
              <a:srgbClr val="1CABE2">
                <a:alpha val="100000"/>
              </a:srgbClr>
            </a:solidFill>
          </p:spPr>
          <p:txBody>
            <a:bodyPr/>
            <a:lstStyle/>
            <a:p/>
          </p:txBody>
        </p:sp>
        <p:sp>
          <p:nvSpPr>
            <p:cNvPr id="61" name="rc61"/>
            <p:cNvSpPr/>
            <p:nvPr/>
          </p:nvSpPr>
          <p:spPr>
            <a:xfrm>
              <a:off x="4003342" y="3033661"/>
              <a:ext cx="204851" cy="1591873"/>
            </a:xfrm>
            <a:prstGeom prst="rect">
              <a:avLst/>
            </a:prstGeom>
            <a:solidFill>
              <a:srgbClr val="80BD41">
                <a:alpha val="100000"/>
              </a:srgbClr>
            </a:solidFill>
          </p:spPr>
          <p:txBody>
            <a:bodyPr/>
            <a:lstStyle/>
            <a:p/>
          </p:txBody>
        </p:sp>
        <p:sp>
          <p:nvSpPr>
            <p:cNvPr id="62" name="rc62"/>
            <p:cNvSpPr/>
            <p:nvPr/>
          </p:nvSpPr>
          <p:spPr>
            <a:xfrm>
              <a:off x="4003342" y="2984427"/>
              <a:ext cx="204851" cy="32834"/>
            </a:xfrm>
            <a:prstGeom prst="rect">
              <a:avLst/>
            </a:prstGeom>
            <a:solidFill>
              <a:srgbClr val="0058AB">
                <a:alpha val="100000"/>
              </a:srgbClr>
            </a:solidFill>
          </p:spPr>
          <p:txBody>
            <a:bodyPr/>
            <a:lstStyle/>
            <a:p/>
          </p:txBody>
        </p:sp>
        <p:sp>
          <p:nvSpPr>
            <p:cNvPr id="63" name="rc63"/>
            <p:cNvSpPr/>
            <p:nvPr/>
          </p:nvSpPr>
          <p:spPr>
            <a:xfrm>
              <a:off x="4003342" y="3017261"/>
              <a:ext cx="204851" cy="16400"/>
            </a:xfrm>
            <a:prstGeom prst="rect">
              <a:avLst/>
            </a:prstGeom>
            <a:solidFill>
              <a:srgbClr val="1CABE2">
                <a:alpha val="100000"/>
              </a:srgbClr>
            </a:solidFill>
          </p:spPr>
          <p:txBody>
            <a:bodyPr/>
            <a:lstStyle/>
            <a:p/>
          </p:txBody>
        </p:sp>
        <p:sp>
          <p:nvSpPr>
            <p:cNvPr id="64" name="rc64"/>
            <p:cNvSpPr/>
            <p:nvPr/>
          </p:nvSpPr>
          <p:spPr>
            <a:xfrm>
              <a:off x="4230955" y="3138415"/>
              <a:ext cx="204851" cy="1487120"/>
            </a:xfrm>
            <a:prstGeom prst="rect">
              <a:avLst/>
            </a:prstGeom>
            <a:solidFill>
              <a:srgbClr val="80BD41">
                <a:alpha val="100000"/>
              </a:srgbClr>
            </a:solidFill>
          </p:spPr>
          <p:txBody>
            <a:bodyPr/>
            <a:lstStyle/>
            <a:p/>
          </p:txBody>
        </p:sp>
        <p:sp>
          <p:nvSpPr>
            <p:cNvPr id="65" name="rc65"/>
            <p:cNvSpPr/>
            <p:nvPr/>
          </p:nvSpPr>
          <p:spPr>
            <a:xfrm>
              <a:off x="4230955" y="3092407"/>
              <a:ext cx="204851" cy="30649"/>
            </a:xfrm>
            <a:prstGeom prst="rect">
              <a:avLst/>
            </a:prstGeom>
            <a:solidFill>
              <a:srgbClr val="0058AB">
                <a:alpha val="100000"/>
              </a:srgbClr>
            </a:solidFill>
          </p:spPr>
          <p:txBody>
            <a:bodyPr/>
            <a:lstStyle/>
            <a:p/>
          </p:txBody>
        </p:sp>
        <p:sp>
          <p:nvSpPr>
            <p:cNvPr id="66" name="rc66"/>
            <p:cNvSpPr/>
            <p:nvPr/>
          </p:nvSpPr>
          <p:spPr>
            <a:xfrm>
              <a:off x="4230955" y="3123056"/>
              <a:ext cx="204851" cy="15358"/>
            </a:xfrm>
            <a:prstGeom prst="rect">
              <a:avLst/>
            </a:prstGeom>
            <a:solidFill>
              <a:srgbClr val="1CABE2">
                <a:alpha val="100000"/>
              </a:srgbClr>
            </a:solidFill>
          </p:spPr>
          <p:txBody>
            <a:bodyPr/>
            <a:lstStyle/>
            <a:p/>
          </p:txBody>
        </p:sp>
        <p:sp>
          <p:nvSpPr>
            <p:cNvPr id="67" name="rc67"/>
            <p:cNvSpPr/>
            <p:nvPr/>
          </p:nvSpPr>
          <p:spPr>
            <a:xfrm>
              <a:off x="4458568" y="3062429"/>
              <a:ext cx="204851" cy="1563106"/>
            </a:xfrm>
            <a:prstGeom prst="rect">
              <a:avLst/>
            </a:prstGeom>
            <a:solidFill>
              <a:srgbClr val="80BD41">
                <a:alpha val="100000"/>
              </a:srgbClr>
            </a:solidFill>
          </p:spPr>
          <p:txBody>
            <a:bodyPr/>
            <a:lstStyle/>
            <a:p/>
          </p:txBody>
        </p:sp>
        <p:sp>
          <p:nvSpPr>
            <p:cNvPr id="68" name="rc68"/>
            <p:cNvSpPr/>
            <p:nvPr/>
          </p:nvSpPr>
          <p:spPr>
            <a:xfrm>
              <a:off x="4458568" y="2997298"/>
              <a:ext cx="204851" cy="32565"/>
            </a:xfrm>
            <a:prstGeom prst="rect">
              <a:avLst/>
            </a:prstGeom>
            <a:solidFill>
              <a:srgbClr val="0058AB">
                <a:alpha val="100000"/>
              </a:srgbClr>
            </a:solidFill>
          </p:spPr>
          <p:txBody>
            <a:bodyPr/>
            <a:lstStyle/>
            <a:p/>
          </p:txBody>
        </p:sp>
        <p:sp>
          <p:nvSpPr>
            <p:cNvPr id="69" name="rc69"/>
            <p:cNvSpPr/>
            <p:nvPr/>
          </p:nvSpPr>
          <p:spPr>
            <a:xfrm>
              <a:off x="4458568" y="3029864"/>
              <a:ext cx="204851" cy="32565"/>
            </a:xfrm>
            <a:prstGeom prst="rect">
              <a:avLst/>
            </a:prstGeom>
            <a:solidFill>
              <a:srgbClr val="1CABE2">
                <a:alpha val="100000"/>
              </a:srgbClr>
            </a:solidFill>
          </p:spPr>
          <p:txBody>
            <a:bodyPr/>
            <a:lstStyle/>
            <a:p/>
          </p:txBody>
        </p:sp>
        <p:sp>
          <p:nvSpPr>
            <p:cNvPr id="70" name="rc70"/>
            <p:cNvSpPr/>
            <p:nvPr/>
          </p:nvSpPr>
          <p:spPr>
            <a:xfrm>
              <a:off x="4686180" y="3091566"/>
              <a:ext cx="204851" cy="1533968"/>
            </a:xfrm>
            <a:prstGeom prst="rect">
              <a:avLst/>
            </a:prstGeom>
            <a:solidFill>
              <a:srgbClr val="80BD41">
                <a:alpha val="100000"/>
              </a:srgbClr>
            </a:solidFill>
          </p:spPr>
          <p:txBody>
            <a:bodyPr/>
            <a:lstStyle/>
            <a:p/>
          </p:txBody>
        </p:sp>
        <p:sp>
          <p:nvSpPr>
            <p:cNvPr id="71" name="rc71"/>
            <p:cNvSpPr/>
            <p:nvPr/>
          </p:nvSpPr>
          <p:spPr>
            <a:xfrm>
              <a:off x="4686180" y="3027645"/>
              <a:ext cx="204851" cy="31960"/>
            </a:xfrm>
            <a:prstGeom prst="rect">
              <a:avLst/>
            </a:prstGeom>
            <a:solidFill>
              <a:srgbClr val="0058AB">
                <a:alpha val="100000"/>
              </a:srgbClr>
            </a:solidFill>
          </p:spPr>
          <p:txBody>
            <a:bodyPr/>
            <a:lstStyle/>
            <a:p/>
          </p:txBody>
        </p:sp>
        <p:sp>
          <p:nvSpPr>
            <p:cNvPr id="72" name="rc72"/>
            <p:cNvSpPr/>
            <p:nvPr/>
          </p:nvSpPr>
          <p:spPr>
            <a:xfrm>
              <a:off x="4686180" y="3059606"/>
              <a:ext cx="204851" cy="31960"/>
            </a:xfrm>
            <a:prstGeom prst="rect">
              <a:avLst/>
            </a:prstGeom>
            <a:solidFill>
              <a:srgbClr val="1CABE2">
                <a:alpha val="100000"/>
              </a:srgbClr>
            </a:solidFill>
          </p:spPr>
          <p:txBody>
            <a:bodyPr/>
            <a:lstStyle/>
            <a:p/>
          </p:txBody>
        </p:sp>
        <p:sp>
          <p:nvSpPr>
            <p:cNvPr id="73" name="rc73"/>
            <p:cNvSpPr/>
            <p:nvPr/>
          </p:nvSpPr>
          <p:spPr>
            <a:xfrm>
              <a:off x="4913793" y="3109210"/>
              <a:ext cx="204851" cy="1516324"/>
            </a:xfrm>
            <a:prstGeom prst="rect">
              <a:avLst/>
            </a:prstGeom>
            <a:solidFill>
              <a:srgbClr val="80BD41">
                <a:alpha val="100000"/>
              </a:srgbClr>
            </a:solidFill>
          </p:spPr>
          <p:txBody>
            <a:bodyPr/>
            <a:lstStyle/>
            <a:p/>
          </p:txBody>
        </p:sp>
        <p:sp>
          <p:nvSpPr>
            <p:cNvPr id="74" name="rc74"/>
            <p:cNvSpPr/>
            <p:nvPr/>
          </p:nvSpPr>
          <p:spPr>
            <a:xfrm>
              <a:off x="4913793" y="3062328"/>
              <a:ext cx="204851" cy="31254"/>
            </a:xfrm>
            <a:prstGeom prst="rect">
              <a:avLst/>
            </a:prstGeom>
            <a:solidFill>
              <a:srgbClr val="0058AB">
                <a:alpha val="100000"/>
              </a:srgbClr>
            </a:solidFill>
          </p:spPr>
          <p:txBody>
            <a:bodyPr/>
            <a:lstStyle/>
            <a:p/>
          </p:txBody>
        </p:sp>
        <p:sp>
          <p:nvSpPr>
            <p:cNvPr id="75" name="rc75"/>
            <p:cNvSpPr/>
            <p:nvPr/>
          </p:nvSpPr>
          <p:spPr>
            <a:xfrm>
              <a:off x="4913793" y="3093583"/>
              <a:ext cx="204851" cy="15627"/>
            </a:xfrm>
            <a:prstGeom prst="rect">
              <a:avLst/>
            </a:prstGeom>
            <a:solidFill>
              <a:srgbClr val="1CABE2">
                <a:alpha val="100000"/>
              </a:srgbClr>
            </a:solidFill>
          </p:spPr>
          <p:txBody>
            <a:bodyPr/>
            <a:lstStyle/>
            <a:p/>
          </p:txBody>
        </p:sp>
        <p:sp>
          <p:nvSpPr>
            <p:cNvPr id="76" name="rc76"/>
            <p:cNvSpPr/>
            <p:nvPr/>
          </p:nvSpPr>
          <p:spPr>
            <a:xfrm>
              <a:off x="5141405" y="3121376"/>
              <a:ext cx="204851" cy="1504159"/>
            </a:xfrm>
            <a:prstGeom prst="rect">
              <a:avLst/>
            </a:prstGeom>
            <a:solidFill>
              <a:srgbClr val="80BD41">
                <a:alpha val="100000"/>
              </a:srgbClr>
            </a:solidFill>
          </p:spPr>
          <p:txBody>
            <a:bodyPr/>
            <a:lstStyle/>
            <a:p/>
          </p:txBody>
        </p:sp>
        <p:sp>
          <p:nvSpPr>
            <p:cNvPr id="77" name="rc77"/>
            <p:cNvSpPr/>
            <p:nvPr/>
          </p:nvSpPr>
          <p:spPr>
            <a:xfrm>
              <a:off x="5141405" y="3058699"/>
              <a:ext cx="204851" cy="31321"/>
            </a:xfrm>
            <a:prstGeom prst="rect">
              <a:avLst/>
            </a:prstGeom>
            <a:solidFill>
              <a:srgbClr val="0058AB">
                <a:alpha val="100000"/>
              </a:srgbClr>
            </a:solidFill>
          </p:spPr>
          <p:txBody>
            <a:bodyPr/>
            <a:lstStyle/>
            <a:p/>
          </p:txBody>
        </p:sp>
        <p:sp>
          <p:nvSpPr>
            <p:cNvPr id="78" name="rc78"/>
            <p:cNvSpPr/>
            <p:nvPr/>
          </p:nvSpPr>
          <p:spPr>
            <a:xfrm>
              <a:off x="5141405" y="3090020"/>
              <a:ext cx="204851" cy="31355"/>
            </a:xfrm>
            <a:prstGeom prst="rect">
              <a:avLst/>
            </a:prstGeom>
            <a:solidFill>
              <a:srgbClr val="1CABE2">
                <a:alpha val="100000"/>
              </a:srgbClr>
            </a:solidFill>
          </p:spPr>
          <p:txBody>
            <a:bodyPr/>
            <a:lstStyle/>
            <a:p/>
          </p:txBody>
        </p:sp>
        <p:sp>
          <p:nvSpPr>
            <p:cNvPr id="79" name="rc79"/>
            <p:cNvSpPr/>
            <p:nvPr/>
          </p:nvSpPr>
          <p:spPr>
            <a:xfrm>
              <a:off x="5369018" y="3072209"/>
              <a:ext cx="204851" cy="1553326"/>
            </a:xfrm>
            <a:prstGeom prst="rect">
              <a:avLst/>
            </a:prstGeom>
            <a:solidFill>
              <a:srgbClr val="80BD41">
                <a:alpha val="100000"/>
              </a:srgbClr>
            </a:solidFill>
          </p:spPr>
          <p:txBody>
            <a:bodyPr/>
            <a:lstStyle/>
            <a:p/>
          </p:txBody>
        </p:sp>
        <p:sp>
          <p:nvSpPr>
            <p:cNvPr id="80" name="rc80"/>
            <p:cNvSpPr/>
            <p:nvPr/>
          </p:nvSpPr>
          <p:spPr>
            <a:xfrm>
              <a:off x="5369018" y="3024184"/>
              <a:ext cx="204851" cy="15997"/>
            </a:xfrm>
            <a:prstGeom prst="rect">
              <a:avLst/>
            </a:prstGeom>
            <a:solidFill>
              <a:srgbClr val="0058AB">
                <a:alpha val="100000"/>
              </a:srgbClr>
            </a:solidFill>
          </p:spPr>
          <p:txBody>
            <a:bodyPr/>
            <a:lstStyle/>
            <a:p/>
          </p:txBody>
        </p:sp>
        <p:sp>
          <p:nvSpPr>
            <p:cNvPr id="81" name="rc81"/>
            <p:cNvSpPr/>
            <p:nvPr/>
          </p:nvSpPr>
          <p:spPr>
            <a:xfrm>
              <a:off x="5369018" y="3040181"/>
              <a:ext cx="204851" cy="32027"/>
            </a:xfrm>
            <a:prstGeom prst="rect">
              <a:avLst/>
            </a:prstGeom>
            <a:solidFill>
              <a:srgbClr val="1CABE2">
                <a:alpha val="100000"/>
              </a:srgbClr>
            </a:solidFill>
          </p:spPr>
          <p:txBody>
            <a:bodyPr/>
            <a:lstStyle/>
            <a:p/>
          </p:txBody>
        </p:sp>
        <p:sp>
          <p:nvSpPr>
            <p:cNvPr id="82" name="rc82"/>
            <p:cNvSpPr/>
            <p:nvPr/>
          </p:nvSpPr>
          <p:spPr>
            <a:xfrm>
              <a:off x="5596630" y="3080308"/>
              <a:ext cx="204851" cy="1545227"/>
            </a:xfrm>
            <a:prstGeom prst="rect">
              <a:avLst/>
            </a:prstGeom>
            <a:solidFill>
              <a:srgbClr val="80BD41">
                <a:alpha val="100000"/>
              </a:srgbClr>
            </a:solidFill>
          </p:spPr>
          <p:txBody>
            <a:bodyPr/>
            <a:lstStyle/>
            <a:p/>
          </p:txBody>
        </p:sp>
        <p:sp>
          <p:nvSpPr>
            <p:cNvPr id="83" name="rc83"/>
            <p:cNvSpPr/>
            <p:nvPr/>
          </p:nvSpPr>
          <p:spPr>
            <a:xfrm>
              <a:off x="5596630" y="3032519"/>
              <a:ext cx="204851" cy="15929"/>
            </a:xfrm>
            <a:prstGeom prst="rect">
              <a:avLst/>
            </a:prstGeom>
            <a:solidFill>
              <a:srgbClr val="0058AB">
                <a:alpha val="100000"/>
              </a:srgbClr>
            </a:solidFill>
          </p:spPr>
          <p:txBody>
            <a:bodyPr/>
            <a:lstStyle/>
            <a:p/>
          </p:txBody>
        </p:sp>
        <p:sp>
          <p:nvSpPr>
            <p:cNvPr id="84" name="rc84"/>
            <p:cNvSpPr/>
            <p:nvPr/>
          </p:nvSpPr>
          <p:spPr>
            <a:xfrm>
              <a:off x="5596630" y="3048448"/>
              <a:ext cx="204851" cy="31859"/>
            </a:xfrm>
            <a:prstGeom prst="rect">
              <a:avLst/>
            </a:prstGeom>
            <a:solidFill>
              <a:srgbClr val="1CABE2">
                <a:alpha val="100000"/>
              </a:srgbClr>
            </a:solidFill>
          </p:spPr>
          <p:txBody>
            <a:bodyPr/>
            <a:lstStyle/>
            <a:p/>
          </p:txBody>
        </p:sp>
        <p:sp>
          <p:nvSpPr>
            <p:cNvPr id="85" name="rc85"/>
            <p:cNvSpPr/>
            <p:nvPr/>
          </p:nvSpPr>
          <p:spPr>
            <a:xfrm>
              <a:off x="5824243" y="3076645"/>
              <a:ext cx="204851" cy="1548890"/>
            </a:xfrm>
            <a:prstGeom prst="rect">
              <a:avLst/>
            </a:prstGeom>
            <a:solidFill>
              <a:srgbClr val="80BD41">
                <a:alpha val="100000"/>
              </a:srgbClr>
            </a:solidFill>
          </p:spPr>
          <p:txBody>
            <a:bodyPr/>
            <a:lstStyle/>
            <a:p/>
          </p:txBody>
        </p:sp>
        <p:sp>
          <p:nvSpPr>
            <p:cNvPr id="86" name="rc86"/>
            <p:cNvSpPr/>
            <p:nvPr/>
          </p:nvSpPr>
          <p:spPr>
            <a:xfrm>
              <a:off x="5824243" y="3045020"/>
              <a:ext cx="204851" cy="15795"/>
            </a:xfrm>
            <a:prstGeom prst="rect">
              <a:avLst/>
            </a:prstGeom>
            <a:solidFill>
              <a:srgbClr val="0058AB">
                <a:alpha val="100000"/>
              </a:srgbClr>
            </a:solidFill>
          </p:spPr>
          <p:txBody>
            <a:bodyPr/>
            <a:lstStyle/>
            <a:p/>
          </p:txBody>
        </p:sp>
        <p:sp>
          <p:nvSpPr>
            <p:cNvPr id="87" name="rc87"/>
            <p:cNvSpPr/>
            <p:nvPr/>
          </p:nvSpPr>
          <p:spPr>
            <a:xfrm>
              <a:off x="5824243" y="3060816"/>
              <a:ext cx="204851" cy="15829"/>
            </a:xfrm>
            <a:prstGeom prst="rect">
              <a:avLst/>
            </a:prstGeom>
            <a:solidFill>
              <a:srgbClr val="1CABE2">
                <a:alpha val="100000"/>
              </a:srgbClr>
            </a:solidFill>
          </p:spPr>
          <p:txBody>
            <a:bodyPr/>
            <a:lstStyle/>
            <a:p/>
          </p:txBody>
        </p:sp>
        <p:sp>
          <p:nvSpPr>
            <p:cNvPr id="88" name="rc88"/>
            <p:cNvSpPr/>
            <p:nvPr/>
          </p:nvSpPr>
          <p:spPr>
            <a:xfrm>
              <a:off x="6051856" y="3125207"/>
              <a:ext cx="204851" cy="1500327"/>
            </a:xfrm>
            <a:prstGeom prst="rect">
              <a:avLst/>
            </a:prstGeom>
            <a:solidFill>
              <a:srgbClr val="80BD41">
                <a:alpha val="100000"/>
              </a:srgbClr>
            </a:solidFill>
          </p:spPr>
          <p:txBody>
            <a:bodyPr/>
            <a:lstStyle/>
            <a:p/>
          </p:txBody>
        </p:sp>
        <p:sp>
          <p:nvSpPr>
            <p:cNvPr id="89" name="rc89"/>
            <p:cNvSpPr/>
            <p:nvPr/>
          </p:nvSpPr>
          <p:spPr>
            <a:xfrm>
              <a:off x="6051856" y="3094591"/>
              <a:ext cx="204851" cy="15324"/>
            </a:xfrm>
            <a:prstGeom prst="rect">
              <a:avLst/>
            </a:prstGeom>
            <a:solidFill>
              <a:srgbClr val="0058AB">
                <a:alpha val="100000"/>
              </a:srgbClr>
            </a:solidFill>
          </p:spPr>
          <p:txBody>
            <a:bodyPr/>
            <a:lstStyle/>
            <a:p/>
          </p:txBody>
        </p:sp>
        <p:sp>
          <p:nvSpPr>
            <p:cNvPr id="90" name="rc90"/>
            <p:cNvSpPr/>
            <p:nvPr/>
          </p:nvSpPr>
          <p:spPr>
            <a:xfrm>
              <a:off x="6051856" y="3109916"/>
              <a:ext cx="204851" cy="15291"/>
            </a:xfrm>
            <a:prstGeom prst="rect">
              <a:avLst/>
            </a:prstGeom>
            <a:solidFill>
              <a:srgbClr val="1CABE2">
                <a:alpha val="100000"/>
              </a:srgbClr>
            </a:solidFill>
          </p:spPr>
          <p:txBody>
            <a:bodyPr/>
            <a:lstStyle/>
            <a:p/>
          </p:txBody>
        </p:sp>
        <p:sp>
          <p:nvSpPr>
            <p:cNvPr id="91" name="rc91"/>
            <p:cNvSpPr/>
            <p:nvPr/>
          </p:nvSpPr>
          <p:spPr>
            <a:xfrm>
              <a:off x="6279468" y="3155420"/>
              <a:ext cx="204851" cy="1470114"/>
            </a:xfrm>
            <a:prstGeom prst="rect">
              <a:avLst/>
            </a:prstGeom>
            <a:solidFill>
              <a:srgbClr val="80BD41">
                <a:alpha val="100000"/>
              </a:srgbClr>
            </a:solidFill>
          </p:spPr>
          <p:txBody>
            <a:bodyPr/>
            <a:lstStyle/>
            <a:p/>
          </p:txBody>
        </p:sp>
        <p:sp>
          <p:nvSpPr>
            <p:cNvPr id="92" name="rc92"/>
            <p:cNvSpPr/>
            <p:nvPr/>
          </p:nvSpPr>
          <p:spPr>
            <a:xfrm>
              <a:off x="6279468" y="3109950"/>
              <a:ext cx="204851" cy="15156"/>
            </a:xfrm>
            <a:prstGeom prst="rect">
              <a:avLst/>
            </a:prstGeom>
            <a:solidFill>
              <a:srgbClr val="0058AB">
                <a:alpha val="100000"/>
              </a:srgbClr>
            </a:solidFill>
          </p:spPr>
          <p:txBody>
            <a:bodyPr/>
            <a:lstStyle/>
            <a:p/>
          </p:txBody>
        </p:sp>
        <p:sp>
          <p:nvSpPr>
            <p:cNvPr id="93" name="rc93"/>
            <p:cNvSpPr/>
            <p:nvPr/>
          </p:nvSpPr>
          <p:spPr>
            <a:xfrm>
              <a:off x="6279468" y="3125106"/>
              <a:ext cx="204851" cy="30313"/>
            </a:xfrm>
            <a:prstGeom prst="rect">
              <a:avLst/>
            </a:prstGeom>
            <a:solidFill>
              <a:srgbClr val="1CABE2">
                <a:alpha val="100000"/>
              </a:srgbClr>
            </a:solidFill>
          </p:spPr>
          <p:txBody>
            <a:bodyPr/>
            <a:lstStyle/>
            <a:p/>
          </p:txBody>
        </p:sp>
        <p:sp>
          <p:nvSpPr>
            <p:cNvPr id="94" name="rc94"/>
            <p:cNvSpPr/>
            <p:nvPr/>
          </p:nvSpPr>
          <p:spPr>
            <a:xfrm>
              <a:off x="6507081" y="3064345"/>
              <a:ext cx="204851" cy="1561190"/>
            </a:xfrm>
            <a:prstGeom prst="rect">
              <a:avLst/>
            </a:prstGeom>
            <a:solidFill>
              <a:srgbClr val="80BD41">
                <a:alpha val="100000"/>
              </a:srgbClr>
            </a:solidFill>
          </p:spPr>
          <p:txBody>
            <a:bodyPr/>
            <a:lstStyle/>
            <a:p/>
          </p:txBody>
        </p:sp>
        <p:sp>
          <p:nvSpPr>
            <p:cNvPr id="95" name="rc95"/>
            <p:cNvSpPr/>
            <p:nvPr/>
          </p:nvSpPr>
          <p:spPr>
            <a:xfrm>
              <a:off x="6507081" y="3032485"/>
              <a:ext cx="204851" cy="31859"/>
            </a:xfrm>
            <a:prstGeom prst="rect">
              <a:avLst/>
            </a:prstGeom>
            <a:solidFill>
              <a:srgbClr val="0058AB">
                <a:alpha val="100000"/>
              </a:srgbClr>
            </a:solidFill>
          </p:spPr>
          <p:txBody>
            <a:bodyPr/>
            <a:lstStyle/>
            <a:p/>
          </p:txBody>
        </p:sp>
        <p:sp>
          <p:nvSpPr>
            <p:cNvPr id="96" name="rc96"/>
            <p:cNvSpPr/>
            <p:nvPr/>
          </p:nvSpPr>
          <p:spPr>
            <a:xfrm>
              <a:off x="6507081" y="3064345"/>
              <a:ext cx="204851" cy="0"/>
            </a:xfrm>
            <a:prstGeom prst="rect">
              <a:avLst/>
            </a:prstGeom>
            <a:solidFill>
              <a:srgbClr val="1CABE2">
                <a:alpha val="100000"/>
              </a:srgbClr>
            </a:solidFill>
          </p:spPr>
          <p:txBody>
            <a:bodyPr/>
            <a:lstStyle/>
            <a:p/>
          </p:txBody>
        </p:sp>
        <p:sp>
          <p:nvSpPr>
            <p:cNvPr id="97" name="rc97"/>
            <p:cNvSpPr/>
            <p:nvPr/>
          </p:nvSpPr>
          <p:spPr>
            <a:xfrm>
              <a:off x="6734693" y="3037055"/>
              <a:ext cx="204851" cy="1588479"/>
            </a:xfrm>
            <a:prstGeom prst="rect">
              <a:avLst/>
            </a:prstGeom>
            <a:solidFill>
              <a:srgbClr val="80BD41">
                <a:alpha val="100000"/>
              </a:srgbClr>
            </a:solidFill>
          </p:spPr>
          <p:txBody>
            <a:bodyPr/>
            <a:lstStyle/>
            <a:p/>
          </p:txBody>
        </p:sp>
        <p:sp>
          <p:nvSpPr>
            <p:cNvPr id="98" name="rc98"/>
            <p:cNvSpPr/>
            <p:nvPr/>
          </p:nvSpPr>
          <p:spPr>
            <a:xfrm>
              <a:off x="6734693" y="2987922"/>
              <a:ext cx="204851" cy="32767"/>
            </a:xfrm>
            <a:prstGeom prst="rect">
              <a:avLst/>
            </a:prstGeom>
            <a:solidFill>
              <a:srgbClr val="0058AB">
                <a:alpha val="100000"/>
              </a:srgbClr>
            </a:solidFill>
          </p:spPr>
          <p:txBody>
            <a:bodyPr/>
            <a:lstStyle/>
            <a:p/>
          </p:txBody>
        </p:sp>
        <p:sp>
          <p:nvSpPr>
            <p:cNvPr id="99" name="rc99"/>
            <p:cNvSpPr/>
            <p:nvPr/>
          </p:nvSpPr>
          <p:spPr>
            <a:xfrm>
              <a:off x="6734693" y="3020689"/>
              <a:ext cx="204851" cy="16366"/>
            </a:xfrm>
            <a:prstGeom prst="rect">
              <a:avLst/>
            </a:prstGeom>
            <a:solidFill>
              <a:srgbClr val="1CABE2">
                <a:alpha val="100000"/>
              </a:srgbClr>
            </a:solidFill>
          </p:spPr>
          <p:txBody>
            <a:bodyPr/>
            <a:lstStyle/>
            <a:p/>
          </p:txBody>
        </p:sp>
        <p:sp>
          <p:nvSpPr>
            <p:cNvPr id="100" name="rc100"/>
            <p:cNvSpPr/>
            <p:nvPr/>
          </p:nvSpPr>
          <p:spPr>
            <a:xfrm>
              <a:off x="6962306" y="2952903"/>
              <a:ext cx="204851" cy="25885"/>
            </a:xfrm>
            <a:prstGeom prst="rect">
              <a:avLst/>
            </a:prstGeom>
            <a:solidFill>
              <a:srgbClr val="F26A21">
                <a:alpha val="100000"/>
              </a:srgbClr>
            </a:solidFill>
          </p:spPr>
          <p:txBody>
            <a:bodyPr/>
            <a:lstStyle/>
            <a:p/>
          </p:txBody>
        </p:sp>
        <p:sp>
          <p:nvSpPr>
            <p:cNvPr id="101" name="rc101"/>
            <p:cNvSpPr/>
            <p:nvPr/>
          </p:nvSpPr>
          <p:spPr>
            <a:xfrm>
              <a:off x="6962306" y="2978789"/>
              <a:ext cx="204851" cy="1646746"/>
            </a:xfrm>
            <a:prstGeom prst="rect">
              <a:avLst/>
            </a:prstGeom>
            <a:solidFill>
              <a:srgbClr val="FFC20E">
                <a:alpha val="100000"/>
              </a:srgbClr>
            </a:solidFill>
          </p:spPr>
          <p:txBody>
            <a:bodyPr/>
            <a:lstStyle/>
            <a:p/>
          </p:txBody>
        </p:sp>
        <p:sp>
          <p:nvSpPr>
            <p:cNvPr id="102" name="rc102"/>
            <p:cNvSpPr/>
            <p:nvPr/>
          </p:nvSpPr>
          <p:spPr>
            <a:xfrm>
              <a:off x="7189918" y="2928672"/>
              <a:ext cx="204851" cy="20449"/>
            </a:xfrm>
            <a:prstGeom prst="rect">
              <a:avLst/>
            </a:prstGeom>
            <a:solidFill>
              <a:srgbClr val="F26A21">
                <a:alpha val="100000"/>
              </a:srgbClr>
            </a:solidFill>
          </p:spPr>
          <p:txBody>
            <a:bodyPr/>
            <a:lstStyle/>
            <a:p/>
          </p:txBody>
        </p:sp>
        <p:sp>
          <p:nvSpPr>
            <p:cNvPr id="103" name="rc103"/>
            <p:cNvSpPr/>
            <p:nvPr/>
          </p:nvSpPr>
          <p:spPr>
            <a:xfrm>
              <a:off x="7189918" y="2949122"/>
              <a:ext cx="204851" cy="1676413"/>
            </a:xfrm>
            <a:prstGeom prst="rect">
              <a:avLst/>
            </a:prstGeom>
            <a:solidFill>
              <a:srgbClr val="FFC20E">
                <a:alpha val="100000"/>
              </a:srgbClr>
            </a:solidFill>
          </p:spPr>
          <p:txBody>
            <a:bodyPr/>
            <a:lstStyle/>
            <a:p/>
          </p:txBody>
        </p:sp>
        <p:sp>
          <p:nvSpPr>
            <p:cNvPr id="104" name="rc104"/>
            <p:cNvSpPr/>
            <p:nvPr/>
          </p:nvSpPr>
          <p:spPr>
            <a:xfrm>
              <a:off x="7417531" y="2912406"/>
              <a:ext cx="204851" cy="16155"/>
            </a:xfrm>
            <a:prstGeom prst="rect">
              <a:avLst/>
            </a:prstGeom>
            <a:solidFill>
              <a:srgbClr val="F26A21">
                <a:alpha val="100000"/>
              </a:srgbClr>
            </a:solidFill>
          </p:spPr>
          <p:txBody>
            <a:bodyPr/>
            <a:lstStyle/>
            <a:p/>
          </p:txBody>
        </p:sp>
        <p:sp>
          <p:nvSpPr>
            <p:cNvPr id="105" name="rc105"/>
            <p:cNvSpPr/>
            <p:nvPr/>
          </p:nvSpPr>
          <p:spPr>
            <a:xfrm>
              <a:off x="7417531" y="2928561"/>
              <a:ext cx="204851" cy="1696973"/>
            </a:xfrm>
            <a:prstGeom prst="rect">
              <a:avLst/>
            </a:prstGeom>
            <a:solidFill>
              <a:srgbClr val="FFC20E">
                <a:alpha val="100000"/>
              </a:srgbClr>
            </a:solidFill>
          </p:spPr>
          <p:txBody>
            <a:bodyPr/>
            <a:lstStyle/>
            <a:p/>
          </p:txBody>
        </p:sp>
        <p:sp>
          <p:nvSpPr>
            <p:cNvPr id="106" name="rc106"/>
            <p:cNvSpPr/>
            <p:nvPr/>
          </p:nvSpPr>
          <p:spPr>
            <a:xfrm>
              <a:off x="7645143" y="2898762"/>
              <a:ext cx="204851" cy="12762"/>
            </a:xfrm>
            <a:prstGeom prst="rect">
              <a:avLst/>
            </a:prstGeom>
            <a:solidFill>
              <a:srgbClr val="F26A21">
                <a:alpha val="100000"/>
              </a:srgbClr>
            </a:solidFill>
          </p:spPr>
          <p:txBody>
            <a:bodyPr/>
            <a:lstStyle/>
            <a:p/>
          </p:txBody>
        </p:sp>
        <p:sp>
          <p:nvSpPr>
            <p:cNvPr id="107" name="rc107"/>
            <p:cNvSpPr/>
            <p:nvPr/>
          </p:nvSpPr>
          <p:spPr>
            <a:xfrm>
              <a:off x="7645143" y="2911524"/>
              <a:ext cx="204851" cy="1714010"/>
            </a:xfrm>
            <a:prstGeom prst="rect">
              <a:avLst/>
            </a:prstGeom>
            <a:solidFill>
              <a:srgbClr val="FFC20E">
                <a:alpha val="100000"/>
              </a:srgbClr>
            </a:solidFill>
          </p:spPr>
          <p:txBody>
            <a:bodyPr/>
            <a:lstStyle/>
            <a:p/>
          </p:txBody>
        </p:sp>
        <p:sp>
          <p:nvSpPr>
            <p:cNvPr id="108" name="rc108"/>
            <p:cNvSpPr/>
            <p:nvPr/>
          </p:nvSpPr>
          <p:spPr>
            <a:xfrm>
              <a:off x="7872756" y="2899232"/>
              <a:ext cx="204851" cy="10082"/>
            </a:xfrm>
            <a:prstGeom prst="rect">
              <a:avLst/>
            </a:prstGeom>
            <a:solidFill>
              <a:srgbClr val="F26A21">
                <a:alpha val="100000"/>
              </a:srgbClr>
            </a:solidFill>
          </p:spPr>
          <p:txBody>
            <a:bodyPr/>
            <a:lstStyle/>
            <a:p/>
          </p:txBody>
        </p:sp>
        <p:sp>
          <p:nvSpPr>
            <p:cNvPr id="109" name="rc109"/>
            <p:cNvSpPr/>
            <p:nvPr/>
          </p:nvSpPr>
          <p:spPr>
            <a:xfrm>
              <a:off x="7872756" y="2909314"/>
              <a:ext cx="204851" cy="1716220"/>
            </a:xfrm>
            <a:prstGeom prst="rect">
              <a:avLst/>
            </a:prstGeom>
            <a:solidFill>
              <a:srgbClr val="FFC20E">
                <a:alpha val="100000"/>
              </a:srgbClr>
            </a:solidFill>
          </p:spPr>
          <p:txBody>
            <a:bodyPr/>
            <a:lstStyle/>
            <a:p/>
          </p:txBody>
        </p:sp>
        <p:sp>
          <p:nvSpPr>
            <p:cNvPr id="110" name="rc110"/>
            <p:cNvSpPr/>
            <p:nvPr/>
          </p:nvSpPr>
          <p:spPr>
            <a:xfrm>
              <a:off x="8100369" y="2905450"/>
              <a:ext cx="204851" cy="7964"/>
            </a:xfrm>
            <a:prstGeom prst="rect">
              <a:avLst/>
            </a:prstGeom>
            <a:solidFill>
              <a:srgbClr val="F26A21">
                <a:alpha val="100000"/>
              </a:srgbClr>
            </a:solidFill>
          </p:spPr>
          <p:txBody>
            <a:bodyPr/>
            <a:lstStyle/>
            <a:p/>
          </p:txBody>
        </p:sp>
        <p:sp>
          <p:nvSpPr>
            <p:cNvPr id="111" name="rc111"/>
            <p:cNvSpPr/>
            <p:nvPr/>
          </p:nvSpPr>
          <p:spPr>
            <a:xfrm>
              <a:off x="8100369" y="2913414"/>
              <a:ext cx="204851" cy="1712120"/>
            </a:xfrm>
            <a:prstGeom prst="rect">
              <a:avLst/>
            </a:prstGeom>
            <a:solidFill>
              <a:srgbClr val="FFC20E">
                <a:alpha val="100000"/>
              </a:srgbClr>
            </a:solidFill>
          </p:spPr>
          <p:txBody>
            <a:bodyPr/>
            <a:lstStyle/>
            <a:p/>
          </p:txBody>
        </p:sp>
        <p:sp>
          <p:nvSpPr>
            <p:cNvPr id="112" name="pl112"/>
            <p:cNvSpPr/>
            <p:nvPr/>
          </p:nvSpPr>
          <p:spPr>
            <a:xfrm>
              <a:off x="1374417" y="1227418"/>
              <a:ext cx="5462701" cy="102973"/>
            </a:xfrm>
            <a:custGeom>
              <a:avLst/>
              <a:pathLst>
                <a:path w="5462701" h="102973">
                  <a:moveTo>
                    <a:pt x="0" y="34324"/>
                  </a:moveTo>
                  <a:lnTo>
                    <a:pt x="227612" y="34324"/>
                  </a:lnTo>
                  <a:lnTo>
                    <a:pt x="455225" y="34324"/>
                  </a:lnTo>
                  <a:lnTo>
                    <a:pt x="682837" y="102973"/>
                  </a:lnTo>
                  <a:lnTo>
                    <a:pt x="910450" y="102973"/>
                  </a:lnTo>
                  <a:lnTo>
                    <a:pt x="1138062" y="102973"/>
                  </a:lnTo>
                  <a:lnTo>
                    <a:pt x="1365675" y="102973"/>
                  </a:lnTo>
                  <a:lnTo>
                    <a:pt x="1593287" y="34324"/>
                  </a:lnTo>
                  <a:lnTo>
                    <a:pt x="1820900" y="34324"/>
                  </a:lnTo>
                  <a:lnTo>
                    <a:pt x="2048513" y="34324"/>
                  </a:lnTo>
                  <a:lnTo>
                    <a:pt x="2276125" y="34324"/>
                  </a:lnTo>
                  <a:lnTo>
                    <a:pt x="2503738" y="68648"/>
                  </a:lnTo>
                  <a:lnTo>
                    <a:pt x="2731350" y="34324"/>
                  </a:lnTo>
                  <a:lnTo>
                    <a:pt x="2958963" y="34324"/>
                  </a:lnTo>
                  <a:lnTo>
                    <a:pt x="3186575" y="34324"/>
                  </a:lnTo>
                  <a:lnTo>
                    <a:pt x="3414188" y="34324"/>
                  </a:lnTo>
                  <a:lnTo>
                    <a:pt x="3641800" y="34324"/>
                  </a:lnTo>
                  <a:lnTo>
                    <a:pt x="3869413" y="34324"/>
                  </a:lnTo>
                  <a:lnTo>
                    <a:pt x="4097026" y="0"/>
                  </a:lnTo>
                  <a:lnTo>
                    <a:pt x="4324638" y="0"/>
                  </a:lnTo>
                  <a:lnTo>
                    <a:pt x="4552251" y="0"/>
                  </a:lnTo>
                  <a:lnTo>
                    <a:pt x="4779863" y="0"/>
                  </a:lnTo>
                  <a:lnTo>
                    <a:pt x="5007476" y="0"/>
                  </a:lnTo>
                  <a:lnTo>
                    <a:pt x="5235088" y="34324"/>
                  </a:lnTo>
                  <a:lnTo>
                    <a:pt x="5462701" y="34324"/>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61743"/>
              <a:ext cx="5462701" cy="137297"/>
            </a:xfrm>
            <a:custGeom>
              <a:avLst/>
              <a:pathLst>
                <a:path w="5462701" h="137297">
                  <a:moveTo>
                    <a:pt x="0" y="0"/>
                  </a:moveTo>
                  <a:lnTo>
                    <a:pt x="227612" y="68648"/>
                  </a:lnTo>
                  <a:lnTo>
                    <a:pt x="455225" y="137297"/>
                  </a:lnTo>
                  <a:lnTo>
                    <a:pt x="682837" y="68648"/>
                  </a:lnTo>
                  <a:lnTo>
                    <a:pt x="910450" y="102973"/>
                  </a:lnTo>
                  <a:lnTo>
                    <a:pt x="1138062" y="68648"/>
                  </a:lnTo>
                  <a:lnTo>
                    <a:pt x="1365675" y="102973"/>
                  </a:lnTo>
                  <a:lnTo>
                    <a:pt x="1593287" y="34324"/>
                  </a:lnTo>
                  <a:lnTo>
                    <a:pt x="1820900" y="34324"/>
                  </a:lnTo>
                  <a:lnTo>
                    <a:pt x="2048513" y="34324"/>
                  </a:lnTo>
                  <a:lnTo>
                    <a:pt x="2276125" y="68648"/>
                  </a:lnTo>
                  <a:lnTo>
                    <a:pt x="2503738" y="68648"/>
                  </a:lnTo>
                  <a:lnTo>
                    <a:pt x="2731350" y="34324"/>
                  </a:lnTo>
                  <a:lnTo>
                    <a:pt x="2958963" y="34324"/>
                  </a:lnTo>
                  <a:lnTo>
                    <a:pt x="3186575" y="68648"/>
                  </a:lnTo>
                  <a:lnTo>
                    <a:pt x="3414188" y="68648"/>
                  </a:lnTo>
                  <a:lnTo>
                    <a:pt x="3641800" y="34324"/>
                  </a:lnTo>
                  <a:lnTo>
                    <a:pt x="3869413" y="68648"/>
                  </a:lnTo>
                  <a:lnTo>
                    <a:pt x="4097026" y="34324"/>
                  </a:lnTo>
                  <a:lnTo>
                    <a:pt x="4324638" y="34324"/>
                  </a:lnTo>
                  <a:lnTo>
                    <a:pt x="4552251" y="0"/>
                  </a:lnTo>
                  <a:lnTo>
                    <a:pt x="4779863" y="0"/>
                  </a:lnTo>
                  <a:lnTo>
                    <a:pt x="5007476" y="34324"/>
                  </a:lnTo>
                  <a:lnTo>
                    <a:pt x="5235088" y="0"/>
                  </a:lnTo>
                  <a:lnTo>
                    <a:pt x="5462701"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44415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5834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135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4117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13060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44415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358221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472027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63072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85834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3135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54117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76879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98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6" name="tx136"/>
            <p:cNvSpPr/>
            <p:nvPr/>
          </p:nvSpPr>
          <p:spPr>
            <a:xfrm>
              <a:off x="508103" y="25516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7" name="tx137"/>
            <p:cNvSpPr/>
            <p:nvPr/>
          </p:nvSpPr>
          <p:spPr>
            <a:xfrm>
              <a:off x="508103" y="15434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79074"/>
              <a:ext cx="44364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Singapore</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Singapore is projected to have a  small increase (&lt;10,000) in the number of surviving infants by 2030. Therefore, to achieve the IA2030 ZD target, more (~1.08%)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810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6152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9420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72253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7712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5177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33228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2498116"/>
              <a:ext cx="217589" cy="2492644"/>
            </a:xfrm>
            <a:prstGeom prst="rect">
              <a:avLst/>
            </a:prstGeom>
            <a:solidFill>
              <a:srgbClr val="0058AB">
                <a:alpha val="100000"/>
              </a:srgbClr>
            </a:solidFill>
          </p:spPr>
          <p:txBody>
            <a:bodyPr/>
            <a:lstStyle/>
            <a:p/>
          </p:txBody>
        </p:sp>
        <p:sp>
          <p:nvSpPr>
            <p:cNvPr id="40" name="rc40"/>
            <p:cNvSpPr/>
            <p:nvPr/>
          </p:nvSpPr>
          <p:spPr>
            <a:xfrm>
              <a:off x="1472058" y="2754209"/>
              <a:ext cx="217589" cy="2236550"/>
            </a:xfrm>
            <a:prstGeom prst="rect">
              <a:avLst/>
            </a:prstGeom>
            <a:solidFill>
              <a:srgbClr val="0058AB">
                <a:alpha val="100000"/>
              </a:srgbClr>
            </a:solidFill>
          </p:spPr>
          <p:txBody>
            <a:bodyPr/>
            <a:lstStyle/>
            <a:p/>
          </p:txBody>
        </p:sp>
        <p:sp>
          <p:nvSpPr>
            <p:cNvPr id="41" name="rc41"/>
            <p:cNvSpPr/>
            <p:nvPr/>
          </p:nvSpPr>
          <p:spPr>
            <a:xfrm>
              <a:off x="1713825" y="2754209"/>
              <a:ext cx="217589" cy="2236550"/>
            </a:xfrm>
            <a:prstGeom prst="rect">
              <a:avLst/>
            </a:prstGeom>
            <a:solidFill>
              <a:srgbClr val="0058AB">
                <a:alpha val="100000"/>
              </a:srgbClr>
            </a:solidFill>
          </p:spPr>
          <p:txBody>
            <a:bodyPr/>
            <a:lstStyle/>
            <a:p/>
          </p:txBody>
        </p:sp>
        <p:sp>
          <p:nvSpPr>
            <p:cNvPr id="42" name="rc42"/>
            <p:cNvSpPr/>
            <p:nvPr/>
          </p:nvSpPr>
          <p:spPr>
            <a:xfrm>
              <a:off x="1955592" y="905457"/>
              <a:ext cx="217589" cy="4085302"/>
            </a:xfrm>
            <a:prstGeom prst="rect">
              <a:avLst/>
            </a:prstGeom>
            <a:solidFill>
              <a:srgbClr val="0058AB">
                <a:alpha val="100000"/>
              </a:srgbClr>
            </a:solidFill>
          </p:spPr>
          <p:txBody>
            <a:bodyPr/>
            <a:lstStyle/>
            <a:p/>
          </p:txBody>
        </p:sp>
        <p:sp>
          <p:nvSpPr>
            <p:cNvPr id="43" name="rc43"/>
            <p:cNvSpPr/>
            <p:nvPr/>
          </p:nvSpPr>
          <p:spPr>
            <a:xfrm>
              <a:off x="2197358" y="983505"/>
              <a:ext cx="217589" cy="4007254"/>
            </a:xfrm>
            <a:prstGeom prst="rect">
              <a:avLst/>
            </a:prstGeom>
            <a:solidFill>
              <a:srgbClr val="0058AB">
                <a:alpha val="100000"/>
              </a:srgbClr>
            </a:solidFill>
          </p:spPr>
          <p:txBody>
            <a:bodyPr/>
            <a:lstStyle/>
            <a:p/>
          </p:txBody>
        </p:sp>
        <p:sp>
          <p:nvSpPr>
            <p:cNvPr id="44" name="rc44"/>
            <p:cNvSpPr/>
            <p:nvPr/>
          </p:nvSpPr>
          <p:spPr>
            <a:xfrm>
              <a:off x="2439125" y="939603"/>
              <a:ext cx="217589" cy="4051156"/>
            </a:xfrm>
            <a:prstGeom prst="rect">
              <a:avLst/>
            </a:prstGeom>
            <a:solidFill>
              <a:srgbClr val="0058AB">
                <a:alpha val="100000"/>
              </a:srgbClr>
            </a:solidFill>
          </p:spPr>
          <p:txBody>
            <a:bodyPr/>
            <a:lstStyle/>
            <a:p/>
          </p:txBody>
        </p:sp>
        <p:sp>
          <p:nvSpPr>
            <p:cNvPr id="45" name="rc45"/>
            <p:cNvSpPr/>
            <p:nvPr/>
          </p:nvSpPr>
          <p:spPr>
            <a:xfrm>
              <a:off x="2680891" y="866434"/>
              <a:ext cx="217589" cy="4124325"/>
            </a:xfrm>
            <a:prstGeom prst="rect">
              <a:avLst/>
            </a:prstGeom>
            <a:solidFill>
              <a:srgbClr val="0058AB">
                <a:alpha val="100000"/>
              </a:srgbClr>
            </a:solidFill>
          </p:spPr>
          <p:txBody>
            <a:bodyPr/>
            <a:lstStyle/>
            <a:p/>
          </p:txBody>
        </p:sp>
        <p:sp>
          <p:nvSpPr>
            <p:cNvPr id="46" name="rc46"/>
            <p:cNvSpPr/>
            <p:nvPr/>
          </p:nvSpPr>
          <p:spPr>
            <a:xfrm>
              <a:off x="2922658" y="2866402"/>
              <a:ext cx="217589" cy="2124357"/>
            </a:xfrm>
            <a:prstGeom prst="rect">
              <a:avLst/>
            </a:prstGeom>
            <a:solidFill>
              <a:srgbClr val="0058AB">
                <a:alpha val="100000"/>
              </a:srgbClr>
            </a:solidFill>
          </p:spPr>
          <p:txBody>
            <a:bodyPr/>
            <a:lstStyle/>
            <a:p/>
          </p:txBody>
        </p:sp>
        <p:sp>
          <p:nvSpPr>
            <p:cNvPr id="47" name="rc47"/>
            <p:cNvSpPr/>
            <p:nvPr/>
          </p:nvSpPr>
          <p:spPr>
            <a:xfrm>
              <a:off x="3164425" y="2827379"/>
              <a:ext cx="217589" cy="2163380"/>
            </a:xfrm>
            <a:prstGeom prst="rect">
              <a:avLst/>
            </a:prstGeom>
            <a:solidFill>
              <a:srgbClr val="0058AB">
                <a:alpha val="100000"/>
              </a:srgbClr>
            </a:solidFill>
          </p:spPr>
          <p:txBody>
            <a:bodyPr/>
            <a:lstStyle/>
            <a:p/>
          </p:txBody>
        </p:sp>
        <p:sp>
          <p:nvSpPr>
            <p:cNvPr id="48" name="rc48"/>
            <p:cNvSpPr/>
            <p:nvPr/>
          </p:nvSpPr>
          <p:spPr>
            <a:xfrm>
              <a:off x="3406191" y="2822501"/>
              <a:ext cx="217589" cy="2168258"/>
            </a:xfrm>
            <a:prstGeom prst="rect">
              <a:avLst/>
            </a:prstGeom>
            <a:solidFill>
              <a:srgbClr val="0058AB">
                <a:alpha val="100000"/>
              </a:srgbClr>
            </a:solidFill>
          </p:spPr>
          <p:txBody>
            <a:bodyPr/>
            <a:lstStyle/>
            <a:p/>
          </p:txBody>
        </p:sp>
        <p:sp>
          <p:nvSpPr>
            <p:cNvPr id="49" name="rc49"/>
            <p:cNvSpPr/>
            <p:nvPr/>
          </p:nvSpPr>
          <p:spPr>
            <a:xfrm>
              <a:off x="3647958" y="2915182"/>
              <a:ext cx="217589" cy="2075577"/>
            </a:xfrm>
            <a:prstGeom prst="rect">
              <a:avLst/>
            </a:prstGeom>
            <a:solidFill>
              <a:srgbClr val="0058AB">
                <a:alpha val="100000"/>
              </a:srgbClr>
            </a:solidFill>
          </p:spPr>
          <p:txBody>
            <a:bodyPr/>
            <a:lstStyle/>
            <a:p/>
          </p:txBody>
        </p:sp>
        <p:sp>
          <p:nvSpPr>
            <p:cNvPr id="50" name="rc50"/>
            <p:cNvSpPr/>
            <p:nvPr/>
          </p:nvSpPr>
          <p:spPr>
            <a:xfrm>
              <a:off x="3889725" y="1705445"/>
              <a:ext cx="217589" cy="3285314"/>
            </a:xfrm>
            <a:prstGeom prst="rect">
              <a:avLst/>
            </a:prstGeom>
            <a:solidFill>
              <a:srgbClr val="0058AB">
                <a:alpha val="100000"/>
              </a:srgbClr>
            </a:solidFill>
          </p:spPr>
          <p:txBody>
            <a:bodyPr/>
            <a:lstStyle/>
            <a:p/>
          </p:txBody>
        </p:sp>
        <p:sp>
          <p:nvSpPr>
            <p:cNvPr id="51" name="rc51"/>
            <p:cNvSpPr/>
            <p:nvPr/>
          </p:nvSpPr>
          <p:spPr>
            <a:xfrm>
              <a:off x="4131491" y="2607870"/>
              <a:ext cx="217589" cy="2382889"/>
            </a:xfrm>
            <a:prstGeom prst="rect">
              <a:avLst/>
            </a:prstGeom>
            <a:solidFill>
              <a:srgbClr val="0058AB">
                <a:alpha val="100000"/>
              </a:srgbClr>
            </a:solidFill>
          </p:spPr>
          <p:txBody>
            <a:bodyPr/>
            <a:lstStyle/>
            <a:p/>
          </p:txBody>
        </p:sp>
        <p:sp>
          <p:nvSpPr>
            <p:cNvPr id="52" name="rc52"/>
            <p:cNvSpPr/>
            <p:nvPr/>
          </p:nvSpPr>
          <p:spPr>
            <a:xfrm>
              <a:off x="4373258" y="2766404"/>
              <a:ext cx="217589" cy="2224355"/>
            </a:xfrm>
            <a:prstGeom prst="rect">
              <a:avLst/>
            </a:prstGeom>
            <a:solidFill>
              <a:srgbClr val="0058AB">
                <a:alpha val="100000"/>
              </a:srgbClr>
            </a:solidFill>
          </p:spPr>
          <p:txBody>
            <a:bodyPr/>
            <a:lstStyle/>
            <a:p/>
          </p:txBody>
        </p:sp>
        <p:sp>
          <p:nvSpPr>
            <p:cNvPr id="53" name="rc53"/>
            <p:cNvSpPr/>
            <p:nvPr/>
          </p:nvSpPr>
          <p:spPr>
            <a:xfrm>
              <a:off x="4615025" y="2627382"/>
              <a:ext cx="217589" cy="2363377"/>
            </a:xfrm>
            <a:prstGeom prst="rect">
              <a:avLst/>
            </a:prstGeom>
            <a:solidFill>
              <a:srgbClr val="0058AB">
                <a:alpha val="100000"/>
              </a:srgbClr>
            </a:solidFill>
          </p:spPr>
          <p:txBody>
            <a:bodyPr/>
            <a:lstStyle/>
            <a:p/>
          </p:txBody>
        </p:sp>
        <p:sp>
          <p:nvSpPr>
            <p:cNvPr id="54" name="rc54"/>
            <p:cNvSpPr/>
            <p:nvPr/>
          </p:nvSpPr>
          <p:spPr>
            <a:xfrm>
              <a:off x="4856791" y="2671284"/>
              <a:ext cx="217589" cy="2319475"/>
            </a:xfrm>
            <a:prstGeom prst="rect">
              <a:avLst/>
            </a:prstGeom>
            <a:solidFill>
              <a:srgbClr val="0058AB">
                <a:alpha val="100000"/>
              </a:srgbClr>
            </a:solidFill>
          </p:spPr>
          <p:txBody>
            <a:bodyPr/>
            <a:lstStyle/>
            <a:p/>
          </p:txBody>
        </p:sp>
        <p:sp>
          <p:nvSpPr>
            <p:cNvPr id="55" name="rc55"/>
            <p:cNvSpPr/>
            <p:nvPr/>
          </p:nvSpPr>
          <p:spPr>
            <a:xfrm>
              <a:off x="5098558" y="2722502"/>
              <a:ext cx="217589" cy="2268257"/>
            </a:xfrm>
            <a:prstGeom prst="rect">
              <a:avLst/>
            </a:prstGeom>
            <a:solidFill>
              <a:srgbClr val="0058AB">
                <a:alpha val="100000"/>
              </a:srgbClr>
            </a:solidFill>
          </p:spPr>
          <p:txBody>
            <a:bodyPr/>
            <a:lstStyle/>
            <a:p/>
          </p:txBody>
        </p:sp>
        <p:sp>
          <p:nvSpPr>
            <p:cNvPr id="56" name="rc56"/>
            <p:cNvSpPr/>
            <p:nvPr/>
          </p:nvSpPr>
          <p:spPr>
            <a:xfrm>
              <a:off x="5340325" y="2717624"/>
              <a:ext cx="217589" cy="2273135"/>
            </a:xfrm>
            <a:prstGeom prst="rect">
              <a:avLst/>
            </a:prstGeom>
            <a:solidFill>
              <a:srgbClr val="0058AB">
                <a:alpha val="100000"/>
              </a:srgbClr>
            </a:solidFill>
          </p:spPr>
          <p:txBody>
            <a:bodyPr/>
            <a:lstStyle/>
            <a:p/>
          </p:txBody>
        </p:sp>
        <p:sp>
          <p:nvSpPr>
            <p:cNvPr id="57" name="rc57"/>
            <p:cNvSpPr/>
            <p:nvPr/>
          </p:nvSpPr>
          <p:spPr>
            <a:xfrm>
              <a:off x="5582091" y="3829802"/>
              <a:ext cx="217589" cy="1160957"/>
            </a:xfrm>
            <a:prstGeom prst="rect">
              <a:avLst/>
            </a:prstGeom>
            <a:solidFill>
              <a:srgbClr val="0058AB">
                <a:alpha val="100000"/>
              </a:srgbClr>
            </a:solidFill>
          </p:spPr>
          <p:txBody>
            <a:bodyPr/>
            <a:lstStyle/>
            <a:p/>
          </p:txBody>
        </p:sp>
        <p:sp>
          <p:nvSpPr>
            <p:cNvPr id="58" name="rc58"/>
            <p:cNvSpPr/>
            <p:nvPr/>
          </p:nvSpPr>
          <p:spPr>
            <a:xfrm>
              <a:off x="5823858" y="3834680"/>
              <a:ext cx="217589" cy="1156079"/>
            </a:xfrm>
            <a:prstGeom prst="rect">
              <a:avLst/>
            </a:prstGeom>
            <a:solidFill>
              <a:srgbClr val="0058AB">
                <a:alpha val="100000"/>
              </a:srgbClr>
            </a:solidFill>
          </p:spPr>
          <p:txBody>
            <a:bodyPr/>
            <a:lstStyle/>
            <a:p/>
          </p:txBody>
        </p:sp>
        <p:sp>
          <p:nvSpPr>
            <p:cNvPr id="59" name="rc59"/>
            <p:cNvSpPr/>
            <p:nvPr/>
          </p:nvSpPr>
          <p:spPr>
            <a:xfrm>
              <a:off x="6065625" y="3844436"/>
              <a:ext cx="217589" cy="1146323"/>
            </a:xfrm>
            <a:prstGeom prst="rect">
              <a:avLst/>
            </a:prstGeom>
            <a:solidFill>
              <a:srgbClr val="0058AB">
                <a:alpha val="100000"/>
              </a:srgbClr>
            </a:solidFill>
          </p:spPr>
          <p:txBody>
            <a:bodyPr/>
            <a:lstStyle/>
            <a:p/>
          </p:txBody>
        </p:sp>
        <p:sp>
          <p:nvSpPr>
            <p:cNvPr id="60" name="rc60"/>
            <p:cNvSpPr/>
            <p:nvPr/>
          </p:nvSpPr>
          <p:spPr>
            <a:xfrm>
              <a:off x="6307391" y="3878582"/>
              <a:ext cx="217589" cy="1112177"/>
            </a:xfrm>
            <a:prstGeom prst="rect">
              <a:avLst/>
            </a:prstGeom>
            <a:solidFill>
              <a:srgbClr val="0058AB">
                <a:alpha val="100000"/>
              </a:srgbClr>
            </a:solidFill>
          </p:spPr>
          <p:txBody>
            <a:bodyPr/>
            <a:lstStyle/>
            <a:p/>
          </p:txBody>
        </p:sp>
        <p:sp>
          <p:nvSpPr>
            <p:cNvPr id="61" name="rc61"/>
            <p:cNvSpPr/>
            <p:nvPr/>
          </p:nvSpPr>
          <p:spPr>
            <a:xfrm>
              <a:off x="6549158" y="3890777"/>
              <a:ext cx="217589" cy="1099982"/>
            </a:xfrm>
            <a:prstGeom prst="rect">
              <a:avLst/>
            </a:prstGeom>
            <a:solidFill>
              <a:srgbClr val="0058AB">
                <a:alpha val="100000"/>
              </a:srgbClr>
            </a:solidFill>
          </p:spPr>
          <p:txBody>
            <a:bodyPr/>
            <a:lstStyle/>
            <a:p/>
          </p:txBody>
        </p:sp>
        <p:sp>
          <p:nvSpPr>
            <p:cNvPr id="62" name="rc62"/>
            <p:cNvSpPr/>
            <p:nvPr/>
          </p:nvSpPr>
          <p:spPr>
            <a:xfrm>
              <a:off x="6790924" y="2678601"/>
              <a:ext cx="217589" cy="2312159"/>
            </a:xfrm>
            <a:prstGeom prst="rect">
              <a:avLst/>
            </a:prstGeom>
            <a:solidFill>
              <a:srgbClr val="0058AB">
                <a:alpha val="100000"/>
              </a:srgbClr>
            </a:solidFill>
          </p:spPr>
          <p:txBody>
            <a:bodyPr/>
            <a:lstStyle/>
            <a:p/>
          </p:txBody>
        </p:sp>
        <p:sp>
          <p:nvSpPr>
            <p:cNvPr id="63" name="rc63"/>
            <p:cNvSpPr/>
            <p:nvPr/>
          </p:nvSpPr>
          <p:spPr>
            <a:xfrm>
              <a:off x="7032691" y="2612748"/>
              <a:ext cx="217589" cy="2378011"/>
            </a:xfrm>
            <a:prstGeom prst="rect">
              <a:avLst/>
            </a:prstGeom>
            <a:solidFill>
              <a:srgbClr val="0058AB">
                <a:alpha val="100000"/>
              </a:srgbClr>
            </a:solidFill>
          </p:spPr>
          <p:txBody>
            <a:bodyPr/>
            <a:lstStyle/>
            <a:p/>
          </p:txBody>
        </p:sp>
        <p:sp>
          <p:nvSpPr>
            <p:cNvPr id="64" name="rc64"/>
            <p:cNvSpPr/>
            <p:nvPr/>
          </p:nvSpPr>
          <p:spPr>
            <a:xfrm>
              <a:off x="8483291" y="4412720"/>
              <a:ext cx="217589" cy="578039"/>
            </a:xfrm>
            <a:prstGeom prst="rect">
              <a:avLst/>
            </a:prstGeom>
            <a:solidFill>
              <a:srgbClr val="69DBFF">
                <a:alpha val="100000"/>
              </a:srgbClr>
            </a:solidFill>
          </p:spPr>
          <p:txBody>
            <a:bodyPr/>
            <a:lstStyle/>
            <a:p/>
          </p:txBody>
        </p:sp>
        <p:sp>
          <p:nvSpPr>
            <p:cNvPr id="65" name="pl65"/>
            <p:cNvSpPr/>
            <p:nvPr/>
          </p:nvSpPr>
          <p:spPr>
            <a:xfrm>
              <a:off x="6174420" y="3834680"/>
              <a:ext cx="2417666" cy="578039"/>
            </a:xfrm>
            <a:custGeom>
              <a:avLst/>
              <a:pathLst>
                <a:path w="2417666" h="578039">
                  <a:moveTo>
                    <a:pt x="0" y="0"/>
                  </a:moveTo>
                  <a:lnTo>
                    <a:pt x="241766" y="57803"/>
                  </a:lnTo>
                  <a:lnTo>
                    <a:pt x="483533" y="115607"/>
                  </a:lnTo>
                  <a:lnTo>
                    <a:pt x="725299" y="173411"/>
                  </a:lnTo>
                  <a:lnTo>
                    <a:pt x="967066" y="231215"/>
                  </a:lnTo>
                  <a:lnTo>
                    <a:pt x="1208833" y="289019"/>
                  </a:lnTo>
                  <a:lnTo>
                    <a:pt x="1450599" y="346823"/>
                  </a:lnTo>
                  <a:lnTo>
                    <a:pt x="1692366" y="404627"/>
                  </a:lnTo>
                  <a:lnTo>
                    <a:pt x="1934133" y="462431"/>
                  </a:lnTo>
                  <a:lnTo>
                    <a:pt x="2175899" y="520235"/>
                  </a:lnTo>
                  <a:lnTo>
                    <a:pt x="2417666" y="578039"/>
                  </a:lnTo>
                </a:path>
              </a:pathLst>
            </a:custGeom>
            <a:ln w="13550" cap="flat">
              <a:solidFill>
                <a:srgbClr val="000000">
                  <a:alpha val="100000"/>
                </a:srgbClr>
              </a:solidFill>
              <a:prstDash val="solid"/>
              <a:round/>
            </a:ln>
          </p:spPr>
          <p:txBody>
            <a:bodyPr/>
            <a:lstStyle/>
            <a:p/>
          </p:txBody>
        </p:sp>
        <p:sp>
          <p:nvSpPr>
            <p:cNvPr id="66" name="pt66"/>
            <p:cNvSpPr/>
            <p:nvPr/>
          </p:nvSpPr>
          <p:spPr>
            <a:xfrm>
              <a:off x="6149594" y="38098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8676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9254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9832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0410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098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156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214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2722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330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387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603427" y="372862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9" name="tx79"/>
            <p:cNvSpPr/>
            <p:nvPr/>
          </p:nvSpPr>
          <p:spPr>
            <a:xfrm>
              <a:off x="508103" y="249434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127485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80904" y="398022"/>
              <a:ext cx="61693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Singapore</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157%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7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7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78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27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2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2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29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00455"/>
              <a:ext cx="249522" cy="1702242"/>
            </a:xfrm>
            <a:prstGeom prst="rect">
              <a:avLst/>
            </a:prstGeom>
            <a:solidFill>
              <a:srgbClr val="80BD41">
                <a:alpha val="100000"/>
              </a:srgbClr>
            </a:solidFill>
          </p:spPr>
          <p:txBody>
            <a:bodyPr/>
            <a:lstStyle/>
            <a:p/>
          </p:txBody>
        </p:sp>
        <p:sp>
          <p:nvSpPr>
            <p:cNvPr id="24" name="rc24"/>
            <p:cNvSpPr/>
            <p:nvPr/>
          </p:nvSpPr>
          <p:spPr>
            <a:xfrm>
              <a:off x="1296273" y="2365777"/>
              <a:ext cx="249522" cy="34677"/>
            </a:xfrm>
            <a:prstGeom prst="rect">
              <a:avLst/>
            </a:prstGeom>
            <a:solidFill>
              <a:srgbClr val="1CABE2">
                <a:alpha val="100000"/>
              </a:srgbClr>
            </a:solidFill>
          </p:spPr>
          <p:txBody>
            <a:bodyPr/>
            <a:lstStyle/>
            <a:p/>
          </p:txBody>
        </p:sp>
        <p:sp>
          <p:nvSpPr>
            <p:cNvPr id="25" name="rc25"/>
            <p:cNvSpPr/>
            <p:nvPr/>
          </p:nvSpPr>
          <p:spPr>
            <a:xfrm>
              <a:off x="1573521" y="2574861"/>
              <a:ext cx="249522" cy="1527836"/>
            </a:xfrm>
            <a:prstGeom prst="rect">
              <a:avLst/>
            </a:prstGeom>
            <a:solidFill>
              <a:srgbClr val="80BD41">
                <a:alpha val="100000"/>
              </a:srgbClr>
            </a:solidFill>
          </p:spPr>
          <p:txBody>
            <a:bodyPr/>
            <a:lstStyle/>
            <a:p/>
          </p:txBody>
        </p:sp>
        <p:sp>
          <p:nvSpPr>
            <p:cNvPr id="26" name="rc26"/>
            <p:cNvSpPr/>
            <p:nvPr/>
          </p:nvSpPr>
          <p:spPr>
            <a:xfrm>
              <a:off x="1573521" y="2543583"/>
              <a:ext cx="249522" cy="31277"/>
            </a:xfrm>
            <a:prstGeom prst="rect">
              <a:avLst/>
            </a:prstGeom>
            <a:solidFill>
              <a:srgbClr val="1CABE2">
                <a:alpha val="100000"/>
              </a:srgbClr>
            </a:solidFill>
          </p:spPr>
          <p:txBody>
            <a:bodyPr/>
            <a:lstStyle/>
            <a:p/>
          </p:txBody>
        </p:sp>
        <p:sp>
          <p:nvSpPr>
            <p:cNvPr id="27" name="rc27"/>
            <p:cNvSpPr/>
            <p:nvPr/>
          </p:nvSpPr>
          <p:spPr>
            <a:xfrm>
              <a:off x="1850769" y="2575201"/>
              <a:ext cx="249522" cy="1527496"/>
            </a:xfrm>
            <a:prstGeom prst="rect">
              <a:avLst/>
            </a:prstGeom>
            <a:solidFill>
              <a:srgbClr val="80BD41">
                <a:alpha val="100000"/>
              </a:srgbClr>
            </a:solidFill>
          </p:spPr>
          <p:txBody>
            <a:bodyPr/>
            <a:lstStyle/>
            <a:p/>
          </p:txBody>
        </p:sp>
        <p:sp>
          <p:nvSpPr>
            <p:cNvPr id="28" name="rc28"/>
            <p:cNvSpPr/>
            <p:nvPr/>
          </p:nvSpPr>
          <p:spPr>
            <a:xfrm>
              <a:off x="1850769" y="2543923"/>
              <a:ext cx="249522" cy="31277"/>
            </a:xfrm>
            <a:prstGeom prst="rect">
              <a:avLst/>
            </a:prstGeom>
            <a:solidFill>
              <a:srgbClr val="1CABE2">
                <a:alpha val="100000"/>
              </a:srgbClr>
            </a:solidFill>
          </p:spPr>
          <p:txBody>
            <a:bodyPr/>
            <a:lstStyle/>
            <a:p/>
          </p:txBody>
        </p:sp>
        <p:sp>
          <p:nvSpPr>
            <p:cNvPr id="29" name="rc29"/>
            <p:cNvSpPr/>
            <p:nvPr/>
          </p:nvSpPr>
          <p:spPr>
            <a:xfrm>
              <a:off x="2128016" y="2736347"/>
              <a:ext cx="249522" cy="1366349"/>
            </a:xfrm>
            <a:prstGeom prst="rect">
              <a:avLst/>
            </a:prstGeom>
            <a:solidFill>
              <a:srgbClr val="80BD41">
                <a:alpha val="100000"/>
              </a:srgbClr>
            </a:solidFill>
          </p:spPr>
          <p:txBody>
            <a:bodyPr/>
            <a:lstStyle/>
            <a:p/>
          </p:txBody>
        </p:sp>
        <p:sp>
          <p:nvSpPr>
            <p:cNvPr id="30" name="rc30"/>
            <p:cNvSpPr/>
            <p:nvPr/>
          </p:nvSpPr>
          <p:spPr>
            <a:xfrm>
              <a:off x="2128016" y="2679232"/>
              <a:ext cx="249522" cy="57115"/>
            </a:xfrm>
            <a:prstGeom prst="rect">
              <a:avLst/>
            </a:prstGeom>
            <a:solidFill>
              <a:srgbClr val="1CABE2">
                <a:alpha val="100000"/>
              </a:srgbClr>
            </a:solidFill>
          </p:spPr>
          <p:txBody>
            <a:bodyPr/>
            <a:lstStyle/>
            <a:p/>
          </p:txBody>
        </p:sp>
        <p:sp>
          <p:nvSpPr>
            <p:cNvPr id="31" name="rc31"/>
            <p:cNvSpPr/>
            <p:nvPr/>
          </p:nvSpPr>
          <p:spPr>
            <a:xfrm>
              <a:off x="2405264" y="2762185"/>
              <a:ext cx="249522" cy="1340511"/>
            </a:xfrm>
            <a:prstGeom prst="rect">
              <a:avLst/>
            </a:prstGeom>
            <a:solidFill>
              <a:srgbClr val="80BD41">
                <a:alpha val="100000"/>
              </a:srgbClr>
            </a:solidFill>
          </p:spPr>
          <p:txBody>
            <a:bodyPr/>
            <a:lstStyle/>
            <a:p/>
          </p:txBody>
        </p:sp>
        <p:sp>
          <p:nvSpPr>
            <p:cNvPr id="32" name="rc32"/>
            <p:cNvSpPr/>
            <p:nvPr/>
          </p:nvSpPr>
          <p:spPr>
            <a:xfrm>
              <a:off x="2405264" y="2706430"/>
              <a:ext cx="249522" cy="55755"/>
            </a:xfrm>
            <a:prstGeom prst="rect">
              <a:avLst/>
            </a:prstGeom>
            <a:solidFill>
              <a:srgbClr val="1CABE2">
                <a:alpha val="100000"/>
              </a:srgbClr>
            </a:solidFill>
          </p:spPr>
          <p:txBody>
            <a:bodyPr/>
            <a:lstStyle/>
            <a:p/>
          </p:txBody>
        </p:sp>
        <p:sp>
          <p:nvSpPr>
            <p:cNvPr id="33" name="rc33"/>
            <p:cNvSpPr/>
            <p:nvPr/>
          </p:nvSpPr>
          <p:spPr>
            <a:xfrm>
              <a:off x="2682512" y="2747907"/>
              <a:ext cx="249522" cy="1354790"/>
            </a:xfrm>
            <a:prstGeom prst="rect">
              <a:avLst/>
            </a:prstGeom>
            <a:solidFill>
              <a:srgbClr val="80BD41">
                <a:alpha val="100000"/>
              </a:srgbClr>
            </a:solidFill>
          </p:spPr>
          <p:txBody>
            <a:bodyPr/>
            <a:lstStyle/>
            <a:p/>
          </p:txBody>
        </p:sp>
        <p:sp>
          <p:nvSpPr>
            <p:cNvPr id="34" name="rc34"/>
            <p:cNvSpPr/>
            <p:nvPr/>
          </p:nvSpPr>
          <p:spPr>
            <a:xfrm>
              <a:off x="2682512" y="2691471"/>
              <a:ext cx="249522" cy="56435"/>
            </a:xfrm>
            <a:prstGeom prst="rect">
              <a:avLst/>
            </a:prstGeom>
            <a:solidFill>
              <a:srgbClr val="1CABE2">
                <a:alpha val="100000"/>
              </a:srgbClr>
            </a:solidFill>
          </p:spPr>
          <p:txBody>
            <a:bodyPr/>
            <a:lstStyle/>
            <a:p/>
          </p:txBody>
        </p:sp>
        <p:sp>
          <p:nvSpPr>
            <p:cNvPr id="35" name="rc35"/>
            <p:cNvSpPr/>
            <p:nvPr/>
          </p:nvSpPr>
          <p:spPr>
            <a:xfrm>
              <a:off x="2959759" y="2722749"/>
              <a:ext cx="249522" cy="1379948"/>
            </a:xfrm>
            <a:prstGeom prst="rect">
              <a:avLst/>
            </a:prstGeom>
            <a:solidFill>
              <a:srgbClr val="80BD41">
                <a:alpha val="100000"/>
              </a:srgbClr>
            </a:solidFill>
          </p:spPr>
          <p:txBody>
            <a:bodyPr/>
            <a:lstStyle/>
            <a:p/>
          </p:txBody>
        </p:sp>
        <p:sp>
          <p:nvSpPr>
            <p:cNvPr id="36" name="rc36"/>
            <p:cNvSpPr/>
            <p:nvPr/>
          </p:nvSpPr>
          <p:spPr>
            <a:xfrm>
              <a:off x="2959759" y="2665293"/>
              <a:ext cx="249522" cy="57455"/>
            </a:xfrm>
            <a:prstGeom prst="rect">
              <a:avLst/>
            </a:prstGeom>
            <a:solidFill>
              <a:srgbClr val="1CABE2">
                <a:alpha val="100000"/>
              </a:srgbClr>
            </a:solidFill>
          </p:spPr>
          <p:txBody>
            <a:bodyPr/>
            <a:lstStyle/>
            <a:p/>
          </p:txBody>
        </p:sp>
        <p:sp>
          <p:nvSpPr>
            <p:cNvPr id="37" name="rc37"/>
            <p:cNvSpPr/>
            <p:nvPr/>
          </p:nvSpPr>
          <p:spPr>
            <a:xfrm>
              <a:off x="3237007" y="2651014"/>
              <a:ext cx="249522" cy="1451682"/>
            </a:xfrm>
            <a:prstGeom prst="rect">
              <a:avLst/>
            </a:prstGeom>
            <a:solidFill>
              <a:srgbClr val="80BD41">
                <a:alpha val="100000"/>
              </a:srgbClr>
            </a:solidFill>
          </p:spPr>
          <p:txBody>
            <a:bodyPr/>
            <a:lstStyle/>
            <a:p/>
          </p:txBody>
        </p:sp>
        <p:sp>
          <p:nvSpPr>
            <p:cNvPr id="38" name="rc38"/>
            <p:cNvSpPr/>
            <p:nvPr/>
          </p:nvSpPr>
          <p:spPr>
            <a:xfrm>
              <a:off x="3237007" y="2621437"/>
              <a:ext cx="249522" cy="29577"/>
            </a:xfrm>
            <a:prstGeom prst="rect">
              <a:avLst/>
            </a:prstGeom>
            <a:solidFill>
              <a:srgbClr val="1CABE2">
                <a:alpha val="100000"/>
              </a:srgbClr>
            </a:solidFill>
          </p:spPr>
          <p:txBody>
            <a:bodyPr/>
            <a:lstStyle/>
            <a:p/>
          </p:txBody>
        </p:sp>
        <p:sp>
          <p:nvSpPr>
            <p:cNvPr id="39" name="rc39"/>
            <p:cNvSpPr/>
            <p:nvPr/>
          </p:nvSpPr>
          <p:spPr>
            <a:xfrm>
              <a:off x="3514255" y="2624497"/>
              <a:ext cx="249522" cy="1478200"/>
            </a:xfrm>
            <a:prstGeom prst="rect">
              <a:avLst/>
            </a:prstGeom>
            <a:solidFill>
              <a:srgbClr val="80BD41">
                <a:alpha val="100000"/>
              </a:srgbClr>
            </a:solidFill>
          </p:spPr>
          <p:txBody>
            <a:bodyPr/>
            <a:lstStyle/>
            <a:p/>
          </p:txBody>
        </p:sp>
        <p:sp>
          <p:nvSpPr>
            <p:cNvPr id="40" name="rc40"/>
            <p:cNvSpPr/>
            <p:nvPr/>
          </p:nvSpPr>
          <p:spPr>
            <a:xfrm>
              <a:off x="3514255" y="2594239"/>
              <a:ext cx="249522" cy="30257"/>
            </a:xfrm>
            <a:prstGeom prst="rect">
              <a:avLst/>
            </a:prstGeom>
            <a:solidFill>
              <a:srgbClr val="1CABE2">
                <a:alpha val="100000"/>
              </a:srgbClr>
            </a:solidFill>
          </p:spPr>
          <p:txBody>
            <a:bodyPr/>
            <a:lstStyle/>
            <a:p/>
          </p:txBody>
        </p:sp>
        <p:sp>
          <p:nvSpPr>
            <p:cNvPr id="41" name="rc41"/>
            <p:cNvSpPr/>
            <p:nvPr/>
          </p:nvSpPr>
          <p:spPr>
            <a:xfrm>
              <a:off x="3791502" y="2622457"/>
              <a:ext cx="249522" cy="1480240"/>
            </a:xfrm>
            <a:prstGeom prst="rect">
              <a:avLst/>
            </a:prstGeom>
            <a:solidFill>
              <a:srgbClr val="80BD41">
                <a:alpha val="100000"/>
              </a:srgbClr>
            </a:solidFill>
          </p:spPr>
          <p:txBody>
            <a:bodyPr/>
            <a:lstStyle/>
            <a:p/>
          </p:txBody>
        </p:sp>
        <p:sp>
          <p:nvSpPr>
            <p:cNvPr id="42" name="rc42"/>
            <p:cNvSpPr/>
            <p:nvPr/>
          </p:nvSpPr>
          <p:spPr>
            <a:xfrm>
              <a:off x="3791502" y="2592199"/>
              <a:ext cx="249522" cy="30257"/>
            </a:xfrm>
            <a:prstGeom prst="rect">
              <a:avLst/>
            </a:prstGeom>
            <a:solidFill>
              <a:srgbClr val="1CABE2">
                <a:alpha val="100000"/>
              </a:srgbClr>
            </a:solidFill>
          </p:spPr>
          <p:txBody>
            <a:bodyPr/>
            <a:lstStyle/>
            <a:p/>
          </p:txBody>
        </p:sp>
        <p:sp>
          <p:nvSpPr>
            <p:cNvPr id="43" name="rc43"/>
            <p:cNvSpPr/>
            <p:nvPr/>
          </p:nvSpPr>
          <p:spPr>
            <a:xfrm>
              <a:off x="4068750" y="2684672"/>
              <a:ext cx="249522" cy="1418025"/>
            </a:xfrm>
            <a:prstGeom prst="rect">
              <a:avLst/>
            </a:prstGeom>
            <a:solidFill>
              <a:srgbClr val="80BD41">
                <a:alpha val="100000"/>
              </a:srgbClr>
            </a:solidFill>
          </p:spPr>
          <p:txBody>
            <a:bodyPr/>
            <a:lstStyle/>
            <a:p/>
          </p:txBody>
        </p:sp>
        <p:sp>
          <p:nvSpPr>
            <p:cNvPr id="44" name="rc44"/>
            <p:cNvSpPr/>
            <p:nvPr/>
          </p:nvSpPr>
          <p:spPr>
            <a:xfrm>
              <a:off x="4068750" y="2655774"/>
              <a:ext cx="249522" cy="28897"/>
            </a:xfrm>
            <a:prstGeom prst="rect">
              <a:avLst/>
            </a:prstGeom>
            <a:solidFill>
              <a:srgbClr val="1CABE2">
                <a:alpha val="100000"/>
              </a:srgbClr>
            </a:solidFill>
          </p:spPr>
          <p:txBody>
            <a:bodyPr/>
            <a:lstStyle/>
            <a:p/>
          </p:txBody>
        </p:sp>
        <p:sp>
          <p:nvSpPr>
            <p:cNvPr id="45" name="rc45"/>
            <p:cNvSpPr/>
            <p:nvPr/>
          </p:nvSpPr>
          <p:spPr>
            <a:xfrm>
              <a:off x="4345998" y="2622117"/>
              <a:ext cx="249522" cy="1480580"/>
            </a:xfrm>
            <a:prstGeom prst="rect">
              <a:avLst/>
            </a:prstGeom>
            <a:solidFill>
              <a:srgbClr val="80BD41">
                <a:alpha val="100000"/>
              </a:srgbClr>
            </a:solidFill>
          </p:spPr>
          <p:txBody>
            <a:bodyPr/>
            <a:lstStyle/>
            <a:p/>
          </p:txBody>
        </p:sp>
        <p:sp>
          <p:nvSpPr>
            <p:cNvPr id="46" name="rc46"/>
            <p:cNvSpPr/>
            <p:nvPr/>
          </p:nvSpPr>
          <p:spPr>
            <a:xfrm>
              <a:off x="4345998" y="2576220"/>
              <a:ext cx="249522" cy="45896"/>
            </a:xfrm>
            <a:prstGeom prst="rect">
              <a:avLst/>
            </a:prstGeom>
            <a:solidFill>
              <a:srgbClr val="1CABE2">
                <a:alpha val="100000"/>
              </a:srgbClr>
            </a:solidFill>
          </p:spPr>
          <p:txBody>
            <a:bodyPr/>
            <a:lstStyle/>
            <a:p/>
          </p:txBody>
        </p:sp>
        <p:sp>
          <p:nvSpPr>
            <p:cNvPr id="47" name="rc47"/>
            <p:cNvSpPr/>
            <p:nvPr/>
          </p:nvSpPr>
          <p:spPr>
            <a:xfrm>
              <a:off x="4623245" y="2475929"/>
              <a:ext cx="249522" cy="1626768"/>
            </a:xfrm>
            <a:prstGeom prst="rect">
              <a:avLst/>
            </a:prstGeom>
            <a:solidFill>
              <a:srgbClr val="80BD41">
                <a:alpha val="100000"/>
              </a:srgbClr>
            </a:solidFill>
          </p:spPr>
          <p:txBody>
            <a:bodyPr/>
            <a:lstStyle/>
            <a:p/>
          </p:txBody>
        </p:sp>
        <p:sp>
          <p:nvSpPr>
            <p:cNvPr id="48" name="rc48"/>
            <p:cNvSpPr/>
            <p:nvPr/>
          </p:nvSpPr>
          <p:spPr>
            <a:xfrm>
              <a:off x="4623245" y="2442611"/>
              <a:ext cx="249522" cy="33317"/>
            </a:xfrm>
            <a:prstGeom prst="rect">
              <a:avLst/>
            </a:prstGeom>
            <a:solidFill>
              <a:srgbClr val="1CABE2">
                <a:alpha val="100000"/>
              </a:srgbClr>
            </a:solidFill>
          </p:spPr>
          <p:txBody>
            <a:bodyPr/>
            <a:lstStyle/>
            <a:p/>
          </p:txBody>
        </p:sp>
        <p:sp>
          <p:nvSpPr>
            <p:cNvPr id="49" name="rc49"/>
            <p:cNvSpPr/>
            <p:nvPr/>
          </p:nvSpPr>
          <p:spPr>
            <a:xfrm>
              <a:off x="4900493" y="2582680"/>
              <a:ext cx="249522" cy="1520016"/>
            </a:xfrm>
            <a:prstGeom prst="rect">
              <a:avLst/>
            </a:prstGeom>
            <a:solidFill>
              <a:srgbClr val="80BD41">
                <a:alpha val="100000"/>
              </a:srgbClr>
            </a:solidFill>
          </p:spPr>
          <p:txBody>
            <a:bodyPr/>
            <a:lstStyle/>
            <a:p/>
          </p:txBody>
        </p:sp>
        <p:sp>
          <p:nvSpPr>
            <p:cNvPr id="50" name="rc50"/>
            <p:cNvSpPr/>
            <p:nvPr/>
          </p:nvSpPr>
          <p:spPr>
            <a:xfrm>
              <a:off x="4900493" y="2551742"/>
              <a:ext cx="249522" cy="30937"/>
            </a:xfrm>
            <a:prstGeom prst="rect">
              <a:avLst/>
            </a:prstGeom>
            <a:solidFill>
              <a:srgbClr val="1CABE2">
                <a:alpha val="100000"/>
              </a:srgbClr>
            </a:solidFill>
          </p:spPr>
          <p:txBody>
            <a:bodyPr/>
            <a:lstStyle/>
            <a:p/>
          </p:txBody>
        </p:sp>
        <p:sp>
          <p:nvSpPr>
            <p:cNvPr id="51" name="rc51"/>
            <p:cNvSpPr/>
            <p:nvPr/>
          </p:nvSpPr>
          <p:spPr>
            <a:xfrm>
              <a:off x="5177741" y="2488508"/>
              <a:ext cx="249522" cy="1614189"/>
            </a:xfrm>
            <a:prstGeom prst="rect">
              <a:avLst/>
            </a:prstGeom>
            <a:solidFill>
              <a:srgbClr val="80BD41">
                <a:alpha val="100000"/>
              </a:srgbClr>
            </a:solidFill>
          </p:spPr>
          <p:txBody>
            <a:bodyPr/>
            <a:lstStyle/>
            <a:p/>
          </p:txBody>
        </p:sp>
        <p:sp>
          <p:nvSpPr>
            <p:cNvPr id="52" name="rc52"/>
            <p:cNvSpPr/>
            <p:nvPr/>
          </p:nvSpPr>
          <p:spPr>
            <a:xfrm>
              <a:off x="5177741" y="2455530"/>
              <a:ext cx="249522" cy="32977"/>
            </a:xfrm>
            <a:prstGeom prst="rect">
              <a:avLst/>
            </a:prstGeom>
            <a:solidFill>
              <a:srgbClr val="1CABE2">
                <a:alpha val="100000"/>
              </a:srgbClr>
            </a:solidFill>
          </p:spPr>
          <p:txBody>
            <a:bodyPr/>
            <a:lstStyle/>
            <a:p/>
          </p:txBody>
        </p:sp>
        <p:sp>
          <p:nvSpPr>
            <p:cNvPr id="53" name="rc53"/>
            <p:cNvSpPr/>
            <p:nvPr/>
          </p:nvSpPr>
          <p:spPr>
            <a:xfrm>
              <a:off x="5454988" y="2518765"/>
              <a:ext cx="249522" cy="1583931"/>
            </a:xfrm>
            <a:prstGeom prst="rect">
              <a:avLst/>
            </a:prstGeom>
            <a:solidFill>
              <a:srgbClr val="80BD41">
                <a:alpha val="100000"/>
              </a:srgbClr>
            </a:solidFill>
          </p:spPr>
          <p:txBody>
            <a:bodyPr/>
            <a:lstStyle/>
            <a:p/>
          </p:txBody>
        </p:sp>
        <p:sp>
          <p:nvSpPr>
            <p:cNvPr id="54" name="rc54"/>
            <p:cNvSpPr/>
            <p:nvPr/>
          </p:nvSpPr>
          <p:spPr>
            <a:xfrm>
              <a:off x="5454988" y="2486468"/>
              <a:ext cx="249522" cy="32297"/>
            </a:xfrm>
            <a:prstGeom prst="rect">
              <a:avLst/>
            </a:prstGeom>
            <a:solidFill>
              <a:srgbClr val="1CABE2">
                <a:alpha val="100000"/>
              </a:srgbClr>
            </a:solidFill>
          </p:spPr>
          <p:txBody>
            <a:bodyPr/>
            <a:lstStyle/>
            <a:p/>
          </p:txBody>
        </p:sp>
        <p:sp>
          <p:nvSpPr>
            <p:cNvPr id="55" name="rc55"/>
            <p:cNvSpPr/>
            <p:nvPr/>
          </p:nvSpPr>
          <p:spPr>
            <a:xfrm>
              <a:off x="5732236" y="2553102"/>
              <a:ext cx="249522" cy="1549594"/>
            </a:xfrm>
            <a:prstGeom prst="rect">
              <a:avLst/>
            </a:prstGeom>
            <a:solidFill>
              <a:srgbClr val="80BD41">
                <a:alpha val="100000"/>
              </a:srgbClr>
            </a:solidFill>
          </p:spPr>
          <p:txBody>
            <a:bodyPr/>
            <a:lstStyle/>
            <a:p/>
          </p:txBody>
        </p:sp>
        <p:sp>
          <p:nvSpPr>
            <p:cNvPr id="56" name="rc56"/>
            <p:cNvSpPr/>
            <p:nvPr/>
          </p:nvSpPr>
          <p:spPr>
            <a:xfrm>
              <a:off x="5732236" y="2521485"/>
              <a:ext cx="249522" cy="31617"/>
            </a:xfrm>
            <a:prstGeom prst="rect">
              <a:avLst/>
            </a:prstGeom>
            <a:solidFill>
              <a:srgbClr val="1CABE2">
                <a:alpha val="100000"/>
              </a:srgbClr>
            </a:solidFill>
          </p:spPr>
          <p:txBody>
            <a:bodyPr/>
            <a:lstStyle/>
            <a:p/>
          </p:txBody>
        </p:sp>
        <p:sp>
          <p:nvSpPr>
            <p:cNvPr id="57" name="rc57"/>
            <p:cNvSpPr/>
            <p:nvPr/>
          </p:nvSpPr>
          <p:spPr>
            <a:xfrm>
              <a:off x="6009484" y="2549363"/>
              <a:ext cx="249522" cy="1553334"/>
            </a:xfrm>
            <a:prstGeom prst="rect">
              <a:avLst/>
            </a:prstGeom>
            <a:solidFill>
              <a:srgbClr val="80BD41">
                <a:alpha val="100000"/>
              </a:srgbClr>
            </a:solidFill>
          </p:spPr>
          <p:txBody>
            <a:bodyPr/>
            <a:lstStyle/>
            <a:p/>
          </p:txBody>
        </p:sp>
        <p:sp>
          <p:nvSpPr>
            <p:cNvPr id="58" name="rc58"/>
            <p:cNvSpPr/>
            <p:nvPr/>
          </p:nvSpPr>
          <p:spPr>
            <a:xfrm>
              <a:off x="6009484" y="2517745"/>
              <a:ext cx="249522" cy="31617"/>
            </a:xfrm>
            <a:prstGeom prst="rect">
              <a:avLst/>
            </a:prstGeom>
            <a:solidFill>
              <a:srgbClr val="1CABE2">
                <a:alpha val="100000"/>
              </a:srgbClr>
            </a:solidFill>
          </p:spPr>
          <p:txBody>
            <a:bodyPr/>
            <a:lstStyle/>
            <a:p/>
          </p:txBody>
        </p:sp>
        <p:sp>
          <p:nvSpPr>
            <p:cNvPr id="59" name="rc59"/>
            <p:cNvSpPr/>
            <p:nvPr/>
          </p:nvSpPr>
          <p:spPr>
            <a:xfrm>
              <a:off x="6286731" y="2499047"/>
              <a:ext cx="249522" cy="1603650"/>
            </a:xfrm>
            <a:prstGeom prst="rect">
              <a:avLst/>
            </a:prstGeom>
            <a:solidFill>
              <a:srgbClr val="80BD41">
                <a:alpha val="100000"/>
              </a:srgbClr>
            </a:solidFill>
          </p:spPr>
          <p:txBody>
            <a:bodyPr/>
            <a:lstStyle/>
            <a:p/>
          </p:txBody>
        </p:sp>
        <p:sp>
          <p:nvSpPr>
            <p:cNvPr id="60" name="rc60"/>
            <p:cNvSpPr/>
            <p:nvPr/>
          </p:nvSpPr>
          <p:spPr>
            <a:xfrm>
              <a:off x="6286731" y="2482728"/>
              <a:ext cx="249522" cy="16318"/>
            </a:xfrm>
            <a:prstGeom prst="rect">
              <a:avLst/>
            </a:prstGeom>
            <a:solidFill>
              <a:srgbClr val="1CABE2">
                <a:alpha val="100000"/>
              </a:srgbClr>
            </a:solidFill>
          </p:spPr>
          <p:txBody>
            <a:bodyPr/>
            <a:lstStyle/>
            <a:p/>
          </p:txBody>
        </p:sp>
        <p:sp>
          <p:nvSpPr>
            <p:cNvPr id="61" name="rc61"/>
            <p:cNvSpPr/>
            <p:nvPr/>
          </p:nvSpPr>
          <p:spPr>
            <a:xfrm>
              <a:off x="6563979" y="2507206"/>
              <a:ext cx="249522" cy="1595490"/>
            </a:xfrm>
            <a:prstGeom prst="rect">
              <a:avLst/>
            </a:prstGeom>
            <a:solidFill>
              <a:srgbClr val="80BD41">
                <a:alpha val="100000"/>
              </a:srgbClr>
            </a:solidFill>
          </p:spPr>
          <p:txBody>
            <a:bodyPr/>
            <a:lstStyle/>
            <a:p/>
          </p:txBody>
        </p:sp>
        <p:sp>
          <p:nvSpPr>
            <p:cNvPr id="62" name="rc62"/>
            <p:cNvSpPr/>
            <p:nvPr/>
          </p:nvSpPr>
          <p:spPr>
            <a:xfrm>
              <a:off x="6563979" y="2491227"/>
              <a:ext cx="249522" cy="15978"/>
            </a:xfrm>
            <a:prstGeom prst="rect">
              <a:avLst/>
            </a:prstGeom>
            <a:solidFill>
              <a:srgbClr val="1CABE2">
                <a:alpha val="100000"/>
              </a:srgbClr>
            </a:solidFill>
          </p:spPr>
          <p:txBody>
            <a:bodyPr/>
            <a:lstStyle/>
            <a:p/>
          </p:txBody>
        </p:sp>
        <p:sp>
          <p:nvSpPr>
            <p:cNvPr id="63" name="rc63"/>
            <p:cNvSpPr/>
            <p:nvPr/>
          </p:nvSpPr>
          <p:spPr>
            <a:xfrm>
              <a:off x="6841227" y="2519785"/>
              <a:ext cx="249522" cy="1582911"/>
            </a:xfrm>
            <a:prstGeom prst="rect">
              <a:avLst/>
            </a:prstGeom>
            <a:solidFill>
              <a:srgbClr val="80BD41">
                <a:alpha val="100000"/>
              </a:srgbClr>
            </a:solidFill>
          </p:spPr>
          <p:txBody>
            <a:bodyPr/>
            <a:lstStyle/>
            <a:p/>
          </p:txBody>
        </p:sp>
        <p:sp>
          <p:nvSpPr>
            <p:cNvPr id="64" name="rc64"/>
            <p:cNvSpPr/>
            <p:nvPr/>
          </p:nvSpPr>
          <p:spPr>
            <a:xfrm>
              <a:off x="6841227" y="2503806"/>
              <a:ext cx="249522" cy="15978"/>
            </a:xfrm>
            <a:prstGeom prst="rect">
              <a:avLst/>
            </a:prstGeom>
            <a:solidFill>
              <a:srgbClr val="1CABE2">
                <a:alpha val="100000"/>
              </a:srgbClr>
            </a:solidFill>
          </p:spPr>
          <p:txBody>
            <a:bodyPr/>
            <a:lstStyle/>
            <a:p/>
          </p:txBody>
        </p:sp>
        <p:sp>
          <p:nvSpPr>
            <p:cNvPr id="65" name="rc65"/>
            <p:cNvSpPr/>
            <p:nvPr/>
          </p:nvSpPr>
          <p:spPr>
            <a:xfrm>
              <a:off x="7118474" y="2569421"/>
              <a:ext cx="249522" cy="1533275"/>
            </a:xfrm>
            <a:prstGeom prst="rect">
              <a:avLst/>
            </a:prstGeom>
            <a:solidFill>
              <a:srgbClr val="80BD41">
                <a:alpha val="100000"/>
              </a:srgbClr>
            </a:solidFill>
          </p:spPr>
          <p:txBody>
            <a:bodyPr/>
            <a:lstStyle/>
            <a:p/>
          </p:txBody>
        </p:sp>
        <p:sp>
          <p:nvSpPr>
            <p:cNvPr id="66" name="rc66"/>
            <p:cNvSpPr/>
            <p:nvPr/>
          </p:nvSpPr>
          <p:spPr>
            <a:xfrm>
              <a:off x="7118474" y="2553782"/>
              <a:ext cx="249522" cy="15638"/>
            </a:xfrm>
            <a:prstGeom prst="rect">
              <a:avLst/>
            </a:prstGeom>
            <a:solidFill>
              <a:srgbClr val="1CABE2">
                <a:alpha val="100000"/>
              </a:srgbClr>
            </a:solidFill>
          </p:spPr>
          <p:txBody>
            <a:bodyPr/>
            <a:lstStyle/>
            <a:p/>
          </p:txBody>
        </p:sp>
        <p:sp>
          <p:nvSpPr>
            <p:cNvPr id="67" name="rc67"/>
            <p:cNvSpPr/>
            <p:nvPr/>
          </p:nvSpPr>
          <p:spPr>
            <a:xfrm>
              <a:off x="7395722" y="2584720"/>
              <a:ext cx="249522" cy="1517977"/>
            </a:xfrm>
            <a:prstGeom prst="rect">
              <a:avLst/>
            </a:prstGeom>
            <a:solidFill>
              <a:srgbClr val="80BD41">
                <a:alpha val="100000"/>
              </a:srgbClr>
            </a:solidFill>
          </p:spPr>
          <p:txBody>
            <a:bodyPr/>
            <a:lstStyle/>
            <a:p/>
          </p:txBody>
        </p:sp>
        <p:sp>
          <p:nvSpPr>
            <p:cNvPr id="68" name="rc68"/>
            <p:cNvSpPr/>
            <p:nvPr/>
          </p:nvSpPr>
          <p:spPr>
            <a:xfrm>
              <a:off x="7395722" y="2569421"/>
              <a:ext cx="249522" cy="15298"/>
            </a:xfrm>
            <a:prstGeom prst="rect">
              <a:avLst/>
            </a:prstGeom>
            <a:solidFill>
              <a:srgbClr val="1CABE2">
                <a:alpha val="100000"/>
              </a:srgbClr>
            </a:solidFill>
          </p:spPr>
          <p:txBody>
            <a:bodyPr/>
            <a:lstStyle/>
            <a:p/>
          </p:txBody>
        </p:sp>
        <p:sp>
          <p:nvSpPr>
            <p:cNvPr id="69" name="rc69"/>
            <p:cNvSpPr/>
            <p:nvPr/>
          </p:nvSpPr>
          <p:spPr>
            <a:xfrm>
              <a:off x="7672970" y="2523525"/>
              <a:ext cx="249522" cy="1579172"/>
            </a:xfrm>
            <a:prstGeom prst="rect">
              <a:avLst/>
            </a:prstGeom>
            <a:solidFill>
              <a:srgbClr val="80BD41">
                <a:alpha val="100000"/>
              </a:srgbClr>
            </a:solidFill>
          </p:spPr>
          <p:txBody>
            <a:bodyPr/>
            <a:lstStyle/>
            <a:p/>
          </p:txBody>
        </p:sp>
        <p:sp>
          <p:nvSpPr>
            <p:cNvPr id="70" name="rc70"/>
            <p:cNvSpPr/>
            <p:nvPr/>
          </p:nvSpPr>
          <p:spPr>
            <a:xfrm>
              <a:off x="7672970" y="2491227"/>
              <a:ext cx="249522" cy="32297"/>
            </a:xfrm>
            <a:prstGeom prst="rect">
              <a:avLst/>
            </a:prstGeom>
            <a:solidFill>
              <a:srgbClr val="1CABE2">
                <a:alpha val="100000"/>
              </a:srgbClr>
            </a:solidFill>
          </p:spPr>
          <p:txBody>
            <a:bodyPr/>
            <a:lstStyle/>
            <a:p/>
          </p:txBody>
        </p:sp>
        <p:sp>
          <p:nvSpPr>
            <p:cNvPr id="71" name="rc71"/>
            <p:cNvSpPr/>
            <p:nvPr/>
          </p:nvSpPr>
          <p:spPr>
            <a:xfrm>
              <a:off x="7950217" y="2479328"/>
              <a:ext cx="249522" cy="1623368"/>
            </a:xfrm>
            <a:prstGeom prst="rect">
              <a:avLst/>
            </a:prstGeom>
            <a:solidFill>
              <a:srgbClr val="80BD41">
                <a:alpha val="100000"/>
              </a:srgbClr>
            </a:solidFill>
          </p:spPr>
          <p:txBody>
            <a:bodyPr/>
            <a:lstStyle/>
            <a:p/>
          </p:txBody>
        </p:sp>
        <p:sp>
          <p:nvSpPr>
            <p:cNvPr id="72" name="rc72"/>
            <p:cNvSpPr/>
            <p:nvPr/>
          </p:nvSpPr>
          <p:spPr>
            <a:xfrm>
              <a:off x="7950217" y="2446011"/>
              <a:ext cx="249522" cy="33317"/>
            </a:xfrm>
            <a:prstGeom prst="rect">
              <a:avLst/>
            </a:prstGeom>
            <a:solidFill>
              <a:srgbClr val="1CABE2">
                <a:alpha val="100000"/>
              </a:srgbClr>
            </a:solidFill>
          </p:spPr>
          <p:txBody>
            <a:bodyPr/>
            <a:lstStyle/>
            <a:p/>
          </p:txBody>
        </p:sp>
        <p:sp>
          <p:nvSpPr>
            <p:cNvPr id="73" name="pl73"/>
            <p:cNvSpPr/>
            <p:nvPr/>
          </p:nvSpPr>
          <p:spPr>
            <a:xfrm>
              <a:off x="1421035" y="1236556"/>
              <a:ext cx="6653943" cy="86852"/>
            </a:xfrm>
            <a:custGeom>
              <a:avLst/>
              <a:pathLst>
                <a:path w="6653943" h="86852">
                  <a:moveTo>
                    <a:pt x="0" y="28950"/>
                  </a:moveTo>
                  <a:lnTo>
                    <a:pt x="277247" y="28950"/>
                  </a:lnTo>
                  <a:lnTo>
                    <a:pt x="554495" y="28950"/>
                  </a:lnTo>
                  <a:lnTo>
                    <a:pt x="831742" y="86852"/>
                  </a:lnTo>
                  <a:lnTo>
                    <a:pt x="1108990" y="86852"/>
                  </a:lnTo>
                  <a:lnTo>
                    <a:pt x="1386238" y="86852"/>
                  </a:lnTo>
                  <a:lnTo>
                    <a:pt x="1663485" y="86852"/>
                  </a:lnTo>
                  <a:lnTo>
                    <a:pt x="1940733" y="28950"/>
                  </a:lnTo>
                  <a:lnTo>
                    <a:pt x="2217981" y="28950"/>
                  </a:lnTo>
                  <a:lnTo>
                    <a:pt x="2495228" y="28950"/>
                  </a:lnTo>
                  <a:lnTo>
                    <a:pt x="2772476" y="28950"/>
                  </a:lnTo>
                  <a:lnTo>
                    <a:pt x="3049724" y="57901"/>
                  </a:lnTo>
                  <a:lnTo>
                    <a:pt x="3326971" y="28950"/>
                  </a:lnTo>
                  <a:lnTo>
                    <a:pt x="3604219" y="28950"/>
                  </a:lnTo>
                  <a:lnTo>
                    <a:pt x="3881467" y="28950"/>
                  </a:lnTo>
                  <a:lnTo>
                    <a:pt x="4158714" y="28950"/>
                  </a:lnTo>
                  <a:lnTo>
                    <a:pt x="4435962" y="28950"/>
                  </a:lnTo>
                  <a:lnTo>
                    <a:pt x="4713210" y="28950"/>
                  </a:lnTo>
                  <a:lnTo>
                    <a:pt x="4990457" y="0"/>
                  </a:lnTo>
                  <a:lnTo>
                    <a:pt x="5267705" y="0"/>
                  </a:lnTo>
                  <a:lnTo>
                    <a:pt x="5544953" y="0"/>
                  </a:lnTo>
                  <a:lnTo>
                    <a:pt x="5822200" y="0"/>
                  </a:lnTo>
                  <a:lnTo>
                    <a:pt x="6099448" y="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229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51.1</a:t>
              </a:r>
            </a:p>
          </p:txBody>
        </p:sp>
        <p:sp>
          <p:nvSpPr>
            <p:cNvPr id="85" name="tx85"/>
            <p:cNvSpPr/>
            <p:nvPr/>
          </p:nvSpPr>
          <p:spPr>
            <a:xfrm>
              <a:off x="2715845" y="2555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41.5</a:t>
              </a:r>
            </a:p>
          </p:txBody>
        </p:sp>
        <p:sp>
          <p:nvSpPr>
            <p:cNvPr id="86" name="tx86"/>
            <p:cNvSpPr/>
            <p:nvPr/>
          </p:nvSpPr>
          <p:spPr>
            <a:xfrm>
              <a:off x="4102084" y="2519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a:t>
              </a:r>
            </a:p>
          </p:txBody>
        </p:sp>
        <p:sp>
          <p:nvSpPr>
            <p:cNvPr id="87" name="tx87"/>
            <p:cNvSpPr/>
            <p:nvPr/>
          </p:nvSpPr>
          <p:spPr>
            <a:xfrm>
              <a:off x="5488322" y="235047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47.5</a:t>
              </a:r>
            </a:p>
          </p:txBody>
        </p:sp>
        <p:sp>
          <p:nvSpPr>
            <p:cNvPr id="88" name="tx88"/>
            <p:cNvSpPr/>
            <p:nvPr/>
          </p:nvSpPr>
          <p:spPr>
            <a:xfrm>
              <a:off x="6597312" y="235672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89" name="tx89"/>
            <p:cNvSpPr/>
            <p:nvPr/>
          </p:nvSpPr>
          <p:spPr>
            <a:xfrm>
              <a:off x="6913737" y="236930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a:t>
              </a:r>
            </a:p>
          </p:txBody>
        </p:sp>
        <p:sp>
          <p:nvSpPr>
            <p:cNvPr id="90" name="tx90"/>
            <p:cNvSpPr/>
            <p:nvPr/>
          </p:nvSpPr>
          <p:spPr>
            <a:xfrm>
              <a:off x="7151808" y="241847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1" name="tx91"/>
            <p:cNvSpPr/>
            <p:nvPr/>
          </p:nvSpPr>
          <p:spPr>
            <a:xfrm>
              <a:off x="7429055" y="2433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2" name="tx92"/>
            <p:cNvSpPr/>
            <p:nvPr/>
          </p:nvSpPr>
          <p:spPr>
            <a:xfrm>
              <a:off x="7706303" y="235672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3" name="tx93"/>
            <p:cNvSpPr/>
            <p:nvPr/>
          </p:nvSpPr>
          <p:spPr>
            <a:xfrm>
              <a:off x="7983551" y="2310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16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05" name="tx105"/>
            <p:cNvSpPr/>
            <p:nvPr/>
          </p:nvSpPr>
          <p:spPr>
            <a:xfrm>
              <a:off x="1394909" y="23492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6" name="tx106"/>
            <p:cNvSpPr/>
            <p:nvPr/>
          </p:nvSpPr>
          <p:spPr>
            <a:xfrm>
              <a:off x="2715845" y="33902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07" name="tx107"/>
            <p:cNvSpPr/>
            <p:nvPr/>
          </p:nvSpPr>
          <p:spPr>
            <a:xfrm>
              <a:off x="2741971" y="26857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4102084" y="33597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09" name="tx109"/>
            <p:cNvSpPr/>
            <p:nvPr/>
          </p:nvSpPr>
          <p:spPr>
            <a:xfrm>
              <a:off x="4139953" y="26363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75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1" name="tx111"/>
            <p:cNvSpPr/>
            <p:nvPr/>
          </p:nvSpPr>
          <p:spPr>
            <a:xfrm>
              <a:off x="5526191" y="24687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69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13" name="tx113"/>
            <p:cNvSpPr/>
            <p:nvPr/>
          </p:nvSpPr>
          <p:spPr>
            <a:xfrm>
              <a:off x="6635182" y="24653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76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5" name="tx115"/>
            <p:cNvSpPr/>
            <p:nvPr/>
          </p:nvSpPr>
          <p:spPr>
            <a:xfrm>
              <a:off x="6912430" y="2477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3010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17" name="tx117"/>
            <p:cNvSpPr/>
            <p:nvPr/>
          </p:nvSpPr>
          <p:spPr>
            <a:xfrm>
              <a:off x="7189677" y="25277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3086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9" name="tx119"/>
            <p:cNvSpPr/>
            <p:nvPr/>
          </p:nvSpPr>
          <p:spPr>
            <a:xfrm>
              <a:off x="7466925" y="25431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278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1" name="tx121"/>
            <p:cNvSpPr/>
            <p:nvPr/>
          </p:nvSpPr>
          <p:spPr>
            <a:xfrm>
              <a:off x="7744173" y="24734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255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3" name="tx123"/>
            <p:cNvSpPr/>
            <p:nvPr/>
          </p:nvSpPr>
          <p:spPr>
            <a:xfrm>
              <a:off x="8021420" y="24287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0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50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0249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48663"/>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2000-2024</a:t>
              </a:r>
            </a:p>
          </p:txBody>
        </p:sp>
        <p:sp>
          <p:nvSpPr>
            <p:cNvPr id="153" name="pl153"/>
            <p:cNvSpPr/>
            <p:nvPr/>
          </p:nvSpPr>
          <p:spPr>
            <a:xfrm>
              <a:off x="19708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200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6693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0185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3677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454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947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439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931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423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331871" cy="167191"/>
            </a:xfrm>
            <a:prstGeom prst="rect">
              <a:avLst/>
            </a:prstGeom>
            <a:solidFill>
              <a:srgbClr val="80BD41">
                <a:alpha val="100000"/>
              </a:srgbClr>
            </a:solidFill>
          </p:spPr>
          <p:txBody>
            <a:bodyPr/>
            <a:lstStyle/>
            <a:p/>
          </p:txBody>
        </p:sp>
        <p:sp>
          <p:nvSpPr>
            <p:cNvPr id="168" name="rc168"/>
            <p:cNvSpPr/>
            <p:nvPr/>
          </p:nvSpPr>
          <p:spPr>
            <a:xfrm>
              <a:off x="7628145" y="5889059"/>
              <a:ext cx="63413" cy="167191"/>
            </a:xfrm>
            <a:prstGeom prst="rect">
              <a:avLst/>
            </a:prstGeom>
            <a:solidFill>
              <a:srgbClr val="1CABE2">
                <a:alpha val="100000"/>
              </a:srgbClr>
            </a:solidFill>
          </p:spPr>
          <p:txBody>
            <a:bodyPr/>
            <a:lstStyle/>
            <a:p/>
          </p:txBody>
        </p:sp>
        <p:sp>
          <p:nvSpPr>
            <p:cNvPr id="169" name="rc169"/>
            <p:cNvSpPr/>
            <p:nvPr/>
          </p:nvSpPr>
          <p:spPr>
            <a:xfrm>
              <a:off x="1296273" y="5680069"/>
              <a:ext cx="6267108" cy="167191"/>
            </a:xfrm>
            <a:prstGeom prst="rect">
              <a:avLst/>
            </a:prstGeom>
            <a:solidFill>
              <a:srgbClr val="80BD41">
                <a:alpha val="100000"/>
              </a:srgbClr>
            </a:solidFill>
          </p:spPr>
          <p:txBody>
            <a:bodyPr/>
            <a:lstStyle/>
            <a:p/>
          </p:txBody>
        </p:sp>
        <p:sp>
          <p:nvSpPr>
            <p:cNvPr id="170" name="rc170"/>
            <p:cNvSpPr/>
            <p:nvPr/>
          </p:nvSpPr>
          <p:spPr>
            <a:xfrm>
              <a:off x="7563382" y="5680069"/>
              <a:ext cx="128175" cy="167191"/>
            </a:xfrm>
            <a:prstGeom prst="rect">
              <a:avLst/>
            </a:prstGeom>
            <a:solidFill>
              <a:srgbClr val="1CABE2">
                <a:alpha val="100000"/>
              </a:srgbClr>
            </a:solidFill>
          </p:spPr>
          <p:txBody>
            <a:bodyPr/>
            <a:lstStyle/>
            <a:p/>
          </p:txBody>
        </p:sp>
        <p:sp>
          <p:nvSpPr>
            <p:cNvPr id="171" name="rc171"/>
            <p:cNvSpPr/>
            <p:nvPr/>
          </p:nvSpPr>
          <p:spPr>
            <a:xfrm>
              <a:off x="1296273" y="5471080"/>
              <a:ext cx="6442507" cy="167191"/>
            </a:xfrm>
            <a:prstGeom prst="rect">
              <a:avLst/>
            </a:prstGeom>
            <a:solidFill>
              <a:srgbClr val="80BD41">
                <a:alpha val="100000"/>
              </a:srgbClr>
            </a:solidFill>
          </p:spPr>
          <p:txBody>
            <a:bodyPr/>
            <a:lstStyle/>
            <a:p/>
          </p:txBody>
        </p:sp>
        <p:sp>
          <p:nvSpPr>
            <p:cNvPr id="172" name="rc172"/>
            <p:cNvSpPr/>
            <p:nvPr/>
          </p:nvSpPr>
          <p:spPr>
            <a:xfrm>
              <a:off x="7738780" y="5471080"/>
              <a:ext cx="132223" cy="167191"/>
            </a:xfrm>
            <a:prstGeom prst="rect">
              <a:avLst/>
            </a:prstGeom>
            <a:solidFill>
              <a:srgbClr val="1CABE2">
                <a:alpha val="100000"/>
              </a:srgbClr>
            </a:solidFill>
          </p:spPr>
          <p:txBody>
            <a:bodyPr/>
            <a:lstStyle/>
            <a:p/>
          </p:txBody>
        </p:sp>
        <p:sp>
          <p:nvSpPr>
            <p:cNvPr id="173" name="tx173"/>
            <p:cNvSpPr/>
            <p:nvPr/>
          </p:nvSpPr>
          <p:spPr>
            <a:xfrm>
              <a:off x="7898795" y="5931269"/>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74" name="tx174"/>
            <p:cNvSpPr/>
            <p:nvPr/>
          </p:nvSpPr>
          <p:spPr>
            <a:xfrm>
              <a:off x="7898795" y="5722279"/>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75" name="tx175"/>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a:t>
              </a:r>
            </a:p>
          </p:txBody>
        </p:sp>
        <p:sp>
          <p:nvSpPr>
            <p:cNvPr id="176" name="tx176"/>
            <p:cNvSpPr/>
            <p:nvPr/>
          </p:nvSpPr>
          <p:spPr>
            <a:xfrm>
              <a:off x="435671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46.9</a:t>
              </a:r>
            </a:p>
          </p:txBody>
        </p:sp>
        <p:sp>
          <p:nvSpPr>
            <p:cNvPr id="177" name="tx177"/>
            <p:cNvSpPr/>
            <p:nvPr/>
          </p:nvSpPr>
          <p:spPr>
            <a:xfrm>
              <a:off x="7598053"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32433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79" name="tx179"/>
            <p:cNvSpPr/>
            <p:nvPr/>
          </p:nvSpPr>
          <p:spPr>
            <a:xfrm>
              <a:off x="756567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41203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181" name="tx181"/>
            <p:cNvSpPr/>
            <p:nvPr/>
          </p:nvSpPr>
          <p:spPr>
            <a:xfrm>
              <a:off x="7743094"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6779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391701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5266227"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661544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96466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increased 2%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Singapore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14281"/>
            </a:xfrm>
            <a:custGeom>
              <a:avLst/>
              <a:pathLst>
                <a:path w="3397293" h="114281">
                  <a:moveTo>
                    <a:pt x="0" y="0"/>
                  </a:moveTo>
                  <a:lnTo>
                    <a:pt x="141553" y="57140"/>
                  </a:lnTo>
                  <a:lnTo>
                    <a:pt x="283107" y="114281"/>
                  </a:lnTo>
                  <a:lnTo>
                    <a:pt x="424661" y="57140"/>
                  </a:lnTo>
                  <a:lnTo>
                    <a:pt x="566215" y="85710"/>
                  </a:lnTo>
                  <a:lnTo>
                    <a:pt x="707769" y="57140"/>
                  </a:lnTo>
                  <a:lnTo>
                    <a:pt x="849323" y="85710"/>
                  </a:lnTo>
                  <a:lnTo>
                    <a:pt x="990877" y="28570"/>
                  </a:lnTo>
                  <a:lnTo>
                    <a:pt x="1132431" y="28570"/>
                  </a:lnTo>
                  <a:lnTo>
                    <a:pt x="1273984" y="28570"/>
                  </a:lnTo>
                  <a:lnTo>
                    <a:pt x="1415538" y="57140"/>
                  </a:lnTo>
                  <a:lnTo>
                    <a:pt x="1557092" y="57140"/>
                  </a:lnTo>
                  <a:lnTo>
                    <a:pt x="1698646" y="28570"/>
                  </a:lnTo>
                  <a:lnTo>
                    <a:pt x="1840200" y="28570"/>
                  </a:lnTo>
                  <a:lnTo>
                    <a:pt x="1981754" y="57140"/>
                  </a:lnTo>
                  <a:lnTo>
                    <a:pt x="2123308" y="57140"/>
                  </a:lnTo>
                  <a:lnTo>
                    <a:pt x="2264862" y="28570"/>
                  </a:lnTo>
                  <a:lnTo>
                    <a:pt x="2406416" y="57140"/>
                  </a:lnTo>
                  <a:lnTo>
                    <a:pt x="2547969" y="28570"/>
                  </a:lnTo>
                  <a:lnTo>
                    <a:pt x="2689523" y="28570"/>
                  </a:lnTo>
                  <a:lnTo>
                    <a:pt x="2831077" y="0"/>
                  </a:lnTo>
                  <a:lnTo>
                    <a:pt x="2972631" y="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14281"/>
            </a:xfrm>
            <a:custGeom>
              <a:avLst/>
              <a:pathLst>
                <a:path w="3397293" h="114281">
                  <a:moveTo>
                    <a:pt x="0" y="0"/>
                  </a:moveTo>
                  <a:lnTo>
                    <a:pt x="141553" y="57140"/>
                  </a:lnTo>
                  <a:lnTo>
                    <a:pt x="283107" y="114281"/>
                  </a:lnTo>
                  <a:lnTo>
                    <a:pt x="424661" y="57140"/>
                  </a:lnTo>
                  <a:lnTo>
                    <a:pt x="566215" y="85710"/>
                  </a:lnTo>
                  <a:lnTo>
                    <a:pt x="707769" y="57140"/>
                  </a:lnTo>
                  <a:lnTo>
                    <a:pt x="849323" y="85710"/>
                  </a:lnTo>
                  <a:lnTo>
                    <a:pt x="990877" y="28570"/>
                  </a:lnTo>
                  <a:lnTo>
                    <a:pt x="1132431" y="28570"/>
                  </a:lnTo>
                  <a:lnTo>
                    <a:pt x="1273984" y="28570"/>
                  </a:lnTo>
                  <a:lnTo>
                    <a:pt x="1415538" y="57140"/>
                  </a:lnTo>
                  <a:lnTo>
                    <a:pt x="1557092" y="57140"/>
                  </a:lnTo>
                  <a:lnTo>
                    <a:pt x="1698646" y="28570"/>
                  </a:lnTo>
                  <a:lnTo>
                    <a:pt x="1840200" y="28570"/>
                  </a:lnTo>
                  <a:lnTo>
                    <a:pt x="1981754" y="57140"/>
                  </a:lnTo>
                  <a:lnTo>
                    <a:pt x="2123308" y="57140"/>
                  </a:lnTo>
                  <a:lnTo>
                    <a:pt x="2264862" y="28570"/>
                  </a:lnTo>
                  <a:lnTo>
                    <a:pt x="2406416" y="57140"/>
                  </a:lnTo>
                  <a:lnTo>
                    <a:pt x="2547969" y="28570"/>
                  </a:lnTo>
                  <a:lnTo>
                    <a:pt x="2689523" y="28570"/>
                  </a:lnTo>
                  <a:lnTo>
                    <a:pt x="2831077" y="0"/>
                  </a:lnTo>
                  <a:lnTo>
                    <a:pt x="2972631" y="0"/>
                  </a:lnTo>
                  <a:lnTo>
                    <a:pt x="3114185" y="2857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14281"/>
            </a:xfrm>
            <a:custGeom>
              <a:avLst/>
              <a:pathLst>
                <a:path w="3397293" h="114281">
                  <a:moveTo>
                    <a:pt x="0" y="0"/>
                  </a:moveTo>
                  <a:lnTo>
                    <a:pt x="141553" y="57140"/>
                  </a:lnTo>
                  <a:lnTo>
                    <a:pt x="283107" y="114281"/>
                  </a:lnTo>
                  <a:lnTo>
                    <a:pt x="424661" y="57140"/>
                  </a:lnTo>
                  <a:lnTo>
                    <a:pt x="566215" y="85710"/>
                  </a:lnTo>
                  <a:lnTo>
                    <a:pt x="707769" y="57140"/>
                  </a:lnTo>
                  <a:lnTo>
                    <a:pt x="849323" y="85710"/>
                  </a:lnTo>
                  <a:lnTo>
                    <a:pt x="990877" y="28570"/>
                  </a:lnTo>
                  <a:lnTo>
                    <a:pt x="1132431" y="28570"/>
                  </a:lnTo>
                  <a:lnTo>
                    <a:pt x="1273984" y="28570"/>
                  </a:lnTo>
                  <a:lnTo>
                    <a:pt x="1415538" y="57140"/>
                  </a:lnTo>
                  <a:lnTo>
                    <a:pt x="1557092" y="57140"/>
                  </a:lnTo>
                  <a:lnTo>
                    <a:pt x="1698646" y="28570"/>
                  </a:lnTo>
                  <a:lnTo>
                    <a:pt x="1840200" y="28570"/>
                  </a:lnTo>
                  <a:lnTo>
                    <a:pt x="1981754" y="57140"/>
                  </a:lnTo>
                  <a:lnTo>
                    <a:pt x="2123308" y="57140"/>
                  </a:lnTo>
                  <a:lnTo>
                    <a:pt x="2264862" y="28570"/>
                  </a:lnTo>
                  <a:lnTo>
                    <a:pt x="2406416" y="57140"/>
                  </a:lnTo>
                  <a:lnTo>
                    <a:pt x="2547969" y="28570"/>
                  </a:lnTo>
                  <a:lnTo>
                    <a:pt x="2689523" y="28570"/>
                  </a:lnTo>
                  <a:lnTo>
                    <a:pt x="2831077" y="0"/>
                  </a:lnTo>
                  <a:lnTo>
                    <a:pt x="2972631" y="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05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675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11" y="480231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0" name="tx60"/>
            <p:cNvSpPr/>
            <p:nvPr/>
          </p:nvSpPr>
          <p:spPr>
            <a:xfrm>
              <a:off x="25721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346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93702" y="471005"/>
              <a:ext cx="2651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Singapore,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479980"/>
            </a:xfrm>
            <a:custGeom>
              <a:avLst/>
              <a:pathLst>
                <a:path w="3397293" h="479980">
                  <a:moveTo>
                    <a:pt x="0" y="0"/>
                  </a:moveTo>
                  <a:lnTo>
                    <a:pt x="141553" y="239990"/>
                  </a:lnTo>
                  <a:lnTo>
                    <a:pt x="283107" y="479980"/>
                  </a:lnTo>
                  <a:lnTo>
                    <a:pt x="424661" y="239990"/>
                  </a:lnTo>
                  <a:lnTo>
                    <a:pt x="566215" y="359985"/>
                  </a:lnTo>
                  <a:lnTo>
                    <a:pt x="707769" y="239990"/>
                  </a:lnTo>
                  <a:lnTo>
                    <a:pt x="849323" y="359985"/>
                  </a:lnTo>
                  <a:lnTo>
                    <a:pt x="990877" y="119995"/>
                  </a:lnTo>
                  <a:lnTo>
                    <a:pt x="1132431" y="119995"/>
                  </a:lnTo>
                  <a:lnTo>
                    <a:pt x="1273984" y="119995"/>
                  </a:lnTo>
                  <a:lnTo>
                    <a:pt x="1415538" y="239990"/>
                  </a:lnTo>
                  <a:lnTo>
                    <a:pt x="1557092" y="239990"/>
                  </a:lnTo>
                  <a:lnTo>
                    <a:pt x="1698646" y="119995"/>
                  </a:lnTo>
                  <a:lnTo>
                    <a:pt x="1840200" y="119995"/>
                  </a:lnTo>
                  <a:lnTo>
                    <a:pt x="1981754" y="239990"/>
                  </a:lnTo>
                  <a:lnTo>
                    <a:pt x="2123308" y="239990"/>
                  </a:lnTo>
                  <a:lnTo>
                    <a:pt x="2264862" y="119995"/>
                  </a:lnTo>
                  <a:lnTo>
                    <a:pt x="2406416" y="239990"/>
                  </a:lnTo>
                  <a:lnTo>
                    <a:pt x="2547969" y="119995"/>
                  </a:lnTo>
                  <a:lnTo>
                    <a:pt x="2689523" y="119995"/>
                  </a:lnTo>
                  <a:lnTo>
                    <a:pt x="2831077" y="0"/>
                  </a:lnTo>
                  <a:lnTo>
                    <a:pt x="2972631" y="0"/>
                  </a:lnTo>
                  <a:lnTo>
                    <a:pt x="3114185" y="119995"/>
                  </a:lnTo>
                  <a:lnTo>
                    <a:pt x="3255739" y="0"/>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479980"/>
            </a:xfrm>
            <a:custGeom>
              <a:avLst/>
              <a:pathLst>
                <a:path w="3397293" h="479980">
                  <a:moveTo>
                    <a:pt x="0" y="0"/>
                  </a:moveTo>
                  <a:lnTo>
                    <a:pt x="141553" y="239990"/>
                  </a:lnTo>
                  <a:lnTo>
                    <a:pt x="283107" y="479980"/>
                  </a:lnTo>
                  <a:lnTo>
                    <a:pt x="424661" y="239990"/>
                  </a:lnTo>
                  <a:lnTo>
                    <a:pt x="566215" y="359985"/>
                  </a:lnTo>
                  <a:lnTo>
                    <a:pt x="707769" y="239990"/>
                  </a:lnTo>
                  <a:lnTo>
                    <a:pt x="849323" y="359985"/>
                  </a:lnTo>
                  <a:lnTo>
                    <a:pt x="990877" y="119995"/>
                  </a:lnTo>
                  <a:lnTo>
                    <a:pt x="1132431" y="119995"/>
                  </a:lnTo>
                  <a:lnTo>
                    <a:pt x="1273984" y="119995"/>
                  </a:lnTo>
                  <a:lnTo>
                    <a:pt x="1415538" y="239990"/>
                  </a:lnTo>
                  <a:lnTo>
                    <a:pt x="1557092" y="239990"/>
                  </a:lnTo>
                  <a:lnTo>
                    <a:pt x="1698646" y="119995"/>
                  </a:lnTo>
                  <a:lnTo>
                    <a:pt x="1840200" y="119995"/>
                  </a:lnTo>
                  <a:lnTo>
                    <a:pt x="1981754" y="239990"/>
                  </a:lnTo>
                  <a:lnTo>
                    <a:pt x="2123308" y="239990"/>
                  </a:lnTo>
                  <a:lnTo>
                    <a:pt x="2264862" y="119995"/>
                  </a:lnTo>
                  <a:lnTo>
                    <a:pt x="2406416" y="239990"/>
                  </a:lnTo>
                  <a:lnTo>
                    <a:pt x="2547969" y="119995"/>
                  </a:lnTo>
                  <a:lnTo>
                    <a:pt x="2689523" y="119995"/>
                  </a:lnTo>
                  <a:lnTo>
                    <a:pt x="2831077" y="0"/>
                  </a:lnTo>
                  <a:lnTo>
                    <a:pt x="2972631" y="0"/>
                  </a:lnTo>
                  <a:lnTo>
                    <a:pt x="3114185" y="119995"/>
                  </a:lnTo>
                  <a:lnTo>
                    <a:pt x="3255739" y="0"/>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479980"/>
            </a:xfrm>
            <a:custGeom>
              <a:avLst/>
              <a:pathLst>
                <a:path w="3397293" h="479980">
                  <a:moveTo>
                    <a:pt x="0" y="0"/>
                  </a:moveTo>
                  <a:lnTo>
                    <a:pt x="141553" y="239990"/>
                  </a:lnTo>
                  <a:lnTo>
                    <a:pt x="283107" y="479980"/>
                  </a:lnTo>
                  <a:lnTo>
                    <a:pt x="424661" y="239990"/>
                  </a:lnTo>
                  <a:lnTo>
                    <a:pt x="566215" y="359985"/>
                  </a:lnTo>
                  <a:lnTo>
                    <a:pt x="707769" y="239990"/>
                  </a:lnTo>
                  <a:lnTo>
                    <a:pt x="849323" y="359985"/>
                  </a:lnTo>
                  <a:lnTo>
                    <a:pt x="990877" y="119995"/>
                  </a:lnTo>
                  <a:lnTo>
                    <a:pt x="1132431" y="119995"/>
                  </a:lnTo>
                  <a:lnTo>
                    <a:pt x="1273984" y="119995"/>
                  </a:lnTo>
                  <a:lnTo>
                    <a:pt x="1415538" y="239990"/>
                  </a:lnTo>
                  <a:lnTo>
                    <a:pt x="1557092" y="239990"/>
                  </a:lnTo>
                  <a:lnTo>
                    <a:pt x="1698646" y="119995"/>
                  </a:lnTo>
                  <a:lnTo>
                    <a:pt x="1840200" y="119995"/>
                  </a:lnTo>
                  <a:lnTo>
                    <a:pt x="1981754" y="239990"/>
                  </a:lnTo>
                  <a:lnTo>
                    <a:pt x="2123308" y="239990"/>
                  </a:lnTo>
                  <a:lnTo>
                    <a:pt x="2264862" y="119995"/>
                  </a:lnTo>
                  <a:lnTo>
                    <a:pt x="2406416" y="239990"/>
                  </a:lnTo>
                  <a:lnTo>
                    <a:pt x="2547969" y="119995"/>
                  </a:lnTo>
                  <a:lnTo>
                    <a:pt x="2689523" y="119995"/>
                  </a:lnTo>
                  <a:lnTo>
                    <a:pt x="2831077" y="0"/>
                  </a:lnTo>
                  <a:lnTo>
                    <a:pt x="2972631" y="0"/>
                  </a:lnTo>
                  <a:lnTo>
                    <a:pt x="3114185" y="119995"/>
                  </a:lnTo>
                  <a:lnTo>
                    <a:pt x="3255739" y="0"/>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86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9723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050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12777"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6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21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84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93309" y="480231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22" name="tx122"/>
            <p:cNvSpPr/>
            <p:nvPr/>
          </p:nvSpPr>
          <p:spPr>
            <a:xfrm>
              <a:off x="68888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5130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69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731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770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211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250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290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121248" cy="149993"/>
            </a:xfrm>
            <a:prstGeom prst="rect">
              <a:avLst/>
            </a:prstGeom>
            <a:solidFill>
              <a:srgbClr val="1CABE2">
                <a:alpha val="80000"/>
              </a:srgbClr>
            </a:solidFill>
          </p:spPr>
          <p:txBody>
            <a:bodyPr/>
            <a:lstStyle/>
            <a:p/>
          </p:txBody>
        </p:sp>
        <p:sp>
          <p:nvSpPr>
            <p:cNvPr id="136" name="rc136"/>
            <p:cNvSpPr/>
            <p:nvPr/>
          </p:nvSpPr>
          <p:spPr>
            <a:xfrm>
              <a:off x="1317178" y="5637654"/>
              <a:ext cx="4747498"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8805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59754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84794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Singapore (97%) was 12 percentage points higher than the global average (85%) and 3 percentage points higher than the average across all non-programme countries (94%).
National DTP3 coverage was the same as in 2019 (97%).
This equates to 1,000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Singapore ranked number 28 out of 41 countries for lowest DTP3 coverage (based on tied ranks).
Singapore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45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0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45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21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2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7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3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55647"/>
              <a:ext cx="249522" cy="1651037"/>
            </a:xfrm>
            <a:prstGeom prst="rect">
              <a:avLst/>
            </a:prstGeom>
            <a:solidFill>
              <a:srgbClr val="80BD41">
                <a:alpha val="100000"/>
              </a:srgbClr>
            </a:solidFill>
          </p:spPr>
          <p:txBody>
            <a:bodyPr/>
            <a:lstStyle/>
            <a:p/>
          </p:txBody>
        </p:sp>
        <p:sp>
          <p:nvSpPr>
            <p:cNvPr id="24" name="rc24"/>
            <p:cNvSpPr/>
            <p:nvPr/>
          </p:nvSpPr>
          <p:spPr>
            <a:xfrm>
              <a:off x="1296273" y="2322013"/>
              <a:ext cx="249522" cy="33634"/>
            </a:xfrm>
            <a:prstGeom prst="rect">
              <a:avLst/>
            </a:prstGeom>
            <a:solidFill>
              <a:srgbClr val="1CABE2">
                <a:alpha val="100000"/>
              </a:srgbClr>
            </a:solidFill>
          </p:spPr>
          <p:txBody>
            <a:bodyPr/>
            <a:lstStyle/>
            <a:p/>
          </p:txBody>
        </p:sp>
        <p:sp>
          <p:nvSpPr>
            <p:cNvPr id="25" name="rc25"/>
            <p:cNvSpPr/>
            <p:nvPr/>
          </p:nvSpPr>
          <p:spPr>
            <a:xfrm>
              <a:off x="1573521" y="2555143"/>
              <a:ext cx="249522" cy="1451541"/>
            </a:xfrm>
            <a:prstGeom prst="rect">
              <a:avLst/>
            </a:prstGeom>
            <a:solidFill>
              <a:srgbClr val="80BD41">
                <a:alpha val="100000"/>
              </a:srgbClr>
            </a:solidFill>
          </p:spPr>
          <p:txBody>
            <a:bodyPr/>
            <a:lstStyle/>
            <a:p/>
          </p:txBody>
        </p:sp>
        <p:sp>
          <p:nvSpPr>
            <p:cNvPr id="26" name="rc26"/>
            <p:cNvSpPr/>
            <p:nvPr/>
          </p:nvSpPr>
          <p:spPr>
            <a:xfrm>
              <a:off x="1573521" y="2494800"/>
              <a:ext cx="249522" cy="60343"/>
            </a:xfrm>
            <a:prstGeom prst="rect">
              <a:avLst/>
            </a:prstGeom>
            <a:solidFill>
              <a:srgbClr val="1CABE2">
                <a:alpha val="100000"/>
              </a:srgbClr>
            </a:solidFill>
          </p:spPr>
          <p:txBody>
            <a:bodyPr/>
            <a:lstStyle/>
            <a:p/>
          </p:txBody>
        </p:sp>
        <p:sp>
          <p:nvSpPr>
            <p:cNvPr id="27" name="rc27"/>
            <p:cNvSpPr/>
            <p:nvPr/>
          </p:nvSpPr>
          <p:spPr>
            <a:xfrm>
              <a:off x="1850769" y="2585480"/>
              <a:ext cx="249522" cy="1421204"/>
            </a:xfrm>
            <a:prstGeom prst="rect">
              <a:avLst/>
            </a:prstGeom>
            <a:solidFill>
              <a:srgbClr val="80BD41">
                <a:alpha val="100000"/>
              </a:srgbClr>
            </a:solidFill>
          </p:spPr>
          <p:txBody>
            <a:bodyPr/>
            <a:lstStyle/>
            <a:p/>
          </p:txBody>
        </p:sp>
        <p:sp>
          <p:nvSpPr>
            <p:cNvPr id="28" name="rc28"/>
            <p:cNvSpPr/>
            <p:nvPr/>
          </p:nvSpPr>
          <p:spPr>
            <a:xfrm>
              <a:off x="1850769" y="2494800"/>
              <a:ext cx="249522" cy="90680"/>
            </a:xfrm>
            <a:prstGeom prst="rect">
              <a:avLst/>
            </a:prstGeom>
            <a:solidFill>
              <a:srgbClr val="1CABE2">
                <a:alpha val="100000"/>
              </a:srgbClr>
            </a:solidFill>
          </p:spPr>
          <p:txBody>
            <a:bodyPr/>
            <a:lstStyle/>
            <a:p/>
          </p:txBody>
        </p:sp>
        <p:sp>
          <p:nvSpPr>
            <p:cNvPr id="29" name="rc29"/>
            <p:cNvSpPr/>
            <p:nvPr/>
          </p:nvSpPr>
          <p:spPr>
            <a:xfrm>
              <a:off x="2128016" y="2681436"/>
              <a:ext cx="249522" cy="1325248"/>
            </a:xfrm>
            <a:prstGeom prst="rect">
              <a:avLst/>
            </a:prstGeom>
            <a:solidFill>
              <a:srgbClr val="80BD41">
                <a:alpha val="100000"/>
              </a:srgbClr>
            </a:solidFill>
          </p:spPr>
          <p:txBody>
            <a:bodyPr/>
            <a:lstStyle/>
            <a:p/>
          </p:txBody>
        </p:sp>
        <p:sp>
          <p:nvSpPr>
            <p:cNvPr id="30" name="rc30"/>
            <p:cNvSpPr/>
            <p:nvPr/>
          </p:nvSpPr>
          <p:spPr>
            <a:xfrm>
              <a:off x="2128016" y="2626039"/>
              <a:ext cx="249522" cy="55397"/>
            </a:xfrm>
            <a:prstGeom prst="rect">
              <a:avLst/>
            </a:prstGeom>
            <a:solidFill>
              <a:srgbClr val="1CABE2">
                <a:alpha val="100000"/>
              </a:srgbClr>
            </a:solidFill>
          </p:spPr>
          <p:txBody>
            <a:bodyPr/>
            <a:lstStyle/>
            <a:p/>
          </p:txBody>
        </p:sp>
        <p:sp>
          <p:nvSpPr>
            <p:cNvPr id="31" name="rc31"/>
            <p:cNvSpPr/>
            <p:nvPr/>
          </p:nvSpPr>
          <p:spPr>
            <a:xfrm>
              <a:off x="2405264" y="2720016"/>
              <a:ext cx="249522" cy="1286668"/>
            </a:xfrm>
            <a:prstGeom prst="rect">
              <a:avLst/>
            </a:prstGeom>
            <a:solidFill>
              <a:srgbClr val="80BD41">
                <a:alpha val="100000"/>
              </a:srgbClr>
            </a:solidFill>
          </p:spPr>
          <p:txBody>
            <a:bodyPr/>
            <a:lstStyle/>
            <a:p/>
          </p:txBody>
        </p:sp>
        <p:sp>
          <p:nvSpPr>
            <p:cNvPr id="32" name="rc32"/>
            <p:cNvSpPr/>
            <p:nvPr/>
          </p:nvSpPr>
          <p:spPr>
            <a:xfrm>
              <a:off x="2405264" y="2652418"/>
              <a:ext cx="249522" cy="67597"/>
            </a:xfrm>
            <a:prstGeom prst="rect">
              <a:avLst/>
            </a:prstGeom>
            <a:solidFill>
              <a:srgbClr val="1CABE2">
                <a:alpha val="100000"/>
              </a:srgbClr>
            </a:solidFill>
          </p:spPr>
          <p:txBody>
            <a:bodyPr/>
            <a:lstStyle/>
            <a:p/>
          </p:txBody>
        </p:sp>
        <p:sp>
          <p:nvSpPr>
            <p:cNvPr id="33" name="rc33"/>
            <p:cNvSpPr/>
            <p:nvPr/>
          </p:nvSpPr>
          <p:spPr>
            <a:xfrm>
              <a:off x="2682512" y="2692647"/>
              <a:ext cx="249522" cy="1314037"/>
            </a:xfrm>
            <a:prstGeom prst="rect">
              <a:avLst/>
            </a:prstGeom>
            <a:solidFill>
              <a:srgbClr val="80BD41">
                <a:alpha val="100000"/>
              </a:srgbClr>
            </a:solidFill>
          </p:spPr>
          <p:txBody>
            <a:bodyPr/>
            <a:lstStyle/>
            <a:p/>
          </p:txBody>
        </p:sp>
        <p:sp>
          <p:nvSpPr>
            <p:cNvPr id="34" name="rc34"/>
            <p:cNvSpPr/>
            <p:nvPr/>
          </p:nvSpPr>
          <p:spPr>
            <a:xfrm>
              <a:off x="2682512" y="2637909"/>
              <a:ext cx="249522" cy="54737"/>
            </a:xfrm>
            <a:prstGeom prst="rect">
              <a:avLst/>
            </a:prstGeom>
            <a:solidFill>
              <a:srgbClr val="1CABE2">
                <a:alpha val="100000"/>
              </a:srgbClr>
            </a:solidFill>
          </p:spPr>
          <p:txBody>
            <a:bodyPr/>
            <a:lstStyle/>
            <a:p/>
          </p:txBody>
        </p:sp>
        <p:sp>
          <p:nvSpPr>
            <p:cNvPr id="35" name="rc35"/>
            <p:cNvSpPr/>
            <p:nvPr/>
          </p:nvSpPr>
          <p:spPr>
            <a:xfrm>
              <a:off x="2959759" y="2682425"/>
              <a:ext cx="249522" cy="1324259"/>
            </a:xfrm>
            <a:prstGeom prst="rect">
              <a:avLst/>
            </a:prstGeom>
            <a:solidFill>
              <a:srgbClr val="80BD41">
                <a:alpha val="100000"/>
              </a:srgbClr>
            </a:solidFill>
          </p:spPr>
          <p:txBody>
            <a:bodyPr/>
            <a:lstStyle/>
            <a:p/>
          </p:txBody>
        </p:sp>
        <p:sp>
          <p:nvSpPr>
            <p:cNvPr id="36" name="rc36"/>
            <p:cNvSpPr/>
            <p:nvPr/>
          </p:nvSpPr>
          <p:spPr>
            <a:xfrm>
              <a:off x="2959759" y="2612849"/>
              <a:ext cx="249522" cy="69576"/>
            </a:xfrm>
            <a:prstGeom prst="rect">
              <a:avLst/>
            </a:prstGeom>
            <a:solidFill>
              <a:srgbClr val="1CABE2">
                <a:alpha val="100000"/>
              </a:srgbClr>
            </a:solidFill>
          </p:spPr>
          <p:txBody>
            <a:bodyPr/>
            <a:lstStyle/>
            <a:p/>
          </p:txBody>
        </p:sp>
        <p:sp>
          <p:nvSpPr>
            <p:cNvPr id="37" name="rc37"/>
            <p:cNvSpPr/>
            <p:nvPr/>
          </p:nvSpPr>
          <p:spPr>
            <a:xfrm>
              <a:off x="3237007" y="2613178"/>
              <a:ext cx="249522" cy="1393506"/>
            </a:xfrm>
            <a:prstGeom prst="rect">
              <a:avLst/>
            </a:prstGeom>
            <a:solidFill>
              <a:srgbClr val="80BD41">
                <a:alpha val="100000"/>
              </a:srgbClr>
            </a:solidFill>
          </p:spPr>
          <p:txBody>
            <a:bodyPr/>
            <a:lstStyle/>
            <a:p/>
          </p:txBody>
        </p:sp>
        <p:sp>
          <p:nvSpPr>
            <p:cNvPr id="38" name="rc38"/>
            <p:cNvSpPr/>
            <p:nvPr/>
          </p:nvSpPr>
          <p:spPr>
            <a:xfrm>
              <a:off x="3237007" y="2569982"/>
              <a:ext cx="249522" cy="43196"/>
            </a:xfrm>
            <a:prstGeom prst="rect">
              <a:avLst/>
            </a:prstGeom>
            <a:solidFill>
              <a:srgbClr val="1CABE2">
                <a:alpha val="100000"/>
              </a:srgbClr>
            </a:solidFill>
          </p:spPr>
          <p:txBody>
            <a:bodyPr/>
            <a:lstStyle/>
            <a:p/>
          </p:txBody>
        </p:sp>
        <p:sp>
          <p:nvSpPr>
            <p:cNvPr id="39" name="rc39"/>
            <p:cNvSpPr/>
            <p:nvPr/>
          </p:nvSpPr>
          <p:spPr>
            <a:xfrm>
              <a:off x="3514255" y="2587788"/>
              <a:ext cx="249522" cy="1418896"/>
            </a:xfrm>
            <a:prstGeom prst="rect">
              <a:avLst/>
            </a:prstGeom>
            <a:solidFill>
              <a:srgbClr val="80BD41">
                <a:alpha val="100000"/>
              </a:srgbClr>
            </a:solidFill>
          </p:spPr>
          <p:txBody>
            <a:bodyPr/>
            <a:lstStyle/>
            <a:p/>
          </p:txBody>
        </p:sp>
        <p:sp>
          <p:nvSpPr>
            <p:cNvPr id="40" name="rc40"/>
            <p:cNvSpPr/>
            <p:nvPr/>
          </p:nvSpPr>
          <p:spPr>
            <a:xfrm>
              <a:off x="3514255" y="2543932"/>
              <a:ext cx="249522" cy="43856"/>
            </a:xfrm>
            <a:prstGeom prst="rect">
              <a:avLst/>
            </a:prstGeom>
            <a:solidFill>
              <a:srgbClr val="1CABE2">
                <a:alpha val="100000"/>
              </a:srgbClr>
            </a:solidFill>
          </p:spPr>
          <p:txBody>
            <a:bodyPr/>
            <a:lstStyle/>
            <a:p/>
          </p:txBody>
        </p:sp>
        <p:sp>
          <p:nvSpPr>
            <p:cNvPr id="41" name="rc41"/>
            <p:cNvSpPr/>
            <p:nvPr/>
          </p:nvSpPr>
          <p:spPr>
            <a:xfrm>
              <a:off x="3791502" y="2585480"/>
              <a:ext cx="249522" cy="1421204"/>
            </a:xfrm>
            <a:prstGeom prst="rect">
              <a:avLst/>
            </a:prstGeom>
            <a:solidFill>
              <a:srgbClr val="80BD41">
                <a:alpha val="100000"/>
              </a:srgbClr>
            </a:solidFill>
          </p:spPr>
          <p:txBody>
            <a:bodyPr/>
            <a:lstStyle/>
            <a:p/>
          </p:txBody>
        </p:sp>
        <p:sp>
          <p:nvSpPr>
            <p:cNvPr id="42" name="rc42"/>
            <p:cNvSpPr/>
            <p:nvPr/>
          </p:nvSpPr>
          <p:spPr>
            <a:xfrm>
              <a:off x="3791502" y="2541624"/>
              <a:ext cx="249522" cy="43856"/>
            </a:xfrm>
            <a:prstGeom prst="rect">
              <a:avLst/>
            </a:prstGeom>
            <a:solidFill>
              <a:srgbClr val="1CABE2">
                <a:alpha val="100000"/>
              </a:srgbClr>
            </a:solidFill>
          </p:spPr>
          <p:txBody>
            <a:bodyPr/>
            <a:lstStyle/>
            <a:p/>
          </p:txBody>
        </p:sp>
        <p:sp>
          <p:nvSpPr>
            <p:cNvPr id="43" name="rc43"/>
            <p:cNvSpPr/>
            <p:nvPr/>
          </p:nvSpPr>
          <p:spPr>
            <a:xfrm>
              <a:off x="4068750" y="2659343"/>
              <a:ext cx="249522" cy="1347341"/>
            </a:xfrm>
            <a:prstGeom prst="rect">
              <a:avLst/>
            </a:prstGeom>
            <a:solidFill>
              <a:srgbClr val="80BD41">
                <a:alpha val="100000"/>
              </a:srgbClr>
            </a:solidFill>
          </p:spPr>
          <p:txBody>
            <a:bodyPr/>
            <a:lstStyle/>
            <a:p/>
          </p:txBody>
        </p:sp>
        <p:sp>
          <p:nvSpPr>
            <p:cNvPr id="44" name="rc44"/>
            <p:cNvSpPr/>
            <p:nvPr/>
          </p:nvSpPr>
          <p:spPr>
            <a:xfrm>
              <a:off x="4068750" y="2603286"/>
              <a:ext cx="249522" cy="56056"/>
            </a:xfrm>
            <a:prstGeom prst="rect">
              <a:avLst/>
            </a:prstGeom>
            <a:solidFill>
              <a:srgbClr val="1CABE2">
                <a:alpha val="100000"/>
              </a:srgbClr>
            </a:solidFill>
          </p:spPr>
          <p:txBody>
            <a:bodyPr/>
            <a:lstStyle/>
            <a:p/>
          </p:txBody>
        </p:sp>
        <p:sp>
          <p:nvSpPr>
            <p:cNvPr id="45" name="rc45"/>
            <p:cNvSpPr/>
            <p:nvPr/>
          </p:nvSpPr>
          <p:spPr>
            <a:xfrm>
              <a:off x="4345998" y="2585480"/>
              <a:ext cx="249522" cy="1421204"/>
            </a:xfrm>
            <a:prstGeom prst="rect">
              <a:avLst/>
            </a:prstGeom>
            <a:solidFill>
              <a:srgbClr val="80BD41">
                <a:alpha val="100000"/>
              </a:srgbClr>
            </a:solidFill>
          </p:spPr>
          <p:txBody>
            <a:bodyPr/>
            <a:lstStyle/>
            <a:p/>
          </p:txBody>
        </p:sp>
        <p:sp>
          <p:nvSpPr>
            <p:cNvPr id="46" name="rc46"/>
            <p:cNvSpPr/>
            <p:nvPr/>
          </p:nvSpPr>
          <p:spPr>
            <a:xfrm>
              <a:off x="4345998" y="2526126"/>
              <a:ext cx="249522" cy="59354"/>
            </a:xfrm>
            <a:prstGeom prst="rect">
              <a:avLst/>
            </a:prstGeom>
            <a:solidFill>
              <a:srgbClr val="1CABE2">
                <a:alpha val="100000"/>
              </a:srgbClr>
            </a:solidFill>
          </p:spPr>
          <p:txBody>
            <a:bodyPr/>
            <a:lstStyle/>
            <a:p/>
          </p:txBody>
        </p:sp>
        <p:sp>
          <p:nvSpPr>
            <p:cNvPr id="47" name="rc47"/>
            <p:cNvSpPr/>
            <p:nvPr/>
          </p:nvSpPr>
          <p:spPr>
            <a:xfrm>
              <a:off x="4623245" y="2444678"/>
              <a:ext cx="249522" cy="1562006"/>
            </a:xfrm>
            <a:prstGeom prst="rect">
              <a:avLst/>
            </a:prstGeom>
            <a:solidFill>
              <a:srgbClr val="80BD41">
                <a:alpha val="100000"/>
              </a:srgbClr>
            </a:solidFill>
          </p:spPr>
          <p:txBody>
            <a:bodyPr/>
            <a:lstStyle/>
            <a:p/>
          </p:txBody>
        </p:sp>
        <p:sp>
          <p:nvSpPr>
            <p:cNvPr id="48" name="rc48"/>
            <p:cNvSpPr/>
            <p:nvPr/>
          </p:nvSpPr>
          <p:spPr>
            <a:xfrm>
              <a:off x="4623245" y="2396206"/>
              <a:ext cx="249522" cy="48472"/>
            </a:xfrm>
            <a:prstGeom prst="rect">
              <a:avLst/>
            </a:prstGeom>
            <a:solidFill>
              <a:srgbClr val="1CABE2">
                <a:alpha val="100000"/>
              </a:srgbClr>
            </a:solidFill>
          </p:spPr>
          <p:txBody>
            <a:bodyPr/>
            <a:lstStyle/>
            <a:p/>
          </p:txBody>
        </p:sp>
        <p:sp>
          <p:nvSpPr>
            <p:cNvPr id="49" name="rc49"/>
            <p:cNvSpPr/>
            <p:nvPr/>
          </p:nvSpPr>
          <p:spPr>
            <a:xfrm>
              <a:off x="4900493" y="2547559"/>
              <a:ext cx="249522" cy="1459125"/>
            </a:xfrm>
            <a:prstGeom prst="rect">
              <a:avLst/>
            </a:prstGeom>
            <a:solidFill>
              <a:srgbClr val="80BD41">
                <a:alpha val="100000"/>
              </a:srgbClr>
            </a:solidFill>
          </p:spPr>
          <p:txBody>
            <a:bodyPr/>
            <a:lstStyle/>
            <a:p/>
          </p:txBody>
        </p:sp>
        <p:sp>
          <p:nvSpPr>
            <p:cNvPr id="50" name="rc50"/>
            <p:cNvSpPr/>
            <p:nvPr/>
          </p:nvSpPr>
          <p:spPr>
            <a:xfrm>
              <a:off x="4900493" y="2502384"/>
              <a:ext cx="249522" cy="45175"/>
            </a:xfrm>
            <a:prstGeom prst="rect">
              <a:avLst/>
            </a:prstGeom>
            <a:solidFill>
              <a:srgbClr val="1CABE2">
                <a:alpha val="100000"/>
              </a:srgbClr>
            </a:solidFill>
          </p:spPr>
          <p:txBody>
            <a:bodyPr/>
            <a:lstStyle/>
            <a:p/>
          </p:txBody>
        </p:sp>
        <p:sp>
          <p:nvSpPr>
            <p:cNvPr id="51" name="rc51"/>
            <p:cNvSpPr/>
            <p:nvPr/>
          </p:nvSpPr>
          <p:spPr>
            <a:xfrm>
              <a:off x="5177741" y="2473036"/>
              <a:ext cx="249522" cy="1533648"/>
            </a:xfrm>
            <a:prstGeom prst="rect">
              <a:avLst/>
            </a:prstGeom>
            <a:solidFill>
              <a:srgbClr val="80BD41">
                <a:alpha val="100000"/>
              </a:srgbClr>
            </a:solidFill>
          </p:spPr>
          <p:txBody>
            <a:bodyPr/>
            <a:lstStyle/>
            <a:p/>
          </p:txBody>
        </p:sp>
        <p:sp>
          <p:nvSpPr>
            <p:cNvPr id="52" name="rc52"/>
            <p:cNvSpPr/>
            <p:nvPr/>
          </p:nvSpPr>
          <p:spPr>
            <a:xfrm>
              <a:off x="5177741" y="2409066"/>
              <a:ext cx="249522" cy="63970"/>
            </a:xfrm>
            <a:prstGeom prst="rect">
              <a:avLst/>
            </a:prstGeom>
            <a:solidFill>
              <a:srgbClr val="1CABE2">
                <a:alpha val="100000"/>
              </a:srgbClr>
            </a:solidFill>
          </p:spPr>
          <p:txBody>
            <a:bodyPr/>
            <a:lstStyle/>
            <a:p/>
          </p:txBody>
        </p:sp>
        <p:sp>
          <p:nvSpPr>
            <p:cNvPr id="53" name="rc53"/>
            <p:cNvSpPr/>
            <p:nvPr/>
          </p:nvSpPr>
          <p:spPr>
            <a:xfrm>
              <a:off x="5454988" y="2501724"/>
              <a:ext cx="249522" cy="1504960"/>
            </a:xfrm>
            <a:prstGeom prst="rect">
              <a:avLst/>
            </a:prstGeom>
            <a:solidFill>
              <a:srgbClr val="80BD41">
                <a:alpha val="100000"/>
              </a:srgbClr>
            </a:solidFill>
          </p:spPr>
          <p:txBody>
            <a:bodyPr/>
            <a:lstStyle/>
            <a:p/>
          </p:txBody>
        </p:sp>
        <p:sp>
          <p:nvSpPr>
            <p:cNvPr id="54" name="rc54"/>
            <p:cNvSpPr/>
            <p:nvPr/>
          </p:nvSpPr>
          <p:spPr>
            <a:xfrm>
              <a:off x="5454988" y="2439073"/>
              <a:ext cx="249522" cy="62651"/>
            </a:xfrm>
            <a:prstGeom prst="rect">
              <a:avLst/>
            </a:prstGeom>
            <a:solidFill>
              <a:srgbClr val="1CABE2">
                <a:alpha val="100000"/>
              </a:srgbClr>
            </a:solidFill>
          </p:spPr>
          <p:txBody>
            <a:bodyPr/>
            <a:lstStyle/>
            <a:p/>
          </p:txBody>
        </p:sp>
        <p:sp>
          <p:nvSpPr>
            <p:cNvPr id="55" name="rc55"/>
            <p:cNvSpPr/>
            <p:nvPr/>
          </p:nvSpPr>
          <p:spPr>
            <a:xfrm>
              <a:off x="5732236" y="2518871"/>
              <a:ext cx="249522" cy="1487813"/>
            </a:xfrm>
            <a:prstGeom prst="rect">
              <a:avLst/>
            </a:prstGeom>
            <a:solidFill>
              <a:srgbClr val="80BD41">
                <a:alpha val="100000"/>
              </a:srgbClr>
            </a:solidFill>
          </p:spPr>
          <p:txBody>
            <a:bodyPr/>
            <a:lstStyle/>
            <a:p/>
          </p:txBody>
        </p:sp>
        <p:sp>
          <p:nvSpPr>
            <p:cNvPr id="56" name="rc56"/>
            <p:cNvSpPr/>
            <p:nvPr/>
          </p:nvSpPr>
          <p:spPr>
            <a:xfrm>
              <a:off x="5732236" y="2472707"/>
              <a:ext cx="249522" cy="46164"/>
            </a:xfrm>
            <a:prstGeom prst="rect">
              <a:avLst/>
            </a:prstGeom>
            <a:solidFill>
              <a:srgbClr val="1CABE2">
                <a:alpha val="100000"/>
              </a:srgbClr>
            </a:solidFill>
          </p:spPr>
          <p:txBody>
            <a:bodyPr/>
            <a:lstStyle/>
            <a:p/>
          </p:txBody>
        </p:sp>
        <p:sp>
          <p:nvSpPr>
            <p:cNvPr id="57" name="rc57"/>
            <p:cNvSpPr/>
            <p:nvPr/>
          </p:nvSpPr>
          <p:spPr>
            <a:xfrm>
              <a:off x="6009484" y="2530742"/>
              <a:ext cx="249522" cy="1475942"/>
            </a:xfrm>
            <a:prstGeom prst="rect">
              <a:avLst/>
            </a:prstGeom>
            <a:solidFill>
              <a:srgbClr val="80BD41">
                <a:alpha val="100000"/>
              </a:srgbClr>
            </a:solidFill>
          </p:spPr>
          <p:txBody>
            <a:bodyPr/>
            <a:lstStyle/>
            <a:p/>
          </p:txBody>
        </p:sp>
        <p:sp>
          <p:nvSpPr>
            <p:cNvPr id="58" name="rc58"/>
            <p:cNvSpPr/>
            <p:nvPr/>
          </p:nvSpPr>
          <p:spPr>
            <a:xfrm>
              <a:off x="6009484" y="2469409"/>
              <a:ext cx="249522" cy="61332"/>
            </a:xfrm>
            <a:prstGeom prst="rect">
              <a:avLst/>
            </a:prstGeom>
            <a:solidFill>
              <a:srgbClr val="1CABE2">
                <a:alpha val="100000"/>
              </a:srgbClr>
            </a:solidFill>
          </p:spPr>
          <p:txBody>
            <a:bodyPr/>
            <a:lstStyle/>
            <a:p/>
          </p:txBody>
        </p:sp>
        <p:sp>
          <p:nvSpPr>
            <p:cNvPr id="59" name="rc59"/>
            <p:cNvSpPr/>
            <p:nvPr/>
          </p:nvSpPr>
          <p:spPr>
            <a:xfrm>
              <a:off x="6286731" y="2482599"/>
              <a:ext cx="249522" cy="1524085"/>
            </a:xfrm>
            <a:prstGeom prst="rect">
              <a:avLst/>
            </a:prstGeom>
            <a:solidFill>
              <a:srgbClr val="80BD41">
                <a:alpha val="100000"/>
              </a:srgbClr>
            </a:solidFill>
          </p:spPr>
          <p:txBody>
            <a:bodyPr/>
            <a:lstStyle/>
            <a:p/>
          </p:txBody>
        </p:sp>
        <p:sp>
          <p:nvSpPr>
            <p:cNvPr id="60" name="rc60"/>
            <p:cNvSpPr/>
            <p:nvPr/>
          </p:nvSpPr>
          <p:spPr>
            <a:xfrm>
              <a:off x="6286731" y="2435445"/>
              <a:ext cx="249522" cy="47153"/>
            </a:xfrm>
            <a:prstGeom prst="rect">
              <a:avLst/>
            </a:prstGeom>
            <a:solidFill>
              <a:srgbClr val="1CABE2">
                <a:alpha val="100000"/>
              </a:srgbClr>
            </a:solidFill>
          </p:spPr>
          <p:txBody>
            <a:bodyPr/>
            <a:lstStyle/>
            <a:p/>
          </p:txBody>
        </p:sp>
        <p:sp>
          <p:nvSpPr>
            <p:cNvPr id="61" name="rc61"/>
            <p:cNvSpPr/>
            <p:nvPr/>
          </p:nvSpPr>
          <p:spPr>
            <a:xfrm>
              <a:off x="6563979" y="2490513"/>
              <a:ext cx="249522" cy="1516171"/>
            </a:xfrm>
            <a:prstGeom prst="rect">
              <a:avLst/>
            </a:prstGeom>
            <a:solidFill>
              <a:srgbClr val="80BD41">
                <a:alpha val="100000"/>
              </a:srgbClr>
            </a:solidFill>
          </p:spPr>
          <p:txBody>
            <a:bodyPr/>
            <a:lstStyle/>
            <a:p/>
          </p:txBody>
        </p:sp>
        <p:sp>
          <p:nvSpPr>
            <p:cNvPr id="62" name="rc62"/>
            <p:cNvSpPr/>
            <p:nvPr/>
          </p:nvSpPr>
          <p:spPr>
            <a:xfrm>
              <a:off x="6563979" y="2443689"/>
              <a:ext cx="249522" cy="46823"/>
            </a:xfrm>
            <a:prstGeom prst="rect">
              <a:avLst/>
            </a:prstGeom>
            <a:solidFill>
              <a:srgbClr val="1CABE2">
                <a:alpha val="100000"/>
              </a:srgbClr>
            </a:solidFill>
          </p:spPr>
          <p:txBody>
            <a:bodyPr/>
            <a:lstStyle/>
            <a:p/>
          </p:txBody>
        </p:sp>
        <p:sp>
          <p:nvSpPr>
            <p:cNvPr id="63" name="rc63"/>
            <p:cNvSpPr/>
            <p:nvPr/>
          </p:nvSpPr>
          <p:spPr>
            <a:xfrm>
              <a:off x="6841227" y="2486886"/>
              <a:ext cx="249522" cy="1519799"/>
            </a:xfrm>
            <a:prstGeom prst="rect">
              <a:avLst/>
            </a:prstGeom>
            <a:solidFill>
              <a:srgbClr val="80BD41">
                <a:alpha val="100000"/>
              </a:srgbClr>
            </a:solidFill>
          </p:spPr>
          <p:txBody>
            <a:bodyPr/>
            <a:lstStyle/>
            <a:p/>
          </p:txBody>
        </p:sp>
        <p:sp>
          <p:nvSpPr>
            <p:cNvPr id="64" name="rc64"/>
            <p:cNvSpPr/>
            <p:nvPr/>
          </p:nvSpPr>
          <p:spPr>
            <a:xfrm>
              <a:off x="6841227" y="2455890"/>
              <a:ext cx="249522" cy="30996"/>
            </a:xfrm>
            <a:prstGeom prst="rect">
              <a:avLst/>
            </a:prstGeom>
            <a:solidFill>
              <a:srgbClr val="1CABE2">
                <a:alpha val="100000"/>
              </a:srgbClr>
            </a:solidFill>
          </p:spPr>
          <p:txBody>
            <a:bodyPr/>
            <a:lstStyle/>
            <a:p/>
          </p:txBody>
        </p:sp>
        <p:sp>
          <p:nvSpPr>
            <p:cNvPr id="65" name="rc65"/>
            <p:cNvSpPr/>
            <p:nvPr/>
          </p:nvSpPr>
          <p:spPr>
            <a:xfrm>
              <a:off x="7118474" y="2534699"/>
              <a:ext cx="249522" cy="1471985"/>
            </a:xfrm>
            <a:prstGeom prst="rect">
              <a:avLst/>
            </a:prstGeom>
            <a:solidFill>
              <a:srgbClr val="80BD41">
                <a:alpha val="100000"/>
              </a:srgbClr>
            </a:solidFill>
          </p:spPr>
          <p:txBody>
            <a:bodyPr/>
            <a:lstStyle/>
            <a:p/>
          </p:txBody>
        </p:sp>
        <p:sp>
          <p:nvSpPr>
            <p:cNvPr id="66" name="rc66"/>
            <p:cNvSpPr/>
            <p:nvPr/>
          </p:nvSpPr>
          <p:spPr>
            <a:xfrm>
              <a:off x="7118474" y="2504692"/>
              <a:ext cx="249522" cy="30006"/>
            </a:xfrm>
            <a:prstGeom prst="rect">
              <a:avLst/>
            </a:prstGeom>
            <a:solidFill>
              <a:srgbClr val="1CABE2">
                <a:alpha val="100000"/>
              </a:srgbClr>
            </a:solidFill>
          </p:spPr>
          <p:txBody>
            <a:bodyPr/>
            <a:lstStyle/>
            <a:p/>
          </p:txBody>
        </p:sp>
        <p:sp>
          <p:nvSpPr>
            <p:cNvPr id="67" name="rc67"/>
            <p:cNvSpPr/>
            <p:nvPr/>
          </p:nvSpPr>
          <p:spPr>
            <a:xfrm>
              <a:off x="7395722" y="2564376"/>
              <a:ext cx="249522" cy="1442308"/>
            </a:xfrm>
            <a:prstGeom prst="rect">
              <a:avLst/>
            </a:prstGeom>
            <a:solidFill>
              <a:srgbClr val="80BD41">
                <a:alpha val="100000"/>
              </a:srgbClr>
            </a:solidFill>
          </p:spPr>
          <p:txBody>
            <a:bodyPr/>
            <a:lstStyle/>
            <a:p/>
          </p:txBody>
        </p:sp>
        <p:sp>
          <p:nvSpPr>
            <p:cNvPr id="68" name="rc68"/>
            <p:cNvSpPr/>
            <p:nvPr/>
          </p:nvSpPr>
          <p:spPr>
            <a:xfrm>
              <a:off x="7395722" y="2519860"/>
              <a:ext cx="249522" cy="44515"/>
            </a:xfrm>
            <a:prstGeom prst="rect">
              <a:avLst/>
            </a:prstGeom>
            <a:solidFill>
              <a:srgbClr val="1CABE2">
                <a:alpha val="100000"/>
              </a:srgbClr>
            </a:solidFill>
          </p:spPr>
          <p:txBody>
            <a:bodyPr/>
            <a:lstStyle/>
            <a:p/>
          </p:txBody>
        </p:sp>
        <p:sp>
          <p:nvSpPr>
            <p:cNvPr id="69" name="rc69"/>
            <p:cNvSpPr/>
            <p:nvPr/>
          </p:nvSpPr>
          <p:spPr>
            <a:xfrm>
              <a:off x="7672970" y="2475015"/>
              <a:ext cx="249522" cy="1531669"/>
            </a:xfrm>
            <a:prstGeom prst="rect">
              <a:avLst/>
            </a:prstGeom>
            <a:solidFill>
              <a:srgbClr val="80BD41">
                <a:alpha val="100000"/>
              </a:srgbClr>
            </a:solidFill>
          </p:spPr>
          <p:txBody>
            <a:bodyPr/>
            <a:lstStyle/>
            <a:p/>
          </p:txBody>
        </p:sp>
        <p:sp>
          <p:nvSpPr>
            <p:cNvPr id="70" name="rc70"/>
            <p:cNvSpPr/>
            <p:nvPr/>
          </p:nvSpPr>
          <p:spPr>
            <a:xfrm>
              <a:off x="7672970" y="2443689"/>
              <a:ext cx="249522" cy="31325"/>
            </a:xfrm>
            <a:prstGeom prst="rect">
              <a:avLst/>
            </a:prstGeom>
            <a:solidFill>
              <a:srgbClr val="1CABE2">
                <a:alpha val="100000"/>
              </a:srgbClr>
            </a:solidFill>
          </p:spPr>
          <p:txBody>
            <a:bodyPr/>
            <a:lstStyle/>
            <a:p/>
          </p:txBody>
        </p:sp>
        <p:sp>
          <p:nvSpPr>
            <p:cNvPr id="71" name="rc71"/>
            <p:cNvSpPr/>
            <p:nvPr/>
          </p:nvSpPr>
          <p:spPr>
            <a:xfrm>
              <a:off x="7950217" y="2447976"/>
              <a:ext cx="249522" cy="1558709"/>
            </a:xfrm>
            <a:prstGeom prst="rect">
              <a:avLst/>
            </a:prstGeom>
            <a:solidFill>
              <a:srgbClr val="80BD41">
                <a:alpha val="100000"/>
              </a:srgbClr>
            </a:solidFill>
          </p:spPr>
          <p:txBody>
            <a:bodyPr/>
            <a:lstStyle/>
            <a:p/>
          </p:txBody>
        </p:sp>
        <p:sp>
          <p:nvSpPr>
            <p:cNvPr id="72" name="rc72"/>
            <p:cNvSpPr/>
            <p:nvPr/>
          </p:nvSpPr>
          <p:spPr>
            <a:xfrm>
              <a:off x="7950217" y="2399833"/>
              <a:ext cx="249522" cy="48142"/>
            </a:xfrm>
            <a:prstGeom prst="rect">
              <a:avLst/>
            </a:prstGeom>
            <a:solidFill>
              <a:srgbClr val="1CABE2">
                <a:alpha val="100000"/>
              </a:srgbClr>
            </a:solidFill>
          </p:spPr>
          <p:txBody>
            <a:bodyPr/>
            <a:lstStyle/>
            <a:p/>
          </p:txBody>
        </p:sp>
        <p:sp>
          <p:nvSpPr>
            <p:cNvPr id="73" name="pl73"/>
            <p:cNvSpPr/>
            <p:nvPr/>
          </p:nvSpPr>
          <p:spPr>
            <a:xfrm>
              <a:off x="1421035" y="1254838"/>
              <a:ext cx="6653943" cy="112320"/>
            </a:xfrm>
            <a:custGeom>
              <a:avLst/>
              <a:pathLst>
                <a:path w="6653943" h="112320">
                  <a:moveTo>
                    <a:pt x="0" y="0"/>
                  </a:moveTo>
                  <a:lnTo>
                    <a:pt x="277247" y="56160"/>
                  </a:lnTo>
                  <a:lnTo>
                    <a:pt x="554495" y="112320"/>
                  </a:lnTo>
                  <a:lnTo>
                    <a:pt x="831742" y="56160"/>
                  </a:lnTo>
                  <a:lnTo>
                    <a:pt x="1108990" y="84240"/>
                  </a:lnTo>
                  <a:lnTo>
                    <a:pt x="1386238" y="56160"/>
                  </a:lnTo>
                  <a:lnTo>
                    <a:pt x="1663485" y="84240"/>
                  </a:lnTo>
                  <a:lnTo>
                    <a:pt x="1940733" y="28080"/>
                  </a:lnTo>
                  <a:lnTo>
                    <a:pt x="2217981" y="28080"/>
                  </a:lnTo>
                  <a:lnTo>
                    <a:pt x="2495228" y="28080"/>
                  </a:lnTo>
                  <a:lnTo>
                    <a:pt x="2772476" y="56160"/>
                  </a:lnTo>
                  <a:lnTo>
                    <a:pt x="3049724" y="56160"/>
                  </a:lnTo>
                  <a:lnTo>
                    <a:pt x="3326971" y="28080"/>
                  </a:lnTo>
                  <a:lnTo>
                    <a:pt x="3604219" y="28080"/>
                  </a:lnTo>
                  <a:lnTo>
                    <a:pt x="3881467" y="56160"/>
                  </a:lnTo>
                  <a:lnTo>
                    <a:pt x="4158714" y="56160"/>
                  </a:lnTo>
                  <a:lnTo>
                    <a:pt x="4435962" y="28080"/>
                  </a:lnTo>
                  <a:lnTo>
                    <a:pt x="4713210" y="56160"/>
                  </a:lnTo>
                  <a:lnTo>
                    <a:pt x="4990457" y="28080"/>
                  </a:lnTo>
                  <a:lnTo>
                    <a:pt x="5267705" y="28080"/>
                  </a:lnTo>
                  <a:lnTo>
                    <a:pt x="5544953" y="0"/>
                  </a:lnTo>
                  <a:lnTo>
                    <a:pt x="5822200" y="0"/>
                  </a:lnTo>
                  <a:lnTo>
                    <a:pt x="6099448" y="28080"/>
                  </a:lnTo>
                  <a:lnTo>
                    <a:pt x="6376696" y="0"/>
                  </a:lnTo>
                  <a:lnTo>
                    <a:pt x="6653943" y="280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186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51.1</a:t>
              </a:r>
            </a:p>
          </p:txBody>
        </p:sp>
        <p:sp>
          <p:nvSpPr>
            <p:cNvPr id="85" name="tx85"/>
            <p:cNvSpPr/>
            <p:nvPr/>
          </p:nvSpPr>
          <p:spPr>
            <a:xfrm>
              <a:off x="2715845" y="2501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41.5</a:t>
              </a:r>
            </a:p>
          </p:txBody>
        </p:sp>
        <p:sp>
          <p:nvSpPr>
            <p:cNvPr id="86" name="tx86"/>
            <p:cNvSpPr/>
            <p:nvPr/>
          </p:nvSpPr>
          <p:spPr>
            <a:xfrm>
              <a:off x="4102084" y="2467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a:t>
              </a:r>
            </a:p>
          </p:txBody>
        </p:sp>
        <p:sp>
          <p:nvSpPr>
            <p:cNvPr id="87" name="tx87"/>
            <p:cNvSpPr/>
            <p:nvPr/>
          </p:nvSpPr>
          <p:spPr>
            <a:xfrm>
              <a:off x="5488322" y="230309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47.5</a:t>
              </a:r>
            </a:p>
          </p:txBody>
        </p:sp>
        <p:sp>
          <p:nvSpPr>
            <p:cNvPr id="88" name="tx88"/>
            <p:cNvSpPr/>
            <p:nvPr/>
          </p:nvSpPr>
          <p:spPr>
            <a:xfrm>
              <a:off x="6597312" y="230918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89" name="tx89"/>
            <p:cNvSpPr/>
            <p:nvPr/>
          </p:nvSpPr>
          <p:spPr>
            <a:xfrm>
              <a:off x="6913737" y="232138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a:t>
              </a:r>
            </a:p>
          </p:txBody>
        </p:sp>
        <p:sp>
          <p:nvSpPr>
            <p:cNvPr id="90" name="tx90"/>
            <p:cNvSpPr/>
            <p:nvPr/>
          </p:nvSpPr>
          <p:spPr>
            <a:xfrm>
              <a:off x="7151808" y="236904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1" name="tx91"/>
            <p:cNvSpPr/>
            <p:nvPr/>
          </p:nvSpPr>
          <p:spPr>
            <a:xfrm>
              <a:off x="7429055" y="2383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2" name="tx92"/>
            <p:cNvSpPr/>
            <p:nvPr/>
          </p:nvSpPr>
          <p:spPr>
            <a:xfrm>
              <a:off x="7706303" y="2309185"/>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3" name="tx93"/>
            <p:cNvSpPr/>
            <p:nvPr/>
          </p:nvSpPr>
          <p:spPr>
            <a:xfrm>
              <a:off x="7983551" y="22639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146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a:t>
              </a:r>
            </a:p>
          </p:txBody>
        </p:sp>
        <p:sp>
          <p:nvSpPr>
            <p:cNvPr id="105" name="tx105"/>
            <p:cNvSpPr/>
            <p:nvPr/>
          </p:nvSpPr>
          <p:spPr>
            <a:xfrm>
              <a:off x="1394909" y="230492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6" name="tx106"/>
            <p:cNvSpPr/>
            <p:nvPr/>
          </p:nvSpPr>
          <p:spPr>
            <a:xfrm>
              <a:off x="2715845" y="3314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07" name="tx107"/>
            <p:cNvSpPr/>
            <p:nvPr/>
          </p:nvSpPr>
          <p:spPr>
            <a:xfrm>
              <a:off x="2741971" y="26313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4102084" y="3297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09" name="tx109"/>
            <p:cNvSpPr/>
            <p:nvPr/>
          </p:nvSpPr>
          <p:spPr>
            <a:xfrm>
              <a:off x="4128209" y="25974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0" name="tx110"/>
            <p:cNvSpPr/>
            <p:nvPr/>
          </p:nvSpPr>
          <p:spPr>
            <a:xfrm>
              <a:off x="5488322" y="32191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1" name="tx111"/>
            <p:cNvSpPr/>
            <p:nvPr/>
          </p:nvSpPr>
          <p:spPr>
            <a:xfrm>
              <a:off x="5514447" y="24353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6636489" y="321355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3" name="tx113"/>
            <p:cNvSpPr/>
            <p:nvPr/>
          </p:nvSpPr>
          <p:spPr>
            <a:xfrm>
              <a:off x="6623438" y="24332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6874560" y="3211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15" name="tx115"/>
            <p:cNvSpPr/>
            <p:nvPr/>
          </p:nvSpPr>
          <p:spPr>
            <a:xfrm>
              <a:off x="6912430" y="24374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35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7" name="tx117"/>
            <p:cNvSpPr/>
            <p:nvPr/>
          </p:nvSpPr>
          <p:spPr>
            <a:xfrm>
              <a:off x="7189677" y="24857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504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9" name="tx119"/>
            <p:cNvSpPr/>
            <p:nvPr/>
          </p:nvSpPr>
          <p:spPr>
            <a:xfrm>
              <a:off x="7455181" y="25082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0" name="tx120"/>
            <p:cNvSpPr/>
            <p:nvPr/>
          </p:nvSpPr>
          <p:spPr>
            <a:xfrm>
              <a:off x="7706303" y="3205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1" name="tx121"/>
            <p:cNvSpPr/>
            <p:nvPr/>
          </p:nvSpPr>
          <p:spPr>
            <a:xfrm>
              <a:off x="7744173" y="24254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192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23" name="tx123"/>
            <p:cNvSpPr/>
            <p:nvPr/>
          </p:nvSpPr>
          <p:spPr>
            <a:xfrm>
              <a:off x="8009676" y="23888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302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058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48318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48663"/>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2000-2024</a:t>
              </a:r>
            </a:p>
          </p:txBody>
        </p:sp>
        <p:sp>
          <p:nvSpPr>
            <p:cNvPr id="153" name="pl153"/>
            <p:cNvSpPr/>
            <p:nvPr/>
          </p:nvSpPr>
          <p:spPr>
            <a:xfrm>
              <a:off x="19708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200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6693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0185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3677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454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947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439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931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423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203695" cy="162162"/>
            </a:xfrm>
            <a:prstGeom prst="rect">
              <a:avLst/>
            </a:prstGeom>
            <a:solidFill>
              <a:srgbClr val="80BD41">
                <a:alpha val="100000"/>
              </a:srgbClr>
            </a:solidFill>
          </p:spPr>
          <p:txBody>
            <a:bodyPr/>
            <a:lstStyle/>
            <a:p/>
          </p:txBody>
        </p:sp>
        <p:sp>
          <p:nvSpPr>
            <p:cNvPr id="168" name="rc168"/>
            <p:cNvSpPr/>
            <p:nvPr/>
          </p:nvSpPr>
          <p:spPr>
            <a:xfrm>
              <a:off x="7499969" y="5774644"/>
              <a:ext cx="191588" cy="162162"/>
            </a:xfrm>
            <a:prstGeom prst="rect">
              <a:avLst/>
            </a:prstGeom>
            <a:solidFill>
              <a:srgbClr val="1CABE2">
                <a:alpha val="100000"/>
              </a:srgbClr>
            </a:solidFill>
          </p:spPr>
          <p:txBody>
            <a:bodyPr/>
            <a:lstStyle/>
            <a:p/>
          </p:txBody>
        </p:sp>
        <p:sp>
          <p:nvSpPr>
            <p:cNvPr id="169" name="rc169"/>
            <p:cNvSpPr/>
            <p:nvPr/>
          </p:nvSpPr>
          <p:spPr>
            <a:xfrm>
              <a:off x="1296273" y="5571941"/>
              <a:ext cx="6267108" cy="162162"/>
            </a:xfrm>
            <a:prstGeom prst="rect">
              <a:avLst/>
            </a:prstGeom>
            <a:solidFill>
              <a:srgbClr val="80BD41">
                <a:alpha val="100000"/>
              </a:srgbClr>
            </a:solidFill>
          </p:spPr>
          <p:txBody>
            <a:bodyPr/>
            <a:lstStyle/>
            <a:p/>
          </p:txBody>
        </p:sp>
        <p:sp>
          <p:nvSpPr>
            <p:cNvPr id="170" name="rc170"/>
            <p:cNvSpPr/>
            <p:nvPr/>
          </p:nvSpPr>
          <p:spPr>
            <a:xfrm>
              <a:off x="7563382" y="5571941"/>
              <a:ext cx="128175" cy="162162"/>
            </a:xfrm>
            <a:prstGeom prst="rect">
              <a:avLst/>
            </a:prstGeom>
            <a:solidFill>
              <a:srgbClr val="1CABE2">
                <a:alpha val="100000"/>
              </a:srgbClr>
            </a:solidFill>
          </p:spPr>
          <p:txBody>
            <a:bodyPr/>
            <a:lstStyle/>
            <a:p/>
          </p:txBody>
        </p:sp>
        <p:sp>
          <p:nvSpPr>
            <p:cNvPr id="171" name="rc171"/>
            <p:cNvSpPr/>
            <p:nvPr/>
          </p:nvSpPr>
          <p:spPr>
            <a:xfrm>
              <a:off x="1296273" y="5369238"/>
              <a:ext cx="6377744" cy="162162"/>
            </a:xfrm>
            <a:prstGeom prst="rect">
              <a:avLst/>
            </a:prstGeom>
            <a:solidFill>
              <a:srgbClr val="80BD41">
                <a:alpha val="100000"/>
              </a:srgbClr>
            </a:solidFill>
          </p:spPr>
          <p:txBody>
            <a:bodyPr/>
            <a:lstStyle/>
            <a:p/>
          </p:txBody>
        </p:sp>
        <p:sp>
          <p:nvSpPr>
            <p:cNvPr id="172" name="rc172"/>
            <p:cNvSpPr/>
            <p:nvPr/>
          </p:nvSpPr>
          <p:spPr>
            <a:xfrm>
              <a:off x="7674018" y="5369238"/>
              <a:ext cx="196985" cy="162162"/>
            </a:xfrm>
            <a:prstGeom prst="rect">
              <a:avLst/>
            </a:prstGeom>
            <a:solidFill>
              <a:srgbClr val="1CABE2">
                <a:alpha val="100000"/>
              </a:srgbClr>
            </a:solidFill>
          </p:spPr>
          <p:txBody>
            <a:bodyPr/>
            <a:lstStyle/>
            <a:p/>
          </p:txBody>
        </p:sp>
        <p:sp>
          <p:nvSpPr>
            <p:cNvPr id="173" name="tx173"/>
            <p:cNvSpPr/>
            <p:nvPr/>
          </p:nvSpPr>
          <p:spPr>
            <a:xfrm>
              <a:off x="7898795" y="5814340"/>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74" name="tx174"/>
            <p:cNvSpPr/>
            <p:nvPr/>
          </p:nvSpPr>
          <p:spPr>
            <a:xfrm>
              <a:off x="7898795" y="5611637"/>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75" name="tx175"/>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a:t>
              </a:r>
            </a:p>
          </p:txBody>
        </p:sp>
        <p:sp>
          <p:nvSpPr>
            <p:cNvPr id="176" name="tx176"/>
            <p:cNvSpPr/>
            <p:nvPr/>
          </p:nvSpPr>
          <p:spPr>
            <a:xfrm>
              <a:off x="4337832"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7" name="tx177"/>
            <p:cNvSpPr/>
            <p:nvPr/>
          </p:nvSpPr>
          <p:spPr>
            <a:xfrm>
              <a:off x="7520415"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8" name="tx178"/>
            <p:cNvSpPr/>
            <p:nvPr/>
          </p:nvSpPr>
          <p:spPr>
            <a:xfrm>
              <a:off x="432433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79" name="tx179"/>
            <p:cNvSpPr/>
            <p:nvPr/>
          </p:nvSpPr>
          <p:spPr>
            <a:xfrm>
              <a:off x="756567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379652"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47.3</a:t>
              </a:r>
            </a:p>
          </p:txBody>
        </p:sp>
        <p:sp>
          <p:nvSpPr>
            <p:cNvPr id="181" name="tx181"/>
            <p:cNvSpPr/>
            <p:nvPr/>
          </p:nvSpPr>
          <p:spPr>
            <a:xfrm>
              <a:off x="7697162"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6779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391701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5266227"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661544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96466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63604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289475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15346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41217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400668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26539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252410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178281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104152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719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82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246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0095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0201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727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254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8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307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833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48103" y="3400606"/>
              <a:ext cx="247738" cy="606078"/>
            </a:xfrm>
            <a:prstGeom prst="rect">
              <a:avLst/>
            </a:prstGeom>
            <a:solidFill>
              <a:srgbClr val="E2231A">
                <a:alpha val="100000"/>
              </a:srgbClr>
            </a:solidFill>
          </p:spPr>
          <p:txBody>
            <a:bodyPr/>
            <a:lstStyle/>
            <a:p/>
          </p:txBody>
        </p:sp>
        <p:sp>
          <p:nvSpPr>
            <p:cNvPr id="25" name="rc25"/>
            <p:cNvSpPr/>
            <p:nvPr/>
          </p:nvSpPr>
          <p:spPr>
            <a:xfrm>
              <a:off x="1623368" y="3326774"/>
              <a:ext cx="247738" cy="679911"/>
            </a:xfrm>
            <a:prstGeom prst="rect">
              <a:avLst/>
            </a:prstGeom>
            <a:solidFill>
              <a:srgbClr val="E2231A">
                <a:alpha val="100000"/>
              </a:srgbClr>
            </a:solidFill>
          </p:spPr>
          <p:txBody>
            <a:bodyPr/>
            <a:lstStyle/>
            <a:p/>
          </p:txBody>
        </p:sp>
        <p:sp>
          <p:nvSpPr>
            <p:cNvPr id="26" name="rc26"/>
            <p:cNvSpPr/>
            <p:nvPr/>
          </p:nvSpPr>
          <p:spPr>
            <a:xfrm>
              <a:off x="1898633" y="3190969"/>
              <a:ext cx="247738" cy="815715"/>
            </a:xfrm>
            <a:prstGeom prst="rect">
              <a:avLst/>
            </a:prstGeom>
            <a:solidFill>
              <a:srgbClr val="E2231A">
                <a:alpha val="100000"/>
              </a:srgbClr>
            </a:solidFill>
          </p:spPr>
          <p:txBody>
            <a:bodyPr/>
            <a:lstStyle/>
            <a:p/>
          </p:txBody>
        </p:sp>
        <p:sp>
          <p:nvSpPr>
            <p:cNvPr id="27" name="rc27"/>
            <p:cNvSpPr/>
            <p:nvPr/>
          </p:nvSpPr>
          <p:spPr>
            <a:xfrm>
              <a:off x="2173899" y="3137596"/>
              <a:ext cx="247738" cy="869088"/>
            </a:xfrm>
            <a:prstGeom prst="rect">
              <a:avLst/>
            </a:prstGeom>
            <a:solidFill>
              <a:srgbClr val="E2231A">
                <a:alpha val="100000"/>
              </a:srgbClr>
            </a:solidFill>
          </p:spPr>
          <p:txBody>
            <a:bodyPr/>
            <a:lstStyle/>
            <a:p/>
          </p:txBody>
        </p:sp>
        <p:sp>
          <p:nvSpPr>
            <p:cNvPr id="28" name="rc28"/>
            <p:cNvSpPr/>
            <p:nvPr/>
          </p:nvSpPr>
          <p:spPr>
            <a:xfrm>
              <a:off x="2449164" y="3397641"/>
              <a:ext cx="247738" cy="609043"/>
            </a:xfrm>
            <a:prstGeom prst="rect">
              <a:avLst/>
            </a:prstGeom>
            <a:solidFill>
              <a:srgbClr val="E2231A">
                <a:alpha val="100000"/>
              </a:srgbClr>
            </a:solidFill>
          </p:spPr>
          <p:txBody>
            <a:bodyPr/>
            <a:lstStyle/>
            <a:p/>
          </p:txBody>
        </p:sp>
        <p:sp>
          <p:nvSpPr>
            <p:cNvPr id="29" name="rc29"/>
            <p:cNvSpPr/>
            <p:nvPr/>
          </p:nvSpPr>
          <p:spPr>
            <a:xfrm>
              <a:off x="2724429" y="3514172"/>
              <a:ext cx="247738" cy="492513"/>
            </a:xfrm>
            <a:prstGeom prst="rect">
              <a:avLst/>
            </a:prstGeom>
            <a:solidFill>
              <a:srgbClr val="E2231A">
                <a:alpha val="100000"/>
              </a:srgbClr>
            </a:solidFill>
          </p:spPr>
          <p:txBody>
            <a:bodyPr/>
            <a:lstStyle/>
            <a:p/>
          </p:txBody>
        </p:sp>
        <p:sp>
          <p:nvSpPr>
            <p:cNvPr id="30" name="rc30"/>
            <p:cNvSpPr/>
            <p:nvPr/>
          </p:nvSpPr>
          <p:spPr>
            <a:xfrm>
              <a:off x="2999694" y="3379850"/>
              <a:ext cx="247738" cy="626834"/>
            </a:xfrm>
            <a:prstGeom prst="rect">
              <a:avLst/>
            </a:prstGeom>
            <a:solidFill>
              <a:srgbClr val="E2231A">
                <a:alpha val="100000"/>
              </a:srgbClr>
            </a:solidFill>
          </p:spPr>
          <p:txBody>
            <a:bodyPr/>
            <a:lstStyle/>
            <a:p/>
          </p:txBody>
        </p:sp>
        <p:sp>
          <p:nvSpPr>
            <p:cNvPr id="31" name="rc31"/>
            <p:cNvSpPr/>
            <p:nvPr/>
          </p:nvSpPr>
          <p:spPr>
            <a:xfrm>
              <a:off x="3274960" y="3360873"/>
              <a:ext cx="247738" cy="645811"/>
            </a:xfrm>
            <a:prstGeom prst="rect">
              <a:avLst/>
            </a:prstGeom>
            <a:solidFill>
              <a:srgbClr val="E2231A">
                <a:alpha val="100000"/>
              </a:srgbClr>
            </a:solidFill>
          </p:spPr>
          <p:txBody>
            <a:bodyPr/>
            <a:lstStyle/>
            <a:p/>
          </p:txBody>
        </p:sp>
        <p:sp>
          <p:nvSpPr>
            <p:cNvPr id="32" name="rc32"/>
            <p:cNvSpPr/>
            <p:nvPr/>
          </p:nvSpPr>
          <p:spPr>
            <a:xfrm>
              <a:off x="3550225" y="3349012"/>
              <a:ext cx="247738" cy="657672"/>
            </a:xfrm>
            <a:prstGeom prst="rect">
              <a:avLst/>
            </a:prstGeom>
            <a:solidFill>
              <a:srgbClr val="E2231A">
                <a:alpha val="100000"/>
              </a:srgbClr>
            </a:solidFill>
          </p:spPr>
          <p:txBody>
            <a:bodyPr/>
            <a:lstStyle/>
            <a:p/>
          </p:txBody>
        </p:sp>
        <p:sp>
          <p:nvSpPr>
            <p:cNvPr id="33" name="rc33"/>
            <p:cNvSpPr/>
            <p:nvPr/>
          </p:nvSpPr>
          <p:spPr>
            <a:xfrm>
              <a:off x="3825490" y="3347826"/>
              <a:ext cx="247738" cy="658858"/>
            </a:xfrm>
            <a:prstGeom prst="rect">
              <a:avLst/>
            </a:prstGeom>
            <a:solidFill>
              <a:srgbClr val="E2231A">
                <a:alpha val="100000"/>
              </a:srgbClr>
            </a:solidFill>
          </p:spPr>
          <p:txBody>
            <a:bodyPr/>
            <a:lstStyle/>
            <a:p/>
          </p:txBody>
        </p:sp>
        <p:sp>
          <p:nvSpPr>
            <p:cNvPr id="34" name="rc34"/>
            <p:cNvSpPr/>
            <p:nvPr/>
          </p:nvSpPr>
          <p:spPr>
            <a:xfrm>
              <a:off x="4100756" y="3375699"/>
              <a:ext cx="247738" cy="630986"/>
            </a:xfrm>
            <a:prstGeom prst="rect">
              <a:avLst/>
            </a:prstGeom>
            <a:solidFill>
              <a:srgbClr val="E2231A">
                <a:alpha val="100000"/>
              </a:srgbClr>
            </a:solidFill>
          </p:spPr>
          <p:txBody>
            <a:bodyPr/>
            <a:lstStyle/>
            <a:p/>
          </p:txBody>
        </p:sp>
        <p:sp>
          <p:nvSpPr>
            <p:cNvPr id="35" name="rc35"/>
            <p:cNvSpPr/>
            <p:nvPr/>
          </p:nvSpPr>
          <p:spPr>
            <a:xfrm>
              <a:off x="4376021" y="3341006"/>
              <a:ext cx="247738" cy="665678"/>
            </a:xfrm>
            <a:prstGeom prst="rect">
              <a:avLst/>
            </a:prstGeom>
            <a:solidFill>
              <a:srgbClr val="E2231A">
                <a:alpha val="100000"/>
              </a:srgbClr>
            </a:solidFill>
          </p:spPr>
          <p:txBody>
            <a:bodyPr/>
            <a:lstStyle/>
            <a:p/>
          </p:txBody>
        </p:sp>
        <p:sp>
          <p:nvSpPr>
            <p:cNvPr id="36" name="rc36"/>
            <p:cNvSpPr/>
            <p:nvPr/>
          </p:nvSpPr>
          <p:spPr>
            <a:xfrm>
              <a:off x="4651286" y="3282593"/>
              <a:ext cx="247738" cy="724092"/>
            </a:xfrm>
            <a:prstGeom prst="rect">
              <a:avLst/>
            </a:prstGeom>
            <a:solidFill>
              <a:srgbClr val="E2231A">
                <a:alpha val="100000"/>
              </a:srgbClr>
            </a:solidFill>
          </p:spPr>
          <p:txBody>
            <a:bodyPr/>
            <a:lstStyle/>
            <a:p/>
          </p:txBody>
        </p:sp>
        <p:sp>
          <p:nvSpPr>
            <p:cNvPr id="37" name="rc37"/>
            <p:cNvSpPr/>
            <p:nvPr/>
          </p:nvSpPr>
          <p:spPr>
            <a:xfrm>
              <a:off x="4926551" y="3330332"/>
              <a:ext cx="247738" cy="676352"/>
            </a:xfrm>
            <a:prstGeom prst="rect">
              <a:avLst/>
            </a:prstGeom>
            <a:solidFill>
              <a:srgbClr val="E2231A">
                <a:alpha val="100000"/>
              </a:srgbClr>
            </a:solidFill>
          </p:spPr>
          <p:txBody>
            <a:bodyPr/>
            <a:lstStyle/>
            <a:p/>
          </p:txBody>
        </p:sp>
        <p:sp>
          <p:nvSpPr>
            <p:cNvPr id="38" name="rc38"/>
            <p:cNvSpPr/>
            <p:nvPr/>
          </p:nvSpPr>
          <p:spPr>
            <a:xfrm>
              <a:off x="5201817" y="3288523"/>
              <a:ext cx="247738" cy="718161"/>
            </a:xfrm>
            <a:prstGeom prst="rect">
              <a:avLst/>
            </a:prstGeom>
            <a:solidFill>
              <a:srgbClr val="E2231A">
                <a:alpha val="100000"/>
              </a:srgbClr>
            </a:solidFill>
          </p:spPr>
          <p:txBody>
            <a:bodyPr/>
            <a:lstStyle/>
            <a:p/>
          </p:txBody>
        </p:sp>
        <p:sp>
          <p:nvSpPr>
            <p:cNvPr id="39" name="rc39"/>
            <p:cNvSpPr/>
            <p:nvPr/>
          </p:nvSpPr>
          <p:spPr>
            <a:xfrm>
              <a:off x="5477082" y="3301866"/>
              <a:ext cx="247738" cy="704818"/>
            </a:xfrm>
            <a:prstGeom prst="rect">
              <a:avLst/>
            </a:prstGeom>
            <a:solidFill>
              <a:srgbClr val="E2231A">
                <a:alpha val="100000"/>
              </a:srgbClr>
            </a:solidFill>
          </p:spPr>
          <p:txBody>
            <a:bodyPr/>
            <a:lstStyle/>
            <a:p/>
          </p:txBody>
        </p:sp>
        <p:sp>
          <p:nvSpPr>
            <p:cNvPr id="40" name="rc40"/>
            <p:cNvSpPr/>
            <p:nvPr/>
          </p:nvSpPr>
          <p:spPr>
            <a:xfrm>
              <a:off x="5752347" y="3316989"/>
              <a:ext cx="247738" cy="689696"/>
            </a:xfrm>
            <a:prstGeom prst="rect">
              <a:avLst/>
            </a:prstGeom>
            <a:solidFill>
              <a:srgbClr val="E2231A">
                <a:alpha val="100000"/>
              </a:srgbClr>
            </a:solidFill>
          </p:spPr>
          <p:txBody>
            <a:bodyPr/>
            <a:lstStyle/>
            <a:p/>
          </p:txBody>
        </p:sp>
        <p:sp>
          <p:nvSpPr>
            <p:cNvPr id="41" name="rc41"/>
            <p:cNvSpPr/>
            <p:nvPr/>
          </p:nvSpPr>
          <p:spPr>
            <a:xfrm>
              <a:off x="6027612" y="3315506"/>
              <a:ext cx="247738" cy="691178"/>
            </a:xfrm>
            <a:prstGeom prst="rect">
              <a:avLst/>
            </a:prstGeom>
            <a:solidFill>
              <a:srgbClr val="E2231A">
                <a:alpha val="100000"/>
              </a:srgbClr>
            </a:solidFill>
          </p:spPr>
          <p:txBody>
            <a:bodyPr/>
            <a:lstStyle/>
            <a:p/>
          </p:txBody>
        </p:sp>
        <p:sp>
          <p:nvSpPr>
            <p:cNvPr id="42" name="rc42"/>
            <p:cNvSpPr/>
            <p:nvPr/>
          </p:nvSpPr>
          <p:spPr>
            <a:xfrm>
              <a:off x="6302878" y="3582963"/>
              <a:ext cx="247738" cy="423721"/>
            </a:xfrm>
            <a:prstGeom prst="rect">
              <a:avLst/>
            </a:prstGeom>
            <a:solidFill>
              <a:srgbClr val="E2231A">
                <a:alpha val="100000"/>
              </a:srgbClr>
            </a:solidFill>
          </p:spPr>
          <p:txBody>
            <a:bodyPr/>
            <a:lstStyle/>
            <a:p/>
          </p:txBody>
        </p:sp>
        <p:sp>
          <p:nvSpPr>
            <p:cNvPr id="43" name="rc43"/>
            <p:cNvSpPr/>
            <p:nvPr/>
          </p:nvSpPr>
          <p:spPr>
            <a:xfrm>
              <a:off x="6578143" y="3444490"/>
              <a:ext cx="247738" cy="562194"/>
            </a:xfrm>
            <a:prstGeom prst="rect">
              <a:avLst/>
            </a:prstGeom>
            <a:solidFill>
              <a:srgbClr val="E2231A">
                <a:alpha val="100000"/>
              </a:srgbClr>
            </a:solidFill>
          </p:spPr>
          <p:txBody>
            <a:bodyPr/>
            <a:lstStyle/>
            <a:p/>
          </p:txBody>
        </p:sp>
        <p:sp>
          <p:nvSpPr>
            <p:cNvPr id="44" name="rc44"/>
            <p:cNvSpPr/>
            <p:nvPr/>
          </p:nvSpPr>
          <p:spPr>
            <a:xfrm>
              <a:off x="6853408" y="3588301"/>
              <a:ext cx="247738" cy="418384"/>
            </a:xfrm>
            <a:prstGeom prst="rect">
              <a:avLst/>
            </a:prstGeom>
            <a:solidFill>
              <a:srgbClr val="E2231A">
                <a:alpha val="100000"/>
              </a:srgbClr>
            </a:solidFill>
          </p:spPr>
          <p:txBody>
            <a:bodyPr/>
            <a:lstStyle/>
            <a:p/>
          </p:txBody>
        </p:sp>
        <p:sp>
          <p:nvSpPr>
            <p:cNvPr id="45" name="rc45"/>
            <p:cNvSpPr/>
            <p:nvPr/>
          </p:nvSpPr>
          <p:spPr>
            <a:xfrm>
              <a:off x="7128674" y="3466433"/>
              <a:ext cx="247738" cy="540252"/>
            </a:xfrm>
            <a:prstGeom prst="rect">
              <a:avLst/>
            </a:prstGeom>
            <a:solidFill>
              <a:srgbClr val="E2231A">
                <a:alpha val="100000"/>
              </a:srgbClr>
            </a:solidFill>
          </p:spPr>
          <p:txBody>
            <a:bodyPr/>
            <a:lstStyle/>
            <a:p/>
          </p:txBody>
        </p:sp>
        <p:sp>
          <p:nvSpPr>
            <p:cNvPr id="46" name="rc46"/>
            <p:cNvSpPr/>
            <p:nvPr/>
          </p:nvSpPr>
          <p:spPr>
            <a:xfrm>
              <a:off x="7403939" y="3471770"/>
              <a:ext cx="247738" cy="534914"/>
            </a:xfrm>
            <a:prstGeom prst="rect">
              <a:avLst/>
            </a:prstGeom>
            <a:solidFill>
              <a:srgbClr val="E2231A">
                <a:alpha val="100000"/>
              </a:srgbClr>
            </a:solidFill>
          </p:spPr>
          <p:txBody>
            <a:bodyPr/>
            <a:lstStyle/>
            <a:p/>
          </p:txBody>
        </p:sp>
        <p:sp>
          <p:nvSpPr>
            <p:cNvPr id="47" name="rc47"/>
            <p:cNvSpPr/>
            <p:nvPr/>
          </p:nvSpPr>
          <p:spPr>
            <a:xfrm>
              <a:off x="7679204" y="3585039"/>
              <a:ext cx="247738" cy="421645"/>
            </a:xfrm>
            <a:prstGeom prst="rect">
              <a:avLst/>
            </a:prstGeom>
            <a:solidFill>
              <a:srgbClr val="E2231A">
                <a:alpha val="100000"/>
              </a:srgbClr>
            </a:solidFill>
          </p:spPr>
          <p:txBody>
            <a:bodyPr/>
            <a:lstStyle/>
            <a:p/>
          </p:txBody>
        </p:sp>
        <p:sp>
          <p:nvSpPr>
            <p:cNvPr id="48" name="rc48"/>
            <p:cNvSpPr/>
            <p:nvPr/>
          </p:nvSpPr>
          <p:spPr>
            <a:xfrm>
              <a:off x="7954469" y="3573178"/>
              <a:ext cx="247738" cy="433506"/>
            </a:xfrm>
            <a:prstGeom prst="rect">
              <a:avLst/>
            </a:prstGeom>
            <a:solidFill>
              <a:srgbClr val="E2231A">
                <a:alpha val="100000"/>
              </a:srgbClr>
            </a:solidFill>
          </p:spPr>
          <p:txBody>
            <a:bodyPr/>
            <a:lstStyle/>
            <a:p/>
          </p:txBody>
        </p:sp>
        <p:sp>
          <p:nvSpPr>
            <p:cNvPr id="49" name="rc49"/>
            <p:cNvSpPr/>
            <p:nvPr/>
          </p:nvSpPr>
          <p:spPr>
            <a:xfrm>
              <a:off x="2449164" y="3380740"/>
              <a:ext cx="247738" cy="16901"/>
            </a:xfrm>
            <a:prstGeom prst="rect">
              <a:avLst/>
            </a:prstGeom>
            <a:solidFill>
              <a:srgbClr val="B3B3B3">
                <a:alpha val="100000"/>
              </a:srgbClr>
            </a:solidFill>
          </p:spPr>
          <p:txBody>
            <a:bodyPr/>
            <a:lstStyle/>
            <a:p/>
          </p:txBody>
        </p:sp>
        <p:sp>
          <p:nvSpPr>
            <p:cNvPr id="50" name="rc50"/>
            <p:cNvSpPr/>
            <p:nvPr/>
          </p:nvSpPr>
          <p:spPr>
            <a:xfrm>
              <a:off x="2724429" y="3219731"/>
              <a:ext cx="247738" cy="294440"/>
            </a:xfrm>
            <a:prstGeom prst="rect">
              <a:avLst/>
            </a:prstGeom>
            <a:solidFill>
              <a:srgbClr val="B3B3B3">
                <a:alpha val="100000"/>
              </a:srgbClr>
            </a:solidFill>
          </p:spPr>
          <p:txBody>
            <a:bodyPr/>
            <a:lstStyle/>
            <a:p/>
          </p:txBody>
        </p:sp>
        <p:sp>
          <p:nvSpPr>
            <p:cNvPr id="51" name="rc51"/>
            <p:cNvSpPr/>
            <p:nvPr/>
          </p:nvSpPr>
          <p:spPr>
            <a:xfrm>
              <a:off x="4926551" y="2645380"/>
              <a:ext cx="247738" cy="684951"/>
            </a:xfrm>
            <a:prstGeom prst="rect">
              <a:avLst/>
            </a:prstGeom>
            <a:solidFill>
              <a:srgbClr val="B3B3B3">
                <a:alpha val="100000"/>
              </a:srgbClr>
            </a:solidFill>
          </p:spPr>
          <p:txBody>
            <a:bodyPr/>
            <a:lstStyle/>
            <a:p/>
          </p:txBody>
        </p:sp>
        <p:sp>
          <p:nvSpPr>
            <p:cNvPr id="52" name="rc52"/>
            <p:cNvSpPr/>
            <p:nvPr/>
          </p:nvSpPr>
          <p:spPr>
            <a:xfrm>
              <a:off x="5201817" y="2646566"/>
              <a:ext cx="247738" cy="641957"/>
            </a:xfrm>
            <a:prstGeom prst="rect">
              <a:avLst/>
            </a:prstGeom>
            <a:solidFill>
              <a:srgbClr val="B3B3B3">
                <a:alpha val="100000"/>
              </a:srgbClr>
            </a:solidFill>
          </p:spPr>
          <p:txBody>
            <a:bodyPr/>
            <a:lstStyle/>
            <a:p/>
          </p:txBody>
        </p:sp>
        <p:sp>
          <p:nvSpPr>
            <p:cNvPr id="53" name="rc53"/>
            <p:cNvSpPr/>
            <p:nvPr/>
          </p:nvSpPr>
          <p:spPr>
            <a:xfrm>
              <a:off x="5477082" y="2613060"/>
              <a:ext cx="247738" cy="688806"/>
            </a:xfrm>
            <a:prstGeom prst="rect">
              <a:avLst/>
            </a:prstGeom>
            <a:solidFill>
              <a:srgbClr val="B3B3B3">
                <a:alpha val="100000"/>
              </a:srgbClr>
            </a:solidFill>
          </p:spPr>
          <p:txBody>
            <a:bodyPr/>
            <a:lstStyle/>
            <a:p/>
          </p:txBody>
        </p:sp>
        <p:sp>
          <p:nvSpPr>
            <p:cNvPr id="54" name="rc54"/>
            <p:cNvSpPr/>
            <p:nvPr/>
          </p:nvSpPr>
          <p:spPr>
            <a:xfrm>
              <a:off x="5752347" y="2321881"/>
              <a:ext cx="247738" cy="995107"/>
            </a:xfrm>
            <a:prstGeom prst="rect">
              <a:avLst/>
            </a:prstGeom>
            <a:solidFill>
              <a:srgbClr val="B3B3B3">
                <a:alpha val="100000"/>
              </a:srgbClr>
            </a:solidFill>
          </p:spPr>
          <p:txBody>
            <a:bodyPr/>
            <a:lstStyle/>
            <a:p/>
          </p:txBody>
        </p:sp>
        <p:sp>
          <p:nvSpPr>
            <p:cNvPr id="55" name="rc55"/>
            <p:cNvSpPr/>
            <p:nvPr/>
          </p:nvSpPr>
          <p:spPr>
            <a:xfrm>
              <a:off x="6027612" y="2581036"/>
              <a:ext cx="247738" cy="734470"/>
            </a:xfrm>
            <a:prstGeom prst="rect">
              <a:avLst/>
            </a:prstGeom>
            <a:solidFill>
              <a:srgbClr val="B3B3B3">
                <a:alpha val="100000"/>
              </a:srgbClr>
            </a:solidFill>
          </p:spPr>
          <p:txBody>
            <a:bodyPr/>
            <a:lstStyle/>
            <a:p/>
          </p:txBody>
        </p:sp>
        <p:sp>
          <p:nvSpPr>
            <p:cNvPr id="56" name="rc56"/>
            <p:cNvSpPr/>
            <p:nvPr/>
          </p:nvSpPr>
          <p:spPr>
            <a:xfrm>
              <a:off x="6302878" y="2722178"/>
              <a:ext cx="247738" cy="860785"/>
            </a:xfrm>
            <a:prstGeom prst="rect">
              <a:avLst/>
            </a:prstGeom>
            <a:solidFill>
              <a:srgbClr val="B3B3B3">
                <a:alpha val="100000"/>
              </a:srgbClr>
            </a:solidFill>
          </p:spPr>
          <p:txBody>
            <a:bodyPr/>
            <a:lstStyle/>
            <a:p/>
          </p:txBody>
        </p:sp>
        <p:sp>
          <p:nvSpPr>
            <p:cNvPr id="57" name="rc57"/>
            <p:cNvSpPr/>
            <p:nvPr/>
          </p:nvSpPr>
          <p:spPr>
            <a:xfrm>
              <a:off x="6578143" y="2890895"/>
              <a:ext cx="247738" cy="553595"/>
            </a:xfrm>
            <a:prstGeom prst="rect">
              <a:avLst/>
            </a:prstGeom>
            <a:solidFill>
              <a:srgbClr val="B3B3B3">
                <a:alpha val="100000"/>
              </a:srgbClr>
            </a:solidFill>
          </p:spPr>
          <p:txBody>
            <a:bodyPr/>
            <a:lstStyle/>
            <a:p/>
          </p:txBody>
        </p:sp>
        <p:sp>
          <p:nvSpPr>
            <p:cNvPr id="58" name="rc58"/>
            <p:cNvSpPr/>
            <p:nvPr/>
          </p:nvSpPr>
          <p:spPr>
            <a:xfrm>
              <a:off x="6853408" y="3191562"/>
              <a:ext cx="247738" cy="396738"/>
            </a:xfrm>
            <a:prstGeom prst="rect">
              <a:avLst/>
            </a:prstGeom>
            <a:solidFill>
              <a:srgbClr val="B3B3B3">
                <a:alpha val="100000"/>
              </a:srgbClr>
            </a:solidFill>
          </p:spPr>
          <p:txBody>
            <a:bodyPr/>
            <a:lstStyle/>
            <a:p/>
          </p:txBody>
        </p:sp>
        <p:sp>
          <p:nvSpPr>
            <p:cNvPr id="59" name="rc59"/>
            <p:cNvSpPr/>
            <p:nvPr/>
          </p:nvSpPr>
          <p:spPr>
            <a:xfrm>
              <a:off x="7128674" y="3064950"/>
              <a:ext cx="247738" cy="401482"/>
            </a:xfrm>
            <a:prstGeom prst="rect">
              <a:avLst/>
            </a:prstGeom>
            <a:solidFill>
              <a:srgbClr val="B3B3B3">
                <a:alpha val="100000"/>
              </a:srgbClr>
            </a:solidFill>
          </p:spPr>
          <p:txBody>
            <a:bodyPr/>
            <a:lstStyle/>
            <a:p/>
          </p:txBody>
        </p:sp>
        <p:sp>
          <p:nvSpPr>
            <p:cNvPr id="60" name="rc60"/>
            <p:cNvSpPr/>
            <p:nvPr/>
          </p:nvSpPr>
          <p:spPr>
            <a:xfrm>
              <a:off x="7403939" y="2925587"/>
              <a:ext cx="247738" cy="546182"/>
            </a:xfrm>
            <a:prstGeom prst="rect">
              <a:avLst/>
            </a:prstGeom>
            <a:solidFill>
              <a:srgbClr val="B3B3B3">
                <a:alpha val="100000"/>
              </a:srgbClr>
            </a:solidFill>
          </p:spPr>
          <p:txBody>
            <a:bodyPr/>
            <a:lstStyle/>
            <a:p/>
          </p:txBody>
        </p:sp>
        <p:sp>
          <p:nvSpPr>
            <p:cNvPr id="61" name="rc61"/>
            <p:cNvSpPr/>
            <p:nvPr/>
          </p:nvSpPr>
          <p:spPr>
            <a:xfrm>
              <a:off x="7679204" y="2927070"/>
              <a:ext cx="247738" cy="657968"/>
            </a:xfrm>
            <a:prstGeom prst="rect">
              <a:avLst/>
            </a:prstGeom>
            <a:solidFill>
              <a:srgbClr val="B3B3B3">
                <a:alpha val="100000"/>
              </a:srgbClr>
            </a:solidFill>
          </p:spPr>
          <p:txBody>
            <a:bodyPr/>
            <a:lstStyle/>
            <a:p/>
          </p:txBody>
        </p:sp>
        <p:sp>
          <p:nvSpPr>
            <p:cNvPr id="62" name="rc62"/>
            <p:cNvSpPr/>
            <p:nvPr/>
          </p:nvSpPr>
          <p:spPr>
            <a:xfrm>
              <a:off x="7954469" y="3061688"/>
              <a:ext cx="247738" cy="511490"/>
            </a:xfrm>
            <a:prstGeom prst="rect">
              <a:avLst/>
            </a:prstGeom>
            <a:solidFill>
              <a:srgbClr val="B3B3B3">
                <a:alpha val="100000"/>
              </a:srgbClr>
            </a:solidFill>
          </p:spPr>
          <p:txBody>
            <a:bodyPr/>
            <a:lstStyle/>
            <a:p/>
          </p:txBody>
        </p:sp>
        <p:sp>
          <p:nvSpPr>
            <p:cNvPr id="63" name="pl63"/>
            <p:cNvSpPr/>
            <p:nvPr/>
          </p:nvSpPr>
          <p:spPr>
            <a:xfrm>
              <a:off x="1471972" y="1282919"/>
              <a:ext cx="6606366" cy="112320"/>
            </a:xfrm>
            <a:custGeom>
              <a:avLst/>
              <a:pathLst>
                <a:path w="6606366" h="112320">
                  <a:moveTo>
                    <a:pt x="0" y="28080"/>
                  </a:moveTo>
                  <a:lnTo>
                    <a:pt x="275265" y="56160"/>
                  </a:lnTo>
                  <a:lnTo>
                    <a:pt x="550530" y="84240"/>
                  </a:lnTo>
                  <a:lnTo>
                    <a:pt x="825795" y="112320"/>
                  </a:lnTo>
                  <a:lnTo>
                    <a:pt x="1101061" y="56160"/>
                  </a:lnTo>
                  <a:lnTo>
                    <a:pt x="1376326" y="28080"/>
                  </a:lnTo>
                  <a:lnTo>
                    <a:pt x="1651591" y="56160"/>
                  </a:lnTo>
                  <a:lnTo>
                    <a:pt x="1926856" y="56160"/>
                  </a:lnTo>
                  <a:lnTo>
                    <a:pt x="2202122" y="56160"/>
                  </a:lnTo>
                  <a:lnTo>
                    <a:pt x="2477387" y="56160"/>
                  </a:lnTo>
                  <a:lnTo>
                    <a:pt x="2752652" y="56160"/>
                  </a:lnTo>
                  <a:lnTo>
                    <a:pt x="3027918" y="56160"/>
                  </a:lnTo>
                  <a:lnTo>
                    <a:pt x="3303183" y="56160"/>
                  </a:lnTo>
                  <a:lnTo>
                    <a:pt x="3578448" y="56160"/>
                  </a:lnTo>
                  <a:lnTo>
                    <a:pt x="3853713" y="56160"/>
                  </a:lnTo>
                  <a:lnTo>
                    <a:pt x="4128979" y="56160"/>
                  </a:lnTo>
                  <a:lnTo>
                    <a:pt x="4404244" y="56160"/>
                  </a:lnTo>
                  <a:lnTo>
                    <a:pt x="4679509" y="56160"/>
                  </a:lnTo>
                  <a:lnTo>
                    <a:pt x="4954775" y="0"/>
                  </a:lnTo>
                  <a:lnTo>
                    <a:pt x="5230040" y="28080"/>
                  </a:lnTo>
                  <a:lnTo>
                    <a:pt x="5505305" y="0"/>
                  </a:lnTo>
                  <a:lnTo>
                    <a:pt x="5780570" y="28080"/>
                  </a:lnTo>
                  <a:lnTo>
                    <a:pt x="6055836" y="28080"/>
                  </a:lnTo>
                  <a:lnTo>
                    <a:pt x="6331101" y="0"/>
                  </a:lnTo>
                  <a:lnTo>
                    <a:pt x="6606366" y="0"/>
                  </a:lnTo>
                </a:path>
              </a:pathLst>
            </a:custGeom>
            <a:ln w="27101" cap="flat">
              <a:solidFill>
                <a:srgbClr val="0058AB">
                  <a:alpha val="100000"/>
                </a:srgbClr>
              </a:solidFill>
              <a:prstDash val="solid"/>
              <a:round/>
            </a:ln>
          </p:spPr>
          <p:txBody>
            <a:bodyPr/>
            <a:lstStyle/>
            <a:p/>
          </p:txBody>
        </p:sp>
        <p:sp>
          <p:nvSpPr>
            <p:cNvPr id="64" name="pl64"/>
            <p:cNvSpPr/>
            <p:nvPr/>
          </p:nvSpPr>
          <p:spPr>
            <a:xfrm>
              <a:off x="1471972" y="1254838"/>
              <a:ext cx="6606366" cy="280800"/>
            </a:xfrm>
            <a:custGeom>
              <a:avLst/>
              <a:pathLst>
                <a:path w="6606366" h="280800">
                  <a:moveTo>
                    <a:pt x="0" y="0"/>
                  </a:moveTo>
                  <a:lnTo>
                    <a:pt x="275265" y="56160"/>
                  </a:lnTo>
                  <a:lnTo>
                    <a:pt x="550530" y="56160"/>
                  </a:lnTo>
                  <a:lnTo>
                    <a:pt x="825795" y="56160"/>
                  </a:lnTo>
                  <a:lnTo>
                    <a:pt x="1101061" y="56160"/>
                  </a:lnTo>
                  <a:lnTo>
                    <a:pt x="1376326" y="84240"/>
                  </a:lnTo>
                  <a:lnTo>
                    <a:pt x="1651591" y="56160"/>
                  </a:lnTo>
                  <a:lnTo>
                    <a:pt x="1926856" y="56160"/>
                  </a:lnTo>
                  <a:lnTo>
                    <a:pt x="2202122" y="56160"/>
                  </a:lnTo>
                  <a:lnTo>
                    <a:pt x="2477387" y="56160"/>
                  </a:lnTo>
                  <a:lnTo>
                    <a:pt x="2752652" y="56160"/>
                  </a:lnTo>
                  <a:lnTo>
                    <a:pt x="3027918" y="56160"/>
                  </a:lnTo>
                  <a:lnTo>
                    <a:pt x="3303183" y="84240"/>
                  </a:lnTo>
                  <a:lnTo>
                    <a:pt x="3578448" y="224640"/>
                  </a:lnTo>
                  <a:lnTo>
                    <a:pt x="3853713" y="224640"/>
                  </a:lnTo>
                  <a:lnTo>
                    <a:pt x="4128979" y="224640"/>
                  </a:lnTo>
                  <a:lnTo>
                    <a:pt x="4404244" y="280800"/>
                  </a:lnTo>
                  <a:lnTo>
                    <a:pt x="4679509" y="224640"/>
                  </a:lnTo>
                  <a:lnTo>
                    <a:pt x="4954775" y="196560"/>
                  </a:lnTo>
                  <a:lnTo>
                    <a:pt x="5230040" y="168480"/>
                  </a:lnTo>
                  <a:lnTo>
                    <a:pt x="5505305" y="112320"/>
                  </a:lnTo>
                  <a:lnTo>
                    <a:pt x="5780570" y="140400"/>
                  </a:lnTo>
                  <a:lnTo>
                    <a:pt x="6055836" y="168480"/>
                  </a:lnTo>
                  <a:lnTo>
                    <a:pt x="6331101" y="168480"/>
                  </a:lnTo>
                  <a:lnTo>
                    <a:pt x="6606366" y="140400"/>
                  </a:lnTo>
                </a:path>
              </a:pathLst>
            </a:custGeom>
            <a:ln w="27101" cap="flat">
              <a:solidFill>
                <a:srgbClr val="333333">
                  <a:alpha val="100000"/>
                </a:srgbClr>
              </a:solidFill>
              <a:prstDash val="solid"/>
              <a:round/>
            </a:ln>
          </p:spPr>
          <p:txBody>
            <a:bodyPr/>
            <a:lstStyle/>
            <a:p/>
          </p:txBody>
        </p:sp>
        <p:sp>
          <p:nvSpPr>
            <p:cNvPr id="65" name="tx65"/>
            <p:cNvSpPr/>
            <p:nvPr/>
          </p:nvSpPr>
          <p:spPr>
            <a:xfrm>
              <a:off x="6631674"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6" name="tx66"/>
            <p:cNvSpPr/>
            <p:nvPr/>
          </p:nvSpPr>
          <p:spPr>
            <a:xfrm>
              <a:off x="690694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718220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745747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7732736"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0" name="tx70"/>
            <p:cNvSpPr/>
            <p:nvPr/>
          </p:nvSpPr>
          <p:spPr>
            <a:xfrm>
              <a:off x="800800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1" name="tx71"/>
            <p:cNvSpPr/>
            <p:nvPr/>
          </p:nvSpPr>
          <p:spPr>
            <a:xfrm>
              <a:off x="6631674"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2" name="tx72"/>
            <p:cNvSpPr/>
            <p:nvPr/>
          </p:nvSpPr>
          <p:spPr>
            <a:xfrm>
              <a:off x="690694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3" name="tx73"/>
            <p:cNvSpPr/>
            <p:nvPr/>
          </p:nvSpPr>
          <p:spPr>
            <a:xfrm>
              <a:off x="718220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7457470"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5" name="tx75"/>
            <p:cNvSpPr/>
            <p:nvPr/>
          </p:nvSpPr>
          <p:spPr>
            <a:xfrm>
              <a:off x="7732736"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6" name="tx76"/>
            <p:cNvSpPr/>
            <p:nvPr/>
          </p:nvSpPr>
          <p:spPr>
            <a:xfrm>
              <a:off x="800800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7" name="tx77"/>
            <p:cNvSpPr/>
            <p:nvPr/>
          </p:nvSpPr>
          <p:spPr>
            <a:xfrm>
              <a:off x="1441827" y="36645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78" name="tx78"/>
            <p:cNvSpPr/>
            <p:nvPr/>
          </p:nvSpPr>
          <p:spPr>
            <a:xfrm>
              <a:off x="2772950" y="37213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9" name="tx79"/>
            <p:cNvSpPr/>
            <p:nvPr/>
          </p:nvSpPr>
          <p:spPr>
            <a:xfrm>
              <a:off x="4149276" y="36520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0" name="tx80"/>
            <p:cNvSpPr/>
            <p:nvPr/>
          </p:nvSpPr>
          <p:spPr>
            <a:xfrm>
              <a:off x="5525602" y="36151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1" name="tx81"/>
            <p:cNvSpPr/>
            <p:nvPr/>
          </p:nvSpPr>
          <p:spPr>
            <a:xfrm>
              <a:off x="6626664" y="36851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2" name="tx82"/>
            <p:cNvSpPr/>
            <p:nvPr/>
          </p:nvSpPr>
          <p:spPr>
            <a:xfrm>
              <a:off x="6901929" y="37583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3" name="tx83"/>
            <p:cNvSpPr/>
            <p:nvPr/>
          </p:nvSpPr>
          <p:spPr>
            <a:xfrm>
              <a:off x="7177194" y="36961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4" name="tx84"/>
            <p:cNvSpPr/>
            <p:nvPr/>
          </p:nvSpPr>
          <p:spPr>
            <a:xfrm>
              <a:off x="7452459" y="3698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5" name="tx85"/>
            <p:cNvSpPr/>
            <p:nvPr/>
          </p:nvSpPr>
          <p:spPr>
            <a:xfrm>
              <a:off x="7727725" y="37567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6" name="tx86"/>
            <p:cNvSpPr/>
            <p:nvPr/>
          </p:nvSpPr>
          <p:spPr>
            <a:xfrm>
              <a:off x="8002990" y="37494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7" name="tx87"/>
            <p:cNvSpPr/>
            <p:nvPr/>
          </p:nvSpPr>
          <p:spPr>
            <a:xfrm>
              <a:off x="5525602" y="29169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6626664" y="31272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6901929" y="33494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7177194" y="3226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7452459" y="31582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7727725" y="32169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3" name="tx93"/>
            <p:cNvSpPr/>
            <p:nvPr/>
          </p:nvSpPr>
          <p:spPr>
            <a:xfrm>
              <a:off x="8002990" y="32783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2780485" y="311468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95" name="tx95"/>
            <p:cNvSpPr/>
            <p:nvPr/>
          </p:nvSpPr>
          <p:spPr>
            <a:xfrm>
              <a:off x="5533137" y="2508302"/>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96" name="tx96"/>
            <p:cNvSpPr/>
            <p:nvPr/>
          </p:nvSpPr>
          <p:spPr>
            <a:xfrm>
              <a:off x="6634198" y="278461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97" name="tx97"/>
            <p:cNvSpPr/>
            <p:nvPr/>
          </p:nvSpPr>
          <p:spPr>
            <a:xfrm>
              <a:off x="6909464" y="308651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98" name="tx98"/>
            <p:cNvSpPr/>
            <p:nvPr/>
          </p:nvSpPr>
          <p:spPr>
            <a:xfrm>
              <a:off x="7184729" y="295866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99" name="tx99"/>
            <p:cNvSpPr/>
            <p:nvPr/>
          </p:nvSpPr>
          <p:spPr>
            <a:xfrm>
              <a:off x="7459994" y="281930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00" name="tx100"/>
            <p:cNvSpPr/>
            <p:nvPr/>
          </p:nvSpPr>
          <p:spPr>
            <a:xfrm>
              <a:off x="7735260" y="282078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01" name="tx101"/>
            <p:cNvSpPr/>
            <p:nvPr/>
          </p:nvSpPr>
          <p:spPr>
            <a:xfrm>
              <a:off x="8010525" y="295540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2" name="tx102"/>
            <p:cNvSpPr/>
            <p:nvPr/>
          </p:nvSpPr>
          <p:spPr>
            <a:xfrm>
              <a:off x="655386"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3" name="tx103"/>
            <p:cNvSpPr/>
            <p:nvPr/>
          </p:nvSpPr>
          <p:spPr>
            <a:xfrm>
              <a:off x="655386" y="321328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4" name="tx104"/>
            <p:cNvSpPr/>
            <p:nvPr/>
          </p:nvSpPr>
          <p:spPr>
            <a:xfrm>
              <a:off x="655386" y="247199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5" name="tx105"/>
            <p:cNvSpPr/>
            <p:nvPr/>
          </p:nvSpPr>
          <p:spPr>
            <a:xfrm>
              <a:off x="655386" y="173110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6" name="tx106"/>
            <p:cNvSpPr/>
            <p:nvPr/>
          </p:nvSpPr>
          <p:spPr>
            <a:xfrm>
              <a:off x="577692" y="98941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315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9185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681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4450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4556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2083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9609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7136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6593"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2189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301658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63352"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83686"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3045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705939" y="4909475"/>
              <a:ext cx="201456" cy="201456"/>
            </a:xfrm>
            <a:prstGeom prst="rect">
              <a:avLst/>
            </a:prstGeom>
            <a:solidFill>
              <a:srgbClr val="E2231A">
                <a:alpha val="100000"/>
              </a:srgbClr>
            </a:solidFill>
          </p:spPr>
          <p:txBody>
            <a:bodyPr/>
            <a:lstStyle/>
            <a:p/>
          </p:txBody>
        </p:sp>
        <p:sp>
          <p:nvSpPr>
            <p:cNvPr id="129" name="rc129"/>
            <p:cNvSpPr/>
            <p:nvPr/>
          </p:nvSpPr>
          <p:spPr>
            <a:xfrm>
              <a:off x="5670099" y="4909475"/>
              <a:ext cx="201456" cy="201456"/>
            </a:xfrm>
            <a:prstGeom prst="rect">
              <a:avLst/>
            </a:prstGeom>
            <a:solidFill>
              <a:srgbClr val="B3B3B3">
                <a:alpha val="100000"/>
              </a:srgbClr>
            </a:solidFill>
          </p:spPr>
          <p:txBody>
            <a:bodyPr/>
            <a:lstStyle/>
            <a:p/>
          </p:txBody>
        </p:sp>
        <p:sp>
          <p:nvSpPr>
            <p:cNvPr id="130" name="tx130"/>
            <p:cNvSpPr/>
            <p:nvPr/>
          </p:nvSpPr>
          <p:spPr>
            <a:xfrm>
              <a:off x="498598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5014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1005397"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1005397" y="648663"/>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2000-2024</a:t>
              </a:r>
            </a:p>
          </p:txBody>
        </p:sp>
        <p:sp>
          <p:nvSpPr>
            <p:cNvPr id="134" name="pl134"/>
            <p:cNvSpPr/>
            <p:nvPr/>
          </p:nvSpPr>
          <p:spPr>
            <a:xfrm>
              <a:off x="22588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802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9017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7231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1005397" y="585572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9" name="pl139"/>
            <p:cNvSpPr/>
            <p:nvPr/>
          </p:nvSpPr>
          <p:spPr>
            <a:xfrm>
              <a:off x="1005397" y="565302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0" name="pl140"/>
            <p:cNvSpPr/>
            <p:nvPr/>
          </p:nvSpPr>
          <p:spPr>
            <a:xfrm>
              <a:off x="1005397" y="545032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1" name="pl141"/>
            <p:cNvSpPr/>
            <p:nvPr/>
          </p:nvSpPr>
          <p:spPr>
            <a:xfrm>
              <a:off x="13481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695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909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124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48103" y="5774644"/>
              <a:ext cx="3453463" cy="162162"/>
            </a:xfrm>
            <a:prstGeom prst="rect">
              <a:avLst/>
            </a:prstGeom>
            <a:solidFill>
              <a:srgbClr val="E2231A">
                <a:alpha val="100000"/>
              </a:srgbClr>
            </a:solidFill>
          </p:spPr>
          <p:txBody>
            <a:bodyPr/>
            <a:lstStyle/>
            <a:p/>
          </p:txBody>
        </p:sp>
        <p:sp>
          <p:nvSpPr>
            <p:cNvPr id="146" name="rc146"/>
            <p:cNvSpPr/>
            <p:nvPr/>
          </p:nvSpPr>
          <p:spPr>
            <a:xfrm>
              <a:off x="1348103" y="5571941"/>
              <a:ext cx="2590097" cy="162162"/>
            </a:xfrm>
            <a:prstGeom prst="rect">
              <a:avLst/>
            </a:prstGeom>
            <a:solidFill>
              <a:srgbClr val="E2231A">
                <a:alpha val="100000"/>
              </a:srgbClr>
            </a:solidFill>
          </p:spPr>
          <p:txBody>
            <a:bodyPr/>
            <a:lstStyle/>
            <a:p/>
          </p:txBody>
        </p:sp>
        <p:sp>
          <p:nvSpPr>
            <p:cNvPr id="147" name="rc147"/>
            <p:cNvSpPr/>
            <p:nvPr/>
          </p:nvSpPr>
          <p:spPr>
            <a:xfrm>
              <a:off x="1348103" y="5369238"/>
              <a:ext cx="2662955" cy="162162"/>
            </a:xfrm>
            <a:prstGeom prst="rect">
              <a:avLst/>
            </a:prstGeom>
            <a:solidFill>
              <a:srgbClr val="E2231A">
                <a:alpha val="100000"/>
              </a:srgbClr>
            </a:solidFill>
          </p:spPr>
          <p:txBody>
            <a:bodyPr/>
            <a:lstStyle/>
            <a:p/>
          </p:txBody>
        </p:sp>
        <p:sp>
          <p:nvSpPr>
            <p:cNvPr id="148" name="rc148"/>
            <p:cNvSpPr/>
            <p:nvPr/>
          </p:nvSpPr>
          <p:spPr>
            <a:xfrm>
              <a:off x="4801566" y="5774644"/>
              <a:ext cx="3400641" cy="162162"/>
            </a:xfrm>
            <a:prstGeom prst="rect">
              <a:avLst/>
            </a:prstGeom>
            <a:solidFill>
              <a:srgbClr val="B3B3B3">
                <a:alpha val="100000"/>
              </a:srgbClr>
            </a:solidFill>
          </p:spPr>
          <p:txBody>
            <a:bodyPr/>
            <a:lstStyle/>
            <a:p/>
          </p:txBody>
        </p:sp>
        <p:sp>
          <p:nvSpPr>
            <p:cNvPr id="149" name="rc149"/>
            <p:cNvSpPr/>
            <p:nvPr/>
          </p:nvSpPr>
          <p:spPr>
            <a:xfrm>
              <a:off x="3938201" y="5571941"/>
              <a:ext cx="4041791" cy="162162"/>
            </a:xfrm>
            <a:prstGeom prst="rect">
              <a:avLst/>
            </a:prstGeom>
            <a:solidFill>
              <a:srgbClr val="B3B3B3">
                <a:alpha val="100000"/>
              </a:srgbClr>
            </a:solidFill>
          </p:spPr>
          <p:txBody>
            <a:bodyPr/>
            <a:lstStyle/>
            <a:p/>
          </p:txBody>
        </p:sp>
        <p:sp>
          <p:nvSpPr>
            <p:cNvPr id="150" name="rc150"/>
            <p:cNvSpPr/>
            <p:nvPr/>
          </p:nvSpPr>
          <p:spPr>
            <a:xfrm>
              <a:off x="4011058" y="5369238"/>
              <a:ext cx="3141996" cy="162162"/>
            </a:xfrm>
            <a:prstGeom prst="rect">
              <a:avLst/>
            </a:prstGeom>
            <a:solidFill>
              <a:srgbClr val="B3B3B3">
                <a:alpha val="100000"/>
              </a:srgbClr>
            </a:solidFill>
          </p:spPr>
          <p:txBody>
            <a:bodyPr/>
            <a:lstStyle/>
            <a:p/>
          </p:txBody>
        </p:sp>
        <p:sp>
          <p:nvSpPr>
            <p:cNvPr id="151" name="tx151"/>
            <p:cNvSpPr/>
            <p:nvPr/>
          </p:nvSpPr>
          <p:spPr>
            <a:xfrm>
              <a:off x="8282580"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52" name="tx152"/>
            <p:cNvSpPr/>
            <p:nvPr/>
          </p:nvSpPr>
          <p:spPr>
            <a:xfrm>
              <a:off x="8060364"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53" name="tx153"/>
            <p:cNvSpPr/>
            <p:nvPr/>
          </p:nvSpPr>
          <p:spPr>
            <a:xfrm>
              <a:off x="723342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54" name="tx154"/>
            <p:cNvSpPr/>
            <p:nvPr/>
          </p:nvSpPr>
          <p:spPr>
            <a:xfrm>
              <a:off x="299446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5" name="tx155"/>
            <p:cNvSpPr/>
            <p:nvPr/>
          </p:nvSpPr>
          <p:spPr>
            <a:xfrm>
              <a:off x="2562779"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56" name="tx156"/>
            <p:cNvSpPr/>
            <p:nvPr/>
          </p:nvSpPr>
          <p:spPr>
            <a:xfrm>
              <a:off x="259920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7" name="tx157"/>
            <p:cNvSpPr/>
            <p:nvPr/>
          </p:nvSpPr>
          <p:spPr>
            <a:xfrm>
              <a:off x="6421515"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8" name="tx158"/>
            <p:cNvSpPr/>
            <p:nvPr/>
          </p:nvSpPr>
          <p:spPr>
            <a:xfrm>
              <a:off x="5878724"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59" name="tx159"/>
            <p:cNvSpPr/>
            <p:nvPr/>
          </p:nvSpPr>
          <p:spPr>
            <a:xfrm>
              <a:off x="5501684"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0" name="tx160"/>
            <p:cNvSpPr/>
            <p:nvPr/>
          </p:nvSpPr>
          <p:spPr>
            <a:xfrm>
              <a:off x="631989"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31989"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631989"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62666"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084113"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5" name="tx165"/>
            <p:cNvSpPr/>
            <p:nvPr/>
          </p:nvSpPr>
          <p:spPr>
            <a:xfrm>
              <a:off x="4905560"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6" name="tx166"/>
            <p:cNvSpPr/>
            <p:nvPr/>
          </p:nvSpPr>
          <p:spPr>
            <a:xfrm>
              <a:off x="6727007"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7" name="tx167"/>
            <p:cNvSpPr/>
            <p:nvPr/>
          </p:nvSpPr>
          <p:spPr>
            <a:xfrm>
              <a:off x="3524881"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96%.
1,000 children missed their routine first dose of measles vaccine.
MCV2 is typically administered to children between 18 months and five years old. MCV2 coverage remained relatively constant (within 1%) at 93%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14281"/>
            </a:xfrm>
            <a:custGeom>
              <a:avLst/>
              <a:pathLst>
                <a:path w="3397293" h="114281">
                  <a:moveTo>
                    <a:pt x="0" y="28570"/>
                  </a:moveTo>
                  <a:lnTo>
                    <a:pt x="141553" y="57140"/>
                  </a:lnTo>
                  <a:lnTo>
                    <a:pt x="283107" y="85710"/>
                  </a:lnTo>
                  <a:lnTo>
                    <a:pt x="424661" y="114281"/>
                  </a:lnTo>
                  <a:lnTo>
                    <a:pt x="566215" y="57140"/>
                  </a:lnTo>
                  <a:lnTo>
                    <a:pt x="707769" y="28570"/>
                  </a:lnTo>
                  <a:lnTo>
                    <a:pt x="849323" y="57140"/>
                  </a:lnTo>
                  <a:lnTo>
                    <a:pt x="990877" y="57140"/>
                  </a:lnTo>
                  <a:lnTo>
                    <a:pt x="1132431" y="57140"/>
                  </a:lnTo>
                  <a:lnTo>
                    <a:pt x="1273984" y="57140"/>
                  </a:lnTo>
                  <a:lnTo>
                    <a:pt x="1415538" y="57140"/>
                  </a:lnTo>
                  <a:lnTo>
                    <a:pt x="1557092" y="57140"/>
                  </a:lnTo>
                  <a:lnTo>
                    <a:pt x="1698646" y="57140"/>
                  </a:lnTo>
                  <a:lnTo>
                    <a:pt x="1840200" y="57140"/>
                  </a:lnTo>
                  <a:lnTo>
                    <a:pt x="1981754" y="57140"/>
                  </a:lnTo>
                  <a:lnTo>
                    <a:pt x="2123308" y="57140"/>
                  </a:lnTo>
                  <a:lnTo>
                    <a:pt x="2264862" y="57140"/>
                  </a:lnTo>
                  <a:lnTo>
                    <a:pt x="2406416" y="57140"/>
                  </a:lnTo>
                  <a:lnTo>
                    <a:pt x="2547969" y="0"/>
                  </a:lnTo>
                  <a:lnTo>
                    <a:pt x="2689523" y="28570"/>
                  </a:lnTo>
                  <a:lnTo>
                    <a:pt x="2831077" y="0"/>
                  </a:lnTo>
                  <a:lnTo>
                    <a:pt x="2972631" y="2857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14281"/>
            </a:xfrm>
            <a:custGeom>
              <a:avLst/>
              <a:pathLst>
                <a:path w="3397293" h="114281">
                  <a:moveTo>
                    <a:pt x="0" y="28570"/>
                  </a:moveTo>
                  <a:lnTo>
                    <a:pt x="141553" y="57140"/>
                  </a:lnTo>
                  <a:lnTo>
                    <a:pt x="283107" y="85710"/>
                  </a:lnTo>
                  <a:lnTo>
                    <a:pt x="424661" y="114281"/>
                  </a:lnTo>
                  <a:lnTo>
                    <a:pt x="566215" y="57140"/>
                  </a:lnTo>
                  <a:lnTo>
                    <a:pt x="707769" y="28570"/>
                  </a:lnTo>
                  <a:lnTo>
                    <a:pt x="849323" y="57140"/>
                  </a:lnTo>
                  <a:lnTo>
                    <a:pt x="990877" y="57140"/>
                  </a:lnTo>
                  <a:lnTo>
                    <a:pt x="1132431" y="57140"/>
                  </a:lnTo>
                  <a:lnTo>
                    <a:pt x="1273984" y="57140"/>
                  </a:lnTo>
                  <a:lnTo>
                    <a:pt x="1415538" y="57140"/>
                  </a:lnTo>
                  <a:lnTo>
                    <a:pt x="1557092" y="57140"/>
                  </a:lnTo>
                  <a:lnTo>
                    <a:pt x="1698646" y="57140"/>
                  </a:lnTo>
                  <a:lnTo>
                    <a:pt x="1840200" y="57140"/>
                  </a:lnTo>
                  <a:lnTo>
                    <a:pt x="1981754" y="57140"/>
                  </a:lnTo>
                  <a:lnTo>
                    <a:pt x="2123308" y="57140"/>
                  </a:lnTo>
                  <a:lnTo>
                    <a:pt x="2264862" y="57140"/>
                  </a:lnTo>
                  <a:lnTo>
                    <a:pt x="2406416" y="57140"/>
                  </a:lnTo>
                  <a:lnTo>
                    <a:pt x="2547969" y="0"/>
                  </a:lnTo>
                  <a:lnTo>
                    <a:pt x="2689523" y="28570"/>
                  </a:lnTo>
                  <a:lnTo>
                    <a:pt x="2831077" y="0"/>
                  </a:lnTo>
                  <a:lnTo>
                    <a:pt x="2972631" y="28570"/>
                  </a:lnTo>
                  <a:lnTo>
                    <a:pt x="3114185" y="2857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14281"/>
            </a:xfrm>
            <a:custGeom>
              <a:avLst/>
              <a:pathLst>
                <a:path w="3397293" h="114281">
                  <a:moveTo>
                    <a:pt x="0" y="28570"/>
                  </a:moveTo>
                  <a:lnTo>
                    <a:pt x="141553" y="57140"/>
                  </a:lnTo>
                  <a:lnTo>
                    <a:pt x="283107" y="85710"/>
                  </a:lnTo>
                  <a:lnTo>
                    <a:pt x="424661" y="114281"/>
                  </a:lnTo>
                  <a:lnTo>
                    <a:pt x="566215" y="57140"/>
                  </a:lnTo>
                  <a:lnTo>
                    <a:pt x="707769" y="28570"/>
                  </a:lnTo>
                  <a:lnTo>
                    <a:pt x="849323" y="57140"/>
                  </a:lnTo>
                  <a:lnTo>
                    <a:pt x="990877" y="57140"/>
                  </a:lnTo>
                  <a:lnTo>
                    <a:pt x="1132431" y="57140"/>
                  </a:lnTo>
                  <a:lnTo>
                    <a:pt x="1273984" y="57140"/>
                  </a:lnTo>
                  <a:lnTo>
                    <a:pt x="1415538" y="57140"/>
                  </a:lnTo>
                  <a:lnTo>
                    <a:pt x="1557092" y="57140"/>
                  </a:lnTo>
                  <a:lnTo>
                    <a:pt x="1698646" y="57140"/>
                  </a:lnTo>
                  <a:lnTo>
                    <a:pt x="1840200" y="57140"/>
                  </a:lnTo>
                  <a:lnTo>
                    <a:pt x="1981754" y="57140"/>
                  </a:lnTo>
                  <a:lnTo>
                    <a:pt x="2123308" y="57140"/>
                  </a:lnTo>
                  <a:lnTo>
                    <a:pt x="2264862" y="57140"/>
                  </a:lnTo>
                  <a:lnTo>
                    <a:pt x="2406416" y="57140"/>
                  </a:lnTo>
                  <a:lnTo>
                    <a:pt x="2547969" y="0"/>
                  </a:lnTo>
                  <a:lnTo>
                    <a:pt x="2689523" y="28570"/>
                  </a:lnTo>
                  <a:lnTo>
                    <a:pt x="2831077" y="0"/>
                  </a:lnTo>
                  <a:lnTo>
                    <a:pt x="2972631" y="2857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05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675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11" y="480231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0" name="tx60"/>
            <p:cNvSpPr/>
            <p:nvPr/>
          </p:nvSpPr>
          <p:spPr>
            <a:xfrm>
              <a:off x="25721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346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76772" y="471005"/>
              <a:ext cx="2685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Singapore,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461519"/>
            </a:xfrm>
            <a:custGeom>
              <a:avLst/>
              <a:pathLst>
                <a:path w="3397293" h="461519">
                  <a:moveTo>
                    <a:pt x="0" y="115379"/>
                  </a:moveTo>
                  <a:lnTo>
                    <a:pt x="141553" y="230759"/>
                  </a:lnTo>
                  <a:lnTo>
                    <a:pt x="283107" y="346139"/>
                  </a:lnTo>
                  <a:lnTo>
                    <a:pt x="424661" y="461519"/>
                  </a:lnTo>
                  <a:lnTo>
                    <a:pt x="566215" y="230759"/>
                  </a:lnTo>
                  <a:lnTo>
                    <a:pt x="707769" y="115379"/>
                  </a:lnTo>
                  <a:lnTo>
                    <a:pt x="849323" y="230759"/>
                  </a:lnTo>
                  <a:lnTo>
                    <a:pt x="990877" y="230759"/>
                  </a:lnTo>
                  <a:lnTo>
                    <a:pt x="1132431" y="230759"/>
                  </a:lnTo>
                  <a:lnTo>
                    <a:pt x="1273984" y="230759"/>
                  </a:lnTo>
                  <a:lnTo>
                    <a:pt x="1415538" y="230759"/>
                  </a:lnTo>
                  <a:lnTo>
                    <a:pt x="1557092" y="230759"/>
                  </a:lnTo>
                  <a:lnTo>
                    <a:pt x="1698646" y="230759"/>
                  </a:lnTo>
                  <a:lnTo>
                    <a:pt x="1840200" y="230759"/>
                  </a:lnTo>
                  <a:lnTo>
                    <a:pt x="1981754" y="230759"/>
                  </a:lnTo>
                  <a:lnTo>
                    <a:pt x="2123308" y="230759"/>
                  </a:lnTo>
                  <a:lnTo>
                    <a:pt x="2264862" y="230759"/>
                  </a:lnTo>
                  <a:lnTo>
                    <a:pt x="2406416" y="230759"/>
                  </a:lnTo>
                  <a:lnTo>
                    <a:pt x="2547969" y="0"/>
                  </a:lnTo>
                  <a:lnTo>
                    <a:pt x="2689523" y="115379"/>
                  </a:lnTo>
                  <a:lnTo>
                    <a:pt x="2831077" y="0"/>
                  </a:lnTo>
                  <a:lnTo>
                    <a:pt x="2972631" y="115379"/>
                  </a:lnTo>
                  <a:lnTo>
                    <a:pt x="3114185" y="115379"/>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346139"/>
            </a:xfrm>
            <a:custGeom>
              <a:avLst/>
              <a:pathLst>
                <a:path w="3397293" h="346139">
                  <a:moveTo>
                    <a:pt x="0" y="346139"/>
                  </a:moveTo>
                  <a:lnTo>
                    <a:pt x="141553" y="230759"/>
                  </a:lnTo>
                  <a:lnTo>
                    <a:pt x="283107" y="230759"/>
                  </a:lnTo>
                  <a:lnTo>
                    <a:pt x="424661" y="115379"/>
                  </a:lnTo>
                  <a:lnTo>
                    <a:pt x="566215" y="115379"/>
                  </a:lnTo>
                  <a:lnTo>
                    <a:pt x="707769" y="115379"/>
                  </a:lnTo>
                  <a:lnTo>
                    <a:pt x="849323" y="0"/>
                  </a:lnTo>
                  <a:lnTo>
                    <a:pt x="990877" y="115379"/>
                  </a:lnTo>
                  <a:lnTo>
                    <a:pt x="1132431" y="0"/>
                  </a:lnTo>
                  <a:lnTo>
                    <a:pt x="1273984" y="1153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461519"/>
            </a:xfrm>
            <a:custGeom>
              <a:avLst/>
              <a:pathLst>
                <a:path w="3397293" h="461519">
                  <a:moveTo>
                    <a:pt x="0" y="115379"/>
                  </a:moveTo>
                  <a:lnTo>
                    <a:pt x="141553" y="230759"/>
                  </a:lnTo>
                  <a:lnTo>
                    <a:pt x="283107" y="346139"/>
                  </a:lnTo>
                  <a:lnTo>
                    <a:pt x="424661" y="461519"/>
                  </a:lnTo>
                  <a:lnTo>
                    <a:pt x="566215" y="230759"/>
                  </a:lnTo>
                  <a:lnTo>
                    <a:pt x="707769" y="115379"/>
                  </a:lnTo>
                  <a:lnTo>
                    <a:pt x="849323" y="230759"/>
                  </a:lnTo>
                  <a:lnTo>
                    <a:pt x="990877" y="230759"/>
                  </a:lnTo>
                  <a:lnTo>
                    <a:pt x="1132431" y="230759"/>
                  </a:lnTo>
                  <a:lnTo>
                    <a:pt x="1273984" y="230759"/>
                  </a:lnTo>
                  <a:lnTo>
                    <a:pt x="1415538" y="230759"/>
                  </a:lnTo>
                  <a:lnTo>
                    <a:pt x="1557092" y="230759"/>
                  </a:lnTo>
                  <a:lnTo>
                    <a:pt x="1698646" y="230759"/>
                  </a:lnTo>
                  <a:lnTo>
                    <a:pt x="1840200" y="230759"/>
                  </a:lnTo>
                  <a:lnTo>
                    <a:pt x="1981754" y="230759"/>
                  </a:lnTo>
                  <a:lnTo>
                    <a:pt x="2123308" y="230759"/>
                  </a:lnTo>
                  <a:lnTo>
                    <a:pt x="2264862" y="230759"/>
                  </a:lnTo>
                  <a:lnTo>
                    <a:pt x="2406416" y="230759"/>
                  </a:lnTo>
                  <a:lnTo>
                    <a:pt x="2547969" y="0"/>
                  </a:lnTo>
                  <a:lnTo>
                    <a:pt x="2689523" y="115379"/>
                  </a:lnTo>
                  <a:lnTo>
                    <a:pt x="2831077" y="0"/>
                  </a:lnTo>
                  <a:lnTo>
                    <a:pt x="2972631" y="115379"/>
                  </a:lnTo>
                  <a:lnTo>
                    <a:pt x="3114185" y="115379"/>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461519"/>
            </a:xfrm>
            <a:custGeom>
              <a:avLst/>
              <a:pathLst>
                <a:path w="3397293" h="461519">
                  <a:moveTo>
                    <a:pt x="0" y="115379"/>
                  </a:moveTo>
                  <a:lnTo>
                    <a:pt x="141553" y="230759"/>
                  </a:lnTo>
                  <a:lnTo>
                    <a:pt x="283107" y="346139"/>
                  </a:lnTo>
                  <a:lnTo>
                    <a:pt x="424661" y="461519"/>
                  </a:lnTo>
                  <a:lnTo>
                    <a:pt x="566215" y="230759"/>
                  </a:lnTo>
                  <a:lnTo>
                    <a:pt x="707769" y="115379"/>
                  </a:lnTo>
                  <a:lnTo>
                    <a:pt x="849323" y="230759"/>
                  </a:lnTo>
                  <a:lnTo>
                    <a:pt x="990877" y="230759"/>
                  </a:lnTo>
                  <a:lnTo>
                    <a:pt x="1132431" y="230759"/>
                  </a:lnTo>
                  <a:lnTo>
                    <a:pt x="1273984" y="230759"/>
                  </a:lnTo>
                  <a:lnTo>
                    <a:pt x="1415538" y="230759"/>
                  </a:lnTo>
                  <a:lnTo>
                    <a:pt x="1557092" y="230759"/>
                  </a:lnTo>
                  <a:lnTo>
                    <a:pt x="1698646" y="230759"/>
                  </a:lnTo>
                  <a:lnTo>
                    <a:pt x="1840200" y="230759"/>
                  </a:lnTo>
                  <a:lnTo>
                    <a:pt x="1981754" y="230759"/>
                  </a:lnTo>
                  <a:lnTo>
                    <a:pt x="2123308" y="230759"/>
                  </a:lnTo>
                  <a:lnTo>
                    <a:pt x="2264862" y="230759"/>
                  </a:lnTo>
                  <a:lnTo>
                    <a:pt x="2406416" y="230759"/>
                  </a:lnTo>
                  <a:lnTo>
                    <a:pt x="2547969" y="0"/>
                  </a:lnTo>
                  <a:lnTo>
                    <a:pt x="2689523" y="115379"/>
                  </a:lnTo>
                  <a:lnTo>
                    <a:pt x="2831077" y="0"/>
                  </a:lnTo>
                  <a:lnTo>
                    <a:pt x="2972631" y="115379"/>
                  </a:lnTo>
                  <a:lnTo>
                    <a:pt x="3114185" y="115379"/>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11528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050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12777"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944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21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84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93309" y="480231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22" name="tx122"/>
            <p:cNvSpPr/>
            <p:nvPr/>
          </p:nvSpPr>
          <p:spPr>
            <a:xfrm>
              <a:off x="68888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5130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825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133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441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749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479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787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095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E2231A">
                <a:alpha val="80000"/>
              </a:srgbClr>
            </a:solidFill>
          </p:spPr>
          <p:txBody>
            <a:bodyPr/>
            <a:lstStyle/>
            <a:p/>
          </p:txBody>
        </p:sp>
        <p:sp>
          <p:nvSpPr>
            <p:cNvPr id="137" name="rc137"/>
            <p:cNvSpPr/>
            <p:nvPr/>
          </p:nvSpPr>
          <p:spPr>
            <a:xfrm>
              <a:off x="1317178" y="5637654"/>
              <a:ext cx="5491173" cy="149993"/>
            </a:xfrm>
            <a:prstGeom prst="rect">
              <a:avLst/>
            </a:prstGeom>
            <a:solidFill>
              <a:srgbClr val="E2231A">
                <a:alpha val="80000"/>
              </a:srgbClr>
            </a:solidFill>
          </p:spPr>
          <p:txBody>
            <a:bodyPr/>
            <a:lstStyle/>
            <a:p/>
          </p:txBody>
        </p:sp>
        <p:sp>
          <p:nvSpPr>
            <p:cNvPr id="138" name="rc138"/>
            <p:cNvSpPr/>
            <p:nvPr/>
          </p:nvSpPr>
          <p:spPr>
            <a:xfrm>
              <a:off x="1317178" y="5450161"/>
              <a:ext cx="5645637"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1488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48291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675996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Singapore (97%) was 13 percentage points higher than the global average (84%) and 3 percentage points higher than the average across all non-programme countries (94%).
National MCV1 coverage was 1 percentage point higher than in 2019 (96%).
This equates to 1,000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Singapore ranked number 28 out of 41 countries for lowest MCV1 coverage (based on tied ranks).
Singapore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7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7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78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27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2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2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29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5132"/>
              <a:ext cx="249522" cy="1667564"/>
            </a:xfrm>
            <a:prstGeom prst="rect">
              <a:avLst/>
            </a:prstGeom>
            <a:solidFill>
              <a:srgbClr val="80BD41">
                <a:alpha val="100000"/>
              </a:srgbClr>
            </a:solidFill>
          </p:spPr>
          <p:txBody>
            <a:bodyPr/>
            <a:lstStyle/>
            <a:p/>
          </p:txBody>
        </p:sp>
        <p:sp>
          <p:nvSpPr>
            <p:cNvPr id="24" name="rc24"/>
            <p:cNvSpPr/>
            <p:nvPr/>
          </p:nvSpPr>
          <p:spPr>
            <a:xfrm>
              <a:off x="1296273" y="2365777"/>
              <a:ext cx="249522" cy="69354"/>
            </a:xfrm>
            <a:prstGeom prst="rect">
              <a:avLst/>
            </a:prstGeom>
            <a:solidFill>
              <a:srgbClr val="E2231A">
                <a:alpha val="100000"/>
              </a:srgbClr>
            </a:solidFill>
          </p:spPr>
          <p:txBody>
            <a:bodyPr/>
            <a:lstStyle/>
            <a:p/>
          </p:txBody>
        </p:sp>
        <p:sp>
          <p:nvSpPr>
            <p:cNvPr id="25" name="rc25"/>
            <p:cNvSpPr/>
            <p:nvPr/>
          </p:nvSpPr>
          <p:spPr>
            <a:xfrm>
              <a:off x="1573521" y="2621777"/>
              <a:ext cx="249522" cy="1480920"/>
            </a:xfrm>
            <a:prstGeom prst="rect">
              <a:avLst/>
            </a:prstGeom>
            <a:solidFill>
              <a:srgbClr val="80BD41">
                <a:alpha val="100000"/>
              </a:srgbClr>
            </a:solidFill>
          </p:spPr>
          <p:txBody>
            <a:bodyPr/>
            <a:lstStyle/>
            <a:p/>
          </p:txBody>
        </p:sp>
        <p:sp>
          <p:nvSpPr>
            <p:cNvPr id="26" name="rc26"/>
            <p:cNvSpPr/>
            <p:nvPr/>
          </p:nvSpPr>
          <p:spPr>
            <a:xfrm>
              <a:off x="1573521" y="2543923"/>
              <a:ext cx="249522" cy="77853"/>
            </a:xfrm>
            <a:prstGeom prst="rect">
              <a:avLst/>
            </a:prstGeom>
            <a:solidFill>
              <a:srgbClr val="E2231A">
                <a:alpha val="100000"/>
              </a:srgbClr>
            </a:solidFill>
          </p:spPr>
          <p:txBody>
            <a:bodyPr/>
            <a:lstStyle/>
            <a:p/>
          </p:txBody>
        </p:sp>
        <p:sp>
          <p:nvSpPr>
            <p:cNvPr id="27" name="rc27"/>
            <p:cNvSpPr/>
            <p:nvPr/>
          </p:nvSpPr>
          <p:spPr>
            <a:xfrm>
              <a:off x="1850769" y="2637415"/>
              <a:ext cx="249522" cy="1465281"/>
            </a:xfrm>
            <a:prstGeom prst="rect">
              <a:avLst/>
            </a:prstGeom>
            <a:solidFill>
              <a:srgbClr val="80BD41">
                <a:alpha val="100000"/>
              </a:srgbClr>
            </a:solidFill>
          </p:spPr>
          <p:txBody>
            <a:bodyPr/>
            <a:lstStyle/>
            <a:p/>
          </p:txBody>
        </p:sp>
        <p:sp>
          <p:nvSpPr>
            <p:cNvPr id="28" name="rc28"/>
            <p:cNvSpPr/>
            <p:nvPr/>
          </p:nvSpPr>
          <p:spPr>
            <a:xfrm>
              <a:off x="1850769" y="2543923"/>
              <a:ext cx="249522" cy="93492"/>
            </a:xfrm>
            <a:prstGeom prst="rect">
              <a:avLst/>
            </a:prstGeom>
            <a:solidFill>
              <a:srgbClr val="E2231A">
                <a:alpha val="100000"/>
              </a:srgbClr>
            </a:solidFill>
          </p:spPr>
          <p:txBody>
            <a:bodyPr/>
            <a:lstStyle/>
            <a:p/>
          </p:txBody>
        </p:sp>
        <p:sp>
          <p:nvSpPr>
            <p:cNvPr id="29" name="rc29"/>
            <p:cNvSpPr/>
            <p:nvPr/>
          </p:nvSpPr>
          <p:spPr>
            <a:xfrm>
              <a:off x="2128016" y="2778844"/>
              <a:ext cx="249522" cy="1323852"/>
            </a:xfrm>
            <a:prstGeom prst="rect">
              <a:avLst/>
            </a:prstGeom>
            <a:solidFill>
              <a:srgbClr val="80BD41">
                <a:alpha val="100000"/>
              </a:srgbClr>
            </a:solidFill>
          </p:spPr>
          <p:txBody>
            <a:bodyPr/>
            <a:lstStyle/>
            <a:p/>
          </p:txBody>
        </p:sp>
        <p:sp>
          <p:nvSpPr>
            <p:cNvPr id="30" name="rc30"/>
            <p:cNvSpPr/>
            <p:nvPr/>
          </p:nvSpPr>
          <p:spPr>
            <a:xfrm>
              <a:off x="2128016" y="2679232"/>
              <a:ext cx="249522" cy="99611"/>
            </a:xfrm>
            <a:prstGeom prst="rect">
              <a:avLst/>
            </a:prstGeom>
            <a:solidFill>
              <a:srgbClr val="E2231A">
                <a:alpha val="100000"/>
              </a:srgbClr>
            </a:solidFill>
          </p:spPr>
          <p:txBody>
            <a:bodyPr/>
            <a:lstStyle/>
            <a:p/>
          </p:txBody>
        </p:sp>
        <p:sp>
          <p:nvSpPr>
            <p:cNvPr id="31" name="rc31"/>
            <p:cNvSpPr/>
            <p:nvPr/>
          </p:nvSpPr>
          <p:spPr>
            <a:xfrm>
              <a:off x="2405264" y="2776124"/>
              <a:ext cx="249522" cy="1326572"/>
            </a:xfrm>
            <a:prstGeom prst="rect">
              <a:avLst/>
            </a:prstGeom>
            <a:solidFill>
              <a:srgbClr val="80BD41">
                <a:alpha val="100000"/>
              </a:srgbClr>
            </a:solidFill>
          </p:spPr>
          <p:txBody>
            <a:bodyPr/>
            <a:lstStyle/>
            <a:p/>
          </p:txBody>
        </p:sp>
        <p:sp>
          <p:nvSpPr>
            <p:cNvPr id="32" name="rc32"/>
            <p:cNvSpPr/>
            <p:nvPr/>
          </p:nvSpPr>
          <p:spPr>
            <a:xfrm>
              <a:off x="2405264" y="2706430"/>
              <a:ext cx="249522" cy="69694"/>
            </a:xfrm>
            <a:prstGeom prst="rect">
              <a:avLst/>
            </a:prstGeom>
            <a:solidFill>
              <a:srgbClr val="E2231A">
                <a:alpha val="100000"/>
              </a:srgbClr>
            </a:solidFill>
          </p:spPr>
          <p:txBody>
            <a:bodyPr/>
            <a:lstStyle/>
            <a:p/>
          </p:txBody>
        </p:sp>
        <p:sp>
          <p:nvSpPr>
            <p:cNvPr id="33" name="rc33"/>
            <p:cNvSpPr/>
            <p:nvPr/>
          </p:nvSpPr>
          <p:spPr>
            <a:xfrm>
              <a:off x="2682512" y="2747907"/>
              <a:ext cx="249522" cy="1354790"/>
            </a:xfrm>
            <a:prstGeom prst="rect">
              <a:avLst/>
            </a:prstGeom>
            <a:solidFill>
              <a:srgbClr val="80BD41">
                <a:alpha val="100000"/>
              </a:srgbClr>
            </a:solidFill>
          </p:spPr>
          <p:txBody>
            <a:bodyPr/>
            <a:lstStyle/>
            <a:p/>
          </p:txBody>
        </p:sp>
        <p:sp>
          <p:nvSpPr>
            <p:cNvPr id="34" name="rc34"/>
            <p:cNvSpPr/>
            <p:nvPr/>
          </p:nvSpPr>
          <p:spPr>
            <a:xfrm>
              <a:off x="2682512" y="2691471"/>
              <a:ext cx="249522" cy="56435"/>
            </a:xfrm>
            <a:prstGeom prst="rect">
              <a:avLst/>
            </a:prstGeom>
            <a:solidFill>
              <a:srgbClr val="E2231A">
                <a:alpha val="100000"/>
              </a:srgbClr>
            </a:solidFill>
          </p:spPr>
          <p:txBody>
            <a:bodyPr/>
            <a:lstStyle/>
            <a:p/>
          </p:txBody>
        </p:sp>
        <p:sp>
          <p:nvSpPr>
            <p:cNvPr id="35" name="rc35"/>
            <p:cNvSpPr/>
            <p:nvPr/>
          </p:nvSpPr>
          <p:spPr>
            <a:xfrm>
              <a:off x="2959759" y="2737367"/>
              <a:ext cx="249522" cy="1365329"/>
            </a:xfrm>
            <a:prstGeom prst="rect">
              <a:avLst/>
            </a:prstGeom>
            <a:solidFill>
              <a:srgbClr val="80BD41">
                <a:alpha val="100000"/>
              </a:srgbClr>
            </a:solidFill>
          </p:spPr>
          <p:txBody>
            <a:bodyPr/>
            <a:lstStyle/>
            <a:p/>
          </p:txBody>
        </p:sp>
        <p:sp>
          <p:nvSpPr>
            <p:cNvPr id="36" name="rc36"/>
            <p:cNvSpPr/>
            <p:nvPr/>
          </p:nvSpPr>
          <p:spPr>
            <a:xfrm>
              <a:off x="2959759" y="2665633"/>
              <a:ext cx="249522" cy="71734"/>
            </a:xfrm>
            <a:prstGeom prst="rect">
              <a:avLst/>
            </a:prstGeom>
            <a:solidFill>
              <a:srgbClr val="E2231A">
                <a:alpha val="100000"/>
              </a:srgbClr>
            </a:solidFill>
          </p:spPr>
          <p:txBody>
            <a:bodyPr/>
            <a:lstStyle/>
            <a:p/>
          </p:txBody>
        </p:sp>
        <p:sp>
          <p:nvSpPr>
            <p:cNvPr id="37" name="rc37"/>
            <p:cNvSpPr/>
            <p:nvPr/>
          </p:nvSpPr>
          <p:spPr>
            <a:xfrm>
              <a:off x="3237007" y="2695551"/>
              <a:ext cx="249522" cy="1407146"/>
            </a:xfrm>
            <a:prstGeom prst="rect">
              <a:avLst/>
            </a:prstGeom>
            <a:solidFill>
              <a:srgbClr val="80BD41">
                <a:alpha val="100000"/>
              </a:srgbClr>
            </a:solidFill>
          </p:spPr>
          <p:txBody>
            <a:bodyPr/>
            <a:lstStyle/>
            <a:p/>
          </p:txBody>
        </p:sp>
        <p:sp>
          <p:nvSpPr>
            <p:cNvPr id="38" name="rc38"/>
            <p:cNvSpPr/>
            <p:nvPr/>
          </p:nvSpPr>
          <p:spPr>
            <a:xfrm>
              <a:off x="3237007" y="2621437"/>
              <a:ext cx="249522" cy="74113"/>
            </a:xfrm>
            <a:prstGeom prst="rect">
              <a:avLst/>
            </a:prstGeom>
            <a:solidFill>
              <a:srgbClr val="E2231A">
                <a:alpha val="100000"/>
              </a:srgbClr>
            </a:solidFill>
          </p:spPr>
          <p:txBody>
            <a:bodyPr/>
            <a:lstStyle/>
            <a:p/>
          </p:txBody>
        </p:sp>
        <p:sp>
          <p:nvSpPr>
            <p:cNvPr id="39" name="rc39"/>
            <p:cNvSpPr/>
            <p:nvPr/>
          </p:nvSpPr>
          <p:spPr>
            <a:xfrm>
              <a:off x="3514255" y="2669713"/>
              <a:ext cx="249522" cy="1432983"/>
            </a:xfrm>
            <a:prstGeom prst="rect">
              <a:avLst/>
            </a:prstGeom>
            <a:solidFill>
              <a:srgbClr val="80BD41">
                <a:alpha val="100000"/>
              </a:srgbClr>
            </a:solidFill>
          </p:spPr>
          <p:txBody>
            <a:bodyPr/>
            <a:lstStyle/>
            <a:p/>
          </p:txBody>
        </p:sp>
        <p:sp>
          <p:nvSpPr>
            <p:cNvPr id="40" name="rc40"/>
            <p:cNvSpPr/>
            <p:nvPr/>
          </p:nvSpPr>
          <p:spPr>
            <a:xfrm>
              <a:off x="3514255" y="2594239"/>
              <a:ext cx="249522" cy="75473"/>
            </a:xfrm>
            <a:prstGeom prst="rect">
              <a:avLst/>
            </a:prstGeom>
            <a:solidFill>
              <a:srgbClr val="E2231A">
                <a:alpha val="100000"/>
              </a:srgbClr>
            </a:solidFill>
          </p:spPr>
          <p:txBody>
            <a:bodyPr/>
            <a:lstStyle/>
            <a:p/>
          </p:txBody>
        </p:sp>
        <p:sp>
          <p:nvSpPr>
            <p:cNvPr id="41" name="rc41"/>
            <p:cNvSpPr/>
            <p:nvPr/>
          </p:nvSpPr>
          <p:spPr>
            <a:xfrm>
              <a:off x="3791502" y="2667673"/>
              <a:ext cx="249522" cy="1435023"/>
            </a:xfrm>
            <a:prstGeom prst="rect">
              <a:avLst/>
            </a:prstGeom>
            <a:solidFill>
              <a:srgbClr val="80BD41">
                <a:alpha val="100000"/>
              </a:srgbClr>
            </a:solidFill>
          </p:spPr>
          <p:txBody>
            <a:bodyPr/>
            <a:lstStyle/>
            <a:p/>
          </p:txBody>
        </p:sp>
        <p:sp>
          <p:nvSpPr>
            <p:cNvPr id="42" name="rc42"/>
            <p:cNvSpPr/>
            <p:nvPr/>
          </p:nvSpPr>
          <p:spPr>
            <a:xfrm>
              <a:off x="3791502" y="2592199"/>
              <a:ext cx="249522" cy="75473"/>
            </a:xfrm>
            <a:prstGeom prst="rect">
              <a:avLst/>
            </a:prstGeom>
            <a:solidFill>
              <a:srgbClr val="E2231A">
                <a:alpha val="100000"/>
              </a:srgbClr>
            </a:solidFill>
          </p:spPr>
          <p:txBody>
            <a:bodyPr/>
            <a:lstStyle/>
            <a:p/>
          </p:txBody>
        </p:sp>
        <p:sp>
          <p:nvSpPr>
            <p:cNvPr id="43" name="rc43"/>
            <p:cNvSpPr/>
            <p:nvPr/>
          </p:nvSpPr>
          <p:spPr>
            <a:xfrm>
              <a:off x="4068750" y="2728188"/>
              <a:ext cx="249522" cy="1374508"/>
            </a:xfrm>
            <a:prstGeom prst="rect">
              <a:avLst/>
            </a:prstGeom>
            <a:solidFill>
              <a:srgbClr val="80BD41">
                <a:alpha val="100000"/>
              </a:srgbClr>
            </a:solidFill>
          </p:spPr>
          <p:txBody>
            <a:bodyPr/>
            <a:lstStyle/>
            <a:p/>
          </p:txBody>
        </p:sp>
        <p:sp>
          <p:nvSpPr>
            <p:cNvPr id="44" name="rc44"/>
            <p:cNvSpPr/>
            <p:nvPr/>
          </p:nvSpPr>
          <p:spPr>
            <a:xfrm>
              <a:off x="4068750" y="2655774"/>
              <a:ext cx="249522" cy="72414"/>
            </a:xfrm>
            <a:prstGeom prst="rect">
              <a:avLst/>
            </a:prstGeom>
            <a:solidFill>
              <a:srgbClr val="E2231A">
                <a:alpha val="100000"/>
              </a:srgbClr>
            </a:solidFill>
          </p:spPr>
          <p:txBody>
            <a:bodyPr/>
            <a:lstStyle/>
            <a:p/>
          </p:txBody>
        </p:sp>
        <p:sp>
          <p:nvSpPr>
            <p:cNvPr id="45" name="rc45"/>
            <p:cNvSpPr/>
            <p:nvPr/>
          </p:nvSpPr>
          <p:spPr>
            <a:xfrm>
              <a:off x="4345998" y="2652714"/>
              <a:ext cx="249522" cy="1449982"/>
            </a:xfrm>
            <a:prstGeom prst="rect">
              <a:avLst/>
            </a:prstGeom>
            <a:solidFill>
              <a:srgbClr val="80BD41">
                <a:alpha val="100000"/>
              </a:srgbClr>
            </a:solidFill>
          </p:spPr>
          <p:txBody>
            <a:bodyPr/>
            <a:lstStyle/>
            <a:p/>
          </p:txBody>
        </p:sp>
        <p:sp>
          <p:nvSpPr>
            <p:cNvPr id="46" name="rc46"/>
            <p:cNvSpPr/>
            <p:nvPr/>
          </p:nvSpPr>
          <p:spPr>
            <a:xfrm>
              <a:off x="4345998" y="2576560"/>
              <a:ext cx="249522" cy="76153"/>
            </a:xfrm>
            <a:prstGeom prst="rect">
              <a:avLst/>
            </a:prstGeom>
            <a:solidFill>
              <a:srgbClr val="E2231A">
                <a:alpha val="100000"/>
              </a:srgbClr>
            </a:solidFill>
          </p:spPr>
          <p:txBody>
            <a:bodyPr/>
            <a:lstStyle/>
            <a:p/>
          </p:txBody>
        </p:sp>
        <p:sp>
          <p:nvSpPr>
            <p:cNvPr id="47" name="rc47"/>
            <p:cNvSpPr/>
            <p:nvPr/>
          </p:nvSpPr>
          <p:spPr>
            <a:xfrm>
              <a:off x="4623245" y="2525565"/>
              <a:ext cx="249522" cy="1577132"/>
            </a:xfrm>
            <a:prstGeom prst="rect">
              <a:avLst/>
            </a:prstGeom>
            <a:solidFill>
              <a:srgbClr val="80BD41">
                <a:alpha val="100000"/>
              </a:srgbClr>
            </a:solidFill>
          </p:spPr>
          <p:txBody>
            <a:bodyPr/>
            <a:lstStyle/>
            <a:p/>
          </p:txBody>
        </p:sp>
        <p:sp>
          <p:nvSpPr>
            <p:cNvPr id="48" name="rc48"/>
            <p:cNvSpPr/>
            <p:nvPr/>
          </p:nvSpPr>
          <p:spPr>
            <a:xfrm>
              <a:off x="4623245" y="2442611"/>
              <a:ext cx="249522" cy="82953"/>
            </a:xfrm>
            <a:prstGeom prst="rect">
              <a:avLst/>
            </a:prstGeom>
            <a:solidFill>
              <a:srgbClr val="E2231A">
                <a:alpha val="100000"/>
              </a:srgbClr>
            </a:solidFill>
          </p:spPr>
          <p:txBody>
            <a:bodyPr/>
            <a:lstStyle/>
            <a:p/>
          </p:txBody>
        </p:sp>
        <p:sp>
          <p:nvSpPr>
            <p:cNvPr id="49" name="rc49"/>
            <p:cNvSpPr/>
            <p:nvPr/>
          </p:nvSpPr>
          <p:spPr>
            <a:xfrm>
              <a:off x="4900493" y="2629256"/>
              <a:ext cx="249522" cy="1473440"/>
            </a:xfrm>
            <a:prstGeom prst="rect">
              <a:avLst/>
            </a:prstGeom>
            <a:solidFill>
              <a:srgbClr val="80BD41">
                <a:alpha val="100000"/>
              </a:srgbClr>
            </a:solidFill>
          </p:spPr>
          <p:txBody>
            <a:bodyPr/>
            <a:lstStyle/>
            <a:p/>
          </p:txBody>
        </p:sp>
        <p:sp>
          <p:nvSpPr>
            <p:cNvPr id="50" name="rc50"/>
            <p:cNvSpPr/>
            <p:nvPr/>
          </p:nvSpPr>
          <p:spPr>
            <a:xfrm>
              <a:off x="4900493" y="2551742"/>
              <a:ext cx="249522" cy="77513"/>
            </a:xfrm>
            <a:prstGeom prst="rect">
              <a:avLst/>
            </a:prstGeom>
            <a:solidFill>
              <a:srgbClr val="E2231A">
                <a:alpha val="100000"/>
              </a:srgbClr>
            </a:solidFill>
          </p:spPr>
          <p:txBody>
            <a:bodyPr/>
            <a:lstStyle/>
            <a:p/>
          </p:txBody>
        </p:sp>
        <p:sp>
          <p:nvSpPr>
            <p:cNvPr id="51" name="rc51"/>
            <p:cNvSpPr/>
            <p:nvPr/>
          </p:nvSpPr>
          <p:spPr>
            <a:xfrm>
              <a:off x="5177741" y="2537804"/>
              <a:ext cx="249522" cy="1564893"/>
            </a:xfrm>
            <a:prstGeom prst="rect">
              <a:avLst/>
            </a:prstGeom>
            <a:solidFill>
              <a:srgbClr val="80BD41">
                <a:alpha val="100000"/>
              </a:srgbClr>
            </a:solidFill>
          </p:spPr>
          <p:txBody>
            <a:bodyPr/>
            <a:lstStyle/>
            <a:p/>
          </p:txBody>
        </p:sp>
        <p:sp>
          <p:nvSpPr>
            <p:cNvPr id="52" name="rc52"/>
            <p:cNvSpPr/>
            <p:nvPr/>
          </p:nvSpPr>
          <p:spPr>
            <a:xfrm>
              <a:off x="5177741" y="2455530"/>
              <a:ext cx="249522" cy="82273"/>
            </a:xfrm>
            <a:prstGeom prst="rect">
              <a:avLst/>
            </a:prstGeom>
            <a:solidFill>
              <a:srgbClr val="E2231A">
                <a:alpha val="100000"/>
              </a:srgbClr>
            </a:solidFill>
          </p:spPr>
          <p:txBody>
            <a:bodyPr/>
            <a:lstStyle/>
            <a:p/>
          </p:txBody>
        </p:sp>
        <p:sp>
          <p:nvSpPr>
            <p:cNvPr id="53" name="rc53"/>
            <p:cNvSpPr/>
            <p:nvPr/>
          </p:nvSpPr>
          <p:spPr>
            <a:xfrm>
              <a:off x="5454988" y="2567041"/>
              <a:ext cx="249522" cy="1535655"/>
            </a:xfrm>
            <a:prstGeom prst="rect">
              <a:avLst/>
            </a:prstGeom>
            <a:solidFill>
              <a:srgbClr val="80BD41">
                <a:alpha val="100000"/>
              </a:srgbClr>
            </a:solidFill>
          </p:spPr>
          <p:txBody>
            <a:bodyPr/>
            <a:lstStyle/>
            <a:p/>
          </p:txBody>
        </p:sp>
        <p:sp>
          <p:nvSpPr>
            <p:cNvPr id="54" name="rc54"/>
            <p:cNvSpPr/>
            <p:nvPr/>
          </p:nvSpPr>
          <p:spPr>
            <a:xfrm>
              <a:off x="5454988" y="2486128"/>
              <a:ext cx="249522" cy="80913"/>
            </a:xfrm>
            <a:prstGeom prst="rect">
              <a:avLst/>
            </a:prstGeom>
            <a:solidFill>
              <a:srgbClr val="E2231A">
                <a:alpha val="100000"/>
              </a:srgbClr>
            </a:solidFill>
          </p:spPr>
          <p:txBody>
            <a:bodyPr/>
            <a:lstStyle/>
            <a:p/>
          </p:txBody>
        </p:sp>
        <p:sp>
          <p:nvSpPr>
            <p:cNvPr id="55" name="rc55"/>
            <p:cNvSpPr/>
            <p:nvPr/>
          </p:nvSpPr>
          <p:spPr>
            <a:xfrm>
              <a:off x="5732236" y="2600358"/>
              <a:ext cx="249522" cy="1502338"/>
            </a:xfrm>
            <a:prstGeom prst="rect">
              <a:avLst/>
            </a:prstGeom>
            <a:solidFill>
              <a:srgbClr val="80BD41">
                <a:alpha val="100000"/>
              </a:srgbClr>
            </a:solidFill>
          </p:spPr>
          <p:txBody>
            <a:bodyPr/>
            <a:lstStyle/>
            <a:p/>
          </p:txBody>
        </p:sp>
        <p:sp>
          <p:nvSpPr>
            <p:cNvPr id="56" name="rc56"/>
            <p:cNvSpPr/>
            <p:nvPr/>
          </p:nvSpPr>
          <p:spPr>
            <a:xfrm>
              <a:off x="5732236" y="2521145"/>
              <a:ext cx="249522" cy="79213"/>
            </a:xfrm>
            <a:prstGeom prst="rect">
              <a:avLst/>
            </a:prstGeom>
            <a:solidFill>
              <a:srgbClr val="E2231A">
                <a:alpha val="100000"/>
              </a:srgbClr>
            </a:solidFill>
          </p:spPr>
          <p:txBody>
            <a:bodyPr/>
            <a:lstStyle/>
            <a:p/>
          </p:txBody>
        </p:sp>
        <p:sp>
          <p:nvSpPr>
            <p:cNvPr id="57" name="rc57"/>
            <p:cNvSpPr/>
            <p:nvPr/>
          </p:nvSpPr>
          <p:spPr>
            <a:xfrm>
              <a:off x="6009484" y="2596959"/>
              <a:ext cx="249522" cy="1505738"/>
            </a:xfrm>
            <a:prstGeom prst="rect">
              <a:avLst/>
            </a:prstGeom>
            <a:solidFill>
              <a:srgbClr val="80BD41">
                <a:alpha val="100000"/>
              </a:srgbClr>
            </a:solidFill>
          </p:spPr>
          <p:txBody>
            <a:bodyPr/>
            <a:lstStyle/>
            <a:p/>
          </p:txBody>
        </p:sp>
        <p:sp>
          <p:nvSpPr>
            <p:cNvPr id="58" name="rc58"/>
            <p:cNvSpPr/>
            <p:nvPr/>
          </p:nvSpPr>
          <p:spPr>
            <a:xfrm>
              <a:off x="6009484" y="2517745"/>
              <a:ext cx="249522" cy="79213"/>
            </a:xfrm>
            <a:prstGeom prst="rect">
              <a:avLst/>
            </a:prstGeom>
            <a:solidFill>
              <a:srgbClr val="E2231A">
                <a:alpha val="100000"/>
              </a:srgbClr>
            </a:solidFill>
          </p:spPr>
          <p:txBody>
            <a:bodyPr/>
            <a:lstStyle/>
            <a:p/>
          </p:txBody>
        </p:sp>
        <p:sp>
          <p:nvSpPr>
            <p:cNvPr id="59" name="rc59"/>
            <p:cNvSpPr/>
            <p:nvPr/>
          </p:nvSpPr>
          <p:spPr>
            <a:xfrm>
              <a:off x="6286731" y="2531344"/>
              <a:ext cx="249522" cy="1571352"/>
            </a:xfrm>
            <a:prstGeom prst="rect">
              <a:avLst/>
            </a:prstGeom>
            <a:solidFill>
              <a:srgbClr val="80BD41">
                <a:alpha val="100000"/>
              </a:srgbClr>
            </a:solidFill>
          </p:spPr>
          <p:txBody>
            <a:bodyPr/>
            <a:lstStyle/>
            <a:p/>
          </p:txBody>
        </p:sp>
        <p:sp>
          <p:nvSpPr>
            <p:cNvPr id="60" name="rc60"/>
            <p:cNvSpPr/>
            <p:nvPr/>
          </p:nvSpPr>
          <p:spPr>
            <a:xfrm>
              <a:off x="6286731" y="2482728"/>
              <a:ext cx="249522" cy="48616"/>
            </a:xfrm>
            <a:prstGeom prst="rect">
              <a:avLst/>
            </a:prstGeom>
            <a:solidFill>
              <a:srgbClr val="E2231A">
                <a:alpha val="100000"/>
              </a:srgbClr>
            </a:solidFill>
          </p:spPr>
          <p:txBody>
            <a:bodyPr/>
            <a:lstStyle/>
            <a:p/>
          </p:txBody>
        </p:sp>
        <p:sp>
          <p:nvSpPr>
            <p:cNvPr id="61" name="rc61"/>
            <p:cNvSpPr/>
            <p:nvPr/>
          </p:nvSpPr>
          <p:spPr>
            <a:xfrm>
              <a:off x="6563979" y="2555482"/>
              <a:ext cx="249522" cy="1547214"/>
            </a:xfrm>
            <a:prstGeom prst="rect">
              <a:avLst/>
            </a:prstGeom>
            <a:solidFill>
              <a:srgbClr val="80BD41">
                <a:alpha val="100000"/>
              </a:srgbClr>
            </a:solidFill>
          </p:spPr>
          <p:txBody>
            <a:bodyPr/>
            <a:lstStyle/>
            <a:p/>
          </p:txBody>
        </p:sp>
        <p:sp>
          <p:nvSpPr>
            <p:cNvPr id="62" name="rc62"/>
            <p:cNvSpPr/>
            <p:nvPr/>
          </p:nvSpPr>
          <p:spPr>
            <a:xfrm>
              <a:off x="6563979" y="2490887"/>
              <a:ext cx="249522" cy="64594"/>
            </a:xfrm>
            <a:prstGeom prst="rect">
              <a:avLst/>
            </a:prstGeom>
            <a:solidFill>
              <a:srgbClr val="E2231A">
                <a:alpha val="100000"/>
              </a:srgbClr>
            </a:solidFill>
          </p:spPr>
          <p:txBody>
            <a:bodyPr/>
            <a:lstStyle/>
            <a:p/>
          </p:txBody>
        </p:sp>
        <p:sp>
          <p:nvSpPr>
            <p:cNvPr id="63" name="rc63"/>
            <p:cNvSpPr/>
            <p:nvPr/>
          </p:nvSpPr>
          <p:spPr>
            <a:xfrm>
              <a:off x="6841227" y="2551742"/>
              <a:ext cx="249522" cy="1550954"/>
            </a:xfrm>
            <a:prstGeom prst="rect">
              <a:avLst/>
            </a:prstGeom>
            <a:solidFill>
              <a:srgbClr val="80BD41">
                <a:alpha val="100000"/>
              </a:srgbClr>
            </a:solidFill>
          </p:spPr>
          <p:txBody>
            <a:bodyPr/>
            <a:lstStyle/>
            <a:p/>
          </p:txBody>
        </p:sp>
        <p:sp>
          <p:nvSpPr>
            <p:cNvPr id="64" name="rc64"/>
            <p:cNvSpPr/>
            <p:nvPr/>
          </p:nvSpPr>
          <p:spPr>
            <a:xfrm>
              <a:off x="6841227" y="2503806"/>
              <a:ext cx="249522" cy="47936"/>
            </a:xfrm>
            <a:prstGeom prst="rect">
              <a:avLst/>
            </a:prstGeom>
            <a:solidFill>
              <a:srgbClr val="E2231A">
                <a:alpha val="100000"/>
              </a:srgbClr>
            </a:solidFill>
          </p:spPr>
          <p:txBody>
            <a:bodyPr/>
            <a:lstStyle/>
            <a:p/>
          </p:txBody>
        </p:sp>
        <p:sp>
          <p:nvSpPr>
            <p:cNvPr id="65" name="rc65"/>
            <p:cNvSpPr/>
            <p:nvPr/>
          </p:nvSpPr>
          <p:spPr>
            <a:xfrm>
              <a:off x="7118474" y="2615997"/>
              <a:ext cx="249522" cy="1486699"/>
            </a:xfrm>
            <a:prstGeom prst="rect">
              <a:avLst/>
            </a:prstGeom>
            <a:solidFill>
              <a:srgbClr val="80BD41">
                <a:alpha val="100000"/>
              </a:srgbClr>
            </a:solidFill>
          </p:spPr>
          <p:txBody>
            <a:bodyPr/>
            <a:lstStyle/>
            <a:p/>
          </p:txBody>
        </p:sp>
        <p:sp>
          <p:nvSpPr>
            <p:cNvPr id="66" name="rc66"/>
            <p:cNvSpPr/>
            <p:nvPr/>
          </p:nvSpPr>
          <p:spPr>
            <a:xfrm>
              <a:off x="7118474" y="2554122"/>
              <a:ext cx="249522" cy="61874"/>
            </a:xfrm>
            <a:prstGeom prst="rect">
              <a:avLst/>
            </a:prstGeom>
            <a:solidFill>
              <a:srgbClr val="E2231A">
                <a:alpha val="100000"/>
              </a:srgbClr>
            </a:solidFill>
          </p:spPr>
          <p:txBody>
            <a:bodyPr/>
            <a:lstStyle/>
            <a:p/>
          </p:txBody>
        </p:sp>
        <p:sp>
          <p:nvSpPr>
            <p:cNvPr id="67" name="rc67"/>
            <p:cNvSpPr/>
            <p:nvPr/>
          </p:nvSpPr>
          <p:spPr>
            <a:xfrm>
              <a:off x="7395722" y="2630956"/>
              <a:ext cx="249522" cy="1471740"/>
            </a:xfrm>
            <a:prstGeom prst="rect">
              <a:avLst/>
            </a:prstGeom>
            <a:solidFill>
              <a:srgbClr val="80BD41">
                <a:alpha val="100000"/>
              </a:srgbClr>
            </a:solidFill>
          </p:spPr>
          <p:txBody>
            <a:bodyPr/>
            <a:lstStyle/>
            <a:p/>
          </p:txBody>
        </p:sp>
        <p:sp>
          <p:nvSpPr>
            <p:cNvPr id="68" name="rc68"/>
            <p:cNvSpPr/>
            <p:nvPr/>
          </p:nvSpPr>
          <p:spPr>
            <a:xfrm>
              <a:off x="7395722" y="2569761"/>
              <a:ext cx="249522" cy="61195"/>
            </a:xfrm>
            <a:prstGeom prst="rect">
              <a:avLst/>
            </a:prstGeom>
            <a:solidFill>
              <a:srgbClr val="E2231A">
                <a:alpha val="100000"/>
              </a:srgbClr>
            </a:solidFill>
          </p:spPr>
          <p:txBody>
            <a:bodyPr/>
            <a:lstStyle/>
            <a:p/>
          </p:txBody>
        </p:sp>
        <p:sp>
          <p:nvSpPr>
            <p:cNvPr id="69" name="rc69"/>
            <p:cNvSpPr/>
            <p:nvPr/>
          </p:nvSpPr>
          <p:spPr>
            <a:xfrm>
              <a:off x="7672970" y="2539503"/>
              <a:ext cx="249522" cy="1563193"/>
            </a:xfrm>
            <a:prstGeom prst="rect">
              <a:avLst/>
            </a:prstGeom>
            <a:solidFill>
              <a:srgbClr val="80BD41">
                <a:alpha val="100000"/>
              </a:srgbClr>
            </a:solidFill>
          </p:spPr>
          <p:txBody>
            <a:bodyPr/>
            <a:lstStyle/>
            <a:p/>
          </p:txBody>
        </p:sp>
        <p:sp>
          <p:nvSpPr>
            <p:cNvPr id="70" name="rc70"/>
            <p:cNvSpPr/>
            <p:nvPr/>
          </p:nvSpPr>
          <p:spPr>
            <a:xfrm>
              <a:off x="7672970" y="2491227"/>
              <a:ext cx="249522" cy="48276"/>
            </a:xfrm>
            <a:prstGeom prst="rect">
              <a:avLst/>
            </a:prstGeom>
            <a:solidFill>
              <a:srgbClr val="E2231A">
                <a:alpha val="100000"/>
              </a:srgbClr>
            </a:solidFill>
          </p:spPr>
          <p:txBody>
            <a:bodyPr/>
            <a:lstStyle/>
            <a:p/>
          </p:txBody>
        </p:sp>
        <p:sp>
          <p:nvSpPr>
            <p:cNvPr id="71" name="rc71"/>
            <p:cNvSpPr/>
            <p:nvPr/>
          </p:nvSpPr>
          <p:spPr>
            <a:xfrm>
              <a:off x="7950217" y="2495647"/>
              <a:ext cx="249522" cy="1607049"/>
            </a:xfrm>
            <a:prstGeom prst="rect">
              <a:avLst/>
            </a:prstGeom>
            <a:solidFill>
              <a:srgbClr val="80BD41">
                <a:alpha val="100000"/>
              </a:srgbClr>
            </a:solidFill>
          </p:spPr>
          <p:txBody>
            <a:bodyPr/>
            <a:lstStyle/>
            <a:p/>
          </p:txBody>
        </p:sp>
        <p:sp>
          <p:nvSpPr>
            <p:cNvPr id="72" name="rc72"/>
            <p:cNvSpPr/>
            <p:nvPr/>
          </p:nvSpPr>
          <p:spPr>
            <a:xfrm>
              <a:off x="7950217" y="2446011"/>
              <a:ext cx="249522" cy="49635"/>
            </a:xfrm>
            <a:prstGeom prst="rect">
              <a:avLst/>
            </a:prstGeom>
            <a:solidFill>
              <a:srgbClr val="E2231A">
                <a:alpha val="100000"/>
              </a:srgbClr>
            </a:solidFill>
          </p:spPr>
          <p:txBody>
            <a:bodyPr/>
            <a:lstStyle/>
            <a:p/>
          </p:txBody>
        </p:sp>
        <p:sp>
          <p:nvSpPr>
            <p:cNvPr id="73" name="pl73"/>
            <p:cNvSpPr/>
            <p:nvPr/>
          </p:nvSpPr>
          <p:spPr>
            <a:xfrm>
              <a:off x="1421035" y="1294457"/>
              <a:ext cx="6653943" cy="115803"/>
            </a:xfrm>
            <a:custGeom>
              <a:avLst/>
              <a:pathLst>
                <a:path w="6653943" h="115803">
                  <a:moveTo>
                    <a:pt x="0" y="28950"/>
                  </a:moveTo>
                  <a:lnTo>
                    <a:pt x="277247" y="57901"/>
                  </a:lnTo>
                  <a:lnTo>
                    <a:pt x="554495" y="86852"/>
                  </a:lnTo>
                  <a:lnTo>
                    <a:pt x="831742" y="115803"/>
                  </a:lnTo>
                  <a:lnTo>
                    <a:pt x="1108990" y="57901"/>
                  </a:lnTo>
                  <a:lnTo>
                    <a:pt x="1386238" y="28950"/>
                  </a:lnTo>
                  <a:lnTo>
                    <a:pt x="1663485" y="57901"/>
                  </a:lnTo>
                  <a:lnTo>
                    <a:pt x="1940733" y="57901"/>
                  </a:lnTo>
                  <a:lnTo>
                    <a:pt x="2217981" y="57901"/>
                  </a:lnTo>
                  <a:lnTo>
                    <a:pt x="2495228" y="57901"/>
                  </a:lnTo>
                  <a:lnTo>
                    <a:pt x="2772476" y="57901"/>
                  </a:lnTo>
                  <a:lnTo>
                    <a:pt x="3049724" y="57901"/>
                  </a:lnTo>
                  <a:lnTo>
                    <a:pt x="3326971" y="57901"/>
                  </a:lnTo>
                  <a:lnTo>
                    <a:pt x="3604219" y="57901"/>
                  </a:lnTo>
                  <a:lnTo>
                    <a:pt x="3881467" y="57901"/>
                  </a:lnTo>
                  <a:lnTo>
                    <a:pt x="4158714" y="57901"/>
                  </a:lnTo>
                  <a:lnTo>
                    <a:pt x="4435962" y="57901"/>
                  </a:lnTo>
                  <a:lnTo>
                    <a:pt x="4713210" y="57901"/>
                  </a:lnTo>
                  <a:lnTo>
                    <a:pt x="4990457" y="0"/>
                  </a:lnTo>
                  <a:lnTo>
                    <a:pt x="5267705" y="28950"/>
                  </a:lnTo>
                  <a:lnTo>
                    <a:pt x="5544953" y="0"/>
                  </a:lnTo>
                  <a:lnTo>
                    <a:pt x="5822200" y="28950"/>
                  </a:lnTo>
                  <a:lnTo>
                    <a:pt x="6099448" y="2895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229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51.1</a:t>
              </a:r>
            </a:p>
          </p:txBody>
        </p:sp>
        <p:sp>
          <p:nvSpPr>
            <p:cNvPr id="85" name="tx85"/>
            <p:cNvSpPr/>
            <p:nvPr/>
          </p:nvSpPr>
          <p:spPr>
            <a:xfrm>
              <a:off x="2715845" y="2555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41.5</a:t>
              </a:r>
            </a:p>
          </p:txBody>
        </p:sp>
        <p:sp>
          <p:nvSpPr>
            <p:cNvPr id="86" name="tx86"/>
            <p:cNvSpPr/>
            <p:nvPr/>
          </p:nvSpPr>
          <p:spPr>
            <a:xfrm>
              <a:off x="4102084" y="25198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a:t>
              </a:r>
            </a:p>
          </p:txBody>
        </p:sp>
        <p:sp>
          <p:nvSpPr>
            <p:cNvPr id="87" name="tx87"/>
            <p:cNvSpPr/>
            <p:nvPr/>
          </p:nvSpPr>
          <p:spPr>
            <a:xfrm>
              <a:off x="5488322" y="235047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47.5</a:t>
              </a:r>
            </a:p>
          </p:txBody>
        </p:sp>
        <p:sp>
          <p:nvSpPr>
            <p:cNvPr id="88" name="tx88"/>
            <p:cNvSpPr/>
            <p:nvPr/>
          </p:nvSpPr>
          <p:spPr>
            <a:xfrm>
              <a:off x="6597312" y="235672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89" name="tx89"/>
            <p:cNvSpPr/>
            <p:nvPr/>
          </p:nvSpPr>
          <p:spPr>
            <a:xfrm>
              <a:off x="6913737" y="236930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a:t>
              </a:r>
            </a:p>
          </p:txBody>
        </p:sp>
        <p:sp>
          <p:nvSpPr>
            <p:cNvPr id="90" name="tx90"/>
            <p:cNvSpPr/>
            <p:nvPr/>
          </p:nvSpPr>
          <p:spPr>
            <a:xfrm>
              <a:off x="7151808" y="241847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1" name="tx91"/>
            <p:cNvSpPr/>
            <p:nvPr/>
          </p:nvSpPr>
          <p:spPr>
            <a:xfrm>
              <a:off x="7429055" y="2433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2" name="tx92"/>
            <p:cNvSpPr/>
            <p:nvPr/>
          </p:nvSpPr>
          <p:spPr>
            <a:xfrm>
              <a:off x="7706303" y="235672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a:t>
              </a:r>
            </a:p>
          </p:txBody>
        </p:sp>
        <p:sp>
          <p:nvSpPr>
            <p:cNvPr id="93" name="tx93"/>
            <p:cNvSpPr/>
            <p:nvPr/>
          </p:nvSpPr>
          <p:spPr>
            <a:xfrm>
              <a:off x="7983551" y="2310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a:t>
              </a:r>
            </a:p>
          </p:txBody>
        </p:sp>
        <p:sp>
          <p:nvSpPr>
            <p:cNvPr id="94" name="pl94"/>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68784" y="323386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05" name="tx105"/>
            <p:cNvSpPr/>
            <p:nvPr/>
          </p:nvSpPr>
          <p:spPr>
            <a:xfrm>
              <a:off x="1394909" y="236655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6" name="tx106"/>
            <p:cNvSpPr/>
            <p:nvPr/>
          </p:nvSpPr>
          <p:spPr>
            <a:xfrm>
              <a:off x="2715845" y="33902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07" name="tx107"/>
            <p:cNvSpPr/>
            <p:nvPr/>
          </p:nvSpPr>
          <p:spPr>
            <a:xfrm>
              <a:off x="2741971" y="26857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4102084" y="3380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a:t>
              </a:r>
            </a:p>
          </p:txBody>
        </p:sp>
        <p:sp>
          <p:nvSpPr>
            <p:cNvPr id="109" name="tx109"/>
            <p:cNvSpPr/>
            <p:nvPr/>
          </p:nvSpPr>
          <p:spPr>
            <a:xfrm>
              <a:off x="4128209" y="26580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5488322" y="3299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11" name="tx111"/>
            <p:cNvSpPr/>
            <p:nvPr/>
          </p:nvSpPr>
          <p:spPr>
            <a:xfrm>
              <a:off x="5514447" y="24926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2" name="tx112"/>
            <p:cNvSpPr/>
            <p:nvPr/>
          </p:nvSpPr>
          <p:spPr>
            <a:xfrm>
              <a:off x="6597312" y="329431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3" name="tx113"/>
            <p:cNvSpPr/>
            <p:nvPr/>
          </p:nvSpPr>
          <p:spPr>
            <a:xfrm>
              <a:off x="6623438" y="24881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4" name="tx114"/>
            <p:cNvSpPr/>
            <p:nvPr/>
          </p:nvSpPr>
          <p:spPr>
            <a:xfrm>
              <a:off x="6874560" y="3292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5" name="tx115"/>
            <p:cNvSpPr/>
            <p:nvPr/>
          </p:nvSpPr>
          <p:spPr>
            <a:xfrm>
              <a:off x="6900686" y="24938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151808" y="33242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7" name="tx117"/>
            <p:cNvSpPr/>
            <p:nvPr/>
          </p:nvSpPr>
          <p:spPr>
            <a:xfrm>
              <a:off x="7177933" y="2550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7429055" y="33317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19" name="tx119"/>
            <p:cNvSpPr/>
            <p:nvPr/>
          </p:nvSpPr>
          <p:spPr>
            <a:xfrm>
              <a:off x="7455181" y="25653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7745480" y="32860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1" name="tx121"/>
            <p:cNvSpPr/>
            <p:nvPr/>
          </p:nvSpPr>
          <p:spPr>
            <a:xfrm>
              <a:off x="7732429" y="24814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7983551" y="32640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47.3</a:t>
              </a:r>
            </a:p>
          </p:txBody>
        </p:sp>
        <p:sp>
          <p:nvSpPr>
            <p:cNvPr id="123" name="tx123"/>
            <p:cNvSpPr/>
            <p:nvPr/>
          </p:nvSpPr>
          <p:spPr>
            <a:xfrm>
              <a:off x="8009676" y="24357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00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733081" y="2350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733081" y="150249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48663"/>
              <a:ext cx="16591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Singapore, 2000-2024</a:t>
              </a:r>
            </a:p>
          </p:txBody>
        </p:sp>
        <p:sp>
          <p:nvSpPr>
            <p:cNvPr id="153" name="pl153"/>
            <p:cNvSpPr/>
            <p:nvPr/>
          </p:nvSpPr>
          <p:spPr>
            <a:xfrm>
              <a:off x="19708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200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6693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0185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3677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454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947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439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931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423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140282" cy="167191"/>
            </a:xfrm>
            <a:prstGeom prst="rect">
              <a:avLst/>
            </a:prstGeom>
            <a:solidFill>
              <a:srgbClr val="80BD41">
                <a:alpha val="100000"/>
              </a:srgbClr>
            </a:solidFill>
          </p:spPr>
          <p:txBody>
            <a:bodyPr/>
            <a:lstStyle/>
            <a:p/>
          </p:txBody>
        </p:sp>
        <p:sp>
          <p:nvSpPr>
            <p:cNvPr id="168" name="rc168"/>
            <p:cNvSpPr/>
            <p:nvPr/>
          </p:nvSpPr>
          <p:spPr>
            <a:xfrm>
              <a:off x="7436556" y="5889059"/>
              <a:ext cx="256351" cy="167191"/>
            </a:xfrm>
            <a:prstGeom prst="rect">
              <a:avLst/>
            </a:prstGeom>
            <a:solidFill>
              <a:srgbClr val="E2231A">
                <a:alpha val="100000"/>
              </a:srgbClr>
            </a:solidFill>
          </p:spPr>
          <p:txBody>
            <a:bodyPr/>
            <a:lstStyle/>
            <a:p/>
          </p:txBody>
        </p:sp>
        <p:sp>
          <p:nvSpPr>
            <p:cNvPr id="169" name="rc169"/>
            <p:cNvSpPr/>
            <p:nvPr/>
          </p:nvSpPr>
          <p:spPr>
            <a:xfrm>
              <a:off x="1296273" y="5680069"/>
              <a:ext cx="6203695" cy="167191"/>
            </a:xfrm>
            <a:prstGeom prst="rect">
              <a:avLst/>
            </a:prstGeom>
            <a:solidFill>
              <a:srgbClr val="80BD41">
                <a:alpha val="100000"/>
              </a:srgbClr>
            </a:solidFill>
          </p:spPr>
          <p:txBody>
            <a:bodyPr/>
            <a:lstStyle/>
            <a:p/>
          </p:txBody>
        </p:sp>
        <p:sp>
          <p:nvSpPr>
            <p:cNvPr id="170" name="rc170"/>
            <p:cNvSpPr/>
            <p:nvPr/>
          </p:nvSpPr>
          <p:spPr>
            <a:xfrm>
              <a:off x="7499969" y="5680069"/>
              <a:ext cx="191588" cy="167191"/>
            </a:xfrm>
            <a:prstGeom prst="rect">
              <a:avLst/>
            </a:prstGeom>
            <a:solidFill>
              <a:srgbClr val="E2231A">
                <a:alpha val="100000"/>
              </a:srgbClr>
            </a:solidFill>
          </p:spPr>
          <p:txBody>
            <a:bodyPr/>
            <a:lstStyle/>
            <a:p/>
          </p:txBody>
        </p:sp>
        <p:sp>
          <p:nvSpPr>
            <p:cNvPr id="171" name="rc171"/>
            <p:cNvSpPr/>
            <p:nvPr/>
          </p:nvSpPr>
          <p:spPr>
            <a:xfrm>
              <a:off x="1296273" y="5471080"/>
              <a:ext cx="6377744" cy="167191"/>
            </a:xfrm>
            <a:prstGeom prst="rect">
              <a:avLst/>
            </a:prstGeom>
            <a:solidFill>
              <a:srgbClr val="80BD41">
                <a:alpha val="100000"/>
              </a:srgbClr>
            </a:solidFill>
          </p:spPr>
          <p:txBody>
            <a:bodyPr/>
            <a:lstStyle/>
            <a:p/>
          </p:txBody>
        </p:sp>
        <p:sp>
          <p:nvSpPr>
            <p:cNvPr id="172" name="rc172"/>
            <p:cNvSpPr/>
            <p:nvPr/>
          </p:nvSpPr>
          <p:spPr>
            <a:xfrm>
              <a:off x="7674018" y="5471080"/>
              <a:ext cx="196985" cy="167191"/>
            </a:xfrm>
            <a:prstGeom prst="rect">
              <a:avLst/>
            </a:prstGeom>
            <a:solidFill>
              <a:srgbClr val="E2231A">
                <a:alpha val="100000"/>
              </a:srgbClr>
            </a:solidFill>
          </p:spPr>
          <p:txBody>
            <a:bodyPr/>
            <a:lstStyle/>
            <a:p/>
          </p:txBody>
        </p:sp>
        <p:sp>
          <p:nvSpPr>
            <p:cNvPr id="173" name="tx173"/>
            <p:cNvSpPr/>
            <p:nvPr/>
          </p:nvSpPr>
          <p:spPr>
            <a:xfrm>
              <a:off x="7898795" y="5931269"/>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74" name="tx174"/>
            <p:cNvSpPr/>
            <p:nvPr/>
          </p:nvSpPr>
          <p:spPr>
            <a:xfrm>
              <a:off x="7898795" y="5722279"/>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47.4</a:t>
              </a:r>
            </a:p>
          </p:txBody>
        </p:sp>
        <p:sp>
          <p:nvSpPr>
            <p:cNvPr id="175" name="tx175"/>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a:t>
              </a:r>
            </a:p>
          </p:txBody>
        </p:sp>
        <p:sp>
          <p:nvSpPr>
            <p:cNvPr id="176" name="tx176"/>
            <p:cNvSpPr/>
            <p:nvPr/>
          </p:nvSpPr>
          <p:spPr>
            <a:xfrm>
              <a:off x="4260921" y="5932532"/>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45.5</a:t>
              </a:r>
            </a:p>
          </p:txBody>
        </p:sp>
        <p:sp>
          <p:nvSpPr>
            <p:cNvPr id="177" name="tx177"/>
            <p:cNvSpPr/>
            <p:nvPr/>
          </p:nvSpPr>
          <p:spPr>
            <a:xfrm>
              <a:off x="748938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8" name="tx178"/>
            <p:cNvSpPr/>
            <p:nvPr/>
          </p:nvSpPr>
          <p:spPr>
            <a:xfrm>
              <a:off x="4337832"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9" name="tx179"/>
            <p:cNvSpPr/>
            <p:nvPr/>
          </p:nvSpPr>
          <p:spPr>
            <a:xfrm>
              <a:off x="752041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0" name="tx180"/>
            <p:cNvSpPr/>
            <p:nvPr/>
          </p:nvSpPr>
          <p:spPr>
            <a:xfrm>
              <a:off x="4379652"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47.3</a:t>
              </a:r>
            </a:p>
          </p:txBody>
        </p:sp>
        <p:sp>
          <p:nvSpPr>
            <p:cNvPr id="181" name="tx181"/>
            <p:cNvSpPr/>
            <p:nvPr/>
          </p:nvSpPr>
          <p:spPr>
            <a:xfrm>
              <a:off x="769716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6779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391701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5266227"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661544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96466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(96%).
The number of children vaccinated with MCV1 increased 4%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496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09925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5488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7445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32405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77366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107018"/>
              <a:ext cx="494248" cy="317831"/>
            </a:xfrm>
            <a:prstGeom prst="rect">
              <a:avLst/>
            </a:prstGeom>
            <a:solidFill>
              <a:srgbClr val="1CABE2">
                <a:alpha val="100000"/>
              </a:srgbClr>
            </a:solidFill>
          </p:spPr>
          <p:txBody>
            <a:bodyPr/>
            <a:lstStyle/>
            <a:p/>
          </p:txBody>
        </p:sp>
        <p:sp>
          <p:nvSpPr>
            <p:cNvPr id="25" name="rc25"/>
            <p:cNvSpPr/>
            <p:nvPr/>
          </p:nvSpPr>
          <p:spPr>
            <a:xfrm>
              <a:off x="1414167" y="4913219"/>
              <a:ext cx="494248" cy="511630"/>
            </a:xfrm>
            <a:prstGeom prst="rect">
              <a:avLst/>
            </a:prstGeom>
            <a:solidFill>
              <a:srgbClr val="1CABE2">
                <a:alpha val="100000"/>
              </a:srgbClr>
            </a:solidFill>
          </p:spPr>
          <p:txBody>
            <a:bodyPr/>
            <a:lstStyle/>
            <a:p/>
          </p:txBody>
        </p:sp>
        <p:sp>
          <p:nvSpPr>
            <p:cNvPr id="26" name="rc26"/>
            <p:cNvSpPr/>
            <p:nvPr/>
          </p:nvSpPr>
          <p:spPr>
            <a:xfrm>
              <a:off x="1963333" y="4099261"/>
              <a:ext cx="494248" cy="1325589"/>
            </a:xfrm>
            <a:prstGeom prst="rect">
              <a:avLst/>
            </a:prstGeom>
            <a:solidFill>
              <a:srgbClr val="1CABE2">
                <a:alpha val="100000"/>
              </a:srgbClr>
            </a:solidFill>
          </p:spPr>
          <p:txBody>
            <a:bodyPr/>
            <a:lstStyle/>
            <a:p/>
          </p:txBody>
        </p:sp>
        <p:sp>
          <p:nvSpPr>
            <p:cNvPr id="27" name="rc27"/>
            <p:cNvSpPr/>
            <p:nvPr/>
          </p:nvSpPr>
          <p:spPr>
            <a:xfrm>
              <a:off x="2512498" y="5076011"/>
              <a:ext cx="494248" cy="348839"/>
            </a:xfrm>
            <a:prstGeom prst="rect">
              <a:avLst/>
            </a:prstGeom>
            <a:solidFill>
              <a:srgbClr val="1CABE2">
                <a:alpha val="100000"/>
              </a:srgbClr>
            </a:solidFill>
          </p:spPr>
          <p:txBody>
            <a:bodyPr/>
            <a:lstStyle/>
            <a:p/>
          </p:txBody>
        </p:sp>
        <p:sp>
          <p:nvSpPr>
            <p:cNvPr id="28" name="rc28"/>
            <p:cNvSpPr/>
            <p:nvPr/>
          </p:nvSpPr>
          <p:spPr>
            <a:xfrm>
              <a:off x="3061663" y="4207788"/>
              <a:ext cx="494248" cy="1217061"/>
            </a:xfrm>
            <a:prstGeom prst="rect">
              <a:avLst/>
            </a:prstGeom>
            <a:solidFill>
              <a:srgbClr val="1CABE2">
                <a:alpha val="100000"/>
              </a:srgbClr>
            </a:solidFill>
          </p:spPr>
          <p:txBody>
            <a:bodyPr/>
            <a:lstStyle/>
            <a:p/>
          </p:txBody>
        </p:sp>
        <p:sp>
          <p:nvSpPr>
            <p:cNvPr id="29" name="rc29"/>
            <p:cNvSpPr/>
            <p:nvPr/>
          </p:nvSpPr>
          <p:spPr>
            <a:xfrm>
              <a:off x="3610829" y="4796939"/>
              <a:ext cx="494248" cy="627910"/>
            </a:xfrm>
            <a:prstGeom prst="rect">
              <a:avLst/>
            </a:prstGeom>
            <a:solidFill>
              <a:srgbClr val="1CABE2">
                <a:alpha val="100000"/>
              </a:srgbClr>
            </a:solidFill>
          </p:spPr>
          <p:txBody>
            <a:bodyPr/>
            <a:lstStyle/>
            <a:p/>
          </p:txBody>
        </p:sp>
        <p:sp>
          <p:nvSpPr>
            <p:cNvPr id="30" name="rc30"/>
            <p:cNvSpPr/>
            <p:nvPr/>
          </p:nvSpPr>
          <p:spPr>
            <a:xfrm>
              <a:off x="4159994" y="5138026"/>
              <a:ext cx="494248" cy="286823"/>
            </a:xfrm>
            <a:prstGeom prst="rect">
              <a:avLst/>
            </a:prstGeom>
            <a:solidFill>
              <a:srgbClr val="1CABE2">
                <a:alpha val="100000"/>
              </a:srgbClr>
            </a:solidFill>
          </p:spPr>
          <p:txBody>
            <a:bodyPr/>
            <a:lstStyle/>
            <a:p/>
          </p:txBody>
        </p:sp>
        <p:sp>
          <p:nvSpPr>
            <p:cNvPr id="31" name="rc31"/>
            <p:cNvSpPr/>
            <p:nvPr/>
          </p:nvSpPr>
          <p:spPr>
            <a:xfrm>
              <a:off x="4709160" y="4169029"/>
              <a:ext cx="494248" cy="1255821"/>
            </a:xfrm>
            <a:prstGeom prst="rect">
              <a:avLst/>
            </a:prstGeom>
            <a:solidFill>
              <a:srgbClr val="1CABE2">
                <a:alpha val="100000"/>
              </a:srgbClr>
            </a:solidFill>
          </p:spPr>
          <p:txBody>
            <a:bodyPr/>
            <a:lstStyle/>
            <a:p/>
          </p:txBody>
        </p:sp>
        <p:sp>
          <p:nvSpPr>
            <p:cNvPr id="32" name="rc32"/>
            <p:cNvSpPr/>
            <p:nvPr/>
          </p:nvSpPr>
          <p:spPr>
            <a:xfrm>
              <a:off x="5258325" y="5324074"/>
              <a:ext cx="494248" cy="100775"/>
            </a:xfrm>
            <a:prstGeom prst="rect">
              <a:avLst/>
            </a:prstGeom>
            <a:solidFill>
              <a:srgbClr val="1CABE2">
                <a:alpha val="100000"/>
              </a:srgbClr>
            </a:solidFill>
          </p:spPr>
          <p:txBody>
            <a:bodyPr/>
            <a:lstStyle/>
            <a:p/>
          </p:txBody>
        </p:sp>
        <p:sp>
          <p:nvSpPr>
            <p:cNvPr id="33" name="rc33"/>
            <p:cNvSpPr/>
            <p:nvPr/>
          </p:nvSpPr>
          <p:spPr>
            <a:xfrm>
              <a:off x="5807490" y="5417098"/>
              <a:ext cx="494248" cy="7751"/>
            </a:xfrm>
            <a:prstGeom prst="rect">
              <a:avLst/>
            </a:prstGeom>
            <a:solidFill>
              <a:srgbClr val="1CABE2">
                <a:alpha val="100000"/>
              </a:srgbClr>
            </a:solidFill>
          </p:spPr>
          <p:txBody>
            <a:bodyPr/>
            <a:lstStyle/>
            <a:p/>
          </p:txBody>
        </p:sp>
        <p:sp>
          <p:nvSpPr>
            <p:cNvPr id="34" name="rc34"/>
            <p:cNvSpPr/>
            <p:nvPr/>
          </p:nvSpPr>
          <p:spPr>
            <a:xfrm>
              <a:off x="6356656" y="5378338"/>
              <a:ext cx="494248" cy="46511"/>
            </a:xfrm>
            <a:prstGeom prst="rect">
              <a:avLst/>
            </a:prstGeom>
            <a:solidFill>
              <a:srgbClr val="1CABE2">
                <a:alpha val="100000"/>
              </a:srgbClr>
            </a:solidFill>
          </p:spPr>
          <p:txBody>
            <a:bodyPr/>
            <a:lstStyle/>
            <a:p/>
          </p:txBody>
        </p:sp>
        <p:sp>
          <p:nvSpPr>
            <p:cNvPr id="35" name="rc35"/>
            <p:cNvSpPr/>
            <p:nvPr/>
          </p:nvSpPr>
          <p:spPr>
            <a:xfrm>
              <a:off x="6905821" y="5339578"/>
              <a:ext cx="494248" cy="85271"/>
            </a:xfrm>
            <a:prstGeom prst="rect">
              <a:avLst/>
            </a:prstGeom>
            <a:solidFill>
              <a:srgbClr val="1CABE2">
                <a:alpha val="100000"/>
              </a:srgbClr>
            </a:solidFill>
          </p:spPr>
          <p:txBody>
            <a:bodyPr/>
            <a:lstStyle/>
            <a:p/>
          </p:txBody>
        </p:sp>
        <p:sp>
          <p:nvSpPr>
            <p:cNvPr id="36" name="rc36"/>
            <p:cNvSpPr/>
            <p:nvPr/>
          </p:nvSpPr>
          <p:spPr>
            <a:xfrm>
              <a:off x="7454986" y="5331826"/>
              <a:ext cx="494248" cy="93023"/>
            </a:xfrm>
            <a:prstGeom prst="rect">
              <a:avLst/>
            </a:prstGeom>
            <a:solidFill>
              <a:srgbClr val="1CABE2">
                <a:alpha val="100000"/>
              </a:srgbClr>
            </a:solidFill>
          </p:spPr>
          <p:txBody>
            <a:bodyPr/>
            <a:lstStyle/>
            <a:p/>
          </p:txBody>
        </p:sp>
        <p:sp>
          <p:nvSpPr>
            <p:cNvPr id="37" name="pl37"/>
            <p:cNvSpPr/>
            <p:nvPr/>
          </p:nvSpPr>
          <p:spPr>
            <a:xfrm>
              <a:off x="1112126" y="1138778"/>
              <a:ext cx="6589984" cy="88372"/>
            </a:xfrm>
            <a:custGeom>
              <a:avLst/>
              <a:pathLst>
                <a:path w="6589984" h="88372">
                  <a:moveTo>
                    <a:pt x="0" y="88372"/>
                  </a:moveTo>
                  <a:lnTo>
                    <a:pt x="549165" y="88372"/>
                  </a:lnTo>
                  <a:lnTo>
                    <a:pt x="1098330" y="88372"/>
                  </a:lnTo>
                  <a:lnTo>
                    <a:pt x="1647496" y="88372"/>
                  </a:lnTo>
                  <a:lnTo>
                    <a:pt x="2196661" y="88372"/>
                  </a:lnTo>
                  <a:lnTo>
                    <a:pt x="2745826" y="88372"/>
                  </a:lnTo>
                  <a:lnTo>
                    <a:pt x="3294992" y="0"/>
                  </a:lnTo>
                  <a:lnTo>
                    <a:pt x="3844157" y="44186"/>
                  </a:lnTo>
                  <a:lnTo>
                    <a:pt x="4393322" y="0"/>
                  </a:lnTo>
                  <a:lnTo>
                    <a:pt x="4942488" y="44186"/>
                  </a:lnTo>
                  <a:lnTo>
                    <a:pt x="5491653" y="44186"/>
                  </a:lnTo>
                  <a:lnTo>
                    <a:pt x="6040819" y="0"/>
                  </a:lnTo>
                  <a:lnTo>
                    <a:pt x="6589984" y="0"/>
                  </a:lnTo>
                </a:path>
              </a:pathLst>
            </a:custGeom>
            <a:ln w="27101" cap="flat">
              <a:solidFill>
                <a:srgbClr val="00833D">
                  <a:alpha val="100000"/>
                </a:srgbClr>
              </a:solidFill>
              <a:prstDash val="solid"/>
              <a:round/>
            </a:ln>
          </p:spPr>
          <p:txBody>
            <a:bodyPr/>
            <a:lstStyle/>
            <a:p/>
          </p:txBody>
        </p:sp>
        <p:sp>
          <p:nvSpPr>
            <p:cNvPr id="38" name="pl38"/>
            <p:cNvSpPr/>
            <p:nvPr/>
          </p:nvSpPr>
          <p:spPr>
            <a:xfrm>
              <a:off x="1112126" y="1227151"/>
              <a:ext cx="6589984" cy="309304"/>
            </a:xfrm>
            <a:custGeom>
              <a:avLst/>
              <a:pathLst>
                <a:path w="6589984" h="309304">
                  <a:moveTo>
                    <a:pt x="0" y="0"/>
                  </a:moveTo>
                  <a:lnTo>
                    <a:pt x="549165" y="220931"/>
                  </a:lnTo>
                  <a:lnTo>
                    <a:pt x="1098330" y="220931"/>
                  </a:lnTo>
                  <a:lnTo>
                    <a:pt x="1647496" y="220931"/>
                  </a:lnTo>
                  <a:lnTo>
                    <a:pt x="2196661" y="309304"/>
                  </a:lnTo>
                  <a:lnTo>
                    <a:pt x="2745826" y="220931"/>
                  </a:lnTo>
                  <a:lnTo>
                    <a:pt x="3294992" y="176745"/>
                  </a:lnTo>
                  <a:lnTo>
                    <a:pt x="3844157" y="132558"/>
                  </a:lnTo>
                  <a:lnTo>
                    <a:pt x="4393322" y="44186"/>
                  </a:lnTo>
                  <a:lnTo>
                    <a:pt x="4942488" y="88372"/>
                  </a:lnTo>
                  <a:lnTo>
                    <a:pt x="5491653" y="132558"/>
                  </a:lnTo>
                  <a:lnTo>
                    <a:pt x="6040819" y="132558"/>
                  </a:lnTo>
                  <a:lnTo>
                    <a:pt x="6589984" y="88372"/>
                  </a:lnTo>
                </a:path>
              </a:pathLst>
            </a:custGeom>
            <a:ln w="27101" cap="flat">
              <a:solidFill>
                <a:srgbClr val="002759">
                  <a:alpha val="100000"/>
                </a:srgbClr>
              </a:solidFill>
              <a:prstDash val="solid"/>
              <a:round/>
            </a:ln>
          </p:spPr>
          <p:txBody>
            <a:bodyPr/>
            <a:lstStyle/>
            <a:p/>
          </p:txBody>
        </p:sp>
        <p:sp>
          <p:nvSpPr>
            <p:cNvPr id="39" name="pt39"/>
            <p:cNvSpPr/>
            <p:nvPr/>
          </p:nvSpPr>
          <p:spPr>
            <a:xfrm>
              <a:off x="108052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80525"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629690"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78856"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728021"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77187"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26352"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75517"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24683"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7384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2301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72179"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2134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7051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45808" y="497863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66" name="tx66"/>
            <p:cNvSpPr/>
            <p:nvPr/>
          </p:nvSpPr>
          <p:spPr>
            <a:xfrm>
              <a:off x="1594973" y="47833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67" name="tx67"/>
            <p:cNvSpPr/>
            <p:nvPr/>
          </p:nvSpPr>
          <p:spPr>
            <a:xfrm>
              <a:off x="2110979" y="397087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171</a:t>
              </a:r>
            </a:p>
          </p:txBody>
        </p:sp>
        <p:sp>
          <p:nvSpPr>
            <p:cNvPr id="68" name="tx68"/>
            <p:cNvSpPr/>
            <p:nvPr/>
          </p:nvSpPr>
          <p:spPr>
            <a:xfrm>
              <a:off x="2693304" y="4946517"/>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9" name="tx69"/>
            <p:cNvSpPr/>
            <p:nvPr/>
          </p:nvSpPr>
          <p:spPr>
            <a:xfrm>
              <a:off x="3209310" y="40779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70" name="tx70"/>
            <p:cNvSpPr/>
            <p:nvPr/>
          </p:nvSpPr>
          <p:spPr>
            <a:xfrm>
              <a:off x="3791635" y="466709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71" name="tx71"/>
            <p:cNvSpPr/>
            <p:nvPr/>
          </p:nvSpPr>
          <p:spPr>
            <a:xfrm>
              <a:off x="4340800" y="500812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2" name="tx72"/>
            <p:cNvSpPr/>
            <p:nvPr/>
          </p:nvSpPr>
          <p:spPr>
            <a:xfrm>
              <a:off x="4856806" y="40391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162</a:t>
              </a:r>
            </a:p>
          </p:txBody>
        </p:sp>
        <p:sp>
          <p:nvSpPr>
            <p:cNvPr id="73" name="tx73"/>
            <p:cNvSpPr/>
            <p:nvPr/>
          </p:nvSpPr>
          <p:spPr>
            <a:xfrm>
              <a:off x="5439131" y="519417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4" name="tx74"/>
            <p:cNvSpPr/>
            <p:nvPr/>
          </p:nvSpPr>
          <p:spPr>
            <a:xfrm>
              <a:off x="6021455" y="528871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6570621" y="524849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6" name="tx76"/>
            <p:cNvSpPr/>
            <p:nvPr/>
          </p:nvSpPr>
          <p:spPr>
            <a:xfrm>
              <a:off x="7086627" y="521119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7" name="tx77"/>
            <p:cNvSpPr/>
            <p:nvPr/>
          </p:nvSpPr>
          <p:spPr>
            <a:xfrm>
              <a:off x="7635792" y="520343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8" name="pl78"/>
            <p:cNvSpPr/>
            <p:nvPr/>
          </p:nvSpPr>
          <p:spPr>
            <a:xfrm>
              <a:off x="7719481" y="1109820"/>
              <a:ext cx="142822" cy="25818"/>
            </a:xfrm>
            <a:custGeom>
              <a:avLst/>
              <a:pathLst>
                <a:path w="142822" h="25818">
                  <a:moveTo>
                    <a:pt x="142822" y="0"/>
                  </a:moveTo>
                  <a:lnTo>
                    <a:pt x="0" y="25818"/>
                  </a:lnTo>
                </a:path>
              </a:pathLst>
            </a:custGeom>
          </p:spPr>
          <p:txBody>
            <a:bodyPr/>
            <a:lstStyle/>
            <a:p/>
          </p:txBody>
        </p:sp>
        <p:sp>
          <p:nvSpPr>
            <p:cNvPr id="79" name="pl79"/>
            <p:cNvSpPr/>
            <p:nvPr/>
          </p:nvSpPr>
          <p:spPr>
            <a:xfrm>
              <a:off x="7718065" y="1320912"/>
              <a:ext cx="144238" cy="48717"/>
            </a:xfrm>
            <a:custGeom>
              <a:avLst/>
              <a:pathLst>
                <a:path w="144238" h="48717">
                  <a:moveTo>
                    <a:pt x="144238" y="48717"/>
                  </a:moveTo>
                  <a:lnTo>
                    <a:pt x="0" y="0"/>
                  </a:lnTo>
                </a:path>
              </a:pathLst>
            </a:custGeom>
          </p:spPr>
          <p:txBody>
            <a:bodyPr/>
            <a:lstStyle/>
            <a:p/>
          </p:txBody>
        </p:sp>
        <p:sp>
          <p:nvSpPr>
            <p:cNvPr id="80" name="pg80"/>
            <p:cNvSpPr/>
            <p:nvPr/>
          </p:nvSpPr>
          <p:spPr>
            <a:xfrm>
              <a:off x="7793724" y="10201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0613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2" name="pg82"/>
            <p:cNvSpPr/>
            <p:nvPr/>
          </p:nvSpPr>
          <p:spPr>
            <a:xfrm>
              <a:off x="7793724" y="12909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3320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4" name="rc84"/>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82707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508103" y="227668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8" name="tx88"/>
            <p:cNvSpPr/>
            <p:nvPr/>
          </p:nvSpPr>
          <p:spPr>
            <a:xfrm>
              <a:off x="508103" y="72628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9" name="tx89"/>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05089" y="401416"/>
              <a:ext cx="56081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Singapore,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12 confirmed measles cases in Singapore. In the same year, MCV1 coverage was 97% and MCV2 coverage was 93%.
The number of cases in 2024 was 9% more than in 2023 (n=11).
The highest number of measles cases was reported in 2014 (n=171). In this year, MCV1 coverage was 95%.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66094"/>
              <a:ext cx="3520101" cy="833990"/>
            </a:xfrm>
            <a:custGeom>
              <a:avLst/>
              <a:pathLst>
                <a:path w="3520101" h="833990">
                  <a:moveTo>
                    <a:pt x="0" y="833990"/>
                  </a:moveTo>
                  <a:lnTo>
                    <a:pt x="146670" y="416995"/>
                  </a:lnTo>
                  <a:lnTo>
                    <a:pt x="293341" y="0"/>
                  </a:lnTo>
                  <a:lnTo>
                    <a:pt x="440012" y="833990"/>
                  </a:lnTo>
                  <a:lnTo>
                    <a:pt x="586683" y="625492"/>
                  </a:lnTo>
                  <a:lnTo>
                    <a:pt x="733354" y="833990"/>
                  </a:lnTo>
                  <a:lnTo>
                    <a:pt x="880025" y="625492"/>
                  </a:lnTo>
                  <a:lnTo>
                    <a:pt x="1026696" y="625492"/>
                  </a:lnTo>
                  <a:lnTo>
                    <a:pt x="1173367" y="625492"/>
                  </a:lnTo>
                  <a:lnTo>
                    <a:pt x="1320038" y="625492"/>
                  </a:lnTo>
                  <a:lnTo>
                    <a:pt x="1466709" y="416995"/>
                  </a:lnTo>
                  <a:lnTo>
                    <a:pt x="1613379" y="625492"/>
                  </a:lnTo>
                  <a:lnTo>
                    <a:pt x="1760050" y="625492"/>
                  </a:lnTo>
                  <a:lnTo>
                    <a:pt x="1906721" y="625492"/>
                  </a:lnTo>
                  <a:lnTo>
                    <a:pt x="2053392" y="416995"/>
                  </a:lnTo>
                  <a:lnTo>
                    <a:pt x="2200063" y="416995"/>
                  </a:lnTo>
                  <a:lnTo>
                    <a:pt x="2346734" y="625492"/>
                  </a:lnTo>
                  <a:lnTo>
                    <a:pt x="2493405" y="416995"/>
                  </a:lnTo>
                  <a:lnTo>
                    <a:pt x="2640076" y="416995"/>
                  </a:lnTo>
                  <a:lnTo>
                    <a:pt x="2786747" y="416995"/>
                  </a:lnTo>
                  <a:lnTo>
                    <a:pt x="2933418" y="625492"/>
                  </a:lnTo>
                  <a:lnTo>
                    <a:pt x="3080089" y="625492"/>
                  </a:lnTo>
                  <a:lnTo>
                    <a:pt x="3226759" y="416995"/>
                  </a:lnTo>
                  <a:lnTo>
                    <a:pt x="3373430" y="833990"/>
                  </a:lnTo>
                  <a:lnTo>
                    <a:pt x="3520101" y="625492"/>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266094"/>
              <a:ext cx="3520101" cy="833990"/>
            </a:xfrm>
            <a:custGeom>
              <a:avLst/>
              <a:pathLst>
                <a:path w="3520101" h="833990">
                  <a:moveTo>
                    <a:pt x="0" y="833990"/>
                  </a:moveTo>
                  <a:lnTo>
                    <a:pt x="146670" y="416995"/>
                  </a:lnTo>
                  <a:lnTo>
                    <a:pt x="293341" y="0"/>
                  </a:lnTo>
                  <a:lnTo>
                    <a:pt x="440012" y="833990"/>
                  </a:lnTo>
                  <a:lnTo>
                    <a:pt x="586683" y="625492"/>
                  </a:lnTo>
                  <a:lnTo>
                    <a:pt x="733354" y="833990"/>
                  </a:lnTo>
                  <a:lnTo>
                    <a:pt x="880025" y="625492"/>
                  </a:lnTo>
                  <a:lnTo>
                    <a:pt x="1026696" y="625492"/>
                  </a:lnTo>
                  <a:lnTo>
                    <a:pt x="1173367" y="625492"/>
                  </a:lnTo>
                  <a:lnTo>
                    <a:pt x="1320038" y="625492"/>
                  </a:lnTo>
                  <a:lnTo>
                    <a:pt x="1466709" y="416995"/>
                  </a:lnTo>
                  <a:lnTo>
                    <a:pt x="1613379" y="625492"/>
                  </a:lnTo>
                  <a:lnTo>
                    <a:pt x="1760050" y="625492"/>
                  </a:lnTo>
                  <a:lnTo>
                    <a:pt x="1906721" y="625492"/>
                  </a:lnTo>
                  <a:lnTo>
                    <a:pt x="2053392" y="416995"/>
                  </a:lnTo>
                  <a:lnTo>
                    <a:pt x="2200063" y="416995"/>
                  </a:lnTo>
                  <a:lnTo>
                    <a:pt x="2346734" y="625492"/>
                  </a:lnTo>
                  <a:lnTo>
                    <a:pt x="2493405" y="416995"/>
                  </a:lnTo>
                  <a:lnTo>
                    <a:pt x="2640076" y="416995"/>
                  </a:lnTo>
                  <a:lnTo>
                    <a:pt x="2786747" y="416995"/>
                  </a:lnTo>
                  <a:lnTo>
                    <a:pt x="2933418" y="625492"/>
                  </a:lnTo>
                  <a:lnTo>
                    <a:pt x="3080089" y="625492"/>
                  </a:lnTo>
                  <a:lnTo>
                    <a:pt x="3226759" y="416995"/>
                  </a:lnTo>
                  <a:lnTo>
                    <a:pt x="3373430" y="833990"/>
                  </a:lnTo>
                  <a:lnTo>
                    <a:pt x="3520101" y="625492"/>
                  </a:lnTo>
                </a:path>
              </a:pathLst>
            </a:custGeom>
            <a:ln w="43362" cap="flat">
              <a:solidFill>
                <a:srgbClr val="000000">
                  <a:alpha val="100000"/>
                </a:srgbClr>
              </a:solidFill>
              <a:prstDash val="solid"/>
              <a:round/>
            </a:ln>
          </p:spPr>
          <p:txBody>
            <a:bodyPr/>
            <a:lstStyle/>
            <a:p/>
          </p:txBody>
        </p:sp>
        <p:sp>
          <p:nvSpPr>
            <p:cNvPr id="24" name="pl24"/>
            <p:cNvSpPr/>
            <p:nvPr/>
          </p:nvSpPr>
          <p:spPr>
            <a:xfrm>
              <a:off x="943464" y="4266094"/>
              <a:ext cx="3520101" cy="833990"/>
            </a:xfrm>
            <a:custGeom>
              <a:avLst/>
              <a:pathLst>
                <a:path w="3520101" h="833990">
                  <a:moveTo>
                    <a:pt x="0" y="833990"/>
                  </a:moveTo>
                  <a:lnTo>
                    <a:pt x="146670" y="416995"/>
                  </a:lnTo>
                  <a:lnTo>
                    <a:pt x="293341" y="0"/>
                  </a:lnTo>
                  <a:lnTo>
                    <a:pt x="440012" y="833990"/>
                  </a:lnTo>
                  <a:lnTo>
                    <a:pt x="586683" y="625492"/>
                  </a:lnTo>
                  <a:lnTo>
                    <a:pt x="733354" y="833990"/>
                  </a:lnTo>
                  <a:lnTo>
                    <a:pt x="880025" y="625492"/>
                  </a:lnTo>
                  <a:lnTo>
                    <a:pt x="1026696" y="625492"/>
                  </a:lnTo>
                  <a:lnTo>
                    <a:pt x="1173367" y="625492"/>
                  </a:lnTo>
                  <a:lnTo>
                    <a:pt x="1320038" y="625492"/>
                  </a:lnTo>
                  <a:lnTo>
                    <a:pt x="1466709" y="416995"/>
                  </a:lnTo>
                  <a:lnTo>
                    <a:pt x="1613379" y="625492"/>
                  </a:lnTo>
                  <a:lnTo>
                    <a:pt x="1760050" y="625492"/>
                  </a:lnTo>
                  <a:lnTo>
                    <a:pt x="1906721" y="625492"/>
                  </a:lnTo>
                  <a:lnTo>
                    <a:pt x="2053392" y="416995"/>
                  </a:lnTo>
                  <a:lnTo>
                    <a:pt x="2200063" y="416995"/>
                  </a:lnTo>
                  <a:lnTo>
                    <a:pt x="2346734" y="625492"/>
                  </a:lnTo>
                  <a:lnTo>
                    <a:pt x="2493405" y="416995"/>
                  </a:lnTo>
                  <a:lnTo>
                    <a:pt x="2640076" y="416995"/>
                  </a:lnTo>
                  <a:lnTo>
                    <a:pt x="2786747" y="416995"/>
                  </a:lnTo>
                  <a:lnTo>
                    <a:pt x="2933418" y="625492"/>
                  </a:lnTo>
                  <a:lnTo>
                    <a:pt x="3080089" y="625492"/>
                  </a:lnTo>
                  <a:lnTo>
                    <a:pt x="3226759" y="416995"/>
                  </a:lnTo>
                  <a:lnTo>
                    <a:pt x="3373430" y="833990"/>
                  </a:lnTo>
                  <a:lnTo>
                    <a:pt x="3520101" y="62549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9341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9341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889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95140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60514" y="607315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66" name="tx66"/>
            <p:cNvSpPr/>
            <p:nvPr/>
          </p:nvSpPr>
          <p:spPr>
            <a:xfrm>
              <a:off x="245605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218506"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66094"/>
              <a:ext cx="3520101" cy="833990"/>
            </a:xfrm>
            <a:custGeom>
              <a:avLst/>
              <a:pathLst>
                <a:path w="3520101" h="833990">
                  <a:moveTo>
                    <a:pt x="0" y="416995"/>
                  </a:moveTo>
                  <a:lnTo>
                    <a:pt x="146670" y="208497"/>
                  </a:lnTo>
                  <a:lnTo>
                    <a:pt x="293341" y="0"/>
                  </a:lnTo>
                  <a:lnTo>
                    <a:pt x="440012" y="208497"/>
                  </a:lnTo>
                  <a:lnTo>
                    <a:pt x="586683" y="625492"/>
                  </a:lnTo>
                  <a:lnTo>
                    <a:pt x="733354" y="833990"/>
                  </a:lnTo>
                  <a:lnTo>
                    <a:pt x="880025" y="625492"/>
                  </a:lnTo>
                  <a:lnTo>
                    <a:pt x="1026696" y="208497"/>
                  </a:lnTo>
                  <a:lnTo>
                    <a:pt x="1173367" y="208497"/>
                  </a:lnTo>
                  <a:lnTo>
                    <a:pt x="1320038" y="208497"/>
                  </a:lnTo>
                  <a:lnTo>
                    <a:pt x="1466709" y="208497"/>
                  </a:lnTo>
                  <a:lnTo>
                    <a:pt x="1613379" y="416995"/>
                  </a:lnTo>
                  <a:lnTo>
                    <a:pt x="1760050" y="208497"/>
                  </a:lnTo>
                  <a:lnTo>
                    <a:pt x="1906721" y="208497"/>
                  </a:lnTo>
                  <a:lnTo>
                    <a:pt x="2053392" y="208497"/>
                  </a:lnTo>
                  <a:lnTo>
                    <a:pt x="2200063" y="208497"/>
                  </a:lnTo>
                  <a:lnTo>
                    <a:pt x="2346734" y="208497"/>
                  </a:lnTo>
                  <a:lnTo>
                    <a:pt x="2493405" y="208497"/>
                  </a:lnTo>
                  <a:lnTo>
                    <a:pt x="2640076" y="416995"/>
                  </a:lnTo>
                  <a:lnTo>
                    <a:pt x="2786747" y="208497"/>
                  </a:lnTo>
                  <a:lnTo>
                    <a:pt x="2933418" y="416995"/>
                  </a:lnTo>
                  <a:lnTo>
                    <a:pt x="3080089" y="208497"/>
                  </a:lnTo>
                  <a:lnTo>
                    <a:pt x="3226759" y="208497"/>
                  </a:lnTo>
                  <a:lnTo>
                    <a:pt x="3373430" y="625492"/>
                  </a:lnTo>
                  <a:lnTo>
                    <a:pt x="3520101" y="625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4266094"/>
              <a:ext cx="3520101" cy="833990"/>
            </a:xfrm>
            <a:custGeom>
              <a:avLst/>
              <a:pathLst>
                <a:path w="3520101" h="833990">
                  <a:moveTo>
                    <a:pt x="0" y="416995"/>
                  </a:moveTo>
                  <a:lnTo>
                    <a:pt x="146670" y="208497"/>
                  </a:lnTo>
                  <a:lnTo>
                    <a:pt x="293341" y="0"/>
                  </a:lnTo>
                  <a:lnTo>
                    <a:pt x="440012" y="208497"/>
                  </a:lnTo>
                  <a:lnTo>
                    <a:pt x="586683" y="625492"/>
                  </a:lnTo>
                  <a:lnTo>
                    <a:pt x="733354" y="833990"/>
                  </a:lnTo>
                  <a:lnTo>
                    <a:pt x="880025" y="625492"/>
                  </a:lnTo>
                  <a:lnTo>
                    <a:pt x="1026696" y="208497"/>
                  </a:lnTo>
                  <a:lnTo>
                    <a:pt x="1173367" y="208497"/>
                  </a:lnTo>
                  <a:lnTo>
                    <a:pt x="1320038" y="208497"/>
                  </a:lnTo>
                  <a:lnTo>
                    <a:pt x="1466709" y="208497"/>
                  </a:lnTo>
                  <a:lnTo>
                    <a:pt x="1613379" y="416995"/>
                  </a:lnTo>
                  <a:lnTo>
                    <a:pt x="1760050" y="208497"/>
                  </a:lnTo>
                  <a:lnTo>
                    <a:pt x="1906721" y="208497"/>
                  </a:lnTo>
                  <a:lnTo>
                    <a:pt x="2053392" y="208497"/>
                  </a:lnTo>
                  <a:lnTo>
                    <a:pt x="2200063" y="208497"/>
                  </a:lnTo>
                  <a:lnTo>
                    <a:pt x="2346734" y="208497"/>
                  </a:lnTo>
                  <a:lnTo>
                    <a:pt x="2493405" y="208497"/>
                  </a:lnTo>
                  <a:lnTo>
                    <a:pt x="2640076" y="416995"/>
                  </a:lnTo>
                  <a:lnTo>
                    <a:pt x="2786747" y="208497"/>
                  </a:lnTo>
                  <a:lnTo>
                    <a:pt x="2933418" y="416995"/>
                  </a:lnTo>
                  <a:lnTo>
                    <a:pt x="3080089" y="208497"/>
                  </a:lnTo>
                  <a:lnTo>
                    <a:pt x="3226759" y="208497"/>
                  </a:lnTo>
                  <a:lnTo>
                    <a:pt x="3373430" y="625492"/>
                  </a:lnTo>
                  <a:lnTo>
                    <a:pt x="3520101" y="625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66094"/>
              <a:ext cx="3520101" cy="833990"/>
            </a:xfrm>
            <a:custGeom>
              <a:avLst/>
              <a:pathLst>
                <a:path w="3520101" h="833990">
                  <a:moveTo>
                    <a:pt x="0" y="416995"/>
                  </a:moveTo>
                  <a:lnTo>
                    <a:pt x="146670" y="208497"/>
                  </a:lnTo>
                  <a:lnTo>
                    <a:pt x="293341" y="0"/>
                  </a:lnTo>
                  <a:lnTo>
                    <a:pt x="440012" y="208497"/>
                  </a:lnTo>
                  <a:lnTo>
                    <a:pt x="586683" y="625492"/>
                  </a:lnTo>
                  <a:lnTo>
                    <a:pt x="733354" y="833990"/>
                  </a:lnTo>
                  <a:lnTo>
                    <a:pt x="880025" y="625492"/>
                  </a:lnTo>
                  <a:lnTo>
                    <a:pt x="1026696" y="208497"/>
                  </a:lnTo>
                  <a:lnTo>
                    <a:pt x="1173367" y="208497"/>
                  </a:lnTo>
                  <a:lnTo>
                    <a:pt x="1320038" y="208497"/>
                  </a:lnTo>
                  <a:lnTo>
                    <a:pt x="1466709" y="208497"/>
                  </a:lnTo>
                  <a:lnTo>
                    <a:pt x="1613379" y="416995"/>
                  </a:lnTo>
                  <a:lnTo>
                    <a:pt x="1760050" y="208497"/>
                  </a:lnTo>
                  <a:lnTo>
                    <a:pt x="1906721" y="208497"/>
                  </a:lnTo>
                  <a:lnTo>
                    <a:pt x="2053392" y="208497"/>
                  </a:lnTo>
                  <a:lnTo>
                    <a:pt x="2200063" y="208497"/>
                  </a:lnTo>
                  <a:lnTo>
                    <a:pt x="2346734" y="208497"/>
                  </a:lnTo>
                  <a:lnTo>
                    <a:pt x="2493405" y="208497"/>
                  </a:lnTo>
                  <a:lnTo>
                    <a:pt x="2640076" y="416995"/>
                  </a:lnTo>
                  <a:lnTo>
                    <a:pt x="2786747" y="208497"/>
                  </a:lnTo>
                  <a:lnTo>
                    <a:pt x="2933418" y="416995"/>
                  </a:lnTo>
                  <a:lnTo>
                    <a:pt x="3080089" y="208497"/>
                  </a:lnTo>
                  <a:lnTo>
                    <a:pt x="3226759" y="208497"/>
                  </a:lnTo>
                  <a:lnTo>
                    <a:pt x="3373430" y="625492"/>
                  </a:lnTo>
                  <a:lnTo>
                    <a:pt x="3520101" y="625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83581"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71693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5029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365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55866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5866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5542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31665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25765" y="6073150"/>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Singapore</a:t>
              </a:r>
            </a:p>
          </p:txBody>
        </p:sp>
        <p:sp>
          <p:nvSpPr>
            <p:cNvPr id="130" name="tx130"/>
            <p:cNvSpPr/>
            <p:nvPr/>
          </p:nvSpPr>
          <p:spPr>
            <a:xfrm>
              <a:off x="682130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8375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Singapore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49500"/>
            </a:xfrm>
            <a:custGeom>
              <a:avLst/>
              <a:pathLst>
                <a:path w="2123063" h="49500">
                  <a:moveTo>
                    <a:pt x="0" y="0"/>
                  </a:moveTo>
                  <a:lnTo>
                    <a:pt x="88460" y="12375"/>
                  </a:lnTo>
                  <a:lnTo>
                    <a:pt x="176921" y="12375"/>
                  </a:lnTo>
                  <a:lnTo>
                    <a:pt x="265382" y="0"/>
                  </a:lnTo>
                  <a:lnTo>
                    <a:pt x="353843" y="0"/>
                  </a:lnTo>
                  <a:lnTo>
                    <a:pt x="442304" y="12375"/>
                  </a:lnTo>
                  <a:lnTo>
                    <a:pt x="530765" y="12375"/>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12375"/>
                  </a:lnTo>
                  <a:lnTo>
                    <a:pt x="1946141" y="12375"/>
                  </a:lnTo>
                  <a:lnTo>
                    <a:pt x="2034602" y="12375"/>
                  </a:lnTo>
                  <a:lnTo>
                    <a:pt x="2123063" y="4950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24750"/>
            </a:xfrm>
            <a:custGeom>
              <a:avLst/>
              <a:pathLst>
                <a:path w="796148" h="24750">
                  <a:moveTo>
                    <a:pt x="0" y="12375"/>
                  </a:moveTo>
                  <a:lnTo>
                    <a:pt x="88460" y="12375"/>
                  </a:lnTo>
                  <a:lnTo>
                    <a:pt x="176921" y="24750"/>
                  </a:lnTo>
                  <a:lnTo>
                    <a:pt x="265382" y="12375"/>
                  </a:lnTo>
                  <a:lnTo>
                    <a:pt x="353843" y="12375"/>
                  </a:lnTo>
                  <a:lnTo>
                    <a:pt x="442304" y="0"/>
                  </a:lnTo>
                  <a:lnTo>
                    <a:pt x="530765" y="0"/>
                  </a:lnTo>
                  <a:lnTo>
                    <a:pt x="619226" y="0"/>
                  </a:lnTo>
                  <a:lnTo>
                    <a:pt x="707687" y="12375"/>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717230"/>
              <a:ext cx="1326914" cy="940517"/>
            </a:xfrm>
            <a:custGeom>
              <a:avLst/>
              <a:pathLst>
                <a:path w="1326914" h="940517">
                  <a:moveTo>
                    <a:pt x="0" y="940517"/>
                  </a:moveTo>
                  <a:lnTo>
                    <a:pt x="88460" y="878641"/>
                  </a:lnTo>
                  <a:lnTo>
                    <a:pt x="176921" y="655886"/>
                  </a:lnTo>
                  <a:lnTo>
                    <a:pt x="265382" y="507384"/>
                  </a:lnTo>
                  <a:lnTo>
                    <a:pt x="353843" y="408382"/>
                  </a:lnTo>
                  <a:lnTo>
                    <a:pt x="442304" y="309380"/>
                  </a:lnTo>
                  <a:lnTo>
                    <a:pt x="530765" y="222754"/>
                  </a:lnTo>
                  <a:lnTo>
                    <a:pt x="619226" y="185628"/>
                  </a:lnTo>
                  <a:lnTo>
                    <a:pt x="707687" y="123752"/>
                  </a:lnTo>
                  <a:lnTo>
                    <a:pt x="796148" y="111377"/>
                  </a:lnTo>
                  <a:lnTo>
                    <a:pt x="884609" y="111377"/>
                  </a:lnTo>
                  <a:lnTo>
                    <a:pt x="973070" y="74251"/>
                  </a:lnTo>
                  <a:lnTo>
                    <a:pt x="1061531" y="61876"/>
                  </a:lnTo>
                  <a:lnTo>
                    <a:pt x="1149992" y="37125"/>
                  </a:lnTo>
                  <a:lnTo>
                    <a:pt x="1238453" y="0"/>
                  </a:lnTo>
                  <a:lnTo>
                    <a:pt x="1326914" y="24750"/>
                  </a:lnTo>
                </a:path>
              </a:pathLst>
            </a:custGeom>
            <a:ln w="27101" cap="flat">
              <a:solidFill>
                <a:srgbClr val="1CABE2">
                  <a:alpha val="100000"/>
                </a:srgbClr>
              </a:solidFill>
              <a:prstDash val="solid"/>
              <a:round/>
            </a:ln>
          </p:spPr>
          <p:txBody>
            <a:bodyPr/>
            <a:lstStyle/>
            <a:p/>
          </p:txBody>
        </p:sp>
        <p:sp>
          <p:nvSpPr>
            <p:cNvPr id="72" name="tx72"/>
            <p:cNvSpPr/>
            <p:nvPr/>
          </p:nvSpPr>
          <p:spPr>
            <a:xfrm>
              <a:off x="1706424"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73" name="tx73"/>
            <p:cNvSpPr/>
            <p:nvPr/>
          </p:nvSpPr>
          <p:spPr>
            <a:xfrm>
              <a:off x="321782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688703"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7125"/>
            </a:xfrm>
            <a:custGeom>
              <a:avLst/>
              <a:pathLst>
                <a:path w="2123063" h="37125">
                  <a:moveTo>
                    <a:pt x="0" y="12375"/>
                  </a:moveTo>
                  <a:lnTo>
                    <a:pt x="88460" y="12375"/>
                  </a:lnTo>
                  <a:lnTo>
                    <a:pt x="176921" y="12375"/>
                  </a:lnTo>
                  <a:lnTo>
                    <a:pt x="265382" y="37125"/>
                  </a:lnTo>
                  <a:lnTo>
                    <a:pt x="353843" y="37125"/>
                  </a:lnTo>
                  <a:lnTo>
                    <a:pt x="442304" y="37125"/>
                  </a:lnTo>
                  <a:lnTo>
                    <a:pt x="530765" y="37125"/>
                  </a:lnTo>
                  <a:lnTo>
                    <a:pt x="619226" y="12375"/>
                  </a:lnTo>
                  <a:lnTo>
                    <a:pt x="707687" y="12375"/>
                  </a:lnTo>
                  <a:lnTo>
                    <a:pt x="796148" y="12375"/>
                  </a:lnTo>
                  <a:lnTo>
                    <a:pt x="884609" y="12375"/>
                  </a:lnTo>
                  <a:lnTo>
                    <a:pt x="973070" y="24750"/>
                  </a:lnTo>
                  <a:lnTo>
                    <a:pt x="1061531" y="12375"/>
                  </a:lnTo>
                  <a:lnTo>
                    <a:pt x="1149992" y="12375"/>
                  </a:lnTo>
                  <a:lnTo>
                    <a:pt x="1238453" y="12375"/>
                  </a:lnTo>
                  <a:lnTo>
                    <a:pt x="1326914" y="12375"/>
                  </a:lnTo>
                  <a:lnTo>
                    <a:pt x="1415375" y="12375"/>
                  </a:lnTo>
                  <a:lnTo>
                    <a:pt x="1503836" y="12375"/>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49500"/>
            </a:xfrm>
            <a:custGeom>
              <a:avLst/>
              <a:pathLst>
                <a:path w="2123063" h="49500">
                  <a:moveTo>
                    <a:pt x="0" y="12375"/>
                  </a:moveTo>
                  <a:lnTo>
                    <a:pt x="88460" y="24750"/>
                  </a:lnTo>
                  <a:lnTo>
                    <a:pt x="176921" y="37125"/>
                  </a:lnTo>
                  <a:lnTo>
                    <a:pt x="265382" y="49500"/>
                  </a:lnTo>
                  <a:lnTo>
                    <a:pt x="353843" y="24750"/>
                  </a:lnTo>
                  <a:lnTo>
                    <a:pt x="442304" y="12375"/>
                  </a:lnTo>
                  <a:lnTo>
                    <a:pt x="530765" y="24750"/>
                  </a:lnTo>
                  <a:lnTo>
                    <a:pt x="619226" y="24750"/>
                  </a:lnTo>
                  <a:lnTo>
                    <a:pt x="707687" y="24750"/>
                  </a:lnTo>
                  <a:lnTo>
                    <a:pt x="796148" y="24750"/>
                  </a:lnTo>
                  <a:lnTo>
                    <a:pt x="884609" y="24750"/>
                  </a:lnTo>
                  <a:lnTo>
                    <a:pt x="973070" y="24750"/>
                  </a:lnTo>
                  <a:lnTo>
                    <a:pt x="1061531" y="24750"/>
                  </a:lnTo>
                  <a:lnTo>
                    <a:pt x="1149992" y="24750"/>
                  </a:lnTo>
                  <a:lnTo>
                    <a:pt x="1238453" y="24750"/>
                  </a:lnTo>
                  <a:lnTo>
                    <a:pt x="1326914" y="24750"/>
                  </a:lnTo>
                  <a:lnTo>
                    <a:pt x="1415375" y="24750"/>
                  </a:lnTo>
                  <a:lnTo>
                    <a:pt x="1503836" y="24750"/>
                  </a:lnTo>
                  <a:lnTo>
                    <a:pt x="1592297" y="0"/>
                  </a:lnTo>
                  <a:lnTo>
                    <a:pt x="1680758" y="12375"/>
                  </a:lnTo>
                  <a:lnTo>
                    <a:pt x="1769219" y="0"/>
                  </a:lnTo>
                  <a:lnTo>
                    <a:pt x="1857680" y="1237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49500"/>
            </a:xfrm>
            <a:custGeom>
              <a:avLst/>
              <a:pathLst>
                <a:path w="2123063" h="49500">
                  <a:moveTo>
                    <a:pt x="0" y="0"/>
                  </a:moveTo>
                  <a:lnTo>
                    <a:pt x="88460" y="37125"/>
                  </a:lnTo>
                  <a:lnTo>
                    <a:pt x="176921" y="49500"/>
                  </a:lnTo>
                  <a:lnTo>
                    <a:pt x="265382" y="24750"/>
                  </a:lnTo>
                  <a:lnTo>
                    <a:pt x="353843" y="37125"/>
                  </a:lnTo>
                  <a:lnTo>
                    <a:pt x="442304" y="24750"/>
                  </a:lnTo>
                  <a:lnTo>
                    <a:pt x="530765" y="37125"/>
                  </a:lnTo>
                  <a:lnTo>
                    <a:pt x="619226" y="12375"/>
                  </a:lnTo>
                  <a:lnTo>
                    <a:pt x="707687" y="12375"/>
                  </a:lnTo>
                  <a:lnTo>
                    <a:pt x="796148" y="12375"/>
                  </a:lnTo>
                  <a:lnTo>
                    <a:pt x="884609" y="24750"/>
                  </a:lnTo>
                  <a:lnTo>
                    <a:pt x="973070" y="24750"/>
                  </a:lnTo>
                  <a:lnTo>
                    <a:pt x="1061531" y="12375"/>
                  </a:lnTo>
                  <a:lnTo>
                    <a:pt x="1149992" y="12375"/>
                  </a:lnTo>
                  <a:lnTo>
                    <a:pt x="1238453" y="24750"/>
                  </a:lnTo>
                  <a:lnTo>
                    <a:pt x="1326914" y="24750"/>
                  </a:lnTo>
                  <a:lnTo>
                    <a:pt x="1415375" y="24750"/>
                  </a:lnTo>
                  <a:lnTo>
                    <a:pt x="1503836" y="24750"/>
                  </a:lnTo>
                  <a:lnTo>
                    <a:pt x="1592297" y="12375"/>
                  </a:lnTo>
                  <a:lnTo>
                    <a:pt x="1680758" y="12375"/>
                  </a:lnTo>
                  <a:lnTo>
                    <a:pt x="1769219" y="0"/>
                  </a:lnTo>
                  <a:lnTo>
                    <a:pt x="1857680" y="0"/>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49500"/>
            </a:xfrm>
            <a:custGeom>
              <a:avLst/>
              <a:pathLst>
                <a:path w="2123063" h="49500">
                  <a:moveTo>
                    <a:pt x="0" y="0"/>
                  </a:moveTo>
                  <a:lnTo>
                    <a:pt x="88460" y="24750"/>
                  </a:lnTo>
                  <a:lnTo>
                    <a:pt x="176921" y="49500"/>
                  </a:lnTo>
                  <a:lnTo>
                    <a:pt x="265382" y="24750"/>
                  </a:lnTo>
                  <a:lnTo>
                    <a:pt x="353843" y="37125"/>
                  </a:lnTo>
                  <a:lnTo>
                    <a:pt x="442304" y="24750"/>
                  </a:lnTo>
                  <a:lnTo>
                    <a:pt x="530765" y="37125"/>
                  </a:lnTo>
                  <a:lnTo>
                    <a:pt x="619226" y="12375"/>
                  </a:lnTo>
                  <a:lnTo>
                    <a:pt x="707687" y="12375"/>
                  </a:lnTo>
                  <a:lnTo>
                    <a:pt x="796148" y="12375"/>
                  </a:lnTo>
                  <a:lnTo>
                    <a:pt x="884609" y="24750"/>
                  </a:lnTo>
                  <a:lnTo>
                    <a:pt x="973070" y="24750"/>
                  </a:lnTo>
                  <a:lnTo>
                    <a:pt x="1061531" y="12375"/>
                  </a:lnTo>
                  <a:lnTo>
                    <a:pt x="1149992" y="12375"/>
                  </a:lnTo>
                  <a:lnTo>
                    <a:pt x="1238453" y="24750"/>
                  </a:lnTo>
                  <a:lnTo>
                    <a:pt x="1326914" y="24750"/>
                  </a:lnTo>
                  <a:lnTo>
                    <a:pt x="1415375" y="12375"/>
                  </a:lnTo>
                  <a:lnTo>
                    <a:pt x="1503836" y="24750"/>
                  </a:lnTo>
                  <a:lnTo>
                    <a:pt x="1592297" y="12375"/>
                  </a:lnTo>
                  <a:lnTo>
                    <a:pt x="1680758" y="12375"/>
                  </a:lnTo>
                  <a:lnTo>
                    <a:pt x="1769219" y="0"/>
                  </a:lnTo>
                  <a:lnTo>
                    <a:pt x="1857680" y="0"/>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73500"/>
              <a:ext cx="2123063" cy="123752"/>
            </a:xfrm>
            <a:custGeom>
              <a:avLst/>
              <a:pathLst>
                <a:path w="2123063" h="123752">
                  <a:moveTo>
                    <a:pt x="0" y="0"/>
                  </a:moveTo>
                  <a:lnTo>
                    <a:pt x="88460" y="24750"/>
                  </a:lnTo>
                  <a:lnTo>
                    <a:pt x="176921" y="24750"/>
                  </a:lnTo>
                  <a:lnTo>
                    <a:pt x="265382" y="24750"/>
                  </a:lnTo>
                  <a:lnTo>
                    <a:pt x="353843" y="24750"/>
                  </a:lnTo>
                  <a:lnTo>
                    <a:pt x="442304" y="37125"/>
                  </a:lnTo>
                  <a:lnTo>
                    <a:pt x="530765" y="24750"/>
                  </a:lnTo>
                  <a:lnTo>
                    <a:pt x="619226" y="24750"/>
                  </a:lnTo>
                  <a:lnTo>
                    <a:pt x="707687" y="24750"/>
                  </a:lnTo>
                  <a:lnTo>
                    <a:pt x="796148" y="24750"/>
                  </a:lnTo>
                  <a:lnTo>
                    <a:pt x="884609" y="24750"/>
                  </a:lnTo>
                  <a:lnTo>
                    <a:pt x="973070" y="24750"/>
                  </a:lnTo>
                  <a:lnTo>
                    <a:pt x="1061531" y="37125"/>
                  </a:lnTo>
                  <a:lnTo>
                    <a:pt x="1149992" y="99001"/>
                  </a:lnTo>
                  <a:lnTo>
                    <a:pt x="1238453" y="99001"/>
                  </a:lnTo>
                  <a:lnTo>
                    <a:pt x="1326914" y="99001"/>
                  </a:lnTo>
                  <a:lnTo>
                    <a:pt x="1415375" y="123752"/>
                  </a:lnTo>
                  <a:lnTo>
                    <a:pt x="1503836" y="99001"/>
                  </a:lnTo>
                  <a:lnTo>
                    <a:pt x="1592297" y="86626"/>
                  </a:lnTo>
                  <a:lnTo>
                    <a:pt x="1680758" y="74251"/>
                  </a:lnTo>
                  <a:lnTo>
                    <a:pt x="1769219" y="49500"/>
                  </a:lnTo>
                  <a:lnTo>
                    <a:pt x="1857680" y="61876"/>
                  </a:lnTo>
                  <a:lnTo>
                    <a:pt x="1946141" y="74251"/>
                  </a:lnTo>
                  <a:lnTo>
                    <a:pt x="2034602" y="74251"/>
                  </a:lnTo>
                  <a:lnTo>
                    <a:pt x="2123063" y="6187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5" name="tx195"/>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294538" y="398022"/>
              <a:ext cx="52467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Singapore,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(91%), followed by MCV2 (93%).
Compared to 2019, coverage of 2 vaccines decreased (BCG and DTP1), 3 vaccines remained constant (DTP3, IPV1 and POL3), and 3 vaccines increased (MCV1, MCV2 and PCV3).
Compared to 2023, coverage of 4 vaccines decreased (BCG, DTP3, PCV3 and POL3), 3 vaccines remained constant (DTP1, IPV1 and MCV1), and one vaccine increased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89798"/>
            </a:xfrm>
            <a:custGeom>
              <a:avLst/>
              <a:pathLst>
                <a:path w="6480943" h="189798">
                  <a:moveTo>
                    <a:pt x="0" y="0"/>
                  </a:moveTo>
                  <a:lnTo>
                    <a:pt x="270039" y="94899"/>
                  </a:lnTo>
                  <a:lnTo>
                    <a:pt x="540078" y="189798"/>
                  </a:lnTo>
                  <a:lnTo>
                    <a:pt x="810117" y="94899"/>
                  </a:lnTo>
                  <a:lnTo>
                    <a:pt x="1080157" y="142348"/>
                  </a:lnTo>
                  <a:lnTo>
                    <a:pt x="1350196" y="94899"/>
                  </a:lnTo>
                  <a:lnTo>
                    <a:pt x="1620235" y="142348"/>
                  </a:lnTo>
                  <a:lnTo>
                    <a:pt x="1890275" y="47449"/>
                  </a:lnTo>
                  <a:lnTo>
                    <a:pt x="2160314" y="47449"/>
                  </a:lnTo>
                  <a:lnTo>
                    <a:pt x="2430353" y="47449"/>
                  </a:lnTo>
                  <a:lnTo>
                    <a:pt x="2700393" y="94899"/>
                  </a:lnTo>
                  <a:lnTo>
                    <a:pt x="2970432" y="94899"/>
                  </a:lnTo>
                  <a:lnTo>
                    <a:pt x="3240471" y="47449"/>
                  </a:lnTo>
                  <a:lnTo>
                    <a:pt x="3510510" y="47449"/>
                  </a:lnTo>
                  <a:lnTo>
                    <a:pt x="3780550" y="94899"/>
                  </a:lnTo>
                  <a:lnTo>
                    <a:pt x="4050589" y="94899"/>
                  </a:lnTo>
                  <a:lnTo>
                    <a:pt x="4320628" y="47449"/>
                  </a:lnTo>
                  <a:lnTo>
                    <a:pt x="4590668" y="94899"/>
                  </a:lnTo>
                  <a:lnTo>
                    <a:pt x="4860707" y="47449"/>
                  </a:lnTo>
                  <a:lnTo>
                    <a:pt x="5130746" y="47449"/>
                  </a:lnTo>
                  <a:lnTo>
                    <a:pt x="5400786" y="0"/>
                  </a:lnTo>
                  <a:lnTo>
                    <a:pt x="5670825" y="0"/>
                  </a:lnTo>
                  <a:lnTo>
                    <a:pt x="5940864" y="47449"/>
                  </a:lnTo>
                  <a:lnTo>
                    <a:pt x="6210904" y="0"/>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142348"/>
            </a:xfrm>
            <a:custGeom>
              <a:avLst/>
              <a:pathLst>
                <a:path w="6480943" h="142348">
                  <a:moveTo>
                    <a:pt x="0" y="0"/>
                  </a:moveTo>
                  <a:lnTo>
                    <a:pt x="270039" y="94899"/>
                  </a:lnTo>
                  <a:lnTo>
                    <a:pt x="540078" y="94899"/>
                  </a:lnTo>
                  <a:lnTo>
                    <a:pt x="810117" y="94899"/>
                  </a:lnTo>
                  <a:lnTo>
                    <a:pt x="1080157" y="142348"/>
                  </a:lnTo>
                  <a:lnTo>
                    <a:pt x="1350196" y="47449"/>
                  </a:lnTo>
                  <a:lnTo>
                    <a:pt x="1620235" y="94899"/>
                  </a:lnTo>
                  <a:lnTo>
                    <a:pt x="1890275" y="47449"/>
                  </a:lnTo>
                  <a:lnTo>
                    <a:pt x="2160314" y="0"/>
                  </a:lnTo>
                  <a:lnTo>
                    <a:pt x="2430353" y="47449"/>
                  </a:lnTo>
                  <a:lnTo>
                    <a:pt x="2700393" y="47449"/>
                  </a:lnTo>
                  <a:lnTo>
                    <a:pt x="2970432" y="47449"/>
                  </a:lnTo>
                  <a:lnTo>
                    <a:pt x="3240471" y="0"/>
                  </a:lnTo>
                  <a:lnTo>
                    <a:pt x="3510510" y="0"/>
                  </a:lnTo>
                  <a:lnTo>
                    <a:pt x="3780550" y="47449"/>
                  </a:lnTo>
                  <a:lnTo>
                    <a:pt x="4050589" y="47449"/>
                  </a:lnTo>
                  <a:lnTo>
                    <a:pt x="4320628" y="47449"/>
                  </a:lnTo>
                  <a:lnTo>
                    <a:pt x="4590668" y="47449"/>
                  </a:lnTo>
                  <a:lnTo>
                    <a:pt x="4860707" y="0"/>
                  </a:lnTo>
                  <a:lnTo>
                    <a:pt x="5130746" y="0"/>
                  </a:lnTo>
                  <a:lnTo>
                    <a:pt x="5400786" y="0"/>
                  </a:lnTo>
                  <a:lnTo>
                    <a:pt x="5670825" y="0"/>
                  </a:lnTo>
                  <a:lnTo>
                    <a:pt x="5940864" y="47449"/>
                  </a:lnTo>
                  <a:lnTo>
                    <a:pt x="6210904" y="0"/>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4645766" y="978248"/>
              <a:ext cx="2970432" cy="616844"/>
            </a:xfrm>
            <a:custGeom>
              <a:avLst/>
              <a:pathLst>
                <a:path w="2970432" h="616844">
                  <a:moveTo>
                    <a:pt x="0" y="616844"/>
                  </a:moveTo>
                  <a:lnTo>
                    <a:pt x="270039" y="569395"/>
                  </a:lnTo>
                  <a:lnTo>
                    <a:pt x="540078" y="94899"/>
                  </a:lnTo>
                  <a:lnTo>
                    <a:pt x="810117" y="94899"/>
                  </a:lnTo>
                  <a:lnTo>
                    <a:pt x="1080157" y="94899"/>
                  </a:lnTo>
                  <a:lnTo>
                    <a:pt x="1350196" y="47449"/>
                  </a:lnTo>
                  <a:lnTo>
                    <a:pt x="1620235" y="94899"/>
                  </a:lnTo>
                  <a:lnTo>
                    <a:pt x="1890275" y="0"/>
                  </a:lnTo>
                  <a:lnTo>
                    <a:pt x="2160314" y="0"/>
                  </a:lnTo>
                  <a:lnTo>
                    <a:pt x="2430353" y="47449"/>
                  </a:lnTo>
                  <a:lnTo>
                    <a:pt x="2700393" y="0"/>
                  </a:lnTo>
                  <a:lnTo>
                    <a:pt x="2970432" y="47449"/>
                  </a:lnTo>
                </a:path>
              </a:pathLst>
            </a:custGeom>
            <a:ln w="27101" cap="flat">
              <a:solidFill>
                <a:srgbClr val="EE00EE">
                  <a:alpha val="100000"/>
                </a:srgbClr>
              </a:solidFill>
              <a:prstDash val="solid"/>
              <a:round/>
            </a:ln>
          </p:spPr>
          <p:txBody>
            <a:bodyPr/>
            <a:lstStyle/>
            <a:p/>
          </p:txBody>
        </p:sp>
        <p:sp>
          <p:nvSpPr>
            <p:cNvPr id="40" name="pl40"/>
            <p:cNvSpPr/>
            <p:nvPr/>
          </p:nvSpPr>
          <p:spPr>
            <a:xfrm>
              <a:off x="4375727" y="1452744"/>
              <a:ext cx="3240471" cy="4175565"/>
            </a:xfrm>
            <a:custGeom>
              <a:avLst/>
              <a:pathLst>
                <a:path w="3240471" h="4175565">
                  <a:moveTo>
                    <a:pt x="0" y="4128116"/>
                  </a:moveTo>
                  <a:lnTo>
                    <a:pt x="270039" y="4128116"/>
                  </a:lnTo>
                  <a:lnTo>
                    <a:pt x="540078" y="4128116"/>
                  </a:lnTo>
                  <a:lnTo>
                    <a:pt x="810117" y="4128116"/>
                  </a:lnTo>
                  <a:lnTo>
                    <a:pt x="1080157" y="4175565"/>
                  </a:lnTo>
                  <a:lnTo>
                    <a:pt x="1350196" y="4128116"/>
                  </a:lnTo>
                  <a:lnTo>
                    <a:pt x="1620235" y="2846976"/>
                  </a:lnTo>
                  <a:lnTo>
                    <a:pt x="1890275" y="1423488"/>
                  </a:lnTo>
                  <a:lnTo>
                    <a:pt x="2160314" y="379596"/>
                  </a:lnTo>
                  <a:lnTo>
                    <a:pt x="2430353" y="0"/>
                  </a:lnTo>
                  <a:lnTo>
                    <a:pt x="2700393" y="948992"/>
                  </a:lnTo>
                  <a:lnTo>
                    <a:pt x="2970432" y="996441"/>
                  </a:lnTo>
                  <a:lnTo>
                    <a:pt x="3240471" y="854093"/>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94899"/>
            </a:xfrm>
            <a:custGeom>
              <a:avLst/>
              <a:pathLst>
                <a:path w="2430353" h="94899">
                  <a:moveTo>
                    <a:pt x="0" y="47449"/>
                  </a:moveTo>
                  <a:lnTo>
                    <a:pt x="270039" y="47449"/>
                  </a:lnTo>
                  <a:lnTo>
                    <a:pt x="540078" y="94899"/>
                  </a:lnTo>
                  <a:lnTo>
                    <a:pt x="810117" y="47449"/>
                  </a:lnTo>
                  <a:lnTo>
                    <a:pt x="1080157" y="47449"/>
                  </a:lnTo>
                  <a:lnTo>
                    <a:pt x="1350196" y="0"/>
                  </a:lnTo>
                  <a:lnTo>
                    <a:pt x="1620235" y="0"/>
                  </a:lnTo>
                  <a:lnTo>
                    <a:pt x="1890275" y="0"/>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89798"/>
            </a:xfrm>
            <a:custGeom>
              <a:avLst/>
              <a:pathLst>
                <a:path w="6480943" h="189798">
                  <a:moveTo>
                    <a:pt x="0" y="47449"/>
                  </a:moveTo>
                  <a:lnTo>
                    <a:pt x="270039" y="94899"/>
                  </a:lnTo>
                  <a:lnTo>
                    <a:pt x="540078" y="142348"/>
                  </a:lnTo>
                  <a:lnTo>
                    <a:pt x="810117" y="189798"/>
                  </a:lnTo>
                  <a:lnTo>
                    <a:pt x="1080157" y="94899"/>
                  </a:lnTo>
                  <a:lnTo>
                    <a:pt x="1350196" y="47449"/>
                  </a:lnTo>
                  <a:lnTo>
                    <a:pt x="1620235" y="94899"/>
                  </a:lnTo>
                  <a:lnTo>
                    <a:pt x="1890275" y="94899"/>
                  </a:lnTo>
                  <a:lnTo>
                    <a:pt x="2160314" y="94899"/>
                  </a:lnTo>
                  <a:lnTo>
                    <a:pt x="2430353" y="9489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0"/>
                  </a:lnTo>
                  <a:lnTo>
                    <a:pt x="5130746" y="47449"/>
                  </a:lnTo>
                  <a:lnTo>
                    <a:pt x="5400786" y="0"/>
                  </a:lnTo>
                  <a:lnTo>
                    <a:pt x="5670825" y="47449"/>
                  </a:lnTo>
                  <a:lnTo>
                    <a:pt x="5940864" y="4744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474496"/>
            </a:xfrm>
            <a:custGeom>
              <a:avLst/>
              <a:pathLst>
                <a:path w="6480943" h="474496">
                  <a:moveTo>
                    <a:pt x="0" y="0"/>
                  </a:moveTo>
                  <a:lnTo>
                    <a:pt x="270039" y="94899"/>
                  </a:lnTo>
                  <a:lnTo>
                    <a:pt x="540078" y="94899"/>
                  </a:lnTo>
                  <a:lnTo>
                    <a:pt x="810117" y="94899"/>
                  </a:lnTo>
                  <a:lnTo>
                    <a:pt x="1080157" y="94899"/>
                  </a:lnTo>
                  <a:lnTo>
                    <a:pt x="1350196" y="142348"/>
                  </a:lnTo>
                  <a:lnTo>
                    <a:pt x="1620235" y="94899"/>
                  </a:lnTo>
                  <a:lnTo>
                    <a:pt x="1890275" y="94899"/>
                  </a:lnTo>
                  <a:lnTo>
                    <a:pt x="2160314" y="94899"/>
                  </a:lnTo>
                  <a:lnTo>
                    <a:pt x="2430353" y="94899"/>
                  </a:lnTo>
                  <a:lnTo>
                    <a:pt x="2700393" y="94899"/>
                  </a:lnTo>
                  <a:lnTo>
                    <a:pt x="2970432" y="94899"/>
                  </a:lnTo>
                  <a:lnTo>
                    <a:pt x="3240471" y="142348"/>
                  </a:lnTo>
                  <a:lnTo>
                    <a:pt x="3510510" y="379596"/>
                  </a:lnTo>
                  <a:lnTo>
                    <a:pt x="3780550" y="379596"/>
                  </a:lnTo>
                  <a:lnTo>
                    <a:pt x="4050589" y="379596"/>
                  </a:lnTo>
                  <a:lnTo>
                    <a:pt x="4320628" y="474496"/>
                  </a:lnTo>
                  <a:lnTo>
                    <a:pt x="4590668" y="379596"/>
                  </a:lnTo>
                  <a:lnTo>
                    <a:pt x="4860707" y="332147"/>
                  </a:lnTo>
                  <a:lnTo>
                    <a:pt x="5130746" y="284697"/>
                  </a:lnTo>
                  <a:lnTo>
                    <a:pt x="5400786" y="189798"/>
                  </a:lnTo>
                  <a:lnTo>
                    <a:pt x="5670825" y="237248"/>
                  </a:lnTo>
                  <a:lnTo>
                    <a:pt x="5940864" y="284697"/>
                  </a:lnTo>
                  <a:lnTo>
                    <a:pt x="6210904" y="284697"/>
                  </a:lnTo>
                  <a:lnTo>
                    <a:pt x="6480943" y="237248"/>
                  </a:lnTo>
                </a:path>
              </a:pathLst>
            </a:custGeom>
            <a:ln w="27101" cap="flat">
              <a:solidFill>
                <a:srgbClr val="FFC20E">
                  <a:alpha val="100000"/>
                </a:srgbClr>
              </a:solidFill>
              <a:prstDash val="solid"/>
              <a:round/>
            </a:ln>
          </p:spPr>
          <p:txBody>
            <a:bodyPr/>
            <a:lstStyle/>
            <a:p/>
          </p:txBody>
        </p:sp>
        <p:sp>
          <p:nvSpPr>
            <p:cNvPr id="44" name="pl44"/>
            <p:cNvSpPr/>
            <p:nvPr/>
          </p:nvSpPr>
          <p:spPr>
            <a:xfrm>
              <a:off x="3565609" y="1215496"/>
              <a:ext cx="4050589" cy="3606170"/>
            </a:xfrm>
            <a:custGeom>
              <a:avLst/>
              <a:pathLst>
                <a:path w="4050589" h="3606170">
                  <a:moveTo>
                    <a:pt x="0" y="3606170"/>
                  </a:moveTo>
                  <a:lnTo>
                    <a:pt x="270039" y="3368922"/>
                  </a:lnTo>
                  <a:lnTo>
                    <a:pt x="540078" y="2514829"/>
                  </a:lnTo>
                  <a:lnTo>
                    <a:pt x="810117" y="1945434"/>
                  </a:lnTo>
                  <a:lnTo>
                    <a:pt x="1080157" y="1565837"/>
                  </a:lnTo>
                  <a:lnTo>
                    <a:pt x="1350196" y="1186240"/>
                  </a:lnTo>
                  <a:lnTo>
                    <a:pt x="1620235" y="854093"/>
                  </a:lnTo>
                  <a:lnTo>
                    <a:pt x="1890275" y="711744"/>
                  </a:lnTo>
                  <a:lnTo>
                    <a:pt x="2160314" y="474496"/>
                  </a:lnTo>
                  <a:lnTo>
                    <a:pt x="2430353" y="427046"/>
                  </a:lnTo>
                  <a:lnTo>
                    <a:pt x="2700393" y="427046"/>
                  </a:lnTo>
                  <a:lnTo>
                    <a:pt x="2970432" y="284697"/>
                  </a:lnTo>
                  <a:lnTo>
                    <a:pt x="3240471" y="237248"/>
                  </a:lnTo>
                  <a:lnTo>
                    <a:pt x="3510510" y="142348"/>
                  </a:lnTo>
                  <a:lnTo>
                    <a:pt x="3780550" y="0"/>
                  </a:lnTo>
                  <a:lnTo>
                    <a:pt x="4050589"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89798"/>
            </a:xfrm>
            <a:custGeom>
              <a:avLst/>
              <a:pathLst>
                <a:path w="6480943" h="189798">
                  <a:moveTo>
                    <a:pt x="0" y="0"/>
                  </a:moveTo>
                  <a:lnTo>
                    <a:pt x="270039" y="142348"/>
                  </a:lnTo>
                  <a:lnTo>
                    <a:pt x="540078" y="189798"/>
                  </a:lnTo>
                  <a:lnTo>
                    <a:pt x="810117" y="94899"/>
                  </a:lnTo>
                  <a:lnTo>
                    <a:pt x="1080157" y="142348"/>
                  </a:lnTo>
                  <a:lnTo>
                    <a:pt x="1350196" y="94899"/>
                  </a:lnTo>
                  <a:lnTo>
                    <a:pt x="1620235" y="142348"/>
                  </a:lnTo>
                  <a:lnTo>
                    <a:pt x="1890275" y="47449"/>
                  </a:lnTo>
                  <a:lnTo>
                    <a:pt x="2160314" y="47449"/>
                  </a:lnTo>
                  <a:lnTo>
                    <a:pt x="2430353" y="47449"/>
                  </a:lnTo>
                  <a:lnTo>
                    <a:pt x="2700393" y="94899"/>
                  </a:lnTo>
                  <a:lnTo>
                    <a:pt x="2970432" y="94899"/>
                  </a:lnTo>
                  <a:lnTo>
                    <a:pt x="3240471" y="47449"/>
                  </a:lnTo>
                  <a:lnTo>
                    <a:pt x="3510510" y="47449"/>
                  </a:lnTo>
                  <a:lnTo>
                    <a:pt x="3780550" y="94899"/>
                  </a:lnTo>
                  <a:lnTo>
                    <a:pt x="4050589" y="94899"/>
                  </a:lnTo>
                  <a:lnTo>
                    <a:pt x="4320628" y="94899"/>
                  </a:lnTo>
                  <a:lnTo>
                    <a:pt x="4590668" y="94899"/>
                  </a:lnTo>
                  <a:lnTo>
                    <a:pt x="4860707" y="47449"/>
                  </a:lnTo>
                  <a:lnTo>
                    <a:pt x="5130746" y="47449"/>
                  </a:lnTo>
                  <a:lnTo>
                    <a:pt x="5400786" y="0"/>
                  </a:lnTo>
                  <a:lnTo>
                    <a:pt x="5670825" y="0"/>
                  </a:lnTo>
                  <a:lnTo>
                    <a:pt x="5940864" y="47449"/>
                  </a:lnTo>
                  <a:lnTo>
                    <a:pt x="6210904" y="0"/>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25698"/>
              <a:ext cx="6480943" cy="189798"/>
            </a:xfrm>
            <a:custGeom>
              <a:avLst/>
              <a:pathLst>
                <a:path w="6480943" h="189798">
                  <a:moveTo>
                    <a:pt x="0" y="47449"/>
                  </a:moveTo>
                  <a:lnTo>
                    <a:pt x="270039" y="94899"/>
                  </a:lnTo>
                  <a:lnTo>
                    <a:pt x="540078" y="142348"/>
                  </a:lnTo>
                  <a:lnTo>
                    <a:pt x="810117" y="189798"/>
                  </a:lnTo>
                  <a:lnTo>
                    <a:pt x="1080157" y="94899"/>
                  </a:lnTo>
                  <a:lnTo>
                    <a:pt x="1350196" y="47449"/>
                  </a:lnTo>
                  <a:lnTo>
                    <a:pt x="1620235" y="94899"/>
                  </a:lnTo>
                  <a:lnTo>
                    <a:pt x="1890275" y="94899"/>
                  </a:lnTo>
                  <a:lnTo>
                    <a:pt x="2160314" y="94899"/>
                  </a:lnTo>
                  <a:lnTo>
                    <a:pt x="2430353" y="9489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0"/>
                  </a:lnTo>
                  <a:lnTo>
                    <a:pt x="5130746" y="47449"/>
                  </a:lnTo>
                  <a:lnTo>
                    <a:pt x="5400786" y="0"/>
                  </a:lnTo>
                  <a:lnTo>
                    <a:pt x="5670825" y="47449"/>
                  </a:lnTo>
                  <a:lnTo>
                    <a:pt x="5940864" y="47449"/>
                  </a:lnTo>
                  <a:lnTo>
                    <a:pt x="6210904" y="0"/>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33098" y="780253"/>
              <a:ext cx="791927" cy="193858"/>
            </a:xfrm>
            <a:custGeom>
              <a:avLst/>
              <a:pathLst>
                <a:path w="791927" h="193858">
                  <a:moveTo>
                    <a:pt x="791927" y="0"/>
                  </a:moveTo>
                  <a:lnTo>
                    <a:pt x="0" y="193858"/>
                  </a:lnTo>
                </a:path>
              </a:pathLst>
            </a:custGeom>
          </p:spPr>
          <p:txBody>
            <a:bodyPr/>
            <a:lstStyle/>
            <a:p/>
          </p:txBody>
        </p:sp>
        <p:sp>
          <p:nvSpPr>
            <p:cNvPr id="48" name="pl48"/>
            <p:cNvSpPr/>
            <p:nvPr/>
          </p:nvSpPr>
          <p:spPr>
            <a:xfrm>
              <a:off x="7632078" y="1031202"/>
              <a:ext cx="750867" cy="260254"/>
            </a:xfrm>
            <a:custGeom>
              <a:avLst/>
              <a:pathLst>
                <a:path w="750867" h="260254">
                  <a:moveTo>
                    <a:pt x="750867" y="260254"/>
                  </a:moveTo>
                  <a:lnTo>
                    <a:pt x="0" y="0"/>
                  </a:lnTo>
                </a:path>
              </a:pathLst>
            </a:custGeom>
          </p:spPr>
          <p:txBody>
            <a:bodyPr/>
            <a:lstStyle/>
            <a:p/>
          </p:txBody>
        </p:sp>
        <p:sp>
          <p:nvSpPr>
            <p:cNvPr id="49" name="pl49"/>
            <p:cNvSpPr/>
            <p:nvPr/>
          </p:nvSpPr>
          <p:spPr>
            <a:xfrm>
              <a:off x="7626135" y="1035222"/>
              <a:ext cx="810959" cy="777265"/>
            </a:xfrm>
            <a:custGeom>
              <a:avLst/>
              <a:pathLst>
                <a:path w="810959" h="777265">
                  <a:moveTo>
                    <a:pt x="810959" y="777265"/>
                  </a:moveTo>
                  <a:lnTo>
                    <a:pt x="0" y="0"/>
                  </a:lnTo>
                </a:path>
              </a:pathLst>
            </a:custGeom>
          </p:spPr>
          <p:txBody>
            <a:bodyPr/>
            <a:lstStyle/>
            <a:p/>
          </p:txBody>
        </p:sp>
        <p:sp>
          <p:nvSpPr>
            <p:cNvPr id="50" name="pl50"/>
            <p:cNvSpPr/>
            <p:nvPr/>
          </p:nvSpPr>
          <p:spPr>
            <a:xfrm>
              <a:off x="7623566" y="1036101"/>
              <a:ext cx="735295" cy="1038186"/>
            </a:xfrm>
            <a:custGeom>
              <a:avLst/>
              <a:pathLst>
                <a:path w="735295" h="1038186">
                  <a:moveTo>
                    <a:pt x="735295" y="1038186"/>
                  </a:moveTo>
                  <a:lnTo>
                    <a:pt x="0" y="0"/>
                  </a:lnTo>
                </a:path>
              </a:pathLst>
            </a:custGeom>
          </p:spPr>
          <p:txBody>
            <a:bodyPr/>
            <a:lstStyle/>
            <a:p/>
          </p:txBody>
        </p:sp>
        <p:sp>
          <p:nvSpPr>
            <p:cNvPr id="51" name="pl51"/>
            <p:cNvSpPr/>
            <p:nvPr/>
          </p:nvSpPr>
          <p:spPr>
            <a:xfrm>
              <a:off x="7634333" y="1025973"/>
              <a:ext cx="724368" cy="10988"/>
            </a:xfrm>
            <a:custGeom>
              <a:avLst/>
              <a:pathLst>
                <a:path w="724368" h="10988">
                  <a:moveTo>
                    <a:pt x="724368" y="10988"/>
                  </a:moveTo>
                  <a:lnTo>
                    <a:pt x="0" y="0"/>
                  </a:lnTo>
                </a:path>
              </a:pathLst>
            </a:custGeom>
          </p:spPr>
          <p:txBody>
            <a:bodyPr/>
            <a:lstStyle/>
            <a:p/>
          </p:txBody>
        </p:sp>
        <p:sp>
          <p:nvSpPr>
            <p:cNvPr id="52" name="pl52"/>
            <p:cNvSpPr/>
            <p:nvPr/>
          </p:nvSpPr>
          <p:spPr>
            <a:xfrm>
              <a:off x="7627603" y="1034551"/>
              <a:ext cx="664828" cy="516079"/>
            </a:xfrm>
            <a:custGeom>
              <a:avLst/>
              <a:pathLst>
                <a:path w="664828" h="516079">
                  <a:moveTo>
                    <a:pt x="664828" y="516079"/>
                  </a:moveTo>
                  <a:lnTo>
                    <a:pt x="0" y="0"/>
                  </a:lnTo>
                </a:path>
              </a:pathLst>
            </a:custGeom>
          </p:spPr>
          <p:txBody>
            <a:bodyPr/>
            <a:lstStyle/>
            <a:p/>
          </p:txBody>
        </p:sp>
        <p:sp>
          <p:nvSpPr>
            <p:cNvPr id="53" name="pl53"/>
            <p:cNvSpPr/>
            <p:nvPr/>
          </p:nvSpPr>
          <p:spPr>
            <a:xfrm>
              <a:off x="7622258" y="1083878"/>
              <a:ext cx="706326" cy="1250725"/>
            </a:xfrm>
            <a:custGeom>
              <a:avLst/>
              <a:pathLst>
                <a:path w="706326" h="1250725">
                  <a:moveTo>
                    <a:pt x="706326" y="1250725"/>
                  </a:moveTo>
                  <a:lnTo>
                    <a:pt x="0" y="0"/>
                  </a:lnTo>
                </a:path>
              </a:pathLst>
            </a:custGeom>
          </p:spPr>
          <p:txBody>
            <a:bodyPr/>
            <a:lstStyle/>
            <a:p/>
          </p:txBody>
        </p:sp>
        <p:sp>
          <p:nvSpPr>
            <p:cNvPr id="54" name="pl54"/>
            <p:cNvSpPr/>
            <p:nvPr/>
          </p:nvSpPr>
          <p:spPr>
            <a:xfrm>
              <a:off x="7622012" y="1226280"/>
              <a:ext cx="736849" cy="1366738"/>
            </a:xfrm>
            <a:custGeom>
              <a:avLst/>
              <a:pathLst>
                <a:path w="736849" h="1366738">
                  <a:moveTo>
                    <a:pt x="736849" y="1366738"/>
                  </a:moveTo>
                  <a:lnTo>
                    <a:pt x="0" y="0"/>
                  </a:lnTo>
                </a:path>
              </a:pathLst>
            </a:custGeom>
          </p:spPr>
          <p:txBody>
            <a:bodyPr/>
            <a:lstStyle/>
            <a:p/>
          </p:txBody>
        </p:sp>
        <p:sp>
          <p:nvSpPr>
            <p:cNvPr id="55" name="pl55"/>
            <p:cNvSpPr/>
            <p:nvPr/>
          </p:nvSpPr>
          <p:spPr>
            <a:xfrm>
              <a:off x="7623871" y="1320711"/>
              <a:ext cx="1076563" cy="1447293"/>
            </a:xfrm>
            <a:custGeom>
              <a:avLst/>
              <a:pathLst>
                <a:path w="1076563" h="1447293">
                  <a:moveTo>
                    <a:pt x="1076563" y="1447293"/>
                  </a:moveTo>
                  <a:lnTo>
                    <a:pt x="0" y="0"/>
                  </a:lnTo>
                </a:path>
              </a:pathLst>
            </a:custGeom>
          </p:spPr>
          <p:txBody>
            <a:bodyPr/>
            <a:lstStyle/>
            <a:p/>
          </p:txBody>
        </p:sp>
        <p:sp>
          <p:nvSpPr>
            <p:cNvPr id="56" name="pl56"/>
            <p:cNvSpPr/>
            <p:nvPr/>
          </p:nvSpPr>
          <p:spPr>
            <a:xfrm>
              <a:off x="7625430" y="2316637"/>
              <a:ext cx="757515" cy="804097"/>
            </a:xfrm>
            <a:custGeom>
              <a:avLst/>
              <a:pathLst>
                <a:path w="757515" h="804097">
                  <a:moveTo>
                    <a:pt x="757515" y="804097"/>
                  </a:moveTo>
                  <a:lnTo>
                    <a:pt x="0" y="0"/>
                  </a:lnTo>
                </a:path>
              </a:pathLst>
            </a:custGeom>
          </p:spPr>
          <p:txBody>
            <a:bodyPr/>
            <a:lstStyle/>
            <a:p/>
          </p:txBody>
        </p:sp>
        <p:sp>
          <p:nvSpPr>
            <p:cNvPr id="57" name="pg57"/>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59" name="pg59"/>
            <p:cNvSpPr/>
            <p:nvPr/>
          </p:nvSpPr>
          <p:spPr>
            <a:xfrm>
              <a:off x="8314365" y="12124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540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1" name="pg61"/>
            <p:cNvSpPr/>
            <p:nvPr/>
          </p:nvSpPr>
          <p:spPr>
            <a:xfrm>
              <a:off x="8368515" y="173419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7757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3" name="pg63"/>
            <p:cNvSpPr/>
            <p:nvPr/>
          </p:nvSpPr>
          <p:spPr>
            <a:xfrm>
              <a:off x="8290281" y="19953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203693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5" name="pg65"/>
            <p:cNvSpPr/>
            <p:nvPr/>
          </p:nvSpPr>
          <p:spPr>
            <a:xfrm>
              <a:off x="8290122" y="95244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99398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67" name="pg67"/>
            <p:cNvSpPr/>
            <p:nvPr/>
          </p:nvSpPr>
          <p:spPr>
            <a:xfrm>
              <a:off x="8223851" y="147403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246711" y="151557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69" name="pg69"/>
            <p:cNvSpPr/>
            <p:nvPr/>
          </p:nvSpPr>
          <p:spPr>
            <a:xfrm>
              <a:off x="8260004" y="22550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27793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1" name="pg71"/>
            <p:cNvSpPr/>
            <p:nvPr/>
          </p:nvSpPr>
          <p:spPr>
            <a:xfrm>
              <a:off x="8290281" y="25131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5546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3" name="pg73"/>
            <p:cNvSpPr/>
            <p:nvPr/>
          </p:nvSpPr>
          <p:spPr>
            <a:xfrm>
              <a:off x="8332362" y="276800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80954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5" name="pg75"/>
            <p:cNvSpPr/>
            <p:nvPr/>
          </p:nvSpPr>
          <p:spPr>
            <a:xfrm>
              <a:off x="8314365" y="30426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841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73909" y="401416"/>
              <a:ext cx="30837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Singapore,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PCV3 had the lowest coverage of all vaccines (91%), followed by MCV2 (93%).
Coverage of 3 vaccines were the same (DTP3, IPV1 and Polio3), 6 vaccines increased (HPVc, Hib3, MCV1, MCV2, PcV3 and Rubella), and 1 vaccine decreased (HepB3) compared to respective coverage in 2019.
Coverage of 5 vaccines decreased (DTP3, HepB3, Hib3, PcV3 and Polio3), 2 vaccines increased (HPVc and MCV2), and 3 vaccines were the same (IPV1, MCV1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352246" y="887626"/>
              <a:ext cx="288865" cy="0"/>
            </a:xfrm>
            <a:custGeom>
              <a:avLst/>
              <a:pathLst>
                <a:path w="288865" h="0">
                  <a:moveTo>
                    <a:pt x="0" y="0"/>
                  </a:moveTo>
                  <a:lnTo>
                    <a:pt x="216649"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1645655"/>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024670"/>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2403685"/>
              <a:ext cx="216649" cy="0"/>
            </a:xfrm>
            <a:custGeom>
              <a:avLst/>
              <a:pathLst>
                <a:path w="216649" h="0">
                  <a:moveTo>
                    <a:pt x="0" y="0"/>
                  </a:moveTo>
                  <a:lnTo>
                    <a:pt x="0"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3540728"/>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135597" y="3919743"/>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4298757"/>
              <a:ext cx="649947" cy="0"/>
            </a:xfrm>
            <a:custGeom>
              <a:avLst/>
              <a:pathLst>
                <a:path w="649947" h="0">
                  <a:moveTo>
                    <a:pt x="0" y="0"/>
                  </a:moveTo>
                  <a:lnTo>
                    <a:pt x="216649" y="0"/>
                  </a:lnTo>
                  <a:lnTo>
                    <a:pt x="288865"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8496679" y="467777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8424463" y="505678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0061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7283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14504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49509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45046"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921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Singapore,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remained the same in 2024 (98%) compared to 2023, and was lower than in 2019. In 2019-2024, DTP1 coverage was at it's lowest level in 2023 and 2024 (98%).
In 2023, 2 vaccines had lower coverage than in 2019.
In 2024, 4 vaccines had lower coverage than in 2019.
In 2024, 7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753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5549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564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9596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6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1562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675333" y="1826178"/>
              <a:ext cx="6480943" cy="3049795"/>
            </a:xfrm>
            <a:custGeom>
              <a:avLst/>
              <a:pathLst>
                <a:path w="6480943" h="3049795">
                  <a:moveTo>
                    <a:pt x="0" y="3015527"/>
                  </a:moveTo>
                  <a:lnTo>
                    <a:pt x="540078" y="3015527"/>
                  </a:lnTo>
                  <a:lnTo>
                    <a:pt x="1080157" y="2981260"/>
                  </a:lnTo>
                  <a:lnTo>
                    <a:pt x="1620235" y="3015527"/>
                  </a:lnTo>
                  <a:lnTo>
                    <a:pt x="2160314" y="3049795"/>
                  </a:lnTo>
                  <a:lnTo>
                    <a:pt x="2700393" y="2981260"/>
                  </a:lnTo>
                  <a:lnTo>
                    <a:pt x="3240471" y="1713367"/>
                  </a:lnTo>
                  <a:lnTo>
                    <a:pt x="3780550" y="479743"/>
                  </a:lnTo>
                  <a:lnTo>
                    <a:pt x="4320628" y="0"/>
                  </a:lnTo>
                  <a:lnTo>
                    <a:pt x="4860707" y="0"/>
                  </a:lnTo>
                  <a:lnTo>
                    <a:pt x="5400786" y="514010"/>
                  </a:lnTo>
                  <a:lnTo>
                    <a:pt x="5940864" y="582545"/>
                  </a:lnTo>
                  <a:lnTo>
                    <a:pt x="6480943" y="376940"/>
                  </a:lnTo>
                </a:path>
              </a:pathLst>
            </a:custGeom>
            <a:ln w="29811" cap="flat">
              <a:solidFill>
                <a:srgbClr val="FF0000">
                  <a:alpha val="100000"/>
                </a:srgbClr>
              </a:solidFill>
              <a:prstDash val="solid"/>
              <a:round/>
            </a:ln>
          </p:spPr>
          <p:txBody>
            <a:bodyPr/>
            <a:lstStyle/>
            <a:p/>
          </p:txBody>
        </p:sp>
        <p:sp>
          <p:nvSpPr>
            <p:cNvPr id="31" name="pl31"/>
            <p:cNvSpPr/>
            <p:nvPr/>
          </p:nvSpPr>
          <p:spPr>
            <a:xfrm>
              <a:off x="1675333" y="1860446"/>
              <a:ext cx="6480943" cy="3015527"/>
            </a:xfrm>
            <a:custGeom>
              <a:avLst/>
              <a:pathLst>
                <a:path w="6480943" h="3015527">
                  <a:moveTo>
                    <a:pt x="0" y="2981260"/>
                  </a:moveTo>
                  <a:lnTo>
                    <a:pt x="540078" y="2981260"/>
                  </a:lnTo>
                  <a:lnTo>
                    <a:pt x="1080157" y="2981260"/>
                  </a:lnTo>
                  <a:lnTo>
                    <a:pt x="1620235" y="2981260"/>
                  </a:lnTo>
                  <a:lnTo>
                    <a:pt x="2160314" y="3015527"/>
                  </a:lnTo>
                  <a:lnTo>
                    <a:pt x="2700393" y="2981260"/>
                  </a:lnTo>
                  <a:lnTo>
                    <a:pt x="3240471" y="2056041"/>
                  </a:lnTo>
                  <a:lnTo>
                    <a:pt x="3780550" y="1028020"/>
                  </a:lnTo>
                  <a:lnTo>
                    <a:pt x="4320628" y="274138"/>
                  </a:lnTo>
                  <a:lnTo>
                    <a:pt x="4860707" y="0"/>
                  </a:lnTo>
                  <a:lnTo>
                    <a:pt x="5400786" y="685347"/>
                  </a:lnTo>
                  <a:lnTo>
                    <a:pt x="5940864" y="719614"/>
                  </a:lnTo>
                  <a:lnTo>
                    <a:pt x="6480943" y="616812"/>
                  </a:lnTo>
                </a:path>
              </a:pathLst>
            </a:custGeom>
            <a:ln w="29811" cap="flat">
              <a:solidFill>
                <a:srgbClr val="0058AB">
                  <a:alpha val="100000"/>
                </a:srgbClr>
              </a:solidFill>
              <a:prstDash val="solid"/>
              <a:round/>
            </a:ln>
          </p:spPr>
          <p:txBody>
            <a:bodyPr/>
            <a:lstStyle/>
            <a:p/>
          </p:txBody>
        </p:sp>
        <p:sp>
          <p:nvSpPr>
            <p:cNvPr id="32" name="pt32"/>
            <p:cNvSpPr/>
            <p:nvPr/>
          </p:nvSpPr>
          <p:spPr>
            <a:xfrm>
              <a:off x="1650508"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90586"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730665"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270743"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810822"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350901"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890979"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5431058"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971136"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6511215"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7051294"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7591372"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8131451"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650508"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190586"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730665"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270743"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810822"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0901"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890979"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5431058"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5971136"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6511215"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7051294"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7591372"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8131451"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675333"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9" name="tx59"/>
            <p:cNvSpPr/>
            <p:nvPr/>
          </p:nvSpPr>
          <p:spPr>
            <a:xfrm>
              <a:off x="2215412"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0" name="tx60"/>
            <p:cNvSpPr/>
            <p:nvPr/>
          </p:nvSpPr>
          <p:spPr>
            <a:xfrm>
              <a:off x="2755491"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1" name="tx61"/>
            <p:cNvSpPr/>
            <p:nvPr/>
          </p:nvSpPr>
          <p:spPr>
            <a:xfrm>
              <a:off x="3295569"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2" name="tx62"/>
            <p:cNvSpPr/>
            <p:nvPr/>
          </p:nvSpPr>
          <p:spPr>
            <a:xfrm>
              <a:off x="3835648"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3" name="tx63"/>
            <p:cNvSpPr/>
            <p:nvPr/>
          </p:nvSpPr>
          <p:spPr>
            <a:xfrm>
              <a:off x="4375727"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4" name="tx64"/>
            <p:cNvSpPr/>
            <p:nvPr/>
          </p:nvSpPr>
          <p:spPr>
            <a:xfrm>
              <a:off x="4915805"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65" name="tx65"/>
            <p:cNvSpPr/>
            <p:nvPr/>
          </p:nvSpPr>
          <p:spPr>
            <a:xfrm>
              <a:off x="5455884"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6" name="tx66"/>
            <p:cNvSpPr/>
            <p:nvPr/>
          </p:nvSpPr>
          <p:spPr>
            <a:xfrm>
              <a:off x="5995962"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7" name="tx67"/>
            <p:cNvSpPr/>
            <p:nvPr/>
          </p:nvSpPr>
          <p:spPr>
            <a:xfrm>
              <a:off x="6536041"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8" name="tx68"/>
            <p:cNvSpPr/>
            <p:nvPr/>
          </p:nvSpPr>
          <p:spPr>
            <a:xfrm>
              <a:off x="7076120"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9" name="tx69"/>
            <p:cNvSpPr/>
            <p:nvPr/>
          </p:nvSpPr>
          <p:spPr>
            <a:xfrm>
              <a:off x="7616198"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70" name="tx70"/>
            <p:cNvSpPr/>
            <p:nvPr/>
          </p:nvSpPr>
          <p:spPr>
            <a:xfrm>
              <a:off x="8156277"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1" name="tx71"/>
            <p:cNvSpPr/>
            <p:nvPr/>
          </p:nvSpPr>
          <p:spPr>
            <a:xfrm>
              <a:off x="1675333"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2" name="tx72"/>
            <p:cNvSpPr/>
            <p:nvPr/>
          </p:nvSpPr>
          <p:spPr>
            <a:xfrm>
              <a:off x="2215412"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3" name="tx73"/>
            <p:cNvSpPr/>
            <p:nvPr/>
          </p:nvSpPr>
          <p:spPr>
            <a:xfrm>
              <a:off x="2755491"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4" name="tx74"/>
            <p:cNvSpPr/>
            <p:nvPr/>
          </p:nvSpPr>
          <p:spPr>
            <a:xfrm>
              <a:off x="3295569"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5" name="tx75"/>
            <p:cNvSpPr/>
            <p:nvPr/>
          </p:nvSpPr>
          <p:spPr>
            <a:xfrm>
              <a:off x="3835648"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6" name="tx76"/>
            <p:cNvSpPr/>
            <p:nvPr/>
          </p:nvSpPr>
          <p:spPr>
            <a:xfrm>
              <a:off x="4375727"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7" name="tx77"/>
            <p:cNvSpPr/>
            <p:nvPr/>
          </p:nvSpPr>
          <p:spPr>
            <a:xfrm>
              <a:off x="4915805"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78" name="tx78"/>
            <p:cNvSpPr/>
            <p:nvPr/>
          </p:nvSpPr>
          <p:spPr>
            <a:xfrm>
              <a:off x="5455884"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79" name="tx79"/>
            <p:cNvSpPr/>
            <p:nvPr/>
          </p:nvSpPr>
          <p:spPr>
            <a:xfrm>
              <a:off x="5995962"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0" name="tx80"/>
            <p:cNvSpPr/>
            <p:nvPr/>
          </p:nvSpPr>
          <p:spPr>
            <a:xfrm>
              <a:off x="6536041"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1" name="tx81"/>
            <p:cNvSpPr/>
            <p:nvPr/>
          </p:nvSpPr>
          <p:spPr>
            <a:xfrm>
              <a:off x="7076120"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2" name="tx82"/>
            <p:cNvSpPr/>
            <p:nvPr/>
          </p:nvSpPr>
          <p:spPr>
            <a:xfrm>
              <a:off x="7616198"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3" name="tx83"/>
            <p:cNvSpPr/>
            <p:nvPr/>
          </p:nvSpPr>
          <p:spPr>
            <a:xfrm>
              <a:off x="815627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4" name="pl8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rot="-5400000">
              <a:off x="15473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88" name="tx88"/>
            <p:cNvSpPr/>
            <p:nvPr/>
          </p:nvSpPr>
          <p:spPr>
            <a:xfrm rot="-5400000">
              <a:off x="208738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9" name="tx89"/>
            <p:cNvSpPr/>
            <p:nvPr/>
          </p:nvSpPr>
          <p:spPr>
            <a:xfrm rot="-5400000">
              <a:off x="2627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0" name="tx90"/>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1" name="tx91"/>
            <p:cNvSpPr/>
            <p:nvPr/>
          </p:nvSpPr>
          <p:spPr>
            <a:xfrm rot="-5400000">
              <a:off x="370764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2" name="tx92"/>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3" name="tx93"/>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4" name="tx94"/>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5" name="tx95"/>
            <p:cNvSpPr/>
            <p:nvPr/>
          </p:nvSpPr>
          <p:spPr>
            <a:xfrm rot="-5400000">
              <a:off x="586796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6" name="tx96"/>
            <p:cNvSpPr/>
            <p:nvPr/>
          </p:nvSpPr>
          <p:spPr>
            <a:xfrm rot="-5400000">
              <a:off x="640803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7" name="tx97"/>
            <p:cNvSpPr/>
            <p:nvPr/>
          </p:nvSpPr>
          <p:spPr>
            <a:xfrm rot="-5400000">
              <a:off x="6948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8" name="tx98"/>
            <p:cNvSpPr/>
            <p:nvPr/>
          </p:nvSpPr>
          <p:spPr>
            <a:xfrm rot="-5400000">
              <a:off x="748816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9" name="tx99"/>
            <p:cNvSpPr/>
            <p:nvPr/>
          </p:nvSpPr>
          <p:spPr>
            <a:xfrm rot="-5400000">
              <a:off x="802827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0" name="tx10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l10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398022"/>
              <a:ext cx="55721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Singapore, 2012-2024</a:t>
              </a:r>
            </a:p>
          </p:txBody>
        </p:sp>
        <p:sp>
          <p:nvSpPr>
            <p:cNvPr id="112" name="tx11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Singapore was 2012.
In 2024, first dose (HPV1) programme coverage among girls was 78% and last dose (HPVc) programme coverage was 70%.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60210"/>
            </a:xfrm>
            <a:custGeom>
              <a:avLst/>
              <a:pathLst>
                <a:path w="6444618" h="160210">
                  <a:moveTo>
                    <a:pt x="0" y="0"/>
                  </a:moveTo>
                  <a:lnTo>
                    <a:pt x="268525" y="80105"/>
                  </a:lnTo>
                  <a:lnTo>
                    <a:pt x="537051" y="160210"/>
                  </a:lnTo>
                  <a:lnTo>
                    <a:pt x="805577" y="80105"/>
                  </a:lnTo>
                  <a:lnTo>
                    <a:pt x="1074103" y="120157"/>
                  </a:lnTo>
                  <a:lnTo>
                    <a:pt x="1342628" y="80105"/>
                  </a:lnTo>
                  <a:lnTo>
                    <a:pt x="1611154" y="120157"/>
                  </a:lnTo>
                  <a:lnTo>
                    <a:pt x="1879680" y="40052"/>
                  </a:lnTo>
                  <a:lnTo>
                    <a:pt x="2148206" y="40052"/>
                  </a:lnTo>
                  <a:lnTo>
                    <a:pt x="2416732" y="40052"/>
                  </a:lnTo>
                  <a:lnTo>
                    <a:pt x="2685257" y="80105"/>
                  </a:lnTo>
                  <a:lnTo>
                    <a:pt x="2953783" y="80105"/>
                  </a:lnTo>
                  <a:lnTo>
                    <a:pt x="3222309" y="40052"/>
                  </a:lnTo>
                  <a:lnTo>
                    <a:pt x="3490835" y="40052"/>
                  </a:lnTo>
                  <a:lnTo>
                    <a:pt x="3759360" y="80105"/>
                  </a:lnTo>
                  <a:lnTo>
                    <a:pt x="4027886" y="80105"/>
                  </a:lnTo>
                  <a:lnTo>
                    <a:pt x="4296412" y="40052"/>
                  </a:lnTo>
                  <a:lnTo>
                    <a:pt x="4564938" y="80105"/>
                  </a:lnTo>
                  <a:lnTo>
                    <a:pt x="4833464" y="40052"/>
                  </a:lnTo>
                  <a:lnTo>
                    <a:pt x="5101989" y="40052"/>
                  </a:lnTo>
                  <a:lnTo>
                    <a:pt x="5370515" y="0"/>
                  </a:lnTo>
                  <a:lnTo>
                    <a:pt x="5639041" y="0"/>
                  </a:lnTo>
                  <a:lnTo>
                    <a:pt x="5907567" y="40052"/>
                  </a:lnTo>
                  <a:lnTo>
                    <a:pt x="6176092" y="0"/>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21636"/>
              <a:ext cx="6444618" cy="400525"/>
            </a:xfrm>
            <a:custGeom>
              <a:avLst/>
              <a:pathLst>
                <a:path w="6444618" h="400525">
                  <a:moveTo>
                    <a:pt x="0" y="0"/>
                  </a:moveTo>
                  <a:lnTo>
                    <a:pt x="268525" y="80105"/>
                  </a:lnTo>
                  <a:lnTo>
                    <a:pt x="537051" y="80105"/>
                  </a:lnTo>
                  <a:lnTo>
                    <a:pt x="805577" y="80105"/>
                  </a:lnTo>
                  <a:lnTo>
                    <a:pt x="1074103" y="80105"/>
                  </a:lnTo>
                  <a:lnTo>
                    <a:pt x="1342628" y="120157"/>
                  </a:lnTo>
                  <a:lnTo>
                    <a:pt x="1611154" y="80105"/>
                  </a:lnTo>
                  <a:lnTo>
                    <a:pt x="1879680" y="80105"/>
                  </a:lnTo>
                  <a:lnTo>
                    <a:pt x="2148206" y="80105"/>
                  </a:lnTo>
                  <a:lnTo>
                    <a:pt x="2416732" y="80105"/>
                  </a:lnTo>
                  <a:lnTo>
                    <a:pt x="2685257" y="80105"/>
                  </a:lnTo>
                  <a:lnTo>
                    <a:pt x="2953783" y="80105"/>
                  </a:lnTo>
                  <a:lnTo>
                    <a:pt x="3222309" y="120157"/>
                  </a:lnTo>
                  <a:lnTo>
                    <a:pt x="3490835" y="320420"/>
                  </a:lnTo>
                  <a:lnTo>
                    <a:pt x="3759360" y="320420"/>
                  </a:lnTo>
                  <a:lnTo>
                    <a:pt x="4027886" y="320420"/>
                  </a:lnTo>
                  <a:lnTo>
                    <a:pt x="4296412" y="400525"/>
                  </a:lnTo>
                  <a:lnTo>
                    <a:pt x="4564938" y="320420"/>
                  </a:lnTo>
                  <a:lnTo>
                    <a:pt x="4833464" y="280367"/>
                  </a:lnTo>
                  <a:lnTo>
                    <a:pt x="5101989" y="240315"/>
                  </a:lnTo>
                  <a:lnTo>
                    <a:pt x="5370515" y="160210"/>
                  </a:lnTo>
                  <a:lnTo>
                    <a:pt x="5639041" y="200262"/>
                  </a:lnTo>
                  <a:lnTo>
                    <a:pt x="5907567" y="240315"/>
                  </a:lnTo>
                  <a:lnTo>
                    <a:pt x="6176092" y="240315"/>
                  </a:lnTo>
                  <a:lnTo>
                    <a:pt x="6444618" y="200262"/>
                  </a:lnTo>
                </a:path>
              </a:pathLst>
            </a:custGeom>
            <a:ln w="27101" cap="flat">
              <a:solidFill>
                <a:srgbClr val="7CAE00">
                  <a:alpha val="100000"/>
                </a:srgbClr>
              </a:solidFill>
              <a:prstDash val="solid"/>
              <a:round/>
            </a:ln>
          </p:spPr>
          <p:txBody>
            <a:bodyPr/>
            <a:lstStyle/>
            <a:p/>
          </p:txBody>
        </p:sp>
        <p:sp>
          <p:nvSpPr>
            <p:cNvPr id="28" name="pl28"/>
            <p:cNvSpPr/>
            <p:nvPr/>
          </p:nvSpPr>
          <p:spPr>
            <a:xfrm>
              <a:off x="3865010" y="1321899"/>
              <a:ext cx="4027886" cy="3043991"/>
            </a:xfrm>
            <a:custGeom>
              <a:avLst/>
              <a:pathLst>
                <a:path w="4027886" h="3043991">
                  <a:moveTo>
                    <a:pt x="0" y="3043991"/>
                  </a:moveTo>
                  <a:lnTo>
                    <a:pt x="268525" y="2843728"/>
                  </a:lnTo>
                  <a:lnTo>
                    <a:pt x="537051" y="2122783"/>
                  </a:lnTo>
                  <a:lnTo>
                    <a:pt x="805577" y="1642153"/>
                  </a:lnTo>
                  <a:lnTo>
                    <a:pt x="1074103" y="1321733"/>
                  </a:lnTo>
                  <a:lnTo>
                    <a:pt x="1342628" y="1001312"/>
                  </a:lnTo>
                  <a:lnTo>
                    <a:pt x="1611154" y="720945"/>
                  </a:lnTo>
                  <a:lnTo>
                    <a:pt x="1879680" y="600787"/>
                  </a:lnTo>
                  <a:lnTo>
                    <a:pt x="2148206" y="400525"/>
                  </a:lnTo>
                  <a:lnTo>
                    <a:pt x="2416732" y="360472"/>
                  </a:lnTo>
                  <a:lnTo>
                    <a:pt x="2685257" y="360472"/>
                  </a:lnTo>
                  <a:lnTo>
                    <a:pt x="2953783" y="240315"/>
                  </a:lnTo>
                  <a:lnTo>
                    <a:pt x="3222309" y="200262"/>
                  </a:lnTo>
                  <a:lnTo>
                    <a:pt x="3490835" y="120157"/>
                  </a:lnTo>
                  <a:lnTo>
                    <a:pt x="3759360" y="0"/>
                  </a:lnTo>
                  <a:lnTo>
                    <a:pt x="4027886" y="80105"/>
                  </a:lnTo>
                </a:path>
              </a:pathLst>
            </a:custGeom>
            <a:ln w="27101" cap="flat">
              <a:solidFill>
                <a:srgbClr val="00BFC4">
                  <a:alpha val="100000"/>
                </a:srgbClr>
              </a:solidFill>
              <a:prstDash val="solid"/>
              <a:round/>
            </a:ln>
          </p:spPr>
          <p:txBody>
            <a:bodyPr/>
            <a:lstStyle/>
            <a:p/>
          </p:txBody>
        </p:sp>
        <p:sp>
          <p:nvSpPr>
            <p:cNvPr id="29" name="pl29"/>
            <p:cNvSpPr/>
            <p:nvPr/>
          </p:nvSpPr>
          <p:spPr>
            <a:xfrm>
              <a:off x="4670588" y="1522161"/>
              <a:ext cx="3222309" cy="3524621"/>
            </a:xfrm>
            <a:custGeom>
              <a:avLst/>
              <a:pathLst>
                <a:path w="3222309" h="3524621">
                  <a:moveTo>
                    <a:pt x="0" y="3484568"/>
                  </a:moveTo>
                  <a:lnTo>
                    <a:pt x="268525" y="3484568"/>
                  </a:lnTo>
                  <a:lnTo>
                    <a:pt x="537051" y="3484568"/>
                  </a:lnTo>
                  <a:lnTo>
                    <a:pt x="805577" y="3484568"/>
                  </a:lnTo>
                  <a:lnTo>
                    <a:pt x="1074103" y="3524621"/>
                  </a:lnTo>
                  <a:lnTo>
                    <a:pt x="1342628" y="3484568"/>
                  </a:lnTo>
                  <a:lnTo>
                    <a:pt x="1611154" y="2403150"/>
                  </a:lnTo>
                  <a:lnTo>
                    <a:pt x="1879680" y="1201575"/>
                  </a:lnTo>
                  <a:lnTo>
                    <a:pt x="2148206" y="320420"/>
                  </a:lnTo>
                  <a:lnTo>
                    <a:pt x="2416732" y="0"/>
                  </a:lnTo>
                  <a:lnTo>
                    <a:pt x="2685257" y="801050"/>
                  </a:lnTo>
                  <a:lnTo>
                    <a:pt x="2953783" y="841102"/>
                  </a:lnTo>
                  <a:lnTo>
                    <a:pt x="3222309" y="72094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20473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432751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49683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452" y="1023706"/>
              <a:ext cx="254971" cy="131017"/>
            </a:xfrm>
            <a:custGeom>
              <a:avLst/>
              <a:pathLst>
                <a:path w="254971" h="131017">
                  <a:moveTo>
                    <a:pt x="254971" y="0"/>
                  </a:moveTo>
                  <a:lnTo>
                    <a:pt x="0" y="131017"/>
                  </a:lnTo>
                </a:path>
              </a:pathLst>
            </a:custGeom>
          </p:spPr>
          <p:txBody>
            <a:bodyPr/>
            <a:lstStyle/>
            <a:p/>
          </p:txBody>
        </p:sp>
        <p:sp>
          <p:nvSpPr>
            <p:cNvPr id="40" name="pl40"/>
            <p:cNvSpPr/>
            <p:nvPr/>
          </p:nvSpPr>
          <p:spPr>
            <a:xfrm>
              <a:off x="7910854" y="1276675"/>
              <a:ext cx="250568" cy="42199"/>
            </a:xfrm>
            <a:custGeom>
              <a:avLst/>
              <a:pathLst>
                <a:path w="250568" h="42199">
                  <a:moveTo>
                    <a:pt x="250568" y="0"/>
                  </a:moveTo>
                  <a:lnTo>
                    <a:pt x="0" y="42199"/>
                  </a:lnTo>
                </a:path>
              </a:pathLst>
            </a:custGeom>
          </p:spPr>
          <p:txBody>
            <a:bodyPr/>
            <a:lstStyle/>
            <a:p/>
          </p:txBody>
        </p:sp>
        <p:sp>
          <p:nvSpPr>
            <p:cNvPr id="41" name="pl41"/>
            <p:cNvSpPr/>
            <p:nvPr/>
          </p:nvSpPr>
          <p:spPr>
            <a:xfrm>
              <a:off x="7907181" y="1408542"/>
              <a:ext cx="254241" cy="116371"/>
            </a:xfrm>
            <a:custGeom>
              <a:avLst/>
              <a:pathLst>
                <a:path w="254241" h="116371">
                  <a:moveTo>
                    <a:pt x="254241" y="116371"/>
                  </a:moveTo>
                  <a:lnTo>
                    <a:pt x="0" y="0"/>
                  </a:lnTo>
                </a:path>
              </a:pathLst>
            </a:custGeom>
          </p:spPr>
          <p:txBody>
            <a:bodyPr/>
            <a:lstStyle/>
            <a:p/>
          </p:txBody>
        </p:sp>
        <p:sp>
          <p:nvSpPr>
            <p:cNvPr id="42" name="pl42"/>
            <p:cNvSpPr/>
            <p:nvPr/>
          </p:nvSpPr>
          <p:spPr>
            <a:xfrm>
              <a:off x="7911730" y="2243105"/>
              <a:ext cx="249692" cy="1"/>
            </a:xfrm>
            <a:custGeom>
              <a:avLst/>
              <a:pathLst>
                <a:path w="249692" h="1">
                  <a:moveTo>
                    <a:pt x="249692" y="0"/>
                  </a:moveTo>
                  <a:lnTo>
                    <a:pt x="0" y="1"/>
                  </a:lnTo>
                </a:path>
              </a:pathLst>
            </a:custGeom>
          </p:spPr>
          <p:txBody>
            <a:bodyPr/>
            <a:lstStyle/>
            <a:p/>
          </p:txBody>
        </p:sp>
        <p:sp>
          <p:nvSpPr>
            <p:cNvPr id="43" name="pg43"/>
            <p:cNvSpPr/>
            <p:nvPr/>
          </p:nvSpPr>
          <p:spPr>
            <a:xfrm>
              <a:off x="8092843" y="9089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498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118324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2408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7" name="pg47"/>
            <p:cNvSpPr/>
            <p:nvPr/>
          </p:nvSpPr>
          <p:spPr>
            <a:xfrm>
              <a:off x="8092843" y="145666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9750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215211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1929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1" name="pl51"/>
            <p:cNvSpPr/>
            <p:nvPr/>
          </p:nvSpPr>
          <p:spPr>
            <a:xfrm>
              <a:off x="1336861" y="1122623"/>
              <a:ext cx="92675" cy="4881"/>
            </a:xfrm>
            <a:custGeom>
              <a:avLst/>
              <a:pathLst>
                <a:path w="92675" h="4881">
                  <a:moveTo>
                    <a:pt x="0" y="4881"/>
                  </a:moveTo>
                  <a:lnTo>
                    <a:pt x="92675" y="0"/>
                  </a:lnTo>
                </a:path>
              </a:pathLst>
            </a:custGeom>
          </p:spPr>
          <p:txBody>
            <a:bodyPr/>
            <a:lstStyle/>
            <a:p/>
          </p:txBody>
        </p:sp>
        <p:sp>
          <p:nvSpPr>
            <p:cNvPr id="52" name="pg52"/>
            <p:cNvSpPr/>
            <p:nvPr/>
          </p:nvSpPr>
          <p:spPr>
            <a:xfrm>
              <a:off x="1512783" y="9336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8503" y="9774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148120" y="11275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93840" y="11713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3928019" y="418009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973739" y="422544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58" name="pg58"/>
            <p:cNvSpPr/>
            <p:nvPr/>
          </p:nvSpPr>
          <p:spPr>
            <a:xfrm>
              <a:off x="4733743" y="484011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779463" y="4885467"/>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a:t>
              </a:r>
            </a:p>
          </p:txBody>
        </p:sp>
        <p:sp>
          <p:nvSpPr>
            <p:cNvPr id="60" name="tx6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l7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042645" y="579074"/>
              <a:ext cx="37929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Singapore, 2000-2024</a:t>
              </a:r>
            </a:p>
          </p:txBody>
        </p:sp>
        <p:sp>
          <p:nvSpPr>
            <p:cNvPr id="88" name="tx8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90" name="tx9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Singapore has all 4 of the  SDG vaccines.
In 2024, Singapore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98% in 2023 to 97% in 2024.
• There were there were approximately the same number of zero-dose children in 2024. This leaves &lt;1,000 children without vaccination, vulnerable to vaccine-preventable diseases and a further &lt;500 with incomplete protection.
• Singapore accounted for 0.3% of zero-dose children in Non-programme and &lt;0.1% of zero-dose children globally.
• MCV1 coverage remained constant at 97% between 2023 and 2024. There were 1,000 children who missed out on the first measles vaccination.
• MCV2 coverage increased 1 percentage point from 92% in 2023 to 93% in 2024.
• Last dose coverage of HPV vaccination (HPVc) among girls increased from 67% to 70%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Singapore,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Singapore.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11 out of 13 (85%) vaccines in the schedule achieved coverage of 90% or more. Vaccine coverage ranged from 89% to 98%.
Since 2003, estimates have been made for 5 new vaccines. IPV1 is the newest vaccine reported (2015), which achieved 98% coverage in 2024.
In 2024, Singapore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DAPMHHIV-502652578-1605408</_dlc_DocId>
    <_dlc_DocIdUrl xmlns="9e17fbd9-fb4c-4d20-9ec4-18aa77a91b0d">
      <Url>https://unicef.sharepoint.com/teams/DAPM-Health-HIV/_layouts/15/DocIdRedir.aspx?ID=DAPMHHIV-502652578-1605408</Url>
      <Description>DAPMHHIV-502652578-1605408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5b819195-5bd1-4a78-8da3-8083193db672</vt:lpwstr>
  </property>
  <property fmtid="{D5CDD505-2E9C-101B-9397-08002B2CF9AE}" pid="4" name="MediaServiceImageTags">
    <vt:lpwstr/>
  </property>
</Properties>
</file>