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af03a2930c2af2d5fff0b110576a2b0cd8ebf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10 vaccins sur 16 (62 %) du calendrier ont atteint une couverture de 90 % ou plus. La couverture vaccinale était comprise entre 72 % et 96 %.
Depuis 2004, des estimations ont été faites pour 10 nouveaux vaccins. Le VPI2 est le vaccin le plus récent rapporté (2024), qui a atteint une couverture de 91% en 2024.
En 2024, le Sénégal n'a signalé aucune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57178"/>
            </a:xfrm>
            <a:custGeom>
              <a:avLst/>
              <a:pathLst>
                <a:path w="6444618" h="1157178">
                  <a:moveTo>
                    <a:pt x="0" y="798054"/>
                  </a:moveTo>
                  <a:lnTo>
                    <a:pt x="268525" y="798054"/>
                  </a:lnTo>
                  <a:lnTo>
                    <a:pt x="537051" y="1157178"/>
                  </a:lnTo>
                  <a:lnTo>
                    <a:pt x="805577" y="718249"/>
                  </a:lnTo>
                  <a:lnTo>
                    <a:pt x="1074103" y="159610"/>
                  </a:lnTo>
                  <a:lnTo>
                    <a:pt x="1342628" y="79805"/>
                  </a:lnTo>
                  <a:lnTo>
                    <a:pt x="1611154" y="0"/>
                  </a:lnTo>
                  <a:lnTo>
                    <a:pt x="1879680" y="79805"/>
                  </a:lnTo>
                  <a:lnTo>
                    <a:pt x="2148206" y="199513"/>
                  </a:lnTo>
                  <a:lnTo>
                    <a:pt x="2416732" y="199513"/>
                  </a:lnTo>
                  <a:lnTo>
                    <a:pt x="2685257" y="119708"/>
                  </a:lnTo>
                  <a:lnTo>
                    <a:pt x="2953783" y="79805"/>
                  </a:lnTo>
                  <a:lnTo>
                    <a:pt x="3222309" y="119708"/>
                  </a:lnTo>
                  <a:lnTo>
                    <a:pt x="3490835" y="119708"/>
                  </a:lnTo>
                  <a:lnTo>
                    <a:pt x="3759360" y="199513"/>
                  </a:lnTo>
                  <a:lnTo>
                    <a:pt x="4027886" y="199513"/>
                  </a:lnTo>
                  <a:lnTo>
                    <a:pt x="4296412" y="119708"/>
                  </a:lnTo>
                  <a:lnTo>
                    <a:pt x="4564938" y="79805"/>
                  </a:lnTo>
                  <a:lnTo>
                    <a:pt x="4833464" y="119708"/>
                  </a:lnTo>
                  <a:lnTo>
                    <a:pt x="5101989" y="239416"/>
                  </a:lnTo>
                  <a:lnTo>
                    <a:pt x="5370515" y="399027"/>
                  </a:lnTo>
                  <a:lnTo>
                    <a:pt x="5639041" y="319221"/>
                  </a:lnTo>
                  <a:lnTo>
                    <a:pt x="5907567" y="239416"/>
                  </a:lnTo>
                  <a:lnTo>
                    <a:pt x="6176092" y="279319"/>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675914"/>
            </a:xfrm>
            <a:custGeom>
              <a:avLst/>
              <a:pathLst>
                <a:path w="6444618" h="1675914">
                  <a:moveTo>
                    <a:pt x="0" y="1675914"/>
                  </a:moveTo>
                  <a:lnTo>
                    <a:pt x="268525" y="1675914"/>
                  </a:lnTo>
                  <a:lnTo>
                    <a:pt x="537051" y="1356692"/>
                  </a:lnTo>
                  <a:lnTo>
                    <a:pt x="805577" y="837957"/>
                  </a:lnTo>
                  <a:lnTo>
                    <a:pt x="1074103" y="279319"/>
                  </a:lnTo>
                  <a:lnTo>
                    <a:pt x="1342628" y="399027"/>
                  </a:lnTo>
                  <a:lnTo>
                    <a:pt x="1611154" y="199513"/>
                  </a:lnTo>
                  <a:lnTo>
                    <a:pt x="1879680" y="0"/>
                  </a:lnTo>
                  <a:lnTo>
                    <a:pt x="2148206" y="239416"/>
                  </a:lnTo>
                  <a:lnTo>
                    <a:pt x="2416732" y="319221"/>
                  </a:lnTo>
                  <a:lnTo>
                    <a:pt x="2685257" y="199513"/>
                  </a:lnTo>
                  <a:lnTo>
                    <a:pt x="2953783" y="79805"/>
                  </a:lnTo>
                  <a:lnTo>
                    <a:pt x="3222309" y="119708"/>
                  </a:lnTo>
                  <a:lnTo>
                    <a:pt x="3490835" y="79805"/>
                  </a:lnTo>
                  <a:lnTo>
                    <a:pt x="3759360" y="199513"/>
                  </a:lnTo>
                  <a:lnTo>
                    <a:pt x="4027886" y="199513"/>
                  </a:lnTo>
                  <a:lnTo>
                    <a:pt x="4296412" y="39902"/>
                  </a:lnTo>
                  <a:lnTo>
                    <a:pt x="4564938" y="39902"/>
                  </a:lnTo>
                  <a:lnTo>
                    <a:pt x="4833464" y="79805"/>
                  </a:lnTo>
                  <a:lnTo>
                    <a:pt x="5101989" y="119708"/>
                  </a:lnTo>
                  <a:lnTo>
                    <a:pt x="5370515" y="438929"/>
                  </a:lnTo>
                  <a:lnTo>
                    <a:pt x="5639041" y="359124"/>
                  </a:lnTo>
                  <a:lnTo>
                    <a:pt x="5907567" y="39902"/>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795622"/>
            </a:xfrm>
            <a:custGeom>
              <a:avLst/>
              <a:pathLst>
                <a:path w="6444618" h="1795622">
                  <a:moveTo>
                    <a:pt x="0" y="1795622"/>
                  </a:moveTo>
                  <a:lnTo>
                    <a:pt x="268525" y="1795622"/>
                  </a:lnTo>
                  <a:lnTo>
                    <a:pt x="537051" y="1556206"/>
                  </a:lnTo>
                  <a:lnTo>
                    <a:pt x="805577" y="1316789"/>
                  </a:lnTo>
                  <a:lnTo>
                    <a:pt x="1074103" y="1436498"/>
                  </a:lnTo>
                  <a:lnTo>
                    <a:pt x="1342628" y="758151"/>
                  </a:lnTo>
                  <a:lnTo>
                    <a:pt x="1611154" y="518735"/>
                  </a:lnTo>
                  <a:lnTo>
                    <a:pt x="1879680" y="359124"/>
                  </a:lnTo>
                  <a:lnTo>
                    <a:pt x="2148206" y="638443"/>
                  </a:lnTo>
                  <a:lnTo>
                    <a:pt x="2416732" y="558638"/>
                  </a:lnTo>
                  <a:lnTo>
                    <a:pt x="2685257" y="478832"/>
                  </a:lnTo>
                  <a:lnTo>
                    <a:pt x="2953783" y="359124"/>
                  </a:lnTo>
                  <a:lnTo>
                    <a:pt x="3222309" y="399027"/>
                  </a:lnTo>
                  <a:lnTo>
                    <a:pt x="3490835" y="359124"/>
                  </a:lnTo>
                  <a:lnTo>
                    <a:pt x="3759360" y="518735"/>
                  </a:lnTo>
                  <a:lnTo>
                    <a:pt x="4027886" y="518735"/>
                  </a:lnTo>
                  <a:lnTo>
                    <a:pt x="4296412" y="0"/>
                  </a:lnTo>
                  <a:lnTo>
                    <a:pt x="4564938" y="119708"/>
                  </a:lnTo>
                  <a:lnTo>
                    <a:pt x="4833464" y="279319"/>
                  </a:lnTo>
                  <a:lnTo>
                    <a:pt x="5101989" y="279319"/>
                  </a:lnTo>
                  <a:lnTo>
                    <a:pt x="5370515" y="438929"/>
                  </a:lnTo>
                  <a:lnTo>
                    <a:pt x="5639041" y="199513"/>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207639" y="2116667"/>
              <a:ext cx="2685257" cy="2633579"/>
            </a:xfrm>
            <a:custGeom>
              <a:avLst/>
              <a:pathLst>
                <a:path w="2685257" h="2633579">
                  <a:moveTo>
                    <a:pt x="0" y="2633579"/>
                  </a:moveTo>
                  <a:lnTo>
                    <a:pt x="268525" y="997568"/>
                  </a:lnTo>
                  <a:lnTo>
                    <a:pt x="537051" y="877859"/>
                  </a:lnTo>
                  <a:lnTo>
                    <a:pt x="805577" y="798054"/>
                  </a:lnTo>
                  <a:lnTo>
                    <a:pt x="1074103" y="678346"/>
                  </a:lnTo>
                  <a:lnTo>
                    <a:pt x="1342628" y="638443"/>
                  </a:lnTo>
                  <a:lnTo>
                    <a:pt x="1611154" y="638443"/>
                  </a:lnTo>
                  <a:lnTo>
                    <a:pt x="1879680" y="598540"/>
                  </a:lnTo>
                  <a:lnTo>
                    <a:pt x="2148206" y="399027"/>
                  </a:lnTo>
                  <a:lnTo>
                    <a:pt x="2416732" y="199513"/>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130" y="1352877"/>
              <a:ext cx="252292" cy="80278"/>
            </a:xfrm>
            <a:custGeom>
              <a:avLst/>
              <a:pathLst>
                <a:path w="252292" h="80278">
                  <a:moveTo>
                    <a:pt x="252292" y="0"/>
                  </a:moveTo>
                  <a:lnTo>
                    <a:pt x="0" y="80278"/>
                  </a:lnTo>
                </a:path>
              </a:pathLst>
            </a:custGeom>
          </p:spPr>
          <p:txBody>
            <a:bodyPr/>
            <a:lstStyle/>
            <a:p/>
          </p:txBody>
        </p:sp>
        <p:sp>
          <p:nvSpPr>
            <p:cNvPr id="41" name="pl41"/>
            <p:cNvSpPr/>
            <p:nvPr/>
          </p:nvSpPr>
          <p:spPr>
            <a:xfrm>
              <a:off x="7911163" y="1613346"/>
              <a:ext cx="250259" cy="22822"/>
            </a:xfrm>
            <a:custGeom>
              <a:avLst/>
              <a:pathLst>
                <a:path w="250259" h="22822">
                  <a:moveTo>
                    <a:pt x="250259" y="0"/>
                  </a:moveTo>
                  <a:lnTo>
                    <a:pt x="0" y="22822"/>
                  </a:lnTo>
                </a:path>
              </a:pathLst>
            </a:custGeom>
          </p:spPr>
          <p:txBody>
            <a:bodyPr/>
            <a:lstStyle/>
            <a:p/>
          </p:txBody>
        </p:sp>
        <p:sp>
          <p:nvSpPr>
            <p:cNvPr id="42" name="pl42"/>
            <p:cNvSpPr/>
            <p:nvPr/>
          </p:nvSpPr>
          <p:spPr>
            <a:xfrm>
              <a:off x="7909482" y="1802214"/>
              <a:ext cx="251940" cy="72445"/>
            </a:xfrm>
            <a:custGeom>
              <a:avLst/>
              <a:pathLst>
                <a:path w="251940" h="72445">
                  <a:moveTo>
                    <a:pt x="251940" y="72445"/>
                  </a:moveTo>
                  <a:lnTo>
                    <a:pt x="0" y="0"/>
                  </a:lnTo>
                </a:path>
              </a:pathLst>
            </a:custGeom>
          </p:spPr>
          <p:txBody>
            <a:bodyPr/>
            <a:lstStyle/>
            <a:p/>
          </p:txBody>
        </p:sp>
        <p:sp>
          <p:nvSpPr>
            <p:cNvPr id="43" name="pl43"/>
            <p:cNvSpPr/>
            <p:nvPr/>
          </p:nvSpPr>
          <p:spPr>
            <a:xfrm>
              <a:off x="7910671" y="2119637"/>
              <a:ext cx="250752" cy="41910"/>
            </a:xfrm>
            <a:custGeom>
              <a:avLst/>
              <a:pathLst>
                <a:path w="250752" h="41910">
                  <a:moveTo>
                    <a:pt x="250752" y="41910"/>
                  </a:moveTo>
                  <a:lnTo>
                    <a:pt x="0" y="0"/>
                  </a:lnTo>
                </a:path>
              </a:pathLst>
            </a:custGeom>
          </p:spPr>
          <p:txBody>
            <a:bodyPr/>
            <a:lstStyle/>
            <a:p/>
          </p:txBody>
        </p:sp>
        <p:sp>
          <p:nvSpPr>
            <p:cNvPr id="44" name="pg44"/>
            <p:cNvSpPr/>
            <p:nvPr/>
          </p:nvSpPr>
          <p:spPr>
            <a:xfrm>
              <a:off x="8092843" y="12478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886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5220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628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7951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360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0" name="pg50"/>
            <p:cNvSpPr/>
            <p:nvPr/>
          </p:nvSpPr>
          <p:spPr>
            <a:xfrm>
              <a:off x="8092843" y="20725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133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3864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Sénégal,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87 %.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MCV1 NA et la couverture MCV2 étaient inférieures à l'objectif de 95 %.
Entre 2023 et 2024, 2 vaccins ont augmenté la couverture, 1 a diminué et 1 est resté inchangé.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585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5428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5002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0641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10215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978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206679"/>
              <a:ext cx="249014" cy="703994"/>
            </a:xfrm>
            <a:prstGeom prst="rect">
              <a:avLst/>
            </a:prstGeom>
            <a:solidFill>
              <a:srgbClr val="1CABE2">
                <a:alpha val="100000"/>
              </a:srgbClr>
            </a:solidFill>
          </p:spPr>
          <p:txBody>
            <a:bodyPr/>
            <a:lstStyle/>
            <a:p/>
          </p:txBody>
        </p:sp>
        <p:sp>
          <p:nvSpPr>
            <p:cNvPr id="23" name="rc23"/>
            <p:cNvSpPr/>
            <p:nvPr/>
          </p:nvSpPr>
          <p:spPr>
            <a:xfrm>
              <a:off x="1587736" y="3196433"/>
              <a:ext cx="249014" cy="714239"/>
            </a:xfrm>
            <a:prstGeom prst="rect">
              <a:avLst/>
            </a:prstGeom>
            <a:solidFill>
              <a:srgbClr val="1CABE2">
                <a:alpha val="100000"/>
              </a:srgbClr>
            </a:solidFill>
          </p:spPr>
          <p:txBody>
            <a:bodyPr/>
            <a:lstStyle/>
            <a:p/>
          </p:txBody>
        </p:sp>
        <p:sp>
          <p:nvSpPr>
            <p:cNvPr id="24" name="rc24"/>
            <p:cNvSpPr/>
            <p:nvPr/>
          </p:nvSpPr>
          <p:spPr>
            <a:xfrm>
              <a:off x="1864419" y="2869444"/>
              <a:ext cx="249014" cy="1041229"/>
            </a:xfrm>
            <a:prstGeom prst="rect">
              <a:avLst/>
            </a:prstGeom>
            <a:solidFill>
              <a:srgbClr val="1CABE2">
                <a:alpha val="100000"/>
              </a:srgbClr>
            </a:solidFill>
          </p:spPr>
          <p:txBody>
            <a:bodyPr/>
            <a:lstStyle/>
            <a:p/>
          </p:txBody>
        </p:sp>
        <p:sp>
          <p:nvSpPr>
            <p:cNvPr id="25" name="rc25"/>
            <p:cNvSpPr/>
            <p:nvPr/>
          </p:nvSpPr>
          <p:spPr>
            <a:xfrm>
              <a:off x="2141101" y="3232857"/>
              <a:ext cx="249014" cy="677815"/>
            </a:xfrm>
            <a:prstGeom prst="rect">
              <a:avLst/>
            </a:prstGeom>
            <a:solidFill>
              <a:srgbClr val="1CABE2">
                <a:alpha val="100000"/>
              </a:srgbClr>
            </a:solidFill>
          </p:spPr>
          <p:txBody>
            <a:bodyPr/>
            <a:lstStyle/>
            <a:p/>
          </p:txBody>
        </p:sp>
        <p:sp>
          <p:nvSpPr>
            <p:cNvPr id="26" name="rc26"/>
            <p:cNvSpPr/>
            <p:nvPr/>
          </p:nvSpPr>
          <p:spPr>
            <a:xfrm>
              <a:off x="2417783" y="3729061"/>
              <a:ext cx="249014" cy="181611"/>
            </a:xfrm>
            <a:prstGeom prst="rect">
              <a:avLst/>
            </a:prstGeom>
            <a:solidFill>
              <a:srgbClr val="1CABE2">
                <a:alpha val="100000"/>
              </a:srgbClr>
            </a:solidFill>
          </p:spPr>
          <p:txBody>
            <a:bodyPr/>
            <a:lstStyle/>
            <a:p/>
          </p:txBody>
        </p:sp>
        <p:sp>
          <p:nvSpPr>
            <p:cNvPr id="27" name="rc27"/>
            <p:cNvSpPr/>
            <p:nvPr/>
          </p:nvSpPr>
          <p:spPr>
            <a:xfrm>
              <a:off x="2694466" y="3800046"/>
              <a:ext cx="249014" cy="110627"/>
            </a:xfrm>
            <a:prstGeom prst="rect">
              <a:avLst/>
            </a:prstGeom>
            <a:solidFill>
              <a:srgbClr val="1CABE2">
                <a:alpha val="100000"/>
              </a:srgbClr>
            </a:solidFill>
          </p:spPr>
          <p:txBody>
            <a:bodyPr/>
            <a:lstStyle/>
            <a:p/>
          </p:txBody>
        </p:sp>
        <p:sp>
          <p:nvSpPr>
            <p:cNvPr id="28" name="rc28"/>
            <p:cNvSpPr/>
            <p:nvPr/>
          </p:nvSpPr>
          <p:spPr>
            <a:xfrm>
              <a:off x="2971148" y="3873245"/>
              <a:ext cx="249014" cy="37427"/>
            </a:xfrm>
            <a:prstGeom prst="rect">
              <a:avLst/>
            </a:prstGeom>
            <a:solidFill>
              <a:srgbClr val="1CABE2">
                <a:alpha val="100000"/>
              </a:srgbClr>
            </a:solidFill>
          </p:spPr>
          <p:txBody>
            <a:bodyPr/>
            <a:lstStyle/>
            <a:p/>
          </p:txBody>
        </p:sp>
        <p:sp>
          <p:nvSpPr>
            <p:cNvPr id="29" name="rc29"/>
            <p:cNvSpPr/>
            <p:nvPr/>
          </p:nvSpPr>
          <p:spPr>
            <a:xfrm>
              <a:off x="3247830" y="3796474"/>
              <a:ext cx="249014" cy="114199"/>
            </a:xfrm>
            <a:prstGeom prst="rect">
              <a:avLst/>
            </a:prstGeom>
            <a:solidFill>
              <a:srgbClr val="1CABE2">
                <a:alpha val="100000"/>
              </a:srgbClr>
            </a:solidFill>
          </p:spPr>
          <p:txBody>
            <a:bodyPr/>
            <a:lstStyle/>
            <a:p/>
          </p:txBody>
        </p:sp>
        <p:sp>
          <p:nvSpPr>
            <p:cNvPr id="30" name="rc30"/>
            <p:cNvSpPr/>
            <p:nvPr/>
          </p:nvSpPr>
          <p:spPr>
            <a:xfrm>
              <a:off x="3524513" y="3675981"/>
              <a:ext cx="249014" cy="234691"/>
            </a:xfrm>
            <a:prstGeom prst="rect">
              <a:avLst/>
            </a:prstGeom>
            <a:solidFill>
              <a:srgbClr val="1CABE2">
                <a:alpha val="100000"/>
              </a:srgbClr>
            </a:solidFill>
          </p:spPr>
          <p:txBody>
            <a:bodyPr/>
            <a:lstStyle/>
            <a:p/>
          </p:txBody>
        </p:sp>
        <p:sp>
          <p:nvSpPr>
            <p:cNvPr id="31" name="rc31"/>
            <p:cNvSpPr/>
            <p:nvPr/>
          </p:nvSpPr>
          <p:spPr>
            <a:xfrm>
              <a:off x="3801195" y="3670293"/>
              <a:ext cx="249014" cy="240379"/>
            </a:xfrm>
            <a:prstGeom prst="rect">
              <a:avLst/>
            </a:prstGeom>
            <a:solidFill>
              <a:srgbClr val="1CABE2">
                <a:alpha val="100000"/>
              </a:srgbClr>
            </a:solidFill>
          </p:spPr>
          <p:txBody>
            <a:bodyPr/>
            <a:lstStyle/>
            <a:p/>
          </p:txBody>
        </p:sp>
        <p:sp>
          <p:nvSpPr>
            <p:cNvPr id="32" name="rc32"/>
            <p:cNvSpPr/>
            <p:nvPr/>
          </p:nvSpPr>
          <p:spPr>
            <a:xfrm>
              <a:off x="4077877" y="3746450"/>
              <a:ext cx="249014" cy="164222"/>
            </a:xfrm>
            <a:prstGeom prst="rect">
              <a:avLst/>
            </a:prstGeom>
            <a:solidFill>
              <a:srgbClr val="1CABE2">
                <a:alpha val="100000"/>
              </a:srgbClr>
            </a:solidFill>
          </p:spPr>
          <p:txBody>
            <a:bodyPr/>
            <a:lstStyle/>
            <a:p/>
          </p:txBody>
        </p:sp>
        <p:sp>
          <p:nvSpPr>
            <p:cNvPr id="33" name="rc33"/>
            <p:cNvSpPr/>
            <p:nvPr/>
          </p:nvSpPr>
          <p:spPr>
            <a:xfrm>
              <a:off x="4354560" y="3783696"/>
              <a:ext cx="249014" cy="126976"/>
            </a:xfrm>
            <a:prstGeom prst="rect">
              <a:avLst/>
            </a:prstGeom>
            <a:solidFill>
              <a:srgbClr val="1CABE2">
                <a:alpha val="100000"/>
              </a:srgbClr>
            </a:solidFill>
          </p:spPr>
          <p:txBody>
            <a:bodyPr/>
            <a:lstStyle/>
            <a:p/>
          </p:txBody>
        </p:sp>
        <p:sp>
          <p:nvSpPr>
            <p:cNvPr id="34" name="rc34"/>
            <p:cNvSpPr/>
            <p:nvPr/>
          </p:nvSpPr>
          <p:spPr>
            <a:xfrm>
              <a:off x="4631242" y="3735861"/>
              <a:ext cx="249014" cy="174811"/>
            </a:xfrm>
            <a:prstGeom prst="rect">
              <a:avLst/>
            </a:prstGeom>
            <a:solidFill>
              <a:srgbClr val="1CABE2">
                <a:alpha val="100000"/>
              </a:srgbClr>
            </a:solidFill>
          </p:spPr>
          <p:txBody>
            <a:bodyPr/>
            <a:lstStyle/>
            <a:p/>
          </p:txBody>
        </p:sp>
        <p:sp>
          <p:nvSpPr>
            <p:cNvPr id="35" name="rc35"/>
            <p:cNvSpPr/>
            <p:nvPr/>
          </p:nvSpPr>
          <p:spPr>
            <a:xfrm>
              <a:off x="4907924" y="3734143"/>
              <a:ext cx="249014" cy="176529"/>
            </a:xfrm>
            <a:prstGeom prst="rect">
              <a:avLst/>
            </a:prstGeom>
            <a:solidFill>
              <a:srgbClr val="1CABE2">
                <a:alpha val="100000"/>
              </a:srgbClr>
            </a:solidFill>
          </p:spPr>
          <p:txBody>
            <a:bodyPr/>
            <a:lstStyle/>
            <a:p/>
          </p:txBody>
        </p:sp>
        <p:sp>
          <p:nvSpPr>
            <p:cNvPr id="36" name="rc36"/>
            <p:cNvSpPr/>
            <p:nvPr/>
          </p:nvSpPr>
          <p:spPr>
            <a:xfrm>
              <a:off x="5184607" y="3646439"/>
              <a:ext cx="249014" cy="264234"/>
            </a:xfrm>
            <a:prstGeom prst="rect">
              <a:avLst/>
            </a:prstGeom>
            <a:solidFill>
              <a:srgbClr val="1CABE2">
                <a:alpha val="100000"/>
              </a:srgbClr>
            </a:solidFill>
          </p:spPr>
          <p:txBody>
            <a:bodyPr/>
            <a:lstStyle/>
            <a:p/>
          </p:txBody>
        </p:sp>
        <p:sp>
          <p:nvSpPr>
            <p:cNvPr id="37" name="rc37"/>
            <p:cNvSpPr/>
            <p:nvPr/>
          </p:nvSpPr>
          <p:spPr>
            <a:xfrm>
              <a:off x="5461289" y="3645363"/>
              <a:ext cx="249014" cy="265310"/>
            </a:xfrm>
            <a:prstGeom prst="rect">
              <a:avLst/>
            </a:prstGeom>
            <a:solidFill>
              <a:srgbClr val="1CABE2">
                <a:alpha val="100000"/>
              </a:srgbClr>
            </a:solidFill>
          </p:spPr>
          <p:txBody>
            <a:bodyPr/>
            <a:lstStyle/>
            <a:p/>
          </p:txBody>
        </p:sp>
        <p:sp>
          <p:nvSpPr>
            <p:cNvPr id="38" name="rc38"/>
            <p:cNvSpPr/>
            <p:nvPr/>
          </p:nvSpPr>
          <p:spPr>
            <a:xfrm>
              <a:off x="5737971" y="3731819"/>
              <a:ext cx="249014" cy="178853"/>
            </a:xfrm>
            <a:prstGeom prst="rect">
              <a:avLst/>
            </a:prstGeom>
            <a:solidFill>
              <a:srgbClr val="1CABE2">
                <a:alpha val="100000"/>
              </a:srgbClr>
            </a:solidFill>
          </p:spPr>
          <p:txBody>
            <a:bodyPr/>
            <a:lstStyle/>
            <a:p/>
          </p:txBody>
        </p:sp>
        <p:sp>
          <p:nvSpPr>
            <p:cNvPr id="39" name="rc39"/>
            <p:cNvSpPr/>
            <p:nvPr/>
          </p:nvSpPr>
          <p:spPr>
            <a:xfrm>
              <a:off x="6014654" y="3776643"/>
              <a:ext cx="249014" cy="134029"/>
            </a:xfrm>
            <a:prstGeom prst="rect">
              <a:avLst/>
            </a:prstGeom>
            <a:solidFill>
              <a:srgbClr val="1CABE2">
                <a:alpha val="100000"/>
              </a:srgbClr>
            </a:solidFill>
          </p:spPr>
          <p:txBody>
            <a:bodyPr/>
            <a:lstStyle/>
            <a:p/>
          </p:txBody>
        </p:sp>
        <p:sp>
          <p:nvSpPr>
            <p:cNvPr id="40" name="rc40"/>
            <p:cNvSpPr/>
            <p:nvPr/>
          </p:nvSpPr>
          <p:spPr>
            <a:xfrm>
              <a:off x="6291336" y="3733456"/>
              <a:ext cx="249014" cy="177217"/>
            </a:xfrm>
            <a:prstGeom prst="rect">
              <a:avLst/>
            </a:prstGeom>
            <a:solidFill>
              <a:srgbClr val="1CABE2">
                <a:alpha val="100000"/>
              </a:srgbClr>
            </a:solidFill>
          </p:spPr>
          <p:txBody>
            <a:bodyPr/>
            <a:lstStyle/>
            <a:p/>
          </p:txBody>
        </p:sp>
        <p:sp>
          <p:nvSpPr>
            <p:cNvPr id="41" name="rc41"/>
            <p:cNvSpPr/>
            <p:nvPr/>
          </p:nvSpPr>
          <p:spPr>
            <a:xfrm>
              <a:off x="6568018" y="3603712"/>
              <a:ext cx="249014" cy="306960"/>
            </a:xfrm>
            <a:prstGeom prst="rect">
              <a:avLst/>
            </a:prstGeom>
            <a:solidFill>
              <a:srgbClr val="1CABE2">
                <a:alpha val="100000"/>
              </a:srgbClr>
            </a:solidFill>
          </p:spPr>
          <p:txBody>
            <a:bodyPr/>
            <a:lstStyle/>
            <a:p/>
          </p:txBody>
        </p:sp>
        <p:sp>
          <p:nvSpPr>
            <p:cNvPr id="42" name="rc42"/>
            <p:cNvSpPr/>
            <p:nvPr/>
          </p:nvSpPr>
          <p:spPr>
            <a:xfrm>
              <a:off x="6844701" y="3422725"/>
              <a:ext cx="249014" cy="487948"/>
            </a:xfrm>
            <a:prstGeom prst="rect">
              <a:avLst/>
            </a:prstGeom>
            <a:solidFill>
              <a:srgbClr val="1CABE2">
                <a:alpha val="100000"/>
              </a:srgbClr>
            </a:solidFill>
          </p:spPr>
          <p:txBody>
            <a:bodyPr/>
            <a:lstStyle/>
            <a:p/>
          </p:txBody>
        </p:sp>
        <p:sp>
          <p:nvSpPr>
            <p:cNvPr id="43" name="rc43"/>
            <p:cNvSpPr/>
            <p:nvPr/>
          </p:nvSpPr>
          <p:spPr>
            <a:xfrm>
              <a:off x="7121383" y="3503864"/>
              <a:ext cx="249014" cy="406808"/>
            </a:xfrm>
            <a:prstGeom prst="rect">
              <a:avLst/>
            </a:prstGeom>
            <a:solidFill>
              <a:srgbClr val="1CABE2">
                <a:alpha val="100000"/>
              </a:srgbClr>
            </a:solidFill>
          </p:spPr>
          <p:txBody>
            <a:bodyPr/>
            <a:lstStyle/>
            <a:p/>
          </p:txBody>
        </p:sp>
        <p:sp>
          <p:nvSpPr>
            <p:cNvPr id="44" name="rc44"/>
            <p:cNvSpPr/>
            <p:nvPr/>
          </p:nvSpPr>
          <p:spPr>
            <a:xfrm>
              <a:off x="7398065" y="3588828"/>
              <a:ext cx="249014" cy="321844"/>
            </a:xfrm>
            <a:prstGeom prst="rect">
              <a:avLst/>
            </a:prstGeom>
            <a:solidFill>
              <a:srgbClr val="1CABE2">
                <a:alpha val="100000"/>
              </a:srgbClr>
            </a:solidFill>
          </p:spPr>
          <p:txBody>
            <a:bodyPr/>
            <a:lstStyle/>
            <a:p/>
          </p:txBody>
        </p:sp>
        <p:sp>
          <p:nvSpPr>
            <p:cNvPr id="45" name="rc45"/>
            <p:cNvSpPr/>
            <p:nvPr/>
          </p:nvSpPr>
          <p:spPr>
            <a:xfrm>
              <a:off x="7674748" y="3534148"/>
              <a:ext cx="249014" cy="376525"/>
            </a:xfrm>
            <a:prstGeom prst="rect">
              <a:avLst/>
            </a:prstGeom>
            <a:solidFill>
              <a:srgbClr val="1CABE2">
                <a:alpha val="100000"/>
              </a:srgbClr>
            </a:solidFill>
          </p:spPr>
          <p:txBody>
            <a:bodyPr/>
            <a:lstStyle/>
            <a:p/>
          </p:txBody>
        </p:sp>
        <p:sp>
          <p:nvSpPr>
            <p:cNvPr id="46" name="rc46"/>
            <p:cNvSpPr/>
            <p:nvPr/>
          </p:nvSpPr>
          <p:spPr>
            <a:xfrm>
              <a:off x="7951430" y="3719395"/>
              <a:ext cx="249014" cy="191278"/>
            </a:xfrm>
            <a:prstGeom prst="rect">
              <a:avLst/>
            </a:prstGeom>
            <a:solidFill>
              <a:srgbClr val="1CABE2">
                <a:alpha val="100000"/>
              </a:srgbClr>
            </a:solidFill>
          </p:spPr>
          <p:txBody>
            <a:bodyPr/>
            <a:lstStyle/>
            <a:p/>
          </p:txBody>
        </p:sp>
        <p:sp>
          <p:nvSpPr>
            <p:cNvPr id="47" name="rc47"/>
            <p:cNvSpPr/>
            <p:nvPr/>
          </p:nvSpPr>
          <p:spPr>
            <a:xfrm>
              <a:off x="1311054" y="2301541"/>
              <a:ext cx="249014" cy="905137"/>
            </a:xfrm>
            <a:prstGeom prst="rect">
              <a:avLst/>
            </a:prstGeom>
            <a:solidFill>
              <a:srgbClr val="B3B3B3">
                <a:alpha val="100000"/>
              </a:srgbClr>
            </a:solidFill>
          </p:spPr>
          <p:txBody>
            <a:bodyPr/>
            <a:lstStyle/>
            <a:p/>
          </p:txBody>
        </p:sp>
        <p:sp>
          <p:nvSpPr>
            <p:cNvPr id="48" name="rc48"/>
            <p:cNvSpPr/>
            <p:nvPr/>
          </p:nvSpPr>
          <p:spPr>
            <a:xfrm>
              <a:off x="1587736" y="2278120"/>
              <a:ext cx="249014" cy="918313"/>
            </a:xfrm>
            <a:prstGeom prst="rect">
              <a:avLst/>
            </a:prstGeom>
            <a:solidFill>
              <a:srgbClr val="B3B3B3">
                <a:alpha val="100000"/>
              </a:srgbClr>
            </a:solidFill>
          </p:spPr>
          <p:txBody>
            <a:bodyPr/>
            <a:lstStyle/>
            <a:p/>
          </p:txBody>
        </p:sp>
        <p:sp>
          <p:nvSpPr>
            <p:cNvPr id="49" name="rc49"/>
            <p:cNvSpPr/>
            <p:nvPr/>
          </p:nvSpPr>
          <p:spPr>
            <a:xfrm>
              <a:off x="1864419" y="2522370"/>
              <a:ext cx="249014" cy="347073"/>
            </a:xfrm>
            <a:prstGeom prst="rect">
              <a:avLst/>
            </a:prstGeom>
            <a:solidFill>
              <a:srgbClr val="B3B3B3">
                <a:alpha val="100000"/>
              </a:srgbClr>
            </a:solidFill>
          </p:spPr>
          <p:txBody>
            <a:bodyPr/>
            <a:lstStyle/>
            <a:p/>
          </p:txBody>
        </p:sp>
        <p:sp>
          <p:nvSpPr>
            <p:cNvPr id="50" name="rc50"/>
            <p:cNvSpPr/>
            <p:nvPr/>
          </p:nvSpPr>
          <p:spPr>
            <a:xfrm>
              <a:off x="2141101" y="2947463"/>
              <a:ext cx="249014" cy="285393"/>
            </a:xfrm>
            <a:prstGeom prst="rect">
              <a:avLst/>
            </a:prstGeom>
            <a:solidFill>
              <a:srgbClr val="B3B3B3">
                <a:alpha val="100000"/>
              </a:srgbClr>
            </a:solidFill>
          </p:spPr>
          <p:txBody>
            <a:bodyPr/>
            <a:lstStyle/>
            <a:p/>
          </p:txBody>
        </p:sp>
        <p:sp>
          <p:nvSpPr>
            <p:cNvPr id="51" name="rc51"/>
            <p:cNvSpPr/>
            <p:nvPr/>
          </p:nvSpPr>
          <p:spPr>
            <a:xfrm>
              <a:off x="2417783" y="3438486"/>
              <a:ext cx="249014" cy="290575"/>
            </a:xfrm>
            <a:prstGeom prst="rect">
              <a:avLst/>
            </a:prstGeom>
            <a:solidFill>
              <a:srgbClr val="B3B3B3">
                <a:alpha val="100000"/>
              </a:srgbClr>
            </a:solidFill>
          </p:spPr>
          <p:txBody>
            <a:bodyPr/>
            <a:lstStyle/>
            <a:p/>
          </p:txBody>
        </p:sp>
        <p:sp>
          <p:nvSpPr>
            <p:cNvPr id="52" name="rc52"/>
            <p:cNvSpPr/>
            <p:nvPr/>
          </p:nvSpPr>
          <p:spPr>
            <a:xfrm>
              <a:off x="2694466" y="3320670"/>
              <a:ext cx="249014" cy="479375"/>
            </a:xfrm>
            <a:prstGeom prst="rect">
              <a:avLst/>
            </a:prstGeom>
            <a:solidFill>
              <a:srgbClr val="B3B3B3">
                <a:alpha val="100000"/>
              </a:srgbClr>
            </a:solidFill>
          </p:spPr>
          <p:txBody>
            <a:bodyPr/>
            <a:lstStyle/>
            <a:p/>
          </p:txBody>
        </p:sp>
        <p:sp>
          <p:nvSpPr>
            <p:cNvPr id="53" name="rc53"/>
            <p:cNvSpPr/>
            <p:nvPr/>
          </p:nvSpPr>
          <p:spPr>
            <a:xfrm>
              <a:off x="2971148" y="3498972"/>
              <a:ext cx="249014" cy="374273"/>
            </a:xfrm>
            <a:prstGeom prst="rect">
              <a:avLst/>
            </a:prstGeom>
            <a:solidFill>
              <a:srgbClr val="B3B3B3">
                <a:alpha val="100000"/>
              </a:srgbClr>
            </a:solidFill>
          </p:spPr>
          <p:txBody>
            <a:bodyPr/>
            <a:lstStyle/>
            <a:p/>
          </p:txBody>
        </p:sp>
        <p:sp>
          <p:nvSpPr>
            <p:cNvPr id="54" name="rc54"/>
            <p:cNvSpPr/>
            <p:nvPr/>
          </p:nvSpPr>
          <p:spPr>
            <a:xfrm>
              <a:off x="3247830" y="3682275"/>
              <a:ext cx="249014" cy="114199"/>
            </a:xfrm>
            <a:prstGeom prst="rect">
              <a:avLst/>
            </a:prstGeom>
            <a:solidFill>
              <a:srgbClr val="B3B3B3">
                <a:alpha val="100000"/>
              </a:srgbClr>
            </a:solidFill>
          </p:spPr>
          <p:txBody>
            <a:bodyPr/>
            <a:lstStyle/>
            <a:p/>
          </p:txBody>
        </p:sp>
        <p:sp>
          <p:nvSpPr>
            <p:cNvPr id="55" name="rc55"/>
            <p:cNvSpPr/>
            <p:nvPr/>
          </p:nvSpPr>
          <p:spPr>
            <a:xfrm>
              <a:off x="3524513" y="3441280"/>
              <a:ext cx="249014" cy="234700"/>
            </a:xfrm>
            <a:prstGeom prst="rect">
              <a:avLst/>
            </a:prstGeom>
            <a:solidFill>
              <a:srgbClr val="B3B3B3">
                <a:alpha val="100000"/>
              </a:srgbClr>
            </a:solidFill>
          </p:spPr>
          <p:txBody>
            <a:bodyPr/>
            <a:lstStyle/>
            <a:p/>
          </p:txBody>
        </p:sp>
        <p:sp>
          <p:nvSpPr>
            <p:cNvPr id="56" name="rc56"/>
            <p:cNvSpPr/>
            <p:nvPr/>
          </p:nvSpPr>
          <p:spPr>
            <a:xfrm>
              <a:off x="3801195" y="3349787"/>
              <a:ext cx="249014" cy="320506"/>
            </a:xfrm>
            <a:prstGeom prst="rect">
              <a:avLst/>
            </a:prstGeom>
            <a:solidFill>
              <a:srgbClr val="B3B3B3">
                <a:alpha val="100000"/>
              </a:srgbClr>
            </a:solidFill>
          </p:spPr>
          <p:txBody>
            <a:bodyPr/>
            <a:lstStyle/>
            <a:p/>
          </p:txBody>
        </p:sp>
        <p:sp>
          <p:nvSpPr>
            <p:cNvPr id="57" name="rc57"/>
            <p:cNvSpPr/>
            <p:nvPr/>
          </p:nvSpPr>
          <p:spPr>
            <a:xfrm>
              <a:off x="4077877" y="3459058"/>
              <a:ext cx="249014" cy="287392"/>
            </a:xfrm>
            <a:prstGeom prst="rect">
              <a:avLst/>
            </a:prstGeom>
            <a:solidFill>
              <a:srgbClr val="B3B3B3">
                <a:alpha val="100000"/>
              </a:srgbClr>
            </a:solidFill>
          </p:spPr>
          <p:txBody>
            <a:bodyPr/>
            <a:lstStyle/>
            <a:p/>
          </p:txBody>
        </p:sp>
        <p:sp>
          <p:nvSpPr>
            <p:cNvPr id="58" name="rc58"/>
            <p:cNvSpPr/>
            <p:nvPr/>
          </p:nvSpPr>
          <p:spPr>
            <a:xfrm>
              <a:off x="4354560" y="3572072"/>
              <a:ext cx="249014" cy="211624"/>
            </a:xfrm>
            <a:prstGeom prst="rect">
              <a:avLst/>
            </a:prstGeom>
            <a:solidFill>
              <a:srgbClr val="B3B3B3">
                <a:alpha val="100000"/>
              </a:srgbClr>
            </a:solidFill>
          </p:spPr>
          <p:txBody>
            <a:bodyPr/>
            <a:lstStyle/>
            <a:p/>
          </p:txBody>
        </p:sp>
        <p:sp>
          <p:nvSpPr>
            <p:cNvPr id="59" name="rc59"/>
            <p:cNvSpPr/>
            <p:nvPr/>
          </p:nvSpPr>
          <p:spPr>
            <a:xfrm>
              <a:off x="4631242" y="3517346"/>
              <a:ext cx="249014" cy="218514"/>
            </a:xfrm>
            <a:prstGeom prst="rect">
              <a:avLst/>
            </a:prstGeom>
            <a:solidFill>
              <a:srgbClr val="B3B3B3">
                <a:alpha val="100000"/>
              </a:srgbClr>
            </a:solidFill>
          </p:spPr>
          <p:txBody>
            <a:bodyPr/>
            <a:lstStyle/>
            <a:p/>
          </p:txBody>
        </p:sp>
        <p:sp>
          <p:nvSpPr>
            <p:cNvPr id="60" name="rc60"/>
            <p:cNvSpPr/>
            <p:nvPr/>
          </p:nvSpPr>
          <p:spPr>
            <a:xfrm>
              <a:off x="4907924" y="3557613"/>
              <a:ext cx="249014" cy="176529"/>
            </a:xfrm>
            <a:prstGeom prst="rect">
              <a:avLst/>
            </a:prstGeom>
            <a:solidFill>
              <a:srgbClr val="B3B3B3">
                <a:alpha val="100000"/>
              </a:srgbClr>
            </a:solidFill>
          </p:spPr>
          <p:txBody>
            <a:bodyPr/>
            <a:lstStyle/>
            <a:p/>
          </p:txBody>
        </p:sp>
        <p:sp>
          <p:nvSpPr>
            <p:cNvPr id="61" name="rc61"/>
            <p:cNvSpPr/>
            <p:nvPr/>
          </p:nvSpPr>
          <p:spPr>
            <a:xfrm>
              <a:off x="5184607" y="3426251"/>
              <a:ext cx="249014" cy="220187"/>
            </a:xfrm>
            <a:prstGeom prst="rect">
              <a:avLst/>
            </a:prstGeom>
            <a:solidFill>
              <a:srgbClr val="B3B3B3">
                <a:alpha val="100000"/>
              </a:srgbClr>
            </a:solidFill>
          </p:spPr>
          <p:txBody>
            <a:bodyPr/>
            <a:lstStyle/>
            <a:p/>
          </p:txBody>
        </p:sp>
        <p:sp>
          <p:nvSpPr>
            <p:cNvPr id="62" name="rc62"/>
            <p:cNvSpPr/>
            <p:nvPr/>
          </p:nvSpPr>
          <p:spPr>
            <a:xfrm>
              <a:off x="5461289" y="3424271"/>
              <a:ext cx="249014" cy="221091"/>
            </a:xfrm>
            <a:prstGeom prst="rect">
              <a:avLst/>
            </a:prstGeom>
            <a:solidFill>
              <a:srgbClr val="B3B3B3">
                <a:alpha val="100000"/>
              </a:srgbClr>
            </a:solidFill>
          </p:spPr>
          <p:txBody>
            <a:bodyPr/>
            <a:lstStyle/>
            <a:p/>
          </p:txBody>
        </p:sp>
        <p:sp>
          <p:nvSpPr>
            <p:cNvPr id="63" name="rc63"/>
            <p:cNvSpPr/>
            <p:nvPr/>
          </p:nvSpPr>
          <p:spPr>
            <a:xfrm>
              <a:off x="5737971" y="3597672"/>
              <a:ext cx="249014" cy="134147"/>
            </a:xfrm>
            <a:prstGeom prst="rect">
              <a:avLst/>
            </a:prstGeom>
            <a:solidFill>
              <a:srgbClr val="B3B3B3">
                <a:alpha val="100000"/>
              </a:srgbClr>
            </a:solidFill>
          </p:spPr>
          <p:txBody>
            <a:bodyPr/>
            <a:lstStyle/>
            <a:p/>
          </p:txBody>
        </p:sp>
        <p:sp>
          <p:nvSpPr>
            <p:cNvPr id="64" name="rc64"/>
            <p:cNvSpPr/>
            <p:nvPr/>
          </p:nvSpPr>
          <p:spPr>
            <a:xfrm>
              <a:off x="6014654" y="3597934"/>
              <a:ext cx="249014" cy="178709"/>
            </a:xfrm>
            <a:prstGeom prst="rect">
              <a:avLst/>
            </a:prstGeom>
            <a:solidFill>
              <a:srgbClr val="B3B3B3">
                <a:alpha val="100000"/>
              </a:srgbClr>
            </a:solidFill>
          </p:spPr>
          <p:txBody>
            <a:bodyPr/>
            <a:lstStyle/>
            <a:p/>
          </p:txBody>
        </p:sp>
        <p:sp>
          <p:nvSpPr>
            <p:cNvPr id="65" name="rc65"/>
            <p:cNvSpPr/>
            <p:nvPr/>
          </p:nvSpPr>
          <p:spPr>
            <a:xfrm>
              <a:off x="6291336" y="3556248"/>
              <a:ext cx="249014" cy="177207"/>
            </a:xfrm>
            <a:prstGeom prst="rect">
              <a:avLst/>
            </a:prstGeom>
            <a:solidFill>
              <a:srgbClr val="B3B3B3">
                <a:alpha val="100000"/>
              </a:srgbClr>
            </a:solidFill>
          </p:spPr>
          <p:txBody>
            <a:bodyPr/>
            <a:lstStyle/>
            <a:p/>
          </p:txBody>
        </p:sp>
        <p:sp>
          <p:nvSpPr>
            <p:cNvPr id="66" name="rc66"/>
            <p:cNvSpPr/>
            <p:nvPr/>
          </p:nvSpPr>
          <p:spPr>
            <a:xfrm>
              <a:off x="6568018" y="3516008"/>
              <a:ext cx="249014" cy="87704"/>
            </a:xfrm>
            <a:prstGeom prst="rect">
              <a:avLst/>
            </a:prstGeom>
            <a:solidFill>
              <a:srgbClr val="B3B3B3">
                <a:alpha val="100000"/>
              </a:srgbClr>
            </a:solidFill>
          </p:spPr>
          <p:txBody>
            <a:bodyPr/>
            <a:lstStyle/>
            <a:p/>
          </p:txBody>
        </p:sp>
        <p:sp>
          <p:nvSpPr>
            <p:cNvPr id="67" name="rc67"/>
            <p:cNvSpPr/>
            <p:nvPr/>
          </p:nvSpPr>
          <p:spPr>
            <a:xfrm>
              <a:off x="6844701" y="3156574"/>
              <a:ext cx="249014" cy="266151"/>
            </a:xfrm>
            <a:prstGeom prst="rect">
              <a:avLst/>
            </a:prstGeom>
            <a:solidFill>
              <a:srgbClr val="B3B3B3">
                <a:alpha val="100000"/>
              </a:srgbClr>
            </a:solidFill>
          </p:spPr>
          <p:txBody>
            <a:bodyPr/>
            <a:lstStyle/>
            <a:p/>
          </p:txBody>
        </p:sp>
        <p:sp>
          <p:nvSpPr>
            <p:cNvPr id="68" name="rc68"/>
            <p:cNvSpPr/>
            <p:nvPr/>
          </p:nvSpPr>
          <p:spPr>
            <a:xfrm>
              <a:off x="7121383" y="3232658"/>
              <a:ext cx="249014" cy="271205"/>
            </a:xfrm>
            <a:prstGeom prst="rect">
              <a:avLst/>
            </a:prstGeom>
            <a:solidFill>
              <a:srgbClr val="B3B3B3">
                <a:alpha val="100000"/>
              </a:srgbClr>
            </a:solidFill>
          </p:spPr>
          <p:txBody>
            <a:bodyPr/>
            <a:lstStyle/>
            <a:p/>
          </p:txBody>
        </p:sp>
        <p:sp>
          <p:nvSpPr>
            <p:cNvPr id="69" name="rc69"/>
            <p:cNvSpPr/>
            <p:nvPr/>
          </p:nvSpPr>
          <p:spPr>
            <a:xfrm>
              <a:off x="7398065" y="3588828"/>
              <a:ext cx="249014" cy="0"/>
            </a:xfrm>
            <a:prstGeom prst="rect">
              <a:avLst/>
            </a:prstGeom>
            <a:solidFill>
              <a:srgbClr val="B3B3B3">
                <a:alpha val="100000"/>
              </a:srgbClr>
            </a:solidFill>
          </p:spPr>
          <p:txBody>
            <a:bodyPr/>
            <a:lstStyle/>
            <a:p/>
          </p:txBody>
        </p:sp>
        <p:sp>
          <p:nvSpPr>
            <p:cNvPr id="70" name="rc70"/>
            <p:cNvSpPr/>
            <p:nvPr/>
          </p:nvSpPr>
          <p:spPr>
            <a:xfrm>
              <a:off x="7674748" y="3534148"/>
              <a:ext cx="249014" cy="0"/>
            </a:xfrm>
            <a:prstGeom prst="rect">
              <a:avLst/>
            </a:prstGeom>
            <a:solidFill>
              <a:srgbClr val="B3B3B3">
                <a:alpha val="100000"/>
              </a:srgbClr>
            </a:solidFill>
          </p:spPr>
          <p:txBody>
            <a:bodyPr/>
            <a:lstStyle/>
            <a:p/>
          </p:txBody>
        </p:sp>
        <p:sp>
          <p:nvSpPr>
            <p:cNvPr id="71" name="rc71"/>
            <p:cNvSpPr/>
            <p:nvPr/>
          </p:nvSpPr>
          <p:spPr>
            <a:xfrm>
              <a:off x="7951430" y="3480299"/>
              <a:ext cx="249014" cy="239095"/>
            </a:xfrm>
            <a:prstGeom prst="rect">
              <a:avLst/>
            </a:prstGeom>
            <a:solidFill>
              <a:srgbClr val="B3B3B3">
                <a:alpha val="100000"/>
              </a:srgbClr>
            </a:solidFill>
          </p:spPr>
          <p:txBody>
            <a:bodyPr/>
            <a:lstStyle/>
            <a:p/>
          </p:txBody>
        </p:sp>
        <p:sp>
          <p:nvSpPr>
            <p:cNvPr id="72" name="pl72"/>
            <p:cNvSpPr/>
            <p:nvPr/>
          </p:nvSpPr>
          <p:spPr>
            <a:xfrm>
              <a:off x="1435561" y="1216961"/>
              <a:ext cx="6640376" cy="789067"/>
            </a:xfrm>
            <a:custGeom>
              <a:avLst/>
              <a:pathLst>
                <a:path w="6640376" h="789067">
                  <a:moveTo>
                    <a:pt x="0" y="544184"/>
                  </a:moveTo>
                  <a:lnTo>
                    <a:pt x="276682" y="544184"/>
                  </a:lnTo>
                  <a:lnTo>
                    <a:pt x="553364" y="789067"/>
                  </a:lnTo>
                  <a:lnTo>
                    <a:pt x="830047" y="489765"/>
                  </a:lnTo>
                  <a:lnTo>
                    <a:pt x="1106729" y="108836"/>
                  </a:lnTo>
                  <a:lnTo>
                    <a:pt x="1383411" y="54418"/>
                  </a:lnTo>
                  <a:lnTo>
                    <a:pt x="1660094" y="0"/>
                  </a:lnTo>
                  <a:lnTo>
                    <a:pt x="1936776" y="54418"/>
                  </a:lnTo>
                  <a:lnTo>
                    <a:pt x="2213458" y="136046"/>
                  </a:lnTo>
                  <a:lnTo>
                    <a:pt x="2490141" y="136046"/>
                  </a:lnTo>
                  <a:lnTo>
                    <a:pt x="2766823" y="81627"/>
                  </a:lnTo>
                  <a:lnTo>
                    <a:pt x="3043505" y="54418"/>
                  </a:lnTo>
                  <a:lnTo>
                    <a:pt x="3320188" y="81627"/>
                  </a:lnTo>
                  <a:lnTo>
                    <a:pt x="3596870" y="81627"/>
                  </a:lnTo>
                  <a:lnTo>
                    <a:pt x="3873552" y="136046"/>
                  </a:lnTo>
                  <a:lnTo>
                    <a:pt x="4150235" y="136046"/>
                  </a:lnTo>
                  <a:lnTo>
                    <a:pt x="4426917" y="81627"/>
                  </a:lnTo>
                  <a:lnTo>
                    <a:pt x="4703599" y="54418"/>
                  </a:lnTo>
                  <a:lnTo>
                    <a:pt x="4980282" y="81627"/>
                  </a:lnTo>
                  <a:lnTo>
                    <a:pt x="5256964" y="163255"/>
                  </a:lnTo>
                  <a:lnTo>
                    <a:pt x="5533646" y="272092"/>
                  </a:lnTo>
                  <a:lnTo>
                    <a:pt x="5810329" y="217673"/>
                  </a:lnTo>
                  <a:lnTo>
                    <a:pt x="6087011" y="163255"/>
                  </a:lnTo>
                  <a:lnTo>
                    <a:pt x="6363693" y="190464"/>
                  </a:lnTo>
                  <a:lnTo>
                    <a:pt x="6640376" y="81627"/>
                  </a:lnTo>
                </a:path>
              </a:pathLst>
            </a:custGeom>
            <a:ln w="27101" cap="flat">
              <a:solidFill>
                <a:srgbClr val="0058AB">
                  <a:alpha val="50196"/>
                </a:srgbClr>
              </a:solidFill>
              <a:prstDash val="solid"/>
              <a:round/>
            </a:ln>
          </p:spPr>
          <p:txBody>
            <a:bodyPr/>
            <a:lstStyle/>
            <a:p/>
          </p:txBody>
        </p:sp>
        <p:sp>
          <p:nvSpPr>
            <p:cNvPr id="73" name="pl73"/>
            <p:cNvSpPr/>
            <p:nvPr/>
          </p:nvSpPr>
          <p:spPr>
            <a:xfrm>
              <a:off x="1435561" y="1353007"/>
              <a:ext cx="6640376" cy="1142786"/>
            </a:xfrm>
            <a:custGeom>
              <a:avLst/>
              <a:pathLst>
                <a:path w="6640376" h="1142786">
                  <a:moveTo>
                    <a:pt x="0" y="1142786"/>
                  </a:moveTo>
                  <a:lnTo>
                    <a:pt x="276682" y="1142786"/>
                  </a:lnTo>
                  <a:lnTo>
                    <a:pt x="553364" y="925113"/>
                  </a:lnTo>
                  <a:lnTo>
                    <a:pt x="830047" y="571393"/>
                  </a:lnTo>
                  <a:lnTo>
                    <a:pt x="1106729" y="190464"/>
                  </a:lnTo>
                  <a:lnTo>
                    <a:pt x="1383411" y="272092"/>
                  </a:lnTo>
                  <a:lnTo>
                    <a:pt x="1660094" y="136046"/>
                  </a:lnTo>
                  <a:lnTo>
                    <a:pt x="1936776" y="0"/>
                  </a:lnTo>
                  <a:lnTo>
                    <a:pt x="2213458" y="163255"/>
                  </a:lnTo>
                  <a:lnTo>
                    <a:pt x="2490141" y="217673"/>
                  </a:lnTo>
                  <a:lnTo>
                    <a:pt x="2766823" y="136046"/>
                  </a:lnTo>
                  <a:lnTo>
                    <a:pt x="3043505" y="54418"/>
                  </a:lnTo>
                  <a:lnTo>
                    <a:pt x="3320188" y="81627"/>
                  </a:lnTo>
                  <a:lnTo>
                    <a:pt x="3596870" y="54418"/>
                  </a:lnTo>
                  <a:lnTo>
                    <a:pt x="3873552" y="136046"/>
                  </a:lnTo>
                  <a:lnTo>
                    <a:pt x="4150235" y="136046"/>
                  </a:lnTo>
                  <a:lnTo>
                    <a:pt x="4426917" y="27209"/>
                  </a:lnTo>
                  <a:lnTo>
                    <a:pt x="4703599" y="27209"/>
                  </a:lnTo>
                  <a:lnTo>
                    <a:pt x="4980282" y="54418"/>
                  </a:lnTo>
                  <a:lnTo>
                    <a:pt x="5256964" y="81627"/>
                  </a:lnTo>
                  <a:lnTo>
                    <a:pt x="5533646" y="299301"/>
                  </a:lnTo>
                  <a:lnTo>
                    <a:pt x="5810329" y="244882"/>
                  </a:lnTo>
                  <a:lnTo>
                    <a:pt x="6087011" y="27209"/>
                  </a:lnTo>
                  <a:lnTo>
                    <a:pt x="6363693" y="54418"/>
                  </a:lnTo>
                  <a:lnTo>
                    <a:pt x="6640376" y="81627"/>
                  </a:lnTo>
                </a:path>
              </a:pathLst>
            </a:custGeom>
            <a:ln w="27101" cap="flat">
              <a:solidFill>
                <a:srgbClr val="333333">
                  <a:alpha val="50196"/>
                </a:srgbClr>
              </a:solidFill>
              <a:prstDash val="solid"/>
              <a:round/>
            </a:ln>
          </p:spPr>
          <p:txBody>
            <a:bodyPr/>
            <a:lstStyle/>
            <a:p/>
          </p:txBody>
        </p:sp>
        <p:sp>
          <p:nvSpPr>
            <p:cNvPr id="74" name="tx74"/>
            <p:cNvSpPr/>
            <p:nvPr/>
          </p:nvSpPr>
          <p:spPr>
            <a:xfrm>
              <a:off x="6632236"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6908918" y="1332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7185600"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738965"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8015647"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32236"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6908918" y="1704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2" name="tx82"/>
            <p:cNvSpPr/>
            <p:nvPr/>
          </p:nvSpPr>
          <p:spPr>
            <a:xfrm>
              <a:off x="7185600"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3" name="tx83"/>
            <p:cNvSpPr/>
            <p:nvPr/>
          </p:nvSpPr>
          <p:spPr>
            <a:xfrm>
              <a:off x="7462283"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738965" y="14601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8015647"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1375271" y="3518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7" name="tx87"/>
            <p:cNvSpPr/>
            <p:nvPr/>
          </p:nvSpPr>
          <p:spPr>
            <a:xfrm>
              <a:off x="2758683" y="3816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42095" y="37881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5525506" y="37375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6632236" y="37167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6908918" y="36265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7185600" y="366714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3" name="tx93"/>
            <p:cNvSpPr/>
            <p:nvPr/>
          </p:nvSpPr>
          <p:spPr>
            <a:xfrm>
              <a:off x="7462283" y="37092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7738965" y="36832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 name="tx95"/>
            <p:cNvSpPr/>
            <p:nvPr/>
          </p:nvSpPr>
          <p:spPr>
            <a:xfrm>
              <a:off x="8015647" y="3775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6" name="tx96"/>
            <p:cNvSpPr/>
            <p:nvPr/>
          </p:nvSpPr>
          <p:spPr>
            <a:xfrm>
              <a:off x="1345126" y="27136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7" name="tx97"/>
            <p:cNvSpPr/>
            <p:nvPr/>
          </p:nvSpPr>
          <p:spPr>
            <a:xfrm>
              <a:off x="2758683" y="3519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 name="tx98"/>
            <p:cNvSpPr/>
            <p:nvPr/>
          </p:nvSpPr>
          <p:spPr>
            <a:xfrm>
              <a:off x="4142095" y="35622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5525506" y="3495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6632236" y="35194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1" name="tx101"/>
            <p:cNvSpPr/>
            <p:nvPr/>
          </p:nvSpPr>
          <p:spPr>
            <a:xfrm>
              <a:off x="6908918" y="3249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2" name="tx102"/>
            <p:cNvSpPr/>
            <p:nvPr/>
          </p:nvSpPr>
          <p:spPr>
            <a:xfrm>
              <a:off x="7185600" y="33277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3" name="tx103"/>
            <p:cNvSpPr/>
            <p:nvPr/>
          </p:nvSpPr>
          <p:spPr>
            <a:xfrm>
              <a:off x="8015647" y="3559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1345126" y="21835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05" name="tx105"/>
            <p:cNvSpPr/>
            <p:nvPr/>
          </p:nvSpPr>
          <p:spPr>
            <a:xfrm>
              <a:off x="2758683" y="3202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6" name="tx106"/>
            <p:cNvSpPr/>
            <p:nvPr/>
          </p:nvSpPr>
          <p:spPr>
            <a:xfrm>
              <a:off x="4142095" y="33410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07" name="tx107"/>
            <p:cNvSpPr/>
            <p:nvPr/>
          </p:nvSpPr>
          <p:spPr>
            <a:xfrm>
              <a:off x="5525506" y="330655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8" name="tx108"/>
            <p:cNvSpPr/>
            <p:nvPr/>
          </p:nvSpPr>
          <p:spPr>
            <a:xfrm>
              <a:off x="6632236" y="33996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9" name="tx109"/>
            <p:cNvSpPr/>
            <p:nvPr/>
          </p:nvSpPr>
          <p:spPr>
            <a:xfrm>
              <a:off x="6908918" y="30384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0" name="tx110"/>
            <p:cNvSpPr/>
            <p:nvPr/>
          </p:nvSpPr>
          <p:spPr>
            <a:xfrm>
              <a:off x="7185600" y="31159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1" name="tx111"/>
            <p:cNvSpPr/>
            <p:nvPr/>
          </p:nvSpPr>
          <p:spPr>
            <a:xfrm>
              <a:off x="7462283" y="3470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2" name="tx112"/>
            <p:cNvSpPr/>
            <p:nvPr/>
          </p:nvSpPr>
          <p:spPr>
            <a:xfrm>
              <a:off x="7738965" y="3417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3" name="tx113"/>
            <p:cNvSpPr/>
            <p:nvPr/>
          </p:nvSpPr>
          <p:spPr>
            <a:xfrm>
              <a:off x="8015647" y="3362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4" name="tx114"/>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295429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205003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114570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4" name="tx134"/>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5" name="pl135"/>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808891"/>
              <a:ext cx="201456" cy="201456"/>
            </a:xfrm>
            <a:prstGeom prst="rect">
              <a:avLst/>
            </a:prstGeom>
            <a:solidFill>
              <a:srgbClr val="B3B3B3">
                <a:alpha val="100000"/>
              </a:srgbClr>
            </a:solidFill>
          </p:spPr>
          <p:txBody>
            <a:bodyPr/>
            <a:lstStyle/>
            <a:p/>
          </p:txBody>
        </p:sp>
        <p:sp>
          <p:nvSpPr>
            <p:cNvPr id="140" name="rc140"/>
            <p:cNvSpPr/>
            <p:nvPr/>
          </p:nvSpPr>
          <p:spPr>
            <a:xfrm>
              <a:off x="5573066" y="4808891"/>
              <a:ext cx="201456" cy="201456"/>
            </a:xfrm>
            <a:prstGeom prst="rect">
              <a:avLst/>
            </a:prstGeom>
            <a:solidFill>
              <a:srgbClr val="1CABE2">
                <a:alpha val="100000"/>
              </a:srgbClr>
            </a:solidFill>
          </p:spPr>
          <p:txBody>
            <a:bodyPr/>
            <a:lstStyle/>
            <a:p/>
          </p:txBody>
        </p:sp>
        <p:sp>
          <p:nvSpPr>
            <p:cNvPr id="141" name="tx141"/>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4" name="tx144"/>
            <p:cNvSpPr/>
            <p:nvPr/>
          </p:nvSpPr>
          <p:spPr>
            <a:xfrm>
              <a:off x="966584"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2000-2024</a:t>
              </a:r>
            </a:p>
          </p:txBody>
        </p:sp>
        <p:sp>
          <p:nvSpPr>
            <p:cNvPr id="145" name="pl145"/>
            <p:cNvSpPr/>
            <p:nvPr/>
          </p:nvSpPr>
          <p:spPr>
            <a:xfrm>
              <a:off x="2034821"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48235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92988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37742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82495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75858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20612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6536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10118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60230"/>
              <a:ext cx="4913796" cy="157133"/>
            </a:xfrm>
            <a:prstGeom prst="rect">
              <a:avLst/>
            </a:prstGeom>
            <a:solidFill>
              <a:srgbClr val="1CABE2">
                <a:alpha val="100000"/>
              </a:srgbClr>
            </a:solidFill>
          </p:spPr>
          <p:txBody>
            <a:bodyPr/>
            <a:lstStyle/>
            <a:p/>
          </p:txBody>
        </p:sp>
        <p:sp>
          <p:nvSpPr>
            <p:cNvPr id="159" name="rc159"/>
            <p:cNvSpPr/>
            <p:nvPr/>
          </p:nvSpPr>
          <p:spPr>
            <a:xfrm>
              <a:off x="1311054" y="5463814"/>
              <a:ext cx="6027384" cy="157133"/>
            </a:xfrm>
            <a:prstGeom prst="rect">
              <a:avLst/>
            </a:prstGeom>
            <a:solidFill>
              <a:srgbClr val="1CABE2">
                <a:alpha val="100000"/>
              </a:srgbClr>
            </a:solidFill>
          </p:spPr>
          <p:txBody>
            <a:bodyPr/>
            <a:lstStyle/>
            <a:p/>
          </p:txBody>
        </p:sp>
        <p:sp>
          <p:nvSpPr>
            <p:cNvPr id="160" name="rc160"/>
            <p:cNvSpPr/>
            <p:nvPr/>
          </p:nvSpPr>
          <p:spPr>
            <a:xfrm>
              <a:off x="1311054" y="5267397"/>
              <a:ext cx="3061967" cy="157133"/>
            </a:xfrm>
            <a:prstGeom prst="rect">
              <a:avLst/>
            </a:prstGeom>
            <a:solidFill>
              <a:srgbClr val="1CABE2">
                <a:alpha val="100000"/>
              </a:srgbClr>
            </a:solidFill>
          </p:spPr>
          <p:txBody>
            <a:bodyPr/>
            <a:lstStyle/>
            <a:p/>
          </p:txBody>
        </p:sp>
        <p:sp>
          <p:nvSpPr>
            <p:cNvPr id="161" name="rc161"/>
            <p:cNvSpPr/>
            <p:nvPr/>
          </p:nvSpPr>
          <p:spPr>
            <a:xfrm>
              <a:off x="6224850" y="5660230"/>
              <a:ext cx="1403962" cy="157133"/>
            </a:xfrm>
            <a:prstGeom prst="rect">
              <a:avLst/>
            </a:prstGeom>
            <a:solidFill>
              <a:srgbClr val="B3B3B3">
                <a:alpha val="100000"/>
              </a:srgbClr>
            </a:solidFill>
          </p:spPr>
          <p:txBody>
            <a:bodyPr/>
            <a:lstStyle/>
            <a:p/>
          </p:txBody>
        </p:sp>
        <p:sp>
          <p:nvSpPr>
            <p:cNvPr id="162" name="rc162"/>
            <p:cNvSpPr/>
            <p:nvPr/>
          </p:nvSpPr>
          <p:spPr>
            <a:xfrm>
              <a:off x="7338438" y="5463814"/>
              <a:ext cx="0" cy="157133"/>
            </a:xfrm>
            <a:prstGeom prst="rect">
              <a:avLst/>
            </a:prstGeom>
            <a:solidFill>
              <a:srgbClr val="B3B3B3">
                <a:alpha val="100000"/>
              </a:srgbClr>
            </a:solidFill>
          </p:spPr>
          <p:txBody>
            <a:bodyPr/>
            <a:lstStyle/>
            <a:p/>
          </p:txBody>
        </p:sp>
        <p:sp>
          <p:nvSpPr>
            <p:cNvPr id="163" name="rc163"/>
            <p:cNvSpPr/>
            <p:nvPr/>
          </p:nvSpPr>
          <p:spPr>
            <a:xfrm>
              <a:off x="4373021" y="5267397"/>
              <a:ext cx="3827422" cy="157133"/>
            </a:xfrm>
            <a:prstGeom prst="rect">
              <a:avLst/>
            </a:prstGeom>
            <a:solidFill>
              <a:srgbClr val="B3B3B3">
                <a:alpha val="100000"/>
              </a:srgbClr>
            </a:solidFill>
          </p:spPr>
          <p:txBody>
            <a:bodyPr/>
            <a:lstStyle/>
            <a:p/>
          </p:txBody>
        </p:sp>
        <p:sp>
          <p:nvSpPr>
            <p:cNvPr id="164" name="tx164"/>
            <p:cNvSpPr/>
            <p:nvPr/>
          </p:nvSpPr>
          <p:spPr>
            <a:xfrm>
              <a:off x="7741340"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5" name="tx165"/>
            <p:cNvSpPr/>
            <p:nvPr/>
          </p:nvSpPr>
          <p:spPr>
            <a:xfrm>
              <a:off x="745096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41.6</a:t>
              </a:r>
            </a:p>
          </p:txBody>
        </p:sp>
        <p:sp>
          <p:nvSpPr>
            <p:cNvPr id="166" name="tx166"/>
            <p:cNvSpPr/>
            <p:nvPr/>
          </p:nvSpPr>
          <p:spPr>
            <a:xfrm>
              <a:off x="831297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47.6</a:t>
              </a:r>
            </a:p>
          </p:txBody>
        </p:sp>
        <p:sp>
          <p:nvSpPr>
            <p:cNvPr id="167" name="tx167"/>
            <p:cNvSpPr/>
            <p:nvPr/>
          </p:nvSpPr>
          <p:spPr>
            <a:xfrm>
              <a:off x="3703643" y="569560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8" name="tx168"/>
            <p:cNvSpPr/>
            <p:nvPr/>
          </p:nvSpPr>
          <p:spPr>
            <a:xfrm>
              <a:off x="4212219"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41.6</a:t>
              </a:r>
            </a:p>
          </p:txBody>
        </p:sp>
        <p:sp>
          <p:nvSpPr>
            <p:cNvPr id="169" name="tx169"/>
            <p:cNvSpPr/>
            <p:nvPr/>
          </p:nvSpPr>
          <p:spPr>
            <a:xfrm>
              <a:off x="2729511"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21.1</a:t>
              </a:r>
            </a:p>
          </p:txBody>
        </p:sp>
        <p:sp>
          <p:nvSpPr>
            <p:cNvPr id="170" name="tx170"/>
            <p:cNvSpPr/>
            <p:nvPr/>
          </p:nvSpPr>
          <p:spPr>
            <a:xfrm>
              <a:off x="6846460"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71" name="tx171"/>
            <p:cNvSpPr/>
            <p:nvPr/>
          </p:nvSpPr>
          <p:spPr>
            <a:xfrm>
              <a:off x="7224302"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6174206"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26.4</a:t>
              </a:r>
            </a:p>
          </p:txBody>
        </p:sp>
        <p:sp>
          <p:nvSpPr>
            <p:cNvPr id="173" name="tx173"/>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63430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408183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5529370"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0" name="tx180"/>
            <p:cNvSpPr/>
            <p:nvPr/>
          </p:nvSpPr>
          <p:spPr>
            <a:xfrm>
              <a:off x="697690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1" name="tx181"/>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2" name="tx182"/>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3" name="tx183"/>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4" name="tx184"/>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Sénégal.
En 2024, la couverture du DTC1 au Sénégal est passée à 96%. Le nombre d'enfants n'ayant reçu aucune dose de vaccin DTC (enfants n'ayant reçu aucune dose) est passé de 42 000 en 2023 à 21 000 en 2024.
La couverture du DTC3 est restée relativement constante à 1% près, à 91% en 2024, laissant 48 000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802893"/>
            </a:xfrm>
            <a:custGeom>
              <a:avLst/>
              <a:pathLst>
                <a:path w="3397293" h="802893">
                  <a:moveTo>
                    <a:pt x="0" y="553719"/>
                  </a:moveTo>
                  <a:lnTo>
                    <a:pt x="141553" y="553719"/>
                  </a:lnTo>
                  <a:lnTo>
                    <a:pt x="283107" y="802893"/>
                  </a:lnTo>
                  <a:lnTo>
                    <a:pt x="424661" y="498347"/>
                  </a:lnTo>
                  <a:lnTo>
                    <a:pt x="566215" y="110743"/>
                  </a:lnTo>
                  <a:lnTo>
                    <a:pt x="707769" y="55371"/>
                  </a:lnTo>
                  <a:lnTo>
                    <a:pt x="849323" y="0"/>
                  </a:lnTo>
                  <a:lnTo>
                    <a:pt x="990877" y="55371"/>
                  </a:lnTo>
                  <a:lnTo>
                    <a:pt x="1132431" y="138429"/>
                  </a:lnTo>
                  <a:lnTo>
                    <a:pt x="1273984" y="138429"/>
                  </a:lnTo>
                  <a:lnTo>
                    <a:pt x="1415538" y="83057"/>
                  </a:lnTo>
                  <a:lnTo>
                    <a:pt x="1557092" y="55371"/>
                  </a:lnTo>
                  <a:lnTo>
                    <a:pt x="1698646" y="83057"/>
                  </a:lnTo>
                  <a:lnTo>
                    <a:pt x="1840200" y="83057"/>
                  </a:lnTo>
                  <a:lnTo>
                    <a:pt x="1981754" y="138429"/>
                  </a:lnTo>
                  <a:lnTo>
                    <a:pt x="2123308" y="138429"/>
                  </a:lnTo>
                  <a:lnTo>
                    <a:pt x="2264862" y="83057"/>
                  </a:lnTo>
                  <a:lnTo>
                    <a:pt x="2406416" y="55371"/>
                  </a:lnTo>
                  <a:lnTo>
                    <a:pt x="2547969" y="83057"/>
                  </a:lnTo>
                  <a:lnTo>
                    <a:pt x="2689523" y="166115"/>
                  </a:lnTo>
                  <a:lnTo>
                    <a:pt x="2831077" y="276859"/>
                  </a:lnTo>
                  <a:lnTo>
                    <a:pt x="2972631" y="221487"/>
                  </a:lnTo>
                  <a:lnTo>
                    <a:pt x="3114185" y="166115"/>
                  </a:lnTo>
                  <a:lnTo>
                    <a:pt x="3255739" y="193801"/>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802893"/>
            </a:xfrm>
            <a:custGeom>
              <a:avLst/>
              <a:pathLst>
                <a:path w="3397293" h="802893">
                  <a:moveTo>
                    <a:pt x="0" y="553719"/>
                  </a:moveTo>
                  <a:lnTo>
                    <a:pt x="141553" y="553719"/>
                  </a:lnTo>
                  <a:lnTo>
                    <a:pt x="283107" y="802893"/>
                  </a:lnTo>
                  <a:lnTo>
                    <a:pt x="424661" y="498347"/>
                  </a:lnTo>
                  <a:lnTo>
                    <a:pt x="566215" y="110743"/>
                  </a:lnTo>
                  <a:lnTo>
                    <a:pt x="707769" y="55371"/>
                  </a:lnTo>
                  <a:lnTo>
                    <a:pt x="849323" y="0"/>
                  </a:lnTo>
                  <a:lnTo>
                    <a:pt x="990877" y="55371"/>
                  </a:lnTo>
                  <a:lnTo>
                    <a:pt x="1132431" y="138429"/>
                  </a:lnTo>
                  <a:lnTo>
                    <a:pt x="1273984" y="138429"/>
                  </a:lnTo>
                  <a:lnTo>
                    <a:pt x="1415538" y="83057"/>
                  </a:lnTo>
                  <a:lnTo>
                    <a:pt x="1557092" y="55371"/>
                  </a:lnTo>
                  <a:lnTo>
                    <a:pt x="1698646" y="83057"/>
                  </a:lnTo>
                  <a:lnTo>
                    <a:pt x="1840200" y="83057"/>
                  </a:lnTo>
                  <a:lnTo>
                    <a:pt x="1981754" y="138429"/>
                  </a:lnTo>
                  <a:lnTo>
                    <a:pt x="2123308" y="138429"/>
                  </a:lnTo>
                  <a:lnTo>
                    <a:pt x="2264862" y="83057"/>
                  </a:lnTo>
                  <a:lnTo>
                    <a:pt x="2406416" y="55371"/>
                  </a:lnTo>
                  <a:lnTo>
                    <a:pt x="2547969" y="83057"/>
                  </a:lnTo>
                  <a:lnTo>
                    <a:pt x="2689523" y="166115"/>
                  </a:lnTo>
                  <a:lnTo>
                    <a:pt x="2831077" y="276859"/>
                  </a:lnTo>
                  <a:lnTo>
                    <a:pt x="2972631" y="221487"/>
                  </a:lnTo>
                  <a:lnTo>
                    <a:pt x="3114185" y="166115"/>
                  </a:lnTo>
                  <a:lnTo>
                    <a:pt x="3255739" y="193801"/>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802893"/>
            </a:xfrm>
            <a:custGeom>
              <a:avLst/>
              <a:pathLst>
                <a:path w="3397293" h="802893">
                  <a:moveTo>
                    <a:pt x="0" y="553719"/>
                  </a:moveTo>
                  <a:lnTo>
                    <a:pt x="141553" y="553719"/>
                  </a:lnTo>
                  <a:lnTo>
                    <a:pt x="283107" y="802893"/>
                  </a:lnTo>
                  <a:lnTo>
                    <a:pt x="424661" y="498347"/>
                  </a:lnTo>
                  <a:lnTo>
                    <a:pt x="566215" y="110743"/>
                  </a:lnTo>
                  <a:lnTo>
                    <a:pt x="707769" y="55371"/>
                  </a:lnTo>
                  <a:lnTo>
                    <a:pt x="849323" y="0"/>
                  </a:lnTo>
                  <a:lnTo>
                    <a:pt x="990877" y="55371"/>
                  </a:lnTo>
                  <a:lnTo>
                    <a:pt x="1132431" y="138429"/>
                  </a:lnTo>
                  <a:lnTo>
                    <a:pt x="1273984" y="138429"/>
                  </a:lnTo>
                  <a:lnTo>
                    <a:pt x="1415538" y="83057"/>
                  </a:lnTo>
                  <a:lnTo>
                    <a:pt x="1557092" y="55371"/>
                  </a:lnTo>
                  <a:lnTo>
                    <a:pt x="1698646" y="83057"/>
                  </a:lnTo>
                  <a:lnTo>
                    <a:pt x="1840200" y="83057"/>
                  </a:lnTo>
                  <a:lnTo>
                    <a:pt x="1981754" y="138429"/>
                  </a:lnTo>
                  <a:lnTo>
                    <a:pt x="2123308" y="138429"/>
                  </a:lnTo>
                  <a:lnTo>
                    <a:pt x="2264862" y="83057"/>
                  </a:lnTo>
                  <a:lnTo>
                    <a:pt x="2406416" y="55371"/>
                  </a:lnTo>
                  <a:lnTo>
                    <a:pt x="2547969" y="83057"/>
                  </a:lnTo>
                  <a:lnTo>
                    <a:pt x="2689523" y="166115"/>
                  </a:lnTo>
                  <a:lnTo>
                    <a:pt x="2831077" y="276859"/>
                  </a:lnTo>
                  <a:lnTo>
                    <a:pt x="2972631" y="221487"/>
                  </a:lnTo>
                  <a:lnTo>
                    <a:pt x="3114185" y="166115"/>
                  </a:lnTo>
                  <a:lnTo>
                    <a:pt x="3255739" y="193801"/>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14910" y="471005"/>
              <a:ext cx="26094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Sénégal, 2000-2024</a:t>
              </a:r>
            </a:p>
          </p:txBody>
        </p:sp>
        <p:sp>
          <p:nvSpPr>
            <p:cNvPr id="63" name="pl63"/>
            <p:cNvSpPr/>
            <p:nvPr/>
          </p:nvSpPr>
          <p:spPr>
            <a:xfrm>
              <a:off x="5267799" y="31717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26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809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35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44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99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536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082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06434"/>
              <a:ext cx="3397293" cy="2161637"/>
            </a:xfrm>
            <a:custGeom>
              <a:avLst/>
              <a:pathLst>
                <a:path w="3397293" h="2161637">
                  <a:moveTo>
                    <a:pt x="0" y="1490784"/>
                  </a:moveTo>
                  <a:lnTo>
                    <a:pt x="141553" y="1490784"/>
                  </a:lnTo>
                  <a:lnTo>
                    <a:pt x="283107" y="2161637"/>
                  </a:lnTo>
                  <a:lnTo>
                    <a:pt x="424661" y="1341705"/>
                  </a:lnTo>
                  <a:lnTo>
                    <a:pt x="566215" y="298156"/>
                  </a:lnTo>
                  <a:lnTo>
                    <a:pt x="707769" y="149078"/>
                  </a:lnTo>
                  <a:lnTo>
                    <a:pt x="849323" y="0"/>
                  </a:lnTo>
                  <a:lnTo>
                    <a:pt x="990877" y="149078"/>
                  </a:lnTo>
                  <a:lnTo>
                    <a:pt x="1132431" y="372696"/>
                  </a:lnTo>
                  <a:lnTo>
                    <a:pt x="1273984" y="372696"/>
                  </a:lnTo>
                  <a:lnTo>
                    <a:pt x="1415538" y="223617"/>
                  </a:lnTo>
                  <a:lnTo>
                    <a:pt x="1557092" y="149078"/>
                  </a:lnTo>
                  <a:lnTo>
                    <a:pt x="1698646" y="223617"/>
                  </a:lnTo>
                  <a:lnTo>
                    <a:pt x="1840200" y="223617"/>
                  </a:lnTo>
                  <a:lnTo>
                    <a:pt x="1981754" y="372696"/>
                  </a:lnTo>
                  <a:lnTo>
                    <a:pt x="2123308" y="372696"/>
                  </a:lnTo>
                  <a:lnTo>
                    <a:pt x="2264862" y="223617"/>
                  </a:lnTo>
                  <a:lnTo>
                    <a:pt x="2406416" y="149078"/>
                  </a:lnTo>
                  <a:lnTo>
                    <a:pt x="2547969" y="223617"/>
                  </a:lnTo>
                  <a:lnTo>
                    <a:pt x="2689523" y="447235"/>
                  </a:lnTo>
                  <a:lnTo>
                    <a:pt x="2831077" y="745392"/>
                  </a:lnTo>
                  <a:lnTo>
                    <a:pt x="2972631" y="596313"/>
                  </a:lnTo>
                  <a:lnTo>
                    <a:pt x="3114185" y="447235"/>
                  </a:lnTo>
                  <a:lnTo>
                    <a:pt x="3255739" y="521774"/>
                  </a:lnTo>
                  <a:lnTo>
                    <a:pt x="3397293" y="2236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53669"/>
              <a:ext cx="3397293" cy="596313"/>
            </a:xfrm>
            <a:custGeom>
              <a:avLst/>
              <a:pathLst>
                <a:path w="3397293" h="596313">
                  <a:moveTo>
                    <a:pt x="0" y="596313"/>
                  </a:moveTo>
                  <a:lnTo>
                    <a:pt x="141553" y="521774"/>
                  </a:lnTo>
                  <a:lnTo>
                    <a:pt x="283107" y="521774"/>
                  </a:lnTo>
                  <a:lnTo>
                    <a:pt x="424661" y="447235"/>
                  </a:lnTo>
                  <a:lnTo>
                    <a:pt x="566215" y="372696"/>
                  </a:lnTo>
                  <a:lnTo>
                    <a:pt x="707769" y="298156"/>
                  </a:lnTo>
                  <a:lnTo>
                    <a:pt x="849323" y="223617"/>
                  </a:lnTo>
                  <a:lnTo>
                    <a:pt x="990877" y="223617"/>
                  </a:lnTo>
                  <a:lnTo>
                    <a:pt x="1132431" y="149078"/>
                  </a:lnTo>
                  <a:lnTo>
                    <a:pt x="1273984" y="74539"/>
                  </a:lnTo>
                  <a:lnTo>
                    <a:pt x="1415538" y="74539"/>
                  </a:lnTo>
                  <a:lnTo>
                    <a:pt x="1557092" y="74539"/>
                  </a:lnTo>
                  <a:lnTo>
                    <a:pt x="1698646" y="74539"/>
                  </a:lnTo>
                  <a:lnTo>
                    <a:pt x="1840200" y="74539"/>
                  </a:lnTo>
                  <a:lnTo>
                    <a:pt x="1981754" y="74539"/>
                  </a:lnTo>
                  <a:lnTo>
                    <a:pt x="2123308" y="74539"/>
                  </a:lnTo>
                  <a:lnTo>
                    <a:pt x="2264862" y="0"/>
                  </a:lnTo>
                  <a:lnTo>
                    <a:pt x="2406416" y="0"/>
                  </a:lnTo>
                  <a:lnTo>
                    <a:pt x="2547969" y="0"/>
                  </a:lnTo>
                  <a:lnTo>
                    <a:pt x="2689523" y="0"/>
                  </a:lnTo>
                  <a:lnTo>
                    <a:pt x="2831077" y="149078"/>
                  </a:lnTo>
                  <a:lnTo>
                    <a:pt x="2972631" y="223617"/>
                  </a:lnTo>
                  <a:lnTo>
                    <a:pt x="3114185" y="74539"/>
                  </a:lnTo>
                  <a:lnTo>
                    <a:pt x="3255739" y="74539"/>
                  </a:lnTo>
                  <a:lnTo>
                    <a:pt x="3397293" y="7453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79130"/>
              <a:ext cx="3397293" cy="1788941"/>
            </a:xfrm>
            <a:custGeom>
              <a:avLst/>
              <a:pathLst>
                <a:path w="3397293" h="1788941">
                  <a:moveTo>
                    <a:pt x="0" y="1788941"/>
                  </a:moveTo>
                  <a:lnTo>
                    <a:pt x="141553" y="1788941"/>
                  </a:lnTo>
                  <a:lnTo>
                    <a:pt x="283107" y="1714402"/>
                  </a:lnTo>
                  <a:lnTo>
                    <a:pt x="424661" y="1565323"/>
                  </a:lnTo>
                  <a:lnTo>
                    <a:pt x="566215" y="1341705"/>
                  </a:lnTo>
                  <a:lnTo>
                    <a:pt x="707769" y="1118088"/>
                  </a:lnTo>
                  <a:lnTo>
                    <a:pt x="849323" y="969009"/>
                  </a:lnTo>
                  <a:lnTo>
                    <a:pt x="990877" y="819931"/>
                  </a:lnTo>
                  <a:lnTo>
                    <a:pt x="1132431" y="447235"/>
                  </a:lnTo>
                  <a:lnTo>
                    <a:pt x="1273984" y="149078"/>
                  </a:lnTo>
                  <a:lnTo>
                    <a:pt x="1415538" y="596313"/>
                  </a:lnTo>
                  <a:lnTo>
                    <a:pt x="1557092" y="745392"/>
                  </a:lnTo>
                  <a:lnTo>
                    <a:pt x="1698646" y="1043549"/>
                  </a:lnTo>
                  <a:lnTo>
                    <a:pt x="1840200" y="1118088"/>
                  </a:lnTo>
                  <a:lnTo>
                    <a:pt x="1981754" y="819931"/>
                  </a:lnTo>
                  <a:lnTo>
                    <a:pt x="2123308" y="745392"/>
                  </a:lnTo>
                  <a:lnTo>
                    <a:pt x="2264862" y="372696"/>
                  </a:lnTo>
                  <a:lnTo>
                    <a:pt x="2406416" y="298156"/>
                  </a:lnTo>
                  <a:lnTo>
                    <a:pt x="2547969" y="223617"/>
                  </a:lnTo>
                  <a:lnTo>
                    <a:pt x="2689523" y="74539"/>
                  </a:lnTo>
                  <a:lnTo>
                    <a:pt x="2831077" y="223617"/>
                  </a:lnTo>
                  <a:lnTo>
                    <a:pt x="2972631" y="298156"/>
                  </a:lnTo>
                  <a:lnTo>
                    <a:pt x="3114185" y="298156"/>
                  </a:lnTo>
                  <a:lnTo>
                    <a:pt x="3255739" y="74539"/>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536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06434"/>
              <a:ext cx="3397293" cy="2161637"/>
            </a:xfrm>
            <a:custGeom>
              <a:avLst/>
              <a:pathLst>
                <a:path w="3397293" h="2161637">
                  <a:moveTo>
                    <a:pt x="0" y="1490784"/>
                  </a:moveTo>
                  <a:lnTo>
                    <a:pt x="141553" y="1490784"/>
                  </a:lnTo>
                  <a:lnTo>
                    <a:pt x="283107" y="2161637"/>
                  </a:lnTo>
                  <a:lnTo>
                    <a:pt x="424661" y="1341705"/>
                  </a:lnTo>
                  <a:lnTo>
                    <a:pt x="566215" y="298156"/>
                  </a:lnTo>
                  <a:lnTo>
                    <a:pt x="707769" y="149078"/>
                  </a:lnTo>
                  <a:lnTo>
                    <a:pt x="849323" y="0"/>
                  </a:lnTo>
                  <a:lnTo>
                    <a:pt x="990877" y="149078"/>
                  </a:lnTo>
                  <a:lnTo>
                    <a:pt x="1132431" y="372696"/>
                  </a:lnTo>
                  <a:lnTo>
                    <a:pt x="1273984" y="372696"/>
                  </a:lnTo>
                  <a:lnTo>
                    <a:pt x="1415538" y="223617"/>
                  </a:lnTo>
                  <a:lnTo>
                    <a:pt x="1557092" y="149078"/>
                  </a:lnTo>
                  <a:lnTo>
                    <a:pt x="1698646" y="223617"/>
                  </a:lnTo>
                  <a:lnTo>
                    <a:pt x="1840200" y="223617"/>
                  </a:lnTo>
                  <a:lnTo>
                    <a:pt x="1981754" y="372696"/>
                  </a:lnTo>
                  <a:lnTo>
                    <a:pt x="2123308" y="372696"/>
                  </a:lnTo>
                  <a:lnTo>
                    <a:pt x="2264862" y="223617"/>
                  </a:lnTo>
                  <a:lnTo>
                    <a:pt x="2406416" y="149078"/>
                  </a:lnTo>
                  <a:lnTo>
                    <a:pt x="2547969" y="223617"/>
                  </a:lnTo>
                  <a:lnTo>
                    <a:pt x="2689523" y="447235"/>
                  </a:lnTo>
                  <a:lnTo>
                    <a:pt x="2831077" y="745392"/>
                  </a:lnTo>
                  <a:lnTo>
                    <a:pt x="2972631" y="596313"/>
                  </a:lnTo>
                  <a:lnTo>
                    <a:pt x="3114185" y="447235"/>
                  </a:lnTo>
                  <a:lnTo>
                    <a:pt x="3255739" y="521774"/>
                  </a:lnTo>
                  <a:lnTo>
                    <a:pt x="3397293" y="2236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12632"/>
              <a:ext cx="0" cy="1684586"/>
            </a:xfrm>
            <a:custGeom>
              <a:avLst/>
              <a:pathLst>
                <a:path w="0" h="1684586">
                  <a:moveTo>
                    <a:pt x="0" y="16845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12632"/>
              <a:ext cx="0" cy="342880"/>
            </a:xfrm>
            <a:custGeom>
              <a:avLst/>
              <a:pathLst>
                <a:path w="0" h="342880">
                  <a:moveTo>
                    <a:pt x="0" y="3428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12632"/>
              <a:ext cx="0" cy="417419"/>
            </a:xfrm>
            <a:custGeom>
              <a:avLst/>
              <a:pathLst>
                <a:path w="0" h="417419">
                  <a:moveTo>
                    <a:pt x="0" y="4174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12632"/>
              <a:ext cx="0" cy="566498"/>
            </a:xfrm>
            <a:custGeom>
              <a:avLst/>
              <a:pathLst>
                <a:path w="0" h="566498">
                  <a:moveTo>
                    <a:pt x="0" y="5664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12632"/>
              <a:ext cx="0" cy="641037"/>
            </a:xfrm>
            <a:custGeom>
              <a:avLst/>
              <a:pathLst>
                <a:path w="0" h="641037">
                  <a:moveTo>
                    <a:pt x="0" y="6410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12632"/>
              <a:ext cx="0" cy="715576"/>
            </a:xfrm>
            <a:custGeom>
              <a:avLst/>
              <a:pathLst>
                <a:path w="0" h="715576">
                  <a:moveTo>
                    <a:pt x="0" y="7155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12632"/>
              <a:ext cx="0" cy="417419"/>
            </a:xfrm>
            <a:custGeom>
              <a:avLst/>
              <a:pathLst>
                <a:path w="0" h="417419">
                  <a:moveTo>
                    <a:pt x="0" y="4174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06434"/>
              <a:ext cx="3397293" cy="2161637"/>
            </a:xfrm>
            <a:custGeom>
              <a:avLst/>
              <a:pathLst>
                <a:path w="3397293" h="2161637">
                  <a:moveTo>
                    <a:pt x="0" y="1490784"/>
                  </a:moveTo>
                  <a:lnTo>
                    <a:pt x="141553" y="1490784"/>
                  </a:lnTo>
                  <a:lnTo>
                    <a:pt x="283107" y="2161637"/>
                  </a:lnTo>
                  <a:lnTo>
                    <a:pt x="424661" y="1341705"/>
                  </a:lnTo>
                  <a:lnTo>
                    <a:pt x="566215" y="298156"/>
                  </a:lnTo>
                  <a:lnTo>
                    <a:pt x="707769" y="149078"/>
                  </a:lnTo>
                  <a:lnTo>
                    <a:pt x="849323" y="0"/>
                  </a:lnTo>
                  <a:lnTo>
                    <a:pt x="990877" y="149078"/>
                  </a:lnTo>
                  <a:lnTo>
                    <a:pt x="1132431" y="372696"/>
                  </a:lnTo>
                  <a:lnTo>
                    <a:pt x="1273984" y="372696"/>
                  </a:lnTo>
                  <a:lnTo>
                    <a:pt x="1415538" y="223617"/>
                  </a:lnTo>
                  <a:lnTo>
                    <a:pt x="1557092" y="149078"/>
                  </a:lnTo>
                  <a:lnTo>
                    <a:pt x="1698646" y="223617"/>
                  </a:lnTo>
                  <a:lnTo>
                    <a:pt x="1840200" y="223617"/>
                  </a:lnTo>
                  <a:lnTo>
                    <a:pt x="1981754" y="372696"/>
                  </a:lnTo>
                  <a:lnTo>
                    <a:pt x="2123308" y="372696"/>
                  </a:lnTo>
                  <a:lnTo>
                    <a:pt x="2264862" y="223617"/>
                  </a:lnTo>
                  <a:lnTo>
                    <a:pt x="2406416" y="149078"/>
                  </a:lnTo>
                  <a:lnTo>
                    <a:pt x="2547969" y="223617"/>
                  </a:lnTo>
                  <a:lnTo>
                    <a:pt x="2689523" y="447235"/>
                  </a:lnTo>
                  <a:lnTo>
                    <a:pt x="2831077" y="745392"/>
                  </a:lnTo>
                  <a:lnTo>
                    <a:pt x="2972631" y="596313"/>
                  </a:lnTo>
                  <a:lnTo>
                    <a:pt x="3114185" y="447235"/>
                  </a:lnTo>
                  <a:lnTo>
                    <a:pt x="3255739" y="521774"/>
                  </a:lnTo>
                  <a:lnTo>
                    <a:pt x="3397293" y="223617"/>
                  </a:lnTo>
                </a:path>
              </a:pathLst>
            </a:custGeom>
            <a:ln w="27101" cap="flat">
              <a:solidFill>
                <a:srgbClr val="0058AB">
                  <a:alpha val="100000"/>
                </a:srgbClr>
              </a:solidFill>
              <a:prstDash val="solid"/>
              <a:round/>
            </a:ln>
          </p:spPr>
          <p:txBody>
            <a:bodyPr/>
            <a:lstStyle/>
            <a:p/>
          </p:txBody>
        </p:sp>
        <p:sp>
          <p:nvSpPr>
            <p:cNvPr id="91" name="tx91"/>
            <p:cNvSpPr/>
            <p:nvPr/>
          </p:nvSpPr>
          <p:spPr>
            <a:xfrm>
              <a:off x="5359324" y="13436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115288" y="134401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823058" y="13423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343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3423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343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13423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0890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9400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4923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746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015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256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7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2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0540"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7" name="tx117"/>
            <p:cNvSpPr/>
            <p:nvPr/>
          </p:nvSpPr>
          <p:spPr>
            <a:xfrm>
              <a:off x="71218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31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19635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5469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130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713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7552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3386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59220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5055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5968871" cy="145351"/>
            </a:xfrm>
            <a:prstGeom prst="rect">
              <a:avLst/>
            </a:prstGeom>
            <a:solidFill>
              <a:srgbClr val="1CABE2">
                <a:alpha val="80000"/>
              </a:srgbClr>
            </a:solidFill>
          </p:spPr>
          <p:txBody>
            <a:bodyPr/>
            <a:lstStyle/>
            <a:p/>
          </p:txBody>
        </p:sp>
        <p:sp>
          <p:nvSpPr>
            <p:cNvPr id="133" name="rc133"/>
            <p:cNvSpPr/>
            <p:nvPr/>
          </p:nvSpPr>
          <p:spPr>
            <a:xfrm>
              <a:off x="1317178" y="5528559"/>
              <a:ext cx="7321564" cy="145351"/>
            </a:xfrm>
            <a:prstGeom prst="rect">
              <a:avLst/>
            </a:prstGeom>
            <a:solidFill>
              <a:srgbClr val="1CABE2">
                <a:alpha val="80000"/>
              </a:srgbClr>
            </a:solidFill>
          </p:spPr>
          <p:txBody>
            <a:bodyPr/>
            <a:lstStyle/>
            <a:p/>
          </p:txBody>
        </p:sp>
        <p:sp>
          <p:nvSpPr>
            <p:cNvPr id="134" name="rc134"/>
            <p:cNvSpPr/>
            <p:nvPr/>
          </p:nvSpPr>
          <p:spPr>
            <a:xfrm>
              <a:off x="1317178" y="5346869"/>
              <a:ext cx="3719423" cy="145351"/>
            </a:xfrm>
            <a:prstGeom prst="rect">
              <a:avLst/>
            </a:prstGeom>
            <a:solidFill>
              <a:srgbClr val="1CABE2">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823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40657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16492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92326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4" name="tx144"/>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5" name="tx145"/>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Sénégal (96%) était supérieure de 7 points de pourcentage à la moyenne mondiale (89%) et de 15 points de pourcentage à la moyenne de l'ensemble des pays du site WCAR (81%).
La couverture nationale en DTC1 était supérieure de 3 points de pourcentage à celle de 2019 (93%).
Cela équivaut à 21 000 enfants recevant une dose zéro en 2024, contre 34 000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Sénégal se classera au 23e rang sur 24 pays pour la plus faible couverture en DTC1 (sur la base d'un classement ex æquo).
Le Sénégal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F26A21">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Sénégal se classait au 11e rang sur 24 pays, avec 45 000 enfants ne recevant aucune dose.
En 2024, le Sénégal se classe au 14e rang sur 24 pays avec 21 000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6343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088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541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9954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8612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3149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7686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222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127305"/>
              <a:ext cx="200644" cy="613444"/>
            </a:xfrm>
            <a:prstGeom prst="rect">
              <a:avLst/>
            </a:prstGeom>
            <a:solidFill>
              <a:srgbClr val="80BD41">
                <a:alpha val="100000"/>
              </a:srgbClr>
            </a:solidFill>
          </p:spPr>
          <p:txBody>
            <a:bodyPr/>
            <a:lstStyle/>
            <a:p/>
          </p:txBody>
        </p:sp>
        <p:sp>
          <p:nvSpPr>
            <p:cNvPr id="27" name="rc27"/>
            <p:cNvSpPr/>
            <p:nvPr/>
          </p:nvSpPr>
          <p:spPr>
            <a:xfrm>
              <a:off x="1423662" y="3561051"/>
              <a:ext cx="200644" cy="247735"/>
            </a:xfrm>
            <a:prstGeom prst="rect">
              <a:avLst/>
            </a:prstGeom>
            <a:solidFill>
              <a:srgbClr val="0058AB">
                <a:alpha val="100000"/>
              </a:srgbClr>
            </a:solidFill>
          </p:spPr>
          <p:txBody>
            <a:bodyPr/>
            <a:lstStyle/>
            <a:p/>
          </p:txBody>
        </p:sp>
        <p:sp>
          <p:nvSpPr>
            <p:cNvPr id="28" name="rc28"/>
            <p:cNvSpPr/>
            <p:nvPr/>
          </p:nvSpPr>
          <p:spPr>
            <a:xfrm>
              <a:off x="1423662" y="3808787"/>
              <a:ext cx="200644" cy="318518"/>
            </a:xfrm>
            <a:prstGeom prst="rect">
              <a:avLst/>
            </a:prstGeom>
            <a:solidFill>
              <a:srgbClr val="1CABE2">
                <a:alpha val="100000"/>
              </a:srgbClr>
            </a:solidFill>
          </p:spPr>
          <p:txBody>
            <a:bodyPr/>
            <a:lstStyle/>
            <a:p/>
          </p:txBody>
        </p:sp>
        <p:sp>
          <p:nvSpPr>
            <p:cNvPr id="29" name="rc29"/>
            <p:cNvSpPr/>
            <p:nvPr/>
          </p:nvSpPr>
          <p:spPr>
            <a:xfrm>
              <a:off x="1646600" y="4118382"/>
              <a:ext cx="200644" cy="622367"/>
            </a:xfrm>
            <a:prstGeom prst="rect">
              <a:avLst/>
            </a:prstGeom>
            <a:solidFill>
              <a:srgbClr val="80BD41">
                <a:alpha val="100000"/>
              </a:srgbClr>
            </a:solidFill>
          </p:spPr>
          <p:txBody>
            <a:bodyPr/>
            <a:lstStyle/>
            <a:p/>
          </p:txBody>
        </p:sp>
        <p:sp>
          <p:nvSpPr>
            <p:cNvPr id="30" name="rc30"/>
            <p:cNvSpPr/>
            <p:nvPr/>
          </p:nvSpPr>
          <p:spPr>
            <a:xfrm>
              <a:off x="1646600" y="3543887"/>
              <a:ext cx="200644" cy="251341"/>
            </a:xfrm>
            <a:prstGeom prst="rect">
              <a:avLst/>
            </a:prstGeom>
            <a:solidFill>
              <a:srgbClr val="0058AB">
                <a:alpha val="100000"/>
              </a:srgbClr>
            </a:solidFill>
          </p:spPr>
          <p:txBody>
            <a:bodyPr/>
            <a:lstStyle/>
            <a:p/>
          </p:txBody>
        </p:sp>
        <p:sp>
          <p:nvSpPr>
            <p:cNvPr id="31" name="rc31"/>
            <p:cNvSpPr/>
            <p:nvPr/>
          </p:nvSpPr>
          <p:spPr>
            <a:xfrm>
              <a:off x="1646600" y="3795228"/>
              <a:ext cx="200644" cy="323154"/>
            </a:xfrm>
            <a:prstGeom prst="rect">
              <a:avLst/>
            </a:prstGeom>
            <a:solidFill>
              <a:srgbClr val="1CABE2">
                <a:alpha val="100000"/>
              </a:srgbClr>
            </a:solidFill>
          </p:spPr>
          <p:txBody>
            <a:bodyPr/>
            <a:lstStyle/>
            <a:p/>
          </p:txBody>
        </p:sp>
        <p:sp>
          <p:nvSpPr>
            <p:cNvPr id="32" name="rc32"/>
            <p:cNvSpPr/>
            <p:nvPr/>
          </p:nvSpPr>
          <p:spPr>
            <a:xfrm>
              <a:off x="1869538" y="4007932"/>
              <a:ext cx="200644" cy="732817"/>
            </a:xfrm>
            <a:prstGeom prst="rect">
              <a:avLst/>
            </a:prstGeom>
            <a:solidFill>
              <a:srgbClr val="80BD41">
                <a:alpha val="100000"/>
              </a:srgbClr>
            </a:solidFill>
          </p:spPr>
          <p:txBody>
            <a:bodyPr/>
            <a:lstStyle/>
            <a:p/>
          </p:txBody>
        </p:sp>
        <p:sp>
          <p:nvSpPr>
            <p:cNvPr id="33" name="rc33"/>
            <p:cNvSpPr/>
            <p:nvPr/>
          </p:nvSpPr>
          <p:spPr>
            <a:xfrm>
              <a:off x="1869538" y="3519388"/>
              <a:ext cx="200644" cy="366408"/>
            </a:xfrm>
            <a:prstGeom prst="rect">
              <a:avLst/>
            </a:prstGeom>
            <a:solidFill>
              <a:srgbClr val="0058AB">
                <a:alpha val="100000"/>
              </a:srgbClr>
            </a:solidFill>
          </p:spPr>
          <p:txBody>
            <a:bodyPr/>
            <a:lstStyle/>
            <a:p/>
          </p:txBody>
        </p:sp>
        <p:sp>
          <p:nvSpPr>
            <p:cNvPr id="34" name="rc34"/>
            <p:cNvSpPr/>
            <p:nvPr/>
          </p:nvSpPr>
          <p:spPr>
            <a:xfrm>
              <a:off x="1869538" y="3885797"/>
              <a:ext cx="200644" cy="122135"/>
            </a:xfrm>
            <a:prstGeom prst="rect">
              <a:avLst/>
            </a:prstGeom>
            <a:solidFill>
              <a:srgbClr val="1CABE2">
                <a:alpha val="100000"/>
              </a:srgbClr>
            </a:solidFill>
          </p:spPr>
          <p:txBody>
            <a:bodyPr/>
            <a:lstStyle/>
            <a:p/>
          </p:txBody>
        </p:sp>
        <p:sp>
          <p:nvSpPr>
            <p:cNvPr id="35" name="rc35"/>
            <p:cNvSpPr/>
            <p:nvPr/>
          </p:nvSpPr>
          <p:spPr>
            <a:xfrm>
              <a:off x="2092476" y="3824315"/>
              <a:ext cx="200644" cy="916434"/>
            </a:xfrm>
            <a:prstGeom prst="rect">
              <a:avLst/>
            </a:prstGeom>
            <a:solidFill>
              <a:srgbClr val="80BD41">
                <a:alpha val="100000"/>
              </a:srgbClr>
            </a:solidFill>
          </p:spPr>
          <p:txBody>
            <a:bodyPr/>
            <a:lstStyle/>
            <a:p/>
          </p:txBody>
        </p:sp>
        <p:sp>
          <p:nvSpPr>
            <p:cNvPr id="36" name="rc36"/>
            <p:cNvSpPr/>
            <p:nvPr/>
          </p:nvSpPr>
          <p:spPr>
            <a:xfrm>
              <a:off x="2092476" y="3485362"/>
              <a:ext cx="200644" cy="238523"/>
            </a:xfrm>
            <a:prstGeom prst="rect">
              <a:avLst/>
            </a:prstGeom>
            <a:solidFill>
              <a:srgbClr val="0058AB">
                <a:alpha val="100000"/>
              </a:srgbClr>
            </a:solidFill>
          </p:spPr>
          <p:txBody>
            <a:bodyPr/>
            <a:lstStyle/>
            <a:p/>
          </p:txBody>
        </p:sp>
        <p:sp>
          <p:nvSpPr>
            <p:cNvPr id="37" name="rc37"/>
            <p:cNvSpPr/>
            <p:nvPr/>
          </p:nvSpPr>
          <p:spPr>
            <a:xfrm>
              <a:off x="2092476" y="3723885"/>
              <a:ext cx="200644" cy="100430"/>
            </a:xfrm>
            <a:prstGeom prst="rect">
              <a:avLst/>
            </a:prstGeom>
            <a:solidFill>
              <a:srgbClr val="1CABE2">
                <a:alpha val="100000"/>
              </a:srgbClr>
            </a:solidFill>
          </p:spPr>
          <p:txBody>
            <a:bodyPr/>
            <a:lstStyle/>
            <a:p/>
          </p:txBody>
        </p:sp>
        <p:sp>
          <p:nvSpPr>
            <p:cNvPr id="38" name="rc38"/>
            <p:cNvSpPr/>
            <p:nvPr/>
          </p:nvSpPr>
          <p:spPr>
            <a:xfrm>
              <a:off x="2315413" y="3628734"/>
              <a:ext cx="200644" cy="1112015"/>
            </a:xfrm>
            <a:prstGeom prst="rect">
              <a:avLst/>
            </a:prstGeom>
            <a:solidFill>
              <a:srgbClr val="80BD41">
                <a:alpha val="100000"/>
              </a:srgbClr>
            </a:solidFill>
          </p:spPr>
          <p:txBody>
            <a:bodyPr/>
            <a:lstStyle/>
            <a:p/>
          </p:txBody>
        </p:sp>
        <p:sp>
          <p:nvSpPr>
            <p:cNvPr id="39" name="rc39"/>
            <p:cNvSpPr/>
            <p:nvPr/>
          </p:nvSpPr>
          <p:spPr>
            <a:xfrm>
              <a:off x="2315413" y="3462572"/>
              <a:ext cx="200644" cy="63909"/>
            </a:xfrm>
            <a:prstGeom prst="rect">
              <a:avLst/>
            </a:prstGeom>
            <a:solidFill>
              <a:srgbClr val="0058AB">
                <a:alpha val="100000"/>
              </a:srgbClr>
            </a:solidFill>
          </p:spPr>
          <p:txBody>
            <a:bodyPr/>
            <a:lstStyle/>
            <a:p/>
          </p:txBody>
        </p:sp>
        <p:sp>
          <p:nvSpPr>
            <p:cNvPr id="40" name="rc40"/>
            <p:cNvSpPr/>
            <p:nvPr/>
          </p:nvSpPr>
          <p:spPr>
            <a:xfrm>
              <a:off x="2315413" y="3526481"/>
              <a:ext cx="200644" cy="102253"/>
            </a:xfrm>
            <a:prstGeom prst="rect">
              <a:avLst/>
            </a:prstGeom>
            <a:solidFill>
              <a:srgbClr val="1CABE2">
                <a:alpha val="100000"/>
              </a:srgbClr>
            </a:solidFill>
          </p:spPr>
          <p:txBody>
            <a:bodyPr/>
            <a:lstStyle/>
            <a:p/>
          </p:txBody>
        </p:sp>
        <p:sp>
          <p:nvSpPr>
            <p:cNvPr id="41" name="rc41"/>
            <p:cNvSpPr/>
            <p:nvPr/>
          </p:nvSpPr>
          <p:spPr>
            <a:xfrm>
              <a:off x="2538351" y="3650732"/>
              <a:ext cx="200644" cy="1090017"/>
            </a:xfrm>
            <a:prstGeom prst="rect">
              <a:avLst/>
            </a:prstGeom>
            <a:solidFill>
              <a:srgbClr val="80BD41">
                <a:alpha val="100000"/>
              </a:srgbClr>
            </a:solidFill>
          </p:spPr>
          <p:txBody>
            <a:bodyPr/>
            <a:lstStyle/>
            <a:p/>
          </p:txBody>
        </p:sp>
        <p:sp>
          <p:nvSpPr>
            <p:cNvPr id="42" name="rc42"/>
            <p:cNvSpPr/>
            <p:nvPr/>
          </p:nvSpPr>
          <p:spPr>
            <a:xfrm>
              <a:off x="2538351" y="3443110"/>
              <a:ext cx="200644" cy="38929"/>
            </a:xfrm>
            <a:prstGeom prst="rect">
              <a:avLst/>
            </a:prstGeom>
            <a:solidFill>
              <a:srgbClr val="0058AB">
                <a:alpha val="100000"/>
              </a:srgbClr>
            </a:solidFill>
          </p:spPr>
          <p:txBody>
            <a:bodyPr/>
            <a:lstStyle/>
            <a:p/>
          </p:txBody>
        </p:sp>
        <p:sp>
          <p:nvSpPr>
            <p:cNvPr id="43" name="rc43"/>
            <p:cNvSpPr/>
            <p:nvPr/>
          </p:nvSpPr>
          <p:spPr>
            <a:xfrm>
              <a:off x="2538351" y="3482040"/>
              <a:ext cx="200644" cy="168692"/>
            </a:xfrm>
            <a:prstGeom prst="rect">
              <a:avLst/>
            </a:prstGeom>
            <a:solidFill>
              <a:srgbClr val="1CABE2">
                <a:alpha val="100000"/>
              </a:srgbClr>
            </a:solidFill>
          </p:spPr>
          <p:txBody>
            <a:bodyPr/>
            <a:lstStyle/>
            <a:p/>
          </p:txBody>
        </p:sp>
        <p:sp>
          <p:nvSpPr>
            <p:cNvPr id="44" name="rc44"/>
            <p:cNvSpPr/>
            <p:nvPr/>
          </p:nvSpPr>
          <p:spPr>
            <a:xfrm>
              <a:off x="2761289" y="3568551"/>
              <a:ext cx="200644" cy="1172198"/>
            </a:xfrm>
            <a:prstGeom prst="rect">
              <a:avLst/>
            </a:prstGeom>
            <a:solidFill>
              <a:srgbClr val="80BD41">
                <a:alpha val="100000"/>
              </a:srgbClr>
            </a:solidFill>
          </p:spPr>
          <p:txBody>
            <a:bodyPr/>
            <a:lstStyle/>
            <a:p/>
          </p:txBody>
        </p:sp>
        <p:sp>
          <p:nvSpPr>
            <p:cNvPr id="45" name="rc45"/>
            <p:cNvSpPr/>
            <p:nvPr/>
          </p:nvSpPr>
          <p:spPr>
            <a:xfrm>
              <a:off x="2761289" y="3423674"/>
              <a:ext cx="200644" cy="13170"/>
            </a:xfrm>
            <a:prstGeom prst="rect">
              <a:avLst/>
            </a:prstGeom>
            <a:solidFill>
              <a:srgbClr val="0058AB">
                <a:alpha val="100000"/>
              </a:srgbClr>
            </a:solidFill>
          </p:spPr>
          <p:txBody>
            <a:bodyPr/>
            <a:lstStyle/>
            <a:p/>
          </p:txBody>
        </p:sp>
        <p:sp>
          <p:nvSpPr>
            <p:cNvPr id="46" name="rc46"/>
            <p:cNvSpPr/>
            <p:nvPr/>
          </p:nvSpPr>
          <p:spPr>
            <a:xfrm>
              <a:off x="2761289" y="3436844"/>
              <a:ext cx="200644" cy="131706"/>
            </a:xfrm>
            <a:prstGeom prst="rect">
              <a:avLst/>
            </a:prstGeom>
            <a:solidFill>
              <a:srgbClr val="1CABE2">
                <a:alpha val="100000"/>
              </a:srgbClr>
            </a:solidFill>
          </p:spPr>
          <p:txBody>
            <a:bodyPr/>
            <a:lstStyle/>
            <a:p/>
          </p:txBody>
        </p:sp>
        <p:sp>
          <p:nvSpPr>
            <p:cNvPr id="47" name="rc47"/>
            <p:cNvSpPr/>
            <p:nvPr/>
          </p:nvSpPr>
          <p:spPr>
            <a:xfrm>
              <a:off x="2984227" y="3481556"/>
              <a:ext cx="200644" cy="1259193"/>
            </a:xfrm>
            <a:prstGeom prst="rect">
              <a:avLst/>
            </a:prstGeom>
            <a:solidFill>
              <a:srgbClr val="80BD41">
                <a:alpha val="100000"/>
              </a:srgbClr>
            </a:solidFill>
          </p:spPr>
          <p:txBody>
            <a:bodyPr/>
            <a:lstStyle/>
            <a:p/>
          </p:txBody>
        </p:sp>
        <p:sp>
          <p:nvSpPr>
            <p:cNvPr id="48" name="rc48"/>
            <p:cNvSpPr/>
            <p:nvPr/>
          </p:nvSpPr>
          <p:spPr>
            <a:xfrm>
              <a:off x="2984227" y="3401183"/>
              <a:ext cx="200644" cy="40186"/>
            </a:xfrm>
            <a:prstGeom prst="rect">
              <a:avLst/>
            </a:prstGeom>
            <a:solidFill>
              <a:srgbClr val="0058AB">
                <a:alpha val="100000"/>
              </a:srgbClr>
            </a:solidFill>
          </p:spPr>
          <p:txBody>
            <a:bodyPr/>
            <a:lstStyle/>
            <a:p/>
          </p:txBody>
        </p:sp>
        <p:sp>
          <p:nvSpPr>
            <p:cNvPr id="49" name="rc49"/>
            <p:cNvSpPr/>
            <p:nvPr/>
          </p:nvSpPr>
          <p:spPr>
            <a:xfrm>
              <a:off x="2984227" y="3441369"/>
              <a:ext cx="200644" cy="40186"/>
            </a:xfrm>
            <a:prstGeom prst="rect">
              <a:avLst/>
            </a:prstGeom>
            <a:solidFill>
              <a:srgbClr val="1CABE2">
                <a:alpha val="100000"/>
              </a:srgbClr>
            </a:solidFill>
          </p:spPr>
          <p:txBody>
            <a:bodyPr/>
            <a:lstStyle/>
            <a:p/>
          </p:txBody>
        </p:sp>
        <p:sp>
          <p:nvSpPr>
            <p:cNvPr id="50" name="rc50"/>
            <p:cNvSpPr/>
            <p:nvPr/>
          </p:nvSpPr>
          <p:spPr>
            <a:xfrm>
              <a:off x="3207165" y="3529440"/>
              <a:ext cx="200644" cy="1211309"/>
            </a:xfrm>
            <a:prstGeom prst="rect">
              <a:avLst/>
            </a:prstGeom>
            <a:solidFill>
              <a:srgbClr val="80BD41">
                <a:alpha val="100000"/>
              </a:srgbClr>
            </a:solidFill>
          </p:spPr>
          <p:txBody>
            <a:bodyPr/>
            <a:lstStyle/>
            <a:p/>
          </p:txBody>
        </p:sp>
        <p:sp>
          <p:nvSpPr>
            <p:cNvPr id="51" name="rc51"/>
            <p:cNvSpPr/>
            <p:nvPr/>
          </p:nvSpPr>
          <p:spPr>
            <a:xfrm>
              <a:off x="3207165" y="3364261"/>
              <a:ext cx="200644" cy="82588"/>
            </a:xfrm>
            <a:prstGeom prst="rect">
              <a:avLst/>
            </a:prstGeom>
            <a:solidFill>
              <a:srgbClr val="0058AB">
                <a:alpha val="100000"/>
              </a:srgbClr>
            </a:solidFill>
          </p:spPr>
          <p:txBody>
            <a:bodyPr/>
            <a:lstStyle/>
            <a:p/>
          </p:txBody>
        </p:sp>
        <p:sp>
          <p:nvSpPr>
            <p:cNvPr id="52" name="rc52"/>
            <p:cNvSpPr/>
            <p:nvPr/>
          </p:nvSpPr>
          <p:spPr>
            <a:xfrm>
              <a:off x="3207165" y="3446849"/>
              <a:ext cx="200644" cy="82591"/>
            </a:xfrm>
            <a:prstGeom prst="rect">
              <a:avLst/>
            </a:prstGeom>
            <a:solidFill>
              <a:srgbClr val="1CABE2">
                <a:alpha val="100000"/>
              </a:srgbClr>
            </a:solidFill>
          </p:spPr>
          <p:txBody>
            <a:bodyPr/>
            <a:lstStyle/>
            <a:p/>
          </p:txBody>
        </p:sp>
        <p:sp>
          <p:nvSpPr>
            <p:cNvPr id="53" name="rc53"/>
            <p:cNvSpPr/>
            <p:nvPr/>
          </p:nvSpPr>
          <p:spPr>
            <a:xfrm>
              <a:off x="3430103" y="3528295"/>
              <a:ext cx="200644" cy="1212454"/>
            </a:xfrm>
            <a:prstGeom prst="rect">
              <a:avLst/>
            </a:prstGeom>
            <a:solidFill>
              <a:srgbClr val="80BD41">
                <a:alpha val="100000"/>
              </a:srgbClr>
            </a:solidFill>
          </p:spPr>
          <p:txBody>
            <a:bodyPr/>
            <a:lstStyle/>
            <a:p/>
          </p:txBody>
        </p:sp>
        <p:sp>
          <p:nvSpPr>
            <p:cNvPr id="54" name="rc54"/>
            <p:cNvSpPr/>
            <p:nvPr/>
          </p:nvSpPr>
          <p:spPr>
            <a:xfrm>
              <a:off x="3430103" y="3330919"/>
              <a:ext cx="200644" cy="84589"/>
            </a:xfrm>
            <a:prstGeom prst="rect">
              <a:avLst/>
            </a:prstGeom>
            <a:solidFill>
              <a:srgbClr val="0058AB">
                <a:alpha val="100000"/>
              </a:srgbClr>
            </a:solidFill>
          </p:spPr>
          <p:txBody>
            <a:bodyPr/>
            <a:lstStyle/>
            <a:p/>
          </p:txBody>
        </p:sp>
        <p:sp>
          <p:nvSpPr>
            <p:cNvPr id="55" name="rc55"/>
            <p:cNvSpPr/>
            <p:nvPr/>
          </p:nvSpPr>
          <p:spPr>
            <a:xfrm>
              <a:off x="3430103" y="3415508"/>
              <a:ext cx="200644" cy="112786"/>
            </a:xfrm>
            <a:prstGeom prst="rect">
              <a:avLst/>
            </a:prstGeom>
            <a:solidFill>
              <a:srgbClr val="1CABE2">
                <a:alpha val="100000"/>
              </a:srgbClr>
            </a:solidFill>
          </p:spPr>
          <p:txBody>
            <a:bodyPr/>
            <a:lstStyle/>
            <a:p/>
          </p:txBody>
        </p:sp>
        <p:sp>
          <p:nvSpPr>
            <p:cNvPr id="56" name="rc56"/>
            <p:cNvSpPr/>
            <p:nvPr/>
          </p:nvSpPr>
          <p:spPr>
            <a:xfrm>
              <a:off x="3653041" y="3454906"/>
              <a:ext cx="200644" cy="1285843"/>
            </a:xfrm>
            <a:prstGeom prst="rect">
              <a:avLst/>
            </a:prstGeom>
            <a:solidFill>
              <a:srgbClr val="80BD41">
                <a:alpha val="100000"/>
              </a:srgbClr>
            </a:solidFill>
          </p:spPr>
          <p:txBody>
            <a:bodyPr/>
            <a:lstStyle/>
            <a:p/>
          </p:txBody>
        </p:sp>
        <p:sp>
          <p:nvSpPr>
            <p:cNvPr id="57" name="rc57"/>
            <p:cNvSpPr/>
            <p:nvPr/>
          </p:nvSpPr>
          <p:spPr>
            <a:xfrm>
              <a:off x="3653041" y="3295982"/>
              <a:ext cx="200644" cy="57790"/>
            </a:xfrm>
            <a:prstGeom prst="rect">
              <a:avLst/>
            </a:prstGeom>
            <a:solidFill>
              <a:srgbClr val="0058AB">
                <a:alpha val="100000"/>
              </a:srgbClr>
            </a:solidFill>
          </p:spPr>
          <p:txBody>
            <a:bodyPr/>
            <a:lstStyle/>
            <a:p/>
          </p:txBody>
        </p:sp>
        <p:sp>
          <p:nvSpPr>
            <p:cNvPr id="58" name="rc58"/>
            <p:cNvSpPr/>
            <p:nvPr/>
          </p:nvSpPr>
          <p:spPr>
            <a:xfrm>
              <a:off x="3653041" y="3353773"/>
              <a:ext cx="200644" cy="101133"/>
            </a:xfrm>
            <a:prstGeom prst="rect">
              <a:avLst/>
            </a:prstGeom>
            <a:solidFill>
              <a:srgbClr val="1CABE2">
                <a:alpha val="100000"/>
              </a:srgbClr>
            </a:solidFill>
          </p:spPr>
          <p:txBody>
            <a:bodyPr/>
            <a:lstStyle/>
            <a:p/>
          </p:txBody>
        </p:sp>
        <p:sp>
          <p:nvSpPr>
            <p:cNvPr id="59" name="rc59"/>
            <p:cNvSpPr/>
            <p:nvPr/>
          </p:nvSpPr>
          <p:spPr>
            <a:xfrm>
              <a:off x="3875979" y="3370482"/>
              <a:ext cx="200644" cy="1370267"/>
            </a:xfrm>
            <a:prstGeom prst="rect">
              <a:avLst/>
            </a:prstGeom>
            <a:solidFill>
              <a:srgbClr val="80BD41">
                <a:alpha val="100000"/>
              </a:srgbClr>
            </a:solidFill>
          </p:spPr>
          <p:txBody>
            <a:bodyPr/>
            <a:lstStyle/>
            <a:p/>
          </p:txBody>
        </p:sp>
        <p:sp>
          <p:nvSpPr>
            <p:cNvPr id="60" name="rc60"/>
            <p:cNvSpPr/>
            <p:nvPr/>
          </p:nvSpPr>
          <p:spPr>
            <a:xfrm>
              <a:off x="3875979" y="3251328"/>
              <a:ext cx="200644" cy="44682"/>
            </a:xfrm>
            <a:prstGeom prst="rect">
              <a:avLst/>
            </a:prstGeom>
            <a:solidFill>
              <a:srgbClr val="0058AB">
                <a:alpha val="100000"/>
              </a:srgbClr>
            </a:solidFill>
          </p:spPr>
          <p:txBody>
            <a:bodyPr/>
            <a:lstStyle/>
            <a:p/>
          </p:txBody>
        </p:sp>
        <p:sp>
          <p:nvSpPr>
            <p:cNvPr id="61" name="rc61"/>
            <p:cNvSpPr/>
            <p:nvPr/>
          </p:nvSpPr>
          <p:spPr>
            <a:xfrm>
              <a:off x="3875979" y="3296011"/>
              <a:ext cx="200644" cy="74470"/>
            </a:xfrm>
            <a:prstGeom prst="rect">
              <a:avLst/>
            </a:prstGeom>
            <a:solidFill>
              <a:srgbClr val="1CABE2">
                <a:alpha val="100000"/>
              </a:srgbClr>
            </a:solidFill>
          </p:spPr>
          <p:txBody>
            <a:bodyPr/>
            <a:lstStyle/>
            <a:p/>
          </p:txBody>
        </p:sp>
        <p:sp>
          <p:nvSpPr>
            <p:cNvPr id="62" name="rc62"/>
            <p:cNvSpPr/>
            <p:nvPr/>
          </p:nvSpPr>
          <p:spPr>
            <a:xfrm>
              <a:off x="4098916" y="3341241"/>
              <a:ext cx="200644" cy="1399508"/>
            </a:xfrm>
            <a:prstGeom prst="rect">
              <a:avLst/>
            </a:prstGeom>
            <a:solidFill>
              <a:srgbClr val="80BD41">
                <a:alpha val="100000"/>
              </a:srgbClr>
            </a:solidFill>
          </p:spPr>
          <p:txBody>
            <a:bodyPr/>
            <a:lstStyle/>
            <a:p/>
          </p:txBody>
        </p:sp>
        <p:sp>
          <p:nvSpPr>
            <p:cNvPr id="63" name="rc63"/>
            <p:cNvSpPr/>
            <p:nvPr/>
          </p:nvSpPr>
          <p:spPr>
            <a:xfrm>
              <a:off x="4098916" y="3202830"/>
              <a:ext cx="200644" cy="61516"/>
            </a:xfrm>
            <a:prstGeom prst="rect">
              <a:avLst/>
            </a:prstGeom>
            <a:solidFill>
              <a:srgbClr val="0058AB">
                <a:alpha val="100000"/>
              </a:srgbClr>
            </a:solidFill>
          </p:spPr>
          <p:txBody>
            <a:bodyPr/>
            <a:lstStyle/>
            <a:p/>
          </p:txBody>
        </p:sp>
        <p:sp>
          <p:nvSpPr>
            <p:cNvPr id="64" name="rc64"/>
            <p:cNvSpPr/>
            <p:nvPr/>
          </p:nvSpPr>
          <p:spPr>
            <a:xfrm>
              <a:off x="4098916" y="3264346"/>
              <a:ext cx="200644" cy="76895"/>
            </a:xfrm>
            <a:prstGeom prst="rect">
              <a:avLst/>
            </a:prstGeom>
            <a:solidFill>
              <a:srgbClr val="1CABE2">
                <a:alpha val="100000"/>
              </a:srgbClr>
            </a:solidFill>
          </p:spPr>
          <p:txBody>
            <a:bodyPr/>
            <a:lstStyle/>
            <a:p/>
          </p:txBody>
        </p:sp>
        <p:sp>
          <p:nvSpPr>
            <p:cNvPr id="65" name="rc65"/>
            <p:cNvSpPr/>
            <p:nvPr/>
          </p:nvSpPr>
          <p:spPr>
            <a:xfrm>
              <a:off x="4321854" y="3311982"/>
              <a:ext cx="200644" cy="1428767"/>
            </a:xfrm>
            <a:prstGeom prst="rect">
              <a:avLst/>
            </a:prstGeom>
            <a:solidFill>
              <a:srgbClr val="80BD41">
                <a:alpha val="100000"/>
              </a:srgbClr>
            </a:solidFill>
          </p:spPr>
          <p:txBody>
            <a:bodyPr/>
            <a:lstStyle/>
            <a:p/>
          </p:txBody>
        </p:sp>
        <p:sp>
          <p:nvSpPr>
            <p:cNvPr id="66" name="rc66"/>
            <p:cNvSpPr/>
            <p:nvPr/>
          </p:nvSpPr>
          <p:spPr>
            <a:xfrm>
              <a:off x="4321854" y="3187740"/>
              <a:ext cx="200644" cy="62120"/>
            </a:xfrm>
            <a:prstGeom prst="rect">
              <a:avLst/>
            </a:prstGeom>
            <a:solidFill>
              <a:srgbClr val="0058AB">
                <a:alpha val="100000"/>
              </a:srgbClr>
            </a:solidFill>
          </p:spPr>
          <p:txBody>
            <a:bodyPr/>
            <a:lstStyle/>
            <a:p/>
          </p:txBody>
        </p:sp>
        <p:sp>
          <p:nvSpPr>
            <p:cNvPr id="67" name="rc67"/>
            <p:cNvSpPr/>
            <p:nvPr/>
          </p:nvSpPr>
          <p:spPr>
            <a:xfrm>
              <a:off x="4321854" y="3249861"/>
              <a:ext cx="200644" cy="62120"/>
            </a:xfrm>
            <a:prstGeom prst="rect">
              <a:avLst/>
            </a:prstGeom>
            <a:solidFill>
              <a:srgbClr val="1CABE2">
                <a:alpha val="100000"/>
              </a:srgbClr>
            </a:solidFill>
          </p:spPr>
          <p:txBody>
            <a:bodyPr/>
            <a:lstStyle/>
            <a:p/>
          </p:txBody>
        </p:sp>
        <p:sp>
          <p:nvSpPr>
            <p:cNvPr id="68" name="rc68"/>
            <p:cNvSpPr/>
            <p:nvPr/>
          </p:nvSpPr>
          <p:spPr>
            <a:xfrm>
              <a:off x="4544792" y="3361502"/>
              <a:ext cx="200644" cy="1379247"/>
            </a:xfrm>
            <a:prstGeom prst="rect">
              <a:avLst/>
            </a:prstGeom>
            <a:solidFill>
              <a:srgbClr val="80BD41">
                <a:alpha val="100000"/>
              </a:srgbClr>
            </a:solidFill>
          </p:spPr>
          <p:txBody>
            <a:bodyPr/>
            <a:lstStyle/>
            <a:p/>
          </p:txBody>
        </p:sp>
        <p:sp>
          <p:nvSpPr>
            <p:cNvPr id="69" name="rc69"/>
            <p:cNvSpPr/>
            <p:nvPr/>
          </p:nvSpPr>
          <p:spPr>
            <a:xfrm>
              <a:off x="4544792" y="3191034"/>
              <a:ext cx="200644" cy="92984"/>
            </a:xfrm>
            <a:prstGeom prst="rect">
              <a:avLst/>
            </a:prstGeom>
            <a:solidFill>
              <a:srgbClr val="0058AB">
                <a:alpha val="100000"/>
              </a:srgbClr>
            </a:solidFill>
          </p:spPr>
          <p:txBody>
            <a:bodyPr/>
            <a:lstStyle/>
            <a:p/>
          </p:txBody>
        </p:sp>
        <p:sp>
          <p:nvSpPr>
            <p:cNvPr id="70" name="rc70"/>
            <p:cNvSpPr/>
            <p:nvPr/>
          </p:nvSpPr>
          <p:spPr>
            <a:xfrm>
              <a:off x="4544792" y="3284018"/>
              <a:ext cx="200644" cy="77484"/>
            </a:xfrm>
            <a:prstGeom prst="rect">
              <a:avLst/>
            </a:prstGeom>
            <a:solidFill>
              <a:srgbClr val="1CABE2">
                <a:alpha val="100000"/>
              </a:srgbClr>
            </a:solidFill>
          </p:spPr>
          <p:txBody>
            <a:bodyPr/>
            <a:lstStyle/>
            <a:p/>
          </p:txBody>
        </p:sp>
        <p:sp>
          <p:nvSpPr>
            <p:cNvPr id="71" name="rc71"/>
            <p:cNvSpPr/>
            <p:nvPr/>
          </p:nvSpPr>
          <p:spPr>
            <a:xfrm>
              <a:off x="4767730" y="3355860"/>
              <a:ext cx="200644" cy="1384889"/>
            </a:xfrm>
            <a:prstGeom prst="rect">
              <a:avLst/>
            </a:prstGeom>
            <a:solidFill>
              <a:srgbClr val="80BD41">
                <a:alpha val="100000"/>
              </a:srgbClr>
            </a:solidFill>
          </p:spPr>
          <p:txBody>
            <a:bodyPr/>
            <a:lstStyle/>
            <a:p/>
          </p:txBody>
        </p:sp>
        <p:sp>
          <p:nvSpPr>
            <p:cNvPr id="72" name="rc72"/>
            <p:cNvSpPr/>
            <p:nvPr/>
          </p:nvSpPr>
          <p:spPr>
            <a:xfrm>
              <a:off x="4767730" y="3184695"/>
              <a:ext cx="200644" cy="93362"/>
            </a:xfrm>
            <a:prstGeom prst="rect">
              <a:avLst/>
            </a:prstGeom>
            <a:solidFill>
              <a:srgbClr val="0058AB">
                <a:alpha val="100000"/>
              </a:srgbClr>
            </a:solidFill>
          </p:spPr>
          <p:txBody>
            <a:bodyPr/>
            <a:lstStyle/>
            <a:p/>
          </p:txBody>
        </p:sp>
        <p:sp>
          <p:nvSpPr>
            <p:cNvPr id="73" name="rc73"/>
            <p:cNvSpPr/>
            <p:nvPr/>
          </p:nvSpPr>
          <p:spPr>
            <a:xfrm>
              <a:off x="4767730" y="3278058"/>
              <a:ext cx="200644" cy="77802"/>
            </a:xfrm>
            <a:prstGeom prst="rect">
              <a:avLst/>
            </a:prstGeom>
            <a:solidFill>
              <a:srgbClr val="1CABE2">
                <a:alpha val="100000"/>
              </a:srgbClr>
            </a:solidFill>
          </p:spPr>
          <p:txBody>
            <a:bodyPr/>
            <a:lstStyle/>
            <a:p/>
          </p:txBody>
        </p:sp>
        <p:sp>
          <p:nvSpPr>
            <p:cNvPr id="74" name="rc74"/>
            <p:cNvSpPr/>
            <p:nvPr/>
          </p:nvSpPr>
          <p:spPr>
            <a:xfrm>
              <a:off x="4990668" y="3277415"/>
              <a:ext cx="200644" cy="1463334"/>
            </a:xfrm>
            <a:prstGeom prst="rect">
              <a:avLst/>
            </a:prstGeom>
            <a:solidFill>
              <a:srgbClr val="80BD41">
                <a:alpha val="100000"/>
              </a:srgbClr>
            </a:solidFill>
          </p:spPr>
          <p:txBody>
            <a:bodyPr/>
            <a:lstStyle/>
            <a:p/>
          </p:txBody>
        </p:sp>
        <p:sp>
          <p:nvSpPr>
            <p:cNvPr id="75" name="rc75"/>
            <p:cNvSpPr/>
            <p:nvPr/>
          </p:nvSpPr>
          <p:spPr>
            <a:xfrm>
              <a:off x="4990668" y="3167270"/>
              <a:ext cx="200644" cy="62938"/>
            </a:xfrm>
            <a:prstGeom prst="rect">
              <a:avLst/>
            </a:prstGeom>
            <a:solidFill>
              <a:srgbClr val="0058AB">
                <a:alpha val="100000"/>
              </a:srgbClr>
            </a:solidFill>
          </p:spPr>
          <p:txBody>
            <a:bodyPr/>
            <a:lstStyle/>
            <a:p/>
          </p:txBody>
        </p:sp>
        <p:sp>
          <p:nvSpPr>
            <p:cNvPr id="76" name="rc76"/>
            <p:cNvSpPr/>
            <p:nvPr/>
          </p:nvSpPr>
          <p:spPr>
            <a:xfrm>
              <a:off x="4990668" y="3230209"/>
              <a:ext cx="200644" cy="47206"/>
            </a:xfrm>
            <a:prstGeom prst="rect">
              <a:avLst/>
            </a:prstGeom>
            <a:solidFill>
              <a:srgbClr val="1CABE2">
                <a:alpha val="100000"/>
              </a:srgbClr>
            </a:solidFill>
          </p:spPr>
          <p:txBody>
            <a:bodyPr/>
            <a:lstStyle/>
            <a:p/>
          </p:txBody>
        </p:sp>
        <p:sp>
          <p:nvSpPr>
            <p:cNvPr id="77" name="rc77"/>
            <p:cNvSpPr/>
            <p:nvPr/>
          </p:nvSpPr>
          <p:spPr>
            <a:xfrm>
              <a:off x="5213606" y="3278608"/>
              <a:ext cx="200644" cy="1462141"/>
            </a:xfrm>
            <a:prstGeom prst="rect">
              <a:avLst/>
            </a:prstGeom>
            <a:solidFill>
              <a:srgbClr val="80BD41">
                <a:alpha val="100000"/>
              </a:srgbClr>
            </a:solidFill>
          </p:spPr>
          <p:txBody>
            <a:bodyPr/>
            <a:lstStyle/>
            <a:p/>
          </p:txBody>
        </p:sp>
        <p:sp>
          <p:nvSpPr>
            <p:cNvPr id="78" name="rc78"/>
            <p:cNvSpPr/>
            <p:nvPr/>
          </p:nvSpPr>
          <p:spPr>
            <a:xfrm>
              <a:off x="5213606" y="3168555"/>
              <a:ext cx="200644" cy="47165"/>
            </a:xfrm>
            <a:prstGeom prst="rect">
              <a:avLst/>
            </a:prstGeom>
            <a:solidFill>
              <a:srgbClr val="0058AB">
                <a:alpha val="100000"/>
              </a:srgbClr>
            </a:solidFill>
          </p:spPr>
          <p:txBody>
            <a:bodyPr/>
            <a:lstStyle/>
            <a:p/>
          </p:txBody>
        </p:sp>
        <p:sp>
          <p:nvSpPr>
            <p:cNvPr id="79" name="rc79"/>
            <p:cNvSpPr/>
            <p:nvPr/>
          </p:nvSpPr>
          <p:spPr>
            <a:xfrm>
              <a:off x="5213606" y="3215720"/>
              <a:ext cx="200644" cy="62887"/>
            </a:xfrm>
            <a:prstGeom prst="rect">
              <a:avLst/>
            </a:prstGeom>
            <a:solidFill>
              <a:srgbClr val="1CABE2">
                <a:alpha val="100000"/>
              </a:srgbClr>
            </a:solidFill>
          </p:spPr>
          <p:txBody>
            <a:bodyPr/>
            <a:lstStyle/>
            <a:p/>
          </p:txBody>
        </p:sp>
        <p:sp>
          <p:nvSpPr>
            <p:cNvPr id="80" name="rc80"/>
            <p:cNvSpPr/>
            <p:nvPr/>
          </p:nvSpPr>
          <p:spPr>
            <a:xfrm>
              <a:off x="5436544" y="3306429"/>
              <a:ext cx="200644" cy="1434320"/>
            </a:xfrm>
            <a:prstGeom prst="rect">
              <a:avLst/>
            </a:prstGeom>
            <a:solidFill>
              <a:srgbClr val="80BD41">
                <a:alpha val="100000"/>
              </a:srgbClr>
            </a:solidFill>
          </p:spPr>
          <p:txBody>
            <a:bodyPr/>
            <a:lstStyle/>
            <a:p/>
          </p:txBody>
        </p:sp>
        <p:sp>
          <p:nvSpPr>
            <p:cNvPr id="81" name="rc81"/>
            <p:cNvSpPr/>
            <p:nvPr/>
          </p:nvSpPr>
          <p:spPr>
            <a:xfrm>
              <a:off x="5436544" y="3181707"/>
              <a:ext cx="200644" cy="62362"/>
            </a:xfrm>
            <a:prstGeom prst="rect">
              <a:avLst/>
            </a:prstGeom>
            <a:solidFill>
              <a:srgbClr val="0058AB">
                <a:alpha val="100000"/>
              </a:srgbClr>
            </a:solidFill>
          </p:spPr>
          <p:txBody>
            <a:bodyPr/>
            <a:lstStyle/>
            <a:p/>
          </p:txBody>
        </p:sp>
        <p:sp>
          <p:nvSpPr>
            <p:cNvPr id="82" name="rc82"/>
            <p:cNvSpPr/>
            <p:nvPr/>
          </p:nvSpPr>
          <p:spPr>
            <a:xfrm>
              <a:off x="5436544" y="3244070"/>
              <a:ext cx="200644" cy="62359"/>
            </a:xfrm>
            <a:prstGeom prst="rect">
              <a:avLst/>
            </a:prstGeom>
            <a:solidFill>
              <a:srgbClr val="1CABE2">
                <a:alpha val="100000"/>
              </a:srgbClr>
            </a:solidFill>
          </p:spPr>
          <p:txBody>
            <a:bodyPr/>
            <a:lstStyle/>
            <a:p/>
          </p:txBody>
        </p:sp>
        <p:sp>
          <p:nvSpPr>
            <p:cNvPr id="83" name="rc83"/>
            <p:cNvSpPr/>
            <p:nvPr/>
          </p:nvSpPr>
          <p:spPr>
            <a:xfrm>
              <a:off x="5659482" y="3336494"/>
              <a:ext cx="200644" cy="1404255"/>
            </a:xfrm>
            <a:prstGeom prst="rect">
              <a:avLst/>
            </a:prstGeom>
            <a:solidFill>
              <a:srgbClr val="80BD41">
                <a:alpha val="100000"/>
              </a:srgbClr>
            </a:solidFill>
          </p:spPr>
          <p:txBody>
            <a:bodyPr/>
            <a:lstStyle/>
            <a:p/>
          </p:txBody>
        </p:sp>
        <p:sp>
          <p:nvSpPr>
            <p:cNvPr id="84" name="rc84"/>
            <p:cNvSpPr/>
            <p:nvPr/>
          </p:nvSpPr>
          <p:spPr>
            <a:xfrm>
              <a:off x="5659482" y="3197611"/>
              <a:ext cx="200644" cy="108019"/>
            </a:xfrm>
            <a:prstGeom prst="rect">
              <a:avLst/>
            </a:prstGeom>
            <a:solidFill>
              <a:srgbClr val="0058AB">
                <a:alpha val="100000"/>
              </a:srgbClr>
            </a:solidFill>
          </p:spPr>
          <p:txBody>
            <a:bodyPr/>
            <a:lstStyle/>
            <a:p/>
          </p:txBody>
        </p:sp>
        <p:sp>
          <p:nvSpPr>
            <p:cNvPr id="85" name="rc85"/>
            <p:cNvSpPr/>
            <p:nvPr/>
          </p:nvSpPr>
          <p:spPr>
            <a:xfrm>
              <a:off x="5659482" y="3305631"/>
              <a:ext cx="200644" cy="30863"/>
            </a:xfrm>
            <a:prstGeom prst="rect">
              <a:avLst/>
            </a:prstGeom>
            <a:solidFill>
              <a:srgbClr val="1CABE2">
                <a:alpha val="100000"/>
              </a:srgbClr>
            </a:solidFill>
          </p:spPr>
          <p:txBody>
            <a:bodyPr/>
            <a:lstStyle/>
            <a:p/>
          </p:txBody>
        </p:sp>
        <p:sp>
          <p:nvSpPr>
            <p:cNvPr id="86" name="rc86"/>
            <p:cNvSpPr/>
            <p:nvPr/>
          </p:nvSpPr>
          <p:spPr>
            <a:xfrm>
              <a:off x="5882419" y="3445124"/>
              <a:ext cx="200644" cy="1295625"/>
            </a:xfrm>
            <a:prstGeom prst="rect">
              <a:avLst/>
            </a:prstGeom>
            <a:solidFill>
              <a:srgbClr val="80BD41">
                <a:alpha val="100000"/>
              </a:srgbClr>
            </a:solidFill>
          </p:spPr>
          <p:txBody>
            <a:bodyPr/>
            <a:lstStyle/>
            <a:p/>
          </p:txBody>
        </p:sp>
        <p:sp>
          <p:nvSpPr>
            <p:cNvPr id="87" name="rc87"/>
            <p:cNvSpPr/>
            <p:nvPr/>
          </p:nvSpPr>
          <p:spPr>
            <a:xfrm>
              <a:off x="5882419" y="3179756"/>
              <a:ext cx="200644" cy="171709"/>
            </a:xfrm>
            <a:prstGeom prst="rect">
              <a:avLst/>
            </a:prstGeom>
            <a:solidFill>
              <a:srgbClr val="0058AB">
                <a:alpha val="100000"/>
              </a:srgbClr>
            </a:solidFill>
          </p:spPr>
          <p:txBody>
            <a:bodyPr/>
            <a:lstStyle/>
            <a:p/>
          </p:txBody>
        </p:sp>
        <p:sp>
          <p:nvSpPr>
            <p:cNvPr id="88" name="rc88"/>
            <p:cNvSpPr/>
            <p:nvPr/>
          </p:nvSpPr>
          <p:spPr>
            <a:xfrm>
              <a:off x="5882419" y="3351466"/>
              <a:ext cx="200644" cy="93658"/>
            </a:xfrm>
            <a:prstGeom prst="rect">
              <a:avLst/>
            </a:prstGeom>
            <a:solidFill>
              <a:srgbClr val="1CABE2">
                <a:alpha val="100000"/>
              </a:srgbClr>
            </a:solidFill>
          </p:spPr>
          <p:txBody>
            <a:bodyPr/>
            <a:lstStyle/>
            <a:p/>
          </p:txBody>
        </p:sp>
        <p:sp>
          <p:nvSpPr>
            <p:cNvPr id="89" name="rc89"/>
            <p:cNvSpPr/>
            <p:nvPr/>
          </p:nvSpPr>
          <p:spPr>
            <a:xfrm>
              <a:off x="6105357" y="3388715"/>
              <a:ext cx="200644" cy="1352034"/>
            </a:xfrm>
            <a:prstGeom prst="rect">
              <a:avLst/>
            </a:prstGeom>
            <a:solidFill>
              <a:srgbClr val="80BD41">
                <a:alpha val="100000"/>
              </a:srgbClr>
            </a:solidFill>
          </p:spPr>
          <p:txBody>
            <a:bodyPr/>
            <a:lstStyle/>
            <a:p/>
          </p:txBody>
        </p:sp>
        <p:sp>
          <p:nvSpPr>
            <p:cNvPr id="90" name="rc90"/>
            <p:cNvSpPr/>
            <p:nvPr/>
          </p:nvSpPr>
          <p:spPr>
            <a:xfrm>
              <a:off x="6105357" y="3150122"/>
              <a:ext cx="200644" cy="143156"/>
            </a:xfrm>
            <a:prstGeom prst="rect">
              <a:avLst/>
            </a:prstGeom>
            <a:solidFill>
              <a:srgbClr val="0058AB">
                <a:alpha val="100000"/>
              </a:srgbClr>
            </a:solidFill>
          </p:spPr>
          <p:txBody>
            <a:bodyPr/>
            <a:lstStyle/>
            <a:p/>
          </p:txBody>
        </p:sp>
        <p:sp>
          <p:nvSpPr>
            <p:cNvPr id="91" name="rc91"/>
            <p:cNvSpPr/>
            <p:nvPr/>
          </p:nvSpPr>
          <p:spPr>
            <a:xfrm>
              <a:off x="6105357" y="3293278"/>
              <a:ext cx="200644" cy="95437"/>
            </a:xfrm>
            <a:prstGeom prst="rect">
              <a:avLst/>
            </a:prstGeom>
            <a:solidFill>
              <a:srgbClr val="1CABE2">
                <a:alpha val="100000"/>
              </a:srgbClr>
            </a:solidFill>
          </p:spPr>
          <p:txBody>
            <a:bodyPr/>
            <a:lstStyle/>
            <a:p/>
          </p:txBody>
        </p:sp>
        <p:sp>
          <p:nvSpPr>
            <p:cNvPr id="92" name="rc92"/>
            <p:cNvSpPr/>
            <p:nvPr/>
          </p:nvSpPr>
          <p:spPr>
            <a:xfrm>
              <a:off x="6328295" y="3236025"/>
              <a:ext cx="200644" cy="1504724"/>
            </a:xfrm>
            <a:prstGeom prst="rect">
              <a:avLst/>
            </a:prstGeom>
            <a:solidFill>
              <a:srgbClr val="80BD41">
                <a:alpha val="100000"/>
              </a:srgbClr>
            </a:solidFill>
          </p:spPr>
          <p:txBody>
            <a:bodyPr/>
            <a:lstStyle/>
            <a:p/>
          </p:txBody>
        </p:sp>
        <p:sp>
          <p:nvSpPr>
            <p:cNvPr id="93" name="rc93"/>
            <p:cNvSpPr/>
            <p:nvPr/>
          </p:nvSpPr>
          <p:spPr>
            <a:xfrm>
              <a:off x="6328295" y="3122768"/>
              <a:ext cx="200644" cy="113257"/>
            </a:xfrm>
            <a:prstGeom prst="rect">
              <a:avLst/>
            </a:prstGeom>
            <a:solidFill>
              <a:srgbClr val="0058AB">
                <a:alpha val="100000"/>
              </a:srgbClr>
            </a:solidFill>
          </p:spPr>
          <p:txBody>
            <a:bodyPr/>
            <a:lstStyle/>
            <a:p/>
          </p:txBody>
        </p:sp>
        <p:sp>
          <p:nvSpPr>
            <p:cNvPr id="94" name="rc94"/>
            <p:cNvSpPr/>
            <p:nvPr/>
          </p:nvSpPr>
          <p:spPr>
            <a:xfrm>
              <a:off x="6328295" y="3236025"/>
              <a:ext cx="200644" cy="0"/>
            </a:xfrm>
            <a:prstGeom prst="rect">
              <a:avLst/>
            </a:prstGeom>
            <a:solidFill>
              <a:srgbClr val="1CABE2">
                <a:alpha val="100000"/>
              </a:srgbClr>
            </a:solidFill>
          </p:spPr>
          <p:txBody>
            <a:bodyPr/>
            <a:lstStyle/>
            <a:p/>
          </p:txBody>
        </p:sp>
        <p:sp>
          <p:nvSpPr>
            <p:cNvPr id="95" name="rc95"/>
            <p:cNvSpPr/>
            <p:nvPr/>
          </p:nvSpPr>
          <p:spPr>
            <a:xfrm>
              <a:off x="6551233" y="3217016"/>
              <a:ext cx="200644" cy="1523733"/>
            </a:xfrm>
            <a:prstGeom prst="rect">
              <a:avLst/>
            </a:prstGeom>
            <a:solidFill>
              <a:srgbClr val="80BD41">
                <a:alpha val="100000"/>
              </a:srgbClr>
            </a:solidFill>
          </p:spPr>
          <p:txBody>
            <a:bodyPr/>
            <a:lstStyle/>
            <a:p/>
          </p:txBody>
        </p:sp>
        <p:sp>
          <p:nvSpPr>
            <p:cNvPr id="96" name="rc96"/>
            <p:cNvSpPr/>
            <p:nvPr/>
          </p:nvSpPr>
          <p:spPr>
            <a:xfrm>
              <a:off x="6551233" y="3084516"/>
              <a:ext cx="200644" cy="132499"/>
            </a:xfrm>
            <a:prstGeom prst="rect">
              <a:avLst/>
            </a:prstGeom>
            <a:solidFill>
              <a:srgbClr val="0058AB">
                <a:alpha val="100000"/>
              </a:srgbClr>
            </a:solidFill>
          </p:spPr>
          <p:txBody>
            <a:bodyPr/>
            <a:lstStyle/>
            <a:p/>
          </p:txBody>
        </p:sp>
        <p:sp>
          <p:nvSpPr>
            <p:cNvPr id="97" name="rc97"/>
            <p:cNvSpPr/>
            <p:nvPr/>
          </p:nvSpPr>
          <p:spPr>
            <a:xfrm>
              <a:off x="6551233" y="3217016"/>
              <a:ext cx="200644" cy="0"/>
            </a:xfrm>
            <a:prstGeom prst="rect">
              <a:avLst/>
            </a:prstGeom>
            <a:solidFill>
              <a:srgbClr val="1CABE2">
                <a:alpha val="100000"/>
              </a:srgbClr>
            </a:solidFill>
          </p:spPr>
          <p:txBody>
            <a:bodyPr/>
            <a:lstStyle/>
            <a:p/>
          </p:txBody>
        </p:sp>
        <p:sp>
          <p:nvSpPr>
            <p:cNvPr id="98" name="rc98"/>
            <p:cNvSpPr/>
            <p:nvPr/>
          </p:nvSpPr>
          <p:spPr>
            <a:xfrm>
              <a:off x="6774171" y="3209442"/>
              <a:ext cx="200644" cy="1531307"/>
            </a:xfrm>
            <a:prstGeom prst="rect">
              <a:avLst/>
            </a:prstGeom>
            <a:solidFill>
              <a:srgbClr val="80BD41">
                <a:alpha val="100000"/>
              </a:srgbClr>
            </a:solidFill>
          </p:spPr>
          <p:txBody>
            <a:bodyPr/>
            <a:lstStyle/>
            <a:p/>
          </p:txBody>
        </p:sp>
        <p:sp>
          <p:nvSpPr>
            <p:cNvPr id="99" name="rc99"/>
            <p:cNvSpPr/>
            <p:nvPr/>
          </p:nvSpPr>
          <p:spPr>
            <a:xfrm>
              <a:off x="6774171" y="3057994"/>
              <a:ext cx="200644" cy="67310"/>
            </a:xfrm>
            <a:prstGeom prst="rect">
              <a:avLst/>
            </a:prstGeom>
            <a:solidFill>
              <a:srgbClr val="0058AB">
                <a:alpha val="100000"/>
              </a:srgbClr>
            </a:solidFill>
          </p:spPr>
          <p:txBody>
            <a:bodyPr/>
            <a:lstStyle/>
            <a:p/>
          </p:txBody>
        </p:sp>
        <p:sp>
          <p:nvSpPr>
            <p:cNvPr id="100" name="rc100"/>
            <p:cNvSpPr/>
            <p:nvPr/>
          </p:nvSpPr>
          <p:spPr>
            <a:xfrm>
              <a:off x="6774171" y="3125304"/>
              <a:ext cx="200644" cy="84137"/>
            </a:xfrm>
            <a:prstGeom prst="rect">
              <a:avLst/>
            </a:prstGeom>
            <a:solidFill>
              <a:srgbClr val="1CABE2">
                <a:alpha val="100000"/>
              </a:srgbClr>
            </a:solidFill>
          </p:spPr>
          <p:txBody>
            <a:bodyPr/>
            <a:lstStyle/>
            <a:p/>
          </p:txBody>
        </p:sp>
        <p:sp>
          <p:nvSpPr>
            <p:cNvPr id="101" name="rc101"/>
            <p:cNvSpPr/>
            <p:nvPr/>
          </p:nvSpPr>
          <p:spPr>
            <a:xfrm>
              <a:off x="6997109" y="3032527"/>
              <a:ext cx="200644" cy="64885"/>
            </a:xfrm>
            <a:prstGeom prst="rect">
              <a:avLst/>
            </a:prstGeom>
            <a:solidFill>
              <a:srgbClr val="F26A21">
                <a:alpha val="100000"/>
              </a:srgbClr>
            </a:solidFill>
          </p:spPr>
          <p:txBody>
            <a:bodyPr/>
            <a:lstStyle/>
            <a:p/>
          </p:txBody>
        </p:sp>
        <p:sp>
          <p:nvSpPr>
            <p:cNvPr id="102" name="rc102"/>
            <p:cNvSpPr/>
            <p:nvPr/>
          </p:nvSpPr>
          <p:spPr>
            <a:xfrm>
              <a:off x="6997109" y="3097413"/>
              <a:ext cx="200644" cy="1643336"/>
            </a:xfrm>
            <a:prstGeom prst="rect">
              <a:avLst/>
            </a:prstGeom>
            <a:solidFill>
              <a:srgbClr val="FFC20E">
                <a:alpha val="100000"/>
              </a:srgbClr>
            </a:solidFill>
          </p:spPr>
          <p:txBody>
            <a:bodyPr/>
            <a:lstStyle/>
            <a:p/>
          </p:txBody>
        </p:sp>
        <p:sp>
          <p:nvSpPr>
            <p:cNvPr id="103" name="rc103"/>
            <p:cNvSpPr/>
            <p:nvPr/>
          </p:nvSpPr>
          <p:spPr>
            <a:xfrm>
              <a:off x="7220047" y="3010084"/>
              <a:ext cx="200644" cy="62548"/>
            </a:xfrm>
            <a:prstGeom prst="rect">
              <a:avLst/>
            </a:prstGeom>
            <a:solidFill>
              <a:srgbClr val="F26A21">
                <a:alpha val="100000"/>
              </a:srgbClr>
            </a:solidFill>
          </p:spPr>
          <p:txBody>
            <a:bodyPr/>
            <a:lstStyle/>
            <a:p/>
          </p:txBody>
        </p:sp>
        <p:sp>
          <p:nvSpPr>
            <p:cNvPr id="104" name="rc104"/>
            <p:cNvSpPr/>
            <p:nvPr/>
          </p:nvSpPr>
          <p:spPr>
            <a:xfrm>
              <a:off x="7220047" y="3072632"/>
              <a:ext cx="200644" cy="1668117"/>
            </a:xfrm>
            <a:prstGeom prst="rect">
              <a:avLst/>
            </a:prstGeom>
            <a:solidFill>
              <a:srgbClr val="FFC20E">
                <a:alpha val="100000"/>
              </a:srgbClr>
            </a:solidFill>
          </p:spPr>
          <p:txBody>
            <a:bodyPr/>
            <a:lstStyle/>
            <a:p/>
          </p:txBody>
        </p:sp>
        <p:sp>
          <p:nvSpPr>
            <p:cNvPr id="105" name="rc105"/>
            <p:cNvSpPr/>
            <p:nvPr/>
          </p:nvSpPr>
          <p:spPr>
            <a:xfrm>
              <a:off x="7442985" y="2985916"/>
              <a:ext cx="200644" cy="60294"/>
            </a:xfrm>
            <a:prstGeom prst="rect">
              <a:avLst/>
            </a:prstGeom>
            <a:solidFill>
              <a:srgbClr val="F26A21">
                <a:alpha val="100000"/>
              </a:srgbClr>
            </a:solidFill>
          </p:spPr>
          <p:txBody>
            <a:bodyPr/>
            <a:lstStyle/>
            <a:p/>
          </p:txBody>
        </p:sp>
        <p:sp>
          <p:nvSpPr>
            <p:cNvPr id="106" name="rc106"/>
            <p:cNvSpPr/>
            <p:nvPr/>
          </p:nvSpPr>
          <p:spPr>
            <a:xfrm>
              <a:off x="7442985" y="3046211"/>
              <a:ext cx="200644" cy="1694538"/>
            </a:xfrm>
            <a:prstGeom prst="rect">
              <a:avLst/>
            </a:prstGeom>
            <a:solidFill>
              <a:srgbClr val="FFC20E">
                <a:alpha val="100000"/>
              </a:srgbClr>
            </a:solidFill>
          </p:spPr>
          <p:txBody>
            <a:bodyPr/>
            <a:lstStyle/>
            <a:p/>
          </p:txBody>
        </p:sp>
        <p:sp>
          <p:nvSpPr>
            <p:cNvPr id="107" name="rc107"/>
            <p:cNvSpPr/>
            <p:nvPr/>
          </p:nvSpPr>
          <p:spPr>
            <a:xfrm>
              <a:off x="7665922" y="2960068"/>
              <a:ext cx="200644" cy="58122"/>
            </a:xfrm>
            <a:prstGeom prst="rect">
              <a:avLst/>
            </a:prstGeom>
            <a:solidFill>
              <a:srgbClr val="F26A21">
                <a:alpha val="100000"/>
              </a:srgbClr>
            </a:solidFill>
          </p:spPr>
          <p:txBody>
            <a:bodyPr/>
            <a:lstStyle/>
            <a:p/>
          </p:txBody>
        </p:sp>
        <p:sp>
          <p:nvSpPr>
            <p:cNvPr id="108" name="rc108"/>
            <p:cNvSpPr/>
            <p:nvPr/>
          </p:nvSpPr>
          <p:spPr>
            <a:xfrm>
              <a:off x="7665922" y="3018190"/>
              <a:ext cx="200644" cy="1722559"/>
            </a:xfrm>
            <a:prstGeom prst="rect">
              <a:avLst/>
            </a:prstGeom>
            <a:solidFill>
              <a:srgbClr val="FFC20E">
                <a:alpha val="100000"/>
              </a:srgbClr>
            </a:solidFill>
          </p:spPr>
          <p:txBody>
            <a:bodyPr/>
            <a:lstStyle/>
            <a:p/>
          </p:txBody>
        </p:sp>
        <p:sp>
          <p:nvSpPr>
            <p:cNvPr id="109" name="rc109"/>
            <p:cNvSpPr/>
            <p:nvPr/>
          </p:nvSpPr>
          <p:spPr>
            <a:xfrm>
              <a:off x="7888860" y="2938624"/>
              <a:ext cx="200644" cy="56028"/>
            </a:xfrm>
            <a:prstGeom prst="rect">
              <a:avLst/>
            </a:prstGeom>
            <a:solidFill>
              <a:srgbClr val="F26A21">
                <a:alpha val="100000"/>
              </a:srgbClr>
            </a:solidFill>
          </p:spPr>
          <p:txBody>
            <a:bodyPr/>
            <a:lstStyle/>
            <a:p/>
          </p:txBody>
        </p:sp>
        <p:sp>
          <p:nvSpPr>
            <p:cNvPr id="110" name="rc110"/>
            <p:cNvSpPr/>
            <p:nvPr/>
          </p:nvSpPr>
          <p:spPr>
            <a:xfrm>
              <a:off x="7888860" y="2994652"/>
              <a:ext cx="200644" cy="1746097"/>
            </a:xfrm>
            <a:prstGeom prst="rect">
              <a:avLst/>
            </a:prstGeom>
            <a:solidFill>
              <a:srgbClr val="FFC20E">
                <a:alpha val="100000"/>
              </a:srgbClr>
            </a:solidFill>
          </p:spPr>
          <p:txBody>
            <a:bodyPr/>
            <a:lstStyle/>
            <a:p/>
          </p:txBody>
        </p:sp>
        <p:sp>
          <p:nvSpPr>
            <p:cNvPr id="111" name="rc111"/>
            <p:cNvSpPr/>
            <p:nvPr/>
          </p:nvSpPr>
          <p:spPr>
            <a:xfrm>
              <a:off x="8111798" y="2918268"/>
              <a:ext cx="200644" cy="54009"/>
            </a:xfrm>
            <a:prstGeom prst="rect">
              <a:avLst/>
            </a:prstGeom>
            <a:solidFill>
              <a:srgbClr val="F26A21">
                <a:alpha val="100000"/>
              </a:srgbClr>
            </a:solidFill>
          </p:spPr>
          <p:txBody>
            <a:bodyPr/>
            <a:lstStyle/>
            <a:p/>
          </p:txBody>
        </p:sp>
        <p:sp>
          <p:nvSpPr>
            <p:cNvPr id="112" name="rc112"/>
            <p:cNvSpPr/>
            <p:nvPr/>
          </p:nvSpPr>
          <p:spPr>
            <a:xfrm>
              <a:off x="8111798" y="2972277"/>
              <a:ext cx="200644" cy="1768472"/>
            </a:xfrm>
            <a:prstGeom prst="rect">
              <a:avLst/>
            </a:prstGeom>
            <a:solidFill>
              <a:srgbClr val="FFC20E">
                <a:alpha val="100000"/>
              </a:srgbClr>
            </a:solidFill>
          </p:spPr>
          <p:txBody>
            <a:bodyPr/>
            <a:lstStyle/>
            <a:p/>
          </p:txBody>
        </p:sp>
        <p:sp>
          <p:nvSpPr>
            <p:cNvPr id="113" name="pl113"/>
            <p:cNvSpPr/>
            <p:nvPr/>
          </p:nvSpPr>
          <p:spPr>
            <a:xfrm>
              <a:off x="1523984" y="1239175"/>
              <a:ext cx="5350508" cy="1025713"/>
            </a:xfrm>
            <a:custGeom>
              <a:avLst/>
              <a:pathLst>
                <a:path w="5350508" h="1025713">
                  <a:moveTo>
                    <a:pt x="0" y="707388"/>
                  </a:moveTo>
                  <a:lnTo>
                    <a:pt x="222937" y="707388"/>
                  </a:lnTo>
                  <a:lnTo>
                    <a:pt x="445875" y="1025713"/>
                  </a:lnTo>
                  <a:lnTo>
                    <a:pt x="668813" y="636649"/>
                  </a:lnTo>
                  <a:lnTo>
                    <a:pt x="891751" y="141477"/>
                  </a:lnTo>
                  <a:lnTo>
                    <a:pt x="1114689" y="70738"/>
                  </a:lnTo>
                  <a:lnTo>
                    <a:pt x="1337627" y="0"/>
                  </a:lnTo>
                  <a:lnTo>
                    <a:pt x="1560565" y="70738"/>
                  </a:lnTo>
                  <a:lnTo>
                    <a:pt x="1783502" y="176847"/>
                  </a:lnTo>
                  <a:lnTo>
                    <a:pt x="2006440" y="176847"/>
                  </a:lnTo>
                  <a:lnTo>
                    <a:pt x="2229378" y="106108"/>
                  </a:lnTo>
                  <a:lnTo>
                    <a:pt x="2452316" y="70738"/>
                  </a:lnTo>
                  <a:lnTo>
                    <a:pt x="2675254" y="106108"/>
                  </a:lnTo>
                  <a:lnTo>
                    <a:pt x="2898192" y="106108"/>
                  </a:lnTo>
                  <a:lnTo>
                    <a:pt x="3121130" y="176847"/>
                  </a:lnTo>
                  <a:lnTo>
                    <a:pt x="3344068" y="176847"/>
                  </a:lnTo>
                  <a:lnTo>
                    <a:pt x="3567005" y="106108"/>
                  </a:lnTo>
                  <a:lnTo>
                    <a:pt x="3789943" y="70738"/>
                  </a:lnTo>
                  <a:lnTo>
                    <a:pt x="4012881" y="106108"/>
                  </a:lnTo>
                  <a:lnTo>
                    <a:pt x="4235819" y="212216"/>
                  </a:lnTo>
                  <a:lnTo>
                    <a:pt x="4458757" y="353694"/>
                  </a:lnTo>
                  <a:lnTo>
                    <a:pt x="4681695" y="282955"/>
                  </a:lnTo>
                  <a:lnTo>
                    <a:pt x="4904633" y="212216"/>
                  </a:lnTo>
                  <a:lnTo>
                    <a:pt x="5127571" y="247586"/>
                  </a:lnTo>
                  <a:lnTo>
                    <a:pt x="5350508" y="106108"/>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416022"/>
              <a:ext cx="5350508" cy="1485516"/>
            </a:xfrm>
            <a:custGeom>
              <a:avLst/>
              <a:pathLst>
                <a:path w="5350508" h="1485516">
                  <a:moveTo>
                    <a:pt x="0" y="1485516"/>
                  </a:moveTo>
                  <a:lnTo>
                    <a:pt x="222937" y="1485516"/>
                  </a:lnTo>
                  <a:lnTo>
                    <a:pt x="445875" y="1202560"/>
                  </a:lnTo>
                  <a:lnTo>
                    <a:pt x="668813" y="742758"/>
                  </a:lnTo>
                  <a:lnTo>
                    <a:pt x="891751" y="247586"/>
                  </a:lnTo>
                  <a:lnTo>
                    <a:pt x="1114689" y="353694"/>
                  </a:lnTo>
                  <a:lnTo>
                    <a:pt x="1337627" y="176847"/>
                  </a:lnTo>
                  <a:lnTo>
                    <a:pt x="1560565" y="0"/>
                  </a:lnTo>
                  <a:lnTo>
                    <a:pt x="1783502" y="212216"/>
                  </a:lnTo>
                  <a:lnTo>
                    <a:pt x="2006440" y="282955"/>
                  </a:lnTo>
                  <a:lnTo>
                    <a:pt x="2229378" y="176847"/>
                  </a:lnTo>
                  <a:lnTo>
                    <a:pt x="2452316" y="70738"/>
                  </a:lnTo>
                  <a:lnTo>
                    <a:pt x="2675254" y="106108"/>
                  </a:lnTo>
                  <a:lnTo>
                    <a:pt x="2898192" y="70738"/>
                  </a:lnTo>
                  <a:lnTo>
                    <a:pt x="3121130" y="176847"/>
                  </a:lnTo>
                  <a:lnTo>
                    <a:pt x="3344068" y="176847"/>
                  </a:lnTo>
                  <a:lnTo>
                    <a:pt x="3567005" y="35369"/>
                  </a:lnTo>
                  <a:lnTo>
                    <a:pt x="3789943" y="35369"/>
                  </a:lnTo>
                  <a:lnTo>
                    <a:pt x="4012881" y="70738"/>
                  </a:lnTo>
                  <a:lnTo>
                    <a:pt x="4235819" y="106108"/>
                  </a:lnTo>
                  <a:lnTo>
                    <a:pt x="4458757" y="389063"/>
                  </a:lnTo>
                  <a:lnTo>
                    <a:pt x="4681695" y="318324"/>
                  </a:lnTo>
                  <a:lnTo>
                    <a:pt x="4904633" y="35369"/>
                  </a:lnTo>
                  <a:lnTo>
                    <a:pt x="5127571" y="70738"/>
                  </a:lnTo>
                  <a:lnTo>
                    <a:pt x="5350508" y="106108"/>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742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6" name="tx116"/>
            <p:cNvSpPr/>
            <p:nvPr/>
          </p:nvSpPr>
          <p:spPr>
            <a:xfrm>
              <a:off x="2570345"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99724" y="12118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91475"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914413" y="13887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6137351" y="13179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60289"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83227"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806165"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1455656" y="29700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6" name="tx126"/>
            <p:cNvSpPr/>
            <p:nvPr/>
          </p:nvSpPr>
          <p:spPr>
            <a:xfrm>
              <a:off x="2570345" y="18382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3685034" y="16613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4799724" y="16613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5691475"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914413" y="187352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6137351" y="18028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360289"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583227" y="15552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806165"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2869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603427" y="27740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603427" y="18194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9" name="tx139"/>
            <p:cNvSpPr/>
            <p:nvPr/>
          </p:nvSpPr>
          <p:spPr>
            <a:xfrm>
              <a:off x="508103" y="86480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0" name="tx140"/>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p:txBody>
        </p:sp>
        <p:sp>
          <p:nvSpPr>
            <p:cNvPr id="161" name="rc161"/>
            <p:cNvSpPr/>
            <p:nvPr/>
          </p:nvSpPr>
          <p:spPr>
            <a:xfrm>
              <a:off x="3325498" y="5625304"/>
              <a:ext cx="201456" cy="201456"/>
            </a:xfrm>
            <a:prstGeom prst="rect">
              <a:avLst/>
            </a:prstGeom>
            <a:solidFill>
              <a:srgbClr val="1CABE2">
                <a:alpha val="100000"/>
              </a:srgbClr>
            </a:solidFill>
          </p:spPr>
          <p:txBody>
            <a:bodyPr/>
            <a:lstStyle/>
            <a:p/>
          </p:txBody>
        </p:sp>
        <p:sp>
          <p:nvSpPr>
            <p:cNvPr id="162" name="rc162"/>
            <p:cNvSpPr/>
            <p:nvPr/>
          </p:nvSpPr>
          <p:spPr>
            <a:xfrm>
              <a:off x="4382836" y="5625304"/>
              <a:ext cx="201456" cy="201456"/>
            </a:xfrm>
            <a:prstGeom prst="rect">
              <a:avLst/>
            </a:prstGeom>
            <a:solidFill>
              <a:srgbClr val="0058AB">
                <a:alpha val="100000"/>
              </a:srgbClr>
            </a:solidFill>
          </p:spPr>
          <p:txBody>
            <a:bodyPr/>
            <a:lstStyle/>
            <a:p/>
          </p:txBody>
        </p:sp>
        <p:sp>
          <p:nvSpPr>
            <p:cNvPr id="163" name="rc163"/>
            <p:cNvSpPr/>
            <p:nvPr/>
          </p:nvSpPr>
          <p:spPr>
            <a:xfrm>
              <a:off x="5370461" y="5625304"/>
              <a:ext cx="201456" cy="201456"/>
            </a:xfrm>
            <a:prstGeom prst="rect">
              <a:avLst/>
            </a:prstGeom>
            <a:solidFill>
              <a:srgbClr val="FFC20E">
                <a:alpha val="100000"/>
              </a:srgbClr>
            </a:solidFill>
          </p:spPr>
          <p:txBody>
            <a:bodyPr/>
            <a:lstStyle/>
            <a:p/>
          </p:txBody>
        </p:sp>
        <p:sp>
          <p:nvSpPr>
            <p:cNvPr id="164" name="rc164"/>
            <p:cNvSpPr/>
            <p:nvPr/>
          </p:nvSpPr>
          <p:spPr>
            <a:xfrm>
              <a:off x="7119206" y="5625304"/>
              <a:ext cx="201455" cy="201456"/>
            </a:xfrm>
            <a:prstGeom prst="rect">
              <a:avLst/>
            </a:prstGeom>
            <a:solidFill>
              <a:srgbClr val="F26A21">
                <a:alpha val="100000"/>
              </a:srgbClr>
            </a:solidFill>
          </p:spPr>
          <p:txBody>
            <a:bodyPr/>
            <a:lstStyle/>
            <a:p/>
          </p:txBody>
        </p:sp>
        <p:sp>
          <p:nvSpPr>
            <p:cNvPr id="165" name="tx165"/>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4878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Sénégal</a:t>
              </a:r>
            </a:p>
          </p:txBody>
        </p:sp>
        <p:sp>
          <p:nvSpPr>
            <p:cNvPr id="176" name="tx176"/>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Sénégal devrait connaître une augmentation modérée (10 000 à 50 000) du nombre de nourrissons survivants d'ici 2030. Par conséquent, pour maintenir la couverture actuelle, il faut vacciner un nombre croissant d'enfants.
Pour atteindre l'objectif ZD de l'IA2030, davantage d'enfants (~1,52%)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257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066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26067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21472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2959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8364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376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69174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2161202"/>
              <a:ext cx="214223" cy="2714343"/>
            </a:xfrm>
            <a:prstGeom prst="rect">
              <a:avLst/>
            </a:prstGeom>
            <a:solidFill>
              <a:srgbClr val="0058AB">
                <a:alpha val="100000"/>
              </a:srgbClr>
            </a:solidFill>
          </p:spPr>
          <p:txBody>
            <a:bodyPr/>
            <a:lstStyle/>
            <a:p/>
          </p:txBody>
        </p:sp>
        <p:sp>
          <p:nvSpPr>
            <p:cNvPr id="41" name="rc41"/>
            <p:cNvSpPr/>
            <p:nvPr/>
          </p:nvSpPr>
          <p:spPr>
            <a:xfrm>
              <a:off x="1589675" y="2121700"/>
              <a:ext cx="214223" cy="2753845"/>
            </a:xfrm>
            <a:prstGeom prst="rect">
              <a:avLst/>
            </a:prstGeom>
            <a:solidFill>
              <a:srgbClr val="0058AB">
                <a:alpha val="100000"/>
              </a:srgbClr>
            </a:solidFill>
          </p:spPr>
          <p:txBody>
            <a:bodyPr/>
            <a:lstStyle/>
            <a:p/>
          </p:txBody>
        </p:sp>
        <p:sp>
          <p:nvSpPr>
            <p:cNvPr id="42" name="rc42"/>
            <p:cNvSpPr/>
            <p:nvPr/>
          </p:nvSpPr>
          <p:spPr>
            <a:xfrm>
              <a:off x="1827702" y="860947"/>
              <a:ext cx="214223" cy="4014597"/>
            </a:xfrm>
            <a:prstGeom prst="rect">
              <a:avLst/>
            </a:prstGeom>
            <a:solidFill>
              <a:srgbClr val="0058AB">
                <a:alpha val="100000"/>
              </a:srgbClr>
            </a:solidFill>
          </p:spPr>
          <p:txBody>
            <a:bodyPr/>
            <a:lstStyle/>
            <a:p/>
          </p:txBody>
        </p:sp>
        <p:sp>
          <p:nvSpPr>
            <p:cNvPr id="43" name="rc43"/>
            <p:cNvSpPr/>
            <p:nvPr/>
          </p:nvSpPr>
          <p:spPr>
            <a:xfrm>
              <a:off x="2065728" y="2262136"/>
              <a:ext cx="214223" cy="2613409"/>
            </a:xfrm>
            <a:prstGeom prst="rect">
              <a:avLst/>
            </a:prstGeom>
            <a:solidFill>
              <a:srgbClr val="0058AB">
                <a:alpha val="100000"/>
              </a:srgbClr>
            </a:solidFill>
          </p:spPr>
          <p:txBody>
            <a:bodyPr/>
            <a:lstStyle/>
            <a:p/>
          </p:txBody>
        </p:sp>
        <p:sp>
          <p:nvSpPr>
            <p:cNvPr id="44" name="rc44"/>
            <p:cNvSpPr/>
            <p:nvPr/>
          </p:nvSpPr>
          <p:spPr>
            <a:xfrm>
              <a:off x="2303754" y="4175317"/>
              <a:ext cx="214223" cy="700228"/>
            </a:xfrm>
            <a:prstGeom prst="rect">
              <a:avLst/>
            </a:prstGeom>
            <a:solidFill>
              <a:srgbClr val="0058AB">
                <a:alpha val="100000"/>
              </a:srgbClr>
            </a:solidFill>
          </p:spPr>
          <p:txBody>
            <a:bodyPr/>
            <a:lstStyle/>
            <a:p/>
          </p:txBody>
        </p:sp>
        <p:sp>
          <p:nvSpPr>
            <p:cNvPr id="45" name="rc45"/>
            <p:cNvSpPr/>
            <p:nvPr/>
          </p:nvSpPr>
          <p:spPr>
            <a:xfrm>
              <a:off x="2541780" y="4449007"/>
              <a:ext cx="214223" cy="426538"/>
            </a:xfrm>
            <a:prstGeom prst="rect">
              <a:avLst/>
            </a:prstGeom>
            <a:solidFill>
              <a:srgbClr val="0058AB">
                <a:alpha val="100000"/>
              </a:srgbClr>
            </a:solidFill>
          </p:spPr>
          <p:txBody>
            <a:bodyPr/>
            <a:lstStyle/>
            <a:p/>
          </p:txBody>
        </p:sp>
        <p:sp>
          <p:nvSpPr>
            <p:cNvPr id="46" name="rc46"/>
            <p:cNvSpPr/>
            <p:nvPr/>
          </p:nvSpPr>
          <p:spPr>
            <a:xfrm>
              <a:off x="2779807" y="4731239"/>
              <a:ext cx="214223" cy="144306"/>
            </a:xfrm>
            <a:prstGeom prst="rect">
              <a:avLst/>
            </a:prstGeom>
            <a:solidFill>
              <a:srgbClr val="0058AB">
                <a:alpha val="100000"/>
              </a:srgbClr>
            </a:solidFill>
          </p:spPr>
          <p:txBody>
            <a:bodyPr/>
            <a:lstStyle/>
            <a:p/>
          </p:txBody>
        </p:sp>
        <p:sp>
          <p:nvSpPr>
            <p:cNvPr id="47" name="rc47"/>
            <p:cNvSpPr/>
            <p:nvPr/>
          </p:nvSpPr>
          <p:spPr>
            <a:xfrm>
              <a:off x="3017833" y="4435235"/>
              <a:ext cx="214223" cy="440309"/>
            </a:xfrm>
            <a:prstGeom prst="rect">
              <a:avLst/>
            </a:prstGeom>
            <a:solidFill>
              <a:srgbClr val="0058AB">
                <a:alpha val="100000"/>
              </a:srgbClr>
            </a:solidFill>
          </p:spPr>
          <p:txBody>
            <a:bodyPr/>
            <a:lstStyle/>
            <a:p/>
          </p:txBody>
        </p:sp>
        <p:sp>
          <p:nvSpPr>
            <p:cNvPr id="48" name="rc48"/>
            <p:cNvSpPr/>
            <p:nvPr/>
          </p:nvSpPr>
          <p:spPr>
            <a:xfrm>
              <a:off x="3255859" y="3970659"/>
              <a:ext cx="214223" cy="904885"/>
            </a:xfrm>
            <a:prstGeom prst="rect">
              <a:avLst/>
            </a:prstGeom>
            <a:solidFill>
              <a:srgbClr val="0058AB">
                <a:alpha val="100000"/>
              </a:srgbClr>
            </a:solidFill>
          </p:spPr>
          <p:txBody>
            <a:bodyPr/>
            <a:lstStyle/>
            <a:p/>
          </p:txBody>
        </p:sp>
        <p:sp>
          <p:nvSpPr>
            <p:cNvPr id="49" name="rc49"/>
            <p:cNvSpPr/>
            <p:nvPr/>
          </p:nvSpPr>
          <p:spPr>
            <a:xfrm>
              <a:off x="3493885" y="3948729"/>
              <a:ext cx="214223" cy="926815"/>
            </a:xfrm>
            <a:prstGeom prst="rect">
              <a:avLst/>
            </a:prstGeom>
            <a:solidFill>
              <a:srgbClr val="0058AB">
                <a:alpha val="100000"/>
              </a:srgbClr>
            </a:solidFill>
          </p:spPr>
          <p:txBody>
            <a:bodyPr/>
            <a:lstStyle/>
            <a:p/>
          </p:txBody>
        </p:sp>
        <p:sp>
          <p:nvSpPr>
            <p:cNvPr id="50" name="rc50"/>
            <p:cNvSpPr/>
            <p:nvPr/>
          </p:nvSpPr>
          <p:spPr>
            <a:xfrm>
              <a:off x="3731911" y="4242362"/>
              <a:ext cx="214223" cy="633182"/>
            </a:xfrm>
            <a:prstGeom prst="rect">
              <a:avLst/>
            </a:prstGeom>
            <a:solidFill>
              <a:srgbClr val="0058AB">
                <a:alpha val="100000"/>
              </a:srgbClr>
            </a:solidFill>
          </p:spPr>
          <p:txBody>
            <a:bodyPr/>
            <a:lstStyle/>
            <a:p/>
          </p:txBody>
        </p:sp>
        <p:sp>
          <p:nvSpPr>
            <p:cNvPr id="51" name="rc51"/>
            <p:cNvSpPr/>
            <p:nvPr/>
          </p:nvSpPr>
          <p:spPr>
            <a:xfrm>
              <a:off x="3969938" y="4385971"/>
              <a:ext cx="214223" cy="489574"/>
            </a:xfrm>
            <a:prstGeom prst="rect">
              <a:avLst/>
            </a:prstGeom>
            <a:solidFill>
              <a:srgbClr val="0058AB">
                <a:alpha val="100000"/>
              </a:srgbClr>
            </a:solidFill>
          </p:spPr>
          <p:txBody>
            <a:bodyPr/>
            <a:lstStyle/>
            <a:p/>
          </p:txBody>
        </p:sp>
        <p:sp>
          <p:nvSpPr>
            <p:cNvPr id="52" name="rc52"/>
            <p:cNvSpPr/>
            <p:nvPr/>
          </p:nvSpPr>
          <p:spPr>
            <a:xfrm>
              <a:off x="4207964" y="4201535"/>
              <a:ext cx="214223" cy="674009"/>
            </a:xfrm>
            <a:prstGeom prst="rect">
              <a:avLst/>
            </a:prstGeom>
            <a:solidFill>
              <a:srgbClr val="0058AB">
                <a:alpha val="100000"/>
              </a:srgbClr>
            </a:solidFill>
          </p:spPr>
          <p:txBody>
            <a:bodyPr/>
            <a:lstStyle/>
            <a:p/>
          </p:txBody>
        </p:sp>
        <p:sp>
          <p:nvSpPr>
            <p:cNvPr id="53" name="rc53"/>
            <p:cNvSpPr/>
            <p:nvPr/>
          </p:nvSpPr>
          <p:spPr>
            <a:xfrm>
              <a:off x="4445990" y="4194911"/>
              <a:ext cx="214223" cy="680634"/>
            </a:xfrm>
            <a:prstGeom prst="rect">
              <a:avLst/>
            </a:prstGeom>
            <a:solidFill>
              <a:srgbClr val="0058AB">
                <a:alpha val="100000"/>
              </a:srgbClr>
            </a:solidFill>
          </p:spPr>
          <p:txBody>
            <a:bodyPr/>
            <a:lstStyle/>
            <a:p/>
          </p:txBody>
        </p:sp>
        <p:sp>
          <p:nvSpPr>
            <p:cNvPr id="54" name="rc54"/>
            <p:cNvSpPr/>
            <p:nvPr/>
          </p:nvSpPr>
          <p:spPr>
            <a:xfrm>
              <a:off x="4684016" y="3856756"/>
              <a:ext cx="214223" cy="1018789"/>
            </a:xfrm>
            <a:prstGeom prst="rect">
              <a:avLst/>
            </a:prstGeom>
            <a:solidFill>
              <a:srgbClr val="0058AB">
                <a:alpha val="100000"/>
              </a:srgbClr>
            </a:solidFill>
          </p:spPr>
          <p:txBody>
            <a:bodyPr/>
            <a:lstStyle/>
            <a:p/>
          </p:txBody>
        </p:sp>
        <p:sp>
          <p:nvSpPr>
            <p:cNvPr id="55" name="rc55"/>
            <p:cNvSpPr/>
            <p:nvPr/>
          </p:nvSpPr>
          <p:spPr>
            <a:xfrm>
              <a:off x="4922043" y="3852607"/>
              <a:ext cx="214223" cy="1022938"/>
            </a:xfrm>
            <a:prstGeom prst="rect">
              <a:avLst/>
            </a:prstGeom>
            <a:solidFill>
              <a:srgbClr val="0058AB">
                <a:alpha val="100000"/>
              </a:srgbClr>
            </a:solidFill>
          </p:spPr>
          <p:txBody>
            <a:bodyPr/>
            <a:lstStyle/>
            <a:p/>
          </p:txBody>
        </p:sp>
        <p:sp>
          <p:nvSpPr>
            <p:cNvPr id="56" name="rc56"/>
            <p:cNvSpPr/>
            <p:nvPr/>
          </p:nvSpPr>
          <p:spPr>
            <a:xfrm>
              <a:off x="5160069" y="4185951"/>
              <a:ext cx="214223" cy="689594"/>
            </a:xfrm>
            <a:prstGeom prst="rect">
              <a:avLst/>
            </a:prstGeom>
            <a:solidFill>
              <a:srgbClr val="0058AB">
                <a:alpha val="100000"/>
              </a:srgbClr>
            </a:solidFill>
          </p:spPr>
          <p:txBody>
            <a:bodyPr/>
            <a:lstStyle/>
            <a:p/>
          </p:txBody>
        </p:sp>
        <p:sp>
          <p:nvSpPr>
            <p:cNvPr id="57" name="rc57"/>
            <p:cNvSpPr/>
            <p:nvPr/>
          </p:nvSpPr>
          <p:spPr>
            <a:xfrm>
              <a:off x="5398095" y="4358776"/>
              <a:ext cx="214223" cy="516768"/>
            </a:xfrm>
            <a:prstGeom prst="rect">
              <a:avLst/>
            </a:prstGeom>
            <a:solidFill>
              <a:srgbClr val="0058AB">
                <a:alpha val="100000"/>
              </a:srgbClr>
            </a:solidFill>
          </p:spPr>
          <p:txBody>
            <a:bodyPr/>
            <a:lstStyle/>
            <a:p/>
          </p:txBody>
        </p:sp>
        <p:sp>
          <p:nvSpPr>
            <p:cNvPr id="58" name="rc58"/>
            <p:cNvSpPr/>
            <p:nvPr/>
          </p:nvSpPr>
          <p:spPr>
            <a:xfrm>
              <a:off x="5636121" y="4192261"/>
              <a:ext cx="214223" cy="683283"/>
            </a:xfrm>
            <a:prstGeom prst="rect">
              <a:avLst/>
            </a:prstGeom>
            <a:solidFill>
              <a:srgbClr val="0058AB">
                <a:alpha val="100000"/>
              </a:srgbClr>
            </a:solidFill>
          </p:spPr>
          <p:txBody>
            <a:bodyPr/>
            <a:lstStyle/>
            <a:p/>
          </p:txBody>
        </p:sp>
        <p:sp>
          <p:nvSpPr>
            <p:cNvPr id="59" name="rc59"/>
            <p:cNvSpPr/>
            <p:nvPr/>
          </p:nvSpPr>
          <p:spPr>
            <a:xfrm>
              <a:off x="5874148" y="3692019"/>
              <a:ext cx="214223" cy="1183526"/>
            </a:xfrm>
            <a:prstGeom prst="rect">
              <a:avLst/>
            </a:prstGeom>
            <a:solidFill>
              <a:srgbClr val="0058AB">
                <a:alpha val="100000"/>
              </a:srgbClr>
            </a:solidFill>
          </p:spPr>
          <p:txBody>
            <a:bodyPr/>
            <a:lstStyle/>
            <a:p/>
          </p:txBody>
        </p:sp>
        <p:sp>
          <p:nvSpPr>
            <p:cNvPr id="60" name="rc60"/>
            <p:cNvSpPr/>
            <p:nvPr/>
          </p:nvSpPr>
          <p:spPr>
            <a:xfrm>
              <a:off x="6112174" y="2994196"/>
              <a:ext cx="214223" cy="1881349"/>
            </a:xfrm>
            <a:prstGeom prst="rect">
              <a:avLst/>
            </a:prstGeom>
            <a:solidFill>
              <a:srgbClr val="0058AB">
                <a:alpha val="100000"/>
              </a:srgbClr>
            </a:solidFill>
          </p:spPr>
          <p:txBody>
            <a:bodyPr/>
            <a:lstStyle/>
            <a:p/>
          </p:txBody>
        </p:sp>
        <p:sp>
          <p:nvSpPr>
            <p:cNvPr id="61" name="rc61"/>
            <p:cNvSpPr/>
            <p:nvPr/>
          </p:nvSpPr>
          <p:spPr>
            <a:xfrm>
              <a:off x="6350200" y="3307039"/>
              <a:ext cx="214223" cy="1568505"/>
            </a:xfrm>
            <a:prstGeom prst="rect">
              <a:avLst/>
            </a:prstGeom>
            <a:solidFill>
              <a:srgbClr val="0058AB">
                <a:alpha val="100000"/>
              </a:srgbClr>
            </a:solidFill>
          </p:spPr>
          <p:txBody>
            <a:bodyPr/>
            <a:lstStyle/>
            <a:p/>
          </p:txBody>
        </p:sp>
        <p:sp>
          <p:nvSpPr>
            <p:cNvPr id="62" name="rc62"/>
            <p:cNvSpPr/>
            <p:nvPr/>
          </p:nvSpPr>
          <p:spPr>
            <a:xfrm>
              <a:off x="6588226" y="3634631"/>
              <a:ext cx="214223" cy="1240914"/>
            </a:xfrm>
            <a:prstGeom prst="rect">
              <a:avLst/>
            </a:prstGeom>
            <a:solidFill>
              <a:srgbClr val="0058AB">
                <a:alpha val="100000"/>
              </a:srgbClr>
            </a:solidFill>
          </p:spPr>
          <p:txBody>
            <a:bodyPr/>
            <a:lstStyle/>
            <a:p/>
          </p:txBody>
        </p:sp>
        <p:sp>
          <p:nvSpPr>
            <p:cNvPr id="63" name="rc63"/>
            <p:cNvSpPr/>
            <p:nvPr/>
          </p:nvSpPr>
          <p:spPr>
            <a:xfrm>
              <a:off x="6826253" y="3423802"/>
              <a:ext cx="214223" cy="1451742"/>
            </a:xfrm>
            <a:prstGeom prst="rect">
              <a:avLst/>
            </a:prstGeom>
            <a:solidFill>
              <a:srgbClr val="0058AB">
                <a:alpha val="100000"/>
              </a:srgbClr>
            </a:solidFill>
          </p:spPr>
          <p:txBody>
            <a:bodyPr/>
            <a:lstStyle/>
            <a:p/>
          </p:txBody>
        </p:sp>
        <p:sp>
          <p:nvSpPr>
            <p:cNvPr id="64" name="rc64"/>
            <p:cNvSpPr/>
            <p:nvPr/>
          </p:nvSpPr>
          <p:spPr>
            <a:xfrm>
              <a:off x="7064279" y="4138046"/>
              <a:ext cx="214223" cy="737498"/>
            </a:xfrm>
            <a:prstGeom prst="rect">
              <a:avLst/>
            </a:prstGeom>
            <a:solidFill>
              <a:srgbClr val="0058AB">
                <a:alpha val="100000"/>
              </a:srgbClr>
            </a:solidFill>
          </p:spPr>
          <p:txBody>
            <a:bodyPr/>
            <a:lstStyle/>
            <a:p/>
          </p:txBody>
        </p:sp>
        <p:sp>
          <p:nvSpPr>
            <p:cNvPr id="65" name="rc65"/>
            <p:cNvSpPr/>
            <p:nvPr/>
          </p:nvSpPr>
          <p:spPr>
            <a:xfrm>
              <a:off x="8492436" y="4283782"/>
              <a:ext cx="214223" cy="591763"/>
            </a:xfrm>
            <a:prstGeom prst="rect">
              <a:avLst/>
            </a:prstGeom>
            <a:solidFill>
              <a:srgbClr val="69DBFF">
                <a:alpha val="100000"/>
              </a:srgbClr>
            </a:solidFill>
          </p:spPr>
          <p:txBody>
            <a:bodyPr/>
            <a:lstStyle/>
            <a:p/>
          </p:txBody>
        </p:sp>
        <p:sp>
          <p:nvSpPr>
            <p:cNvPr id="66" name="pl66"/>
            <p:cNvSpPr/>
            <p:nvPr/>
          </p:nvSpPr>
          <p:spPr>
            <a:xfrm>
              <a:off x="6219286" y="3692019"/>
              <a:ext cx="2380262" cy="591763"/>
            </a:xfrm>
            <a:custGeom>
              <a:avLst/>
              <a:pathLst>
                <a:path w="2380262" h="591763">
                  <a:moveTo>
                    <a:pt x="0" y="0"/>
                  </a:moveTo>
                  <a:lnTo>
                    <a:pt x="238026" y="59176"/>
                  </a:lnTo>
                  <a:lnTo>
                    <a:pt x="476052" y="118352"/>
                  </a:lnTo>
                  <a:lnTo>
                    <a:pt x="714078" y="177528"/>
                  </a:lnTo>
                  <a:lnTo>
                    <a:pt x="952104" y="236705"/>
                  </a:lnTo>
                  <a:lnTo>
                    <a:pt x="1190131" y="295881"/>
                  </a:lnTo>
                  <a:lnTo>
                    <a:pt x="1428157" y="355057"/>
                  </a:lnTo>
                  <a:lnTo>
                    <a:pt x="1666183" y="414234"/>
                  </a:lnTo>
                  <a:lnTo>
                    <a:pt x="1904209" y="473410"/>
                  </a:lnTo>
                  <a:lnTo>
                    <a:pt x="2142236" y="532586"/>
                  </a:lnTo>
                  <a:lnTo>
                    <a:pt x="2380262" y="591763"/>
                  </a:lnTo>
                </a:path>
              </a:pathLst>
            </a:custGeom>
            <a:ln w="13550" cap="flat">
              <a:solidFill>
                <a:srgbClr val="000000">
                  <a:alpha val="100000"/>
                </a:srgbClr>
              </a:solidFill>
              <a:prstDash val="solid"/>
              <a:round/>
            </a:ln>
          </p:spPr>
          <p:txBody>
            <a:bodyPr/>
            <a:lstStyle/>
            <a:p/>
          </p:txBody>
        </p:sp>
        <p:sp>
          <p:nvSpPr>
            <p:cNvPr id="67" name="pt67"/>
            <p:cNvSpPr/>
            <p:nvPr/>
          </p:nvSpPr>
          <p:spPr>
            <a:xfrm>
              <a:off x="6194460" y="36671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37263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37855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38447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39038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39630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022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081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140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1997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2589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7721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a:off x="571671" y="27262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a:off x="571671" y="168026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2" name="tx82"/>
            <p:cNvSpPr/>
            <p:nvPr/>
          </p:nvSpPr>
          <p:spPr>
            <a:xfrm>
              <a:off x="508103" y="6343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3" name="tx83"/>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93168" y="5761013"/>
              <a:ext cx="201456" cy="201456"/>
            </a:xfrm>
            <a:prstGeom prst="rect">
              <a:avLst/>
            </a:prstGeom>
            <a:solidFill>
              <a:srgbClr val="0058AB">
                <a:alpha val="100000"/>
              </a:srgbClr>
            </a:solidFill>
          </p:spPr>
          <p:txBody>
            <a:bodyPr/>
            <a:lstStyle/>
            <a:p/>
          </p:txBody>
        </p:sp>
        <p:sp>
          <p:nvSpPr>
            <p:cNvPr id="112" name="rc112"/>
            <p:cNvSpPr/>
            <p:nvPr/>
          </p:nvSpPr>
          <p:spPr>
            <a:xfrm>
              <a:off x="4595254" y="5761013"/>
              <a:ext cx="201456" cy="201456"/>
            </a:xfrm>
            <a:prstGeom prst="rect">
              <a:avLst/>
            </a:prstGeom>
            <a:solidFill>
              <a:srgbClr val="69DBFF">
                <a:alpha val="100000"/>
              </a:srgbClr>
            </a:solidFill>
          </p:spPr>
          <p:txBody>
            <a:bodyPr/>
            <a:lstStyle/>
            <a:p/>
          </p:txBody>
        </p:sp>
        <p:sp>
          <p:nvSpPr>
            <p:cNvPr id="113" name="tx113"/>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287868" y="398022"/>
              <a:ext cx="74825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Sénégal</a:t>
              </a:r>
            </a:p>
          </p:txBody>
        </p:sp>
        <p:sp>
          <p:nvSpPr>
            <p:cNvPr id="116" name="tx116"/>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9" name="tx119"/>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22 %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0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9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8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1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0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9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40652"/>
              <a:ext cx="249522" cy="962045"/>
            </a:xfrm>
            <a:prstGeom prst="rect">
              <a:avLst/>
            </a:prstGeom>
            <a:solidFill>
              <a:srgbClr val="80BD41">
                <a:alpha val="100000"/>
              </a:srgbClr>
            </a:solidFill>
          </p:spPr>
          <p:txBody>
            <a:bodyPr/>
            <a:lstStyle/>
            <a:p/>
          </p:txBody>
        </p:sp>
        <p:sp>
          <p:nvSpPr>
            <p:cNvPr id="24" name="rc24"/>
            <p:cNvSpPr/>
            <p:nvPr/>
          </p:nvSpPr>
          <p:spPr>
            <a:xfrm>
              <a:off x="1296273" y="2884932"/>
              <a:ext cx="249522" cy="255719"/>
            </a:xfrm>
            <a:prstGeom prst="rect">
              <a:avLst/>
            </a:prstGeom>
            <a:solidFill>
              <a:srgbClr val="1CABE2">
                <a:alpha val="100000"/>
              </a:srgbClr>
            </a:solidFill>
          </p:spPr>
          <p:txBody>
            <a:bodyPr/>
            <a:lstStyle/>
            <a:p/>
          </p:txBody>
        </p:sp>
        <p:sp>
          <p:nvSpPr>
            <p:cNvPr id="25" name="rc25"/>
            <p:cNvSpPr/>
            <p:nvPr/>
          </p:nvSpPr>
          <p:spPr>
            <a:xfrm>
              <a:off x="1573521" y="3126658"/>
              <a:ext cx="249522" cy="976038"/>
            </a:xfrm>
            <a:prstGeom prst="rect">
              <a:avLst/>
            </a:prstGeom>
            <a:solidFill>
              <a:srgbClr val="80BD41">
                <a:alpha val="100000"/>
              </a:srgbClr>
            </a:solidFill>
          </p:spPr>
          <p:txBody>
            <a:bodyPr/>
            <a:lstStyle/>
            <a:p/>
          </p:txBody>
        </p:sp>
        <p:sp>
          <p:nvSpPr>
            <p:cNvPr id="26" name="rc26"/>
            <p:cNvSpPr/>
            <p:nvPr/>
          </p:nvSpPr>
          <p:spPr>
            <a:xfrm>
              <a:off x="1573521" y="2867194"/>
              <a:ext cx="249522" cy="259464"/>
            </a:xfrm>
            <a:prstGeom prst="rect">
              <a:avLst/>
            </a:prstGeom>
            <a:solidFill>
              <a:srgbClr val="1CABE2">
                <a:alpha val="100000"/>
              </a:srgbClr>
            </a:solidFill>
          </p:spPr>
          <p:txBody>
            <a:bodyPr/>
            <a:lstStyle/>
            <a:p/>
          </p:txBody>
        </p:sp>
        <p:sp>
          <p:nvSpPr>
            <p:cNvPr id="27" name="rc27"/>
            <p:cNvSpPr/>
            <p:nvPr/>
          </p:nvSpPr>
          <p:spPr>
            <a:xfrm>
              <a:off x="1850769" y="3220143"/>
              <a:ext cx="249522" cy="882553"/>
            </a:xfrm>
            <a:prstGeom prst="rect">
              <a:avLst/>
            </a:prstGeom>
            <a:solidFill>
              <a:srgbClr val="80BD41">
                <a:alpha val="100000"/>
              </a:srgbClr>
            </a:solidFill>
          </p:spPr>
          <p:txBody>
            <a:bodyPr/>
            <a:lstStyle/>
            <a:p/>
          </p:txBody>
        </p:sp>
        <p:sp>
          <p:nvSpPr>
            <p:cNvPr id="28" name="rc28"/>
            <p:cNvSpPr/>
            <p:nvPr/>
          </p:nvSpPr>
          <p:spPr>
            <a:xfrm>
              <a:off x="1850769" y="2841901"/>
              <a:ext cx="249522" cy="378241"/>
            </a:xfrm>
            <a:prstGeom prst="rect">
              <a:avLst/>
            </a:prstGeom>
            <a:solidFill>
              <a:srgbClr val="1CABE2">
                <a:alpha val="100000"/>
              </a:srgbClr>
            </a:solidFill>
          </p:spPr>
          <p:txBody>
            <a:bodyPr/>
            <a:lstStyle/>
            <a:p/>
          </p:txBody>
        </p:sp>
        <p:sp>
          <p:nvSpPr>
            <p:cNvPr id="29" name="rc29"/>
            <p:cNvSpPr/>
            <p:nvPr/>
          </p:nvSpPr>
          <p:spPr>
            <a:xfrm>
              <a:off x="2128016" y="3053014"/>
              <a:ext cx="249522" cy="1049683"/>
            </a:xfrm>
            <a:prstGeom prst="rect">
              <a:avLst/>
            </a:prstGeom>
            <a:solidFill>
              <a:srgbClr val="80BD41">
                <a:alpha val="100000"/>
              </a:srgbClr>
            </a:solidFill>
          </p:spPr>
          <p:txBody>
            <a:bodyPr/>
            <a:lstStyle/>
            <a:p/>
          </p:txBody>
        </p:sp>
        <p:sp>
          <p:nvSpPr>
            <p:cNvPr id="30" name="rc30"/>
            <p:cNvSpPr/>
            <p:nvPr/>
          </p:nvSpPr>
          <p:spPr>
            <a:xfrm>
              <a:off x="2128016" y="2806787"/>
              <a:ext cx="249522" cy="246226"/>
            </a:xfrm>
            <a:prstGeom prst="rect">
              <a:avLst/>
            </a:prstGeom>
            <a:solidFill>
              <a:srgbClr val="1CABE2">
                <a:alpha val="100000"/>
              </a:srgbClr>
            </a:solidFill>
          </p:spPr>
          <p:txBody>
            <a:bodyPr/>
            <a:lstStyle/>
            <a:p/>
          </p:txBody>
        </p:sp>
        <p:sp>
          <p:nvSpPr>
            <p:cNvPr id="31" name="rc31"/>
            <p:cNvSpPr/>
            <p:nvPr/>
          </p:nvSpPr>
          <p:spPr>
            <a:xfrm>
              <a:off x="2405264" y="2849259"/>
              <a:ext cx="249522" cy="1253437"/>
            </a:xfrm>
            <a:prstGeom prst="rect">
              <a:avLst/>
            </a:prstGeom>
            <a:solidFill>
              <a:srgbClr val="80BD41">
                <a:alpha val="100000"/>
              </a:srgbClr>
            </a:solidFill>
          </p:spPr>
          <p:txBody>
            <a:bodyPr/>
            <a:lstStyle/>
            <a:p/>
          </p:txBody>
        </p:sp>
        <p:sp>
          <p:nvSpPr>
            <p:cNvPr id="32" name="rc32"/>
            <p:cNvSpPr/>
            <p:nvPr/>
          </p:nvSpPr>
          <p:spPr>
            <a:xfrm>
              <a:off x="2405264" y="2783301"/>
              <a:ext cx="249522" cy="65958"/>
            </a:xfrm>
            <a:prstGeom prst="rect">
              <a:avLst/>
            </a:prstGeom>
            <a:solidFill>
              <a:srgbClr val="1CABE2">
                <a:alpha val="100000"/>
              </a:srgbClr>
            </a:solidFill>
          </p:spPr>
          <p:txBody>
            <a:bodyPr/>
            <a:lstStyle/>
            <a:p/>
          </p:txBody>
        </p:sp>
        <p:sp>
          <p:nvSpPr>
            <p:cNvPr id="33" name="rc33"/>
            <p:cNvSpPr/>
            <p:nvPr/>
          </p:nvSpPr>
          <p:spPr>
            <a:xfrm>
              <a:off x="2682512" y="2803371"/>
              <a:ext cx="249522" cy="1299326"/>
            </a:xfrm>
            <a:prstGeom prst="rect">
              <a:avLst/>
            </a:prstGeom>
            <a:solidFill>
              <a:srgbClr val="80BD41">
                <a:alpha val="100000"/>
              </a:srgbClr>
            </a:solidFill>
          </p:spPr>
          <p:txBody>
            <a:bodyPr/>
            <a:lstStyle/>
            <a:p/>
          </p:txBody>
        </p:sp>
        <p:sp>
          <p:nvSpPr>
            <p:cNvPr id="34" name="rc34"/>
            <p:cNvSpPr/>
            <p:nvPr/>
          </p:nvSpPr>
          <p:spPr>
            <a:xfrm>
              <a:off x="2682512" y="2763198"/>
              <a:ext cx="249522" cy="40172"/>
            </a:xfrm>
            <a:prstGeom prst="rect">
              <a:avLst/>
            </a:prstGeom>
            <a:solidFill>
              <a:srgbClr val="1CABE2">
                <a:alpha val="100000"/>
              </a:srgbClr>
            </a:solidFill>
          </p:spPr>
          <p:txBody>
            <a:bodyPr/>
            <a:lstStyle/>
            <a:p/>
          </p:txBody>
        </p:sp>
        <p:sp>
          <p:nvSpPr>
            <p:cNvPr id="35" name="rc35"/>
            <p:cNvSpPr/>
            <p:nvPr/>
          </p:nvSpPr>
          <p:spPr>
            <a:xfrm>
              <a:off x="2959759" y="2756727"/>
              <a:ext cx="249522" cy="1345969"/>
            </a:xfrm>
            <a:prstGeom prst="rect">
              <a:avLst/>
            </a:prstGeom>
            <a:solidFill>
              <a:srgbClr val="80BD41">
                <a:alpha val="100000"/>
              </a:srgbClr>
            </a:solidFill>
          </p:spPr>
          <p:txBody>
            <a:bodyPr/>
            <a:lstStyle/>
            <a:p/>
          </p:txBody>
        </p:sp>
        <p:sp>
          <p:nvSpPr>
            <p:cNvPr id="36" name="rc36"/>
            <p:cNvSpPr/>
            <p:nvPr/>
          </p:nvSpPr>
          <p:spPr>
            <a:xfrm>
              <a:off x="2959759" y="2743128"/>
              <a:ext cx="249522" cy="13598"/>
            </a:xfrm>
            <a:prstGeom prst="rect">
              <a:avLst/>
            </a:prstGeom>
            <a:solidFill>
              <a:srgbClr val="1CABE2">
                <a:alpha val="100000"/>
              </a:srgbClr>
            </a:solidFill>
          </p:spPr>
          <p:txBody>
            <a:bodyPr/>
            <a:lstStyle/>
            <a:p/>
          </p:txBody>
        </p:sp>
        <p:sp>
          <p:nvSpPr>
            <p:cNvPr id="37" name="rc37"/>
            <p:cNvSpPr/>
            <p:nvPr/>
          </p:nvSpPr>
          <p:spPr>
            <a:xfrm>
              <a:off x="3237007" y="2761391"/>
              <a:ext cx="249522" cy="1341305"/>
            </a:xfrm>
            <a:prstGeom prst="rect">
              <a:avLst/>
            </a:prstGeom>
            <a:solidFill>
              <a:srgbClr val="80BD41">
                <a:alpha val="100000"/>
              </a:srgbClr>
            </a:solidFill>
          </p:spPr>
          <p:txBody>
            <a:bodyPr/>
            <a:lstStyle/>
            <a:p/>
          </p:txBody>
        </p:sp>
        <p:sp>
          <p:nvSpPr>
            <p:cNvPr id="38" name="rc38"/>
            <p:cNvSpPr/>
            <p:nvPr/>
          </p:nvSpPr>
          <p:spPr>
            <a:xfrm>
              <a:off x="3237007" y="2719905"/>
              <a:ext cx="249522" cy="41486"/>
            </a:xfrm>
            <a:prstGeom prst="rect">
              <a:avLst/>
            </a:prstGeom>
            <a:solidFill>
              <a:srgbClr val="1CABE2">
                <a:alpha val="100000"/>
              </a:srgbClr>
            </a:solidFill>
          </p:spPr>
          <p:txBody>
            <a:bodyPr/>
            <a:lstStyle/>
            <a:p/>
          </p:txBody>
        </p:sp>
        <p:sp>
          <p:nvSpPr>
            <p:cNvPr id="39" name="rc39"/>
            <p:cNvSpPr/>
            <p:nvPr/>
          </p:nvSpPr>
          <p:spPr>
            <a:xfrm>
              <a:off x="3514255" y="2767041"/>
              <a:ext cx="249522" cy="1335655"/>
            </a:xfrm>
            <a:prstGeom prst="rect">
              <a:avLst/>
            </a:prstGeom>
            <a:solidFill>
              <a:srgbClr val="80BD41">
                <a:alpha val="100000"/>
              </a:srgbClr>
            </a:solidFill>
          </p:spPr>
          <p:txBody>
            <a:bodyPr/>
            <a:lstStyle/>
            <a:p/>
          </p:txBody>
        </p:sp>
        <p:sp>
          <p:nvSpPr>
            <p:cNvPr id="40" name="rc40"/>
            <p:cNvSpPr/>
            <p:nvPr/>
          </p:nvSpPr>
          <p:spPr>
            <a:xfrm>
              <a:off x="3514255" y="2681801"/>
              <a:ext cx="249522" cy="85239"/>
            </a:xfrm>
            <a:prstGeom prst="rect">
              <a:avLst/>
            </a:prstGeom>
            <a:solidFill>
              <a:srgbClr val="1CABE2">
                <a:alpha val="100000"/>
              </a:srgbClr>
            </a:solidFill>
          </p:spPr>
          <p:txBody>
            <a:bodyPr/>
            <a:lstStyle/>
            <a:p/>
          </p:txBody>
        </p:sp>
        <p:sp>
          <p:nvSpPr>
            <p:cNvPr id="41" name="rc41"/>
            <p:cNvSpPr/>
            <p:nvPr/>
          </p:nvSpPr>
          <p:spPr>
            <a:xfrm>
              <a:off x="3791502" y="2734686"/>
              <a:ext cx="249522" cy="1368010"/>
            </a:xfrm>
            <a:prstGeom prst="rect">
              <a:avLst/>
            </a:prstGeom>
            <a:solidFill>
              <a:srgbClr val="80BD41">
                <a:alpha val="100000"/>
              </a:srgbClr>
            </a:solidFill>
          </p:spPr>
          <p:txBody>
            <a:bodyPr/>
            <a:lstStyle/>
            <a:p/>
          </p:txBody>
        </p:sp>
        <p:sp>
          <p:nvSpPr>
            <p:cNvPr id="42" name="rc42"/>
            <p:cNvSpPr/>
            <p:nvPr/>
          </p:nvSpPr>
          <p:spPr>
            <a:xfrm>
              <a:off x="3791502" y="2647377"/>
              <a:ext cx="249522" cy="87309"/>
            </a:xfrm>
            <a:prstGeom prst="rect">
              <a:avLst/>
            </a:prstGeom>
            <a:solidFill>
              <a:srgbClr val="1CABE2">
                <a:alpha val="100000"/>
              </a:srgbClr>
            </a:solidFill>
          </p:spPr>
          <p:txBody>
            <a:bodyPr/>
            <a:lstStyle/>
            <a:p/>
          </p:txBody>
        </p:sp>
        <p:sp>
          <p:nvSpPr>
            <p:cNvPr id="43" name="rc43"/>
            <p:cNvSpPr/>
            <p:nvPr/>
          </p:nvSpPr>
          <p:spPr>
            <a:xfrm>
              <a:off x="4068750" y="2670961"/>
              <a:ext cx="249522" cy="1431735"/>
            </a:xfrm>
            <a:prstGeom prst="rect">
              <a:avLst/>
            </a:prstGeom>
            <a:solidFill>
              <a:srgbClr val="80BD41">
                <a:alpha val="100000"/>
              </a:srgbClr>
            </a:solidFill>
          </p:spPr>
          <p:txBody>
            <a:bodyPr/>
            <a:lstStyle/>
            <a:p/>
          </p:txBody>
        </p:sp>
        <p:sp>
          <p:nvSpPr>
            <p:cNvPr id="44" name="rc44"/>
            <p:cNvSpPr/>
            <p:nvPr/>
          </p:nvSpPr>
          <p:spPr>
            <a:xfrm>
              <a:off x="4068750" y="2611310"/>
              <a:ext cx="249522" cy="59651"/>
            </a:xfrm>
            <a:prstGeom prst="rect">
              <a:avLst/>
            </a:prstGeom>
            <a:solidFill>
              <a:srgbClr val="1CABE2">
                <a:alpha val="100000"/>
              </a:srgbClr>
            </a:solidFill>
          </p:spPr>
          <p:txBody>
            <a:bodyPr/>
            <a:lstStyle/>
            <a:p/>
          </p:txBody>
        </p:sp>
        <p:sp>
          <p:nvSpPr>
            <p:cNvPr id="45" name="rc45"/>
            <p:cNvSpPr/>
            <p:nvPr/>
          </p:nvSpPr>
          <p:spPr>
            <a:xfrm>
              <a:off x="4345998" y="2611343"/>
              <a:ext cx="249522" cy="1491354"/>
            </a:xfrm>
            <a:prstGeom prst="rect">
              <a:avLst/>
            </a:prstGeom>
            <a:solidFill>
              <a:srgbClr val="80BD41">
                <a:alpha val="100000"/>
              </a:srgbClr>
            </a:solidFill>
          </p:spPr>
          <p:txBody>
            <a:bodyPr/>
            <a:lstStyle/>
            <a:p/>
          </p:txBody>
        </p:sp>
        <p:sp>
          <p:nvSpPr>
            <p:cNvPr id="46" name="rc46"/>
            <p:cNvSpPr/>
            <p:nvPr/>
          </p:nvSpPr>
          <p:spPr>
            <a:xfrm>
              <a:off x="4345998" y="2565224"/>
              <a:ext cx="249522" cy="46118"/>
            </a:xfrm>
            <a:prstGeom prst="rect">
              <a:avLst/>
            </a:prstGeom>
            <a:solidFill>
              <a:srgbClr val="1CABE2">
                <a:alpha val="100000"/>
              </a:srgbClr>
            </a:solidFill>
          </p:spPr>
          <p:txBody>
            <a:bodyPr/>
            <a:lstStyle/>
            <a:p/>
          </p:txBody>
        </p:sp>
        <p:sp>
          <p:nvSpPr>
            <p:cNvPr id="47" name="rc47"/>
            <p:cNvSpPr/>
            <p:nvPr/>
          </p:nvSpPr>
          <p:spPr>
            <a:xfrm>
              <a:off x="4623245" y="2578659"/>
              <a:ext cx="249522" cy="1524037"/>
            </a:xfrm>
            <a:prstGeom prst="rect">
              <a:avLst/>
            </a:prstGeom>
            <a:solidFill>
              <a:srgbClr val="80BD41">
                <a:alpha val="100000"/>
              </a:srgbClr>
            </a:solidFill>
          </p:spPr>
          <p:txBody>
            <a:bodyPr/>
            <a:lstStyle/>
            <a:p/>
          </p:txBody>
        </p:sp>
        <p:sp>
          <p:nvSpPr>
            <p:cNvPr id="48" name="rc48"/>
            <p:cNvSpPr/>
            <p:nvPr/>
          </p:nvSpPr>
          <p:spPr>
            <a:xfrm>
              <a:off x="4623245" y="2515164"/>
              <a:ext cx="249522" cy="63494"/>
            </a:xfrm>
            <a:prstGeom prst="rect">
              <a:avLst/>
            </a:prstGeom>
            <a:solidFill>
              <a:srgbClr val="1CABE2">
                <a:alpha val="100000"/>
              </a:srgbClr>
            </a:solidFill>
          </p:spPr>
          <p:txBody>
            <a:bodyPr/>
            <a:lstStyle/>
            <a:p/>
          </p:txBody>
        </p:sp>
        <p:sp>
          <p:nvSpPr>
            <p:cNvPr id="49" name="rc49"/>
            <p:cNvSpPr/>
            <p:nvPr/>
          </p:nvSpPr>
          <p:spPr>
            <a:xfrm>
              <a:off x="4900493" y="2563713"/>
              <a:ext cx="249522" cy="1538983"/>
            </a:xfrm>
            <a:prstGeom prst="rect">
              <a:avLst/>
            </a:prstGeom>
            <a:solidFill>
              <a:srgbClr val="80BD41">
                <a:alpha val="100000"/>
              </a:srgbClr>
            </a:solidFill>
          </p:spPr>
          <p:txBody>
            <a:bodyPr/>
            <a:lstStyle/>
            <a:p/>
          </p:txBody>
        </p:sp>
        <p:sp>
          <p:nvSpPr>
            <p:cNvPr id="50" name="rc50"/>
            <p:cNvSpPr/>
            <p:nvPr/>
          </p:nvSpPr>
          <p:spPr>
            <a:xfrm>
              <a:off x="4900493" y="2499595"/>
              <a:ext cx="249522" cy="64118"/>
            </a:xfrm>
            <a:prstGeom prst="rect">
              <a:avLst/>
            </a:prstGeom>
            <a:solidFill>
              <a:srgbClr val="1CABE2">
                <a:alpha val="100000"/>
              </a:srgbClr>
            </a:solidFill>
          </p:spPr>
          <p:txBody>
            <a:bodyPr/>
            <a:lstStyle/>
            <a:p/>
          </p:txBody>
        </p:sp>
        <p:sp>
          <p:nvSpPr>
            <p:cNvPr id="51" name="rc51"/>
            <p:cNvSpPr/>
            <p:nvPr/>
          </p:nvSpPr>
          <p:spPr>
            <a:xfrm>
              <a:off x="5177741" y="2598959"/>
              <a:ext cx="249522" cy="1503737"/>
            </a:xfrm>
            <a:prstGeom prst="rect">
              <a:avLst/>
            </a:prstGeom>
            <a:solidFill>
              <a:srgbClr val="80BD41">
                <a:alpha val="100000"/>
              </a:srgbClr>
            </a:solidFill>
          </p:spPr>
          <p:txBody>
            <a:bodyPr/>
            <a:lstStyle/>
            <a:p/>
          </p:txBody>
        </p:sp>
        <p:sp>
          <p:nvSpPr>
            <p:cNvPr id="52" name="rc52"/>
            <p:cNvSpPr/>
            <p:nvPr/>
          </p:nvSpPr>
          <p:spPr>
            <a:xfrm>
              <a:off x="5177741" y="2502978"/>
              <a:ext cx="249522" cy="95981"/>
            </a:xfrm>
            <a:prstGeom prst="rect">
              <a:avLst/>
            </a:prstGeom>
            <a:solidFill>
              <a:srgbClr val="1CABE2">
                <a:alpha val="100000"/>
              </a:srgbClr>
            </a:solidFill>
          </p:spPr>
          <p:txBody>
            <a:bodyPr/>
            <a:lstStyle/>
            <a:p/>
          </p:txBody>
        </p:sp>
        <p:sp>
          <p:nvSpPr>
            <p:cNvPr id="53" name="rc53"/>
            <p:cNvSpPr/>
            <p:nvPr/>
          </p:nvSpPr>
          <p:spPr>
            <a:xfrm>
              <a:off x="5454988" y="2592817"/>
              <a:ext cx="249522" cy="1509880"/>
            </a:xfrm>
            <a:prstGeom prst="rect">
              <a:avLst/>
            </a:prstGeom>
            <a:solidFill>
              <a:srgbClr val="80BD41">
                <a:alpha val="100000"/>
              </a:srgbClr>
            </a:solidFill>
          </p:spPr>
          <p:txBody>
            <a:bodyPr/>
            <a:lstStyle/>
            <a:p/>
          </p:txBody>
        </p:sp>
        <p:sp>
          <p:nvSpPr>
            <p:cNvPr id="54" name="rc54"/>
            <p:cNvSpPr/>
            <p:nvPr/>
          </p:nvSpPr>
          <p:spPr>
            <a:xfrm>
              <a:off x="5454988" y="2496441"/>
              <a:ext cx="249522" cy="96375"/>
            </a:xfrm>
            <a:prstGeom prst="rect">
              <a:avLst/>
            </a:prstGeom>
            <a:solidFill>
              <a:srgbClr val="1CABE2">
                <a:alpha val="100000"/>
              </a:srgbClr>
            </a:solidFill>
          </p:spPr>
          <p:txBody>
            <a:bodyPr/>
            <a:lstStyle/>
            <a:p/>
          </p:txBody>
        </p:sp>
        <p:sp>
          <p:nvSpPr>
            <p:cNvPr id="55" name="rc55"/>
            <p:cNvSpPr/>
            <p:nvPr/>
          </p:nvSpPr>
          <p:spPr>
            <a:xfrm>
              <a:off x="5732236" y="2543414"/>
              <a:ext cx="249522" cy="1559283"/>
            </a:xfrm>
            <a:prstGeom prst="rect">
              <a:avLst/>
            </a:prstGeom>
            <a:solidFill>
              <a:srgbClr val="80BD41">
                <a:alpha val="100000"/>
              </a:srgbClr>
            </a:solidFill>
          </p:spPr>
          <p:txBody>
            <a:bodyPr/>
            <a:lstStyle/>
            <a:p/>
          </p:txBody>
        </p:sp>
        <p:sp>
          <p:nvSpPr>
            <p:cNvPr id="56" name="rc56"/>
            <p:cNvSpPr/>
            <p:nvPr/>
          </p:nvSpPr>
          <p:spPr>
            <a:xfrm>
              <a:off x="5732236" y="2478441"/>
              <a:ext cx="249522" cy="64972"/>
            </a:xfrm>
            <a:prstGeom prst="rect">
              <a:avLst/>
            </a:prstGeom>
            <a:solidFill>
              <a:srgbClr val="1CABE2">
                <a:alpha val="100000"/>
              </a:srgbClr>
            </a:solidFill>
          </p:spPr>
          <p:txBody>
            <a:bodyPr/>
            <a:lstStyle/>
            <a:p/>
          </p:txBody>
        </p:sp>
        <p:sp>
          <p:nvSpPr>
            <p:cNvPr id="57" name="rc57"/>
            <p:cNvSpPr/>
            <p:nvPr/>
          </p:nvSpPr>
          <p:spPr>
            <a:xfrm>
              <a:off x="6009484" y="2528468"/>
              <a:ext cx="249522" cy="1574228"/>
            </a:xfrm>
            <a:prstGeom prst="rect">
              <a:avLst/>
            </a:prstGeom>
            <a:solidFill>
              <a:srgbClr val="80BD41">
                <a:alpha val="100000"/>
              </a:srgbClr>
            </a:solidFill>
          </p:spPr>
          <p:txBody>
            <a:bodyPr/>
            <a:lstStyle/>
            <a:p/>
          </p:txBody>
        </p:sp>
        <p:sp>
          <p:nvSpPr>
            <p:cNvPr id="58" name="rc58"/>
            <p:cNvSpPr/>
            <p:nvPr/>
          </p:nvSpPr>
          <p:spPr>
            <a:xfrm>
              <a:off x="6009484" y="2479787"/>
              <a:ext cx="249522" cy="48680"/>
            </a:xfrm>
            <a:prstGeom prst="rect">
              <a:avLst/>
            </a:prstGeom>
            <a:solidFill>
              <a:srgbClr val="1CABE2">
                <a:alpha val="100000"/>
              </a:srgbClr>
            </a:solidFill>
          </p:spPr>
          <p:txBody>
            <a:bodyPr/>
            <a:lstStyle/>
            <a:p/>
          </p:txBody>
        </p:sp>
        <p:sp>
          <p:nvSpPr>
            <p:cNvPr id="59" name="rc59"/>
            <p:cNvSpPr/>
            <p:nvPr/>
          </p:nvSpPr>
          <p:spPr>
            <a:xfrm>
              <a:off x="6286731" y="2557735"/>
              <a:ext cx="249522" cy="1544961"/>
            </a:xfrm>
            <a:prstGeom prst="rect">
              <a:avLst/>
            </a:prstGeom>
            <a:solidFill>
              <a:srgbClr val="80BD41">
                <a:alpha val="100000"/>
              </a:srgbClr>
            </a:solidFill>
          </p:spPr>
          <p:txBody>
            <a:bodyPr/>
            <a:lstStyle/>
            <a:p/>
          </p:txBody>
        </p:sp>
        <p:sp>
          <p:nvSpPr>
            <p:cNvPr id="60" name="rc60"/>
            <p:cNvSpPr/>
            <p:nvPr/>
          </p:nvSpPr>
          <p:spPr>
            <a:xfrm>
              <a:off x="6286731" y="2493354"/>
              <a:ext cx="249522" cy="64381"/>
            </a:xfrm>
            <a:prstGeom prst="rect">
              <a:avLst/>
            </a:prstGeom>
            <a:solidFill>
              <a:srgbClr val="1CABE2">
                <a:alpha val="100000"/>
              </a:srgbClr>
            </a:solidFill>
          </p:spPr>
          <p:txBody>
            <a:bodyPr/>
            <a:lstStyle/>
            <a:p/>
          </p:txBody>
        </p:sp>
        <p:sp>
          <p:nvSpPr>
            <p:cNvPr id="61" name="rc61"/>
            <p:cNvSpPr/>
            <p:nvPr/>
          </p:nvSpPr>
          <p:spPr>
            <a:xfrm>
              <a:off x="6563979" y="2621263"/>
              <a:ext cx="249522" cy="1481434"/>
            </a:xfrm>
            <a:prstGeom prst="rect">
              <a:avLst/>
            </a:prstGeom>
            <a:solidFill>
              <a:srgbClr val="80BD41">
                <a:alpha val="100000"/>
              </a:srgbClr>
            </a:solidFill>
          </p:spPr>
          <p:txBody>
            <a:bodyPr/>
            <a:lstStyle/>
            <a:p/>
          </p:txBody>
        </p:sp>
        <p:sp>
          <p:nvSpPr>
            <p:cNvPr id="62" name="rc62"/>
            <p:cNvSpPr/>
            <p:nvPr/>
          </p:nvSpPr>
          <p:spPr>
            <a:xfrm>
              <a:off x="6563979" y="2509745"/>
              <a:ext cx="249522" cy="111518"/>
            </a:xfrm>
            <a:prstGeom prst="rect">
              <a:avLst/>
            </a:prstGeom>
            <a:solidFill>
              <a:srgbClr val="1CABE2">
                <a:alpha val="100000"/>
              </a:srgbClr>
            </a:solidFill>
          </p:spPr>
          <p:txBody>
            <a:bodyPr/>
            <a:lstStyle/>
            <a:p/>
          </p:txBody>
        </p:sp>
        <p:sp>
          <p:nvSpPr>
            <p:cNvPr id="63" name="rc63"/>
            <p:cNvSpPr/>
            <p:nvPr/>
          </p:nvSpPr>
          <p:spPr>
            <a:xfrm>
              <a:off x="6841227" y="2668596"/>
              <a:ext cx="249522" cy="1434100"/>
            </a:xfrm>
            <a:prstGeom prst="rect">
              <a:avLst/>
            </a:prstGeom>
            <a:solidFill>
              <a:srgbClr val="80BD41">
                <a:alpha val="100000"/>
              </a:srgbClr>
            </a:solidFill>
          </p:spPr>
          <p:txBody>
            <a:bodyPr/>
            <a:lstStyle/>
            <a:p/>
          </p:txBody>
        </p:sp>
        <p:sp>
          <p:nvSpPr>
            <p:cNvPr id="64" name="rc64"/>
            <p:cNvSpPr/>
            <p:nvPr/>
          </p:nvSpPr>
          <p:spPr>
            <a:xfrm>
              <a:off x="6841227" y="2491350"/>
              <a:ext cx="249522" cy="177246"/>
            </a:xfrm>
            <a:prstGeom prst="rect">
              <a:avLst/>
            </a:prstGeom>
            <a:solidFill>
              <a:srgbClr val="1CABE2">
                <a:alpha val="100000"/>
              </a:srgbClr>
            </a:solidFill>
          </p:spPr>
          <p:txBody>
            <a:bodyPr/>
            <a:lstStyle/>
            <a:p/>
          </p:txBody>
        </p:sp>
        <p:sp>
          <p:nvSpPr>
            <p:cNvPr id="65" name="rc65"/>
            <p:cNvSpPr/>
            <p:nvPr/>
          </p:nvSpPr>
          <p:spPr>
            <a:xfrm>
              <a:off x="7118474" y="2608518"/>
              <a:ext cx="249522" cy="1494178"/>
            </a:xfrm>
            <a:prstGeom prst="rect">
              <a:avLst/>
            </a:prstGeom>
            <a:solidFill>
              <a:srgbClr val="80BD41">
                <a:alpha val="100000"/>
              </a:srgbClr>
            </a:solidFill>
          </p:spPr>
          <p:txBody>
            <a:bodyPr/>
            <a:lstStyle/>
            <a:p/>
          </p:txBody>
        </p:sp>
        <p:sp>
          <p:nvSpPr>
            <p:cNvPr id="66" name="rc66"/>
            <p:cNvSpPr/>
            <p:nvPr/>
          </p:nvSpPr>
          <p:spPr>
            <a:xfrm>
              <a:off x="7118474" y="2460736"/>
              <a:ext cx="249522" cy="147782"/>
            </a:xfrm>
            <a:prstGeom prst="rect">
              <a:avLst/>
            </a:prstGeom>
            <a:solidFill>
              <a:srgbClr val="1CABE2">
                <a:alpha val="100000"/>
              </a:srgbClr>
            </a:solidFill>
          </p:spPr>
          <p:txBody>
            <a:bodyPr/>
            <a:lstStyle/>
            <a:p/>
          </p:txBody>
        </p:sp>
        <p:sp>
          <p:nvSpPr>
            <p:cNvPr id="67" name="rc67"/>
            <p:cNvSpPr/>
            <p:nvPr/>
          </p:nvSpPr>
          <p:spPr>
            <a:xfrm>
              <a:off x="7395722" y="2549425"/>
              <a:ext cx="249522" cy="1553272"/>
            </a:xfrm>
            <a:prstGeom prst="rect">
              <a:avLst/>
            </a:prstGeom>
            <a:solidFill>
              <a:srgbClr val="80BD41">
                <a:alpha val="100000"/>
              </a:srgbClr>
            </a:solidFill>
          </p:spPr>
          <p:txBody>
            <a:bodyPr/>
            <a:lstStyle/>
            <a:p/>
          </p:txBody>
        </p:sp>
        <p:sp>
          <p:nvSpPr>
            <p:cNvPr id="68" name="rc68"/>
            <p:cNvSpPr/>
            <p:nvPr/>
          </p:nvSpPr>
          <p:spPr>
            <a:xfrm>
              <a:off x="7395722" y="2432520"/>
              <a:ext cx="249522" cy="116905"/>
            </a:xfrm>
            <a:prstGeom prst="rect">
              <a:avLst/>
            </a:prstGeom>
            <a:solidFill>
              <a:srgbClr val="1CABE2">
                <a:alpha val="100000"/>
              </a:srgbClr>
            </a:solidFill>
          </p:spPr>
          <p:txBody>
            <a:bodyPr/>
            <a:lstStyle/>
            <a:p/>
          </p:txBody>
        </p:sp>
        <p:sp>
          <p:nvSpPr>
            <p:cNvPr id="69" name="rc69"/>
            <p:cNvSpPr/>
            <p:nvPr/>
          </p:nvSpPr>
          <p:spPr>
            <a:xfrm>
              <a:off x="7672970" y="2529782"/>
              <a:ext cx="249522" cy="1572915"/>
            </a:xfrm>
            <a:prstGeom prst="rect">
              <a:avLst/>
            </a:prstGeom>
            <a:solidFill>
              <a:srgbClr val="80BD41">
                <a:alpha val="100000"/>
              </a:srgbClr>
            </a:solidFill>
          </p:spPr>
          <p:txBody>
            <a:bodyPr/>
            <a:lstStyle/>
            <a:p/>
          </p:txBody>
        </p:sp>
        <p:sp>
          <p:nvSpPr>
            <p:cNvPr id="70" name="rc70"/>
            <p:cNvSpPr/>
            <p:nvPr/>
          </p:nvSpPr>
          <p:spPr>
            <a:xfrm>
              <a:off x="7672970" y="2393004"/>
              <a:ext cx="249522" cy="136778"/>
            </a:xfrm>
            <a:prstGeom prst="rect">
              <a:avLst/>
            </a:prstGeom>
            <a:solidFill>
              <a:srgbClr val="1CABE2">
                <a:alpha val="100000"/>
              </a:srgbClr>
            </a:solidFill>
          </p:spPr>
          <p:txBody>
            <a:bodyPr/>
            <a:lstStyle/>
            <a:p/>
          </p:txBody>
        </p:sp>
        <p:sp>
          <p:nvSpPr>
            <p:cNvPr id="71" name="rc71"/>
            <p:cNvSpPr/>
            <p:nvPr/>
          </p:nvSpPr>
          <p:spPr>
            <a:xfrm>
              <a:off x="7950217" y="2435114"/>
              <a:ext cx="249522" cy="1667582"/>
            </a:xfrm>
            <a:prstGeom prst="rect">
              <a:avLst/>
            </a:prstGeom>
            <a:solidFill>
              <a:srgbClr val="80BD41">
                <a:alpha val="100000"/>
              </a:srgbClr>
            </a:solidFill>
          </p:spPr>
          <p:txBody>
            <a:bodyPr/>
            <a:lstStyle/>
            <a:p/>
          </p:txBody>
        </p:sp>
        <p:sp>
          <p:nvSpPr>
            <p:cNvPr id="72" name="rc72"/>
            <p:cNvSpPr/>
            <p:nvPr/>
          </p:nvSpPr>
          <p:spPr>
            <a:xfrm>
              <a:off x="7950217" y="2365641"/>
              <a:ext cx="249522" cy="69473"/>
            </a:xfrm>
            <a:prstGeom prst="rect">
              <a:avLst/>
            </a:prstGeom>
            <a:solidFill>
              <a:srgbClr val="1CABE2">
                <a:alpha val="100000"/>
              </a:srgbClr>
            </a:solidFill>
          </p:spPr>
          <p:txBody>
            <a:bodyPr/>
            <a:lstStyle/>
            <a:p/>
          </p:txBody>
        </p:sp>
        <p:sp>
          <p:nvSpPr>
            <p:cNvPr id="73" name="pl73"/>
            <p:cNvSpPr/>
            <p:nvPr/>
          </p:nvSpPr>
          <p:spPr>
            <a:xfrm>
              <a:off x="1421035" y="1236556"/>
              <a:ext cx="6653943" cy="839576"/>
            </a:xfrm>
            <a:custGeom>
              <a:avLst/>
              <a:pathLst>
                <a:path w="6653943" h="839576">
                  <a:moveTo>
                    <a:pt x="0" y="579018"/>
                  </a:moveTo>
                  <a:lnTo>
                    <a:pt x="277247" y="579018"/>
                  </a:lnTo>
                  <a:lnTo>
                    <a:pt x="554495" y="839576"/>
                  </a:lnTo>
                  <a:lnTo>
                    <a:pt x="831742" y="521116"/>
                  </a:lnTo>
                  <a:lnTo>
                    <a:pt x="1108990" y="115803"/>
                  </a:lnTo>
                  <a:lnTo>
                    <a:pt x="1386238" y="57901"/>
                  </a:lnTo>
                  <a:lnTo>
                    <a:pt x="1663485" y="0"/>
                  </a:lnTo>
                  <a:lnTo>
                    <a:pt x="1940733" y="57901"/>
                  </a:lnTo>
                  <a:lnTo>
                    <a:pt x="2217981" y="144754"/>
                  </a:lnTo>
                  <a:lnTo>
                    <a:pt x="2495228" y="144754"/>
                  </a:lnTo>
                  <a:lnTo>
                    <a:pt x="2772476" y="86852"/>
                  </a:lnTo>
                  <a:lnTo>
                    <a:pt x="3049724" y="57901"/>
                  </a:lnTo>
                  <a:lnTo>
                    <a:pt x="3326971" y="86852"/>
                  </a:lnTo>
                  <a:lnTo>
                    <a:pt x="3604219" y="86852"/>
                  </a:lnTo>
                  <a:lnTo>
                    <a:pt x="3881467" y="144754"/>
                  </a:lnTo>
                  <a:lnTo>
                    <a:pt x="4158714" y="144754"/>
                  </a:lnTo>
                  <a:lnTo>
                    <a:pt x="4435962" y="86852"/>
                  </a:lnTo>
                  <a:lnTo>
                    <a:pt x="4713210" y="57901"/>
                  </a:lnTo>
                  <a:lnTo>
                    <a:pt x="4990457" y="86852"/>
                  </a:lnTo>
                  <a:lnTo>
                    <a:pt x="5267705" y="173705"/>
                  </a:lnTo>
                  <a:lnTo>
                    <a:pt x="5544953" y="289509"/>
                  </a:lnTo>
                  <a:lnTo>
                    <a:pt x="5822200" y="231607"/>
                  </a:lnTo>
                  <a:lnTo>
                    <a:pt x="6099448" y="173705"/>
                  </a:lnTo>
                  <a:lnTo>
                    <a:pt x="6376696" y="202656"/>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03481" y="274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627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7565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605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73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55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324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96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57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86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292.9</a:t>
              </a:r>
            </a:p>
          </p:txBody>
        </p:sp>
        <p:sp>
          <p:nvSpPr>
            <p:cNvPr id="105" name="tx105"/>
            <p:cNvSpPr/>
            <p:nvPr/>
          </p:nvSpPr>
          <p:spPr>
            <a:xfrm>
              <a:off x="1329607" y="2977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06" name="tx106"/>
            <p:cNvSpPr/>
            <p:nvPr/>
          </p:nvSpPr>
          <p:spPr>
            <a:xfrm>
              <a:off x="2689720" y="3417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395.6</a:t>
              </a:r>
            </a:p>
          </p:txBody>
        </p:sp>
        <p:sp>
          <p:nvSpPr>
            <p:cNvPr id="107" name="tx107"/>
            <p:cNvSpPr/>
            <p:nvPr/>
          </p:nvSpPr>
          <p:spPr>
            <a:xfrm>
              <a:off x="2715845" y="27493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08" name="tx108"/>
            <p:cNvSpPr/>
            <p:nvPr/>
          </p:nvSpPr>
          <p:spPr>
            <a:xfrm>
              <a:off x="4075958" y="3351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435.9</a:t>
              </a:r>
            </a:p>
          </p:txBody>
        </p:sp>
        <p:sp>
          <p:nvSpPr>
            <p:cNvPr id="109" name="tx109"/>
            <p:cNvSpPr/>
            <p:nvPr/>
          </p:nvSpPr>
          <p:spPr>
            <a:xfrm>
              <a:off x="4102084" y="260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0" name="tx110"/>
            <p:cNvSpPr/>
            <p:nvPr/>
          </p:nvSpPr>
          <p:spPr>
            <a:xfrm>
              <a:off x="5462196" y="3312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1" name="tx111"/>
            <p:cNvSpPr/>
            <p:nvPr/>
          </p:nvSpPr>
          <p:spPr>
            <a:xfrm>
              <a:off x="5488322" y="25095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2" name="tx112"/>
            <p:cNvSpPr/>
            <p:nvPr/>
          </p:nvSpPr>
          <p:spPr>
            <a:xfrm>
              <a:off x="6610364" y="33269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13" name="tx113"/>
            <p:cNvSpPr/>
            <p:nvPr/>
          </p:nvSpPr>
          <p:spPr>
            <a:xfrm>
              <a:off x="6636489" y="253041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6848435" y="3350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436.6</a:t>
              </a:r>
            </a:p>
          </p:txBody>
        </p:sp>
        <p:sp>
          <p:nvSpPr>
            <p:cNvPr id="115" name="tx115"/>
            <p:cNvSpPr/>
            <p:nvPr/>
          </p:nvSpPr>
          <p:spPr>
            <a:xfrm>
              <a:off x="6913737" y="254520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7125682" y="3320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454.9</a:t>
              </a:r>
            </a:p>
          </p:txBody>
        </p:sp>
        <p:sp>
          <p:nvSpPr>
            <p:cNvPr id="117" name="tx117"/>
            <p:cNvSpPr/>
            <p:nvPr/>
          </p:nvSpPr>
          <p:spPr>
            <a:xfrm>
              <a:off x="7190985" y="24998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8" name="tx118"/>
            <p:cNvSpPr/>
            <p:nvPr/>
          </p:nvSpPr>
          <p:spPr>
            <a:xfrm>
              <a:off x="7402930" y="3291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19" name="tx119"/>
            <p:cNvSpPr/>
            <p:nvPr/>
          </p:nvSpPr>
          <p:spPr>
            <a:xfrm>
              <a:off x="7429055" y="2455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0" name="tx120"/>
            <p:cNvSpPr/>
            <p:nvPr/>
          </p:nvSpPr>
          <p:spPr>
            <a:xfrm>
              <a:off x="7680178" y="32811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1" name="tx121"/>
            <p:cNvSpPr/>
            <p:nvPr/>
          </p:nvSpPr>
          <p:spPr>
            <a:xfrm>
              <a:off x="7706303" y="2426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2" name="tx122"/>
            <p:cNvSpPr/>
            <p:nvPr/>
          </p:nvSpPr>
          <p:spPr>
            <a:xfrm>
              <a:off x="7957425" y="3233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507.7</a:t>
              </a:r>
            </a:p>
          </p:txBody>
        </p:sp>
        <p:sp>
          <p:nvSpPr>
            <p:cNvPr id="123" name="tx123"/>
            <p:cNvSpPr/>
            <p:nvPr/>
          </p:nvSpPr>
          <p:spPr>
            <a:xfrm>
              <a:off x="7983551" y="23664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9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408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870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7" name="rc147"/>
            <p:cNvSpPr/>
            <p:nvPr/>
          </p:nvSpPr>
          <p:spPr>
            <a:xfrm>
              <a:off x="4157761" y="5010059"/>
              <a:ext cx="201456" cy="201456"/>
            </a:xfrm>
            <a:prstGeom prst="rect">
              <a:avLst/>
            </a:prstGeom>
            <a:solidFill>
              <a:srgbClr val="1CABE2">
                <a:alpha val="100000"/>
              </a:srgbClr>
            </a:solidFill>
          </p:spPr>
          <p:txBody>
            <a:bodyPr/>
            <a:lstStyle/>
            <a:p/>
          </p:txBody>
        </p:sp>
        <p:sp>
          <p:nvSpPr>
            <p:cNvPr id="148" name="rc148"/>
            <p:cNvSpPr/>
            <p:nvPr/>
          </p:nvSpPr>
          <p:spPr>
            <a:xfrm>
              <a:off x="6123695" y="5010059"/>
              <a:ext cx="201456" cy="201456"/>
            </a:xfrm>
            <a:prstGeom prst="rect">
              <a:avLst/>
            </a:prstGeom>
            <a:solidFill>
              <a:srgbClr val="80BD41">
                <a:alpha val="100000"/>
              </a:srgbClr>
            </a:solidFill>
          </p:spPr>
          <p:txBody>
            <a:bodyPr/>
            <a:lstStyle/>
            <a:p/>
          </p:txBody>
        </p:sp>
        <p:sp>
          <p:nvSpPr>
            <p:cNvPr id="149" name="tx149"/>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0" name="tx150"/>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2000-2024</a:t>
              </a:r>
            </a:p>
          </p:txBody>
        </p:sp>
        <p:sp>
          <p:nvSpPr>
            <p:cNvPr id="153" name="pl153"/>
            <p:cNvSpPr/>
            <p:nvPr/>
          </p:nvSpPr>
          <p:spPr>
            <a:xfrm>
              <a:off x="2539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607207" cy="167191"/>
            </a:xfrm>
            <a:prstGeom prst="rect">
              <a:avLst/>
            </a:prstGeom>
            <a:solidFill>
              <a:srgbClr val="80BD41">
                <a:alpha val="100000"/>
              </a:srgbClr>
            </a:solidFill>
          </p:spPr>
          <p:txBody>
            <a:bodyPr/>
            <a:lstStyle/>
            <a:p/>
          </p:txBody>
        </p:sp>
        <p:sp>
          <p:nvSpPr>
            <p:cNvPr id="163" name="rc163"/>
            <p:cNvSpPr/>
            <p:nvPr/>
          </p:nvSpPr>
          <p:spPr>
            <a:xfrm>
              <a:off x="6903481" y="5889059"/>
              <a:ext cx="422094" cy="167191"/>
            </a:xfrm>
            <a:prstGeom prst="rect">
              <a:avLst/>
            </a:prstGeom>
            <a:solidFill>
              <a:srgbClr val="1CABE2">
                <a:alpha val="100000"/>
              </a:srgbClr>
            </a:solidFill>
          </p:spPr>
          <p:txBody>
            <a:bodyPr/>
            <a:lstStyle/>
            <a:p/>
          </p:txBody>
        </p:sp>
        <p:sp>
          <p:nvSpPr>
            <p:cNvPr id="164" name="rc164"/>
            <p:cNvSpPr/>
            <p:nvPr/>
          </p:nvSpPr>
          <p:spPr>
            <a:xfrm>
              <a:off x="1296273" y="5680069"/>
              <a:ext cx="5953461" cy="167191"/>
            </a:xfrm>
            <a:prstGeom prst="rect">
              <a:avLst/>
            </a:prstGeom>
            <a:solidFill>
              <a:srgbClr val="80BD41">
                <a:alpha val="100000"/>
              </a:srgbClr>
            </a:solidFill>
          </p:spPr>
          <p:txBody>
            <a:bodyPr/>
            <a:lstStyle/>
            <a:p/>
          </p:txBody>
        </p:sp>
        <p:sp>
          <p:nvSpPr>
            <p:cNvPr id="165" name="rc165"/>
            <p:cNvSpPr/>
            <p:nvPr/>
          </p:nvSpPr>
          <p:spPr>
            <a:xfrm>
              <a:off x="7249735" y="5680069"/>
              <a:ext cx="517703" cy="167191"/>
            </a:xfrm>
            <a:prstGeom prst="rect">
              <a:avLst/>
            </a:prstGeom>
            <a:solidFill>
              <a:srgbClr val="1CABE2">
                <a:alpha val="100000"/>
              </a:srgbClr>
            </a:solidFill>
          </p:spPr>
          <p:txBody>
            <a:bodyPr/>
            <a:lstStyle/>
            <a:p/>
          </p:txBody>
        </p:sp>
        <p:sp>
          <p:nvSpPr>
            <p:cNvPr id="166" name="rc166"/>
            <p:cNvSpPr/>
            <p:nvPr/>
          </p:nvSpPr>
          <p:spPr>
            <a:xfrm>
              <a:off x="1296273" y="5471080"/>
              <a:ext cx="6311775" cy="167191"/>
            </a:xfrm>
            <a:prstGeom prst="rect">
              <a:avLst/>
            </a:prstGeom>
            <a:solidFill>
              <a:srgbClr val="80BD41">
                <a:alpha val="100000"/>
              </a:srgbClr>
            </a:solidFill>
          </p:spPr>
          <p:txBody>
            <a:bodyPr/>
            <a:lstStyle/>
            <a:p/>
          </p:txBody>
        </p:sp>
        <p:sp>
          <p:nvSpPr>
            <p:cNvPr id="167" name="rc167"/>
            <p:cNvSpPr/>
            <p:nvPr/>
          </p:nvSpPr>
          <p:spPr>
            <a:xfrm>
              <a:off x="7608049" y="5471080"/>
              <a:ext cx="262954" cy="167191"/>
            </a:xfrm>
            <a:prstGeom prst="rect">
              <a:avLst/>
            </a:prstGeom>
            <a:solidFill>
              <a:srgbClr val="1CABE2">
                <a:alpha val="100000"/>
              </a:srgbClr>
            </a:solidFill>
          </p:spPr>
          <p:txBody>
            <a:bodyPr/>
            <a:lstStyle/>
            <a:p/>
          </p:txBody>
        </p:sp>
        <p:sp>
          <p:nvSpPr>
            <p:cNvPr id="168" name="tx168"/>
            <p:cNvSpPr/>
            <p:nvPr/>
          </p:nvSpPr>
          <p:spPr>
            <a:xfrm>
              <a:off x="748222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4009442"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172" name="tx172"/>
            <p:cNvSpPr/>
            <p:nvPr/>
          </p:nvSpPr>
          <p:spPr>
            <a:xfrm>
              <a:off x="7054238"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3" name="tx173"/>
            <p:cNvSpPr/>
            <p:nvPr/>
          </p:nvSpPr>
          <p:spPr>
            <a:xfrm>
              <a:off x="413736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478.9</a:t>
              </a:r>
            </a:p>
          </p:txBody>
        </p:sp>
        <p:sp>
          <p:nvSpPr>
            <p:cNvPr id="174" name="tx174"/>
            <p:cNvSpPr/>
            <p:nvPr/>
          </p:nvSpPr>
          <p:spPr>
            <a:xfrm>
              <a:off x="740309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75" name="tx175"/>
            <p:cNvSpPr/>
            <p:nvPr/>
          </p:nvSpPr>
          <p:spPr>
            <a:xfrm>
              <a:off x="431652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507.7</a:t>
              </a:r>
            </a:p>
          </p:txBody>
        </p:sp>
        <p:sp>
          <p:nvSpPr>
            <p:cNvPr id="176" name="tx176"/>
            <p:cNvSpPr/>
            <p:nvPr/>
          </p:nvSpPr>
          <p:spPr>
            <a:xfrm>
              <a:off x="7634033"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4" name="tx18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(96 %) était plus élevée qu'en 2019 (93 %).
Le nombre d'enfants vaccinés avec le DTP1 a augmenté de 13% par rapport à 2019.
Le nombre de nourrissons survivants a augmenté d'environ 9 % par rapport à 2019.
En 2024, 100 000 enfants de plus ont été vaccinés par rapport à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Sénégal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65588"/>
              <a:ext cx="3397293" cy="1162811"/>
            </a:xfrm>
            <a:custGeom>
              <a:avLst/>
              <a:pathLst>
                <a:path w="3397293" h="1162811">
                  <a:moveTo>
                    <a:pt x="0" y="1162811"/>
                  </a:moveTo>
                  <a:lnTo>
                    <a:pt x="141553" y="1162811"/>
                  </a:lnTo>
                  <a:lnTo>
                    <a:pt x="283107" y="941323"/>
                  </a:lnTo>
                  <a:lnTo>
                    <a:pt x="424661" y="581405"/>
                  </a:lnTo>
                  <a:lnTo>
                    <a:pt x="566215" y="193801"/>
                  </a:lnTo>
                  <a:lnTo>
                    <a:pt x="707769" y="276859"/>
                  </a:lnTo>
                  <a:lnTo>
                    <a:pt x="849323" y="138429"/>
                  </a:lnTo>
                  <a:lnTo>
                    <a:pt x="990877" y="0"/>
                  </a:lnTo>
                  <a:lnTo>
                    <a:pt x="1132431" y="166115"/>
                  </a:lnTo>
                  <a:lnTo>
                    <a:pt x="1273984" y="221487"/>
                  </a:lnTo>
                  <a:lnTo>
                    <a:pt x="1415538" y="138429"/>
                  </a:lnTo>
                  <a:lnTo>
                    <a:pt x="1557092" y="55371"/>
                  </a:lnTo>
                  <a:lnTo>
                    <a:pt x="1698646" y="83057"/>
                  </a:lnTo>
                  <a:lnTo>
                    <a:pt x="1840200" y="55371"/>
                  </a:lnTo>
                  <a:lnTo>
                    <a:pt x="1981754" y="138429"/>
                  </a:lnTo>
                  <a:lnTo>
                    <a:pt x="2123308" y="138429"/>
                  </a:lnTo>
                  <a:lnTo>
                    <a:pt x="2264862" y="27685"/>
                  </a:lnTo>
                  <a:lnTo>
                    <a:pt x="2406416" y="27685"/>
                  </a:lnTo>
                  <a:lnTo>
                    <a:pt x="2547969" y="55371"/>
                  </a:lnTo>
                  <a:lnTo>
                    <a:pt x="2689523" y="83057"/>
                  </a:lnTo>
                  <a:lnTo>
                    <a:pt x="2831077" y="304545"/>
                  </a:lnTo>
                  <a:lnTo>
                    <a:pt x="2972631" y="249173"/>
                  </a:lnTo>
                  <a:lnTo>
                    <a:pt x="3114185" y="27685"/>
                  </a:lnTo>
                  <a:lnTo>
                    <a:pt x="3255739" y="55371"/>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65588"/>
              <a:ext cx="3397293" cy="1162811"/>
            </a:xfrm>
            <a:custGeom>
              <a:avLst/>
              <a:pathLst>
                <a:path w="3397293" h="1162811">
                  <a:moveTo>
                    <a:pt x="0" y="1162811"/>
                  </a:moveTo>
                  <a:lnTo>
                    <a:pt x="141553" y="1162811"/>
                  </a:lnTo>
                  <a:lnTo>
                    <a:pt x="283107" y="941323"/>
                  </a:lnTo>
                  <a:lnTo>
                    <a:pt x="424661" y="581405"/>
                  </a:lnTo>
                  <a:lnTo>
                    <a:pt x="566215" y="193801"/>
                  </a:lnTo>
                  <a:lnTo>
                    <a:pt x="707769" y="276859"/>
                  </a:lnTo>
                  <a:lnTo>
                    <a:pt x="849323" y="138429"/>
                  </a:lnTo>
                  <a:lnTo>
                    <a:pt x="990877" y="0"/>
                  </a:lnTo>
                  <a:lnTo>
                    <a:pt x="1132431" y="166115"/>
                  </a:lnTo>
                  <a:lnTo>
                    <a:pt x="1273984" y="221487"/>
                  </a:lnTo>
                  <a:lnTo>
                    <a:pt x="1415538" y="138429"/>
                  </a:lnTo>
                  <a:lnTo>
                    <a:pt x="1557092" y="55371"/>
                  </a:lnTo>
                  <a:lnTo>
                    <a:pt x="1698646" y="83057"/>
                  </a:lnTo>
                  <a:lnTo>
                    <a:pt x="1840200" y="55371"/>
                  </a:lnTo>
                  <a:lnTo>
                    <a:pt x="1981754" y="138429"/>
                  </a:lnTo>
                  <a:lnTo>
                    <a:pt x="2123308" y="138429"/>
                  </a:lnTo>
                  <a:lnTo>
                    <a:pt x="2264862" y="27685"/>
                  </a:lnTo>
                  <a:lnTo>
                    <a:pt x="2406416" y="27685"/>
                  </a:lnTo>
                  <a:lnTo>
                    <a:pt x="2547969" y="55371"/>
                  </a:lnTo>
                  <a:lnTo>
                    <a:pt x="2689523" y="83057"/>
                  </a:lnTo>
                  <a:lnTo>
                    <a:pt x="2831077" y="304545"/>
                  </a:lnTo>
                  <a:lnTo>
                    <a:pt x="2972631" y="249173"/>
                  </a:lnTo>
                  <a:lnTo>
                    <a:pt x="3114185" y="27685"/>
                  </a:lnTo>
                  <a:lnTo>
                    <a:pt x="3255739" y="55371"/>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9"/>
            </a:xfrm>
            <a:custGeom>
              <a:avLst/>
              <a:pathLst>
                <a:path w="0" h="1384299">
                  <a:moveTo>
                    <a:pt x="0" y="0"/>
                  </a:moveTo>
                  <a:lnTo>
                    <a:pt x="0" y="138429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165588"/>
              <a:ext cx="3397293" cy="1162811"/>
            </a:xfrm>
            <a:custGeom>
              <a:avLst/>
              <a:pathLst>
                <a:path w="3397293" h="1162811">
                  <a:moveTo>
                    <a:pt x="0" y="1162811"/>
                  </a:moveTo>
                  <a:lnTo>
                    <a:pt x="141553" y="1162811"/>
                  </a:lnTo>
                  <a:lnTo>
                    <a:pt x="283107" y="941323"/>
                  </a:lnTo>
                  <a:lnTo>
                    <a:pt x="424661" y="581405"/>
                  </a:lnTo>
                  <a:lnTo>
                    <a:pt x="566215" y="193801"/>
                  </a:lnTo>
                  <a:lnTo>
                    <a:pt x="707769" y="276859"/>
                  </a:lnTo>
                  <a:lnTo>
                    <a:pt x="849323" y="138429"/>
                  </a:lnTo>
                  <a:lnTo>
                    <a:pt x="990877" y="0"/>
                  </a:lnTo>
                  <a:lnTo>
                    <a:pt x="1132431" y="166115"/>
                  </a:lnTo>
                  <a:lnTo>
                    <a:pt x="1273984" y="221487"/>
                  </a:lnTo>
                  <a:lnTo>
                    <a:pt x="1415538" y="138429"/>
                  </a:lnTo>
                  <a:lnTo>
                    <a:pt x="1557092" y="55371"/>
                  </a:lnTo>
                  <a:lnTo>
                    <a:pt x="1698646" y="83057"/>
                  </a:lnTo>
                  <a:lnTo>
                    <a:pt x="1840200" y="55371"/>
                  </a:lnTo>
                  <a:lnTo>
                    <a:pt x="1981754" y="138429"/>
                  </a:lnTo>
                  <a:lnTo>
                    <a:pt x="2123308" y="138429"/>
                  </a:lnTo>
                  <a:lnTo>
                    <a:pt x="2264862" y="27685"/>
                  </a:lnTo>
                  <a:lnTo>
                    <a:pt x="2406416" y="27685"/>
                  </a:lnTo>
                  <a:lnTo>
                    <a:pt x="2547969" y="55371"/>
                  </a:lnTo>
                  <a:lnTo>
                    <a:pt x="2689523" y="83057"/>
                  </a:lnTo>
                  <a:lnTo>
                    <a:pt x="2831077" y="304545"/>
                  </a:lnTo>
                  <a:lnTo>
                    <a:pt x="2972631" y="249173"/>
                  </a:lnTo>
                  <a:lnTo>
                    <a:pt x="3114185" y="27685"/>
                  </a:lnTo>
                  <a:lnTo>
                    <a:pt x="3255739" y="55371"/>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14910" y="471005"/>
              <a:ext cx="26094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Sénégal, 2000-2024</a:t>
              </a:r>
            </a:p>
          </p:txBody>
        </p:sp>
        <p:sp>
          <p:nvSpPr>
            <p:cNvPr id="63" name="pl63"/>
            <p:cNvSpPr/>
            <p:nvPr/>
          </p:nvSpPr>
          <p:spPr>
            <a:xfrm>
              <a:off x="5267799" y="3264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468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287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239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058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587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20086"/>
              <a:ext cx="3397293" cy="2347985"/>
            </a:xfrm>
            <a:custGeom>
              <a:avLst/>
              <a:pathLst>
                <a:path w="3397293" h="2347985">
                  <a:moveTo>
                    <a:pt x="0" y="2347985"/>
                  </a:moveTo>
                  <a:lnTo>
                    <a:pt x="141553" y="2347985"/>
                  </a:lnTo>
                  <a:lnTo>
                    <a:pt x="283107" y="1900750"/>
                  </a:lnTo>
                  <a:lnTo>
                    <a:pt x="424661" y="1173992"/>
                  </a:lnTo>
                  <a:lnTo>
                    <a:pt x="566215" y="391330"/>
                  </a:lnTo>
                  <a:lnTo>
                    <a:pt x="707769" y="559044"/>
                  </a:lnTo>
                  <a:lnTo>
                    <a:pt x="849323" y="279522"/>
                  </a:lnTo>
                  <a:lnTo>
                    <a:pt x="990877" y="0"/>
                  </a:lnTo>
                  <a:lnTo>
                    <a:pt x="1132431" y="335426"/>
                  </a:lnTo>
                  <a:lnTo>
                    <a:pt x="1273984" y="447235"/>
                  </a:lnTo>
                  <a:lnTo>
                    <a:pt x="1415538" y="279522"/>
                  </a:lnTo>
                  <a:lnTo>
                    <a:pt x="1557092" y="111808"/>
                  </a:lnTo>
                  <a:lnTo>
                    <a:pt x="1698646" y="167713"/>
                  </a:lnTo>
                  <a:lnTo>
                    <a:pt x="1840200" y="111808"/>
                  </a:lnTo>
                  <a:lnTo>
                    <a:pt x="1981754" y="279522"/>
                  </a:lnTo>
                  <a:lnTo>
                    <a:pt x="2123308" y="279522"/>
                  </a:lnTo>
                  <a:lnTo>
                    <a:pt x="2264862" y="55904"/>
                  </a:lnTo>
                  <a:lnTo>
                    <a:pt x="2406416" y="55904"/>
                  </a:lnTo>
                  <a:lnTo>
                    <a:pt x="2547969" y="111808"/>
                  </a:lnTo>
                  <a:lnTo>
                    <a:pt x="2689523" y="167713"/>
                  </a:lnTo>
                  <a:lnTo>
                    <a:pt x="2831077" y="614948"/>
                  </a:lnTo>
                  <a:lnTo>
                    <a:pt x="2972631" y="503139"/>
                  </a:lnTo>
                  <a:lnTo>
                    <a:pt x="3114185" y="55904"/>
                  </a:lnTo>
                  <a:lnTo>
                    <a:pt x="3255739" y="111808"/>
                  </a:lnTo>
                  <a:lnTo>
                    <a:pt x="3397293" y="167713"/>
                  </a:lnTo>
                </a:path>
              </a:pathLst>
            </a:custGeom>
            <a:ln w="27101" cap="flat">
              <a:solidFill>
                <a:srgbClr val="0058AB">
                  <a:alpha val="100000"/>
                </a:srgbClr>
              </a:solidFill>
              <a:prstDash val="solid"/>
              <a:round/>
            </a:ln>
          </p:spPr>
          <p:txBody>
            <a:bodyPr/>
            <a:lstStyle/>
            <a:p/>
          </p:txBody>
        </p:sp>
        <p:sp>
          <p:nvSpPr>
            <p:cNvPr id="77" name="pl77"/>
            <p:cNvSpPr/>
            <p:nvPr/>
          </p:nvSpPr>
          <p:spPr>
            <a:xfrm>
              <a:off x="5437664" y="1587799"/>
              <a:ext cx="3397293" cy="782661"/>
            </a:xfrm>
            <a:custGeom>
              <a:avLst/>
              <a:pathLst>
                <a:path w="3397293" h="782661">
                  <a:moveTo>
                    <a:pt x="0" y="782661"/>
                  </a:moveTo>
                  <a:lnTo>
                    <a:pt x="141553" y="782661"/>
                  </a:lnTo>
                  <a:lnTo>
                    <a:pt x="283107" y="782661"/>
                  </a:lnTo>
                  <a:lnTo>
                    <a:pt x="424661" y="670852"/>
                  </a:lnTo>
                  <a:lnTo>
                    <a:pt x="566215" y="559044"/>
                  </a:lnTo>
                  <a:lnTo>
                    <a:pt x="707769" y="503139"/>
                  </a:lnTo>
                  <a:lnTo>
                    <a:pt x="849323" y="447235"/>
                  </a:lnTo>
                  <a:lnTo>
                    <a:pt x="990877" y="447235"/>
                  </a:lnTo>
                  <a:lnTo>
                    <a:pt x="1132431" y="279522"/>
                  </a:lnTo>
                  <a:lnTo>
                    <a:pt x="1273984" y="167713"/>
                  </a:lnTo>
                  <a:lnTo>
                    <a:pt x="1415538" y="167713"/>
                  </a:lnTo>
                  <a:lnTo>
                    <a:pt x="1557092" y="111808"/>
                  </a:lnTo>
                  <a:lnTo>
                    <a:pt x="1698646" y="111808"/>
                  </a:lnTo>
                  <a:lnTo>
                    <a:pt x="1840200" y="167713"/>
                  </a:lnTo>
                  <a:lnTo>
                    <a:pt x="1981754" y="111808"/>
                  </a:lnTo>
                  <a:lnTo>
                    <a:pt x="2123308" y="55904"/>
                  </a:lnTo>
                  <a:lnTo>
                    <a:pt x="2264862" y="0"/>
                  </a:lnTo>
                  <a:lnTo>
                    <a:pt x="2406416" y="0"/>
                  </a:lnTo>
                  <a:lnTo>
                    <a:pt x="2547969" y="0"/>
                  </a:lnTo>
                  <a:lnTo>
                    <a:pt x="2689523" y="0"/>
                  </a:lnTo>
                  <a:lnTo>
                    <a:pt x="2831077" y="167713"/>
                  </a:lnTo>
                  <a:lnTo>
                    <a:pt x="2972631" y="223617"/>
                  </a:lnTo>
                  <a:lnTo>
                    <a:pt x="3114185" y="55904"/>
                  </a:lnTo>
                  <a:lnTo>
                    <a:pt x="3255739" y="111808"/>
                  </a:lnTo>
                  <a:lnTo>
                    <a:pt x="3397293" y="55904"/>
                  </a:lnTo>
                </a:path>
              </a:pathLst>
            </a:custGeom>
            <a:ln w="27101" cap="flat">
              <a:solidFill>
                <a:srgbClr val="80BD41">
                  <a:alpha val="100000"/>
                </a:srgbClr>
              </a:solidFill>
              <a:prstDash val="solid"/>
              <a:round/>
            </a:ln>
          </p:spPr>
          <p:txBody>
            <a:bodyPr/>
            <a:lstStyle/>
            <a:p/>
          </p:txBody>
        </p:sp>
        <p:sp>
          <p:nvSpPr>
            <p:cNvPr id="78" name="pl78"/>
            <p:cNvSpPr/>
            <p:nvPr/>
          </p:nvSpPr>
          <p:spPr>
            <a:xfrm>
              <a:off x="5437664" y="1587799"/>
              <a:ext cx="3397293" cy="1788941"/>
            </a:xfrm>
            <a:custGeom>
              <a:avLst/>
              <a:pathLst>
                <a:path w="3397293" h="1788941">
                  <a:moveTo>
                    <a:pt x="0" y="1733036"/>
                  </a:moveTo>
                  <a:lnTo>
                    <a:pt x="141553" y="1788941"/>
                  </a:lnTo>
                  <a:lnTo>
                    <a:pt x="283107" y="1677132"/>
                  </a:lnTo>
                  <a:lnTo>
                    <a:pt x="424661" y="1453514"/>
                  </a:lnTo>
                  <a:lnTo>
                    <a:pt x="566215" y="1173992"/>
                  </a:lnTo>
                  <a:lnTo>
                    <a:pt x="707769" y="950375"/>
                  </a:lnTo>
                  <a:lnTo>
                    <a:pt x="849323" y="782661"/>
                  </a:lnTo>
                  <a:lnTo>
                    <a:pt x="990877" y="670852"/>
                  </a:lnTo>
                  <a:lnTo>
                    <a:pt x="1132431" y="391330"/>
                  </a:lnTo>
                  <a:lnTo>
                    <a:pt x="1273984" y="111808"/>
                  </a:lnTo>
                  <a:lnTo>
                    <a:pt x="1415538" y="335426"/>
                  </a:lnTo>
                  <a:lnTo>
                    <a:pt x="1557092" y="391330"/>
                  </a:lnTo>
                  <a:lnTo>
                    <a:pt x="1698646" y="670852"/>
                  </a:lnTo>
                  <a:lnTo>
                    <a:pt x="1840200" y="670852"/>
                  </a:lnTo>
                  <a:lnTo>
                    <a:pt x="1981754" y="503139"/>
                  </a:lnTo>
                  <a:lnTo>
                    <a:pt x="2123308" y="559044"/>
                  </a:lnTo>
                  <a:lnTo>
                    <a:pt x="2264862" y="279522"/>
                  </a:lnTo>
                  <a:lnTo>
                    <a:pt x="2406416" y="223617"/>
                  </a:lnTo>
                  <a:lnTo>
                    <a:pt x="2547969" y="111808"/>
                  </a:lnTo>
                  <a:lnTo>
                    <a:pt x="2689523" y="0"/>
                  </a:lnTo>
                  <a:lnTo>
                    <a:pt x="2831077" y="167713"/>
                  </a:lnTo>
                  <a:lnTo>
                    <a:pt x="2972631" y="167713"/>
                  </a:lnTo>
                  <a:lnTo>
                    <a:pt x="3114185" y="167713"/>
                  </a:lnTo>
                  <a:lnTo>
                    <a:pt x="3255739" y="55904"/>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5877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20086"/>
              <a:ext cx="3397293" cy="2347985"/>
            </a:xfrm>
            <a:custGeom>
              <a:avLst/>
              <a:pathLst>
                <a:path w="3397293" h="2347985">
                  <a:moveTo>
                    <a:pt x="0" y="2347985"/>
                  </a:moveTo>
                  <a:lnTo>
                    <a:pt x="141553" y="2347985"/>
                  </a:lnTo>
                  <a:lnTo>
                    <a:pt x="283107" y="1900750"/>
                  </a:lnTo>
                  <a:lnTo>
                    <a:pt x="424661" y="1173992"/>
                  </a:lnTo>
                  <a:lnTo>
                    <a:pt x="566215" y="391330"/>
                  </a:lnTo>
                  <a:lnTo>
                    <a:pt x="707769" y="559044"/>
                  </a:lnTo>
                  <a:lnTo>
                    <a:pt x="849323" y="279522"/>
                  </a:lnTo>
                  <a:lnTo>
                    <a:pt x="990877" y="0"/>
                  </a:lnTo>
                  <a:lnTo>
                    <a:pt x="1132431" y="335426"/>
                  </a:lnTo>
                  <a:lnTo>
                    <a:pt x="1273984" y="447235"/>
                  </a:lnTo>
                  <a:lnTo>
                    <a:pt x="1415538" y="279522"/>
                  </a:lnTo>
                  <a:lnTo>
                    <a:pt x="1557092" y="111808"/>
                  </a:lnTo>
                  <a:lnTo>
                    <a:pt x="1698646" y="167713"/>
                  </a:lnTo>
                  <a:lnTo>
                    <a:pt x="1840200" y="111808"/>
                  </a:lnTo>
                  <a:lnTo>
                    <a:pt x="1981754" y="279522"/>
                  </a:lnTo>
                  <a:lnTo>
                    <a:pt x="2123308" y="279522"/>
                  </a:lnTo>
                  <a:lnTo>
                    <a:pt x="2264862" y="55904"/>
                  </a:lnTo>
                  <a:lnTo>
                    <a:pt x="2406416" y="55904"/>
                  </a:lnTo>
                  <a:lnTo>
                    <a:pt x="2547969" y="111808"/>
                  </a:lnTo>
                  <a:lnTo>
                    <a:pt x="2689523" y="167713"/>
                  </a:lnTo>
                  <a:lnTo>
                    <a:pt x="2831077" y="614948"/>
                  </a:lnTo>
                  <a:lnTo>
                    <a:pt x="2972631" y="503139"/>
                  </a:lnTo>
                  <a:lnTo>
                    <a:pt x="3114185" y="55904"/>
                  </a:lnTo>
                  <a:lnTo>
                    <a:pt x="3255739" y="111808"/>
                  </a:lnTo>
                  <a:lnTo>
                    <a:pt x="3397293" y="167713"/>
                  </a:lnTo>
                </a:path>
              </a:pathLst>
            </a:custGeom>
            <a:ln w="43362" cap="flat">
              <a:solidFill>
                <a:srgbClr val="000000">
                  <a:alpha val="100000"/>
                </a:srgbClr>
              </a:solidFill>
              <a:prstDash val="solid"/>
              <a:round/>
            </a:ln>
          </p:spPr>
          <p:txBody>
            <a:bodyPr/>
            <a:lstStyle/>
            <a:p/>
          </p:txBody>
        </p:sp>
        <p:sp>
          <p:nvSpPr>
            <p:cNvPr id="81" name="pl81"/>
            <p:cNvSpPr/>
            <p:nvPr/>
          </p:nvSpPr>
          <p:spPr>
            <a:xfrm>
              <a:off x="5437664" y="1107021"/>
              <a:ext cx="0" cy="2661050"/>
            </a:xfrm>
            <a:custGeom>
              <a:avLst/>
              <a:pathLst>
                <a:path w="0" h="2661050">
                  <a:moveTo>
                    <a:pt x="0" y="266105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107021"/>
              <a:ext cx="0" cy="872108"/>
            </a:xfrm>
            <a:custGeom>
              <a:avLst/>
              <a:pathLst>
                <a:path w="0" h="872108">
                  <a:moveTo>
                    <a:pt x="0" y="87210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107021"/>
              <a:ext cx="0" cy="592586"/>
            </a:xfrm>
            <a:custGeom>
              <a:avLst/>
              <a:pathLst>
                <a:path w="0" h="592586">
                  <a:moveTo>
                    <a:pt x="0" y="5925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107021"/>
              <a:ext cx="0" cy="592586"/>
            </a:xfrm>
            <a:custGeom>
              <a:avLst/>
              <a:pathLst>
                <a:path w="0" h="592586">
                  <a:moveTo>
                    <a:pt x="0" y="5925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107021"/>
              <a:ext cx="0" cy="480777"/>
            </a:xfrm>
            <a:custGeom>
              <a:avLst/>
              <a:pathLst>
                <a:path w="0" h="480777">
                  <a:moveTo>
                    <a:pt x="0" y="4807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107021"/>
              <a:ext cx="0" cy="424873"/>
            </a:xfrm>
            <a:custGeom>
              <a:avLst/>
              <a:pathLst>
                <a:path w="0" h="424873">
                  <a:moveTo>
                    <a:pt x="0" y="4248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107021"/>
              <a:ext cx="0" cy="480777"/>
            </a:xfrm>
            <a:custGeom>
              <a:avLst/>
              <a:pathLst>
                <a:path w="0" h="480777">
                  <a:moveTo>
                    <a:pt x="0" y="4807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20086"/>
              <a:ext cx="3397293" cy="2347985"/>
            </a:xfrm>
            <a:custGeom>
              <a:avLst/>
              <a:pathLst>
                <a:path w="3397293" h="2347985">
                  <a:moveTo>
                    <a:pt x="0" y="2347985"/>
                  </a:moveTo>
                  <a:lnTo>
                    <a:pt x="141553" y="2347985"/>
                  </a:lnTo>
                  <a:lnTo>
                    <a:pt x="283107" y="1900750"/>
                  </a:lnTo>
                  <a:lnTo>
                    <a:pt x="424661" y="1173992"/>
                  </a:lnTo>
                  <a:lnTo>
                    <a:pt x="566215" y="391330"/>
                  </a:lnTo>
                  <a:lnTo>
                    <a:pt x="707769" y="559044"/>
                  </a:lnTo>
                  <a:lnTo>
                    <a:pt x="849323" y="279522"/>
                  </a:lnTo>
                  <a:lnTo>
                    <a:pt x="990877" y="0"/>
                  </a:lnTo>
                  <a:lnTo>
                    <a:pt x="1132431" y="335426"/>
                  </a:lnTo>
                  <a:lnTo>
                    <a:pt x="1273984" y="447235"/>
                  </a:lnTo>
                  <a:lnTo>
                    <a:pt x="1415538" y="279522"/>
                  </a:lnTo>
                  <a:lnTo>
                    <a:pt x="1557092" y="111808"/>
                  </a:lnTo>
                  <a:lnTo>
                    <a:pt x="1698646" y="167713"/>
                  </a:lnTo>
                  <a:lnTo>
                    <a:pt x="1840200" y="111808"/>
                  </a:lnTo>
                  <a:lnTo>
                    <a:pt x="1981754" y="279522"/>
                  </a:lnTo>
                  <a:lnTo>
                    <a:pt x="2123308" y="279522"/>
                  </a:lnTo>
                  <a:lnTo>
                    <a:pt x="2264862" y="55904"/>
                  </a:lnTo>
                  <a:lnTo>
                    <a:pt x="2406416" y="55904"/>
                  </a:lnTo>
                  <a:lnTo>
                    <a:pt x="2547969" y="111808"/>
                  </a:lnTo>
                  <a:lnTo>
                    <a:pt x="2689523" y="167713"/>
                  </a:lnTo>
                  <a:lnTo>
                    <a:pt x="2831077" y="614948"/>
                  </a:lnTo>
                  <a:lnTo>
                    <a:pt x="2972631" y="503139"/>
                  </a:lnTo>
                  <a:lnTo>
                    <a:pt x="3114185" y="55904"/>
                  </a:lnTo>
                  <a:lnTo>
                    <a:pt x="3255739" y="111808"/>
                  </a:lnTo>
                  <a:lnTo>
                    <a:pt x="3397293" y="167713"/>
                  </a:lnTo>
                </a:path>
              </a:pathLst>
            </a:custGeom>
            <a:ln w="27101" cap="flat">
              <a:solidFill>
                <a:srgbClr val="0058AB">
                  <a:alpha val="100000"/>
                </a:srgbClr>
              </a:solidFill>
              <a:prstDash val="solid"/>
              <a:round/>
            </a:ln>
          </p:spPr>
          <p:txBody>
            <a:bodyPr/>
            <a:lstStyle/>
            <a:p/>
          </p:txBody>
        </p:sp>
        <p:sp>
          <p:nvSpPr>
            <p:cNvPr id="89" name="tx89"/>
            <p:cNvSpPr/>
            <p:nvPr/>
          </p:nvSpPr>
          <p:spPr>
            <a:xfrm>
              <a:off x="5359324" y="104416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97238" y="104686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05008" y="1045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12777" y="1045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044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045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044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16045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547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7718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6537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356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4" name="tx114"/>
            <p:cNvSpPr/>
            <p:nvPr/>
          </p:nvSpPr>
          <p:spPr>
            <a:xfrm>
              <a:off x="71218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0863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62468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6302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7013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3969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5551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9385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3219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7052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6714075" cy="145351"/>
            </a:xfrm>
            <a:prstGeom prst="rect">
              <a:avLst/>
            </a:prstGeom>
            <a:solidFill>
              <a:srgbClr val="1CABE2">
                <a:alpha val="80000"/>
              </a:srgbClr>
            </a:solidFill>
          </p:spPr>
          <p:txBody>
            <a:bodyPr/>
            <a:lstStyle/>
            <a:p/>
          </p:txBody>
        </p:sp>
        <p:sp>
          <p:nvSpPr>
            <p:cNvPr id="131" name="rc131"/>
            <p:cNvSpPr/>
            <p:nvPr/>
          </p:nvSpPr>
          <p:spPr>
            <a:xfrm>
              <a:off x="1317178" y="5528559"/>
              <a:ext cx="6405484" cy="145351"/>
            </a:xfrm>
            <a:prstGeom prst="rect">
              <a:avLst/>
            </a:prstGeom>
            <a:solidFill>
              <a:srgbClr val="1CABE2">
                <a:alpha val="80000"/>
              </a:srgbClr>
            </a:solidFill>
          </p:spPr>
          <p:txBody>
            <a:bodyPr/>
            <a:lstStyle/>
            <a:p/>
          </p:txBody>
        </p:sp>
        <p:sp>
          <p:nvSpPr>
            <p:cNvPr id="132" name="rc132"/>
            <p:cNvSpPr/>
            <p:nvPr/>
          </p:nvSpPr>
          <p:spPr>
            <a:xfrm>
              <a:off x="1317178" y="5346869"/>
              <a:ext cx="7321564" cy="145351"/>
            </a:xfrm>
            <a:prstGeom prst="rect">
              <a:avLst/>
            </a:prstGeom>
            <a:solidFill>
              <a:srgbClr val="1CABE2">
                <a:alpha val="80000"/>
              </a:srgbClr>
            </a:solidFill>
          </p:spPr>
          <p:txBody>
            <a:bodyPr/>
            <a:lstStyle/>
            <a:p/>
          </p:txBody>
        </p:sp>
        <p:sp>
          <p:nvSpPr>
            <p:cNvPr id="133" name="tx13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42823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396656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50490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704324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DTC3 au Sénégal (91%) était supérieure de 6 points de pourcentage à la moyenne mondiale (85%) et de 19 points de pourcentage à la moyenne de l'ensemble des pays du site WCAR (72%).
La couverture nationale en DTC3 était la même qu'en 2019 (91%).
Cela équivaut à 48 000 enfants non vaccinés et sous-vaccinés en 2024, contre 44 000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Sénégal se classera au 20e rang sur 24 pays pour la plus faible couverture en DTC3 (sur la base d'un classement ex æquo).
Le Sénégal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8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5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8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0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37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7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92494"/>
              <a:ext cx="249522" cy="614191"/>
            </a:xfrm>
            <a:prstGeom prst="rect">
              <a:avLst/>
            </a:prstGeom>
            <a:solidFill>
              <a:srgbClr val="80BD41">
                <a:alpha val="100000"/>
              </a:srgbClr>
            </a:solidFill>
          </p:spPr>
          <p:txBody>
            <a:bodyPr/>
            <a:lstStyle/>
            <a:p/>
          </p:txBody>
        </p:sp>
        <p:sp>
          <p:nvSpPr>
            <p:cNvPr id="24" name="rc24"/>
            <p:cNvSpPr/>
            <p:nvPr/>
          </p:nvSpPr>
          <p:spPr>
            <a:xfrm>
              <a:off x="1296273" y="2825551"/>
              <a:ext cx="249522" cy="566943"/>
            </a:xfrm>
            <a:prstGeom prst="rect">
              <a:avLst/>
            </a:prstGeom>
            <a:solidFill>
              <a:srgbClr val="1CABE2">
                <a:alpha val="100000"/>
              </a:srgbClr>
            </a:solidFill>
          </p:spPr>
          <p:txBody>
            <a:bodyPr/>
            <a:lstStyle/>
            <a:p/>
          </p:txBody>
        </p:sp>
        <p:sp>
          <p:nvSpPr>
            <p:cNvPr id="25" name="rc25"/>
            <p:cNvSpPr/>
            <p:nvPr/>
          </p:nvSpPr>
          <p:spPr>
            <a:xfrm>
              <a:off x="1573521" y="3383573"/>
              <a:ext cx="249522" cy="623111"/>
            </a:xfrm>
            <a:prstGeom prst="rect">
              <a:avLst/>
            </a:prstGeom>
            <a:solidFill>
              <a:srgbClr val="80BD41">
                <a:alpha val="100000"/>
              </a:srgbClr>
            </a:solidFill>
          </p:spPr>
          <p:txBody>
            <a:bodyPr/>
            <a:lstStyle/>
            <a:p/>
          </p:txBody>
        </p:sp>
        <p:sp>
          <p:nvSpPr>
            <p:cNvPr id="26" name="rc26"/>
            <p:cNvSpPr/>
            <p:nvPr/>
          </p:nvSpPr>
          <p:spPr>
            <a:xfrm>
              <a:off x="1573521" y="2808378"/>
              <a:ext cx="249522" cy="575194"/>
            </a:xfrm>
            <a:prstGeom prst="rect">
              <a:avLst/>
            </a:prstGeom>
            <a:solidFill>
              <a:srgbClr val="1CABE2">
                <a:alpha val="100000"/>
              </a:srgbClr>
            </a:solidFill>
          </p:spPr>
          <p:txBody>
            <a:bodyPr/>
            <a:lstStyle/>
            <a:p/>
          </p:txBody>
        </p:sp>
        <p:sp>
          <p:nvSpPr>
            <p:cNvPr id="27" name="rc27"/>
            <p:cNvSpPr/>
            <p:nvPr/>
          </p:nvSpPr>
          <p:spPr>
            <a:xfrm>
              <a:off x="1850769" y="3272988"/>
              <a:ext cx="249522" cy="733696"/>
            </a:xfrm>
            <a:prstGeom prst="rect">
              <a:avLst/>
            </a:prstGeom>
            <a:solidFill>
              <a:srgbClr val="80BD41">
                <a:alpha val="100000"/>
              </a:srgbClr>
            </a:solidFill>
          </p:spPr>
          <p:txBody>
            <a:bodyPr/>
            <a:lstStyle/>
            <a:p/>
          </p:txBody>
        </p:sp>
        <p:sp>
          <p:nvSpPr>
            <p:cNvPr id="28" name="rc28"/>
            <p:cNvSpPr/>
            <p:nvPr/>
          </p:nvSpPr>
          <p:spPr>
            <a:xfrm>
              <a:off x="1850769" y="2783846"/>
              <a:ext cx="249522" cy="489141"/>
            </a:xfrm>
            <a:prstGeom prst="rect">
              <a:avLst/>
            </a:prstGeom>
            <a:solidFill>
              <a:srgbClr val="1CABE2">
                <a:alpha val="100000"/>
              </a:srgbClr>
            </a:solidFill>
          </p:spPr>
          <p:txBody>
            <a:bodyPr/>
            <a:lstStyle/>
            <a:p/>
          </p:txBody>
        </p:sp>
        <p:sp>
          <p:nvSpPr>
            <p:cNvPr id="29" name="rc29"/>
            <p:cNvSpPr/>
            <p:nvPr/>
          </p:nvSpPr>
          <p:spPr>
            <a:xfrm>
              <a:off x="2128016" y="3089126"/>
              <a:ext cx="249522" cy="917558"/>
            </a:xfrm>
            <a:prstGeom prst="rect">
              <a:avLst/>
            </a:prstGeom>
            <a:solidFill>
              <a:srgbClr val="80BD41">
                <a:alpha val="100000"/>
              </a:srgbClr>
            </a:solidFill>
          </p:spPr>
          <p:txBody>
            <a:bodyPr/>
            <a:lstStyle/>
            <a:p/>
          </p:txBody>
        </p:sp>
        <p:sp>
          <p:nvSpPr>
            <p:cNvPr id="30" name="rc30"/>
            <p:cNvSpPr/>
            <p:nvPr/>
          </p:nvSpPr>
          <p:spPr>
            <a:xfrm>
              <a:off x="2128016" y="2749756"/>
              <a:ext cx="249522" cy="339369"/>
            </a:xfrm>
            <a:prstGeom prst="rect">
              <a:avLst/>
            </a:prstGeom>
            <a:solidFill>
              <a:srgbClr val="1CABE2">
                <a:alpha val="100000"/>
              </a:srgbClr>
            </a:solidFill>
          </p:spPr>
          <p:txBody>
            <a:bodyPr/>
            <a:lstStyle/>
            <a:p/>
          </p:txBody>
        </p:sp>
        <p:sp>
          <p:nvSpPr>
            <p:cNvPr id="31" name="rc31"/>
            <p:cNvSpPr/>
            <p:nvPr/>
          </p:nvSpPr>
          <p:spPr>
            <a:xfrm>
              <a:off x="2405264" y="2893316"/>
              <a:ext cx="249522" cy="1113368"/>
            </a:xfrm>
            <a:prstGeom prst="rect">
              <a:avLst/>
            </a:prstGeom>
            <a:solidFill>
              <a:srgbClr val="80BD41">
                <a:alpha val="100000"/>
              </a:srgbClr>
            </a:solidFill>
          </p:spPr>
          <p:txBody>
            <a:bodyPr/>
            <a:lstStyle/>
            <a:p/>
          </p:txBody>
        </p:sp>
        <p:sp>
          <p:nvSpPr>
            <p:cNvPr id="32" name="rc32"/>
            <p:cNvSpPr/>
            <p:nvPr/>
          </p:nvSpPr>
          <p:spPr>
            <a:xfrm>
              <a:off x="2405264" y="2726945"/>
              <a:ext cx="249522" cy="166371"/>
            </a:xfrm>
            <a:prstGeom prst="rect">
              <a:avLst/>
            </a:prstGeom>
            <a:solidFill>
              <a:srgbClr val="1CABE2">
                <a:alpha val="100000"/>
              </a:srgbClr>
            </a:solidFill>
          </p:spPr>
          <p:txBody>
            <a:bodyPr/>
            <a:lstStyle/>
            <a:p/>
          </p:txBody>
        </p:sp>
        <p:sp>
          <p:nvSpPr>
            <p:cNvPr id="33" name="rc33"/>
            <p:cNvSpPr/>
            <p:nvPr/>
          </p:nvSpPr>
          <p:spPr>
            <a:xfrm>
              <a:off x="2682512" y="2915331"/>
              <a:ext cx="249522" cy="1091353"/>
            </a:xfrm>
            <a:prstGeom prst="rect">
              <a:avLst/>
            </a:prstGeom>
            <a:solidFill>
              <a:srgbClr val="80BD41">
                <a:alpha val="100000"/>
              </a:srgbClr>
            </a:solidFill>
          </p:spPr>
          <p:txBody>
            <a:bodyPr/>
            <a:lstStyle/>
            <a:p/>
          </p:txBody>
        </p:sp>
        <p:sp>
          <p:nvSpPr>
            <p:cNvPr id="34" name="rc34"/>
            <p:cNvSpPr/>
            <p:nvPr/>
          </p:nvSpPr>
          <p:spPr>
            <a:xfrm>
              <a:off x="2682512" y="2707447"/>
              <a:ext cx="249522" cy="207884"/>
            </a:xfrm>
            <a:prstGeom prst="rect">
              <a:avLst/>
            </a:prstGeom>
            <a:solidFill>
              <a:srgbClr val="1CABE2">
                <a:alpha val="100000"/>
              </a:srgbClr>
            </a:solidFill>
          </p:spPr>
          <p:txBody>
            <a:bodyPr/>
            <a:lstStyle/>
            <a:p/>
          </p:txBody>
        </p:sp>
        <p:sp>
          <p:nvSpPr>
            <p:cNvPr id="35" name="rc35"/>
            <p:cNvSpPr/>
            <p:nvPr/>
          </p:nvSpPr>
          <p:spPr>
            <a:xfrm>
              <a:off x="2959759" y="2833070"/>
              <a:ext cx="249522" cy="1173615"/>
            </a:xfrm>
            <a:prstGeom prst="rect">
              <a:avLst/>
            </a:prstGeom>
            <a:solidFill>
              <a:srgbClr val="80BD41">
                <a:alpha val="100000"/>
              </a:srgbClr>
            </a:solidFill>
          </p:spPr>
          <p:txBody>
            <a:bodyPr/>
            <a:lstStyle/>
            <a:p/>
          </p:txBody>
        </p:sp>
        <p:sp>
          <p:nvSpPr>
            <p:cNvPr id="36" name="rc36"/>
            <p:cNvSpPr/>
            <p:nvPr/>
          </p:nvSpPr>
          <p:spPr>
            <a:xfrm>
              <a:off x="2959759" y="2688012"/>
              <a:ext cx="249522" cy="145057"/>
            </a:xfrm>
            <a:prstGeom prst="rect">
              <a:avLst/>
            </a:prstGeom>
            <a:solidFill>
              <a:srgbClr val="1CABE2">
                <a:alpha val="100000"/>
              </a:srgbClr>
            </a:solidFill>
          </p:spPr>
          <p:txBody>
            <a:bodyPr/>
            <a:lstStyle/>
            <a:p/>
          </p:txBody>
        </p:sp>
        <p:sp>
          <p:nvSpPr>
            <p:cNvPr id="37" name="rc37"/>
            <p:cNvSpPr/>
            <p:nvPr/>
          </p:nvSpPr>
          <p:spPr>
            <a:xfrm>
              <a:off x="3237007" y="2745965"/>
              <a:ext cx="249522" cy="1260719"/>
            </a:xfrm>
            <a:prstGeom prst="rect">
              <a:avLst/>
            </a:prstGeom>
            <a:solidFill>
              <a:srgbClr val="80BD41">
                <a:alpha val="100000"/>
              </a:srgbClr>
            </a:solidFill>
          </p:spPr>
          <p:txBody>
            <a:bodyPr/>
            <a:lstStyle/>
            <a:p/>
          </p:txBody>
        </p:sp>
        <p:sp>
          <p:nvSpPr>
            <p:cNvPr id="38" name="rc38"/>
            <p:cNvSpPr/>
            <p:nvPr/>
          </p:nvSpPr>
          <p:spPr>
            <a:xfrm>
              <a:off x="3237007" y="2665488"/>
              <a:ext cx="249522" cy="80477"/>
            </a:xfrm>
            <a:prstGeom prst="rect">
              <a:avLst/>
            </a:prstGeom>
            <a:solidFill>
              <a:srgbClr val="1CABE2">
                <a:alpha val="100000"/>
              </a:srgbClr>
            </a:solidFill>
          </p:spPr>
          <p:txBody>
            <a:bodyPr/>
            <a:lstStyle/>
            <a:p/>
          </p:txBody>
        </p:sp>
        <p:sp>
          <p:nvSpPr>
            <p:cNvPr id="39" name="rc39"/>
            <p:cNvSpPr/>
            <p:nvPr/>
          </p:nvSpPr>
          <p:spPr>
            <a:xfrm>
              <a:off x="3514255" y="2793914"/>
              <a:ext cx="249522" cy="1212770"/>
            </a:xfrm>
            <a:prstGeom prst="rect">
              <a:avLst/>
            </a:prstGeom>
            <a:solidFill>
              <a:srgbClr val="80BD41">
                <a:alpha val="100000"/>
              </a:srgbClr>
            </a:solidFill>
          </p:spPr>
          <p:txBody>
            <a:bodyPr/>
            <a:lstStyle/>
            <a:p/>
          </p:txBody>
        </p:sp>
        <p:sp>
          <p:nvSpPr>
            <p:cNvPr id="40" name="rc40"/>
            <p:cNvSpPr/>
            <p:nvPr/>
          </p:nvSpPr>
          <p:spPr>
            <a:xfrm>
              <a:off x="3514255" y="2628530"/>
              <a:ext cx="249522" cy="165383"/>
            </a:xfrm>
            <a:prstGeom prst="rect">
              <a:avLst/>
            </a:prstGeom>
            <a:solidFill>
              <a:srgbClr val="1CABE2">
                <a:alpha val="100000"/>
              </a:srgbClr>
            </a:solidFill>
          </p:spPr>
          <p:txBody>
            <a:bodyPr/>
            <a:lstStyle/>
            <a:p/>
          </p:txBody>
        </p:sp>
        <p:sp>
          <p:nvSpPr>
            <p:cNvPr id="41" name="rc41"/>
            <p:cNvSpPr/>
            <p:nvPr/>
          </p:nvSpPr>
          <p:spPr>
            <a:xfrm>
              <a:off x="3791502" y="2792767"/>
              <a:ext cx="249522" cy="1213917"/>
            </a:xfrm>
            <a:prstGeom prst="rect">
              <a:avLst/>
            </a:prstGeom>
            <a:solidFill>
              <a:srgbClr val="80BD41">
                <a:alpha val="100000"/>
              </a:srgbClr>
            </a:solidFill>
          </p:spPr>
          <p:txBody>
            <a:bodyPr/>
            <a:lstStyle/>
            <a:p/>
          </p:txBody>
        </p:sp>
        <p:sp>
          <p:nvSpPr>
            <p:cNvPr id="42" name="rc42"/>
            <p:cNvSpPr/>
            <p:nvPr/>
          </p:nvSpPr>
          <p:spPr>
            <a:xfrm>
              <a:off x="3791502" y="2595141"/>
              <a:ext cx="249522" cy="197625"/>
            </a:xfrm>
            <a:prstGeom prst="rect">
              <a:avLst/>
            </a:prstGeom>
            <a:solidFill>
              <a:srgbClr val="1CABE2">
                <a:alpha val="100000"/>
              </a:srgbClr>
            </a:solidFill>
          </p:spPr>
          <p:txBody>
            <a:bodyPr/>
            <a:lstStyle/>
            <a:p/>
          </p:txBody>
        </p:sp>
        <p:sp>
          <p:nvSpPr>
            <p:cNvPr id="43" name="rc43"/>
            <p:cNvSpPr/>
            <p:nvPr/>
          </p:nvSpPr>
          <p:spPr>
            <a:xfrm>
              <a:off x="4068750" y="2719267"/>
              <a:ext cx="249522" cy="1287418"/>
            </a:xfrm>
            <a:prstGeom prst="rect">
              <a:avLst/>
            </a:prstGeom>
            <a:solidFill>
              <a:srgbClr val="80BD41">
                <a:alpha val="100000"/>
              </a:srgbClr>
            </a:solidFill>
          </p:spPr>
          <p:txBody>
            <a:bodyPr/>
            <a:lstStyle/>
            <a:p/>
          </p:txBody>
        </p:sp>
        <p:sp>
          <p:nvSpPr>
            <p:cNvPr id="44" name="rc44"/>
            <p:cNvSpPr/>
            <p:nvPr/>
          </p:nvSpPr>
          <p:spPr>
            <a:xfrm>
              <a:off x="4068750" y="2560159"/>
              <a:ext cx="249522" cy="159107"/>
            </a:xfrm>
            <a:prstGeom prst="rect">
              <a:avLst/>
            </a:prstGeom>
            <a:solidFill>
              <a:srgbClr val="1CABE2">
                <a:alpha val="100000"/>
              </a:srgbClr>
            </a:solidFill>
          </p:spPr>
          <p:txBody>
            <a:bodyPr/>
            <a:lstStyle/>
            <a:p/>
          </p:txBody>
        </p:sp>
        <p:sp>
          <p:nvSpPr>
            <p:cNvPr id="45" name="rc45"/>
            <p:cNvSpPr/>
            <p:nvPr/>
          </p:nvSpPr>
          <p:spPr>
            <a:xfrm>
              <a:off x="4345998" y="2634743"/>
              <a:ext cx="249522" cy="1371941"/>
            </a:xfrm>
            <a:prstGeom prst="rect">
              <a:avLst/>
            </a:prstGeom>
            <a:solidFill>
              <a:srgbClr val="80BD41">
                <a:alpha val="100000"/>
              </a:srgbClr>
            </a:solidFill>
          </p:spPr>
          <p:txBody>
            <a:bodyPr/>
            <a:lstStyle/>
            <a:p/>
          </p:txBody>
        </p:sp>
        <p:sp>
          <p:nvSpPr>
            <p:cNvPr id="46" name="rc46"/>
            <p:cNvSpPr/>
            <p:nvPr/>
          </p:nvSpPr>
          <p:spPr>
            <a:xfrm>
              <a:off x="4345998" y="2515460"/>
              <a:ext cx="249522" cy="119282"/>
            </a:xfrm>
            <a:prstGeom prst="rect">
              <a:avLst/>
            </a:prstGeom>
            <a:solidFill>
              <a:srgbClr val="1CABE2">
                <a:alpha val="100000"/>
              </a:srgbClr>
            </a:solidFill>
          </p:spPr>
          <p:txBody>
            <a:bodyPr/>
            <a:lstStyle/>
            <a:p/>
          </p:txBody>
        </p:sp>
        <p:sp>
          <p:nvSpPr>
            <p:cNvPr id="47" name="rc47"/>
            <p:cNvSpPr/>
            <p:nvPr/>
          </p:nvSpPr>
          <p:spPr>
            <a:xfrm>
              <a:off x="4623245" y="2605464"/>
              <a:ext cx="249522" cy="1401220"/>
            </a:xfrm>
            <a:prstGeom prst="rect">
              <a:avLst/>
            </a:prstGeom>
            <a:solidFill>
              <a:srgbClr val="80BD41">
                <a:alpha val="100000"/>
              </a:srgbClr>
            </a:solidFill>
          </p:spPr>
          <p:txBody>
            <a:bodyPr/>
            <a:lstStyle/>
            <a:p/>
          </p:txBody>
        </p:sp>
        <p:sp>
          <p:nvSpPr>
            <p:cNvPr id="48" name="rc48"/>
            <p:cNvSpPr/>
            <p:nvPr/>
          </p:nvSpPr>
          <p:spPr>
            <a:xfrm>
              <a:off x="4623245" y="2466874"/>
              <a:ext cx="249522" cy="138589"/>
            </a:xfrm>
            <a:prstGeom prst="rect">
              <a:avLst/>
            </a:prstGeom>
            <a:solidFill>
              <a:srgbClr val="1CABE2">
                <a:alpha val="100000"/>
              </a:srgbClr>
            </a:solidFill>
          </p:spPr>
          <p:txBody>
            <a:bodyPr/>
            <a:lstStyle/>
            <a:p/>
          </p:txBody>
        </p:sp>
        <p:sp>
          <p:nvSpPr>
            <p:cNvPr id="49" name="rc49"/>
            <p:cNvSpPr/>
            <p:nvPr/>
          </p:nvSpPr>
          <p:spPr>
            <a:xfrm>
              <a:off x="4900493" y="2576185"/>
              <a:ext cx="249522" cy="1430499"/>
            </a:xfrm>
            <a:prstGeom prst="rect">
              <a:avLst/>
            </a:prstGeom>
            <a:solidFill>
              <a:srgbClr val="80BD41">
                <a:alpha val="100000"/>
              </a:srgbClr>
            </a:solidFill>
          </p:spPr>
          <p:txBody>
            <a:bodyPr/>
            <a:lstStyle/>
            <a:p/>
          </p:txBody>
        </p:sp>
        <p:sp>
          <p:nvSpPr>
            <p:cNvPr id="50" name="rc50"/>
            <p:cNvSpPr/>
            <p:nvPr/>
          </p:nvSpPr>
          <p:spPr>
            <a:xfrm>
              <a:off x="4900493" y="2451805"/>
              <a:ext cx="249522" cy="124380"/>
            </a:xfrm>
            <a:prstGeom prst="rect">
              <a:avLst/>
            </a:prstGeom>
            <a:solidFill>
              <a:srgbClr val="1CABE2">
                <a:alpha val="100000"/>
              </a:srgbClr>
            </a:solidFill>
          </p:spPr>
          <p:txBody>
            <a:bodyPr/>
            <a:lstStyle/>
            <a:p/>
          </p:txBody>
        </p:sp>
        <p:sp>
          <p:nvSpPr>
            <p:cNvPr id="51" name="rc51"/>
            <p:cNvSpPr/>
            <p:nvPr/>
          </p:nvSpPr>
          <p:spPr>
            <a:xfrm>
              <a:off x="5177741" y="2625759"/>
              <a:ext cx="249522" cy="1380926"/>
            </a:xfrm>
            <a:prstGeom prst="rect">
              <a:avLst/>
            </a:prstGeom>
            <a:solidFill>
              <a:srgbClr val="80BD41">
                <a:alpha val="100000"/>
              </a:srgbClr>
            </a:solidFill>
          </p:spPr>
          <p:txBody>
            <a:bodyPr/>
            <a:lstStyle/>
            <a:p/>
          </p:txBody>
        </p:sp>
        <p:sp>
          <p:nvSpPr>
            <p:cNvPr id="52" name="rc52"/>
            <p:cNvSpPr/>
            <p:nvPr/>
          </p:nvSpPr>
          <p:spPr>
            <a:xfrm>
              <a:off x="5177741" y="2455086"/>
              <a:ext cx="249522" cy="170672"/>
            </a:xfrm>
            <a:prstGeom prst="rect">
              <a:avLst/>
            </a:prstGeom>
            <a:solidFill>
              <a:srgbClr val="1CABE2">
                <a:alpha val="100000"/>
              </a:srgbClr>
            </a:solidFill>
          </p:spPr>
          <p:txBody>
            <a:bodyPr/>
            <a:lstStyle/>
            <a:p/>
          </p:txBody>
        </p:sp>
        <p:sp>
          <p:nvSpPr>
            <p:cNvPr id="53" name="rc53"/>
            <p:cNvSpPr/>
            <p:nvPr/>
          </p:nvSpPr>
          <p:spPr>
            <a:xfrm>
              <a:off x="5454988" y="2620119"/>
              <a:ext cx="249522" cy="1386565"/>
            </a:xfrm>
            <a:prstGeom prst="rect">
              <a:avLst/>
            </a:prstGeom>
            <a:solidFill>
              <a:srgbClr val="80BD41">
                <a:alpha val="100000"/>
              </a:srgbClr>
            </a:solidFill>
          </p:spPr>
          <p:txBody>
            <a:bodyPr/>
            <a:lstStyle/>
            <a:p/>
          </p:txBody>
        </p:sp>
        <p:sp>
          <p:nvSpPr>
            <p:cNvPr id="54" name="rc54"/>
            <p:cNvSpPr/>
            <p:nvPr/>
          </p:nvSpPr>
          <p:spPr>
            <a:xfrm>
              <a:off x="5454988" y="2448746"/>
              <a:ext cx="249522" cy="171373"/>
            </a:xfrm>
            <a:prstGeom prst="rect">
              <a:avLst/>
            </a:prstGeom>
            <a:solidFill>
              <a:srgbClr val="1CABE2">
                <a:alpha val="100000"/>
              </a:srgbClr>
            </a:solidFill>
          </p:spPr>
          <p:txBody>
            <a:bodyPr/>
            <a:lstStyle/>
            <a:p/>
          </p:txBody>
        </p:sp>
        <p:sp>
          <p:nvSpPr>
            <p:cNvPr id="55" name="rc55"/>
            <p:cNvSpPr/>
            <p:nvPr/>
          </p:nvSpPr>
          <p:spPr>
            <a:xfrm>
              <a:off x="5732236" y="2541585"/>
              <a:ext cx="249522" cy="1465099"/>
            </a:xfrm>
            <a:prstGeom prst="rect">
              <a:avLst/>
            </a:prstGeom>
            <a:solidFill>
              <a:srgbClr val="80BD41">
                <a:alpha val="100000"/>
              </a:srgbClr>
            </a:solidFill>
          </p:spPr>
          <p:txBody>
            <a:bodyPr/>
            <a:lstStyle/>
            <a:p/>
          </p:txBody>
        </p:sp>
        <p:sp>
          <p:nvSpPr>
            <p:cNvPr id="56" name="rc56"/>
            <p:cNvSpPr/>
            <p:nvPr/>
          </p:nvSpPr>
          <p:spPr>
            <a:xfrm>
              <a:off x="5732236" y="2431319"/>
              <a:ext cx="249522" cy="110266"/>
            </a:xfrm>
            <a:prstGeom prst="rect">
              <a:avLst/>
            </a:prstGeom>
            <a:solidFill>
              <a:srgbClr val="1CABE2">
                <a:alpha val="100000"/>
              </a:srgbClr>
            </a:solidFill>
          </p:spPr>
          <p:txBody>
            <a:bodyPr/>
            <a:lstStyle/>
            <a:p/>
          </p:txBody>
        </p:sp>
        <p:sp>
          <p:nvSpPr>
            <p:cNvPr id="57" name="rc57"/>
            <p:cNvSpPr/>
            <p:nvPr/>
          </p:nvSpPr>
          <p:spPr>
            <a:xfrm>
              <a:off x="6009484" y="2542764"/>
              <a:ext cx="249522" cy="1463920"/>
            </a:xfrm>
            <a:prstGeom prst="rect">
              <a:avLst/>
            </a:prstGeom>
            <a:solidFill>
              <a:srgbClr val="80BD41">
                <a:alpha val="100000"/>
              </a:srgbClr>
            </a:solidFill>
          </p:spPr>
          <p:txBody>
            <a:bodyPr/>
            <a:lstStyle/>
            <a:p/>
          </p:txBody>
        </p:sp>
        <p:sp>
          <p:nvSpPr>
            <p:cNvPr id="58" name="rc58"/>
            <p:cNvSpPr/>
            <p:nvPr/>
          </p:nvSpPr>
          <p:spPr>
            <a:xfrm>
              <a:off x="6009484" y="2432593"/>
              <a:ext cx="249522" cy="110170"/>
            </a:xfrm>
            <a:prstGeom prst="rect">
              <a:avLst/>
            </a:prstGeom>
            <a:solidFill>
              <a:srgbClr val="1CABE2">
                <a:alpha val="100000"/>
              </a:srgbClr>
            </a:solidFill>
          </p:spPr>
          <p:txBody>
            <a:bodyPr/>
            <a:lstStyle/>
            <a:p/>
          </p:txBody>
        </p:sp>
        <p:sp>
          <p:nvSpPr>
            <p:cNvPr id="59" name="rc59"/>
            <p:cNvSpPr/>
            <p:nvPr/>
          </p:nvSpPr>
          <p:spPr>
            <a:xfrm>
              <a:off x="6286731" y="2570609"/>
              <a:ext cx="249522" cy="1436075"/>
            </a:xfrm>
            <a:prstGeom prst="rect">
              <a:avLst/>
            </a:prstGeom>
            <a:solidFill>
              <a:srgbClr val="80BD41">
                <a:alpha val="100000"/>
              </a:srgbClr>
            </a:solidFill>
          </p:spPr>
          <p:txBody>
            <a:bodyPr/>
            <a:lstStyle/>
            <a:p/>
          </p:txBody>
        </p:sp>
        <p:sp>
          <p:nvSpPr>
            <p:cNvPr id="60" name="rc60"/>
            <p:cNvSpPr/>
            <p:nvPr/>
          </p:nvSpPr>
          <p:spPr>
            <a:xfrm>
              <a:off x="6286731" y="2445720"/>
              <a:ext cx="249522" cy="124889"/>
            </a:xfrm>
            <a:prstGeom prst="rect">
              <a:avLst/>
            </a:prstGeom>
            <a:solidFill>
              <a:srgbClr val="1CABE2">
                <a:alpha val="100000"/>
              </a:srgbClr>
            </a:solidFill>
          </p:spPr>
          <p:txBody>
            <a:bodyPr/>
            <a:lstStyle/>
            <a:p/>
          </p:txBody>
        </p:sp>
        <p:sp>
          <p:nvSpPr>
            <p:cNvPr id="61" name="rc61"/>
            <p:cNvSpPr/>
            <p:nvPr/>
          </p:nvSpPr>
          <p:spPr>
            <a:xfrm>
              <a:off x="6563979" y="2600717"/>
              <a:ext cx="249522" cy="1405967"/>
            </a:xfrm>
            <a:prstGeom prst="rect">
              <a:avLst/>
            </a:prstGeom>
            <a:solidFill>
              <a:srgbClr val="80BD41">
                <a:alpha val="100000"/>
              </a:srgbClr>
            </a:solidFill>
          </p:spPr>
          <p:txBody>
            <a:bodyPr/>
            <a:lstStyle/>
            <a:p/>
          </p:txBody>
        </p:sp>
        <p:sp>
          <p:nvSpPr>
            <p:cNvPr id="62" name="rc62"/>
            <p:cNvSpPr/>
            <p:nvPr/>
          </p:nvSpPr>
          <p:spPr>
            <a:xfrm>
              <a:off x="6563979" y="2461649"/>
              <a:ext cx="249522" cy="139067"/>
            </a:xfrm>
            <a:prstGeom prst="rect">
              <a:avLst/>
            </a:prstGeom>
            <a:solidFill>
              <a:srgbClr val="1CABE2">
                <a:alpha val="100000"/>
              </a:srgbClr>
            </a:solidFill>
          </p:spPr>
          <p:txBody>
            <a:bodyPr/>
            <a:lstStyle/>
            <a:p/>
          </p:txBody>
        </p:sp>
        <p:sp>
          <p:nvSpPr>
            <p:cNvPr id="63" name="rc63"/>
            <p:cNvSpPr/>
            <p:nvPr/>
          </p:nvSpPr>
          <p:spPr>
            <a:xfrm>
              <a:off x="6841227" y="2709486"/>
              <a:ext cx="249522" cy="1297198"/>
            </a:xfrm>
            <a:prstGeom prst="rect">
              <a:avLst/>
            </a:prstGeom>
            <a:solidFill>
              <a:srgbClr val="80BD41">
                <a:alpha val="100000"/>
              </a:srgbClr>
            </a:solidFill>
          </p:spPr>
          <p:txBody>
            <a:bodyPr/>
            <a:lstStyle/>
            <a:p/>
          </p:txBody>
        </p:sp>
        <p:sp>
          <p:nvSpPr>
            <p:cNvPr id="64" name="rc64"/>
            <p:cNvSpPr/>
            <p:nvPr/>
          </p:nvSpPr>
          <p:spPr>
            <a:xfrm>
              <a:off x="6841227" y="2443808"/>
              <a:ext cx="249522" cy="265677"/>
            </a:xfrm>
            <a:prstGeom prst="rect">
              <a:avLst/>
            </a:prstGeom>
            <a:solidFill>
              <a:srgbClr val="1CABE2">
                <a:alpha val="100000"/>
              </a:srgbClr>
            </a:solidFill>
          </p:spPr>
          <p:txBody>
            <a:bodyPr/>
            <a:lstStyle/>
            <a:p/>
          </p:txBody>
        </p:sp>
        <p:sp>
          <p:nvSpPr>
            <p:cNvPr id="65" name="rc65"/>
            <p:cNvSpPr/>
            <p:nvPr/>
          </p:nvSpPr>
          <p:spPr>
            <a:xfrm>
              <a:off x="7118474" y="2652999"/>
              <a:ext cx="249522" cy="1353686"/>
            </a:xfrm>
            <a:prstGeom prst="rect">
              <a:avLst/>
            </a:prstGeom>
            <a:solidFill>
              <a:srgbClr val="80BD41">
                <a:alpha val="100000"/>
              </a:srgbClr>
            </a:solidFill>
          </p:spPr>
          <p:txBody>
            <a:bodyPr/>
            <a:lstStyle/>
            <a:p/>
          </p:txBody>
        </p:sp>
        <p:sp>
          <p:nvSpPr>
            <p:cNvPr id="66" name="rc66"/>
            <p:cNvSpPr/>
            <p:nvPr/>
          </p:nvSpPr>
          <p:spPr>
            <a:xfrm>
              <a:off x="7118474" y="2414115"/>
              <a:ext cx="249522" cy="238883"/>
            </a:xfrm>
            <a:prstGeom prst="rect">
              <a:avLst/>
            </a:prstGeom>
            <a:solidFill>
              <a:srgbClr val="1CABE2">
                <a:alpha val="100000"/>
              </a:srgbClr>
            </a:solidFill>
          </p:spPr>
          <p:txBody>
            <a:bodyPr/>
            <a:lstStyle/>
            <a:p/>
          </p:txBody>
        </p:sp>
        <p:sp>
          <p:nvSpPr>
            <p:cNvPr id="67" name="rc67"/>
            <p:cNvSpPr/>
            <p:nvPr/>
          </p:nvSpPr>
          <p:spPr>
            <a:xfrm>
              <a:off x="7395722" y="2500136"/>
              <a:ext cx="249522" cy="1506548"/>
            </a:xfrm>
            <a:prstGeom prst="rect">
              <a:avLst/>
            </a:prstGeom>
            <a:solidFill>
              <a:srgbClr val="80BD41">
                <a:alpha val="100000"/>
              </a:srgbClr>
            </a:solidFill>
          </p:spPr>
          <p:txBody>
            <a:bodyPr/>
            <a:lstStyle/>
            <a:p/>
          </p:txBody>
        </p:sp>
        <p:sp>
          <p:nvSpPr>
            <p:cNvPr id="68" name="rc68"/>
            <p:cNvSpPr/>
            <p:nvPr/>
          </p:nvSpPr>
          <p:spPr>
            <a:xfrm>
              <a:off x="7395722" y="2386747"/>
              <a:ext cx="249522" cy="113388"/>
            </a:xfrm>
            <a:prstGeom prst="rect">
              <a:avLst/>
            </a:prstGeom>
            <a:solidFill>
              <a:srgbClr val="1CABE2">
                <a:alpha val="100000"/>
              </a:srgbClr>
            </a:solidFill>
          </p:spPr>
          <p:txBody>
            <a:bodyPr/>
            <a:lstStyle/>
            <a:p/>
          </p:txBody>
        </p:sp>
        <p:sp>
          <p:nvSpPr>
            <p:cNvPr id="69" name="rc69"/>
            <p:cNvSpPr/>
            <p:nvPr/>
          </p:nvSpPr>
          <p:spPr>
            <a:xfrm>
              <a:off x="7672970" y="2481084"/>
              <a:ext cx="249522" cy="1525601"/>
            </a:xfrm>
            <a:prstGeom prst="rect">
              <a:avLst/>
            </a:prstGeom>
            <a:solidFill>
              <a:srgbClr val="80BD41">
                <a:alpha val="100000"/>
              </a:srgbClr>
            </a:solidFill>
          </p:spPr>
          <p:txBody>
            <a:bodyPr/>
            <a:lstStyle/>
            <a:p/>
          </p:txBody>
        </p:sp>
        <p:sp>
          <p:nvSpPr>
            <p:cNvPr id="70" name="rc70"/>
            <p:cNvSpPr/>
            <p:nvPr/>
          </p:nvSpPr>
          <p:spPr>
            <a:xfrm>
              <a:off x="7672970" y="2348420"/>
              <a:ext cx="249522" cy="132663"/>
            </a:xfrm>
            <a:prstGeom prst="rect">
              <a:avLst/>
            </a:prstGeom>
            <a:solidFill>
              <a:srgbClr val="1CABE2">
                <a:alpha val="100000"/>
              </a:srgbClr>
            </a:solidFill>
          </p:spPr>
          <p:txBody>
            <a:bodyPr/>
            <a:lstStyle/>
            <a:p/>
          </p:txBody>
        </p:sp>
        <p:sp>
          <p:nvSpPr>
            <p:cNvPr id="71" name="rc71"/>
            <p:cNvSpPr/>
            <p:nvPr/>
          </p:nvSpPr>
          <p:spPr>
            <a:xfrm>
              <a:off x="7950217" y="2473501"/>
              <a:ext cx="249522" cy="1533183"/>
            </a:xfrm>
            <a:prstGeom prst="rect">
              <a:avLst/>
            </a:prstGeom>
            <a:solidFill>
              <a:srgbClr val="80BD41">
                <a:alpha val="100000"/>
              </a:srgbClr>
            </a:solidFill>
          </p:spPr>
          <p:txBody>
            <a:bodyPr/>
            <a:lstStyle/>
            <a:p/>
          </p:txBody>
        </p:sp>
        <p:sp>
          <p:nvSpPr>
            <p:cNvPr id="72" name="rc72"/>
            <p:cNvSpPr/>
            <p:nvPr/>
          </p:nvSpPr>
          <p:spPr>
            <a:xfrm>
              <a:off x="7950217" y="2321881"/>
              <a:ext cx="249522" cy="151620"/>
            </a:xfrm>
            <a:prstGeom prst="rect">
              <a:avLst/>
            </a:prstGeom>
            <a:solidFill>
              <a:srgbClr val="1CABE2">
                <a:alpha val="100000"/>
              </a:srgbClr>
            </a:solidFill>
          </p:spPr>
          <p:txBody>
            <a:bodyPr/>
            <a:lstStyle/>
            <a:p/>
          </p:txBody>
        </p:sp>
        <p:sp>
          <p:nvSpPr>
            <p:cNvPr id="73" name="pl73"/>
            <p:cNvSpPr/>
            <p:nvPr/>
          </p:nvSpPr>
          <p:spPr>
            <a:xfrm>
              <a:off x="1421035" y="1367159"/>
              <a:ext cx="6653943" cy="1179362"/>
            </a:xfrm>
            <a:custGeom>
              <a:avLst/>
              <a:pathLst>
                <a:path w="6653943" h="1179362">
                  <a:moveTo>
                    <a:pt x="0" y="1179362"/>
                  </a:moveTo>
                  <a:lnTo>
                    <a:pt x="277247" y="1179362"/>
                  </a:lnTo>
                  <a:lnTo>
                    <a:pt x="554495" y="954722"/>
                  </a:lnTo>
                  <a:lnTo>
                    <a:pt x="831742" y="589681"/>
                  </a:lnTo>
                  <a:lnTo>
                    <a:pt x="1108990" y="196560"/>
                  </a:lnTo>
                  <a:lnTo>
                    <a:pt x="1386238" y="280800"/>
                  </a:lnTo>
                  <a:lnTo>
                    <a:pt x="1663485" y="140400"/>
                  </a:lnTo>
                  <a:lnTo>
                    <a:pt x="1940733" y="0"/>
                  </a:lnTo>
                  <a:lnTo>
                    <a:pt x="2217981" y="168480"/>
                  </a:lnTo>
                  <a:lnTo>
                    <a:pt x="2495228" y="224640"/>
                  </a:lnTo>
                  <a:lnTo>
                    <a:pt x="2772476" y="140400"/>
                  </a:lnTo>
                  <a:lnTo>
                    <a:pt x="3049724" y="56160"/>
                  </a:lnTo>
                  <a:lnTo>
                    <a:pt x="3326971" y="84240"/>
                  </a:lnTo>
                  <a:lnTo>
                    <a:pt x="3604219" y="56160"/>
                  </a:lnTo>
                  <a:lnTo>
                    <a:pt x="3881467" y="140400"/>
                  </a:lnTo>
                  <a:lnTo>
                    <a:pt x="4158714" y="140400"/>
                  </a:lnTo>
                  <a:lnTo>
                    <a:pt x="4435962" y="28080"/>
                  </a:lnTo>
                  <a:lnTo>
                    <a:pt x="4713210" y="28080"/>
                  </a:lnTo>
                  <a:lnTo>
                    <a:pt x="4990457" y="56160"/>
                  </a:lnTo>
                  <a:lnTo>
                    <a:pt x="5267705" y="84240"/>
                  </a:lnTo>
                  <a:lnTo>
                    <a:pt x="5544953" y="308880"/>
                  </a:lnTo>
                  <a:lnTo>
                    <a:pt x="5822200" y="252720"/>
                  </a:lnTo>
                  <a:lnTo>
                    <a:pt x="6099448" y="28080"/>
                  </a:lnTo>
                  <a:lnTo>
                    <a:pt x="6376696" y="5616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6895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571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2450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128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2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07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278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50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12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198678"/>
              <a:ext cx="0" cy="1347843"/>
            </a:xfrm>
            <a:custGeom>
              <a:avLst/>
              <a:pathLst>
                <a:path w="0" h="1347843">
                  <a:moveTo>
                    <a:pt x="0" y="134784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664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05" name="tx105"/>
            <p:cNvSpPr/>
            <p:nvPr/>
          </p:nvSpPr>
          <p:spPr>
            <a:xfrm>
              <a:off x="1303481" y="3073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06" name="tx106"/>
            <p:cNvSpPr/>
            <p:nvPr/>
          </p:nvSpPr>
          <p:spPr>
            <a:xfrm>
              <a:off x="2689720" y="342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342.6</a:t>
              </a:r>
            </a:p>
          </p:txBody>
        </p:sp>
        <p:sp>
          <p:nvSpPr>
            <p:cNvPr id="107" name="tx107"/>
            <p:cNvSpPr/>
            <p:nvPr/>
          </p:nvSpPr>
          <p:spPr>
            <a:xfrm>
              <a:off x="2715845" y="2776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a:t>
              </a:r>
            </a:p>
          </p:txBody>
        </p:sp>
        <p:sp>
          <p:nvSpPr>
            <p:cNvPr id="108" name="tx108"/>
            <p:cNvSpPr/>
            <p:nvPr/>
          </p:nvSpPr>
          <p:spPr>
            <a:xfrm>
              <a:off x="4075958" y="332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404.1</a:t>
              </a:r>
            </a:p>
          </p:txBody>
        </p:sp>
        <p:sp>
          <p:nvSpPr>
            <p:cNvPr id="109" name="tx109"/>
            <p:cNvSpPr/>
            <p:nvPr/>
          </p:nvSpPr>
          <p:spPr>
            <a:xfrm>
              <a:off x="4102084" y="2604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0" name="tx110"/>
            <p:cNvSpPr/>
            <p:nvPr/>
          </p:nvSpPr>
          <p:spPr>
            <a:xfrm>
              <a:off x="5462196" y="3278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435.2</a:t>
              </a:r>
            </a:p>
          </p:txBody>
        </p:sp>
        <p:sp>
          <p:nvSpPr>
            <p:cNvPr id="111" name="tx111"/>
            <p:cNvSpPr/>
            <p:nvPr/>
          </p:nvSpPr>
          <p:spPr>
            <a:xfrm>
              <a:off x="5488322" y="2499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2" name="tx112"/>
            <p:cNvSpPr/>
            <p:nvPr/>
          </p:nvSpPr>
          <p:spPr>
            <a:xfrm>
              <a:off x="6571187" y="3268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441.3</a:t>
              </a:r>
            </a:p>
          </p:txBody>
        </p:sp>
        <p:sp>
          <p:nvSpPr>
            <p:cNvPr id="113" name="tx113"/>
            <p:cNvSpPr/>
            <p:nvPr/>
          </p:nvSpPr>
          <p:spPr>
            <a:xfrm>
              <a:off x="6597312" y="2496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323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407.2</a:t>
              </a:r>
            </a:p>
          </p:txBody>
        </p:sp>
        <p:sp>
          <p:nvSpPr>
            <p:cNvPr id="115" name="tx115"/>
            <p:cNvSpPr/>
            <p:nvPr/>
          </p:nvSpPr>
          <p:spPr>
            <a:xfrm>
              <a:off x="6874560" y="2541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16" name="tx116"/>
            <p:cNvSpPr/>
            <p:nvPr/>
          </p:nvSpPr>
          <p:spPr>
            <a:xfrm>
              <a:off x="7125682" y="3294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424.9</a:t>
              </a:r>
            </a:p>
          </p:txBody>
        </p:sp>
        <p:sp>
          <p:nvSpPr>
            <p:cNvPr id="117" name="tx117"/>
            <p:cNvSpPr/>
            <p:nvPr/>
          </p:nvSpPr>
          <p:spPr>
            <a:xfrm>
              <a:off x="7190985" y="249965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8" name="tx118"/>
            <p:cNvSpPr/>
            <p:nvPr/>
          </p:nvSpPr>
          <p:spPr>
            <a:xfrm>
              <a:off x="7402930" y="32183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19" name="tx119"/>
            <p:cNvSpPr/>
            <p:nvPr/>
          </p:nvSpPr>
          <p:spPr>
            <a:xfrm>
              <a:off x="7429055" y="24083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0" name="tx120"/>
            <p:cNvSpPr/>
            <p:nvPr/>
          </p:nvSpPr>
          <p:spPr>
            <a:xfrm>
              <a:off x="7680178" y="3208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1" name="tx121"/>
            <p:cNvSpPr/>
            <p:nvPr/>
          </p:nvSpPr>
          <p:spPr>
            <a:xfrm>
              <a:off x="7706303" y="2379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2" name="tx122"/>
            <p:cNvSpPr/>
            <p:nvPr/>
          </p:nvSpPr>
          <p:spPr>
            <a:xfrm>
              <a:off x="7957425" y="3205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481.2</a:t>
              </a:r>
            </a:p>
          </p:txBody>
        </p:sp>
        <p:sp>
          <p:nvSpPr>
            <p:cNvPr id="123" name="tx123"/>
            <p:cNvSpPr/>
            <p:nvPr/>
          </p:nvSpPr>
          <p:spPr>
            <a:xfrm>
              <a:off x="7983551" y="2362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580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615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650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7" name="rc147"/>
            <p:cNvSpPr/>
            <p:nvPr/>
          </p:nvSpPr>
          <p:spPr>
            <a:xfrm>
              <a:off x="4530442" y="4909475"/>
              <a:ext cx="201456" cy="201456"/>
            </a:xfrm>
            <a:prstGeom prst="rect">
              <a:avLst/>
            </a:prstGeom>
            <a:solidFill>
              <a:srgbClr val="1CABE2">
                <a:alpha val="100000"/>
              </a:srgbClr>
            </a:solidFill>
          </p:spPr>
          <p:txBody>
            <a:bodyPr/>
            <a:lstStyle/>
            <a:p/>
          </p:txBody>
        </p:sp>
        <p:sp>
          <p:nvSpPr>
            <p:cNvPr id="148" name="rc148"/>
            <p:cNvSpPr/>
            <p:nvPr/>
          </p:nvSpPr>
          <p:spPr>
            <a:xfrm>
              <a:off x="5751014" y="4909475"/>
              <a:ext cx="201456" cy="201456"/>
            </a:xfrm>
            <a:prstGeom prst="rect">
              <a:avLst/>
            </a:prstGeom>
            <a:solidFill>
              <a:srgbClr val="80BD41">
                <a:alpha val="100000"/>
              </a:srgbClr>
            </a:solidFill>
          </p:spPr>
          <p:txBody>
            <a:bodyPr/>
            <a:lstStyle/>
            <a:p/>
          </p:txBody>
        </p:sp>
        <p:sp>
          <p:nvSpPr>
            <p:cNvPr id="149" name="tx149"/>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2000-2024</a:t>
              </a:r>
            </a:p>
          </p:txBody>
        </p:sp>
        <p:sp>
          <p:nvSpPr>
            <p:cNvPr id="153" name="pl153"/>
            <p:cNvSpPr/>
            <p:nvPr/>
          </p:nvSpPr>
          <p:spPr>
            <a:xfrm>
              <a:off x="25395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486608" cy="162162"/>
            </a:xfrm>
            <a:prstGeom prst="rect">
              <a:avLst/>
            </a:prstGeom>
            <a:solidFill>
              <a:srgbClr val="80BD41">
                <a:alpha val="100000"/>
              </a:srgbClr>
            </a:solidFill>
          </p:spPr>
          <p:txBody>
            <a:bodyPr/>
            <a:lstStyle/>
            <a:p/>
          </p:txBody>
        </p:sp>
        <p:sp>
          <p:nvSpPr>
            <p:cNvPr id="163" name="rc163"/>
            <p:cNvSpPr/>
            <p:nvPr/>
          </p:nvSpPr>
          <p:spPr>
            <a:xfrm>
              <a:off x="6782882" y="5774644"/>
              <a:ext cx="542693" cy="162162"/>
            </a:xfrm>
            <a:prstGeom prst="rect">
              <a:avLst/>
            </a:prstGeom>
            <a:solidFill>
              <a:srgbClr val="1CABE2">
                <a:alpha val="100000"/>
              </a:srgbClr>
            </a:solidFill>
          </p:spPr>
          <p:txBody>
            <a:bodyPr/>
            <a:lstStyle/>
            <a:p/>
          </p:txBody>
        </p:sp>
        <p:sp>
          <p:nvSpPr>
            <p:cNvPr id="164" name="rc164"/>
            <p:cNvSpPr/>
            <p:nvPr/>
          </p:nvSpPr>
          <p:spPr>
            <a:xfrm>
              <a:off x="1296273" y="5571941"/>
              <a:ext cx="5953461" cy="162162"/>
            </a:xfrm>
            <a:prstGeom prst="rect">
              <a:avLst/>
            </a:prstGeom>
            <a:solidFill>
              <a:srgbClr val="80BD41">
                <a:alpha val="100000"/>
              </a:srgbClr>
            </a:solidFill>
          </p:spPr>
          <p:txBody>
            <a:bodyPr/>
            <a:lstStyle/>
            <a:p/>
          </p:txBody>
        </p:sp>
        <p:sp>
          <p:nvSpPr>
            <p:cNvPr id="165" name="rc165"/>
            <p:cNvSpPr/>
            <p:nvPr/>
          </p:nvSpPr>
          <p:spPr>
            <a:xfrm>
              <a:off x="7249735" y="5571941"/>
              <a:ext cx="517703" cy="162162"/>
            </a:xfrm>
            <a:prstGeom prst="rect">
              <a:avLst/>
            </a:prstGeom>
            <a:solidFill>
              <a:srgbClr val="1CABE2">
                <a:alpha val="100000"/>
              </a:srgbClr>
            </a:solidFill>
          </p:spPr>
          <p:txBody>
            <a:bodyPr/>
            <a:lstStyle/>
            <a:p/>
          </p:txBody>
        </p:sp>
        <p:sp>
          <p:nvSpPr>
            <p:cNvPr id="166" name="rc166"/>
            <p:cNvSpPr/>
            <p:nvPr/>
          </p:nvSpPr>
          <p:spPr>
            <a:xfrm>
              <a:off x="1296273" y="5369238"/>
              <a:ext cx="5983051" cy="162162"/>
            </a:xfrm>
            <a:prstGeom prst="rect">
              <a:avLst/>
            </a:prstGeom>
            <a:solidFill>
              <a:srgbClr val="80BD41">
                <a:alpha val="100000"/>
              </a:srgbClr>
            </a:solidFill>
          </p:spPr>
          <p:txBody>
            <a:bodyPr/>
            <a:lstStyle/>
            <a:p/>
          </p:txBody>
        </p:sp>
        <p:sp>
          <p:nvSpPr>
            <p:cNvPr id="167" name="rc167"/>
            <p:cNvSpPr/>
            <p:nvPr/>
          </p:nvSpPr>
          <p:spPr>
            <a:xfrm>
              <a:off x="7279325" y="5369238"/>
              <a:ext cx="591678" cy="162162"/>
            </a:xfrm>
            <a:prstGeom prst="rect">
              <a:avLst/>
            </a:prstGeom>
            <a:solidFill>
              <a:srgbClr val="1CABE2">
                <a:alpha val="100000"/>
              </a:srgbClr>
            </a:solidFill>
          </p:spPr>
          <p:txBody>
            <a:bodyPr/>
            <a:lstStyle/>
            <a:p/>
          </p:txBody>
        </p:sp>
        <p:sp>
          <p:nvSpPr>
            <p:cNvPr id="168" name="tx168"/>
            <p:cNvSpPr/>
            <p:nvPr/>
          </p:nvSpPr>
          <p:spPr>
            <a:xfrm>
              <a:off x="748222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390393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441.3</a:t>
              </a:r>
            </a:p>
          </p:txBody>
        </p:sp>
        <p:sp>
          <p:nvSpPr>
            <p:cNvPr id="172" name="tx172"/>
            <p:cNvSpPr/>
            <p:nvPr/>
          </p:nvSpPr>
          <p:spPr>
            <a:xfrm>
              <a:off x="694873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3" name="tx173"/>
            <p:cNvSpPr/>
            <p:nvPr/>
          </p:nvSpPr>
          <p:spPr>
            <a:xfrm>
              <a:off x="413736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478.9</a:t>
              </a:r>
            </a:p>
          </p:txBody>
        </p:sp>
        <p:sp>
          <p:nvSpPr>
            <p:cNvPr id="174" name="tx174"/>
            <p:cNvSpPr/>
            <p:nvPr/>
          </p:nvSpPr>
          <p:spPr>
            <a:xfrm>
              <a:off x="740309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75" name="tx175"/>
            <p:cNvSpPr/>
            <p:nvPr/>
          </p:nvSpPr>
          <p:spPr>
            <a:xfrm>
              <a:off x="4152161"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481.2</a:t>
              </a:r>
            </a:p>
          </p:txBody>
        </p:sp>
        <p:sp>
          <p:nvSpPr>
            <p:cNvPr id="176" name="tx176"/>
            <p:cNvSpPr/>
            <p:nvPr/>
          </p:nvSpPr>
          <p:spPr>
            <a:xfrm>
              <a:off x="746967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4" name="tx18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5" name="tx18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(91 %) était la même qu'en 2019 (91 %).
Le nombre d'enfants vaccinés avec le DTP3 a augmenté de 9% par rapport à 2019.
Le nombre de nourrissons survivants a augmenté d'environ 9 %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78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503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127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751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690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315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939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99336"/>
              <a:ext cx="249014" cy="807348"/>
            </a:xfrm>
            <a:prstGeom prst="rect">
              <a:avLst/>
            </a:prstGeom>
            <a:solidFill>
              <a:srgbClr val="E2231A">
                <a:alpha val="100000"/>
              </a:srgbClr>
            </a:solidFill>
          </p:spPr>
          <p:txBody>
            <a:bodyPr/>
            <a:lstStyle/>
            <a:p/>
          </p:txBody>
        </p:sp>
        <p:sp>
          <p:nvSpPr>
            <p:cNvPr id="24" name="rc24"/>
            <p:cNvSpPr/>
            <p:nvPr/>
          </p:nvSpPr>
          <p:spPr>
            <a:xfrm>
              <a:off x="1587736" y="3187593"/>
              <a:ext cx="249014" cy="819091"/>
            </a:xfrm>
            <a:prstGeom prst="rect">
              <a:avLst/>
            </a:prstGeom>
            <a:solidFill>
              <a:srgbClr val="E2231A">
                <a:alpha val="100000"/>
              </a:srgbClr>
            </a:solidFill>
          </p:spPr>
          <p:txBody>
            <a:bodyPr/>
            <a:lstStyle/>
            <a:p/>
          </p:txBody>
        </p:sp>
        <p:sp>
          <p:nvSpPr>
            <p:cNvPr id="25" name="rc25"/>
            <p:cNvSpPr/>
            <p:nvPr/>
          </p:nvSpPr>
          <p:spPr>
            <a:xfrm>
              <a:off x="1864419" y="3267268"/>
              <a:ext cx="249014" cy="739416"/>
            </a:xfrm>
            <a:prstGeom prst="rect">
              <a:avLst/>
            </a:prstGeom>
            <a:solidFill>
              <a:srgbClr val="E2231A">
                <a:alpha val="100000"/>
              </a:srgbClr>
            </a:solidFill>
          </p:spPr>
          <p:txBody>
            <a:bodyPr/>
            <a:lstStyle/>
            <a:p/>
          </p:txBody>
        </p:sp>
        <p:sp>
          <p:nvSpPr>
            <p:cNvPr id="26" name="rc26"/>
            <p:cNvSpPr/>
            <p:nvPr/>
          </p:nvSpPr>
          <p:spPr>
            <a:xfrm>
              <a:off x="2141101" y="3345804"/>
              <a:ext cx="249014" cy="660880"/>
            </a:xfrm>
            <a:prstGeom prst="rect">
              <a:avLst/>
            </a:prstGeom>
            <a:solidFill>
              <a:srgbClr val="E2231A">
                <a:alpha val="100000"/>
              </a:srgbClr>
            </a:solidFill>
          </p:spPr>
          <p:txBody>
            <a:bodyPr/>
            <a:lstStyle/>
            <a:p/>
          </p:txBody>
        </p:sp>
        <p:sp>
          <p:nvSpPr>
            <p:cNvPr id="27" name="rc27"/>
            <p:cNvSpPr/>
            <p:nvPr/>
          </p:nvSpPr>
          <p:spPr>
            <a:xfrm>
              <a:off x="2417783" y="3283337"/>
              <a:ext cx="249014" cy="723347"/>
            </a:xfrm>
            <a:prstGeom prst="rect">
              <a:avLst/>
            </a:prstGeom>
            <a:solidFill>
              <a:srgbClr val="E2231A">
                <a:alpha val="100000"/>
              </a:srgbClr>
            </a:solidFill>
          </p:spPr>
          <p:txBody>
            <a:bodyPr/>
            <a:lstStyle/>
            <a:p/>
          </p:txBody>
        </p:sp>
        <p:sp>
          <p:nvSpPr>
            <p:cNvPr id="28" name="rc28"/>
            <p:cNvSpPr/>
            <p:nvPr/>
          </p:nvSpPr>
          <p:spPr>
            <a:xfrm>
              <a:off x="2694466" y="3562655"/>
              <a:ext cx="249014" cy="444029"/>
            </a:xfrm>
            <a:prstGeom prst="rect">
              <a:avLst/>
            </a:prstGeom>
            <a:solidFill>
              <a:srgbClr val="E2231A">
                <a:alpha val="100000"/>
              </a:srgbClr>
            </a:solidFill>
          </p:spPr>
          <p:txBody>
            <a:bodyPr/>
            <a:lstStyle/>
            <a:p/>
          </p:txBody>
        </p:sp>
        <p:sp>
          <p:nvSpPr>
            <p:cNvPr id="29" name="rc29"/>
            <p:cNvSpPr/>
            <p:nvPr/>
          </p:nvSpPr>
          <p:spPr>
            <a:xfrm>
              <a:off x="2971148" y="3660008"/>
              <a:ext cx="249014" cy="346676"/>
            </a:xfrm>
            <a:prstGeom prst="rect">
              <a:avLst/>
            </a:prstGeom>
            <a:solidFill>
              <a:srgbClr val="E2231A">
                <a:alpha val="100000"/>
              </a:srgbClr>
            </a:solidFill>
          </p:spPr>
          <p:txBody>
            <a:bodyPr/>
            <a:lstStyle/>
            <a:p/>
          </p:txBody>
        </p:sp>
        <p:sp>
          <p:nvSpPr>
            <p:cNvPr id="30" name="rc30"/>
            <p:cNvSpPr/>
            <p:nvPr/>
          </p:nvSpPr>
          <p:spPr>
            <a:xfrm>
              <a:off x="3247830" y="3724607"/>
              <a:ext cx="249014" cy="282077"/>
            </a:xfrm>
            <a:prstGeom prst="rect">
              <a:avLst/>
            </a:prstGeom>
            <a:solidFill>
              <a:srgbClr val="E2231A">
                <a:alpha val="100000"/>
              </a:srgbClr>
            </a:solidFill>
          </p:spPr>
          <p:txBody>
            <a:bodyPr/>
            <a:lstStyle/>
            <a:p/>
          </p:txBody>
        </p:sp>
        <p:sp>
          <p:nvSpPr>
            <p:cNvPr id="31" name="rc31"/>
            <p:cNvSpPr/>
            <p:nvPr/>
          </p:nvSpPr>
          <p:spPr>
            <a:xfrm>
              <a:off x="3524513" y="3590019"/>
              <a:ext cx="249014" cy="416665"/>
            </a:xfrm>
            <a:prstGeom prst="rect">
              <a:avLst/>
            </a:prstGeom>
            <a:solidFill>
              <a:srgbClr val="E2231A">
                <a:alpha val="100000"/>
              </a:srgbClr>
            </a:solidFill>
          </p:spPr>
          <p:txBody>
            <a:bodyPr/>
            <a:lstStyle/>
            <a:p/>
          </p:txBody>
        </p:sp>
        <p:sp>
          <p:nvSpPr>
            <p:cNvPr id="32" name="rc32"/>
            <p:cNvSpPr/>
            <p:nvPr/>
          </p:nvSpPr>
          <p:spPr>
            <a:xfrm>
              <a:off x="3801195" y="3617036"/>
              <a:ext cx="249014" cy="389649"/>
            </a:xfrm>
            <a:prstGeom prst="rect">
              <a:avLst/>
            </a:prstGeom>
            <a:solidFill>
              <a:srgbClr val="E2231A">
                <a:alpha val="100000"/>
              </a:srgbClr>
            </a:solidFill>
          </p:spPr>
          <p:txBody>
            <a:bodyPr/>
            <a:lstStyle/>
            <a:p/>
          </p:txBody>
        </p:sp>
        <p:sp>
          <p:nvSpPr>
            <p:cNvPr id="33" name="rc33"/>
            <p:cNvSpPr/>
            <p:nvPr/>
          </p:nvSpPr>
          <p:spPr>
            <a:xfrm>
              <a:off x="4077877" y="3645409"/>
              <a:ext cx="249014" cy="361275"/>
            </a:xfrm>
            <a:prstGeom prst="rect">
              <a:avLst/>
            </a:prstGeom>
            <a:solidFill>
              <a:srgbClr val="E2231A">
                <a:alpha val="100000"/>
              </a:srgbClr>
            </a:solidFill>
          </p:spPr>
          <p:txBody>
            <a:bodyPr/>
            <a:lstStyle/>
            <a:p/>
          </p:txBody>
        </p:sp>
        <p:sp>
          <p:nvSpPr>
            <p:cNvPr id="34" name="rc34"/>
            <p:cNvSpPr/>
            <p:nvPr/>
          </p:nvSpPr>
          <p:spPr>
            <a:xfrm>
              <a:off x="4354560" y="3693051"/>
              <a:ext cx="249014" cy="313634"/>
            </a:xfrm>
            <a:prstGeom prst="rect">
              <a:avLst/>
            </a:prstGeom>
            <a:solidFill>
              <a:srgbClr val="E2231A">
                <a:alpha val="100000"/>
              </a:srgbClr>
            </a:solidFill>
          </p:spPr>
          <p:txBody>
            <a:bodyPr/>
            <a:lstStyle/>
            <a:p/>
          </p:txBody>
        </p:sp>
        <p:sp>
          <p:nvSpPr>
            <p:cNvPr id="35" name="rc35"/>
            <p:cNvSpPr/>
            <p:nvPr/>
          </p:nvSpPr>
          <p:spPr>
            <a:xfrm>
              <a:off x="4631242" y="3662596"/>
              <a:ext cx="249014" cy="344088"/>
            </a:xfrm>
            <a:prstGeom prst="rect">
              <a:avLst/>
            </a:prstGeom>
            <a:solidFill>
              <a:srgbClr val="E2231A">
                <a:alpha val="100000"/>
              </a:srgbClr>
            </a:solidFill>
          </p:spPr>
          <p:txBody>
            <a:bodyPr/>
            <a:lstStyle/>
            <a:p/>
          </p:txBody>
        </p:sp>
        <p:sp>
          <p:nvSpPr>
            <p:cNvPr id="36" name="rc36"/>
            <p:cNvSpPr/>
            <p:nvPr/>
          </p:nvSpPr>
          <p:spPr>
            <a:xfrm>
              <a:off x="4907924" y="3679662"/>
              <a:ext cx="249014" cy="327022"/>
            </a:xfrm>
            <a:prstGeom prst="rect">
              <a:avLst/>
            </a:prstGeom>
            <a:solidFill>
              <a:srgbClr val="E2231A">
                <a:alpha val="100000"/>
              </a:srgbClr>
            </a:solidFill>
          </p:spPr>
          <p:txBody>
            <a:bodyPr/>
            <a:lstStyle/>
            <a:p/>
          </p:txBody>
        </p:sp>
        <p:sp>
          <p:nvSpPr>
            <p:cNvPr id="37" name="rc37"/>
            <p:cNvSpPr/>
            <p:nvPr/>
          </p:nvSpPr>
          <p:spPr>
            <a:xfrm>
              <a:off x="5184607" y="3598772"/>
              <a:ext cx="249014" cy="407912"/>
            </a:xfrm>
            <a:prstGeom prst="rect">
              <a:avLst/>
            </a:prstGeom>
            <a:solidFill>
              <a:srgbClr val="E2231A">
                <a:alpha val="100000"/>
              </a:srgbClr>
            </a:solidFill>
          </p:spPr>
          <p:txBody>
            <a:bodyPr/>
            <a:lstStyle/>
            <a:p/>
          </p:txBody>
        </p:sp>
        <p:sp>
          <p:nvSpPr>
            <p:cNvPr id="38" name="rc38"/>
            <p:cNvSpPr/>
            <p:nvPr/>
          </p:nvSpPr>
          <p:spPr>
            <a:xfrm>
              <a:off x="5461289" y="3597101"/>
              <a:ext cx="249014" cy="409583"/>
            </a:xfrm>
            <a:prstGeom prst="rect">
              <a:avLst/>
            </a:prstGeom>
            <a:solidFill>
              <a:srgbClr val="E2231A">
                <a:alpha val="100000"/>
              </a:srgbClr>
            </a:solidFill>
          </p:spPr>
          <p:txBody>
            <a:bodyPr/>
            <a:lstStyle/>
            <a:p/>
          </p:txBody>
        </p:sp>
        <p:sp>
          <p:nvSpPr>
            <p:cNvPr id="39" name="rc39"/>
            <p:cNvSpPr/>
            <p:nvPr/>
          </p:nvSpPr>
          <p:spPr>
            <a:xfrm>
              <a:off x="5737971" y="3861724"/>
              <a:ext cx="249014" cy="144960"/>
            </a:xfrm>
            <a:prstGeom prst="rect">
              <a:avLst/>
            </a:prstGeom>
            <a:solidFill>
              <a:srgbClr val="E2231A">
                <a:alpha val="100000"/>
              </a:srgbClr>
            </a:solidFill>
          </p:spPr>
          <p:txBody>
            <a:bodyPr/>
            <a:lstStyle/>
            <a:p/>
          </p:txBody>
        </p:sp>
        <p:sp>
          <p:nvSpPr>
            <p:cNvPr id="40" name="rc40"/>
            <p:cNvSpPr/>
            <p:nvPr/>
          </p:nvSpPr>
          <p:spPr>
            <a:xfrm>
              <a:off x="6014654" y="3799772"/>
              <a:ext cx="249014" cy="206913"/>
            </a:xfrm>
            <a:prstGeom prst="rect">
              <a:avLst/>
            </a:prstGeom>
            <a:solidFill>
              <a:srgbClr val="E2231A">
                <a:alpha val="100000"/>
              </a:srgbClr>
            </a:solidFill>
          </p:spPr>
          <p:txBody>
            <a:bodyPr/>
            <a:lstStyle/>
            <a:p/>
          </p:txBody>
        </p:sp>
        <p:sp>
          <p:nvSpPr>
            <p:cNvPr id="41" name="rc41"/>
            <p:cNvSpPr/>
            <p:nvPr/>
          </p:nvSpPr>
          <p:spPr>
            <a:xfrm>
              <a:off x="6291336" y="3719426"/>
              <a:ext cx="249014" cy="287258"/>
            </a:xfrm>
            <a:prstGeom prst="rect">
              <a:avLst/>
            </a:prstGeom>
            <a:solidFill>
              <a:srgbClr val="E2231A">
                <a:alpha val="100000"/>
              </a:srgbClr>
            </a:solidFill>
          </p:spPr>
          <p:txBody>
            <a:bodyPr/>
            <a:lstStyle/>
            <a:p/>
          </p:txBody>
        </p:sp>
        <p:sp>
          <p:nvSpPr>
            <p:cNvPr id="42" name="rc42"/>
            <p:cNvSpPr/>
            <p:nvPr/>
          </p:nvSpPr>
          <p:spPr>
            <a:xfrm>
              <a:off x="6568018" y="3722358"/>
              <a:ext cx="249014" cy="284326"/>
            </a:xfrm>
            <a:prstGeom prst="rect">
              <a:avLst/>
            </a:prstGeom>
            <a:solidFill>
              <a:srgbClr val="E2231A">
                <a:alpha val="100000"/>
              </a:srgbClr>
            </a:solidFill>
          </p:spPr>
          <p:txBody>
            <a:bodyPr/>
            <a:lstStyle/>
            <a:p/>
          </p:txBody>
        </p:sp>
        <p:sp>
          <p:nvSpPr>
            <p:cNvPr id="43" name="rc43"/>
            <p:cNvSpPr/>
            <p:nvPr/>
          </p:nvSpPr>
          <p:spPr>
            <a:xfrm>
              <a:off x="6844701" y="3636891"/>
              <a:ext cx="249014" cy="369794"/>
            </a:xfrm>
            <a:prstGeom prst="rect">
              <a:avLst/>
            </a:prstGeom>
            <a:solidFill>
              <a:srgbClr val="E2231A">
                <a:alpha val="100000"/>
              </a:srgbClr>
            </a:solidFill>
          </p:spPr>
          <p:txBody>
            <a:bodyPr/>
            <a:lstStyle/>
            <a:p/>
          </p:txBody>
        </p:sp>
        <p:sp>
          <p:nvSpPr>
            <p:cNvPr id="44" name="rc44"/>
            <p:cNvSpPr/>
            <p:nvPr/>
          </p:nvSpPr>
          <p:spPr>
            <a:xfrm>
              <a:off x="7121383" y="3755476"/>
              <a:ext cx="249014" cy="251208"/>
            </a:xfrm>
            <a:prstGeom prst="rect">
              <a:avLst/>
            </a:prstGeom>
            <a:solidFill>
              <a:srgbClr val="E2231A">
                <a:alpha val="100000"/>
              </a:srgbClr>
            </a:solidFill>
          </p:spPr>
          <p:txBody>
            <a:bodyPr/>
            <a:lstStyle/>
            <a:p/>
          </p:txBody>
        </p:sp>
        <p:sp>
          <p:nvSpPr>
            <p:cNvPr id="45" name="rc45"/>
            <p:cNvSpPr/>
            <p:nvPr/>
          </p:nvSpPr>
          <p:spPr>
            <a:xfrm>
              <a:off x="7398065" y="3729863"/>
              <a:ext cx="249014" cy="276822"/>
            </a:xfrm>
            <a:prstGeom prst="rect">
              <a:avLst/>
            </a:prstGeom>
            <a:solidFill>
              <a:srgbClr val="E2231A">
                <a:alpha val="100000"/>
              </a:srgbClr>
            </a:solidFill>
          </p:spPr>
          <p:txBody>
            <a:bodyPr/>
            <a:lstStyle/>
            <a:p/>
          </p:txBody>
        </p:sp>
        <p:sp>
          <p:nvSpPr>
            <p:cNvPr id="46" name="rc46"/>
            <p:cNvSpPr/>
            <p:nvPr/>
          </p:nvSpPr>
          <p:spPr>
            <a:xfrm>
              <a:off x="7674748" y="3723317"/>
              <a:ext cx="249014" cy="283367"/>
            </a:xfrm>
            <a:prstGeom prst="rect">
              <a:avLst/>
            </a:prstGeom>
            <a:solidFill>
              <a:srgbClr val="E2231A">
                <a:alpha val="100000"/>
              </a:srgbClr>
            </a:solidFill>
          </p:spPr>
          <p:txBody>
            <a:bodyPr/>
            <a:lstStyle/>
            <a:p/>
          </p:txBody>
        </p:sp>
        <p:sp>
          <p:nvSpPr>
            <p:cNvPr id="47" name="rc47"/>
            <p:cNvSpPr/>
            <p:nvPr/>
          </p:nvSpPr>
          <p:spPr>
            <a:xfrm>
              <a:off x="7951430" y="3718777"/>
              <a:ext cx="249014" cy="287907"/>
            </a:xfrm>
            <a:prstGeom prst="rect">
              <a:avLst/>
            </a:prstGeom>
            <a:solidFill>
              <a:srgbClr val="E2231A">
                <a:alpha val="100000"/>
              </a:srgbClr>
            </a:solidFill>
          </p:spPr>
          <p:txBody>
            <a:bodyPr/>
            <a:lstStyle/>
            <a:p/>
          </p:txBody>
        </p:sp>
        <p:sp>
          <p:nvSpPr>
            <p:cNvPr id="48" name="rc48"/>
            <p:cNvSpPr/>
            <p:nvPr/>
          </p:nvSpPr>
          <p:spPr>
            <a:xfrm>
              <a:off x="5184607" y="2321881"/>
              <a:ext cx="249014" cy="1276891"/>
            </a:xfrm>
            <a:prstGeom prst="rect">
              <a:avLst/>
            </a:prstGeom>
            <a:solidFill>
              <a:srgbClr val="B3B3B3">
                <a:alpha val="100000"/>
              </a:srgbClr>
            </a:solidFill>
          </p:spPr>
          <p:txBody>
            <a:bodyPr/>
            <a:lstStyle/>
            <a:p/>
          </p:txBody>
        </p:sp>
        <p:sp>
          <p:nvSpPr>
            <p:cNvPr id="49" name="rc49"/>
            <p:cNvSpPr/>
            <p:nvPr/>
          </p:nvSpPr>
          <p:spPr>
            <a:xfrm>
              <a:off x="5461289" y="3102343"/>
              <a:ext cx="249014" cy="494757"/>
            </a:xfrm>
            <a:prstGeom prst="rect">
              <a:avLst/>
            </a:prstGeom>
            <a:solidFill>
              <a:srgbClr val="B3B3B3">
                <a:alpha val="100000"/>
              </a:srgbClr>
            </a:solidFill>
          </p:spPr>
          <p:txBody>
            <a:bodyPr/>
            <a:lstStyle/>
            <a:p/>
          </p:txBody>
        </p:sp>
        <p:sp>
          <p:nvSpPr>
            <p:cNvPr id="50" name="rc50"/>
            <p:cNvSpPr/>
            <p:nvPr/>
          </p:nvSpPr>
          <p:spPr>
            <a:xfrm>
              <a:off x="5737971" y="3155920"/>
              <a:ext cx="249014" cy="705804"/>
            </a:xfrm>
            <a:prstGeom prst="rect">
              <a:avLst/>
            </a:prstGeom>
            <a:solidFill>
              <a:srgbClr val="B3B3B3">
                <a:alpha val="100000"/>
              </a:srgbClr>
            </a:solidFill>
          </p:spPr>
          <p:txBody>
            <a:bodyPr/>
            <a:lstStyle/>
            <a:p/>
          </p:txBody>
        </p:sp>
        <p:sp>
          <p:nvSpPr>
            <p:cNvPr id="51" name="rc51"/>
            <p:cNvSpPr/>
            <p:nvPr/>
          </p:nvSpPr>
          <p:spPr>
            <a:xfrm>
              <a:off x="6014654" y="3192430"/>
              <a:ext cx="249014" cy="607341"/>
            </a:xfrm>
            <a:prstGeom prst="rect">
              <a:avLst/>
            </a:prstGeom>
            <a:solidFill>
              <a:srgbClr val="B3B3B3">
                <a:alpha val="100000"/>
              </a:srgbClr>
            </a:solidFill>
          </p:spPr>
          <p:txBody>
            <a:bodyPr/>
            <a:lstStyle/>
            <a:p/>
          </p:txBody>
        </p:sp>
        <p:sp>
          <p:nvSpPr>
            <p:cNvPr id="52" name="rc52"/>
            <p:cNvSpPr/>
            <p:nvPr/>
          </p:nvSpPr>
          <p:spPr>
            <a:xfrm>
              <a:off x="6291336" y="3249470"/>
              <a:ext cx="249014" cy="469956"/>
            </a:xfrm>
            <a:prstGeom prst="rect">
              <a:avLst/>
            </a:prstGeom>
            <a:solidFill>
              <a:srgbClr val="B3B3B3">
                <a:alpha val="100000"/>
              </a:srgbClr>
            </a:solidFill>
          </p:spPr>
          <p:txBody>
            <a:bodyPr/>
            <a:lstStyle/>
            <a:p/>
          </p:txBody>
        </p:sp>
        <p:sp>
          <p:nvSpPr>
            <p:cNvPr id="53" name="rc53"/>
            <p:cNvSpPr/>
            <p:nvPr/>
          </p:nvSpPr>
          <p:spPr>
            <a:xfrm>
              <a:off x="6568018" y="3266946"/>
              <a:ext cx="249014" cy="455412"/>
            </a:xfrm>
            <a:prstGeom prst="rect">
              <a:avLst/>
            </a:prstGeom>
            <a:solidFill>
              <a:srgbClr val="B3B3B3">
                <a:alpha val="100000"/>
              </a:srgbClr>
            </a:solidFill>
          </p:spPr>
          <p:txBody>
            <a:bodyPr/>
            <a:lstStyle/>
            <a:p/>
          </p:txBody>
        </p:sp>
        <p:sp>
          <p:nvSpPr>
            <p:cNvPr id="54" name="rc54"/>
            <p:cNvSpPr/>
            <p:nvPr/>
          </p:nvSpPr>
          <p:spPr>
            <a:xfrm>
              <a:off x="6844701" y="3264270"/>
              <a:ext cx="249014" cy="372620"/>
            </a:xfrm>
            <a:prstGeom prst="rect">
              <a:avLst/>
            </a:prstGeom>
            <a:solidFill>
              <a:srgbClr val="B3B3B3">
                <a:alpha val="100000"/>
              </a:srgbClr>
            </a:solidFill>
          </p:spPr>
          <p:txBody>
            <a:bodyPr/>
            <a:lstStyle/>
            <a:p/>
          </p:txBody>
        </p:sp>
        <p:sp>
          <p:nvSpPr>
            <p:cNvPr id="55" name="rc55"/>
            <p:cNvSpPr/>
            <p:nvPr/>
          </p:nvSpPr>
          <p:spPr>
            <a:xfrm>
              <a:off x="7121383" y="3281444"/>
              <a:ext cx="249014" cy="474031"/>
            </a:xfrm>
            <a:prstGeom prst="rect">
              <a:avLst/>
            </a:prstGeom>
            <a:solidFill>
              <a:srgbClr val="B3B3B3">
                <a:alpha val="100000"/>
              </a:srgbClr>
            </a:solidFill>
          </p:spPr>
          <p:txBody>
            <a:bodyPr/>
            <a:lstStyle/>
            <a:p/>
          </p:txBody>
        </p:sp>
        <p:sp>
          <p:nvSpPr>
            <p:cNvPr id="56" name="rc56"/>
            <p:cNvSpPr/>
            <p:nvPr/>
          </p:nvSpPr>
          <p:spPr>
            <a:xfrm>
              <a:off x="7398065" y="3379588"/>
              <a:ext cx="249014" cy="350274"/>
            </a:xfrm>
            <a:prstGeom prst="rect">
              <a:avLst/>
            </a:prstGeom>
            <a:solidFill>
              <a:srgbClr val="B3B3B3">
                <a:alpha val="100000"/>
              </a:srgbClr>
            </a:solidFill>
          </p:spPr>
          <p:txBody>
            <a:bodyPr/>
            <a:lstStyle/>
            <a:p/>
          </p:txBody>
        </p:sp>
        <p:sp>
          <p:nvSpPr>
            <p:cNvPr id="57" name="rc57"/>
            <p:cNvSpPr/>
            <p:nvPr/>
          </p:nvSpPr>
          <p:spPr>
            <a:xfrm>
              <a:off x="7674748" y="3477243"/>
              <a:ext cx="249014" cy="246074"/>
            </a:xfrm>
            <a:prstGeom prst="rect">
              <a:avLst/>
            </a:prstGeom>
            <a:solidFill>
              <a:srgbClr val="B3B3B3">
                <a:alpha val="100000"/>
              </a:srgbClr>
            </a:solidFill>
          </p:spPr>
          <p:txBody>
            <a:bodyPr/>
            <a:lstStyle/>
            <a:p/>
          </p:txBody>
        </p:sp>
        <p:sp>
          <p:nvSpPr>
            <p:cNvPr id="58" name="rc58"/>
            <p:cNvSpPr/>
            <p:nvPr/>
          </p:nvSpPr>
          <p:spPr>
            <a:xfrm>
              <a:off x="7951430" y="3571383"/>
              <a:ext cx="249014" cy="147394"/>
            </a:xfrm>
            <a:prstGeom prst="rect">
              <a:avLst/>
            </a:prstGeom>
            <a:solidFill>
              <a:srgbClr val="B3B3B3">
                <a:alpha val="100000"/>
              </a:srgbClr>
            </a:solidFill>
          </p:spPr>
          <p:txBody>
            <a:bodyPr/>
            <a:lstStyle/>
            <a:p/>
          </p:txBody>
        </p:sp>
        <p:sp>
          <p:nvSpPr>
            <p:cNvPr id="59" name="pl59"/>
            <p:cNvSpPr/>
            <p:nvPr/>
          </p:nvSpPr>
          <p:spPr>
            <a:xfrm>
              <a:off x="1435561" y="1395239"/>
              <a:ext cx="6640376" cy="1263602"/>
            </a:xfrm>
            <a:custGeom>
              <a:avLst/>
              <a:pathLst>
                <a:path w="6640376" h="1263602">
                  <a:moveTo>
                    <a:pt x="0" y="1263602"/>
                  </a:moveTo>
                  <a:lnTo>
                    <a:pt x="276682" y="1263602"/>
                  </a:lnTo>
                  <a:lnTo>
                    <a:pt x="553364" y="1095122"/>
                  </a:lnTo>
                  <a:lnTo>
                    <a:pt x="830047" y="926642"/>
                  </a:lnTo>
                  <a:lnTo>
                    <a:pt x="1106729" y="1010882"/>
                  </a:lnTo>
                  <a:lnTo>
                    <a:pt x="1383411" y="533521"/>
                  </a:lnTo>
                  <a:lnTo>
                    <a:pt x="1660094" y="365040"/>
                  </a:lnTo>
                  <a:lnTo>
                    <a:pt x="1936776" y="252720"/>
                  </a:lnTo>
                  <a:lnTo>
                    <a:pt x="2213458" y="449281"/>
                  </a:lnTo>
                  <a:lnTo>
                    <a:pt x="2490141" y="393120"/>
                  </a:lnTo>
                  <a:lnTo>
                    <a:pt x="2766823" y="336960"/>
                  </a:lnTo>
                  <a:lnTo>
                    <a:pt x="3043505" y="252720"/>
                  </a:lnTo>
                  <a:lnTo>
                    <a:pt x="3320188" y="280800"/>
                  </a:lnTo>
                  <a:lnTo>
                    <a:pt x="3596870" y="252720"/>
                  </a:lnTo>
                  <a:lnTo>
                    <a:pt x="3873552" y="365040"/>
                  </a:lnTo>
                  <a:lnTo>
                    <a:pt x="4150235" y="365040"/>
                  </a:lnTo>
                  <a:lnTo>
                    <a:pt x="4426917" y="0"/>
                  </a:lnTo>
                  <a:lnTo>
                    <a:pt x="4703599" y="84240"/>
                  </a:lnTo>
                  <a:lnTo>
                    <a:pt x="4980282" y="196560"/>
                  </a:lnTo>
                  <a:lnTo>
                    <a:pt x="5256964" y="196560"/>
                  </a:lnTo>
                  <a:lnTo>
                    <a:pt x="5533646" y="308880"/>
                  </a:lnTo>
                  <a:lnTo>
                    <a:pt x="5810329" y="140400"/>
                  </a:lnTo>
                  <a:lnTo>
                    <a:pt x="6087011" y="168480"/>
                  </a:lnTo>
                  <a:lnTo>
                    <a:pt x="6363693" y="168480"/>
                  </a:lnTo>
                  <a:lnTo>
                    <a:pt x="6640376" y="168480"/>
                  </a:lnTo>
                </a:path>
              </a:pathLst>
            </a:custGeom>
            <a:ln w="27101" cap="flat">
              <a:solidFill>
                <a:srgbClr val="0058AB">
                  <a:alpha val="100000"/>
                </a:srgbClr>
              </a:solidFill>
              <a:prstDash val="solid"/>
              <a:round/>
            </a:ln>
          </p:spPr>
          <p:txBody>
            <a:bodyPr/>
            <a:lstStyle/>
            <a:p/>
          </p:txBody>
        </p:sp>
        <p:sp>
          <p:nvSpPr>
            <p:cNvPr id="60" name="pl60"/>
            <p:cNvSpPr/>
            <p:nvPr/>
          </p:nvSpPr>
          <p:spPr>
            <a:xfrm>
              <a:off x="5309114" y="1788360"/>
              <a:ext cx="2766823" cy="1853284"/>
            </a:xfrm>
            <a:custGeom>
              <a:avLst/>
              <a:pathLst>
                <a:path w="2766823" h="1853284">
                  <a:moveTo>
                    <a:pt x="0" y="1853284"/>
                  </a:moveTo>
                  <a:lnTo>
                    <a:pt x="276682" y="702001"/>
                  </a:lnTo>
                  <a:lnTo>
                    <a:pt x="553364" y="617761"/>
                  </a:lnTo>
                  <a:lnTo>
                    <a:pt x="830047" y="561601"/>
                  </a:lnTo>
                  <a:lnTo>
                    <a:pt x="1106729" y="477361"/>
                  </a:lnTo>
                  <a:lnTo>
                    <a:pt x="1383411" y="449281"/>
                  </a:lnTo>
                  <a:lnTo>
                    <a:pt x="1660094" y="449281"/>
                  </a:lnTo>
                  <a:lnTo>
                    <a:pt x="1936776" y="421200"/>
                  </a:lnTo>
                  <a:lnTo>
                    <a:pt x="2213458" y="280800"/>
                  </a:lnTo>
                  <a:lnTo>
                    <a:pt x="2490141" y="140400"/>
                  </a:lnTo>
                  <a:lnTo>
                    <a:pt x="2766823" y="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2" name="tx62"/>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3" name="tx63"/>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452234"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5" name="tx65"/>
            <p:cNvSpPr/>
            <p:nvPr/>
          </p:nvSpPr>
          <p:spPr>
            <a:xfrm>
              <a:off x="772891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6" name="tx66"/>
            <p:cNvSpPr/>
            <p:nvPr/>
          </p:nvSpPr>
          <p:spPr>
            <a:xfrm>
              <a:off x="8005599"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7" name="tx67"/>
            <p:cNvSpPr/>
            <p:nvPr/>
          </p:nvSpPr>
          <p:spPr>
            <a:xfrm>
              <a:off x="6622187"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8" name="tx68"/>
            <p:cNvSpPr/>
            <p:nvPr/>
          </p:nvSpPr>
          <p:spPr>
            <a:xfrm>
              <a:off x="6898870"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9" name="tx69"/>
            <p:cNvSpPr/>
            <p:nvPr/>
          </p:nvSpPr>
          <p:spPr>
            <a:xfrm>
              <a:off x="7175552"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0" name="tx70"/>
            <p:cNvSpPr/>
            <p:nvPr/>
          </p:nvSpPr>
          <p:spPr>
            <a:xfrm>
              <a:off x="7452234"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1" name="tx71"/>
            <p:cNvSpPr/>
            <p:nvPr/>
          </p:nvSpPr>
          <p:spPr>
            <a:xfrm>
              <a:off x="7728917"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2" name="tx72"/>
            <p:cNvSpPr/>
            <p:nvPr/>
          </p:nvSpPr>
          <p:spPr>
            <a:xfrm>
              <a:off x="8005599"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3" name="tx73"/>
            <p:cNvSpPr/>
            <p:nvPr/>
          </p:nvSpPr>
          <p:spPr>
            <a:xfrm>
              <a:off x="1345126" y="35625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74" name="tx74"/>
            <p:cNvSpPr/>
            <p:nvPr/>
          </p:nvSpPr>
          <p:spPr>
            <a:xfrm>
              <a:off x="2728538" y="37442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75" name="tx75"/>
            <p:cNvSpPr/>
            <p:nvPr/>
          </p:nvSpPr>
          <p:spPr>
            <a:xfrm>
              <a:off x="4142095" y="37856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6" name="tx76"/>
            <p:cNvSpPr/>
            <p:nvPr/>
          </p:nvSpPr>
          <p:spPr>
            <a:xfrm>
              <a:off x="5525506" y="37614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77" name="tx77"/>
            <p:cNvSpPr/>
            <p:nvPr/>
          </p:nvSpPr>
          <p:spPr>
            <a:xfrm>
              <a:off x="6632236" y="3824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8" name="tx78"/>
            <p:cNvSpPr/>
            <p:nvPr/>
          </p:nvSpPr>
          <p:spPr>
            <a:xfrm>
              <a:off x="6908918" y="3781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9" name="tx79"/>
            <p:cNvSpPr/>
            <p:nvPr/>
          </p:nvSpPr>
          <p:spPr>
            <a:xfrm>
              <a:off x="7185600" y="3840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80" name="tx80"/>
            <p:cNvSpPr/>
            <p:nvPr/>
          </p:nvSpPr>
          <p:spPr>
            <a:xfrm>
              <a:off x="7462283" y="3827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1" name="tx81"/>
            <p:cNvSpPr/>
            <p:nvPr/>
          </p:nvSpPr>
          <p:spPr>
            <a:xfrm>
              <a:off x="7738965" y="3824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2" name="tx82"/>
            <p:cNvSpPr/>
            <p:nvPr/>
          </p:nvSpPr>
          <p:spPr>
            <a:xfrm>
              <a:off x="8015647" y="3822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3" name="tx83"/>
            <p:cNvSpPr/>
            <p:nvPr/>
          </p:nvSpPr>
          <p:spPr>
            <a:xfrm>
              <a:off x="5495361" y="33092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4" name="tx84"/>
            <p:cNvSpPr/>
            <p:nvPr/>
          </p:nvSpPr>
          <p:spPr>
            <a:xfrm>
              <a:off x="6602091" y="34542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5" name="tx85"/>
            <p:cNvSpPr/>
            <p:nvPr/>
          </p:nvSpPr>
          <p:spPr>
            <a:xfrm>
              <a:off x="6908918" y="3410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6" name="tx86"/>
            <p:cNvSpPr/>
            <p:nvPr/>
          </p:nvSpPr>
          <p:spPr>
            <a:xfrm>
              <a:off x="7155455" y="34779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7" name="tx87"/>
            <p:cNvSpPr/>
            <p:nvPr/>
          </p:nvSpPr>
          <p:spPr>
            <a:xfrm>
              <a:off x="7462283" y="3514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8" name="tx88"/>
            <p:cNvSpPr/>
            <p:nvPr/>
          </p:nvSpPr>
          <p:spPr>
            <a:xfrm>
              <a:off x="7738965" y="3559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9" name="tx89"/>
            <p:cNvSpPr/>
            <p:nvPr/>
          </p:nvSpPr>
          <p:spPr>
            <a:xfrm>
              <a:off x="8015647" y="3604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5504405" y="29961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91" name="tx91"/>
            <p:cNvSpPr/>
            <p:nvPr/>
          </p:nvSpPr>
          <p:spPr>
            <a:xfrm>
              <a:off x="6611134" y="316190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2" name="tx92"/>
            <p:cNvSpPr/>
            <p:nvPr/>
          </p:nvSpPr>
          <p:spPr>
            <a:xfrm>
              <a:off x="6887816" y="315922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3" name="tx93"/>
            <p:cNvSpPr/>
            <p:nvPr/>
          </p:nvSpPr>
          <p:spPr>
            <a:xfrm>
              <a:off x="7164499" y="31751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173</a:t>
              </a:r>
            </a:p>
          </p:txBody>
        </p:sp>
        <p:sp>
          <p:nvSpPr>
            <p:cNvPr id="94" name="tx94"/>
            <p:cNvSpPr/>
            <p:nvPr/>
          </p:nvSpPr>
          <p:spPr>
            <a:xfrm>
              <a:off x="7441181" y="32733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95" name="tx95"/>
            <p:cNvSpPr/>
            <p:nvPr/>
          </p:nvSpPr>
          <p:spPr>
            <a:xfrm>
              <a:off x="7717863" y="337100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96" name="tx96"/>
            <p:cNvSpPr/>
            <p:nvPr/>
          </p:nvSpPr>
          <p:spPr>
            <a:xfrm>
              <a:off x="7994546" y="34651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577692" y="31169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9" name="tx99"/>
            <p:cNvSpPr/>
            <p:nvPr/>
          </p:nvSpPr>
          <p:spPr>
            <a:xfrm>
              <a:off x="577692" y="22793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0" name="tx100"/>
            <p:cNvSpPr/>
            <p:nvPr/>
          </p:nvSpPr>
          <p:spPr>
            <a:xfrm>
              <a:off x="577692" y="14418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7" name="tx117"/>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8" name="pl11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86533" y="4909475"/>
              <a:ext cx="201456" cy="201456"/>
            </a:xfrm>
            <a:prstGeom prst="rect">
              <a:avLst/>
            </a:prstGeom>
            <a:solidFill>
              <a:srgbClr val="E2231A">
                <a:alpha val="100000"/>
              </a:srgbClr>
            </a:solidFill>
          </p:spPr>
          <p:txBody>
            <a:bodyPr/>
            <a:lstStyle/>
            <a:p/>
          </p:txBody>
        </p:sp>
        <p:sp>
          <p:nvSpPr>
            <p:cNvPr id="123" name="rc123"/>
            <p:cNvSpPr/>
            <p:nvPr/>
          </p:nvSpPr>
          <p:spPr>
            <a:xfrm>
              <a:off x="5650692" y="4909475"/>
              <a:ext cx="201456" cy="201456"/>
            </a:xfrm>
            <a:prstGeom prst="rect">
              <a:avLst/>
            </a:prstGeom>
            <a:solidFill>
              <a:srgbClr val="B3B3B3">
                <a:alpha val="100000"/>
              </a:srgbClr>
            </a:solidFill>
          </p:spPr>
          <p:txBody>
            <a:bodyPr/>
            <a:lstStyle/>
            <a:p/>
          </p:txBody>
        </p:sp>
        <p:sp>
          <p:nvSpPr>
            <p:cNvPr id="124" name="tx12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7" name="tx127"/>
            <p:cNvSpPr/>
            <p:nvPr/>
          </p:nvSpPr>
          <p:spPr>
            <a:xfrm>
              <a:off x="966584"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2000-2024</a:t>
              </a:r>
            </a:p>
          </p:txBody>
        </p:sp>
        <p:sp>
          <p:nvSpPr>
            <p:cNvPr id="128" name="pl128"/>
            <p:cNvSpPr/>
            <p:nvPr/>
          </p:nvSpPr>
          <p:spPr>
            <a:xfrm>
              <a:off x="22861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2363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864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1366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2612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2113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615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2648013" cy="162162"/>
            </a:xfrm>
            <a:prstGeom prst="rect">
              <a:avLst/>
            </a:prstGeom>
            <a:solidFill>
              <a:srgbClr val="E2231A">
                <a:alpha val="100000"/>
              </a:srgbClr>
            </a:solidFill>
          </p:spPr>
          <p:txBody>
            <a:bodyPr/>
            <a:lstStyle/>
            <a:p/>
          </p:txBody>
        </p:sp>
        <p:sp>
          <p:nvSpPr>
            <p:cNvPr id="140" name="rc140"/>
            <p:cNvSpPr/>
            <p:nvPr/>
          </p:nvSpPr>
          <p:spPr>
            <a:xfrm>
              <a:off x="1311054" y="5571941"/>
              <a:ext cx="2639081" cy="162162"/>
            </a:xfrm>
            <a:prstGeom prst="rect">
              <a:avLst/>
            </a:prstGeom>
            <a:solidFill>
              <a:srgbClr val="E2231A">
                <a:alpha val="100000"/>
              </a:srgbClr>
            </a:solidFill>
          </p:spPr>
          <p:txBody>
            <a:bodyPr/>
            <a:lstStyle/>
            <a:p/>
          </p:txBody>
        </p:sp>
        <p:sp>
          <p:nvSpPr>
            <p:cNvPr id="141" name="rc141"/>
            <p:cNvSpPr/>
            <p:nvPr/>
          </p:nvSpPr>
          <p:spPr>
            <a:xfrm>
              <a:off x="1311054" y="5369238"/>
              <a:ext cx="2681361" cy="162162"/>
            </a:xfrm>
            <a:prstGeom prst="rect">
              <a:avLst/>
            </a:prstGeom>
            <a:solidFill>
              <a:srgbClr val="E2231A">
                <a:alpha val="100000"/>
              </a:srgbClr>
            </a:solidFill>
          </p:spPr>
          <p:txBody>
            <a:bodyPr/>
            <a:lstStyle/>
            <a:p/>
          </p:txBody>
        </p:sp>
        <p:sp>
          <p:nvSpPr>
            <p:cNvPr id="142" name="rc142"/>
            <p:cNvSpPr/>
            <p:nvPr/>
          </p:nvSpPr>
          <p:spPr>
            <a:xfrm>
              <a:off x="3959067" y="5774644"/>
              <a:ext cx="4241376" cy="162162"/>
            </a:xfrm>
            <a:prstGeom prst="rect">
              <a:avLst/>
            </a:prstGeom>
            <a:solidFill>
              <a:srgbClr val="B3B3B3">
                <a:alpha val="100000"/>
              </a:srgbClr>
            </a:solidFill>
          </p:spPr>
          <p:txBody>
            <a:bodyPr/>
            <a:lstStyle/>
            <a:p/>
          </p:txBody>
        </p:sp>
        <p:sp>
          <p:nvSpPr>
            <p:cNvPr id="143" name="rc143"/>
            <p:cNvSpPr/>
            <p:nvPr/>
          </p:nvSpPr>
          <p:spPr>
            <a:xfrm>
              <a:off x="3950135" y="5571941"/>
              <a:ext cx="2291756" cy="162162"/>
            </a:xfrm>
            <a:prstGeom prst="rect">
              <a:avLst/>
            </a:prstGeom>
            <a:solidFill>
              <a:srgbClr val="B3B3B3">
                <a:alpha val="100000"/>
              </a:srgbClr>
            </a:solidFill>
          </p:spPr>
          <p:txBody>
            <a:bodyPr/>
            <a:lstStyle/>
            <a:p/>
          </p:txBody>
        </p:sp>
        <p:sp>
          <p:nvSpPr>
            <p:cNvPr id="144" name="rc144"/>
            <p:cNvSpPr/>
            <p:nvPr/>
          </p:nvSpPr>
          <p:spPr>
            <a:xfrm>
              <a:off x="3992415" y="5369238"/>
              <a:ext cx="1372721" cy="162162"/>
            </a:xfrm>
            <a:prstGeom prst="rect">
              <a:avLst/>
            </a:prstGeom>
            <a:solidFill>
              <a:srgbClr val="B3B3B3">
                <a:alpha val="100000"/>
              </a:srgbClr>
            </a:solidFill>
          </p:spPr>
          <p:txBody>
            <a:bodyPr/>
            <a:lstStyle/>
            <a:p/>
          </p:txBody>
        </p:sp>
        <p:sp>
          <p:nvSpPr>
            <p:cNvPr id="145" name="tx145"/>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176.6</a:t>
              </a:r>
            </a:p>
          </p:txBody>
        </p:sp>
        <p:sp>
          <p:nvSpPr>
            <p:cNvPr id="146" name="tx146"/>
            <p:cNvSpPr/>
            <p:nvPr/>
          </p:nvSpPr>
          <p:spPr>
            <a:xfrm>
              <a:off x="638657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126.4</a:t>
              </a:r>
            </a:p>
          </p:txBody>
        </p:sp>
        <p:sp>
          <p:nvSpPr>
            <p:cNvPr id="147" name="tx147"/>
            <p:cNvSpPr/>
            <p:nvPr/>
          </p:nvSpPr>
          <p:spPr>
            <a:xfrm>
              <a:off x="5509818"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103.9</a:t>
              </a:r>
            </a:p>
          </p:txBody>
        </p:sp>
        <p:sp>
          <p:nvSpPr>
            <p:cNvPr id="148" name="tx148"/>
            <p:cNvSpPr/>
            <p:nvPr/>
          </p:nvSpPr>
          <p:spPr>
            <a:xfrm>
              <a:off x="252253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67.9</a:t>
              </a:r>
            </a:p>
          </p:txBody>
        </p:sp>
        <p:sp>
          <p:nvSpPr>
            <p:cNvPr id="149" name="tx149"/>
            <p:cNvSpPr/>
            <p:nvPr/>
          </p:nvSpPr>
          <p:spPr>
            <a:xfrm>
              <a:off x="251806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67.7</a:t>
              </a:r>
            </a:p>
          </p:txBody>
        </p:sp>
        <p:sp>
          <p:nvSpPr>
            <p:cNvPr id="150" name="tx150"/>
            <p:cNvSpPr/>
            <p:nvPr/>
          </p:nvSpPr>
          <p:spPr>
            <a:xfrm>
              <a:off x="25392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68.7</a:t>
              </a:r>
            </a:p>
          </p:txBody>
        </p:sp>
        <p:sp>
          <p:nvSpPr>
            <p:cNvPr id="151" name="tx151"/>
            <p:cNvSpPr/>
            <p:nvPr/>
          </p:nvSpPr>
          <p:spPr>
            <a:xfrm>
              <a:off x="593507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108.7</a:t>
              </a:r>
            </a:p>
          </p:txBody>
        </p:sp>
        <p:sp>
          <p:nvSpPr>
            <p:cNvPr id="152" name="tx152"/>
            <p:cNvSpPr/>
            <p:nvPr/>
          </p:nvSpPr>
          <p:spPr>
            <a:xfrm>
              <a:off x="498348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58.8</a:t>
              </a:r>
            </a:p>
          </p:txBody>
        </p:sp>
        <p:sp>
          <p:nvSpPr>
            <p:cNvPr id="153" name="tx153"/>
            <p:cNvSpPr/>
            <p:nvPr/>
          </p:nvSpPr>
          <p:spPr>
            <a:xfrm>
              <a:off x="456624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313693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9" name="tx159"/>
            <p:cNvSpPr/>
            <p:nvPr/>
          </p:nvSpPr>
          <p:spPr>
            <a:xfrm>
              <a:off x="504825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0" name="tx160"/>
            <p:cNvSpPr/>
            <p:nvPr/>
          </p:nvSpPr>
          <p:spPr>
            <a:xfrm>
              <a:off x="699842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1" name="tx161"/>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2" name="tx162"/>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3" name="tx163"/>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87%. Ce chiffre est similaire à celui de 2019, où la couverture était de 86 %.
69 000 enfants ont manqué leur première dose systématique de vaccin contre la rougeole.
Le MCV2 est généralement administré aux enfants âgés de 18 mois à cinq ans. La couverture par le MCV2 est passée à 79 %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93274"/>
              <a:ext cx="3397293" cy="1245869"/>
            </a:xfrm>
            <a:custGeom>
              <a:avLst/>
              <a:pathLst>
                <a:path w="3397293" h="1245869">
                  <a:moveTo>
                    <a:pt x="0" y="1245869"/>
                  </a:moveTo>
                  <a:lnTo>
                    <a:pt x="141553" y="1245869"/>
                  </a:lnTo>
                  <a:lnTo>
                    <a:pt x="283107" y="1079753"/>
                  </a:lnTo>
                  <a:lnTo>
                    <a:pt x="424661" y="913637"/>
                  </a:lnTo>
                  <a:lnTo>
                    <a:pt x="566215" y="996695"/>
                  </a:lnTo>
                  <a:lnTo>
                    <a:pt x="707769" y="526033"/>
                  </a:lnTo>
                  <a:lnTo>
                    <a:pt x="849323" y="359917"/>
                  </a:lnTo>
                  <a:lnTo>
                    <a:pt x="990877" y="249173"/>
                  </a:lnTo>
                  <a:lnTo>
                    <a:pt x="1132431" y="442975"/>
                  </a:lnTo>
                  <a:lnTo>
                    <a:pt x="1273984" y="387603"/>
                  </a:lnTo>
                  <a:lnTo>
                    <a:pt x="1415538" y="332231"/>
                  </a:lnTo>
                  <a:lnTo>
                    <a:pt x="1557092" y="249173"/>
                  </a:lnTo>
                  <a:lnTo>
                    <a:pt x="1698646" y="276859"/>
                  </a:lnTo>
                  <a:lnTo>
                    <a:pt x="1840200" y="249173"/>
                  </a:lnTo>
                  <a:lnTo>
                    <a:pt x="1981754" y="359917"/>
                  </a:lnTo>
                  <a:lnTo>
                    <a:pt x="2123308" y="359917"/>
                  </a:lnTo>
                  <a:lnTo>
                    <a:pt x="2264862" y="0"/>
                  </a:lnTo>
                  <a:lnTo>
                    <a:pt x="2406416" y="83057"/>
                  </a:lnTo>
                  <a:lnTo>
                    <a:pt x="2547969" y="193801"/>
                  </a:lnTo>
                  <a:lnTo>
                    <a:pt x="2689523" y="193801"/>
                  </a:lnTo>
                  <a:lnTo>
                    <a:pt x="2831077" y="304545"/>
                  </a:lnTo>
                  <a:lnTo>
                    <a:pt x="2972631" y="138429"/>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93274"/>
              <a:ext cx="3397293" cy="1245869"/>
            </a:xfrm>
            <a:custGeom>
              <a:avLst/>
              <a:pathLst>
                <a:path w="3397293" h="1245869">
                  <a:moveTo>
                    <a:pt x="0" y="1245869"/>
                  </a:moveTo>
                  <a:lnTo>
                    <a:pt x="141553" y="1245869"/>
                  </a:lnTo>
                  <a:lnTo>
                    <a:pt x="283107" y="1079753"/>
                  </a:lnTo>
                  <a:lnTo>
                    <a:pt x="424661" y="913637"/>
                  </a:lnTo>
                  <a:lnTo>
                    <a:pt x="566215" y="996695"/>
                  </a:lnTo>
                  <a:lnTo>
                    <a:pt x="707769" y="526033"/>
                  </a:lnTo>
                  <a:lnTo>
                    <a:pt x="849323" y="359917"/>
                  </a:lnTo>
                  <a:lnTo>
                    <a:pt x="990877" y="249173"/>
                  </a:lnTo>
                  <a:lnTo>
                    <a:pt x="1132431" y="442975"/>
                  </a:lnTo>
                  <a:lnTo>
                    <a:pt x="1273984" y="387603"/>
                  </a:lnTo>
                  <a:lnTo>
                    <a:pt x="1415538" y="332231"/>
                  </a:lnTo>
                  <a:lnTo>
                    <a:pt x="1557092" y="249173"/>
                  </a:lnTo>
                  <a:lnTo>
                    <a:pt x="1698646" y="276859"/>
                  </a:lnTo>
                  <a:lnTo>
                    <a:pt x="1840200" y="249173"/>
                  </a:lnTo>
                  <a:lnTo>
                    <a:pt x="1981754" y="359917"/>
                  </a:lnTo>
                  <a:lnTo>
                    <a:pt x="2123308" y="359917"/>
                  </a:lnTo>
                  <a:lnTo>
                    <a:pt x="2264862" y="0"/>
                  </a:lnTo>
                  <a:lnTo>
                    <a:pt x="2406416" y="83057"/>
                  </a:lnTo>
                  <a:lnTo>
                    <a:pt x="2547969" y="193801"/>
                  </a:lnTo>
                  <a:lnTo>
                    <a:pt x="2689523" y="193801"/>
                  </a:lnTo>
                  <a:lnTo>
                    <a:pt x="2831077" y="304545"/>
                  </a:lnTo>
                  <a:lnTo>
                    <a:pt x="2972631" y="138429"/>
                  </a:lnTo>
                  <a:lnTo>
                    <a:pt x="3114185" y="166115"/>
                  </a:lnTo>
                  <a:lnTo>
                    <a:pt x="3255739" y="166115"/>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495043"/>
            </a:xfrm>
            <a:custGeom>
              <a:avLst/>
              <a:pathLst>
                <a:path w="0" h="1495043">
                  <a:moveTo>
                    <a:pt x="0" y="0"/>
                  </a:moveTo>
                  <a:lnTo>
                    <a:pt x="0" y="14950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2" name="pl32"/>
            <p:cNvSpPr/>
            <p:nvPr/>
          </p:nvSpPr>
          <p:spPr>
            <a:xfrm>
              <a:off x="1120965" y="1193274"/>
              <a:ext cx="3397293" cy="1245869"/>
            </a:xfrm>
            <a:custGeom>
              <a:avLst/>
              <a:pathLst>
                <a:path w="3397293" h="1245869">
                  <a:moveTo>
                    <a:pt x="0" y="1245869"/>
                  </a:moveTo>
                  <a:lnTo>
                    <a:pt x="141553" y="1245869"/>
                  </a:lnTo>
                  <a:lnTo>
                    <a:pt x="283107" y="1079753"/>
                  </a:lnTo>
                  <a:lnTo>
                    <a:pt x="424661" y="913637"/>
                  </a:lnTo>
                  <a:lnTo>
                    <a:pt x="566215" y="996695"/>
                  </a:lnTo>
                  <a:lnTo>
                    <a:pt x="707769" y="526033"/>
                  </a:lnTo>
                  <a:lnTo>
                    <a:pt x="849323" y="359917"/>
                  </a:lnTo>
                  <a:lnTo>
                    <a:pt x="990877" y="249173"/>
                  </a:lnTo>
                  <a:lnTo>
                    <a:pt x="1132431" y="442975"/>
                  </a:lnTo>
                  <a:lnTo>
                    <a:pt x="1273984" y="387603"/>
                  </a:lnTo>
                  <a:lnTo>
                    <a:pt x="1415538" y="332231"/>
                  </a:lnTo>
                  <a:lnTo>
                    <a:pt x="1557092" y="249173"/>
                  </a:lnTo>
                  <a:lnTo>
                    <a:pt x="1698646" y="276859"/>
                  </a:lnTo>
                  <a:lnTo>
                    <a:pt x="1840200" y="249173"/>
                  </a:lnTo>
                  <a:lnTo>
                    <a:pt x="1981754" y="359917"/>
                  </a:lnTo>
                  <a:lnTo>
                    <a:pt x="2123308" y="359917"/>
                  </a:lnTo>
                  <a:lnTo>
                    <a:pt x="2264862" y="0"/>
                  </a:lnTo>
                  <a:lnTo>
                    <a:pt x="2406416" y="83057"/>
                  </a:lnTo>
                  <a:lnTo>
                    <a:pt x="2547969" y="193801"/>
                  </a:lnTo>
                  <a:lnTo>
                    <a:pt x="2689523" y="193801"/>
                  </a:lnTo>
                  <a:lnTo>
                    <a:pt x="2831077" y="304545"/>
                  </a:lnTo>
                  <a:lnTo>
                    <a:pt x="2972631" y="138429"/>
                  </a:lnTo>
                  <a:lnTo>
                    <a:pt x="3114185" y="166115"/>
                  </a:lnTo>
                  <a:lnTo>
                    <a:pt x="3255739" y="166115"/>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0" name="tx60"/>
            <p:cNvSpPr/>
            <p:nvPr/>
          </p:nvSpPr>
          <p:spPr>
            <a:xfrm>
              <a:off x="28051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97980"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Sénégal, 2000-2024</a:t>
              </a:r>
            </a:p>
          </p:txBody>
        </p:sp>
        <p:sp>
          <p:nvSpPr>
            <p:cNvPr id="63" name="pl63"/>
            <p:cNvSpPr/>
            <p:nvPr/>
          </p:nvSpPr>
          <p:spPr>
            <a:xfrm>
              <a:off x="5267799" y="33452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881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231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737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16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595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389592"/>
              <a:ext cx="3397293" cy="2378478"/>
            </a:xfrm>
            <a:custGeom>
              <a:avLst/>
              <a:pathLst>
                <a:path w="3397293" h="2378478">
                  <a:moveTo>
                    <a:pt x="0" y="2378478"/>
                  </a:moveTo>
                  <a:lnTo>
                    <a:pt x="141553" y="2378478"/>
                  </a:lnTo>
                  <a:lnTo>
                    <a:pt x="283107" y="2061348"/>
                  </a:lnTo>
                  <a:lnTo>
                    <a:pt x="424661" y="1744217"/>
                  </a:lnTo>
                  <a:lnTo>
                    <a:pt x="566215" y="1902783"/>
                  </a:lnTo>
                  <a:lnTo>
                    <a:pt x="707769" y="1004246"/>
                  </a:lnTo>
                  <a:lnTo>
                    <a:pt x="849323" y="687116"/>
                  </a:lnTo>
                  <a:lnTo>
                    <a:pt x="990877" y="475695"/>
                  </a:lnTo>
                  <a:lnTo>
                    <a:pt x="1132431" y="845681"/>
                  </a:lnTo>
                  <a:lnTo>
                    <a:pt x="1273984" y="739971"/>
                  </a:lnTo>
                  <a:lnTo>
                    <a:pt x="1415538" y="634261"/>
                  </a:lnTo>
                  <a:lnTo>
                    <a:pt x="1557092" y="475695"/>
                  </a:lnTo>
                  <a:lnTo>
                    <a:pt x="1698646" y="528550"/>
                  </a:lnTo>
                  <a:lnTo>
                    <a:pt x="1840200" y="475695"/>
                  </a:lnTo>
                  <a:lnTo>
                    <a:pt x="1981754" y="687116"/>
                  </a:lnTo>
                  <a:lnTo>
                    <a:pt x="2123308" y="687116"/>
                  </a:lnTo>
                  <a:lnTo>
                    <a:pt x="2264862" y="0"/>
                  </a:lnTo>
                  <a:lnTo>
                    <a:pt x="2406416" y="158565"/>
                  </a:lnTo>
                  <a:lnTo>
                    <a:pt x="2547969" y="369985"/>
                  </a:lnTo>
                  <a:lnTo>
                    <a:pt x="2689523" y="369985"/>
                  </a:lnTo>
                  <a:lnTo>
                    <a:pt x="2831077" y="581405"/>
                  </a:lnTo>
                  <a:lnTo>
                    <a:pt x="2972631" y="264275"/>
                  </a:lnTo>
                  <a:lnTo>
                    <a:pt x="3114185" y="317130"/>
                  </a:lnTo>
                  <a:lnTo>
                    <a:pt x="3255739" y="317130"/>
                  </a:lnTo>
                  <a:lnTo>
                    <a:pt x="3397293" y="317130"/>
                  </a:lnTo>
                </a:path>
              </a:pathLst>
            </a:custGeom>
            <a:ln w="27101" cap="flat">
              <a:solidFill>
                <a:srgbClr val="0058AB">
                  <a:alpha val="100000"/>
                </a:srgbClr>
              </a:solidFill>
              <a:prstDash val="solid"/>
              <a:round/>
            </a:ln>
          </p:spPr>
          <p:txBody>
            <a:bodyPr/>
            <a:lstStyle/>
            <a:p/>
          </p:txBody>
        </p:sp>
        <p:sp>
          <p:nvSpPr>
            <p:cNvPr id="77" name="pl77"/>
            <p:cNvSpPr/>
            <p:nvPr/>
          </p:nvSpPr>
          <p:spPr>
            <a:xfrm>
              <a:off x="5437664" y="1759578"/>
              <a:ext cx="3397293" cy="792826"/>
            </a:xfrm>
            <a:custGeom>
              <a:avLst/>
              <a:pathLst>
                <a:path w="3397293" h="792826">
                  <a:moveTo>
                    <a:pt x="0" y="792826"/>
                  </a:moveTo>
                  <a:lnTo>
                    <a:pt x="141553" y="739971"/>
                  </a:lnTo>
                  <a:lnTo>
                    <a:pt x="283107" y="739971"/>
                  </a:lnTo>
                  <a:lnTo>
                    <a:pt x="424661" y="687116"/>
                  </a:lnTo>
                  <a:lnTo>
                    <a:pt x="566215" y="581405"/>
                  </a:lnTo>
                  <a:lnTo>
                    <a:pt x="707769" y="475695"/>
                  </a:lnTo>
                  <a:lnTo>
                    <a:pt x="849323" y="369985"/>
                  </a:lnTo>
                  <a:lnTo>
                    <a:pt x="990877" y="369985"/>
                  </a:lnTo>
                  <a:lnTo>
                    <a:pt x="1132431" y="264275"/>
                  </a:lnTo>
                  <a:lnTo>
                    <a:pt x="1273984" y="158565"/>
                  </a:lnTo>
                  <a:lnTo>
                    <a:pt x="1415538" y="105710"/>
                  </a:lnTo>
                  <a:lnTo>
                    <a:pt x="1557092" y="105710"/>
                  </a:lnTo>
                  <a:lnTo>
                    <a:pt x="1698646" y="105710"/>
                  </a:lnTo>
                  <a:lnTo>
                    <a:pt x="1840200" y="105710"/>
                  </a:lnTo>
                  <a:lnTo>
                    <a:pt x="1981754" y="105710"/>
                  </a:lnTo>
                  <a:lnTo>
                    <a:pt x="2123308" y="105710"/>
                  </a:lnTo>
                  <a:lnTo>
                    <a:pt x="2264862" y="52855"/>
                  </a:lnTo>
                  <a:lnTo>
                    <a:pt x="2406416" y="52855"/>
                  </a:lnTo>
                  <a:lnTo>
                    <a:pt x="2547969" y="0"/>
                  </a:lnTo>
                  <a:lnTo>
                    <a:pt x="2689523" y="0"/>
                  </a:lnTo>
                  <a:lnTo>
                    <a:pt x="2831077" y="158565"/>
                  </a:lnTo>
                  <a:lnTo>
                    <a:pt x="2972631" y="264275"/>
                  </a:lnTo>
                  <a:lnTo>
                    <a:pt x="3114185" y="158565"/>
                  </a:lnTo>
                  <a:lnTo>
                    <a:pt x="3255739" y="158565"/>
                  </a:lnTo>
                  <a:lnTo>
                    <a:pt x="3397293" y="105710"/>
                  </a:lnTo>
                </a:path>
              </a:pathLst>
            </a:custGeom>
            <a:ln w="27101" cap="flat">
              <a:solidFill>
                <a:srgbClr val="80BD41">
                  <a:alpha val="100000"/>
                </a:srgbClr>
              </a:solidFill>
              <a:prstDash val="solid"/>
              <a:round/>
            </a:ln>
          </p:spPr>
          <p:txBody>
            <a:bodyPr/>
            <a:lstStyle/>
            <a:p/>
          </p:txBody>
        </p:sp>
        <p:sp>
          <p:nvSpPr>
            <p:cNvPr id="78" name="pl78"/>
            <p:cNvSpPr/>
            <p:nvPr/>
          </p:nvSpPr>
          <p:spPr>
            <a:xfrm>
              <a:off x="5437664" y="1601013"/>
              <a:ext cx="3397293" cy="1427087"/>
            </a:xfrm>
            <a:custGeom>
              <a:avLst/>
              <a:pathLst>
                <a:path w="3397293" h="1427087">
                  <a:moveTo>
                    <a:pt x="0" y="1427087"/>
                  </a:moveTo>
                  <a:lnTo>
                    <a:pt x="141553" y="1321377"/>
                  </a:lnTo>
                  <a:lnTo>
                    <a:pt x="283107" y="1268522"/>
                  </a:lnTo>
                  <a:lnTo>
                    <a:pt x="424661" y="1057101"/>
                  </a:lnTo>
                  <a:lnTo>
                    <a:pt x="566215" y="845681"/>
                  </a:lnTo>
                  <a:lnTo>
                    <a:pt x="707769" y="634261"/>
                  </a:lnTo>
                  <a:lnTo>
                    <a:pt x="849323" y="528550"/>
                  </a:lnTo>
                  <a:lnTo>
                    <a:pt x="990877" y="528550"/>
                  </a:lnTo>
                  <a:lnTo>
                    <a:pt x="1132431" y="317130"/>
                  </a:lnTo>
                  <a:lnTo>
                    <a:pt x="1273984" y="0"/>
                  </a:lnTo>
                  <a:lnTo>
                    <a:pt x="1415538" y="158565"/>
                  </a:lnTo>
                  <a:lnTo>
                    <a:pt x="1557092" y="211420"/>
                  </a:lnTo>
                  <a:lnTo>
                    <a:pt x="1698646" y="369985"/>
                  </a:lnTo>
                  <a:lnTo>
                    <a:pt x="1840200" y="422840"/>
                  </a:lnTo>
                  <a:lnTo>
                    <a:pt x="1981754" y="422840"/>
                  </a:lnTo>
                  <a:lnTo>
                    <a:pt x="2123308" y="422840"/>
                  </a:lnTo>
                  <a:lnTo>
                    <a:pt x="2264862" y="317130"/>
                  </a:lnTo>
                  <a:lnTo>
                    <a:pt x="2406416" y="211420"/>
                  </a:lnTo>
                  <a:lnTo>
                    <a:pt x="2547969" y="211420"/>
                  </a:lnTo>
                  <a:lnTo>
                    <a:pt x="2689523" y="158565"/>
                  </a:lnTo>
                  <a:lnTo>
                    <a:pt x="2831077" y="211420"/>
                  </a:lnTo>
                  <a:lnTo>
                    <a:pt x="2972631" y="264275"/>
                  </a:lnTo>
                  <a:lnTo>
                    <a:pt x="3114185" y="422840"/>
                  </a:lnTo>
                  <a:lnTo>
                    <a:pt x="3255739" y="317130"/>
                  </a:lnTo>
                  <a:lnTo>
                    <a:pt x="3397293" y="158565"/>
                  </a:lnTo>
                </a:path>
              </a:pathLst>
            </a:custGeom>
            <a:ln w="27101" cap="flat">
              <a:solidFill>
                <a:srgbClr val="961A49">
                  <a:alpha val="100000"/>
                </a:srgbClr>
              </a:solidFill>
              <a:prstDash val="solid"/>
              <a:round/>
            </a:ln>
          </p:spPr>
          <p:txBody>
            <a:bodyPr/>
            <a:lstStyle/>
            <a:p/>
          </p:txBody>
        </p:sp>
        <p:sp>
          <p:nvSpPr>
            <p:cNvPr id="79" name="pl79"/>
            <p:cNvSpPr/>
            <p:nvPr/>
          </p:nvSpPr>
          <p:spPr>
            <a:xfrm>
              <a:off x="5437664" y="175957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389592"/>
              <a:ext cx="3397293" cy="2378478"/>
            </a:xfrm>
            <a:custGeom>
              <a:avLst/>
              <a:pathLst>
                <a:path w="3397293" h="2378478">
                  <a:moveTo>
                    <a:pt x="0" y="2378478"/>
                  </a:moveTo>
                  <a:lnTo>
                    <a:pt x="141553" y="2378478"/>
                  </a:lnTo>
                  <a:lnTo>
                    <a:pt x="283107" y="2061348"/>
                  </a:lnTo>
                  <a:lnTo>
                    <a:pt x="424661" y="1744217"/>
                  </a:lnTo>
                  <a:lnTo>
                    <a:pt x="566215" y="1902783"/>
                  </a:lnTo>
                  <a:lnTo>
                    <a:pt x="707769" y="1004246"/>
                  </a:lnTo>
                  <a:lnTo>
                    <a:pt x="849323" y="687116"/>
                  </a:lnTo>
                  <a:lnTo>
                    <a:pt x="990877" y="475695"/>
                  </a:lnTo>
                  <a:lnTo>
                    <a:pt x="1132431" y="845681"/>
                  </a:lnTo>
                  <a:lnTo>
                    <a:pt x="1273984" y="739971"/>
                  </a:lnTo>
                  <a:lnTo>
                    <a:pt x="1415538" y="634261"/>
                  </a:lnTo>
                  <a:lnTo>
                    <a:pt x="1557092" y="475695"/>
                  </a:lnTo>
                  <a:lnTo>
                    <a:pt x="1698646" y="528550"/>
                  </a:lnTo>
                  <a:lnTo>
                    <a:pt x="1840200" y="475695"/>
                  </a:lnTo>
                  <a:lnTo>
                    <a:pt x="1981754" y="687116"/>
                  </a:lnTo>
                  <a:lnTo>
                    <a:pt x="2123308" y="687116"/>
                  </a:lnTo>
                  <a:lnTo>
                    <a:pt x="2264862" y="0"/>
                  </a:lnTo>
                  <a:lnTo>
                    <a:pt x="2406416" y="158565"/>
                  </a:lnTo>
                  <a:lnTo>
                    <a:pt x="2547969" y="369985"/>
                  </a:lnTo>
                  <a:lnTo>
                    <a:pt x="2689523" y="369985"/>
                  </a:lnTo>
                  <a:lnTo>
                    <a:pt x="2831077" y="581405"/>
                  </a:lnTo>
                  <a:lnTo>
                    <a:pt x="2972631" y="264275"/>
                  </a:lnTo>
                  <a:lnTo>
                    <a:pt x="3114185" y="317130"/>
                  </a:lnTo>
                  <a:lnTo>
                    <a:pt x="3255739" y="317130"/>
                  </a:lnTo>
                  <a:lnTo>
                    <a:pt x="3397293" y="31713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05024"/>
              <a:ext cx="0" cy="2463046"/>
            </a:xfrm>
            <a:custGeom>
              <a:avLst/>
              <a:pathLst>
                <a:path w="0" h="2463046">
                  <a:moveTo>
                    <a:pt x="0" y="246304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05024"/>
              <a:ext cx="0" cy="1088814"/>
            </a:xfrm>
            <a:custGeom>
              <a:avLst/>
              <a:pathLst>
                <a:path w="0" h="1088814">
                  <a:moveTo>
                    <a:pt x="0" y="108881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05024"/>
              <a:ext cx="0" cy="718829"/>
            </a:xfrm>
            <a:custGeom>
              <a:avLst/>
              <a:pathLst>
                <a:path w="0" h="718829">
                  <a:moveTo>
                    <a:pt x="0" y="71882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05024"/>
              <a:ext cx="0" cy="771684"/>
            </a:xfrm>
            <a:custGeom>
              <a:avLst/>
              <a:pathLst>
                <a:path w="0" h="771684">
                  <a:moveTo>
                    <a:pt x="0" y="7716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05024"/>
              <a:ext cx="0" cy="454553"/>
            </a:xfrm>
            <a:custGeom>
              <a:avLst/>
              <a:pathLst>
                <a:path w="0" h="454553">
                  <a:moveTo>
                    <a:pt x="0" y="4545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05024"/>
              <a:ext cx="0" cy="401698"/>
            </a:xfrm>
            <a:custGeom>
              <a:avLst/>
              <a:pathLst>
                <a:path w="0" h="401698">
                  <a:moveTo>
                    <a:pt x="0" y="4016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05024"/>
              <a:ext cx="0" cy="401698"/>
            </a:xfrm>
            <a:custGeom>
              <a:avLst/>
              <a:pathLst>
                <a:path w="0" h="401698">
                  <a:moveTo>
                    <a:pt x="0" y="4016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389592"/>
              <a:ext cx="3397293" cy="2378478"/>
            </a:xfrm>
            <a:custGeom>
              <a:avLst/>
              <a:pathLst>
                <a:path w="3397293" h="2378478">
                  <a:moveTo>
                    <a:pt x="0" y="2378478"/>
                  </a:moveTo>
                  <a:lnTo>
                    <a:pt x="141553" y="2378478"/>
                  </a:lnTo>
                  <a:lnTo>
                    <a:pt x="283107" y="2061348"/>
                  </a:lnTo>
                  <a:lnTo>
                    <a:pt x="424661" y="1744217"/>
                  </a:lnTo>
                  <a:lnTo>
                    <a:pt x="566215" y="1902783"/>
                  </a:lnTo>
                  <a:lnTo>
                    <a:pt x="707769" y="1004246"/>
                  </a:lnTo>
                  <a:lnTo>
                    <a:pt x="849323" y="687116"/>
                  </a:lnTo>
                  <a:lnTo>
                    <a:pt x="990877" y="475695"/>
                  </a:lnTo>
                  <a:lnTo>
                    <a:pt x="1132431" y="845681"/>
                  </a:lnTo>
                  <a:lnTo>
                    <a:pt x="1273984" y="739971"/>
                  </a:lnTo>
                  <a:lnTo>
                    <a:pt x="1415538" y="634261"/>
                  </a:lnTo>
                  <a:lnTo>
                    <a:pt x="1557092" y="475695"/>
                  </a:lnTo>
                  <a:lnTo>
                    <a:pt x="1698646" y="528550"/>
                  </a:lnTo>
                  <a:lnTo>
                    <a:pt x="1840200" y="475695"/>
                  </a:lnTo>
                  <a:lnTo>
                    <a:pt x="1981754" y="687116"/>
                  </a:lnTo>
                  <a:lnTo>
                    <a:pt x="2123308" y="687116"/>
                  </a:lnTo>
                  <a:lnTo>
                    <a:pt x="2264862" y="0"/>
                  </a:lnTo>
                  <a:lnTo>
                    <a:pt x="2406416" y="158565"/>
                  </a:lnTo>
                  <a:lnTo>
                    <a:pt x="2547969" y="369985"/>
                  </a:lnTo>
                  <a:lnTo>
                    <a:pt x="2689523" y="369985"/>
                  </a:lnTo>
                  <a:lnTo>
                    <a:pt x="2831077" y="581405"/>
                  </a:lnTo>
                  <a:lnTo>
                    <a:pt x="2972631" y="264275"/>
                  </a:lnTo>
                  <a:lnTo>
                    <a:pt x="3114185" y="317130"/>
                  </a:lnTo>
                  <a:lnTo>
                    <a:pt x="3255739" y="317130"/>
                  </a:lnTo>
                  <a:lnTo>
                    <a:pt x="3397293" y="317130"/>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4338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90" name="tx90"/>
            <p:cNvSpPr/>
            <p:nvPr/>
          </p:nvSpPr>
          <p:spPr>
            <a:xfrm>
              <a:off x="6067093" y="12447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805008" y="124481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12777" y="124344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434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44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244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18261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7191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8216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7645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7074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700179"/>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14" name="tx114"/>
            <p:cNvSpPr/>
            <p:nvPr/>
          </p:nvSpPr>
          <p:spPr>
            <a:xfrm>
              <a:off x="71218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3821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1218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4218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77218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4718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771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0718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7230507" cy="145351"/>
            </a:xfrm>
            <a:prstGeom prst="rect">
              <a:avLst/>
            </a:prstGeom>
            <a:solidFill>
              <a:srgbClr val="E2231A">
                <a:alpha val="80000"/>
              </a:srgbClr>
            </a:solidFill>
          </p:spPr>
          <p:txBody>
            <a:bodyPr/>
            <a:lstStyle/>
            <a:p/>
          </p:txBody>
        </p:sp>
        <p:sp>
          <p:nvSpPr>
            <p:cNvPr id="129" name="rc129"/>
            <p:cNvSpPr/>
            <p:nvPr/>
          </p:nvSpPr>
          <p:spPr>
            <a:xfrm>
              <a:off x="1317178" y="5528559"/>
              <a:ext cx="7206118" cy="145351"/>
            </a:xfrm>
            <a:prstGeom prst="rect">
              <a:avLst/>
            </a:prstGeom>
            <a:solidFill>
              <a:srgbClr val="E2231A">
                <a:alpha val="80000"/>
              </a:srgbClr>
            </a:solidFill>
          </p:spPr>
          <p:txBody>
            <a:bodyPr/>
            <a:lstStyle/>
            <a:p/>
          </p:txBody>
        </p:sp>
        <p:sp>
          <p:nvSpPr>
            <p:cNvPr id="130" name="rc130"/>
            <p:cNvSpPr/>
            <p:nvPr/>
          </p:nvSpPr>
          <p:spPr>
            <a:xfrm>
              <a:off x="1317178" y="5346869"/>
              <a:ext cx="7321564" cy="145351"/>
            </a:xfrm>
            <a:prstGeom prst="rect">
              <a:avLst/>
            </a:prstGeom>
            <a:solidFill>
              <a:srgbClr val="E2231A">
                <a:alpha val="80000"/>
              </a:srgbClr>
            </a:solidFill>
          </p:spPr>
          <p:txBody>
            <a:bodyPr/>
            <a:lstStyle/>
            <a:p/>
          </p:txBody>
        </p:sp>
        <p:sp>
          <p:nvSpPr>
            <p:cNvPr id="131" name="tx131"/>
            <p:cNvSpPr/>
            <p:nvPr/>
          </p:nvSpPr>
          <p:spPr>
            <a:xfrm>
              <a:off x="8116649"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2" name="tx132"/>
            <p:cNvSpPr/>
            <p:nvPr/>
          </p:nvSpPr>
          <p:spPr>
            <a:xfrm>
              <a:off x="8092260"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3" name="tx133"/>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1989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14989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27990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Sénégal (87%) était supérieure de 3 points de pourcentage à la moyenne mondiale (84%) et de 22 points de pourcentage à la moyenne de l'ensemble des pays du site WCAR (65%).
La couverture nationale en MCV1 était supérieure de 1 point de pourcentage à celle de 2019 (86%).
Cela équivaut à 69 000 enfants non vaccinés en 2024 contre 68 000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Sénégal se classera au 18e rang sur 24 pays pour la plus faible couverture en MCV1 (sur la base des rangs ex æquo).
Le Sénégal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0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9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8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1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0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9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18171"/>
              <a:ext cx="249522" cy="584525"/>
            </a:xfrm>
            <a:prstGeom prst="rect">
              <a:avLst/>
            </a:prstGeom>
            <a:solidFill>
              <a:srgbClr val="80BD41">
                <a:alpha val="100000"/>
              </a:srgbClr>
            </a:solidFill>
          </p:spPr>
          <p:txBody>
            <a:bodyPr/>
            <a:lstStyle/>
            <a:p/>
          </p:txBody>
        </p:sp>
        <p:sp>
          <p:nvSpPr>
            <p:cNvPr id="24" name="rc24"/>
            <p:cNvSpPr/>
            <p:nvPr/>
          </p:nvSpPr>
          <p:spPr>
            <a:xfrm>
              <a:off x="1296273" y="2884932"/>
              <a:ext cx="249522" cy="633239"/>
            </a:xfrm>
            <a:prstGeom prst="rect">
              <a:avLst/>
            </a:prstGeom>
            <a:solidFill>
              <a:srgbClr val="E2231A">
                <a:alpha val="100000"/>
              </a:srgbClr>
            </a:solidFill>
          </p:spPr>
          <p:txBody>
            <a:bodyPr/>
            <a:lstStyle/>
            <a:p/>
          </p:txBody>
        </p:sp>
        <p:sp>
          <p:nvSpPr>
            <p:cNvPr id="25" name="rc25"/>
            <p:cNvSpPr/>
            <p:nvPr/>
          </p:nvSpPr>
          <p:spPr>
            <a:xfrm>
              <a:off x="1573521" y="3509663"/>
              <a:ext cx="249522" cy="593033"/>
            </a:xfrm>
            <a:prstGeom prst="rect">
              <a:avLst/>
            </a:prstGeom>
            <a:solidFill>
              <a:srgbClr val="80BD41">
                <a:alpha val="100000"/>
              </a:srgbClr>
            </a:solidFill>
          </p:spPr>
          <p:txBody>
            <a:bodyPr/>
            <a:lstStyle/>
            <a:p/>
          </p:txBody>
        </p:sp>
        <p:sp>
          <p:nvSpPr>
            <p:cNvPr id="26" name="rc26"/>
            <p:cNvSpPr/>
            <p:nvPr/>
          </p:nvSpPr>
          <p:spPr>
            <a:xfrm>
              <a:off x="1573521" y="2867227"/>
              <a:ext cx="249522" cy="642436"/>
            </a:xfrm>
            <a:prstGeom prst="rect">
              <a:avLst/>
            </a:prstGeom>
            <a:solidFill>
              <a:srgbClr val="E2231A">
                <a:alpha val="100000"/>
              </a:srgbClr>
            </a:solidFill>
          </p:spPr>
          <p:txBody>
            <a:bodyPr/>
            <a:lstStyle/>
            <a:p/>
          </p:txBody>
        </p:sp>
        <p:sp>
          <p:nvSpPr>
            <p:cNvPr id="27" name="rc27"/>
            <p:cNvSpPr/>
            <p:nvPr/>
          </p:nvSpPr>
          <p:spPr>
            <a:xfrm>
              <a:off x="1850769" y="3421894"/>
              <a:ext cx="249522" cy="680802"/>
            </a:xfrm>
            <a:prstGeom prst="rect">
              <a:avLst/>
            </a:prstGeom>
            <a:solidFill>
              <a:srgbClr val="80BD41">
                <a:alpha val="100000"/>
              </a:srgbClr>
            </a:solidFill>
          </p:spPr>
          <p:txBody>
            <a:bodyPr/>
            <a:lstStyle/>
            <a:p/>
          </p:txBody>
        </p:sp>
        <p:sp>
          <p:nvSpPr>
            <p:cNvPr id="28" name="rc28"/>
            <p:cNvSpPr/>
            <p:nvPr/>
          </p:nvSpPr>
          <p:spPr>
            <a:xfrm>
              <a:off x="1850769" y="2841934"/>
              <a:ext cx="249522" cy="579960"/>
            </a:xfrm>
            <a:prstGeom prst="rect">
              <a:avLst/>
            </a:prstGeom>
            <a:solidFill>
              <a:srgbClr val="E2231A">
                <a:alpha val="100000"/>
              </a:srgbClr>
            </a:solidFill>
          </p:spPr>
          <p:txBody>
            <a:bodyPr/>
            <a:lstStyle/>
            <a:p/>
          </p:txBody>
        </p:sp>
        <p:sp>
          <p:nvSpPr>
            <p:cNvPr id="29" name="rc29"/>
            <p:cNvSpPr/>
            <p:nvPr/>
          </p:nvSpPr>
          <p:spPr>
            <a:xfrm>
              <a:off x="2128016" y="3325157"/>
              <a:ext cx="249522" cy="777539"/>
            </a:xfrm>
            <a:prstGeom prst="rect">
              <a:avLst/>
            </a:prstGeom>
            <a:solidFill>
              <a:srgbClr val="80BD41">
                <a:alpha val="100000"/>
              </a:srgbClr>
            </a:solidFill>
          </p:spPr>
          <p:txBody>
            <a:bodyPr/>
            <a:lstStyle/>
            <a:p/>
          </p:txBody>
        </p:sp>
        <p:sp>
          <p:nvSpPr>
            <p:cNvPr id="30" name="rc30"/>
            <p:cNvSpPr/>
            <p:nvPr/>
          </p:nvSpPr>
          <p:spPr>
            <a:xfrm>
              <a:off x="2128016" y="2806787"/>
              <a:ext cx="249522" cy="518370"/>
            </a:xfrm>
            <a:prstGeom prst="rect">
              <a:avLst/>
            </a:prstGeom>
            <a:solidFill>
              <a:srgbClr val="E2231A">
                <a:alpha val="100000"/>
              </a:srgbClr>
            </a:solidFill>
          </p:spPr>
          <p:txBody>
            <a:bodyPr/>
            <a:lstStyle/>
            <a:p/>
          </p:txBody>
        </p:sp>
        <p:sp>
          <p:nvSpPr>
            <p:cNvPr id="31" name="rc31"/>
            <p:cNvSpPr/>
            <p:nvPr/>
          </p:nvSpPr>
          <p:spPr>
            <a:xfrm>
              <a:off x="2405264" y="3350614"/>
              <a:ext cx="249522" cy="752082"/>
            </a:xfrm>
            <a:prstGeom prst="rect">
              <a:avLst/>
            </a:prstGeom>
            <a:solidFill>
              <a:srgbClr val="80BD41">
                <a:alpha val="100000"/>
              </a:srgbClr>
            </a:solidFill>
          </p:spPr>
          <p:txBody>
            <a:bodyPr/>
            <a:lstStyle/>
            <a:p/>
          </p:txBody>
        </p:sp>
        <p:sp>
          <p:nvSpPr>
            <p:cNvPr id="32" name="rc32"/>
            <p:cNvSpPr/>
            <p:nvPr/>
          </p:nvSpPr>
          <p:spPr>
            <a:xfrm>
              <a:off x="2405264" y="2783268"/>
              <a:ext cx="249522" cy="567346"/>
            </a:xfrm>
            <a:prstGeom prst="rect">
              <a:avLst/>
            </a:prstGeom>
            <a:solidFill>
              <a:srgbClr val="E2231A">
                <a:alpha val="100000"/>
              </a:srgbClr>
            </a:solidFill>
          </p:spPr>
          <p:txBody>
            <a:bodyPr/>
            <a:lstStyle/>
            <a:p/>
          </p:txBody>
        </p:sp>
        <p:sp>
          <p:nvSpPr>
            <p:cNvPr id="33" name="rc33"/>
            <p:cNvSpPr/>
            <p:nvPr/>
          </p:nvSpPr>
          <p:spPr>
            <a:xfrm>
              <a:off x="2682512" y="3111450"/>
              <a:ext cx="249522" cy="991246"/>
            </a:xfrm>
            <a:prstGeom prst="rect">
              <a:avLst/>
            </a:prstGeom>
            <a:solidFill>
              <a:srgbClr val="80BD41">
                <a:alpha val="100000"/>
              </a:srgbClr>
            </a:solidFill>
          </p:spPr>
          <p:txBody>
            <a:bodyPr/>
            <a:lstStyle/>
            <a:p/>
          </p:txBody>
        </p:sp>
        <p:sp>
          <p:nvSpPr>
            <p:cNvPr id="34" name="rc34"/>
            <p:cNvSpPr/>
            <p:nvPr/>
          </p:nvSpPr>
          <p:spPr>
            <a:xfrm>
              <a:off x="2682512" y="2763165"/>
              <a:ext cx="249522" cy="348284"/>
            </a:xfrm>
            <a:prstGeom prst="rect">
              <a:avLst/>
            </a:prstGeom>
            <a:solidFill>
              <a:srgbClr val="E2231A">
                <a:alpha val="100000"/>
              </a:srgbClr>
            </a:solidFill>
          </p:spPr>
          <p:txBody>
            <a:bodyPr/>
            <a:lstStyle/>
            <a:p/>
          </p:txBody>
        </p:sp>
        <p:sp>
          <p:nvSpPr>
            <p:cNvPr id="35" name="rc35"/>
            <p:cNvSpPr/>
            <p:nvPr/>
          </p:nvSpPr>
          <p:spPr>
            <a:xfrm>
              <a:off x="2959759" y="3015042"/>
              <a:ext cx="249522" cy="1087655"/>
            </a:xfrm>
            <a:prstGeom prst="rect">
              <a:avLst/>
            </a:prstGeom>
            <a:solidFill>
              <a:srgbClr val="80BD41">
                <a:alpha val="100000"/>
              </a:srgbClr>
            </a:solidFill>
          </p:spPr>
          <p:txBody>
            <a:bodyPr/>
            <a:lstStyle/>
            <a:p/>
          </p:txBody>
        </p:sp>
        <p:sp>
          <p:nvSpPr>
            <p:cNvPr id="36" name="rc36"/>
            <p:cNvSpPr/>
            <p:nvPr/>
          </p:nvSpPr>
          <p:spPr>
            <a:xfrm>
              <a:off x="2959759" y="2743128"/>
              <a:ext cx="249522" cy="271913"/>
            </a:xfrm>
            <a:prstGeom prst="rect">
              <a:avLst/>
            </a:prstGeom>
            <a:solidFill>
              <a:srgbClr val="E2231A">
                <a:alpha val="100000"/>
              </a:srgbClr>
            </a:solidFill>
          </p:spPr>
          <p:txBody>
            <a:bodyPr/>
            <a:lstStyle/>
            <a:p/>
          </p:txBody>
        </p:sp>
        <p:sp>
          <p:nvSpPr>
            <p:cNvPr id="37" name="rc37"/>
            <p:cNvSpPr/>
            <p:nvPr/>
          </p:nvSpPr>
          <p:spPr>
            <a:xfrm>
              <a:off x="3237007" y="2941134"/>
              <a:ext cx="249522" cy="1161562"/>
            </a:xfrm>
            <a:prstGeom prst="rect">
              <a:avLst/>
            </a:prstGeom>
            <a:solidFill>
              <a:srgbClr val="80BD41">
                <a:alpha val="100000"/>
              </a:srgbClr>
            </a:solidFill>
          </p:spPr>
          <p:txBody>
            <a:bodyPr/>
            <a:lstStyle/>
            <a:p/>
          </p:txBody>
        </p:sp>
        <p:sp>
          <p:nvSpPr>
            <p:cNvPr id="38" name="rc38"/>
            <p:cNvSpPr/>
            <p:nvPr/>
          </p:nvSpPr>
          <p:spPr>
            <a:xfrm>
              <a:off x="3237007" y="2719872"/>
              <a:ext cx="249522" cy="221262"/>
            </a:xfrm>
            <a:prstGeom prst="rect">
              <a:avLst/>
            </a:prstGeom>
            <a:solidFill>
              <a:srgbClr val="E2231A">
                <a:alpha val="100000"/>
              </a:srgbClr>
            </a:solidFill>
          </p:spPr>
          <p:txBody>
            <a:bodyPr/>
            <a:lstStyle/>
            <a:p/>
          </p:txBody>
        </p:sp>
        <p:sp>
          <p:nvSpPr>
            <p:cNvPr id="39" name="rc39"/>
            <p:cNvSpPr/>
            <p:nvPr/>
          </p:nvSpPr>
          <p:spPr>
            <a:xfrm>
              <a:off x="3514255" y="3008604"/>
              <a:ext cx="249522" cy="1094093"/>
            </a:xfrm>
            <a:prstGeom prst="rect">
              <a:avLst/>
            </a:prstGeom>
            <a:solidFill>
              <a:srgbClr val="80BD41">
                <a:alpha val="100000"/>
              </a:srgbClr>
            </a:solidFill>
          </p:spPr>
          <p:txBody>
            <a:bodyPr/>
            <a:lstStyle/>
            <a:p/>
          </p:txBody>
        </p:sp>
        <p:sp>
          <p:nvSpPr>
            <p:cNvPr id="40" name="rc40"/>
            <p:cNvSpPr/>
            <p:nvPr/>
          </p:nvSpPr>
          <p:spPr>
            <a:xfrm>
              <a:off x="3514255" y="2681801"/>
              <a:ext cx="249522" cy="326802"/>
            </a:xfrm>
            <a:prstGeom prst="rect">
              <a:avLst/>
            </a:prstGeom>
            <a:solidFill>
              <a:srgbClr val="E2231A">
                <a:alpha val="100000"/>
              </a:srgbClr>
            </a:solidFill>
          </p:spPr>
          <p:txBody>
            <a:bodyPr/>
            <a:lstStyle/>
            <a:p/>
          </p:txBody>
        </p:sp>
        <p:sp>
          <p:nvSpPr>
            <p:cNvPr id="41" name="rc41"/>
            <p:cNvSpPr/>
            <p:nvPr/>
          </p:nvSpPr>
          <p:spPr>
            <a:xfrm>
              <a:off x="3791502" y="2952992"/>
              <a:ext cx="249522" cy="1149704"/>
            </a:xfrm>
            <a:prstGeom prst="rect">
              <a:avLst/>
            </a:prstGeom>
            <a:solidFill>
              <a:srgbClr val="80BD41">
                <a:alpha val="100000"/>
              </a:srgbClr>
            </a:solidFill>
          </p:spPr>
          <p:txBody>
            <a:bodyPr/>
            <a:lstStyle/>
            <a:p/>
          </p:txBody>
        </p:sp>
        <p:sp>
          <p:nvSpPr>
            <p:cNvPr id="42" name="rc42"/>
            <p:cNvSpPr/>
            <p:nvPr/>
          </p:nvSpPr>
          <p:spPr>
            <a:xfrm>
              <a:off x="3791502" y="2647377"/>
              <a:ext cx="249522" cy="305615"/>
            </a:xfrm>
            <a:prstGeom prst="rect">
              <a:avLst/>
            </a:prstGeom>
            <a:solidFill>
              <a:srgbClr val="E2231A">
                <a:alpha val="100000"/>
              </a:srgbClr>
            </a:solidFill>
          </p:spPr>
          <p:txBody>
            <a:bodyPr/>
            <a:lstStyle/>
            <a:p/>
          </p:txBody>
        </p:sp>
        <p:sp>
          <p:nvSpPr>
            <p:cNvPr id="43" name="rc43"/>
            <p:cNvSpPr/>
            <p:nvPr/>
          </p:nvSpPr>
          <p:spPr>
            <a:xfrm>
              <a:off x="4068750" y="2894688"/>
              <a:ext cx="249522" cy="1208009"/>
            </a:xfrm>
            <a:prstGeom prst="rect">
              <a:avLst/>
            </a:prstGeom>
            <a:solidFill>
              <a:srgbClr val="80BD41">
                <a:alpha val="100000"/>
              </a:srgbClr>
            </a:solidFill>
          </p:spPr>
          <p:txBody>
            <a:bodyPr/>
            <a:lstStyle/>
            <a:p/>
          </p:txBody>
        </p:sp>
        <p:sp>
          <p:nvSpPr>
            <p:cNvPr id="44" name="rc44"/>
            <p:cNvSpPr/>
            <p:nvPr/>
          </p:nvSpPr>
          <p:spPr>
            <a:xfrm>
              <a:off x="4068750" y="2611310"/>
              <a:ext cx="249522" cy="283377"/>
            </a:xfrm>
            <a:prstGeom prst="rect">
              <a:avLst/>
            </a:prstGeom>
            <a:solidFill>
              <a:srgbClr val="E2231A">
                <a:alpha val="100000"/>
              </a:srgbClr>
            </a:solidFill>
          </p:spPr>
          <p:txBody>
            <a:bodyPr/>
            <a:lstStyle/>
            <a:p/>
          </p:txBody>
        </p:sp>
        <p:sp>
          <p:nvSpPr>
            <p:cNvPr id="45" name="rc45"/>
            <p:cNvSpPr/>
            <p:nvPr/>
          </p:nvSpPr>
          <p:spPr>
            <a:xfrm>
              <a:off x="4345998" y="2811221"/>
              <a:ext cx="249522" cy="1291475"/>
            </a:xfrm>
            <a:prstGeom prst="rect">
              <a:avLst/>
            </a:prstGeom>
            <a:solidFill>
              <a:srgbClr val="80BD41">
                <a:alpha val="100000"/>
              </a:srgbClr>
            </a:solidFill>
          </p:spPr>
          <p:txBody>
            <a:bodyPr/>
            <a:lstStyle/>
            <a:p/>
          </p:txBody>
        </p:sp>
        <p:sp>
          <p:nvSpPr>
            <p:cNvPr id="46" name="rc46"/>
            <p:cNvSpPr/>
            <p:nvPr/>
          </p:nvSpPr>
          <p:spPr>
            <a:xfrm>
              <a:off x="4345998" y="2565224"/>
              <a:ext cx="249522" cy="245996"/>
            </a:xfrm>
            <a:prstGeom prst="rect">
              <a:avLst/>
            </a:prstGeom>
            <a:solidFill>
              <a:srgbClr val="E2231A">
                <a:alpha val="100000"/>
              </a:srgbClr>
            </a:solidFill>
          </p:spPr>
          <p:txBody>
            <a:bodyPr/>
            <a:lstStyle/>
            <a:p/>
          </p:txBody>
        </p:sp>
        <p:sp>
          <p:nvSpPr>
            <p:cNvPr id="47" name="rc47"/>
            <p:cNvSpPr/>
            <p:nvPr/>
          </p:nvSpPr>
          <p:spPr>
            <a:xfrm>
              <a:off x="4623245" y="2785042"/>
              <a:ext cx="249522" cy="1317655"/>
            </a:xfrm>
            <a:prstGeom prst="rect">
              <a:avLst/>
            </a:prstGeom>
            <a:solidFill>
              <a:srgbClr val="80BD41">
                <a:alpha val="100000"/>
              </a:srgbClr>
            </a:solidFill>
          </p:spPr>
          <p:txBody>
            <a:bodyPr/>
            <a:lstStyle/>
            <a:p/>
          </p:txBody>
        </p:sp>
        <p:sp>
          <p:nvSpPr>
            <p:cNvPr id="48" name="rc48"/>
            <p:cNvSpPr/>
            <p:nvPr/>
          </p:nvSpPr>
          <p:spPr>
            <a:xfrm>
              <a:off x="4623245" y="2515164"/>
              <a:ext cx="249522" cy="269877"/>
            </a:xfrm>
            <a:prstGeom prst="rect">
              <a:avLst/>
            </a:prstGeom>
            <a:solidFill>
              <a:srgbClr val="E2231A">
                <a:alpha val="100000"/>
              </a:srgbClr>
            </a:solidFill>
          </p:spPr>
          <p:txBody>
            <a:bodyPr/>
            <a:lstStyle/>
            <a:p/>
          </p:txBody>
        </p:sp>
        <p:sp>
          <p:nvSpPr>
            <p:cNvPr id="49" name="rc49"/>
            <p:cNvSpPr/>
            <p:nvPr/>
          </p:nvSpPr>
          <p:spPr>
            <a:xfrm>
              <a:off x="4900493" y="2756070"/>
              <a:ext cx="249522" cy="1346626"/>
            </a:xfrm>
            <a:prstGeom prst="rect">
              <a:avLst/>
            </a:prstGeom>
            <a:solidFill>
              <a:srgbClr val="80BD41">
                <a:alpha val="100000"/>
              </a:srgbClr>
            </a:solidFill>
          </p:spPr>
          <p:txBody>
            <a:bodyPr/>
            <a:lstStyle/>
            <a:p/>
          </p:txBody>
        </p:sp>
        <p:sp>
          <p:nvSpPr>
            <p:cNvPr id="50" name="rc50"/>
            <p:cNvSpPr/>
            <p:nvPr/>
          </p:nvSpPr>
          <p:spPr>
            <a:xfrm>
              <a:off x="4900493" y="2499562"/>
              <a:ext cx="249522" cy="256508"/>
            </a:xfrm>
            <a:prstGeom prst="rect">
              <a:avLst/>
            </a:prstGeom>
            <a:solidFill>
              <a:srgbClr val="E2231A">
                <a:alpha val="100000"/>
              </a:srgbClr>
            </a:solidFill>
          </p:spPr>
          <p:txBody>
            <a:bodyPr/>
            <a:lstStyle/>
            <a:p/>
          </p:txBody>
        </p:sp>
        <p:sp>
          <p:nvSpPr>
            <p:cNvPr id="51" name="rc51"/>
            <p:cNvSpPr/>
            <p:nvPr/>
          </p:nvSpPr>
          <p:spPr>
            <a:xfrm>
              <a:off x="5177741" y="2822915"/>
              <a:ext cx="249522" cy="1279781"/>
            </a:xfrm>
            <a:prstGeom prst="rect">
              <a:avLst/>
            </a:prstGeom>
            <a:solidFill>
              <a:srgbClr val="80BD41">
                <a:alpha val="100000"/>
              </a:srgbClr>
            </a:solidFill>
          </p:spPr>
          <p:txBody>
            <a:bodyPr/>
            <a:lstStyle/>
            <a:p/>
          </p:txBody>
        </p:sp>
        <p:sp>
          <p:nvSpPr>
            <p:cNvPr id="52" name="rc52"/>
            <p:cNvSpPr/>
            <p:nvPr/>
          </p:nvSpPr>
          <p:spPr>
            <a:xfrm>
              <a:off x="5177741" y="2502978"/>
              <a:ext cx="249522" cy="319937"/>
            </a:xfrm>
            <a:prstGeom prst="rect">
              <a:avLst/>
            </a:prstGeom>
            <a:solidFill>
              <a:srgbClr val="E2231A">
                <a:alpha val="100000"/>
              </a:srgbClr>
            </a:solidFill>
          </p:spPr>
          <p:txBody>
            <a:bodyPr/>
            <a:lstStyle/>
            <a:p/>
          </p:txBody>
        </p:sp>
        <p:sp>
          <p:nvSpPr>
            <p:cNvPr id="53" name="rc53"/>
            <p:cNvSpPr/>
            <p:nvPr/>
          </p:nvSpPr>
          <p:spPr>
            <a:xfrm>
              <a:off x="5454988" y="2817692"/>
              <a:ext cx="249522" cy="1285004"/>
            </a:xfrm>
            <a:prstGeom prst="rect">
              <a:avLst/>
            </a:prstGeom>
            <a:solidFill>
              <a:srgbClr val="80BD41">
                <a:alpha val="100000"/>
              </a:srgbClr>
            </a:solidFill>
          </p:spPr>
          <p:txBody>
            <a:bodyPr/>
            <a:lstStyle/>
            <a:p/>
          </p:txBody>
        </p:sp>
        <p:sp>
          <p:nvSpPr>
            <p:cNvPr id="54" name="rc54"/>
            <p:cNvSpPr/>
            <p:nvPr/>
          </p:nvSpPr>
          <p:spPr>
            <a:xfrm>
              <a:off x="5454988" y="2496441"/>
              <a:ext cx="249522" cy="321251"/>
            </a:xfrm>
            <a:prstGeom prst="rect">
              <a:avLst/>
            </a:prstGeom>
            <a:solidFill>
              <a:srgbClr val="E2231A">
                <a:alpha val="100000"/>
              </a:srgbClr>
            </a:solidFill>
          </p:spPr>
          <p:txBody>
            <a:bodyPr/>
            <a:lstStyle/>
            <a:p/>
          </p:txBody>
        </p:sp>
        <p:sp>
          <p:nvSpPr>
            <p:cNvPr id="55" name="rc55"/>
            <p:cNvSpPr/>
            <p:nvPr/>
          </p:nvSpPr>
          <p:spPr>
            <a:xfrm>
              <a:off x="5732236" y="2592160"/>
              <a:ext cx="249522" cy="1510537"/>
            </a:xfrm>
            <a:prstGeom prst="rect">
              <a:avLst/>
            </a:prstGeom>
            <a:solidFill>
              <a:srgbClr val="80BD41">
                <a:alpha val="100000"/>
              </a:srgbClr>
            </a:solidFill>
          </p:spPr>
          <p:txBody>
            <a:bodyPr/>
            <a:lstStyle/>
            <a:p/>
          </p:txBody>
        </p:sp>
        <p:sp>
          <p:nvSpPr>
            <p:cNvPr id="56" name="rc56"/>
            <p:cNvSpPr/>
            <p:nvPr/>
          </p:nvSpPr>
          <p:spPr>
            <a:xfrm>
              <a:off x="5732236" y="2478474"/>
              <a:ext cx="249522" cy="113686"/>
            </a:xfrm>
            <a:prstGeom prst="rect">
              <a:avLst/>
            </a:prstGeom>
            <a:solidFill>
              <a:srgbClr val="E2231A">
                <a:alpha val="100000"/>
              </a:srgbClr>
            </a:solidFill>
          </p:spPr>
          <p:txBody>
            <a:bodyPr/>
            <a:lstStyle/>
            <a:p/>
          </p:txBody>
        </p:sp>
        <p:sp>
          <p:nvSpPr>
            <p:cNvPr id="57" name="rc57"/>
            <p:cNvSpPr/>
            <p:nvPr/>
          </p:nvSpPr>
          <p:spPr>
            <a:xfrm>
              <a:off x="6009484" y="2642055"/>
              <a:ext cx="249522" cy="1460641"/>
            </a:xfrm>
            <a:prstGeom prst="rect">
              <a:avLst/>
            </a:prstGeom>
            <a:solidFill>
              <a:srgbClr val="80BD41">
                <a:alpha val="100000"/>
              </a:srgbClr>
            </a:solidFill>
          </p:spPr>
          <p:txBody>
            <a:bodyPr/>
            <a:lstStyle/>
            <a:p/>
          </p:txBody>
        </p:sp>
        <p:sp>
          <p:nvSpPr>
            <p:cNvPr id="58" name="rc58"/>
            <p:cNvSpPr/>
            <p:nvPr/>
          </p:nvSpPr>
          <p:spPr>
            <a:xfrm>
              <a:off x="6009484" y="2479755"/>
              <a:ext cx="249522" cy="162300"/>
            </a:xfrm>
            <a:prstGeom prst="rect">
              <a:avLst/>
            </a:prstGeom>
            <a:solidFill>
              <a:srgbClr val="E2231A">
                <a:alpha val="100000"/>
              </a:srgbClr>
            </a:solidFill>
          </p:spPr>
          <p:txBody>
            <a:bodyPr/>
            <a:lstStyle/>
            <a:p/>
          </p:txBody>
        </p:sp>
        <p:sp>
          <p:nvSpPr>
            <p:cNvPr id="59" name="rc59"/>
            <p:cNvSpPr/>
            <p:nvPr/>
          </p:nvSpPr>
          <p:spPr>
            <a:xfrm>
              <a:off x="6286731" y="2718656"/>
              <a:ext cx="249522" cy="1384040"/>
            </a:xfrm>
            <a:prstGeom prst="rect">
              <a:avLst/>
            </a:prstGeom>
            <a:solidFill>
              <a:srgbClr val="80BD41">
                <a:alpha val="100000"/>
              </a:srgbClr>
            </a:solidFill>
          </p:spPr>
          <p:txBody>
            <a:bodyPr/>
            <a:lstStyle/>
            <a:p/>
          </p:txBody>
        </p:sp>
        <p:sp>
          <p:nvSpPr>
            <p:cNvPr id="60" name="rc60"/>
            <p:cNvSpPr/>
            <p:nvPr/>
          </p:nvSpPr>
          <p:spPr>
            <a:xfrm>
              <a:off x="6286731" y="2493354"/>
              <a:ext cx="249522" cy="225302"/>
            </a:xfrm>
            <a:prstGeom prst="rect">
              <a:avLst/>
            </a:prstGeom>
            <a:solidFill>
              <a:srgbClr val="E2231A">
                <a:alpha val="100000"/>
              </a:srgbClr>
            </a:solidFill>
          </p:spPr>
          <p:txBody>
            <a:bodyPr/>
            <a:lstStyle/>
            <a:p/>
          </p:txBody>
        </p:sp>
        <p:sp>
          <p:nvSpPr>
            <p:cNvPr id="61" name="rc61"/>
            <p:cNvSpPr/>
            <p:nvPr/>
          </p:nvSpPr>
          <p:spPr>
            <a:xfrm>
              <a:off x="6563979" y="2732781"/>
              <a:ext cx="249522" cy="1369915"/>
            </a:xfrm>
            <a:prstGeom prst="rect">
              <a:avLst/>
            </a:prstGeom>
            <a:solidFill>
              <a:srgbClr val="80BD41">
                <a:alpha val="100000"/>
              </a:srgbClr>
            </a:solidFill>
          </p:spPr>
          <p:txBody>
            <a:bodyPr/>
            <a:lstStyle/>
            <a:p/>
          </p:txBody>
        </p:sp>
        <p:sp>
          <p:nvSpPr>
            <p:cNvPr id="62" name="rc62"/>
            <p:cNvSpPr/>
            <p:nvPr/>
          </p:nvSpPr>
          <p:spPr>
            <a:xfrm>
              <a:off x="6563979" y="2509777"/>
              <a:ext cx="249522" cy="223003"/>
            </a:xfrm>
            <a:prstGeom prst="rect">
              <a:avLst/>
            </a:prstGeom>
            <a:solidFill>
              <a:srgbClr val="E2231A">
                <a:alpha val="100000"/>
              </a:srgbClr>
            </a:solidFill>
          </p:spPr>
          <p:txBody>
            <a:bodyPr/>
            <a:lstStyle/>
            <a:p/>
          </p:txBody>
        </p:sp>
        <p:sp>
          <p:nvSpPr>
            <p:cNvPr id="63" name="rc63"/>
            <p:cNvSpPr/>
            <p:nvPr/>
          </p:nvSpPr>
          <p:spPr>
            <a:xfrm>
              <a:off x="6841227" y="2781363"/>
              <a:ext cx="249522" cy="1321334"/>
            </a:xfrm>
            <a:prstGeom prst="rect">
              <a:avLst/>
            </a:prstGeom>
            <a:solidFill>
              <a:srgbClr val="80BD41">
                <a:alpha val="100000"/>
              </a:srgbClr>
            </a:solidFill>
          </p:spPr>
          <p:txBody>
            <a:bodyPr/>
            <a:lstStyle/>
            <a:p/>
          </p:txBody>
        </p:sp>
        <p:sp>
          <p:nvSpPr>
            <p:cNvPr id="64" name="rc64"/>
            <p:cNvSpPr/>
            <p:nvPr/>
          </p:nvSpPr>
          <p:spPr>
            <a:xfrm>
              <a:off x="6841227" y="2491317"/>
              <a:ext cx="249522" cy="290045"/>
            </a:xfrm>
            <a:prstGeom prst="rect">
              <a:avLst/>
            </a:prstGeom>
            <a:solidFill>
              <a:srgbClr val="E2231A">
                <a:alpha val="100000"/>
              </a:srgbClr>
            </a:solidFill>
          </p:spPr>
          <p:txBody>
            <a:bodyPr/>
            <a:lstStyle/>
            <a:p/>
          </p:txBody>
        </p:sp>
        <p:sp>
          <p:nvSpPr>
            <p:cNvPr id="65" name="rc65"/>
            <p:cNvSpPr/>
            <p:nvPr/>
          </p:nvSpPr>
          <p:spPr>
            <a:xfrm>
              <a:off x="7118474" y="2657789"/>
              <a:ext cx="249522" cy="1444907"/>
            </a:xfrm>
            <a:prstGeom prst="rect">
              <a:avLst/>
            </a:prstGeom>
            <a:solidFill>
              <a:srgbClr val="80BD41">
                <a:alpha val="100000"/>
              </a:srgbClr>
            </a:solidFill>
          </p:spPr>
          <p:txBody>
            <a:bodyPr/>
            <a:lstStyle/>
            <a:p/>
          </p:txBody>
        </p:sp>
        <p:sp>
          <p:nvSpPr>
            <p:cNvPr id="66" name="rc66"/>
            <p:cNvSpPr/>
            <p:nvPr/>
          </p:nvSpPr>
          <p:spPr>
            <a:xfrm>
              <a:off x="7118474" y="2460769"/>
              <a:ext cx="249522" cy="197020"/>
            </a:xfrm>
            <a:prstGeom prst="rect">
              <a:avLst/>
            </a:prstGeom>
            <a:solidFill>
              <a:srgbClr val="E2231A">
                <a:alpha val="100000"/>
              </a:srgbClr>
            </a:solidFill>
          </p:spPr>
          <p:txBody>
            <a:bodyPr/>
            <a:lstStyle/>
            <a:p/>
          </p:txBody>
        </p:sp>
        <p:sp>
          <p:nvSpPr>
            <p:cNvPr id="67" name="rc67"/>
            <p:cNvSpPr/>
            <p:nvPr/>
          </p:nvSpPr>
          <p:spPr>
            <a:xfrm>
              <a:off x="7395722" y="2649643"/>
              <a:ext cx="249522" cy="1453053"/>
            </a:xfrm>
            <a:prstGeom prst="rect">
              <a:avLst/>
            </a:prstGeom>
            <a:solidFill>
              <a:srgbClr val="80BD41">
                <a:alpha val="100000"/>
              </a:srgbClr>
            </a:solidFill>
          </p:spPr>
          <p:txBody>
            <a:bodyPr/>
            <a:lstStyle/>
            <a:p/>
          </p:txBody>
        </p:sp>
        <p:sp>
          <p:nvSpPr>
            <p:cNvPr id="68" name="rc68"/>
            <p:cNvSpPr/>
            <p:nvPr/>
          </p:nvSpPr>
          <p:spPr>
            <a:xfrm>
              <a:off x="7395722" y="2432520"/>
              <a:ext cx="249522" cy="217123"/>
            </a:xfrm>
            <a:prstGeom prst="rect">
              <a:avLst/>
            </a:prstGeom>
            <a:solidFill>
              <a:srgbClr val="E2231A">
                <a:alpha val="100000"/>
              </a:srgbClr>
            </a:solidFill>
          </p:spPr>
          <p:txBody>
            <a:bodyPr/>
            <a:lstStyle/>
            <a:p/>
          </p:txBody>
        </p:sp>
        <p:sp>
          <p:nvSpPr>
            <p:cNvPr id="69" name="rc69"/>
            <p:cNvSpPr/>
            <p:nvPr/>
          </p:nvSpPr>
          <p:spPr>
            <a:xfrm>
              <a:off x="7672970" y="2615284"/>
              <a:ext cx="249522" cy="1487412"/>
            </a:xfrm>
            <a:prstGeom prst="rect">
              <a:avLst/>
            </a:prstGeom>
            <a:solidFill>
              <a:srgbClr val="80BD41">
                <a:alpha val="100000"/>
              </a:srgbClr>
            </a:solidFill>
          </p:spPr>
          <p:txBody>
            <a:bodyPr/>
            <a:lstStyle/>
            <a:p/>
          </p:txBody>
        </p:sp>
        <p:sp>
          <p:nvSpPr>
            <p:cNvPr id="70" name="rc70"/>
            <p:cNvSpPr/>
            <p:nvPr/>
          </p:nvSpPr>
          <p:spPr>
            <a:xfrm>
              <a:off x="7672970" y="2393037"/>
              <a:ext cx="249522" cy="222247"/>
            </a:xfrm>
            <a:prstGeom prst="rect">
              <a:avLst/>
            </a:prstGeom>
            <a:solidFill>
              <a:srgbClr val="E2231A">
                <a:alpha val="100000"/>
              </a:srgbClr>
            </a:solidFill>
          </p:spPr>
          <p:txBody>
            <a:bodyPr/>
            <a:lstStyle/>
            <a:p/>
          </p:txBody>
        </p:sp>
        <p:sp>
          <p:nvSpPr>
            <p:cNvPr id="71" name="rc71"/>
            <p:cNvSpPr/>
            <p:nvPr/>
          </p:nvSpPr>
          <p:spPr>
            <a:xfrm>
              <a:off x="7950217" y="2591470"/>
              <a:ext cx="249522" cy="1511226"/>
            </a:xfrm>
            <a:prstGeom prst="rect">
              <a:avLst/>
            </a:prstGeom>
            <a:solidFill>
              <a:srgbClr val="80BD41">
                <a:alpha val="100000"/>
              </a:srgbClr>
            </a:solidFill>
          </p:spPr>
          <p:txBody>
            <a:bodyPr/>
            <a:lstStyle/>
            <a:p/>
          </p:txBody>
        </p:sp>
        <p:sp>
          <p:nvSpPr>
            <p:cNvPr id="72" name="rc72"/>
            <p:cNvSpPr/>
            <p:nvPr/>
          </p:nvSpPr>
          <p:spPr>
            <a:xfrm>
              <a:off x="7950217" y="2365641"/>
              <a:ext cx="249522" cy="225828"/>
            </a:xfrm>
            <a:prstGeom prst="rect">
              <a:avLst/>
            </a:prstGeom>
            <a:solidFill>
              <a:srgbClr val="E2231A">
                <a:alpha val="100000"/>
              </a:srgbClr>
            </a:solidFill>
          </p:spPr>
          <p:txBody>
            <a:bodyPr/>
            <a:lstStyle/>
            <a:p/>
          </p:txBody>
        </p:sp>
        <p:sp>
          <p:nvSpPr>
            <p:cNvPr id="73" name="pl73"/>
            <p:cNvSpPr/>
            <p:nvPr/>
          </p:nvSpPr>
          <p:spPr>
            <a:xfrm>
              <a:off x="1421035" y="1410261"/>
              <a:ext cx="6653943" cy="1302791"/>
            </a:xfrm>
            <a:custGeom>
              <a:avLst/>
              <a:pathLst>
                <a:path w="6653943" h="1302791">
                  <a:moveTo>
                    <a:pt x="0" y="1302791"/>
                  </a:moveTo>
                  <a:lnTo>
                    <a:pt x="277247" y="1302791"/>
                  </a:lnTo>
                  <a:lnTo>
                    <a:pt x="554495" y="1129085"/>
                  </a:lnTo>
                  <a:lnTo>
                    <a:pt x="831742" y="955380"/>
                  </a:lnTo>
                  <a:lnTo>
                    <a:pt x="1108990" y="1042233"/>
                  </a:lnTo>
                  <a:lnTo>
                    <a:pt x="1386238" y="550067"/>
                  </a:lnTo>
                  <a:lnTo>
                    <a:pt x="1663485" y="376361"/>
                  </a:lnTo>
                  <a:lnTo>
                    <a:pt x="1940733" y="260558"/>
                  </a:lnTo>
                  <a:lnTo>
                    <a:pt x="2217981" y="463214"/>
                  </a:lnTo>
                  <a:lnTo>
                    <a:pt x="2495228" y="405312"/>
                  </a:lnTo>
                  <a:lnTo>
                    <a:pt x="2772476" y="347411"/>
                  </a:lnTo>
                  <a:lnTo>
                    <a:pt x="3049724" y="260558"/>
                  </a:lnTo>
                  <a:lnTo>
                    <a:pt x="3326971" y="289509"/>
                  </a:lnTo>
                  <a:lnTo>
                    <a:pt x="3604219" y="260558"/>
                  </a:lnTo>
                  <a:lnTo>
                    <a:pt x="3881467" y="376361"/>
                  </a:lnTo>
                  <a:lnTo>
                    <a:pt x="4158714" y="376361"/>
                  </a:lnTo>
                  <a:lnTo>
                    <a:pt x="4435962" y="0"/>
                  </a:lnTo>
                  <a:lnTo>
                    <a:pt x="4713210" y="86852"/>
                  </a:lnTo>
                  <a:lnTo>
                    <a:pt x="4990457" y="202656"/>
                  </a:lnTo>
                  <a:lnTo>
                    <a:pt x="5267705" y="202656"/>
                  </a:lnTo>
                  <a:lnTo>
                    <a:pt x="5544953" y="318460"/>
                  </a:lnTo>
                  <a:lnTo>
                    <a:pt x="5822200" y="144754"/>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5" name="tx75"/>
            <p:cNvSpPr/>
            <p:nvPr/>
          </p:nvSpPr>
          <p:spPr>
            <a:xfrm>
              <a:off x="2746983"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1303481" y="274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627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7565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605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73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55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324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96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57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775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05" name="tx105"/>
            <p:cNvSpPr/>
            <p:nvPr/>
          </p:nvSpPr>
          <p:spPr>
            <a:xfrm>
              <a:off x="1303481" y="3166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06" name="tx106"/>
            <p:cNvSpPr/>
            <p:nvPr/>
          </p:nvSpPr>
          <p:spPr>
            <a:xfrm>
              <a:off x="2689720" y="35719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301.8</a:t>
              </a:r>
            </a:p>
          </p:txBody>
        </p:sp>
        <p:sp>
          <p:nvSpPr>
            <p:cNvPr id="107" name="tx107"/>
            <p:cNvSpPr/>
            <p:nvPr/>
          </p:nvSpPr>
          <p:spPr>
            <a:xfrm>
              <a:off x="2728897" y="29022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8" name="tx108"/>
            <p:cNvSpPr/>
            <p:nvPr/>
          </p:nvSpPr>
          <p:spPr>
            <a:xfrm>
              <a:off x="4075958" y="34635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367.8</a:t>
              </a:r>
            </a:p>
          </p:txBody>
        </p:sp>
        <p:sp>
          <p:nvSpPr>
            <p:cNvPr id="109" name="tx109"/>
            <p:cNvSpPr/>
            <p:nvPr/>
          </p:nvSpPr>
          <p:spPr>
            <a:xfrm>
              <a:off x="4102084" y="2717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0" name="tx110"/>
            <p:cNvSpPr/>
            <p:nvPr/>
          </p:nvSpPr>
          <p:spPr>
            <a:xfrm>
              <a:off x="5462196" y="3425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1" name="tx111"/>
            <p:cNvSpPr/>
            <p:nvPr/>
          </p:nvSpPr>
          <p:spPr>
            <a:xfrm>
              <a:off x="5488322" y="2622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12" name="tx112"/>
            <p:cNvSpPr/>
            <p:nvPr/>
          </p:nvSpPr>
          <p:spPr>
            <a:xfrm>
              <a:off x="6610364" y="338383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13" name="tx113"/>
            <p:cNvSpPr/>
            <p:nvPr/>
          </p:nvSpPr>
          <p:spPr>
            <a:xfrm>
              <a:off x="6597312" y="2586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14" name="tx114"/>
            <p:cNvSpPr/>
            <p:nvPr/>
          </p:nvSpPr>
          <p:spPr>
            <a:xfrm>
              <a:off x="6848435" y="3406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402.3</a:t>
              </a:r>
            </a:p>
          </p:txBody>
        </p:sp>
        <p:sp>
          <p:nvSpPr>
            <p:cNvPr id="115" name="tx115"/>
            <p:cNvSpPr/>
            <p:nvPr/>
          </p:nvSpPr>
          <p:spPr>
            <a:xfrm>
              <a:off x="6874560" y="26012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16" name="tx116"/>
            <p:cNvSpPr/>
            <p:nvPr/>
          </p:nvSpPr>
          <p:spPr>
            <a:xfrm>
              <a:off x="7125682" y="33451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17" name="tx117"/>
            <p:cNvSpPr/>
            <p:nvPr/>
          </p:nvSpPr>
          <p:spPr>
            <a:xfrm>
              <a:off x="7190985" y="25242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8" name="tx118"/>
            <p:cNvSpPr/>
            <p:nvPr/>
          </p:nvSpPr>
          <p:spPr>
            <a:xfrm>
              <a:off x="7402930" y="33422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442.4</a:t>
              </a:r>
            </a:p>
          </p:txBody>
        </p:sp>
        <p:sp>
          <p:nvSpPr>
            <p:cNvPr id="119" name="tx119"/>
            <p:cNvSpPr/>
            <p:nvPr/>
          </p:nvSpPr>
          <p:spPr>
            <a:xfrm>
              <a:off x="7429055" y="2506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0" name="tx120"/>
            <p:cNvSpPr/>
            <p:nvPr/>
          </p:nvSpPr>
          <p:spPr>
            <a:xfrm>
              <a:off x="7680178" y="3323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452.8</a:t>
              </a:r>
            </a:p>
          </p:txBody>
        </p:sp>
        <p:sp>
          <p:nvSpPr>
            <p:cNvPr id="121" name="tx121"/>
            <p:cNvSpPr/>
            <p:nvPr/>
          </p:nvSpPr>
          <p:spPr>
            <a:xfrm>
              <a:off x="7706303" y="2469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2" name="tx122"/>
            <p:cNvSpPr/>
            <p:nvPr/>
          </p:nvSpPr>
          <p:spPr>
            <a:xfrm>
              <a:off x="7957425" y="3312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460.1</a:t>
              </a:r>
            </a:p>
          </p:txBody>
        </p:sp>
        <p:sp>
          <p:nvSpPr>
            <p:cNvPr id="123" name="tx123"/>
            <p:cNvSpPr/>
            <p:nvPr/>
          </p:nvSpPr>
          <p:spPr>
            <a:xfrm>
              <a:off x="7983551" y="244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9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408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870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4" name="tx144"/>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l145"/>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7" name="rc147"/>
            <p:cNvSpPr/>
            <p:nvPr/>
          </p:nvSpPr>
          <p:spPr>
            <a:xfrm>
              <a:off x="4545960" y="5010059"/>
              <a:ext cx="201456" cy="201456"/>
            </a:xfrm>
            <a:prstGeom prst="rect">
              <a:avLst/>
            </a:prstGeom>
            <a:solidFill>
              <a:srgbClr val="E2231A">
                <a:alpha val="100000"/>
              </a:srgbClr>
            </a:solidFill>
          </p:spPr>
          <p:txBody>
            <a:bodyPr/>
            <a:lstStyle/>
            <a:p/>
          </p:txBody>
        </p:sp>
        <p:sp>
          <p:nvSpPr>
            <p:cNvPr id="148" name="rc148"/>
            <p:cNvSpPr/>
            <p:nvPr/>
          </p:nvSpPr>
          <p:spPr>
            <a:xfrm>
              <a:off x="5766533" y="5010059"/>
              <a:ext cx="201456" cy="201456"/>
            </a:xfrm>
            <a:prstGeom prst="rect">
              <a:avLst/>
            </a:prstGeom>
            <a:solidFill>
              <a:srgbClr val="80BD41">
                <a:alpha val="100000"/>
              </a:srgbClr>
            </a:solidFill>
          </p:spPr>
          <p:txBody>
            <a:bodyPr/>
            <a:lstStyle/>
            <a:p/>
          </p:txBody>
        </p:sp>
        <p:sp>
          <p:nvSpPr>
            <p:cNvPr id="149" name="tx149"/>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0" name="tx150"/>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1" name="tx151"/>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Sénégal, 2000-2024</a:t>
              </a:r>
            </a:p>
          </p:txBody>
        </p:sp>
        <p:sp>
          <p:nvSpPr>
            <p:cNvPr id="153" name="pl153"/>
            <p:cNvSpPr/>
            <p:nvPr/>
          </p:nvSpPr>
          <p:spPr>
            <a:xfrm>
              <a:off x="2539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185112" cy="167191"/>
            </a:xfrm>
            <a:prstGeom prst="rect">
              <a:avLst/>
            </a:prstGeom>
            <a:solidFill>
              <a:srgbClr val="80BD41">
                <a:alpha val="100000"/>
              </a:srgbClr>
            </a:solidFill>
          </p:spPr>
          <p:txBody>
            <a:bodyPr/>
            <a:lstStyle/>
            <a:p/>
          </p:txBody>
        </p:sp>
        <p:sp>
          <p:nvSpPr>
            <p:cNvPr id="163" name="rc163"/>
            <p:cNvSpPr/>
            <p:nvPr/>
          </p:nvSpPr>
          <p:spPr>
            <a:xfrm>
              <a:off x="6481386" y="5889059"/>
              <a:ext cx="844064" cy="167191"/>
            </a:xfrm>
            <a:prstGeom prst="rect">
              <a:avLst/>
            </a:prstGeom>
            <a:solidFill>
              <a:srgbClr val="E2231A">
                <a:alpha val="100000"/>
              </a:srgbClr>
            </a:solidFill>
          </p:spPr>
          <p:txBody>
            <a:bodyPr/>
            <a:lstStyle/>
            <a:p/>
          </p:txBody>
        </p:sp>
        <p:sp>
          <p:nvSpPr>
            <p:cNvPr id="164" name="rc164"/>
            <p:cNvSpPr/>
            <p:nvPr/>
          </p:nvSpPr>
          <p:spPr>
            <a:xfrm>
              <a:off x="1296273" y="5680069"/>
              <a:ext cx="5629835" cy="167191"/>
            </a:xfrm>
            <a:prstGeom prst="rect">
              <a:avLst/>
            </a:prstGeom>
            <a:solidFill>
              <a:srgbClr val="80BD41">
                <a:alpha val="100000"/>
              </a:srgbClr>
            </a:solidFill>
          </p:spPr>
          <p:txBody>
            <a:bodyPr/>
            <a:lstStyle/>
            <a:p/>
          </p:txBody>
        </p:sp>
        <p:sp>
          <p:nvSpPr>
            <p:cNvPr id="165" name="rc165"/>
            <p:cNvSpPr/>
            <p:nvPr/>
          </p:nvSpPr>
          <p:spPr>
            <a:xfrm>
              <a:off x="6926108" y="5680069"/>
              <a:ext cx="841205" cy="167191"/>
            </a:xfrm>
            <a:prstGeom prst="rect">
              <a:avLst/>
            </a:prstGeom>
            <a:solidFill>
              <a:srgbClr val="E2231A">
                <a:alpha val="100000"/>
              </a:srgbClr>
            </a:solidFill>
          </p:spPr>
          <p:txBody>
            <a:bodyPr/>
            <a:lstStyle/>
            <a:p/>
          </p:txBody>
        </p:sp>
        <p:sp>
          <p:nvSpPr>
            <p:cNvPr id="166" name="rc166"/>
            <p:cNvSpPr/>
            <p:nvPr/>
          </p:nvSpPr>
          <p:spPr>
            <a:xfrm>
              <a:off x="1296273" y="5471080"/>
              <a:ext cx="5719973" cy="167191"/>
            </a:xfrm>
            <a:prstGeom prst="rect">
              <a:avLst/>
            </a:prstGeom>
            <a:solidFill>
              <a:srgbClr val="80BD41">
                <a:alpha val="100000"/>
              </a:srgbClr>
            </a:solidFill>
          </p:spPr>
          <p:txBody>
            <a:bodyPr/>
            <a:lstStyle/>
            <a:p/>
          </p:txBody>
        </p:sp>
        <p:sp>
          <p:nvSpPr>
            <p:cNvPr id="167" name="rc167"/>
            <p:cNvSpPr/>
            <p:nvPr/>
          </p:nvSpPr>
          <p:spPr>
            <a:xfrm>
              <a:off x="7016246" y="5471080"/>
              <a:ext cx="854757" cy="167191"/>
            </a:xfrm>
            <a:prstGeom prst="rect">
              <a:avLst/>
            </a:prstGeom>
            <a:solidFill>
              <a:srgbClr val="E2231A">
                <a:alpha val="100000"/>
              </a:srgbClr>
            </a:solidFill>
          </p:spPr>
          <p:txBody>
            <a:bodyPr/>
            <a:lstStyle/>
            <a:p/>
          </p:txBody>
        </p:sp>
        <p:sp>
          <p:nvSpPr>
            <p:cNvPr id="168" name="tx168"/>
            <p:cNvSpPr/>
            <p:nvPr/>
          </p:nvSpPr>
          <p:spPr>
            <a:xfrm>
              <a:off x="748222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3798395"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72" name="tx172"/>
            <p:cNvSpPr/>
            <p:nvPr/>
          </p:nvSpPr>
          <p:spPr>
            <a:xfrm>
              <a:off x="679792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a:t>
              </a:r>
            </a:p>
          </p:txBody>
        </p:sp>
        <p:sp>
          <p:nvSpPr>
            <p:cNvPr id="173" name="tx173"/>
            <p:cNvSpPr/>
            <p:nvPr/>
          </p:nvSpPr>
          <p:spPr>
            <a:xfrm>
              <a:off x="397555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452.8</a:t>
              </a:r>
            </a:p>
          </p:txBody>
        </p:sp>
        <p:sp>
          <p:nvSpPr>
            <p:cNvPr id="174" name="tx174"/>
            <p:cNvSpPr/>
            <p:nvPr/>
          </p:nvSpPr>
          <p:spPr>
            <a:xfrm>
              <a:off x="72412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75" name="tx175"/>
            <p:cNvSpPr/>
            <p:nvPr/>
          </p:nvSpPr>
          <p:spPr>
            <a:xfrm>
              <a:off x="402062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460.1</a:t>
              </a:r>
            </a:p>
          </p:txBody>
        </p:sp>
        <p:sp>
          <p:nvSpPr>
            <p:cNvPr id="176" name="tx176"/>
            <p:cNvSpPr/>
            <p:nvPr/>
          </p:nvSpPr>
          <p:spPr>
            <a:xfrm>
              <a:off x="733813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84" name="tx18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(87 %) était relativement constante à 1 % près par rapport à 2019 (86 %).
Le nombre d'enfants vaccinés avec le MCV1 a augmenté de 10 % par rapport à 2019.
Le nombre de nourrissons survivants a augmenté d'environ 9 %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273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7645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2559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7472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0188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5102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0016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04929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139258"/>
              <a:ext cx="487582" cy="113493"/>
            </a:xfrm>
            <a:prstGeom prst="rect">
              <a:avLst/>
            </a:prstGeom>
            <a:solidFill>
              <a:srgbClr val="1CABE2">
                <a:alpha val="100000"/>
              </a:srgbClr>
            </a:solidFill>
          </p:spPr>
          <p:txBody>
            <a:bodyPr/>
            <a:lstStyle/>
            <a:p/>
          </p:txBody>
        </p:sp>
        <p:sp>
          <p:nvSpPr>
            <p:cNvPr id="27" name="rc27"/>
            <p:cNvSpPr/>
            <p:nvPr/>
          </p:nvSpPr>
          <p:spPr>
            <a:xfrm>
              <a:off x="1511566" y="5227530"/>
              <a:ext cx="487582" cy="25220"/>
            </a:xfrm>
            <a:prstGeom prst="rect">
              <a:avLst/>
            </a:prstGeom>
            <a:solidFill>
              <a:srgbClr val="1CABE2">
                <a:alpha val="100000"/>
              </a:srgbClr>
            </a:solidFill>
          </p:spPr>
          <p:txBody>
            <a:bodyPr/>
            <a:lstStyle/>
            <a:p/>
          </p:txBody>
        </p:sp>
        <p:sp>
          <p:nvSpPr>
            <p:cNvPr id="28" name="rc28"/>
            <p:cNvSpPr/>
            <p:nvPr/>
          </p:nvSpPr>
          <p:spPr>
            <a:xfrm>
              <a:off x="2053324" y="5177089"/>
              <a:ext cx="487582" cy="75662"/>
            </a:xfrm>
            <a:prstGeom prst="rect">
              <a:avLst/>
            </a:prstGeom>
            <a:solidFill>
              <a:srgbClr val="1CABE2">
                <a:alpha val="100000"/>
              </a:srgbClr>
            </a:solidFill>
          </p:spPr>
          <p:txBody>
            <a:bodyPr/>
            <a:lstStyle/>
            <a:p/>
          </p:txBody>
        </p:sp>
        <p:sp>
          <p:nvSpPr>
            <p:cNvPr id="29" name="rc29"/>
            <p:cNvSpPr/>
            <p:nvPr/>
          </p:nvSpPr>
          <p:spPr>
            <a:xfrm>
              <a:off x="2595083" y="5130851"/>
              <a:ext cx="487582" cy="121900"/>
            </a:xfrm>
            <a:prstGeom prst="rect">
              <a:avLst/>
            </a:prstGeom>
            <a:solidFill>
              <a:srgbClr val="1CABE2">
                <a:alpha val="100000"/>
              </a:srgbClr>
            </a:solidFill>
          </p:spPr>
          <p:txBody>
            <a:bodyPr/>
            <a:lstStyle/>
            <a:p/>
          </p:txBody>
        </p:sp>
        <p:sp>
          <p:nvSpPr>
            <p:cNvPr id="30" name="rc30"/>
            <p:cNvSpPr/>
            <p:nvPr/>
          </p:nvSpPr>
          <p:spPr>
            <a:xfrm>
              <a:off x="3136842" y="4742031"/>
              <a:ext cx="487582" cy="510719"/>
            </a:xfrm>
            <a:prstGeom prst="rect">
              <a:avLst/>
            </a:prstGeom>
            <a:solidFill>
              <a:srgbClr val="1CABE2">
                <a:alpha val="100000"/>
              </a:srgbClr>
            </a:solidFill>
          </p:spPr>
          <p:txBody>
            <a:bodyPr/>
            <a:lstStyle/>
            <a:p/>
          </p:txBody>
        </p:sp>
        <p:sp>
          <p:nvSpPr>
            <p:cNvPr id="31" name="rc31"/>
            <p:cNvSpPr/>
            <p:nvPr/>
          </p:nvSpPr>
          <p:spPr>
            <a:xfrm>
              <a:off x="3678600" y="5191801"/>
              <a:ext cx="487582" cy="60950"/>
            </a:xfrm>
            <a:prstGeom prst="rect">
              <a:avLst/>
            </a:prstGeom>
            <a:solidFill>
              <a:srgbClr val="1CABE2">
                <a:alpha val="100000"/>
              </a:srgbClr>
            </a:solidFill>
          </p:spPr>
          <p:txBody>
            <a:bodyPr/>
            <a:lstStyle/>
            <a:p/>
          </p:txBody>
        </p:sp>
        <p:sp>
          <p:nvSpPr>
            <p:cNvPr id="32" name="rc32"/>
            <p:cNvSpPr/>
            <p:nvPr/>
          </p:nvSpPr>
          <p:spPr>
            <a:xfrm>
              <a:off x="4220359" y="5225428"/>
              <a:ext cx="487582" cy="27322"/>
            </a:xfrm>
            <a:prstGeom prst="rect">
              <a:avLst/>
            </a:prstGeom>
            <a:solidFill>
              <a:srgbClr val="1CABE2">
                <a:alpha val="100000"/>
              </a:srgbClr>
            </a:solidFill>
          </p:spPr>
          <p:txBody>
            <a:bodyPr/>
            <a:lstStyle/>
            <a:p/>
          </p:txBody>
        </p:sp>
        <p:sp>
          <p:nvSpPr>
            <p:cNvPr id="33" name="rc33"/>
            <p:cNvSpPr/>
            <p:nvPr/>
          </p:nvSpPr>
          <p:spPr>
            <a:xfrm>
              <a:off x="4762118" y="4653759"/>
              <a:ext cx="487582" cy="598992"/>
            </a:xfrm>
            <a:prstGeom prst="rect">
              <a:avLst/>
            </a:prstGeom>
            <a:solidFill>
              <a:srgbClr val="1CABE2">
                <a:alpha val="100000"/>
              </a:srgbClr>
            </a:solidFill>
          </p:spPr>
          <p:txBody>
            <a:bodyPr/>
            <a:lstStyle/>
            <a:p/>
          </p:txBody>
        </p:sp>
        <p:sp>
          <p:nvSpPr>
            <p:cNvPr id="34" name="rc34"/>
            <p:cNvSpPr/>
            <p:nvPr/>
          </p:nvSpPr>
          <p:spPr>
            <a:xfrm>
              <a:off x="5303876" y="4672674"/>
              <a:ext cx="487582" cy="580076"/>
            </a:xfrm>
            <a:prstGeom prst="rect">
              <a:avLst/>
            </a:prstGeom>
            <a:solidFill>
              <a:srgbClr val="1CABE2">
                <a:alpha val="100000"/>
              </a:srgbClr>
            </a:solidFill>
          </p:spPr>
          <p:txBody>
            <a:bodyPr/>
            <a:lstStyle/>
            <a:p/>
          </p:txBody>
        </p:sp>
        <p:sp>
          <p:nvSpPr>
            <p:cNvPr id="35" name="rc35"/>
            <p:cNvSpPr/>
            <p:nvPr/>
          </p:nvSpPr>
          <p:spPr>
            <a:xfrm>
              <a:off x="5845635" y="4769354"/>
              <a:ext cx="487582" cy="483397"/>
            </a:xfrm>
            <a:prstGeom prst="rect">
              <a:avLst/>
            </a:prstGeom>
            <a:solidFill>
              <a:srgbClr val="1CABE2">
                <a:alpha val="100000"/>
              </a:srgbClr>
            </a:solidFill>
          </p:spPr>
          <p:txBody>
            <a:bodyPr/>
            <a:lstStyle/>
            <a:p/>
          </p:txBody>
        </p:sp>
        <p:sp>
          <p:nvSpPr>
            <p:cNvPr id="36" name="rc36"/>
            <p:cNvSpPr/>
            <p:nvPr/>
          </p:nvSpPr>
          <p:spPr>
            <a:xfrm>
              <a:off x="6387393" y="4079987"/>
              <a:ext cx="487582" cy="1172763"/>
            </a:xfrm>
            <a:prstGeom prst="rect">
              <a:avLst/>
            </a:prstGeom>
            <a:solidFill>
              <a:srgbClr val="1CABE2">
                <a:alpha val="100000"/>
              </a:srgbClr>
            </a:solidFill>
          </p:spPr>
          <p:txBody>
            <a:bodyPr/>
            <a:lstStyle/>
            <a:p/>
          </p:txBody>
        </p:sp>
        <p:sp>
          <p:nvSpPr>
            <p:cNvPr id="37" name="rc37"/>
            <p:cNvSpPr/>
            <p:nvPr/>
          </p:nvSpPr>
          <p:spPr>
            <a:xfrm>
              <a:off x="6929152" y="3974901"/>
              <a:ext cx="487582" cy="1277850"/>
            </a:xfrm>
            <a:prstGeom prst="rect">
              <a:avLst/>
            </a:prstGeom>
            <a:solidFill>
              <a:srgbClr val="1CABE2">
                <a:alpha val="100000"/>
              </a:srgbClr>
            </a:solidFill>
          </p:spPr>
          <p:txBody>
            <a:bodyPr/>
            <a:lstStyle/>
            <a:p/>
          </p:txBody>
        </p:sp>
        <p:sp>
          <p:nvSpPr>
            <p:cNvPr id="38" name="rc38"/>
            <p:cNvSpPr/>
            <p:nvPr/>
          </p:nvSpPr>
          <p:spPr>
            <a:xfrm>
              <a:off x="7470911" y="4138835"/>
              <a:ext cx="487582" cy="1113915"/>
            </a:xfrm>
            <a:prstGeom prst="rect">
              <a:avLst/>
            </a:prstGeom>
            <a:solidFill>
              <a:srgbClr val="1CABE2">
                <a:alpha val="100000"/>
              </a:srgbClr>
            </a:solidFill>
          </p:spPr>
          <p:txBody>
            <a:bodyPr/>
            <a:lstStyle/>
            <a:p/>
          </p:txBody>
        </p:sp>
        <p:sp>
          <p:nvSpPr>
            <p:cNvPr id="39" name="pl39"/>
            <p:cNvSpPr/>
            <p:nvPr/>
          </p:nvSpPr>
          <p:spPr>
            <a:xfrm>
              <a:off x="1213598" y="1291415"/>
              <a:ext cx="6501103" cy="553735"/>
            </a:xfrm>
            <a:custGeom>
              <a:avLst/>
              <a:pathLst>
                <a:path w="6501103" h="553735">
                  <a:moveTo>
                    <a:pt x="0" y="425950"/>
                  </a:moveTo>
                  <a:lnTo>
                    <a:pt x="541758" y="383355"/>
                  </a:lnTo>
                  <a:lnTo>
                    <a:pt x="1083517" y="553735"/>
                  </a:lnTo>
                  <a:lnTo>
                    <a:pt x="1625275" y="553735"/>
                  </a:lnTo>
                  <a:lnTo>
                    <a:pt x="2167034" y="0"/>
                  </a:lnTo>
                  <a:lnTo>
                    <a:pt x="2708793" y="127785"/>
                  </a:lnTo>
                  <a:lnTo>
                    <a:pt x="3250551" y="298165"/>
                  </a:lnTo>
                  <a:lnTo>
                    <a:pt x="3792310" y="298165"/>
                  </a:lnTo>
                  <a:lnTo>
                    <a:pt x="4334069" y="468545"/>
                  </a:lnTo>
                  <a:lnTo>
                    <a:pt x="4875827" y="212975"/>
                  </a:lnTo>
                  <a:lnTo>
                    <a:pt x="5417586" y="255570"/>
                  </a:lnTo>
                  <a:lnTo>
                    <a:pt x="5959345" y="255570"/>
                  </a:lnTo>
                  <a:lnTo>
                    <a:pt x="6501103" y="255570"/>
                  </a:lnTo>
                </a:path>
              </a:pathLst>
            </a:custGeom>
            <a:ln w="27101" cap="flat">
              <a:solidFill>
                <a:srgbClr val="00833D">
                  <a:alpha val="100000"/>
                </a:srgbClr>
              </a:solidFill>
              <a:prstDash val="solid"/>
              <a:round/>
            </a:ln>
          </p:spPr>
          <p:txBody>
            <a:bodyPr/>
            <a:lstStyle/>
            <a:p/>
          </p:txBody>
        </p:sp>
        <p:sp>
          <p:nvSpPr>
            <p:cNvPr id="40" name="pl40"/>
            <p:cNvSpPr/>
            <p:nvPr/>
          </p:nvSpPr>
          <p:spPr>
            <a:xfrm>
              <a:off x="2297116" y="1887745"/>
              <a:ext cx="5417586" cy="2811270"/>
            </a:xfrm>
            <a:custGeom>
              <a:avLst/>
              <a:pathLst>
                <a:path w="5417586" h="2811270">
                  <a:moveTo>
                    <a:pt x="0" y="2811270"/>
                  </a:moveTo>
                  <a:lnTo>
                    <a:pt x="541758" y="1064875"/>
                  </a:lnTo>
                  <a:lnTo>
                    <a:pt x="1083517" y="937090"/>
                  </a:lnTo>
                  <a:lnTo>
                    <a:pt x="1625275" y="851900"/>
                  </a:lnTo>
                  <a:lnTo>
                    <a:pt x="2167034" y="724115"/>
                  </a:lnTo>
                  <a:lnTo>
                    <a:pt x="2708793" y="681520"/>
                  </a:lnTo>
                  <a:lnTo>
                    <a:pt x="3250551" y="681520"/>
                  </a:lnTo>
                  <a:lnTo>
                    <a:pt x="3792310" y="638925"/>
                  </a:lnTo>
                  <a:lnTo>
                    <a:pt x="4334069" y="425950"/>
                  </a:lnTo>
                  <a:lnTo>
                    <a:pt x="4875827" y="212975"/>
                  </a:lnTo>
                  <a:lnTo>
                    <a:pt x="5417586"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6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6431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813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813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25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387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557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557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728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4727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5153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5153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5153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265514" y="466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29210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7932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7080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25802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25376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25376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24950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228209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20691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856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009764"/>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66" name="tx66"/>
            <p:cNvSpPr/>
            <p:nvPr/>
          </p:nvSpPr>
          <p:spPr>
            <a:xfrm>
              <a:off x="1689038" y="509914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7" name="tx67"/>
            <p:cNvSpPr/>
            <p:nvPr/>
          </p:nvSpPr>
          <p:spPr>
            <a:xfrm>
              <a:off x="2230797" y="504718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68" name="tx68"/>
            <p:cNvSpPr/>
            <p:nvPr/>
          </p:nvSpPr>
          <p:spPr>
            <a:xfrm>
              <a:off x="2772556" y="500100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69" name="tx69"/>
            <p:cNvSpPr/>
            <p:nvPr/>
          </p:nvSpPr>
          <p:spPr>
            <a:xfrm>
              <a:off x="3281155" y="46121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70" name="tx70"/>
            <p:cNvSpPr/>
            <p:nvPr/>
          </p:nvSpPr>
          <p:spPr>
            <a:xfrm>
              <a:off x="3856073" y="506195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71" name="tx71"/>
            <p:cNvSpPr/>
            <p:nvPr/>
          </p:nvSpPr>
          <p:spPr>
            <a:xfrm>
              <a:off x="4397832" y="509552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4906431" y="452391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3" name="tx73"/>
            <p:cNvSpPr/>
            <p:nvPr/>
          </p:nvSpPr>
          <p:spPr>
            <a:xfrm>
              <a:off x="5448190" y="454283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276</a:t>
              </a:r>
            </a:p>
          </p:txBody>
        </p:sp>
        <p:sp>
          <p:nvSpPr>
            <p:cNvPr id="74" name="tx74"/>
            <p:cNvSpPr/>
            <p:nvPr/>
          </p:nvSpPr>
          <p:spPr>
            <a:xfrm>
              <a:off x="5989948" y="46394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75" name="tx75"/>
            <p:cNvSpPr/>
            <p:nvPr/>
          </p:nvSpPr>
          <p:spPr>
            <a:xfrm>
              <a:off x="6531707" y="39501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76" name="tx76"/>
            <p:cNvSpPr/>
            <p:nvPr/>
          </p:nvSpPr>
          <p:spPr>
            <a:xfrm>
              <a:off x="7073466" y="384505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608</a:t>
              </a:r>
            </a:p>
          </p:txBody>
        </p:sp>
        <p:sp>
          <p:nvSpPr>
            <p:cNvPr id="77" name="tx77"/>
            <p:cNvSpPr/>
            <p:nvPr/>
          </p:nvSpPr>
          <p:spPr>
            <a:xfrm>
              <a:off x="7615224" y="400893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78" name="pl78"/>
            <p:cNvSpPr/>
            <p:nvPr/>
          </p:nvSpPr>
          <p:spPr>
            <a:xfrm>
              <a:off x="7732862" y="1547503"/>
              <a:ext cx="129441" cy="3686"/>
            </a:xfrm>
            <a:custGeom>
              <a:avLst/>
              <a:pathLst>
                <a:path w="129441" h="3686">
                  <a:moveTo>
                    <a:pt x="129441" y="3686"/>
                  </a:moveTo>
                  <a:lnTo>
                    <a:pt x="0" y="0"/>
                  </a:lnTo>
                </a:path>
              </a:pathLst>
            </a:custGeom>
          </p:spPr>
          <p:txBody>
            <a:bodyPr/>
            <a:lstStyle/>
            <a:p/>
          </p:txBody>
        </p:sp>
        <p:sp>
          <p:nvSpPr>
            <p:cNvPr id="79" name="pl79"/>
            <p:cNvSpPr/>
            <p:nvPr/>
          </p:nvSpPr>
          <p:spPr>
            <a:xfrm>
              <a:off x="7732842" y="1888494"/>
              <a:ext cx="129462" cy="5339"/>
            </a:xfrm>
            <a:custGeom>
              <a:avLst/>
              <a:pathLst>
                <a:path w="129462" h="5339">
                  <a:moveTo>
                    <a:pt x="129462" y="5339"/>
                  </a:moveTo>
                  <a:lnTo>
                    <a:pt x="0" y="0"/>
                  </a:lnTo>
                </a:path>
              </a:pathLst>
            </a:custGeom>
          </p:spPr>
          <p:txBody>
            <a:bodyPr/>
            <a:lstStyle/>
            <a:p/>
          </p:txBody>
        </p:sp>
        <p:sp>
          <p:nvSpPr>
            <p:cNvPr id="80" name="pg80"/>
            <p:cNvSpPr/>
            <p:nvPr/>
          </p:nvSpPr>
          <p:spPr>
            <a:xfrm>
              <a:off x="7793724" y="146279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5039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87%</a:t>
              </a:r>
            </a:p>
          </p:txBody>
        </p:sp>
        <p:sp>
          <p:nvSpPr>
            <p:cNvPr id="82" name="pg82"/>
            <p:cNvSpPr/>
            <p:nvPr/>
          </p:nvSpPr>
          <p:spPr>
            <a:xfrm>
              <a:off x="7793724" y="180544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465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84" name="rc84"/>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614019" y="415451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7" name="tx87"/>
            <p:cNvSpPr/>
            <p:nvPr/>
          </p:nvSpPr>
          <p:spPr>
            <a:xfrm>
              <a:off x="508103" y="308721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203635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9" name="tx89"/>
            <p:cNvSpPr/>
            <p:nvPr/>
          </p:nvSpPr>
          <p:spPr>
            <a:xfrm>
              <a:off x="508103" y="98548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0" name="tx90"/>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54867"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16817"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5" name="tx115"/>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6" name="tx116"/>
            <p:cNvSpPr/>
            <p:nvPr/>
          </p:nvSpPr>
          <p:spPr>
            <a:xfrm>
              <a:off x="1419884" y="401416"/>
              <a:ext cx="66844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Sénégal, 2012-2024</a:t>
              </a:r>
            </a:p>
          </p:txBody>
        </p:sp>
        <p:sp>
          <p:nvSpPr>
            <p:cNvPr id="117" name="tx117"/>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8" name="tx118"/>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9" name="tx119"/>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20" name="tx120"/>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1" name="tx121"/>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530 cas confirmés de rougeole au Sénégal. La même année, la couverture par le MCV1 était de 87% et la couverture par le MCV2 de 79%.
Le nombre de cas en 2024 était inférieur de 13% à celui de 2023 (n=608).
Le nombre le plus élevé de cas de rougeole a été signalé en 2023 (n=608). Cette année-là, la couverture par le MCV1 était de 87%.
Le Sénégal a signalé des ruptures de stock de vaccins contre la rougeole en 2004, 2008, 2009 et 2017.
Des activités/campagnes de vaccination supplémentaires avec des vaccins contenant la rougeole ont eu lieu en 2021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189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394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27101" cap="flat">
              <a:solidFill>
                <a:srgbClr val="0058AB">
                  <a:alpha val="80000"/>
                </a:srgbClr>
              </a:solidFill>
              <a:prstDash val="solid"/>
              <a:round/>
            </a:ln>
          </p:spPr>
          <p:txBody>
            <a:bodyPr/>
            <a:lstStyle/>
            <a:p/>
          </p:txBody>
        </p:sp>
        <p:sp>
          <p:nvSpPr>
            <p:cNvPr id="23" name="pl23"/>
            <p:cNvSpPr/>
            <p:nvPr/>
          </p:nvSpPr>
          <p:spPr>
            <a:xfrm>
              <a:off x="943464" y="3955665"/>
              <a:ext cx="3520101" cy="704258"/>
            </a:xfrm>
            <a:custGeom>
              <a:avLst/>
              <a:pathLst>
                <a:path w="3520101" h="704258">
                  <a:moveTo>
                    <a:pt x="0" y="0"/>
                  </a:moveTo>
                  <a:lnTo>
                    <a:pt x="146670" y="88032"/>
                  </a:lnTo>
                  <a:lnTo>
                    <a:pt x="293341" y="0"/>
                  </a:lnTo>
                  <a:lnTo>
                    <a:pt x="440012" y="176064"/>
                  </a:lnTo>
                  <a:lnTo>
                    <a:pt x="586683" y="264096"/>
                  </a:lnTo>
                  <a:lnTo>
                    <a:pt x="733354" y="176064"/>
                  </a:lnTo>
                  <a:lnTo>
                    <a:pt x="880025" y="264096"/>
                  </a:lnTo>
                  <a:lnTo>
                    <a:pt x="1026696" y="264096"/>
                  </a:lnTo>
                  <a:lnTo>
                    <a:pt x="1173367" y="440161"/>
                  </a:lnTo>
                  <a:lnTo>
                    <a:pt x="1320038" y="528193"/>
                  </a:lnTo>
                  <a:lnTo>
                    <a:pt x="1466709" y="616225"/>
                  </a:lnTo>
                  <a:lnTo>
                    <a:pt x="1613379" y="616225"/>
                  </a:lnTo>
                  <a:lnTo>
                    <a:pt x="1760050" y="616225"/>
                  </a:lnTo>
                  <a:lnTo>
                    <a:pt x="1906721" y="616225"/>
                  </a:lnTo>
                  <a:lnTo>
                    <a:pt x="2053392" y="704258"/>
                  </a:lnTo>
                  <a:lnTo>
                    <a:pt x="2200063" y="704258"/>
                  </a:lnTo>
                  <a:lnTo>
                    <a:pt x="2346734" y="704258"/>
                  </a:lnTo>
                  <a:lnTo>
                    <a:pt x="2493405" y="704258"/>
                  </a:lnTo>
                  <a:lnTo>
                    <a:pt x="2640076" y="704258"/>
                  </a:lnTo>
                  <a:lnTo>
                    <a:pt x="2786747" y="704258"/>
                  </a:lnTo>
                  <a:lnTo>
                    <a:pt x="2933418" y="704258"/>
                  </a:lnTo>
                  <a:lnTo>
                    <a:pt x="3080089" y="616225"/>
                  </a:lnTo>
                  <a:lnTo>
                    <a:pt x="3226759" y="704258"/>
                  </a:lnTo>
                  <a:lnTo>
                    <a:pt x="3373430" y="704258"/>
                  </a:lnTo>
                  <a:lnTo>
                    <a:pt x="3520101" y="704258"/>
                  </a:lnTo>
                </a:path>
              </a:pathLst>
            </a:custGeom>
            <a:ln w="27101" cap="flat">
              <a:solidFill>
                <a:srgbClr val="1CABE2">
                  <a:alpha val="80000"/>
                </a:srgbClr>
              </a:solidFill>
              <a:prstDash val="solid"/>
              <a:round/>
            </a:ln>
          </p:spPr>
          <p:txBody>
            <a:bodyPr/>
            <a:lstStyle/>
            <a:p/>
          </p:txBody>
        </p:sp>
        <p:sp>
          <p:nvSpPr>
            <p:cNvPr id="24" name="pl24"/>
            <p:cNvSpPr/>
            <p:nvPr/>
          </p:nvSpPr>
          <p:spPr>
            <a:xfrm>
              <a:off x="943464" y="2547148"/>
              <a:ext cx="3520101" cy="1848677"/>
            </a:xfrm>
            <a:custGeom>
              <a:avLst/>
              <a:pathLst>
                <a:path w="3520101" h="1848677">
                  <a:moveTo>
                    <a:pt x="0" y="88032"/>
                  </a:moveTo>
                  <a:lnTo>
                    <a:pt x="146670" y="0"/>
                  </a:lnTo>
                  <a:lnTo>
                    <a:pt x="293341" y="264096"/>
                  </a:lnTo>
                  <a:lnTo>
                    <a:pt x="440012" y="528193"/>
                  </a:lnTo>
                  <a:lnTo>
                    <a:pt x="586683" y="792290"/>
                  </a:lnTo>
                  <a:lnTo>
                    <a:pt x="733354" y="1144419"/>
                  </a:lnTo>
                  <a:lnTo>
                    <a:pt x="880025" y="1232451"/>
                  </a:lnTo>
                  <a:lnTo>
                    <a:pt x="1026696" y="1320484"/>
                  </a:lnTo>
                  <a:lnTo>
                    <a:pt x="1173367" y="1408516"/>
                  </a:lnTo>
                  <a:lnTo>
                    <a:pt x="1320038" y="1496548"/>
                  </a:lnTo>
                  <a:lnTo>
                    <a:pt x="1466709" y="1672613"/>
                  </a:lnTo>
                  <a:lnTo>
                    <a:pt x="1613379" y="1848677"/>
                  </a:lnTo>
                  <a:lnTo>
                    <a:pt x="1760050" y="1672613"/>
                  </a:lnTo>
                  <a:lnTo>
                    <a:pt x="1906721" y="1760645"/>
                  </a:lnTo>
                  <a:lnTo>
                    <a:pt x="2053392" y="1672613"/>
                  </a:lnTo>
                  <a:lnTo>
                    <a:pt x="2200063" y="1408516"/>
                  </a:lnTo>
                  <a:lnTo>
                    <a:pt x="2346734" y="1496548"/>
                  </a:lnTo>
                  <a:lnTo>
                    <a:pt x="2493405" y="1496548"/>
                  </a:lnTo>
                  <a:lnTo>
                    <a:pt x="2640076" y="1584581"/>
                  </a:lnTo>
                  <a:lnTo>
                    <a:pt x="2786747" y="1760645"/>
                  </a:lnTo>
                  <a:lnTo>
                    <a:pt x="2933418" y="1584581"/>
                  </a:lnTo>
                  <a:lnTo>
                    <a:pt x="3080089" y="1584581"/>
                  </a:lnTo>
                  <a:lnTo>
                    <a:pt x="3226759" y="1672613"/>
                  </a:lnTo>
                  <a:lnTo>
                    <a:pt x="3373430" y="1584581"/>
                  </a:lnTo>
                  <a:lnTo>
                    <a:pt x="3520101" y="1672613"/>
                  </a:lnTo>
                </a:path>
              </a:pathLst>
            </a:custGeom>
            <a:ln w="27101" cap="flat">
              <a:solidFill>
                <a:srgbClr val="00833D">
                  <a:alpha val="80000"/>
                </a:srgbClr>
              </a:solidFill>
              <a:prstDash val="solid"/>
              <a:round/>
            </a:ln>
          </p:spPr>
          <p:txBody>
            <a:bodyPr/>
            <a:lstStyle/>
            <a:p/>
          </p:txBody>
        </p:sp>
        <p:sp>
          <p:nvSpPr>
            <p:cNvPr id="25" name="pl25"/>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43362" cap="flat">
              <a:solidFill>
                <a:srgbClr val="000000">
                  <a:alpha val="100000"/>
                </a:srgbClr>
              </a:solidFill>
              <a:prstDash val="solid"/>
              <a:round/>
            </a:ln>
          </p:spPr>
          <p:txBody>
            <a:bodyPr/>
            <a:lstStyle/>
            <a:p/>
          </p:txBody>
        </p:sp>
        <p:sp>
          <p:nvSpPr>
            <p:cNvPr id="26" name="pl26"/>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27101" cap="flat">
              <a:solidFill>
                <a:srgbClr val="0058AB">
                  <a:alpha val="100000"/>
                </a:srgbClr>
              </a:solidFill>
              <a:prstDash val="solid"/>
              <a:round/>
            </a:ln>
          </p:spPr>
          <p:txBody>
            <a:bodyPr/>
            <a:lstStyle/>
            <a:p/>
          </p:txBody>
        </p:sp>
        <p:sp>
          <p:nvSpPr>
            <p:cNvPr id="27" name="pl27"/>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184289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69156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219762"/>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65992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83598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17763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180509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7" name="pg37"/>
            <p:cNvSpPr/>
            <p:nvPr/>
          </p:nvSpPr>
          <p:spPr>
            <a:xfrm>
              <a:off x="1590194" y="36250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548" y="365377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351684"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085039"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3671722"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62341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58406" y="4769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7982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46208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179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1771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2967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41642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5361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4" name="pl64"/>
            <p:cNvSpPr/>
            <p:nvPr/>
          </p:nvSpPr>
          <p:spPr>
            <a:xfrm>
              <a:off x="155064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064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219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44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7745" y="607315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69" name="tx69"/>
            <p:cNvSpPr/>
            <p:nvPr/>
          </p:nvSpPr>
          <p:spPr>
            <a:xfrm>
              <a:off x="268906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5152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2" name="pl72"/>
            <p:cNvSpPr/>
            <p:nvPr/>
          </p:nvSpPr>
          <p:spPr>
            <a:xfrm>
              <a:off x="513270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0189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394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27101" cap="flat">
              <a:solidFill>
                <a:srgbClr val="0058AB">
                  <a:alpha val="80000"/>
                </a:srgbClr>
              </a:solidFill>
              <a:prstDash val="solid"/>
              <a:round/>
            </a:ln>
          </p:spPr>
          <p:txBody>
            <a:bodyPr/>
            <a:lstStyle/>
            <a:p/>
          </p:txBody>
        </p:sp>
        <p:sp>
          <p:nvSpPr>
            <p:cNvPr id="90" name="pl90"/>
            <p:cNvSpPr/>
            <p:nvPr/>
          </p:nvSpPr>
          <p:spPr>
            <a:xfrm>
              <a:off x="5308715" y="3867632"/>
              <a:ext cx="3520101" cy="792290"/>
            </a:xfrm>
            <a:custGeom>
              <a:avLst/>
              <a:pathLst>
                <a:path w="3520101" h="792290">
                  <a:moveTo>
                    <a:pt x="0" y="0"/>
                  </a:moveTo>
                  <a:lnTo>
                    <a:pt x="146670" y="88032"/>
                  </a:lnTo>
                  <a:lnTo>
                    <a:pt x="293341" y="88032"/>
                  </a:lnTo>
                  <a:lnTo>
                    <a:pt x="440012" y="176064"/>
                  </a:lnTo>
                  <a:lnTo>
                    <a:pt x="586683" y="264096"/>
                  </a:lnTo>
                  <a:lnTo>
                    <a:pt x="733354" y="264096"/>
                  </a:lnTo>
                  <a:lnTo>
                    <a:pt x="880025" y="352129"/>
                  </a:lnTo>
                  <a:lnTo>
                    <a:pt x="1026696" y="440161"/>
                  </a:lnTo>
                  <a:lnTo>
                    <a:pt x="1173367" y="528193"/>
                  </a:lnTo>
                  <a:lnTo>
                    <a:pt x="1320038" y="616225"/>
                  </a:lnTo>
                  <a:lnTo>
                    <a:pt x="1466709" y="704258"/>
                  </a:lnTo>
                  <a:lnTo>
                    <a:pt x="1613379" y="704258"/>
                  </a:lnTo>
                  <a:lnTo>
                    <a:pt x="1760050" y="704258"/>
                  </a:lnTo>
                  <a:lnTo>
                    <a:pt x="1906721" y="792290"/>
                  </a:lnTo>
                  <a:lnTo>
                    <a:pt x="2053392" y="704258"/>
                  </a:lnTo>
                  <a:lnTo>
                    <a:pt x="2200063" y="792290"/>
                  </a:lnTo>
                  <a:lnTo>
                    <a:pt x="2346734" y="704258"/>
                  </a:lnTo>
                  <a:lnTo>
                    <a:pt x="2493405" y="704258"/>
                  </a:lnTo>
                  <a:lnTo>
                    <a:pt x="2640076" y="792290"/>
                  </a:lnTo>
                  <a:lnTo>
                    <a:pt x="2786747" y="792290"/>
                  </a:lnTo>
                  <a:lnTo>
                    <a:pt x="2933418" y="792290"/>
                  </a:lnTo>
                  <a:lnTo>
                    <a:pt x="3080089" y="704258"/>
                  </a:lnTo>
                  <a:lnTo>
                    <a:pt x="3226759" y="616225"/>
                  </a:lnTo>
                  <a:lnTo>
                    <a:pt x="3373430" y="616225"/>
                  </a:lnTo>
                  <a:lnTo>
                    <a:pt x="3520101" y="704258"/>
                  </a:lnTo>
                </a:path>
              </a:pathLst>
            </a:custGeom>
            <a:ln w="27101" cap="flat">
              <a:solidFill>
                <a:srgbClr val="1CABE2">
                  <a:alpha val="80000"/>
                </a:srgbClr>
              </a:solidFill>
              <a:prstDash val="solid"/>
              <a:round/>
            </a:ln>
          </p:spPr>
          <p:txBody>
            <a:bodyPr/>
            <a:lstStyle/>
            <a:p/>
          </p:txBody>
        </p:sp>
        <p:sp>
          <p:nvSpPr>
            <p:cNvPr id="91" name="pl91"/>
            <p:cNvSpPr/>
            <p:nvPr/>
          </p:nvSpPr>
          <p:spPr>
            <a:xfrm>
              <a:off x="5308715" y="2723213"/>
              <a:ext cx="3520101" cy="1672613"/>
            </a:xfrm>
            <a:custGeom>
              <a:avLst/>
              <a:pathLst>
                <a:path w="3520101" h="1672613">
                  <a:moveTo>
                    <a:pt x="0" y="0"/>
                  </a:moveTo>
                  <a:lnTo>
                    <a:pt x="146670" y="176064"/>
                  </a:lnTo>
                  <a:lnTo>
                    <a:pt x="293341" y="264096"/>
                  </a:lnTo>
                  <a:lnTo>
                    <a:pt x="440012" y="616225"/>
                  </a:lnTo>
                  <a:lnTo>
                    <a:pt x="586683" y="792290"/>
                  </a:lnTo>
                  <a:lnTo>
                    <a:pt x="733354" y="1056387"/>
                  </a:lnTo>
                  <a:lnTo>
                    <a:pt x="880025" y="1144419"/>
                  </a:lnTo>
                  <a:lnTo>
                    <a:pt x="1026696" y="792290"/>
                  </a:lnTo>
                  <a:lnTo>
                    <a:pt x="1173367" y="880322"/>
                  </a:lnTo>
                  <a:lnTo>
                    <a:pt x="1320038" y="1056387"/>
                  </a:lnTo>
                  <a:lnTo>
                    <a:pt x="1466709" y="1408516"/>
                  </a:lnTo>
                  <a:lnTo>
                    <a:pt x="1613379" y="1496548"/>
                  </a:lnTo>
                  <a:lnTo>
                    <a:pt x="1760050" y="1672613"/>
                  </a:lnTo>
                  <a:lnTo>
                    <a:pt x="1906721" y="1584581"/>
                  </a:lnTo>
                  <a:lnTo>
                    <a:pt x="2053392" y="1056387"/>
                  </a:lnTo>
                  <a:lnTo>
                    <a:pt x="2200063" y="968355"/>
                  </a:lnTo>
                  <a:lnTo>
                    <a:pt x="2346734" y="704258"/>
                  </a:lnTo>
                  <a:lnTo>
                    <a:pt x="2493405" y="880322"/>
                  </a:lnTo>
                  <a:lnTo>
                    <a:pt x="2640076" y="792290"/>
                  </a:lnTo>
                  <a:lnTo>
                    <a:pt x="2786747" y="792290"/>
                  </a:lnTo>
                  <a:lnTo>
                    <a:pt x="2933418" y="792290"/>
                  </a:lnTo>
                  <a:lnTo>
                    <a:pt x="3080089" y="704258"/>
                  </a:lnTo>
                  <a:lnTo>
                    <a:pt x="3226759" y="528193"/>
                  </a:lnTo>
                  <a:lnTo>
                    <a:pt x="3373430" y="440161"/>
                  </a:lnTo>
                  <a:lnTo>
                    <a:pt x="3520101" y="616225"/>
                  </a:lnTo>
                </a:path>
              </a:pathLst>
            </a:custGeom>
            <a:ln w="27101" cap="flat">
              <a:solidFill>
                <a:srgbClr val="00833D">
                  <a:alpha val="80000"/>
                </a:srgbClr>
              </a:solidFill>
              <a:prstDash val="solid"/>
              <a:round/>
            </a:ln>
          </p:spPr>
          <p:txBody>
            <a:bodyPr/>
            <a:lstStyle/>
            <a:p/>
          </p:txBody>
        </p:sp>
        <p:sp>
          <p:nvSpPr>
            <p:cNvPr id="92" name="pl92"/>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40272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72321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42747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51550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31729"/>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043697"/>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3361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36493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104" name="pg104"/>
            <p:cNvSpPr/>
            <p:nvPr/>
          </p:nvSpPr>
          <p:spPr>
            <a:xfrm>
              <a:off x="5955445"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6688800" y="33609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3897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8" name="pg108"/>
            <p:cNvSpPr/>
            <p:nvPr/>
          </p:nvSpPr>
          <p:spPr>
            <a:xfrm>
              <a:off x="7422154"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347775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0" name="pg110"/>
            <p:cNvSpPr/>
            <p:nvPr/>
          </p:nvSpPr>
          <p:spPr>
            <a:xfrm>
              <a:off x="8036973" y="40651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09398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623657"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pg114"/>
            <p:cNvSpPr/>
            <p:nvPr/>
          </p:nvSpPr>
          <p:spPr>
            <a:xfrm>
              <a:off x="8770328"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005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6" name="tx116"/>
            <p:cNvSpPr/>
            <p:nvPr/>
          </p:nvSpPr>
          <p:spPr>
            <a:xfrm>
              <a:off x="8889106" y="4531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2989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1771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2967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41642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5361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31" name="pl131"/>
            <p:cNvSpPr/>
            <p:nvPr/>
          </p:nvSpPr>
          <p:spPr>
            <a:xfrm>
              <a:off x="591589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589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72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96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2996" y="607315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Sénégal</a:t>
              </a:r>
            </a:p>
          </p:txBody>
        </p:sp>
        <p:sp>
          <p:nvSpPr>
            <p:cNvPr id="136" name="tx136"/>
            <p:cNvSpPr/>
            <p:nvPr/>
          </p:nvSpPr>
          <p:spPr>
            <a:xfrm>
              <a:off x="70543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677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9" name="tx139"/>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41" name="tx141"/>
            <p:cNvSpPr/>
            <p:nvPr/>
          </p:nvSpPr>
          <p:spPr>
            <a:xfrm>
              <a:off x="2924260" y="398022"/>
              <a:ext cx="3569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Sénégal, 2000-2024</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5 % des enfants ayant reçu le DTC1 n'ont pas reçu le DTC3 (à gauche) et 9 % des enfants ayant reçu le DTC1 n'ont pas reçu le MCV1 (à droite).
Les taux moyens d'abandon du DTC impliquent une capacité moyenne à fournir une série complète de vaccins au début de la vie. Les taux d'abandon moyens pour le DTC-MCV impliquent une rétention modérée dans les programmes de vaccination et une capacité à fournir une série complète de vaccins pendant la petite enfance (jusqu'à un an).
En 2024, le taux d'abandon du DTC au Sénégal était le même que le taux d'abandon du DTC-MCV au Sénégal et le taux d'abandon du DTC-MCV au Sénégal était le même que le taux d'abandon mondial, respectivement.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58881"/>
            </a:xfrm>
            <a:custGeom>
              <a:avLst/>
              <a:pathLst>
                <a:path w="1578741" h="358881">
                  <a:moveTo>
                    <a:pt x="0" y="123752"/>
                  </a:moveTo>
                  <a:lnTo>
                    <a:pt x="65780" y="123752"/>
                  </a:lnTo>
                  <a:lnTo>
                    <a:pt x="131561" y="358881"/>
                  </a:lnTo>
                  <a:lnTo>
                    <a:pt x="197342" y="272254"/>
                  </a:lnTo>
                  <a:lnTo>
                    <a:pt x="263123" y="49500"/>
                  </a:lnTo>
                  <a:lnTo>
                    <a:pt x="328904" y="86626"/>
                  </a:lnTo>
                  <a:lnTo>
                    <a:pt x="394685" y="61876"/>
                  </a:lnTo>
                  <a:lnTo>
                    <a:pt x="460466" y="37125"/>
                  </a:lnTo>
                  <a:lnTo>
                    <a:pt x="526247" y="12375"/>
                  </a:lnTo>
                  <a:lnTo>
                    <a:pt x="592028" y="24750"/>
                  </a:lnTo>
                  <a:lnTo>
                    <a:pt x="657808" y="24750"/>
                  </a:lnTo>
                  <a:lnTo>
                    <a:pt x="723589" y="24750"/>
                  </a:lnTo>
                  <a:lnTo>
                    <a:pt x="789370" y="24750"/>
                  </a:lnTo>
                  <a:lnTo>
                    <a:pt x="855151" y="24750"/>
                  </a:lnTo>
                  <a:lnTo>
                    <a:pt x="920932" y="49500"/>
                  </a:lnTo>
                  <a:lnTo>
                    <a:pt x="986713" y="49500"/>
                  </a:lnTo>
                  <a:lnTo>
                    <a:pt x="1052494" y="24750"/>
                  </a:lnTo>
                  <a:lnTo>
                    <a:pt x="1118275" y="0"/>
                  </a:lnTo>
                  <a:lnTo>
                    <a:pt x="1184056" y="61876"/>
                  </a:lnTo>
                  <a:lnTo>
                    <a:pt x="1249836" y="74251"/>
                  </a:lnTo>
                  <a:lnTo>
                    <a:pt x="1315617" y="99001"/>
                  </a:lnTo>
                  <a:lnTo>
                    <a:pt x="1381398" y="86626"/>
                  </a:lnTo>
                  <a:lnTo>
                    <a:pt x="1447179" y="86626"/>
                  </a:lnTo>
                  <a:lnTo>
                    <a:pt x="1512960" y="86626"/>
                  </a:lnTo>
                  <a:lnTo>
                    <a:pt x="1578741" y="86626"/>
                  </a:lnTo>
                </a:path>
              </a:pathLst>
            </a:custGeom>
            <a:ln w="27101" cap="flat">
              <a:solidFill>
                <a:srgbClr val="1CABE2">
                  <a:alpha val="100000"/>
                </a:srgbClr>
              </a:solidFill>
              <a:prstDash val="solid"/>
              <a:round/>
            </a:ln>
          </p:spPr>
          <p:txBody>
            <a:bodyPr/>
            <a:lstStyle/>
            <a:p/>
          </p:txBody>
        </p:sp>
        <p:sp>
          <p:nvSpPr>
            <p:cNvPr id="24" name="tx24"/>
            <p:cNvSpPr/>
            <p:nvPr/>
          </p:nvSpPr>
          <p:spPr>
            <a:xfrm>
              <a:off x="833163"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2596391"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180669"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2443792"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35376"/>
              <a:ext cx="1578741" cy="556885"/>
            </a:xfrm>
            <a:custGeom>
              <a:avLst/>
              <a:pathLst>
                <a:path w="1578741" h="556885">
                  <a:moveTo>
                    <a:pt x="0" y="556885"/>
                  </a:moveTo>
                  <a:lnTo>
                    <a:pt x="65780" y="556885"/>
                  </a:lnTo>
                  <a:lnTo>
                    <a:pt x="131561" y="482633"/>
                  </a:lnTo>
                  <a:lnTo>
                    <a:pt x="197342" y="408382"/>
                  </a:lnTo>
                  <a:lnTo>
                    <a:pt x="263123" y="445508"/>
                  </a:lnTo>
                  <a:lnTo>
                    <a:pt x="328904" y="235129"/>
                  </a:lnTo>
                  <a:lnTo>
                    <a:pt x="394685" y="160877"/>
                  </a:lnTo>
                  <a:lnTo>
                    <a:pt x="460466" y="111377"/>
                  </a:lnTo>
                  <a:lnTo>
                    <a:pt x="526247" y="198003"/>
                  </a:lnTo>
                  <a:lnTo>
                    <a:pt x="592028" y="173253"/>
                  </a:lnTo>
                  <a:lnTo>
                    <a:pt x="657808" y="148502"/>
                  </a:lnTo>
                  <a:lnTo>
                    <a:pt x="723589" y="111377"/>
                  </a:lnTo>
                  <a:lnTo>
                    <a:pt x="789370" y="123752"/>
                  </a:lnTo>
                  <a:lnTo>
                    <a:pt x="855151" y="111377"/>
                  </a:lnTo>
                  <a:lnTo>
                    <a:pt x="920932" y="160877"/>
                  </a:lnTo>
                  <a:lnTo>
                    <a:pt x="986713" y="160877"/>
                  </a:lnTo>
                  <a:lnTo>
                    <a:pt x="1052494" y="0"/>
                  </a:lnTo>
                  <a:lnTo>
                    <a:pt x="1118275" y="37125"/>
                  </a:lnTo>
                  <a:lnTo>
                    <a:pt x="1184056" y="86626"/>
                  </a:lnTo>
                  <a:lnTo>
                    <a:pt x="1249836" y="86626"/>
                  </a:lnTo>
                  <a:lnTo>
                    <a:pt x="1315617" y="136127"/>
                  </a:lnTo>
                  <a:lnTo>
                    <a:pt x="1381398" y="61876"/>
                  </a:lnTo>
                  <a:lnTo>
                    <a:pt x="1447179" y="74251"/>
                  </a:lnTo>
                  <a:lnTo>
                    <a:pt x="1512960" y="74251"/>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259639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180669"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2443792"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71806" y="4704855"/>
              <a:ext cx="592028" cy="321755"/>
            </a:xfrm>
            <a:custGeom>
              <a:avLst/>
              <a:pathLst>
                <a:path w="592028" h="321755">
                  <a:moveTo>
                    <a:pt x="0" y="136127"/>
                  </a:moveTo>
                  <a:lnTo>
                    <a:pt x="65780" y="12375"/>
                  </a:lnTo>
                  <a:lnTo>
                    <a:pt x="131561" y="0"/>
                  </a:lnTo>
                  <a:lnTo>
                    <a:pt x="197342" y="0"/>
                  </a:lnTo>
                  <a:lnTo>
                    <a:pt x="263123" y="86626"/>
                  </a:lnTo>
                  <a:lnTo>
                    <a:pt x="328904" y="148502"/>
                  </a:lnTo>
                  <a:lnTo>
                    <a:pt x="394685" y="123752"/>
                  </a:lnTo>
                  <a:lnTo>
                    <a:pt x="460466" y="321755"/>
                  </a:lnTo>
                  <a:lnTo>
                    <a:pt x="526247" y="136127"/>
                  </a:lnTo>
                  <a:lnTo>
                    <a:pt x="592028" y="37125"/>
                  </a:lnTo>
                </a:path>
              </a:pathLst>
            </a:custGeom>
            <a:ln w="27101" cap="flat">
              <a:solidFill>
                <a:srgbClr val="1CABE2">
                  <a:alpha val="100000"/>
                </a:srgbClr>
              </a:solidFill>
              <a:prstDash val="solid"/>
              <a:round/>
            </a:ln>
          </p:spPr>
          <p:txBody>
            <a:bodyPr/>
            <a:lstStyle/>
            <a:p/>
          </p:txBody>
        </p:sp>
        <p:sp>
          <p:nvSpPr>
            <p:cNvPr id="72" name="tx72"/>
            <p:cNvSpPr/>
            <p:nvPr/>
          </p:nvSpPr>
          <p:spPr>
            <a:xfrm>
              <a:off x="1819876"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3" name="tx73"/>
            <p:cNvSpPr/>
            <p:nvPr/>
          </p:nvSpPr>
          <p:spPr>
            <a:xfrm>
              <a:off x="2596391"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180669"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2443792"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358881"/>
            </a:xfrm>
            <a:custGeom>
              <a:avLst/>
              <a:pathLst>
                <a:path w="1578741" h="358881">
                  <a:moveTo>
                    <a:pt x="0" y="247504"/>
                  </a:moveTo>
                  <a:lnTo>
                    <a:pt x="65780" y="247504"/>
                  </a:lnTo>
                  <a:lnTo>
                    <a:pt x="131561" y="358881"/>
                  </a:lnTo>
                  <a:lnTo>
                    <a:pt x="197342" y="222754"/>
                  </a:lnTo>
                  <a:lnTo>
                    <a:pt x="263123" y="49500"/>
                  </a:lnTo>
                  <a:lnTo>
                    <a:pt x="328904" y="24750"/>
                  </a:lnTo>
                  <a:lnTo>
                    <a:pt x="394685" y="0"/>
                  </a:lnTo>
                  <a:lnTo>
                    <a:pt x="460466" y="24750"/>
                  </a:lnTo>
                  <a:lnTo>
                    <a:pt x="526247" y="61876"/>
                  </a:lnTo>
                  <a:lnTo>
                    <a:pt x="592028" y="61876"/>
                  </a:lnTo>
                  <a:lnTo>
                    <a:pt x="657808" y="37125"/>
                  </a:lnTo>
                  <a:lnTo>
                    <a:pt x="723589" y="24750"/>
                  </a:lnTo>
                  <a:lnTo>
                    <a:pt x="789370" y="37125"/>
                  </a:lnTo>
                  <a:lnTo>
                    <a:pt x="855151" y="37125"/>
                  </a:lnTo>
                  <a:lnTo>
                    <a:pt x="920932" y="61876"/>
                  </a:lnTo>
                  <a:lnTo>
                    <a:pt x="986713" y="61876"/>
                  </a:lnTo>
                  <a:lnTo>
                    <a:pt x="1052494" y="37125"/>
                  </a:lnTo>
                  <a:lnTo>
                    <a:pt x="1118275" y="24750"/>
                  </a:lnTo>
                  <a:lnTo>
                    <a:pt x="1184056" y="37125"/>
                  </a:lnTo>
                  <a:lnTo>
                    <a:pt x="1249836" y="74251"/>
                  </a:lnTo>
                  <a:lnTo>
                    <a:pt x="1315617" y="123752"/>
                  </a:lnTo>
                  <a:lnTo>
                    <a:pt x="1381398" y="99001"/>
                  </a:lnTo>
                  <a:lnTo>
                    <a:pt x="1447179" y="74251"/>
                  </a:lnTo>
                  <a:lnTo>
                    <a:pt x="1512960" y="86626"/>
                  </a:lnTo>
                  <a:lnTo>
                    <a:pt x="1578741" y="3712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7" name="tx97"/>
            <p:cNvSpPr/>
            <p:nvPr/>
          </p:nvSpPr>
          <p:spPr>
            <a:xfrm>
              <a:off x="4692031"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4276309"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453943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108629"/>
              <a:ext cx="657808" cy="816764"/>
            </a:xfrm>
            <a:custGeom>
              <a:avLst/>
              <a:pathLst>
                <a:path w="657808" h="816764">
                  <a:moveTo>
                    <a:pt x="0" y="816764"/>
                  </a:moveTo>
                  <a:lnTo>
                    <a:pt x="65780" y="309380"/>
                  </a:lnTo>
                  <a:lnTo>
                    <a:pt x="131561" y="272254"/>
                  </a:lnTo>
                  <a:lnTo>
                    <a:pt x="197342" y="247504"/>
                  </a:lnTo>
                  <a:lnTo>
                    <a:pt x="263123" y="210378"/>
                  </a:lnTo>
                  <a:lnTo>
                    <a:pt x="328904" y="198003"/>
                  </a:lnTo>
                  <a:lnTo>
                    <a:pt x="394685" y="198003"/>
                  </a:lnTo>
                  <a:lnTo>
                    <a:pt x="460466" y="185628"/>
                  </a:lnTo>
                  <a:lnTo>
                    <a:pt x="526247" y="123752"/>
                  </a:lnTo>
                  <a:lnTo>
                    <a:pt x="592028" y="61876"/>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1" name="tx121"/>
            <p:cNvSpPr/>
            <p:nvPr/>
          </p:nvSpPr>
          <p:spPr>
            <a:xfrm>
              <a:off x="4692031"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4276309"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3" name="tx123"/>
            <p:cNvSpPr/>
            <p:nvPr/>
          </p:nvSpPr>
          <p:spPr>
            <a:xfrm>
              <a:off x="453943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91481"/>
              <a:ext cx="1578741" cy="655886"/>
            </a:xfrm>
            <a:custGeom>
              <a:avLst/>
              <a:pathLst>
                <a:path w="1578741" h="655886">
                  <a:moveTo>
                    <a:pt x="0" y="655886"/>
                  </a:moveTo>
                  <a:lnTo>
                    <a:pt x="65780" y="655886"/>
                  </a:lnTo>
                  <a:lnTo>
                    <a:pt x="131561" y="420757"/>
                  </a:lnTo>
                  <a:lnTo>
                    <a:pt x="197342" y="346506"/>
                  </a:lnTo>
                  <a:lnTo>
                    <a:pt x="263123" y="148502"/>
                  </a:lnTo>
                  <a:lnTo>
                    <a:pt x="328904" y="148502"/>
                  </a:lnTo>
                  <a:lnTo>
                    <a:pt x="394685" y="86626"/>
                  </a:lnTo>
                  <a:lnTo>
                    <a:pt x="460466" y="12375"/>
                  </a:lnTo>
                  <a:lnTo>
                    <a:pt x="526247" y="74251"/>
                  </a:lnTo>
                  <a:lnTo>
                    <a:pt x="592028" y="136127"/>
                  </a:lnTo>
                  <a:lnTo>
                    <a:pt x="657808" y="86626"/>
                  </a:lnTo>
                  <a:lnTo>
                    <a:pt x="723589" y="37125"/>
                  </a:lnTo>
                  <a:lnTo>
                    <a:pt x="789370" y="86626"/>
                  </a:lnTo>
                  <a:lnTo>
                    <a:pt x="855151" y="49500"/>
                  </a:lnTo>
                  <a:lnTo>
                    <a:pt x="920932" y="86626"/>
                  </a:lnTo>
                  <a:lnTo>
                    <a:pt x="986713" y="86626"/>
                  </a:lnTo>
                  <a:lnTo>
                    <a:pt x="1052494" y="123752"/>
                  </a:lnTo>
                  <a:lnTo>
                    <a:pt x="1118275" y="99001"/>
                  </a:lnTo>
                  <a:lnTo>
                    <a:pt x="1184056" y="99001"/>
                  </a:lnTo>
                  <a:lnTo>
                    <a:pt x="1249836" y="99001"/>
                  </a:lnTo>
                  <a:lnTo>
                    <a:pt x="1315617" y="86626"/>
                  </a:lnTo>
                  <a:lnTo>
                    <a:pt x="1381398" y="12375"/>
                  </a:lnTo>
                  <a:lnTo>
                    <a:pt x="1447179" y="12375"/>
                  </a:lnTo>
                  <a:lnTo>
                    <a:pt x="1512960" y="0"/>
                  </a:lnTo>
                  <a:lnTo>
                    <a:pt x="1578741" y="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3550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45" name="tx145"/>
            <p:cNvSpPr/>
            <p:nvPr/>
          </p:nvSpPr>
          <p:spPr>
            <a:xfrm>
              <a:off x="469203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4276309"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7" name="tx147"/>
            <p:cNvSpPr/>
            <p:nvPr/>
          </p:nvSpPr>
          <p:spPr>
            <a:xfrm>
              <a:off x="453943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41147"/>
              <a:ext cx="1578741" cy="519759"/>
            </a:xfrm>
            <a:custGeom>
              <a:avLst/>
              <a:pathLst>
                <a:path w="1578741" h="519759">
                  <a:moveTo>
                    <a:pt x="0" y="519759"/>
                  </a:moveTo>
                  <a:lnTo>
                    <a:pt x="65780" y="519759"/>
                  </a:lnTo>
                  <a:lnTo>
                    <a:pt x="131561" y="420757"/>
                  </a:lnTo>
                  <a:lnTo>
                    <a:pt x="197342" y="259879"/>
                  </a:lnTo>
                  <a:lnTo>
                    <a:pt x="263123" y="86626"/>
                  </a:lnTo>
                  <a:lnTo>
                    <a:pt x="328904" y="123752"/>
                  </a:lnTo>
                  <a:lnTo>
                    <a:pt x="394685" y="61876"/>
                  </a:lnTo>
                  <a:lnTo>
                    <a:pt x="460466" y="0"/>
                  </a:lnTo>
                  <a:lnTo>
                    <a:pt x="526247" y="74251"/>
                  </a:lnTo>
                  <a:lnTo>
                    <a:pt x="592028" y="99001"/>
                  </a:lnTo>
                  <a:lnTo>
                    <a:pt x="657808" y="61876"/>
                  </a:lnTo>
                  <a:lnTo>
                    <a:pt x="723589" y="24750"/>
                  </a:lnTo>
                  <a:lnTo>
                    <a:pt x="789370" y="37125"/>
                  </a:lnTo>
                  <a:lnTo>
                    <a:pt x="855151" y="24750"/>
                  </a:lnTo>
                  <a:lnTo>
                    <a:pt x="920932" y="61876"/>
                  </a:lnTo>
                  <a:lnTo>
                    <a:pt x="986713" y="61876"/>
                  </a:lnTo>
                  <a:lnTo>
                    <a:pt x="1052494" y="12375"/>
                  </a:lnTo>
                  <a:lnTo>
                    <a:pt x="1118275" y="12375"/>
                  </a:lnTo>
                  <a:lnTo>
                    <a:pt x="1184056" y="24750"/>
                  </a:lnTo>
                  <a:lnTo>
                    <a:pt x="1249836" y="37125"/>
                  </a:lnTo>
                  <a:lnTo>
                    <a:pt x="1315617" y="136127"/>
                  </a:lnTo>
                  <a:lnTo>
                    <a:pt x="1381398" y="111377"/>
                  </a:lnTo>
                  <a:lnTo>
                    <a:pt x="1447179" y="12375"/>
                  </a:lnTo>
                  <a:lnTo>
                    <a:pt x="1512960" y="24750"/>
                  </a:lnTo>
                  <a:lnTo>
                    <a:pt x="1578741" y="3712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663507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35376"/>
              <a:ext cx="657808" cy="148502"/>
            </a:xfrm>
            <a:custGeom>
              <a:avLst/>
              <a:pathLst>
                <a:path w="657808" h="148502">
                  <a:moveTo>
                    <a:pt x="0" y="148502"/>
                  </a:moveTo>
                  <a:lnTo>
                    <a:pt x="65780" y="49500"/>
                  </a:lnTo>
                  <a:lnTo>
                    <a:pt x="131561" y="0"/>
                  </a:lnTo>
                  <a:lnTo>
                    <a:pt x="197342" y="12375"/>
                  </a:lnTo>
                  <a:lnTo>
                    <a:pt x="263123" y="12375"/>
                  </a:lnTo>
                  <a:lnTo>
                    <a:pt x="328904" y="24750"/>
                  </a:lnTo>
                  <a:lnTo>
                    <a:pt x="394685" y="136127"/>
                  </a:lnTo>
                  <a:lnTo>
                    <a:pt x="460466" y="123752"/>
                  </a:lnTo>
                  <a:lnTo>
                    <a:pt x="526247" y="12375"/>
                  </a:lnTo>
                  <a:lnTo>
                    <a:pt x="592028" y="12375"/>
                  </a:lnTo>
                  <a:lnTo>
                    <a:pt x="657808" y="2475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663507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16397"/>
              <a:ext cx="592028" cy="1188021"/>
            </a:xfrm>
            <a:custGeom>
              <a:avLst/>
              <a:pathLst>
                <a:path w="592028" h="1188021">
                  <a:moveTo>
                    <a:pt x="0" y="185628"/>
                  </a:moveTo>
                  <a:lnTo>
                    <a:pt x="65780" y="297005"/>
                  </a:lnTo>
                  <a:lnTo>
                    <a:pt x="131561" y="1188021"/>
                  </a:lnTo>
                  <a:lnTo>
                    <a:pt x="197342" y="173253"/>
                  </a:lnTo>
                  <a:lnTo>
                    <a:pt x="263123" y="49500"/>
                  </a:lnTo>
                  <a:lnTo>
                    <a:pt x="328904" y="160877"/>
                  </a:lnTo>
                  <a:lnTo>
                    <a:pt x="394685" y="123752"/>
                  </a:lnTo>
                  <a:lnTo>
                    <a:pt x="460466" y="61876"/>
                  </a:lnTo>
                  <a:lnTo>
                    <a:pt x="526247" y="24750"/>
                  </a:lnTo>
                  <a:lnTo>
                    <a:pt x="592028" y="0"/>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8833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467590"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73071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594010"/>
            </a:xfrm>
            <a:custGeom>
              <a:avLst/>
              <a:pathLst>
                <a:path w="1578741" h="594010">
                  <a:moveTo>
                    <a:pt x="0" y="594010"/>
                  </a:moveTo>
                  <a:lnTo>
                    <a:pt x="65780" y="594010"/>
                  </a:lnTo>
                  <a:lnTo>
                    <a:pt x="131561" y="457883"/>
                  </a:lnTo>
                  <a:lnTo>
                    <a:pt x="197342" y="297005"/>
                  </a:lnTo>
                  <a:lnTo>
                    <a:pt x="263123" y="123752"/>
                  </a:lnTo>
                  <a:lnTo>
                    <a:pt x="328904" y="160877"/>
                  </a:lnTo>
                  <a:lnTo>
                    <a:pt x="394685" y="99001"/>
                  </a:lnTo>
                  <a:lnTo>
                    <a:pt x="460466" y="49500"/>
                  </a:lnTo>
                  <a:lnTo>
                    <a:pt x="526247" y="123752"/>
                  </a:lnTo>
                  <a:lnTo>
                    <a:pt x="592028" y="173253"/>
                  </a:lnTo>
                  <a:lnTo>
                    <a:pt x="657808" y="259879"/>
                  </a:lnTo>
                  <a:lnTo>
                    <a:pt x="723589" y="99001"/>
                  </a:lnTo>
                  <a:lnTo>
                    <a:pt x="789370" y="173253"/>
                  </a:lnTo>
                  <a:lnTo>
                    <a:pt x="855151" y="99001"/>
                  </a:lnTo>
                  <a:lnTo>
                    <a:pt x="920932" y="148502"/>
                  </a:lnTo>
                  <a:lnTo>
                    <a:pt x="986713" y="148502"/>
                  </a:lnTo>
                  <a:lnTo>
                    <a:pt x="1052494" y="61876"/>
                  </a:lnTo>
                  <a:lnTo>
                    <a:pt x="1118275" y="74251"/>
                  </a:lnTo>
                  <a:lnTo>
                    <a:pt x="1184056" y="61876"/>
                  </a:lnTo>
                  <a:lnTo>
                    <a:pt x="1249836" y="0"/>
                  </a:lnTo>
                  <a:lnTo>
                    <a:pt x="1315617" y="37125"/>
                  </a:lnTo>
                  <a:lnTo>
                    <a:pt x="1381398" y="99001"/>
                  </a:lnTo>
                  <a:lnTo>
                    <a:pt x="1447179" y="61876"/>
                  </a:lnTo>
                  <a:lnTo>
                    <a:pt x="1512960" y="61876"/>
                  </a:lnTo>
                  <a:lnTo>
                    <a:pt x="1578741" y="74251"/>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43" name="tx243"/>
            <p:cNvSpPr/>
            <p:nvPr/>
          </p:nvSpPr>
          <p:spPr>
            <a:xfrm>
              <a:off x="873071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01" name="tx301"/>
            <p:cNvSpPr/>
            <p:nvPr/>
          </p:nvSpPr>
          <p:spPr>
            <a:xfrm>
              <a:off x="2150145" y="398022"/>
              <a:ext cx="55355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Sénégal, 2000-2024</a:t>
              </a:r>
            </a:p>
          </p:txBody>
        </p:sp>
        <p:sp>
          <p:nvSpPr>
            <p:cNvPr id="302" name="tx3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3" name="tx303"/>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(79%), suivi du MCV1 et du YFV (87%).
Par rapport à 2019, la couverture de 2 vaccins a diminué (BCG et POL3), 6 vaccins ont augmenté (DTP1, IPV1, MCV1, MCV2, ROTAC et YFV), et 2 vaccins sont restés constants (DTP3 et PCV3).
Par rapport à 2023, la couverture de 3 vaccins est restée constante (BCG, MCV1 et YFV), 4 vaccins ont augmenté (DTC1, IPV1, MCV2 et ROTAC) et 3 vaccins ont diminué (DTC3, PCV3 et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992883"/>
            </a:xfrm>
            <a:custGeom>
              <a:avLst/>
              <a:pathLst>
                <a:path w="6480943" h="1992883">
                  <a:moveTo>
                    <a:pt x="0" y="1992883"/>
                  </a:moveTo>
                  <a:lnTo>
                    <a:pt x="270039" y="1992883"/>
                  </a:lnTo>
                  <a:lnTo>
                    <a:pt x="540078" y="1613286"/>
                  </a:lnTo>
                  <a:lnTo>
                    <a:pt x="810117" y="996441"/>
                  </a:lnTo>
                  <a:lnTo>
                    <a:pt x="1080157" y="332147"/>
                  </a:lnTo>
                  <a:lnTo>
                    <a:pt x="1350196" y="474496"/>
                  </a:lnTo>
                  <a:lnTo>
                    <a:pt x="1620235" y="237248"/>
                  </a:lnTo>
                  <a:lnTo>
                    <a:pt x="1890275" y="0"/>
                  </a:lnTo>
                  <a:lnTo>
                    <a:pt x="2160314" y="284697"/>
                  </a:lnTo>
                  <a:lnTo>
                    <a:pt x="2430353" y="379596"/>
                  </a:lnTo>
                  <a:lnTo>
                    <a:pt x="2700393" y="237248"/>
                  </a:lnTo>
                  <a:lnTo>
                    <a:pt x="2970432" y="94899"/>
                  </a:lnTo>
                  <a:lnTo>
                    <a:pt x="3240471" y="142348"/>
                  </a:lnTo>
                  <a:lnTo>
                    <a:pt x="3510510" y="94899"/>
                  </a:lnTo>
                  <a:lnTo>
                    <a:pt x="3780550" y="237248"/>
                  </a:lnTo>
                  <a:lnTo>
                    <a:pt x="4050589" y="237248"/>
                  </a:lnTo>
                  <a:lnTo>
                    <a:pt x="4320628" y="47449"/>
                  </a:lnTo>
                  <a:lnTo>
                    <a:pt x="4590668" y="47449"/>
                  </a:lnTo>
                  <a:lnTo>
                    <a:pt x="4860707" y="94899"/>
                  </a:lnTo>
                  <a:lnTo>
                    <a:pt x="5130746" y="142348"/>
                  </a:lnTo>
                  <a:lnTo>
                    <a:pt x="5400786" y="521945"/>
                  </a:lnTo>
                  <a:lnTo>
                    <a:pt x="5670825" y="427046"/>
                  </a:lnTo>
                  <a:lnTo>
                    <a:pt x="5940864" y="47449"/>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68047"/>
              <a:ext cx="5400786" cy="1897984"/>
            </a:xfrm>
            <a:custGeom>
              <a:avLst/>
              <a:pathLst>
                <a:path w="5400786" h="1897984">
                  <a:moveTo>
                    <a:pt x="0" y="1897984"/>
                  </a:moveTo>
                  <a:lnTo>
                    <a:pt x="270039" y="474496"/>
                  </a:lnTo>
                  <a:lnTo>
                    <a:pt x="540078" y="237248"/>
                  </a:lnTo>
                  <a:lnTo>
                    <a:pt x="810117" y="0"/>
                  </a:lnTo>
                  <a:lnTo>
                    <a:pt x="1080157" y="284697"/>
                  </a:lnTo>
                  <a:lnTo>
                    <a:pt x="1350196" y="379596"/>
                  </a:lnTo>
                  <a:lnTo>
                    <a:pt x="1620235" y="237248"/>
                  </a:lnTo>
                  <a:lnTo>
                    <a:pt x="1890275" y="94899"/>
                  </a:lnTo>
                  <a:lnTo>
                    <a:pt x="2160314" y="142348"/>
                  </a:lnTo>
                  <a:lnTo>
                    <a:pt x="2430353" y="94899"/>
                  </a:lnTo>
                  <a:lnTo>
                    <a:pt x="2700393" y="237248"/>
                  </a:lnTo>
                  <a:lnTo>
                    <a:pt x="2970432" y="237248"/>
                  </a:lnTo>
                  <a:lnTo>
                    <a:pt x="3240471" y="47449"/>
                  </a:lnTo>
                  <a:lnTo>
                    <a:pt x="3510510" y="47449"/>
                  </a:lnTo>
                  <a:lnTo>
                    <a:pt x="3780550" y="94899"/>
                  </a:lnTo>
                  <a:lnTo>
                    <a:pt x="4050589" y="142348"/>
                  </a:lnTo>
                  <a:lnTo>
                    <a:pt x="4320628" y="521945"/>
                  </a:lnTo>
                  <a:lnTo>
                    <a:pt x="4590668" y="427046"/>
                  </a:lnTo>
                  <a:lnTo>
                    <a:pt x="4860707" y="47449"/>
                  </a:lnTo>
                  <a:lnTo>
                    <a:pt x="5130746" y="94899"/>
                  </a:lnTo>
                  <a:lnTo>
                    <a:pt x="5400786" y="142348"/>
                  </a:lnTo>
                </a:path>
              </a:pathLst>
            </a:custGeom>
            <a:ln w="27101" cap="flat">
              <a:solidFill>
                <a:srgbClr val="80BD41">
                  <a:alpha val="100000"/>
                </a:srgbClr>
              </a:solidFill>
              <a:prstDash val="solid"/>
              <a:round/>
            </a:ln>
          </p:spPr>
          <p:txBody>
            <a:bodyPr/>
            <a:lstStyle/>
            <a:p/>
          </p:txBody>
        </p:sp>
        <p:sp>
          <p:nvSpPr>
            <p:cNvPr id="39" name="pl39"/>
            <p:cNvSpPr/>
            <p:nvPr/>
          </p:nvSpPr>
          <p:spPr>
            <a:xfrm>
              <a:off x="2485451" y="1168047"/>
              <a:ext cx="5130746" cy="3606170"/>
            </a:xfrm>
            <a:custGeom>
              <a:avLst/>
              <a:pathLst>
                <a:path w="5130746" h="3606170">
                  <a:moveTo>
                    <a:pt x="0" y="3606170"/>
                  </a:moveTo>
                  <a:lnTo>
                    <a:pt x="270039" y="237248"/>
                  </a:lnTo>
                  <a:lnTo>
                    <a:pt x="540078" y="0"/>
                  </a:lnTo>
                  <a:lnTo>
                    <a:pt x="810117" y="284697"/>
                  </a:lnTo>
                  <a:lnTo>
                    <a:pt x="1080157" y="379596"/>
                  </a:lnTo>
                  <a:lnTo>
                    <a:pt x="1350196" y="237248"/>
                  </a:lnTo>
                  <a:lnTo>
                    <a:pt x="1620235" y="94899"/>
                  </a:lnTo>
                  <a:lnTo>
                    <a:pt x="1890275" y="142348"/>
                  </a:lnTo>
                  <a:lnTo>
                    <a:pt x="2160314" y="94899"/>
                  </a:lnTo>
                  <a:lnTo>
                    <a:pt x="2430353" y="237248"/>
                  </a:lnTo>
                  <a:lnTo>
                    <a:pt x="2700393" y="237248"/>
                  </a:lnTo>
                  <a:lnTo>
                    <a:pt x="2970432" y="47449"/>
                  </a:lnTo>
                  <a:lnTo>
                    <a:pt x="3240471" y="47449"/>
                  </a:lnTo>
                  <a:lnTo>
                    <a:pt x="3510510" y="94899"/>
                  </a:lnTo>
                  <a:lnTo>
                    <a:pt x="3780550" y="142348"/>
                  </a:lnTo>
                  <a:lnTo>
                    <a:pt x="4050589" y="521945"/>
                  </a:lnTo>
                  <a:lnTo>
                    <a:pt x="4320628" y="427046"/>
                  </a:lnTo>
                  <a:lnTo>
                    <a:pt x="4590668" y="47449"/>
                  </a:lnTo>
                  <a:lnTo>
                    <a:pt x="4860707" y="94899"/>
                  </a:lnTo>
                  <a:lnTo>
                    <a:pt x="5130746" y="142348"/>
                  </a:lnTo>
                </a:path>
              </a:pathLst>
            </a:custGeom>
            <a:ln w="27101" cap="flat">
              <a:solidFill>
                <a:srgbClr val="EE00EE">
                  <a:alpha val="100000"/>
                </a:srgbClr>
              </a:solidFill>
              <a:prstDash val="solid"/>
              <a:round/>
            </a:ln>
          </p:spPr>
          <p:txBody>
            <a:bodyPr/>
            <a:lstStyle/>
            <a:p/>
          </p:txBody>
        </p:sp>
        <p:sp>
          <p:nvSpPr>
            <p:cNvPr id="40" name="pl40"/>
            <p:cNvSpPr/>
            <p:nvPr/>
          </p:nvSpPr>
          <p:spPr>
            <a:xfrm>
              <a:off x="6266002" y="3208380"/>
              <a:ext cx="1350196" cy="1186240"/>
            </a:xfrm>
            <a:custGeom>
              <a:avLst/>
              <a:pathLst>
                <a:path w="1350196" h="1186240">
                  <a:moveTo>
                    <a:pt x="0" y="1186240"/>
                  </a:moveTo>
                  <a:lnTo>
                    <a:pt x="270039" y="854093"/>
                  </a:lnTo>
                  <a:lnTo>
                    <a:pt x="540078" y="806643"/>
                  </a:lnTo>
                  <a:lnTo>
                    <a:pt x="810117" y="1186240"/>
                  </a:lnTo>
                  <a:lnTo>
                    <a:pt x="1080157" y="569395"/>
                  </a:lnTo>
                  <a:lnTo>
                    <a:pt x="1350196"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4555162"/>
            </a:xfrm>
            <a:custGeom>
              <a:avLst/>
              <a:pathLst>
                <a:path w="2430353" h="4555162">
                  <a:moveTo>
                    <a:pt x="0" y="711744"/>
                  </a:moveTo>
                  <a:lnTo>
                    <a:pt x="270039" y="1138790"/>
                  </a:lnTo>
                  <a:lnTo>
                    <a:pt x="540078" y="4555162"/>
                  </a:lnTo>
                  <a:lnTo>
                    <a:pt x="810117" y="664294"/>
                  </a:lnTo>
                  <a:lnTo>
                    <a:pt x="1080157" y="189798"/>
                  </a:lnTo>
                  <a:lnTo>
                    <a:pt x="1350196" y="616844"/>
                  </a:lnTo>
                  <a:lnTo>
                    <a:pt x="1620235" y="474496"/>
                  </a:lnTo>
                  <a:lnTo>
                    <a:pt x="1890275" y="237248"/>
                  </a:lnTo>
                  <a:lnTo>
                    <a:pt x="2160314" y="9489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135232"/>
            </a:xfrm>
            <a:custGeom>
              <a:avLst/>
              <a:pathLst>
                <a:path w="6480943" h="2135232">
                  <a:moveTo>
                    <a:pt x="0" y="2135232"/>
                  </a:moveTo>
                  <a:lnTo>
                    <a:pt x="270039" y="2135232"/>
                  </a:lnTo>
                  <a:lnTo>
                    <a:pt x="540078" y="1850534"/>
                  </a:lnTo>
                  <a:lnTo>
                    <a:pt x="810117" y="1565837"/>
                  </a:lnTo>
                  <a:lnTo>
                    <a:pt x="1080157" y="1708186"/>
                  </a:lnTo>
                  <a:lnTo>
                    <a:pt x="1350196" y="901542"/>
                  </a:lnTo>
                  <a:lnTo>
                    <a:pt x="1620235" y="616844"/>
                  </a:lnTo>
                  <a:lnTo>
                    <a:pt x="1890275" y="427046"/>
                  </a:lnTo>
                  <a:lnTo>
                    <a:pt x="2160314" y="759193"/>
                  </a:lnTo>
                  <a:lnTo>
                    <a:pt x="2430353" y="664294"/>
                  </a:lnTo>
                  <a:lnTo>
                    <a:pt x="2700393" y="569395"/>
                  </a:lnTo>
                  <a:lnTo>
                    <a:pt x="2970432" y="427046"/>
                  </a:lnTo>
                  <a:lnTo>
                    <a:pt x="3240471" y="474496"/>
                  </a:lnTo>
                  <a:lnTo>
                    <a:pt x="3510510" y="427046"/>
                  </a:lnTo>
                  <a:lnTo>
                    <a:pt x="3780550" y="616844"/>
                  </a:lnTo>
                  <a:lnTo>
                    <a:pt x="4050589" y="616844"/>
                  </a:lnTo>
                  <a:lnTo>
                    <a:pt x="4320628" y="0"/>
                  </a:lnTo>
                  <a:lnTo>
                    <a:pt x="4590668" y="142348"/>
                  </a:lnTo>
                  <a:lnTo>
                    <a:pt x="4860707" y="332147"/>
                  </a:lnTo>
                  <a:lnTo>
                    <a:pt x="5130746" y="332147"/>
                  </a:lnTo>
                  <a:lnTo>
                    <a:pt x="5400786" y="521945"/>
                  </a:lnTo>
                  <a:lnTo>
                    <a:pt x="5670825" y="237248"/>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4915805" y="1879791"/>
              <a:ext cx="2700393" cy="3131674"/>
            </a:xfrm>
            <a:custGeom>
              <a:avLst/>
              <a:pathLst>
                <a:path w="2700393" h="3131674">
                  <a:moveTo>
                    <a:pt x="0" y="3131674"/>
                  </a:moveTo>
                  <a:lnTo>
                    <a:pt x="270039" y="1186240"/>
                  </a:lnTo>
                  <a:lnTo>
                    <a:pt x="540078" y="1043891"/>
                  </a:lnTo>
                  <a:lnTo>
                    <a:pt x="810117" y="948992"/>
                  </a:lnTo>
                  <a:lnTo>
                    <a:pt x="1080157" y="806643"/>
                  </a:lnTo>
                  <a:lnTo>
                    <a:pt x="1350196" y="759193"/>
                  </a:lnTo>
                  <a:lnTo>
                    <a:pt x="1620235" y="759193"/>
                  </a:lnTo>
                  <a:lnTo>
                    <a:pt x="1890275" y="711744"/>
                  </a:lnTo>
                  <a:lnTo>
                    <a:pt x="2160314" y="474496"/>
                  </a:lnTo>
                  <a:lnTo>
                    <a:pt x="2430353" y="237248"/>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215496"/>
              <a:ext cx="2700393" cy="569395"/>
            </a:xfrm>
            <a:custGeom>
              <a:avLst/>
              <a:pathLst>
                <a:path w="2700393" h="569395">
                  <a:moveTo>
                    <a:pt x="0" y="569395"/>
                  </a:moveTo>
                  <a:lnTo>
                    <a:pt x="270039" y="189798"/>
                  </a:lnTo>
                  <a:lnTo>
                    <a:pt x="540078" y="0"/>
                  </a:lnTo>
                  <a:lnTo>
                    <a:pt x="810117" y="47449"/>
                  </a:lnTo>
                  <a:lnTo>
                    <a:pt x="1080157" y="47449"/>
                  </a:lnTo>
                  <a:lnTo>
                    <a:pt x="1350196" y="94899"/>
                  </a:lnTo>
                  <a:lnTo>
                    <a:pt x="1620235" y="521945"/>
                  </a:lnTo>
                  <a:lnTo>
                    <a:pt x="1890275" y="474496"/>
                  </a:lnTo>
                  <a:lnTo>
                    <a:pt x="2160314" y="47449"/>
                  </a:lnTo>
                  <a:lnTo>
                    <a:pt x="2430353" y="47449"/>
                  </a:lnTo>
                  <a:lnTo>
                    <a:pt x="270039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2277581"/>
            </a:xfrm>
            <a:custGeom>
              <a:avLst/>
              <a:pathLst>
                <a:path w="6480943" h="2277581">
                  <a:moveTo>
                    <a:pt x="0" y="2277581"/>
                  </a:moveTo>
                  <a:lnTo>
                    <a:pt x="270039" y="2277581"/>
                  </a:lnTo>
                  <a:lnTo>
                    <a:pt x="540078" y="1755635"/>
                  </a:lnTo>
                  <a:lnTo>
                    <a:pt x="810117" y="1138790"/>
                  </a:lnTo>
                  <a:lnTo>
                    <a:pt x="1080157" y="474496"/>
                  </a:lnTo>
                  <a:lnTo>
                    <a:pt x="1350196" y="616844"/>
                  </a:lnTo>
                  <a:lnTo>
                    <a:pt x="1620235" y="379596"/>
                  </a:lnTo>
                  <a:lnTo>
                    <a:pt x="1890275" y="189798"/>
                  </a:lnTo>
                  <a:lnTo>
                    <a:pt x="2160314" y="474496"/>
                  </a:lnTo>
                  <a:lnTo>
                    <a:pt x="2430353" y="664294"/>
                  </a:lnTo>
                  <a:lnTo>
                    <a:pt x="2700393" y="996441"/>
                  </a:lnTo>
                  <a:lnTo>
                    <a:pt x="2970432" y="379596"/>
                  </a:lnTo>
                  <a:lnTo>
                    <a:pt x="3240471" y="664294"/>
                  </a:lnTo>
                  <a:lnTo>
                    <a:pt x="3510510" y="379596"/>
                  </a:lnTo>
                  <a:lnTo>
                    <a:pt x="3780550" y="569395"/>
                  </a:lnTo>
                  <a:lnTo>
                    <a:pt x="4050589" y="569395"/>
                  </a:lnTo>
                  <a:lnTo>
                    <a:pt x="4320628" y="237248"/>
                  </a:lnTo>
                  <a:lnTo>
                    <a:pt x="4590668" y="284697"/>
                  </a:lnTo>
                  <a:lnTo>
                    <a:pt x="4860707" y="237248"/>
                  </a:lnTo>
                  <a:lnTo>
                    <a:pt x="5130746" y="0"/>
                  </a:lnTo>
                  <a:lnTo>
                    <a:pt x="5400786" y="142348"/>
                  </a:lnTo>
                  <a:lnTo>
                    <a:pt x="5670825" y="379596"/>
                  </a:lnTo>
                  <a:lnTo>
                    <a:pt x="5940864" y="237248"/>
                  </a:lnTo>
                  <a:lnTo>
                    <a:pt x="6210904" y="237248"/>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5185844" y="1168047"/>
              <a:ext cx="2430353" cy="1233689"/>
            </a:xfrm>
            <a:custGeom>
              <a:avLst/>
              <a:pathLst>
                <a:path w="2430353" h="1233689">
                  <a:moveTo>
                    <a:pt x="0" y="521945"/>
                  </a:moveTo>
                  <a:lnTo>
                    <a:pt x="270039" y="47449"/>
                  </a:lnTo>
                  <a:lnTo>
                    <a:pt x="540078" y="0"/>
                  </a:lnTo>
                  <a:lnTo>
                    <a:pt x="810117" y="0"/>
                  </a:lnTo>
                  <a:lnTo>
                    <a:pt x="1080157" y="332147"/>
                  </a:lnTo>
                  <a:lnTo>
                    <a:pt x="1350196" y="569395"/>
                  </a:lnTo>
                  <a:lnTo>
                    <a:pt x="1620235" y="474496"/>
                  </a:lnTo>
                  <a:lnTo>
                    <a:pt x="1890275" y="1233689"/>
                  </a:lnTo>
                  <a:lnTo>
                    <a:pt x="2160314" y="521945"/>
                  </a:lnTo>
                  <a:lnTo>
                    <a:pt x="2430353" y="142348"/>
                  </a:lnTo>
                </a:path>
              </a:pathLst>
            </a:custGeom>
            <a:ln w="27101" cap="flat">
              <a:solidFill>
                <a:srgbClr val="836FFF">
                  <a:alpha val="100000"/>
                </a:srgbClr>
              </a:solidFill>
              <a:prstDash val="solid"/>
              <a:round/>
            </a:ln>
          </p:spPr>
          <p:txBody>
            <a:bodyPr/>
            <a:lstStyle/>
            <a:p/>
          </p:txBody>
        </p:sp>
        <p:sp>
          <p:nvSpPr>
            <p:cNvPr id="47" name="pl47"/>
            <p:cNvSpPr/>
            <p:nvPr/>
          </p:nvSpPr>
          <p:spPr>
            <a:xfrm>
              <a:off x="4645766" y="1215496"/>
              <a:ext cx="2970432" cy="616844"/>
            </a:xfrm>
            <a:custGeom>
              <a:avLst/>
              <a:pathLst>
                <a:path w="2970432" h="616844">
                  <a:moveTo>
                    <a:pt x="0" y="427046"/>
                  </a:moveTo>
                  <a:lnTo>
                    <a:pt x="270039" y="616844"/>
                  </a:lnTo>
                  <a:lnTo>
                    <a:pt x="540078" y="616844"/>
                  </a:lnTo>
                  <a:lnTo>
                    <a:pt x="810117" y="0"/>
                  </a:lnTo>
                  <a:lnTo>
                    <a:pt x="1080157" y="142348"/>
                  </a:lnTo>
                  <a:lnTo>
                    <a:pt x="1350196" y="332147"/>
                  </a:lnTo>
                  <a:lnTo>
                    <a:pt x="1620235" y="332147"/>
                  </a:lnTo>
                  <a:lnTo>
                    <a:pt x="1890275" y="521945"/>
                  </a:lnTo>
                  <a:lnTo>
                    <a:pt x="2160314" y="237248"/>
                  </a:lnTo>
                  <a:lnTo>
                    <a:pt x="2430353" y="284697"/>
                  </a:lnTo>
                  <a:lnTo>
                    <a:pt x="2700393" y="284697"/>
                  </a:lnTo>
                  <a:lnTo>
                    <a:pt x="2970432" y="284697"/>
                  </a:lnTo>
                </a:path>
              </a:pathLst>
            </a:custGeom>
            <a:ln w="27101" cap="flat">
              <a:solidFill>
                <a:srgbClr val="FB9A99">
                  <a:alpha val="100000"/>
                </a:srgbClr>
              </a:solidFill>
              <a:prstDash val="solid"/>
              <a:round/>
            </a:ln>
          </p:spPr>
          <p:txBody>
            <a:bodyPr/>
            <a:lstStyle/>
            <a:p/>
          </p:txBody>
        </p:sp>
        <p:sp>
          <p:nvSpPr>
            <p:cNvPr id="48" name="pl48"/>
            <p:cNvSpPr/>
            <p:nvPr/>
          </p:nvSpPr>
          <p:spPr>
            <a:xfrm>
              <a:off x="7631945" y="782814"/>
              <a:ext cx="793081" cy="284681"/>
            </a:xfrm>
            <a:custGeom>
              <a:avLst/>
              <a:pathLst>
                <a:path w="793081" h="284681">
                  <a:moveTo>
                    <a:pt x="793081" y="0"/>
                  </a:moveTo>
                  <a:lnTo>
                    <a:pt x="0" y="284681"/>
                  </a:lnTo>
                </a:path>
              </a:pathLst>
            </a:custGeom>
          </p:spPr>
          <p:txBody>
            <a:bodyPr/>
            <a:lstStyle/>
            <a:p/>
          </p:txBody>
        </p:sp>
        <p:sp>
          <p:nvSpPr>
            <p:cNvPr id="49" name="pl49"/>
            <p:cNvSpPr/>
            <p:nvPr/>
          </p:nvSpPr>
          <p:spPr>
            <a:xfrm>
              <a:off x="7632088" y="1045365"/>
              <a:ext cx="750857" cy="259538"/>
            </a:xfrm>
            <a:custGeom>
              <a:avLst/>
              <a:pathLst>
                <a:path w="750857" h="259538">
                  <a:moveTo>
                    <a:pt x="750857" y="0"/>
                  </a:moveTo>
                  <a:lnTo>
                    <a:pt x="0" y="259538"/>
                  </a:lnTo>
                </a:path>
              </a:pathLst>
            </a:custGeom>
          </p:spPr>
          <p:txBody>
            <a:bodyPr/>
            <a:lstStyle/>
            <a:p/>
          </p:txBody>
        </p:sp>
        <p:sp>
          <p:nvSpPr>
            <p:cNvPr id="50" name="pl50"/>
            <p:cNvSpPr/>
            <p:nvPr/>
          </p:nvSpPr>
          <p:spPr>
            <a:xfrm>
              <a:off x="7623492" y="1320819"/>
              <a:ext cx="705091" cy="1007537"/>
            </a:xfrm>
            <a:custGeom>
              <a:avLst/>
              <a:pathLst>
                <a:path w="705091" h="1007537">
                  <a:moveTo>
                    <a:pt x="705091" y="1007537"/>
                  </a:moveTo>
                  <a:lnTo>
                    <a:pt x="0" y="0"/>
                  </a:lnTo>
                </a:path>
              </a:pathLst>
            </a:custGeom>
          </p:spPr>
          <p:txBody>
            <a:bodyPr/>
            <a:lstStyle/>
            <a:p/>
          </p:txBody>
        </p:sp>
        <p:sp>
          <p:nvSpPr>
            <p:cNvPr id="51" name="pl51"/>
            <p:cNvSpPr/>
            <p:nvPr/>
          </p:nvSpPr>
          <p:spPr>
            <a:xfrm>
              <a:off x="7626381" y="1319817"/>
              <a:ext cx="810713" cy="750033"/>
            </a:xfrm>
            <a:custGeom>
              <a:avLst/>
              <a:pathLst>
                <a:path w="810713" h="750033">
                  <a:moveTo>
                    <a:pt x="810713" y="750033"/>
                  </a:moveTo>
                  <a:lnTo>
                    <a:pt x="0" y="0"/>
                  </a:lnTo>
                </a:path>
              </a:pathLst>
            </a:custGeom>
          </p:spPr>
          <p:txBody>
            <a:bodyPr/>
            <a:lstStyle/>
            <a:p/>
          </p:txBody>
        </p:sp>
        <p:sp>
          <p:nvSpPr>
            <p:cNvPr id="52" name="pl52"/>
            <p:cNvSpPr/>
            <p:nvPr/>
          </p:nvSpPr>
          <p:spPr>
            <a:xfrm>
              <a:off x="7634332" y="1297304"/>
              <a:ext cx="766609" cy="12788"/>
            </a:xfrm>
            <a:custGeom>
              <a:avLst/>
              <a:pathLst>
                <a:path w="766609" h="12788">
                  <a:moveTo>
                    <a:pt x="766609" y="0"/>
                  </a:moveTo>
                  <a:lnTo>
                    <a:pt x="0" y="12788"/>
                  </a:lnTo>
                </a:path>
              </a:pathLst>
            </a:custGeom>
          </p:spPr>
          <p:txBody>
            <a:bodyPr/>
            <a:lstStyle/>
            <a:p/>
          </p:txBody>
        </p:sp>
        <p:sp>
          <p:nvSpPr>
            <p:cNvPr id="53" name="pl53"/>
            <p:cNvSpPr/>
            <p:nvPr/>
          </p:nvSpPr>
          <p:spPr>
            <a:xfrm>
              <a:off x="7632343" y="1315587"/>
              <a:ext cx="726359" cy="233553"/>
            </a:xfrm>
            <a:custGeom>
              <a:avLst/>
              <a:pathLst>
                <a:path w="726359" h="233553">
                  <a:moveTo>
                    <a:pt x="726359" y="233553"/>
                  </a:moveTo>
                  <a:lnTo>
                    <a:pt x="0" y="0"/>
                  </a:lnTo>
                </a:path>
              </a:pathLst>
            </a:custGeom>
          </p:spPr>
          <p:txBody>
            <a:bodyPr/>
            <a:lstStyle/>
            <a:p/>
          </p:txBody>
        </p:sp>
        <p:sp>
          <p:nvSpPr>
            <p:cNvPr id="54" name="pl54"/>
            <p:cNvSpPr/>
            <p:nvPr/>
          </p:nvSpPr>
          <p:spPr>
            <a:xfrm>
              <a:off x="7628570" y="1318721"/>
              <a:ext cx="724204" cy="487380"/>
            </a:xfrm>
            <a:custGeom>
              <a:avLst/>
              <a:pathLst>
                <a:path w="724204" h="487380">
                  <a:moveTo>
                    <a:pt x="724204" y="487380"/>
                  </a:moveTo>
                  <a:lnTo>
                    <a:pt x="0" y="0"/>
                  </a:lnTo>
                </a:path>
              </a:pathLst>
            </a:custGeom>
          </p:spPr>
          <p:txBody>
            <a:bodyPr/>
            <a:lstStyle/>
            <a:p/>
          </p:txBody>
        </p:sp>
        <p:sp>
          <p:nvSpPr>
            <p:cNvPr id="55" name="pl55"/>
            <p:cNvSpPr/>
            <p:nvPr/>
          </p:nvSpPr>
          <p:spPr>
            <a:xfrm>
              <a:off x="7623323" y="1510663"/>
              <a:ext cx="735537" cy="1080728"/>
            </a:xfrm>
            <a:custGeom>
              <a:avLst/>
              <a:pathLst>
                <a:path w="735537" h="1080728">
                  <a:moveTo>
                    <a:pt x="735537" y="1080728"/>
                  </a:moveTo>
                  <a:lnTo>
                    <a:pt x="0" y="0"/>
                  </a:lnTo>
                </a:path>
              </a:pathLst>
            </a:custGeom>
          </p:spPr>
          <p:txBody>
            <a:bodyPr/>
            <a:lstStyle/>
            <a:p/>
          </p:txBody>
        </p:sp>
        <p:sp>
          <p:nvSpPr>
            <p:cNvPr id="56" name="pl56"/>
            <p:cNvSpPr/>
            <p:nvPr/>
          </p:nvSpPr>
          <p:spPr>
            <a:xfrm>
              <a:off x="7621624" y="1511057"/>
              <a:ext cx="670806" cy="1342898"/>
            </a:xfrm>
            <a:custGeom>
              <a:avLst/>
              <a:pathLst>
                <a:path w="670806" h="1342898">
                  <a:moveTo>
                    <a:pt x="670806" y="1342898"/>
                  </a:moveTo>
                  <a:lnTo>
                    <a:pt x="0" y="0"/>
                  </a:lnTo>
                </a:path>
              </a:pathLst>
            </a:custGeom>
          </p:spPr>
          <p:txBody>
            <a:bodyPr/>
            <a:lstStyle/>
            <a:p/>
          </p:txBody>
        </p:sp>
        <p:sp>
          <p:nvSpPr>
            <p:cNvPr id="57" name="pl57"/>
            <p:cNvSpPr/>
            <p:nvPr/>
          </p:nvSpPr>
          <p:spPr>
            <a:xfrm>
              <a:off x="7622595" y="1890444"/>
              <a:ext cx="736266" cy="1226104"/>
            </a:xfrm>
            <a:custGeom>
              <a:avLst/>
              <a:pathLst>
                <a:path w="736266" h="1226104">
                  <a:moveTo>
                    <a:pt x="736266" y="1226104"/>
                  </a:moveTo>
                  <a:lnTo>
                    <a:pt x="0" y="0"/>
                  </a:lnTo>
                </a:path>
              </a:pathLst>
            </a:custGeom>
          </p:spPr>
          <p:txBody>
            <a:bodyPr/>
            <a:lstStyle/>
            <a:p/>
          </p:txBody>
        </p:sp>
        <p:sp>
          <p:nvSpPr>
            <p:cNvPr id="58" name="pl58"/>
            <p:cNvSpPr/>
            <p:nvPr/>
          </p:nvSpPr>
          <p:spPr>
            <a:xfrm>
              <a:off x="7633203" y="3212345"/>
              <a:ext cx="749742" cy="174832"/>
            </a:xfrm>
            <a:custGeom>
              <a:avLst/>
              <a:pathLst>
                <a:path w="749742" h="174832">
                  <a:moveTo>
                    <a:pt x="749742" y="174832"/>
                  </a:moveTo>
                  <a:lnTo>
                    <a:pt x="0" y="0"/>
                  </a:lnTo>
                </a:path>
              </a:pathLst>
            </a:custGeom>
          </p:spPr>
          <p:txBody>
            <a:bodyPr/>
            <a:lstStyle/>
            <a:p/>
          </p:txBody>
        </p:sp>
        <p:sp>
          <p:nvSpPr>
            <p:cNvPr id="59" name="pg59"/>
            <p:cNvSpPr/>
            <p:nvPr/>
          </p:nvSpPr>
          <p:spPr>
            <a:xfrm>
              <a:off x="8356446" y="69287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41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1" name="pg61"/>
            <p:cNvSpPr/>
            <p:nvPr/>
          </p:nvSpPr>
          <p:spPr>
            <a:xfrm>
              <a:off x="8314365" y="9553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68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224965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27250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19916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0331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32362" y="121278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25431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9" name="pg69"/>
            <p:cNvSpPr/>
            <p:nvPr/>
          </p:nvSpPr>
          <p:spPr>
            <a:xfrm>
              <a:off x="8290122" y="147000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1154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1" name="pg71"/>
            <p:cNvSpPr/>
            <p:nvPr/>
          </p:nvSpPr>
          <p:spPr>
            <a:xfrm>
              <a:off x="8284194" y="172895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177049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73" name="pg73"/>
            <p:cNvSpPr/>
            <p:nvPr/>
          </p:nvSpPr>
          <p:spPr>
            <a:xfrm>
              <a:off x="8290281" y="25123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5538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75" name="pg75"/>
            <p:cNvSpPr/>
            <p:nvPr/>
          </p:nvSpPr>
          <p:spPr>
            <a:xfrm>
              <a:off x="8223851" y="277421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81575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77" name="pg77"/>
            <p:cNvSpPr/>
            <p:nvPr/>
          </p:nvSpPr>
          <p:spPr>
            <a:xfrm>
              <a:off x="8290281" y="30370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85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79" name="pg79"/>
            <p:cNvSpPr/>
            <p:nvPr/>
          </p:nvSpPr>
          <p:spPr>
            <a:xfrm>
              <a:off x="8314365" y="33065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80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331604" y="401416"/>
              <a:ext cx="3168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Sénégal,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10 vaccins (série complète).
En 2024, le MCV2 aura la couverture la plus faible de tous les vaccins (79%), suivi du MCV1 et du YFV (87%).
La couverture de 4 vaccins est restée la même (DTC3, HepB3, Hib3 et PcV3), 6 vaccins ont augmenté (HPVc, IPV1, MCV1, MCV2, RotaC et Rubella), et 1 vaccin a diminué (Polio3) par rapport à leur couverture respective en 2019.
La couverture de 5 vaccins a diminué (DTC3, HepB3, Hib3, PcV3 et Polio3), 4 vaccins ont augmenté (HPVc, IPV1, MCV2 et RotaC), et 2 vaccins sont restés identiques (MCV1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63381" y="85559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181229"/>
              <a:ext cx="505514" cy="0"/>
            </a:xfrm>
            <a:custGeom>
              <a:avLst/>
              <a:pathLst>
                <a:path w="505514" h="0">
                  <a:moveTo>
                    <a:pt x="0" y="0"/>
                  </a:moveTo>
                  <a:lnTo>
                    <a:pt x="144432"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1506861"/>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1832494"/>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2158126"/>
              <a:ext cx="722164" cy="0"/>
            </a:xfrm>
            <a:custGeom>
              <a:avLst/>
              <a:pathLst>
                <a:path w="722164" h="0">
                  <a:moveTo>
                    <a:pt x="0" y="0"/>
                  </a:moveTo>
                  <a:lnTo>
                    <a:pt x="0" y="0"/>
                  </a:lnTo>
                  <a:lnTo>
                    <a:pt x="144432" y="0"/>
                  </a:lnTo>
                  <a:lnTo>
                    <a:pt x="433298"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2483758"/>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2809390"/>
              <a:ext cx="938813" cy="0"/>
            </a:xfrm>
            <a:custGeom>
              <a:avLst/>
              <a:pathLst>
                <a:path w="938813" h="0">
                  <a:moveTo>
                    <a:pt x="0" y="0"/>
                  </a:moveTo>
                  <a:lnTo>
                    <a:pt x="216649" y="0"/>
                  </a:lnTo>
                  <a:lnTo>
                    <a:pt x="577731" y="0"/>
                  </a:lnTo>
                  <a:lnTo>
                    <a:pt x="649947" y="0"/>
                  </a:lnTo>
                  <a:lnTo>
                    <a:pt x="794380"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413433" y="3135023"/>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6041321" y="3460655"/>
              <a:ext cx="1155462" cy="0"/>
            </a:xfrm>
            <a:custGeom>
              <a:avLst/>
              <a:pathLst>
                <a:path w="1155462" h="0">
                  <a:moveTo>
                    <a:pt x="0" y="0"/>
                  </a:moveTo>
                  <a:lnTo>
                    <a:pt x="0" y="0"/>
                  </a:lnTo>
                  <a:lnTo>
                    <a:pt x="72216" y="0"/>
                  </a:lnTo>
                  <a:lnTo>
                    <a:pt x="433298" y="0"/>
                  </a:lnTo>
                  <a:lnTo>
                    <a:pt x="794380"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7413433" y="3786287"/>
              <a:ext cx="722164" cy="0"/>
            </a:xfrm>
            <a:custGeom>
              <a:avLst/>
              <a:pathLst>
                <a:path w="722164" h="0">
                  <a:moveTo>
                    <a:pt x="0" y="0"/>
                  </a:moveTo>
                  <a:lnTo>
                    <a:pt x="72216"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111919"/>
              <a:ext cx="577731" cy="0"/>
            </a:xfrm>
            <a:custGeom>
              <a:avLst/>
              <a:pathLst>
                <a:path w="577731" h="0">
                  <a:moveTo>
                    <a:pt x="0" y="0"/>
                  </a:moveTo>
                  <a:lnTo>
                    <a:pt x="144432" y="0"/>
                  </a:lnTo>
                  <a:lnTo>
                    <a:pt x="216649" y="0"/>
                  </a:lnTo>
                  <a:lnTo>
                    <a:pt x="216649" y="0"/>
                  </a:lnTo>
                  <a:lnTo>
                    <a:pt x="361082"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7413433" y="4437552"/>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l35"/>
            <p:cNvSpPr/>
            <p:nvPr/>
          </p:nvSpPr>
          <p:spPr>
            <a:xfrm>
              <a:off x="6402403" y="4763184"/>
              <a:ext cx="1660977" cy="0"/>
            </a:xfrm>
            <a:custGeom>
              <a:avLst/>
              <a:pathLst>
                <a:path w="1660977" h="0">
                  <a:moveTo>
                    <a:pt x="0" y="0"/>
                  </a:moveTo>
                  <a:lnTo>
                    <a:pt x="1011029" y="0"/>
                  </a:lnTo>
                  <a:lnTo>
                    <a:pt x="1083246" y="0"/>
                  </a:lnTo>
                  <a:lnTo>
                    <a:pt x="1155462" y="0"/>
                  </a:lnTo>
                  <a:lnTo>
                    <a:pt x="1372111" y="0"/>
                  </a:lnTo>
                  <a:lnTo>
                    <a:pt x="1660977" y="0"/>
                  </a:lnTo>
                </a:path>
              </a:pathLst>
            </a:custGeom>
            <a:ln w="116535" cap="flat">
              <a:solidFill>
                <a:srgbClr val="E8E8E8">
                  <a:alpha val="100000"/>
                </a:srgbClr>
              </a:solidFill>
              <a:prstDash val="solid"/>
              <a:round/>
            </a:ln>
          </p:spPr>
          <p:txBody>
            <a:bodyPr/>
            <a:lstStyle/>
            <a:p/>
          </p:txBody>
        </p:sp>
        <p:sp>
          <p:nvSpPr>
            <p:cNvPr id="36" name="pl36"/>
            <p:cNvSpPr/>
            <p:nvPr/>
          </p:nvSpPr>
          <p:spPr>
            <a:xfrm>
              <a:off x="7196784" y="5088816"/>
              <a:ext cx="577731" cy="0"/>
            </a:xfrm>
            <a:custGeom>
              <a:avLst/>
              <a:pathLst>
                <a:path w="577731" h="0">
                  <a:moveTo>
                    <a:pt x="0" y="0"/>
                  </a:moveTo>
                  <a:lnTo>
                    <a:pt x="72216"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37" name="pt37"/>
            <p:cNvSpPr/>
            <p:nvPr/>
          </p:nvSpPr>
          <p:spPr>
            <a:xfrm>
              <a:off x="820331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10903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7553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9790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19228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6450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7001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7001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145046"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072830"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00613"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72830"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00613"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072830"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00061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278449"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06180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628501"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00613"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072830"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072830"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21726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361695"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639531"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71174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711747"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5978554"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772934"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134016"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00061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072830"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43391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072830"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00061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39531"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11747"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711747"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711747"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22882"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000613"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134016"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11747"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711747"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4852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Sénégal, 2019-2024</a:t>
              </a:r>
            </a:p>
          </p:txBody>
        </p:sp>
        <p:sp>
          <p:nvSpPr>
            <p:cNvPr id="190" name="tx190"/>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1" name="tx191"/>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92" name="tx192"/>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93" name="tx193"/>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(93 %) et 2023 (92 %). La couverture par le DTC1 a augmenté en 2024 (96 %) par rapport à 2023, et était plus élevée qu'en 2019. Entre 2019 et 2024, la couverture par le DTC1 a atteint son niveau le plus bas en 2020 (89 %).
En 2023, la couverture de 5 vaccins était inférieure à celle de 2019.
En 2024, 3 vaccins avaient une couverture inférieure à celle de 2019.
En 2024, 6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791911"/>
              <a:ext cx="5400786" cy="1439229"/>
            </a:xfrm>
            <a:custGeom>
              <a:avLst/>
              <a:pathLst>
                <a:path w="5400786" h="1439229">
                  <a:moveTo>
                    <a:pt x="0" y="0"/>
                  </a:moveTo>
                  <a:lnTo>
                    <a:pt x="1080157" y="1439229"/>
                  </a:lnTo>
                  <a:lnTo>
                    <a:pt x="2160314" y="788149"/>
                  </a:lnTo>
                  <a:lnTo>
                    <a:pt x="3240471" y="1370694"/>
                  </a:lnTo>
                  <a:lnTo>
                    <a:pt x="4320628" y="1096555"/>
                  </a:lnTo>
                  <a:lnTo>
                    <a:pt x="5400786" y="822416"/>
                  </a:lnTo>
                </a:path>
              </a:pathLst>
            </a:custGeom>
            <a:ln w="29811" cap="flat">
              <a:solidFill>
                <a:srgbClr val="FF0000">
                  <a:alpha val="100000"/>
                </a:srgbClr>
              </a:solidFill>
              <a:prstDash val="solid"/>
              <a:round/>
            </a:ln>
          </p:spPr>
          <p:txBody>
            <a:bodyPr/>
            <a:lstStyle/>
            <a:p/>
          </p:txBody>
        </p:sp>
        <p:sp>
          <p:nvSpPr>
            <p:cNvPr id="24" name="pl24"/>
            <p:cNvSpPr/>
            <p:nvPr/>
          </p:nvSpPr>
          <p:spPr>
            <a:xfrm>
              <a:off x="2215412" y="3128338"/>
              <a:ext cx="5400786" cy="856683"/>
            </a:xfrm>
            <a:custGeom>
              <a:avLst/>
              <a:pathLst>
                <a:path w="5400786" h="856683">
                  <a:moveTo>
                    <a:pt x="0" y="856683"/>
                  </a:moveTo>
                  <a:lnTo>
                    <a:pt x="1080157" y="616812"/>
                  </a:lnTo>
                  <a:lnTo>
                    <a:pt x="2160314" y="582545"/>
                  </a:lnTo>
                  <a:lnTo>
                    <a:pt x="3240471" y="856683"/>
                  </a:lnTo>
                  <a:lnTo>
                    <a:pt x="4320628" y="411208"/>
                  </a:lnTo>
                  <a:lnTo>
                    <a:pt x="5400786"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190586"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3270743"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4350901"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5431058"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6511215"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7591372"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2215412"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38" name="tx38"/>
            <p:cNvSpPr/>
            <p:nvPr/>
          </p:nvSpPr>
          <p:spPr>
            <a:xfrm>
              <a:off x="3295569"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4375727"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0" name="tx40"/>
            <p:cNvSpPr/>
            <p:nvPr/>
          </p:nvSpPr>
          <p:spPr>
            <a:xfrm>
              <a:off x="5455884"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1" name="tx41"/>
            <p:cNvSpPr/>
            <p:nvPr/>
          </p:nvSpPr>
          <p:spPr>
            <a:xfrm>
              <a:off x="6536041"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2" name="tx42"/>
            <p:cNvSpPr/>
            <p:nvPr/>
          </p:nvSpPr>
          <p:spPr>
            <a:xfrm>
              <a:off x="7616198"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3" name="tx43"/>
            <p:cNvSpPr/>
            <p:nvPr/>
          </p:nvSpPr>
          <p:spPr>
            <a:xfrm>
              <a:off x="221541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4" name="tx44"/>
            <p:cNvSpPr/>
            <p:nvPr/>
          </p:nvSpPr>
          <p:spPr>
            <a:xfrm>
              <a:off x="3295569"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45" name="tx45"/>
            <p:cNvSpPr/>
            <p:nvPr/>
          </p:nvSpPr>
          <p:spPr>
            <a:xfrm>
              <a:off x="4375727"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46" name="tx46"/>
            <p:cNvSpPr/>
            <p:nvPr/>
          </p:nvSpPr>
          <p:spPr>
            <a:xfrm>
              <a:off x="5455884"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47" name="tx47"/>
            <p:cNvSpPr/>
            <p:nvPr/>
          </p:nvSpPr>
          <p:spPr>
            <a:xfrm>
              <a:off x="6536041"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8" name="tx48"/>
            <p:cNvSpPr/>
            <p:nvPr/>
          </p:nvSpPr>
          <p:spPr>
            <a:xfrm>
              <a:off x="7616198"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49" name="pl4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0" name="rc5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1" name="tx51"/>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52" name="tx52"/>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3" name="tx53"/>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4" name="tx54"/>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5" name="tx55"/>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6" name="tx56"/>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7" name="tx57"/>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8" name="tx5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5" name="pl6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398022"/>
              <a:ext cx="63921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Sénégal, 2019-2024</a:t>
              </a:r>
            </a:p>
          </p:txBody>
        </p:sp>
        <p:sp>
          <p:nvSpPr>
            <p:cNvPr id="70" name="tx7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1" name="tx71"/>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au Sénégal est 2019.
En 2024, la couverture du programme de première dose (HPV1) chez les filles était de 66% et la couverture du programme de dernière dose (HPVc) était de 51%.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1682205"/>
            </a:xfrm>
            <a:custGeom>
              <a:avLst/>
              <a:pathLst>
                <a:path w="6444618" h="1682205">
                  <a:moveTo>
                    <a:pt x="0" y="1682205"/>
                  </a:moveTo>
                  <a:lnTo>
                    <a:pt x="268525" y="1682205"/>
                  </a:lnTo>
                  <a:lnTo>
                    <a:pt x="537051" y="1361785"/>
                  </a:lnTo>
                  <a:lnTo>
                    <a:pt x="805577" y="841102"/>
                  </a:lnTo>
                  <a:lnTo>
                    <a:pt x="1074103" y="280367"/>
                  </a:lnTo>
                  <a:lnTo>
                    <a:pt x="1342628" y="400525"/>
                  </a:lnTo>
                  <a:lnTo>
                    <a:pt x="1611154" y="200262"/>
                  </a:lnTo>
                  <a:lnTo>
                    <a:pt x="1879680" y="0"/>
                  </a:lnTo>
                  <a:lnTo>
                    <a:pt x="2148206" y="240315"/>
                  </a:lnTo>
                  <a:lnTo>
                    <a:pt x="2416732" y="320420"/>
                  </a:lnTo>
                  <a:lnTo>
                    <a:pt x="2685257" y="200262"/>
                  </a:lnTo>
                  <a:lnTo>
                    <a:pt x="2953783" y="80105"/>
                  </a:lnTo>
                  <a:lnTo>
                    <a:pt x="3222309" y="120157"/>
                  </a:lnTo>
                  <a:lnTo>
                    <a:pt x="3490835" y="80105"/>
                  </a:lnTo>
                  <a:lnTo>
                    <a:pt x="3759360" y="200262"/>
                  </a:lnTo>
                  <a:lnTo>
                    <a:pt x="4027886" y="200262"/>
                  </a:lnTo>
                  <a:lnTo>
                    <a:pt x="4296412" y="40052"/>
                  </a:lnTo>
                  <a:lnTo>
                    <a:pt x="4564938" y="40052"/>
                  </a:lnTo>
                  <a:lnTo>
                    <a:pt x="4833464" y="80105"/>
                  </a:lnTo>
                  <a:lnTo>
                    <a:pt x="5101989" y="120157"/>
                  </a:lnTo>
                  <a:lnTo>
                    <a:pt x="5370515" y="440577"/>
                  </a:lnTo>
                  <a:lnTo>
                    <a:pt x="5639041" y="360472"/>
                  </a:lnTo>
                  <a:lnTo>
                    <a:pt x="5907567" y="40052"/>
                  </a:lnTo>
                  <a:lnTo>
                    <a:pt x="6176092" y="80105"/>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5207639" y="1882634"/>
              <a:ext cx="2685257" cy="2643466"/>
            </a:xfrm>
            <a:custGeom>
              <a:avLst/>
              <a:pathLst>
                <a:path w="2685257" h="2643466">
                  <a:moveTo>
                    <a:pt x="0" y="2643466"/>
                  </a:moveTo>
                  <a:lnTo>
                    <a:pt x="268525" y="1001312"/>
                  </a:lnTo>
                  <a:lnTo>
                    <a:pt x="537051" y="881155"/>
                  </a:lnTo>
                  <a:lnTo>
                    <a:pt x="805577" y="801050"/>
                  </a:lnTo>
                  <a:lnTo>
                    <a:pt x="1074103" y="680892"/>
                  </a:lnTo>
                  <a:lnTo>
                    <a:pt x="1342628" y="640840"/>
                  </a:lnTo>
                  <a:lnTo>
                    <a:pt x="1611154" y="640840"/>
                  </a:lnTo>
                  <a:lnTo>
                    <a:pt x="1879680" y="600787"/>
                  </a:lnTo>
                  <a:lnTo>
                    <a:pt x="2148206" y="400525"/>
                  </a:lnTo>
                  <a:lnTo>
                    <a:pt x="2416732" y="200262"/>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321899"/>
              <a:ext cx="2685257" cy="480630"/>
            </a:xfrm>
            <a:custGeom>
              <a:avLst/>
              <a:pathLst>
                <a:path w="2685257" h="480630">
                  <a:moveTo>
                    <a:pt x="0" y="480630"/>
                  </a:moveTo>
                  <a:lnTo>
                    <a:pt x="268525" y="160210"/>
                  </a:lnTo>
                  <a:lnTo>
                    <a:pt x="537051" y="0"/>
                  </a:lnTo>
                  <a:lnTo>
                    <a:pt x="805577" y="40052"/>
                  </a:lnTo>
                  <a:lnTo>
                    <a:pt x="1074103" y="40052"/>
                  </a:lnTo>
                  <a:lnTo>
                    <a:pt x="1342628" y="80105"/>
                  </a:lnTo>
                  <a:lnTo>
                    <a:pt x="1611154" y="440577"/>
                  </a:lnTo>
                  <a:lnTo>
                    <a:pt x="1879680" y="400525"/>
                  </a:lnTo>
                  <a:lnTo>
                    <a:pt x="2148206" y="40052"/>
                  </a:lnTo>
                  <a:lnTo>
                    <a:pt x="2416732" y="40052"/>
                  </a:lnTo>
                  <a:lnTo>
                    <a:pt x="2685257" y="80105"/>
                  </a:lnTo>
                </a:path>
              </a:pathLst>
            </a:custGeom>
            <a:ln w="27101" cap="flat">
              <a:solidFill>
                <a:srgbClr val="00BFC4">
                  <a:alpha val="100000"/>
                </a:srgbClr>
              </a:solidFill>
              <a:prstDash val="solid"/>
              <a:round/>
            </a:ln>
          </p:spPr>
          <p:txBody>
            <a:bodyPr/>
            <a:lstStyle/>
            <a:p/>
          </p:txBody>
        </p:sp>
        <p:sp>
          <p:nvSpPr>
            <p:cNvPr id="29" name="pl29"/>
            <p:cNvSpPr/>
            <p:nvPr/>
          </p:nvSpPr>
          <p:spPr>
            <a:xfrm>
              <a:off x="6550268" y="3004104"/>
              <a:ext cx="1342628" cy="1001312"/>
            </a:xfrm>
            <a:custGeom>
              <a:avLst/>
              <a:pathLst>
                <a:path w="1342628" h="1001312">
                  <a:moveTo>
                    <a:pt x="0" y="1001312"/>
                  </a:moveTo>
                  <a:lnTo>
                    <a:pt x="268525" y="720945"/>
                  </a:lnTo>
                  <a:lnTo>
                    <a:pt x="537051" y="680892"/>
                  </a:lnTo>
                  <a:lnTo>
                    <a:pt x="805577" y="1001312"/>
                  </a:lnTo>
                  <a:lnTo>
                    <a:pt x="1074103" y="480630"/>
                  </a:lnTo>
                  <a:lnTo>
                    <a:pt x="1342628"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442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256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44877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3967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408445"/>
              <a:ext cx="254087" cy="113358"/>
            </a:xfrm>
            <a:custGeom>
              <a:avLst/>
              <a:pathLst>
                <a:path w="254087" h="113358">
                  <a:moveTo>
                    <a:pt x="254087" y="113358"/>
                  </a:moveTo>
                  <a:lnTo>
                    <a:pt x="0" y="0"/>
                  </a:lnTo>
                </a:path>
              </a:pathLst>
            </a:custGeom>
          </p:spPr>
          <p:txBody>
            <a:bodyPr/>
            <a:lstStyle/>
            <a:p/>
          </p:txBody>
        </p:sp>
        <p:sp>
          <p:nvSpPr>
            <p:cNvPr id="40" name="pl40"/>
            <p:cNvSpPr/>
            <p:nvPr/>
          </p:nvSpPr>
          <p:spPr>
            <a:xfrm>
              <a:off x="7907870" y="1292870"/>
              <a:ext cx="253552" cy="103048"/>
            </a:xfrm>
            <a:custGeom>
              <a:avLst/>
              <a:pathLst>
                <a:path w="253552" h="103048">
                  <a:moveTo>
                    <a:pt x="253552" y="0"/>
                  </a:moveTo>
                  <a:lnTo>
                    <a:pt x="0" y="103048"/>
                  </a:lnTo>
                </a:path>
              </a:pathLst>
            </a:custGeom>
          </p:spPr>
          <p:txBody>
            <a:bodyPr/>
            <a:lstStyle/>
            <a:p/>
          </p:txBody>
        </p:sp>
        <p:sp>
          <p:nvSpPr>
            <p:cNvPr id="41" name="pl41"/>
            <p:cNvSpPr/>
            <p:nvPr/>
          </p:nvSpPr>
          <p:spPr>
            <a:xfrm>
              <a:off x="7911730" y="1882634"/>
              <a:ext cx="249692" cy="0"/>
            </a:xfrm>
            <a:custGeom>
              <a:avLst/>
              <a:pathLst>
                <a:path w="249692" h="0">
                  <a:moveTo>
                    <a:pt x="249692" y="0"/>
                  </a:moveTo>
                  <a:lnTo>
                    <a:pt x="0" y="0"/>
                  </a:lnTo>
                </a:path>
              </a:pathLst>
            </a:custGeom>
          </p:spPr>
          <p:txBody>
            <a:bodyPr/>
            <a:lstStyle/>
            <a:p/>
          </p:txBody>
        </p:sp>
        <p:sp>
          <p:nvSpPr>
            <p:cNvPr id="42" name="pl42"/>
            <p:cNvSpPr/>
            <p:nvPr/>
          </p:nvSpPr>
          <p:spPr>
            <a:xfrm>
              <a:off x="7911730" y="3004100"/>
              <a:ext cx="249692" cy="4"/>
            </a:xfrm>
            <a:custGeom>
              <a:avLst/>
              <a:pathLst>
                <a:path w="249692" h="4">
                  <a:moveTo>
                    <a:pt x="249692" y="0"/>
                  </a:moveTo>
                  <a:lnTo>
                    <a:pt x="0" y="4"/>
                  </a:lnTo>
                </a:path>
              </a:pathLst>
            </a:custGeom>
          </p:spPr>
          <p:txBody>
            <a:bodyPr/>
            <a:lstStyle/>
            <a:p/>
          </p:txBody>
        </p:sp>
        <p:sp>
          <p:nvSpPr>
            <p:cNvPr id="43" name="pg43"/>
            <p:cNvSpPr/>
            <p:nvPr/>
          </p:nvSpPr>
          <p:spPr>
            <a:xfrm>
              <a:off x="8092843" y="14532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941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18064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2148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7" name="pg47"/>
            <p:cNvSpPr/>
            <p:nvPr/>
          </p:nvSpPr>
          <p:spPr>
            <a:xfrm>
              <a:off x="8092843" y="17916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8324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9" name="pg49"/>
            <p:cNvSpPr/>
            <p:nvPr/>
          </p:nvSpPr>
          <p:spPr>
            <a:xfrm>
              <a:off x="8092843" y="291311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513161" y="27773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881" y="28211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3" name="pg53"/>
            <p:cNvSpPr/>
            <p:nvPr/>
          </p:nvSpPr>
          <p:spPr>
            <a:xfrm>
              <a:off x="5271161" y="43394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316881" y="43831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5" name="pg55"/>
            <p:cNvSpPr/>
            <p:nvPr/>
          </p:nvSpPr>
          <p:spPr>
            <a:xfrm>
              <a:off x="5272355" y="161526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8075" y="16590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7" name="pg57"/>
            <p:cNvSpPr/>
            <p:nvPr/>
          </p:nvSpPr>
          <p:spPr>
            <a:xfrm>
              <a:off x="6613201" y="38197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658921" y="38635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3023941" y="579074"/>
              <a:ext cx="38303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Sénégal, 2000-2024</a:t>
              </a:r>
            </a:p>
          </p:txBody>
        </p:sp>
        <p:sp>
          <p:nvSpPr>
            <p:cNvPr id="87" name="tx8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Sénégal possède les 4 vaccins des ODD.
En 2024, le Sénégal aura atteint une couverture d'au moins 90 % pour 2 des 4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augmenté de 4 points de pourcentage, passant de 92 % en 2023 à 96 % en 2024.
- La couverture par le DTC3 a baissé de 1 point de pourcentage, passant de 92 % en 2023 à 91 % en 2024.
- Il y avait 20 000 enfants de moins à ne pas recevoir de dose en 2024. Cela laisse 21 000 enfants sans vaccination, vulnérables aux maladies évitables par la vaccination, et 26 000 autres avec une protection incomplète.
- Le Sénégal représentait 0,5 % des enfants n'ayant reçu aucune dose de vaccin en Afrique occidentale et centrale (WCAR) et 0,1 % des enfants n'ayant reçu aucune dose de vaccin dans le monde.
- La couverture par le MCV1 est restée constante à 87 % entre 2023 et 2024. Il y a eu 69 000 enfants qui n'ont pas reçu la première vaccination contre la rougeole.
- La couverture par le MCV2 a augmenté de 5 points de pourcentage, passant de 74 % en 2023 à 79 % en 2024.
- La couverture de la dernière dose de la vaccination contre le papillomavirus (HPVc) chez les filles a augmenté de 39% à 51% en 2024 en raison de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Sénégal,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Sénégal.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DAPMHHIV-502652578-1607617</_dlc_DocId>
    <_dlc_DocIdUrl xmlns="9e17fbd9-fb4c-4d20-9ec4-18aa77a91b0d">
      <Url>https://unicef.sharepoint.com/teams/DAPM-Health-HIV/_layouts/15/DocIdRedir.aspx?ID=DAPMHHIV-502652578-1607617</Url>
      <Description>DAPMHHIV-502652578-1607617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3d611455-bc47-4ef8-a898-ac9203551cfe</vt:lpwstr>
  </property>
  <property fmtid="{D5CDD505-2E9C-101B-9397-08002B2CF9AE}" pid="4" name="MediaServiceImageTags">
    <vt:lpwstr/>
  </property>
</Properties>
</file>