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c0f52200fa8ebcee0975e7e68f4f063534ddba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57178"/>
            </a:xfrm>
            <a:custGeom>
              <a:avLst/>
              <a:pathLst>
                <a:path w="6444618" h="1157178">
                  <a:moveTo>
                    <a:pt x="0" y="798054"/>
                  </a:moveTo>
                  <a:lnTo>
                    <a:pt x="268525" y="798054"/>
                  </a:lnTo>
                  <a:lnTo>
                    <a:pt x="537051" y="1157178"/>
                  </a:lnTo>
                  <a:lnTo>
                    <a:pt x="805577" y="718249"/>
                  </a:lnTo>
                  <a:lnTo>
                    <a:pt x="1074103" y="159610"/>
                  </a:lnTo>
                  <a:lnTo>
                    <a:pt x="1342628" y="79805"/>
                  </a:lnTo>
                  <a:lnTo>
                    <a:pt x="1611154" y="0"/>
                  </a:lnTo>
                  <a:lnTo>
                    <a:pt x="1879680" y="79805"/>
                  </a:lnTo>
                  <a:lnTo>
                    <a:pt x="2148206" y="199513"/>
                  </a:lnTo>
                  <a:lnTo>
                    <a:pt x="2416732" y="199513"/>
                  </a:lnTo>
                  <a:lnTo>
                    <a:pt x="2685257" y="119708"/>
                  </a:lnTo>
                  <a:lnTo>
                    <a:pt x="2953783" y="79805"/>
                  </a:lnTo>
                  <a:lnTo>
                    <a:pt x="3222309" y="119708"/>
                  </a:lnTo>
                  <a:lnTo>
                    <a:pt x="3490835" y="119708"/>
                  </a:lnTo>
                  <a:lnTo>
                    <a:pt x="3759360" y="199513"/>
                  </a:lnTo>
                  <a:lnTo>
                    <a:pt x="4027886" y="199513"/>
                  </a:lnTo>
                  <a:lnTo>
                    <a:pt x="4296412" y="119708"/>
                  </a:lnTo>
                  <a:lnTo>
                    <a:pt x="4564938" y="79805"/>
                  </a:lnTo>
                  <a:lnTo>
                    <a:pt x="4833464" y="119708"/>
                  </a:lnTo>
                  <a:lnTo>
                    <a:pt x="5101989" y="239416"/>
                  </a:lnTo>
                  <a:lnTo>
                    <a:pt x="5370515" y="399027"/>
                  </a:lnTo>
                  <a:lnTo>
                    <a:pt x="5639041" y="319221"/>
                  </a:lnTo>
                  <a:lnTo>
                    <a:pt x="5907567" y="239416"/>
                  </a:lnTo>
                  <a:lnTo>
                    <a:pt x="6176092" y="279319"/>
                  </a:lnTo>
                  <a:lnTo>
                    <a:pt x="6444618" y="11970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18126"/>
              <a:ext cx="6444618" cy="1675914"/>
            </a:xfrm>
            <a:custGeom>
              <a:avLst/>
              <a:pathLst>
                <a:path w="6444618" h="1675914">
                  <a:moveTo>
                    <a:pt x="0" y="1675914"/>
                  </a:moveTo>
                  <a:lnTo>
                    <a:pt x="268525" y="1675914"/>
                  </a:lnTo>
                  <a:lnTo>
                    <a:pt x="537051" y="1356692"/>
                  </a:lnTo>
                  <a:lnTo>
                    <a:pt x="805577" y="837957"/>
                  </a:lnTo>
                  <a:lnTo>
                    <a:pt x="1074103" y="279319"/>
                  </a:lnTo>
                  <a:lnTo>
                    <a:pt x="1342628" y="399027"/>
                  </a:lnTo>
                  <a:lnTo>
                    <a:pt x="1611154" y="199513"/>
                  </a:lnTo>
                  <a:lnTo>
                    <a:pt x="1879680" y="0"/>
                  </a:lnTo>
                  <a:lnTo>
                    <a:pt x="2148206" y="239416"/>
                  </a:lnTo>
                  <a:lnTo>
                    <a:pt x="2416732" y="319221"/>
                  </a:lnTo>
                  <a:lnTo>
                    <a:pt x="2685257" y="199513"/>
                  </a:lnTo>
                  <a:lnTo>
                    <a:pt x="2953783" y="79805"/>
                  </a:lnTo>
                  <a:lnTo>
                    <a:pt x="3222309" y="119708"/>
                  </a:lnTo>
                  <a:lnTo>
                    <a:pt x="3490835" y="79805"/>
                  </a:lnTo>
                  <a:lnTo>
                    <a:pt x="3759360" y="199513"/>
                  </a:lnTo>
                  <a:lnTo>
                    <a:pt x="4027886" y="199513"/>
                  </a:lnTo>
                  <a:lnTo>
                    <a:pt x="4296412" y="39902"/>
                  </a:lnTo>
                  <a:lnTo>
                    <a:pt x="4564938" y="39902"/>
                  </a:lnTo>
                  <a:lnTo>
                    <a:pt x="4833464" y="79805"/>
                  </a:lnTo>
                  <a:lnTo>
                    <a:pt x="5101989" y="119708"/>
                  </a:lnTo>
                  <a:lnTo>
                    <a:pt x="5370515" y="438929"/>
                  </a:lnTo>
                  <a:lnTo>
                    <a:pt x="5639041" y="359124"/>
                  </a:lnTo>
                  <a:lnTo>
                    <a:pt x="5907567" y="39902"/>
                  </a:lnTo>
                  <a:lnTo>
                    <a:pt x="6176092" y="79805"/>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1795622"/>
            </a:xfrm>
            <a:custGeom>
              <a:avLst/>
              <a:pathLst>
                <a:path w="6444618" h="1795622">
                  <a:moveTo>
                    <a:pt x="0" y="1795622"/>
                  </a:moveTo>
                  <a:lnTo>
                    <a:pt x="268525" y="1795622"/>
                  </a:lnTo>
                  <a:lnTo>
                    <a:pt x="537051" y="1556206"/>
                  </a:lnTo>
                  <a:lnTo>
                    <a:pt x="805577" y="1316789"/>
                  </a:lnTo>
                  <a:lnTo>
                    <a:pt x="1074103" y="1436498"/>
                  </a:lnTo>
                  <a:lnTo>
                    <a:pt x="1342628" y="758151"/>
                  </a:lnTo>
                  <a:lnTo>
                    <a:pt x="1611154" y="518735"/>
                  </a:lnTo>
                  <a:lnTo>
                    <a:pt x="1879680" y="359124"/>
                  </a:lnTo>
                  <a:lnTo>
                    <a:pt x="2148206" y="638443"/>
                  </a:lnTo>
                  <a:lnTo>
                    <a:pt x="2416732" y="558638"/>
                  </a:lnTo>
                  <a:lnTo>
                    <a:pt x="2685257" y="478832"/>
                  </a:lnTo>
                  <a:lnTo>
                    <a:pt x="2953783" y="359124"/>
                  </a:lnTo>
                  <a:lnTo>
                    <a:pt x="3222309" y="399027"/>
                  </a:lnTo>
                  <a:lnTo>
                    <a:pt x="3490835" y="359124"/>
                  </a:lnTo>
                  <a:lnTo>
                    <a:pt x="3759360" y="518735"/>
                  </a:lnTo>
                  <a:lnTo>
                    <a:pt x="4027886" y="518735"/>
                  </a:lnTo>
                  <a:lnTo>
                    <a:pt x="4296412" y="0"/>
                  </a:lnTo>
                  <a:lnTo>
                    <a:pt x="4564938" y="119708"/>
                  </a:lnTo>
                  <a:lnTo>
                    <a:pt x="4833464" y="279319"/>
                  </a:lnTo>
                  <a:lnTo>
                    <a:pt x="5101989" y="279319"/>
                  </a:lnTo>
                  <a:lnTo>
                    <a:pt x="5370515" y="438929"/>
                  </a:lnTo>
                  <a:lnTo>
                    <a:pt x="5639041" y="199513"/>
                  </a:lnTo>
                  <a:lnTo>
                    <a:pt x="5907567" y="239416"/>
                  </a:lnTo>
                  <a:lnTo>
                    <a:pt x="6176092" y="239416"/>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5207639" y="2116667"/>
              <a:ext cx="2685257" cy="2633579"/>
            </a:xfrm>
            <a:custGeom>
              <a:avLst/>
              <a:pathLst>
                <a:path w="2685257" h="2633579">
                  <a:moveTo>
                    <a:pt x="0" y="2633579"/>
                  </a:moveTo>
                  <a:lnTo>
                    <a:pt x="268525" y="997568"/>
                  </a:lnTo>
                  <a:lnTo>
                    <a:pt x="537051" y="877859"/>
                  </a:lnTo>
                  <a:lnTo>
                    <a:pt x="805577" y="798054"/>
                  </a:lnTo>
                  <a:lnTo>
                    <a:pt x="1074103" y="678346"/>
                  </a:lnTo>
                  <a:lnTo>
                    <a:pt x="1342628" y="638443"/>
                  </a:lnTo>
                  <a:lnTo>
                    <a:pt x="1611154" y="638443"/>
                  </a:lnTo>
                  <a:lnTo>
                    <a:pt x="1879680" y="598540"/>
                  </a:lnTo>
                  <a:lnTo>
                    <a:pt x="2148206" y="399027"/>
                  </a:lnTo>
                  <a:lnTo>
                    <a:pt x="2416732" y="199513"/>
                  </a:lnTo>
                  <a:lnTo>
                    <a:pt x="268525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0782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155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3152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169263" y="47118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235" y="1355290"/>
              <a:ext cx="252188" cy="77978"/>
            </a:xfrm>
            <a:custGeom>
              <a:avLst/>
              <a:pathLst>
                <a:path w="252188" h="77978">
                  <a:moveTo>
                    <a:pt x="252188" y="0"/>
                  </a:moveTo>
                  <a:lnTo>
                    <a:pt x="0" y="77978"/>
                  </a:lnTo>
                </a:path>
              </a:pathLst>
            </a:custGeom>
          </p:spPr>
          <p:txBody>
            <a:bodyPr/>
            <a:lstStyle/>
            <a:p/>
          </p:txBody>
        </p:sp>
        <p:sp>
          <p:nvSpPr>
            <p:cNvPr id="41" name="pl41"/>
            <p:cNvSpPr/>
            <p:nvPr/>
          </p:nvSpPr>
          <p:spPr>
            <a:xfrm>
              <a:off x="7911210" y="1616140"/>
              <a:ext cx="250212" cy="20214"/>
            </a:xfrm>
            <a:custGeom>
              <a:avLst/>
              <a:pathLst>
                <a:path w="250212" h="20214">
                  <a:moveTo>
                    <a:pt x="250212" y="0"/>
                  </a:moveTo>
                  <a:lnTo>
                    <a:pt x="0" y="20214"/>
                  </a:lnTo>
                </a:path>
              </a:pathLst>
            </a:custGeom>
          </p:spPr>
          <p:txBody>
            <a:bodyPr/>
            <a:lstStyle/>
            <a:p/>
          </p:txBody>
        </p:sp>
        <p:sp>
          <p:nvSpPr>
            <p:cNvPr id="42" name="pl42"/>
            <p:cNvSpPr/>
            <p:nvPr/>
          </p:nvSpPr>
          <p:spPr>
            <a:xfrm>
              <a:off x="7909330" y="1802390"/>
              <a:ext cx="252092" cy="75862"/>
            </a:xfrm>
            <a:custGeom>
              <a:avLst/>
              <a:pathLst>
                <a:path w="252092" h="75862">
                  <a:moveTo>
                    <a:pt x="252092" y="75862"/>
                  </a:moveTo>
                  <a:lnTo>
                    <a:pt x="0" y="0"/>
                  </a:lnTo>
                </a:path>
              </a:pathLst>
            </a:custGeom>
          </p:spPr>
          <p:txBody>
            <a:bodyPr/>
            <a:lstStyle/>
            <a:p/>
          </p:txBody>
        </p:sp>
        <p:sp>
          <p:nvSpPr>
            <p:cNvPr id="43" name="pl43"/>
            <p:cNvSpPr/>
            <p:nvPr/>
          </p:nvSpPr>
          <p:spPr>
            <a:xfrm>
              <a:off x="7910564" y="2119847"/>
              <a:ext cx="250858" cy="45151"/>
            </a:xfrm>
            <a:custGeom>
              <a:avLst/>
              <a:pathLst>
                <a:path w="250858" h="45151">
                  <a:moveTo>
                    <a:pt x="250858" y="45151"/>
                  </a:moveTo>
                  <a:lnTo>
                    <a:pt x="0" y="0"/>
                  </a:lnTo>
                </a:path>
              </a:pathLst>
            </a:custGeom>
          </p:spPr>
          <p:txBody>
            <a:bodyPr/>
            <a:lstStyle/>
            <a:p/>
          </p:txBody>
        </p:sp>
        <p:sp>
          <p:nvSpPr>
            <p:cNvPr id="44" name="pg44"/>
            <p:cNvSpPr/>
            <p:nvPr/>
          </p:nvSpPr>
          <p:spPr>
            <a:xfrm>
              <a:off x="8092843" y="12508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9169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6" name="pg46"/>
            <p:cNvSpPr/>
            <p:nvPr/>
          </p:nvSpPr>
          <p:spPr>
            <a:xfrm>
              <a:off x="8092843" y="152494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6578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80013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4098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87%</a:t>
              </a:r>
            </a:p>
          </p:txBody>
        </p:sp>
        <p:sp>
          <p:nvSpPr>
            <p:cNvPr id="50" name="pg50"/>
            <p:cNvSpPr/>
            <p:nvPr/>
          </p:nvSpPr>
          <p:spPr>
            <a:xfrm>
              <a:off x="8092843" y="20764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1732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943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Senegal,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9980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521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50445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2596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978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0306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135847"/>
              <a:ext cx="249014" cy="737792"/>
            </a:xfrm>
            <a:prstGeom prst="rect">
              <a:avLst/>
            </a:prstGeom>
            <a:solidFill>
              <a:srgbClr val="1CABE2">
                <a:alpha val="100000"/>
              </a:srgbClr>
            </a:solidFill>
          </p:spPr>
          <p:txBody>
            <a:bodyPr/>
            <a:lstStyle/>
            <a:p/>
          </p:txBody>
        </p:sp>
        <p:sp>
          <p:nvSpPr>
            <p:cNvPr id="23" name="rc23"/>
            <p:cNvSpPr/>
            <p:nvPr/>
          </p:nvSpPr>
          <p:spPr>
            <a:xfrm>
              <a:off x="1587736" y="3125110"/>
              <a:ext cx="249014" cy="748529"/>
            </a:xfrm>
            <a:prstGeom prst="rect">
              <a:avLst/>
            </a:prstGeom>
            <a:solidFill>
              <a:srgbClr val="1CABE2">
                <a:alpha val="100000"/>
              </a:srgbClr>
            </a:solidFill>
          </p:spPr>
          <p:txBody>
            <a:bodyPr/>
            <a:lstStyle/>
            <a:p/>
          </p:txBody>
        </p:sp>
        <p:sp>
          <p:nvSpPr>
            <p:cNvPr id="24" name="rc24"/>
            <p:cNvSpPr/>
            <p:nvPr/>
          </p:nvSpPr>
          <p:spPr>
            <a:xfrm>
              <a:off x="1864419" y="2782422"/>
              <a:ext cx="249014" cy="1091217"/>
            </a:xfrm>
            <a:prstGeom prst="rect">
              <a:avLst/>
            </a:prstGeom>
            <a:solidFill>
              <a:srgbClr val="1CABE2">
                <a:alpha val="100000"/>
              </a:srgbClr>
            </a:solidFill>
          </p:spPr>
          <p:txBody>
            <a:bodyPr/>
            <a:lstStyle/>
            <a:p/>
          </p:txBody>
        </p:sp>
        <p:sp>
          <p:nvSpPr>
            <p:cNvPr id="25" name="rc25"/>
            <p:cNvSpPr/>
            <p:nvPr/>
          </p:nvSpPr>
          <p:spPr>
            <a:xfrm>
              <a:off x="2141101" y="3163283"/>
              <a:ext cx="249014" cy="710357"/>
            </a:xfrm>
            <a:prstGeom prst="rect">
              <a:avLst/>
            </a:prstGeom>
            <a:solidFill>
              <a:srgbClr val="1CABE2">
                <a:alpha val="100000"/>
              </a:srgbClr>
            </a:solidFill>
          </p:spPr>
          <p:txBody>
            <a:bodyPr/>
            <a:lstStyle/>
            <a:p/>
          </p:txBody>
        </p:sp>
        <p:sp>
          <p:nvSpPr>
            <p:cNvPr id="26" name="rc26"/>
            <p:cNvSpPr/>
            <p:nvPr/>
          </p:nvSpPr>
          <p:spPr>
            <a:xfrm>
              <a:off x="2417783" y="3683309"/>
              <a:ext cx="249014" cy="190330"/>
            </a:xfrm>
            <a:prstGeom prst="rect">
              <a:avLst/>
            </a:prstGeom>
            <a:solidFill>
              <a:srgbClr val="1CABE2">
                <a:alpha val="100000"/>
              </a:srgbClr>
            </a:solidFill>
          </p:spPr>
          <p:txBody>
            <a:bodyPr/>
            <a:lstStyle/>
            <a:p/>
          </p:txBody>
        </p:sp>
        <p:sp>
          <p:nvSpPr>
            <p:cNvPr id="27" name="rc27"/>
            <p:cNvSpPr/>
            <p:nvPr/>
          </p:nvSpPr>
          <p:spPr>
            <a:xfrm>
              <a:off x="2694466" y="3757701"/>
              <a:ext cx="249014" cy="115938"/>
            </a:xfrm>
            <a:prstGeom prst="rect">
              <a:avLst/>
            </a:prstGeom>
            <a:solidFill>
              <a:srgbClr val="1CABE2">
                <a:alpha val="100000"/>
              </a:srgbClr>
            </a:solidFill>
          </p:spPr>
          <p:txBody>
            <a:bodyPr/>
            <a:lstStyle/>
            <a:p/>
          </p:txBody>
        </p:sp>
        <p:sp>
          <p:nvSpPr>
            <p:cNvPr id="28" name="rc28"/>
            <p:cNvSpPr/>
            <p:nvPr/>
          </p:nvSpPr>
          <p:spPr>
            <a:xfrm>
              <a:off x="2971148" y="3834415"/>
              <a:ext cx="249014" cy="39224"/>
            </a:xfrm>
            <a:prstGeom prst="rect">
              <a:avLst/>
            </a:prstGeom>
            <a:solidFill>
              <a:srgbClr val="1CABE2">
                <a:alpha val="100000"/>
              </a:srgbClr>
            </a:solidFill>
          </p:spPr>
          <p:txBody>
            <a:bodyPr/>
            <a:lstStyle/>
            <a:p/>
          </p:txBody>
        </p:sp>
        <p:sp>
          <p:nvSpPr>
            <p:cNvPr id="29" name="rc29"/>
            <p:cNvSpPr/>
            <p:nvPr/>
          </p:nvSpPr>
          <p:spPr>
            <a:xfrm>
              <a:off x="3247830" y="3753958"/>
              <a:ext cx="249014" cy="119681"/>
            </a:xfrm>
            <a:prstGeom prst="rect">
              <a:avLst/>
            </a:prstGeom>
            <a:solidFill>
              <a:srgbClr val="1CABE2">
                <a:alpha val="100000"/>
              </a:srgbClr>
            </a:solidFill>
          </p:spPr>
          <p:txBody>
            <a:bodyPr/>
            <a:lstStyle/>
            <a:p/>
          </p:txBody>
        </p:sp>
        <p:sp>
          <p:nvSpPr>
            <p:cNvPr id="30" name="rc30"/>
            <p:cNvSpPr/>
            <p:nvPr/>
          </p:nvSpPr>
          <p:spPr>
            <a:xfrm>
              <a:off x="3524513" y="3627680"/>
              <a:ext cx="249014" cy="245959"/>
            </a:xfrm>
            <a:prstGeom prst="rect">
              <a:avLst/>
            </a:prstGeom>
            <a:solidFill>
              <a:srgbClr val="1CABE2">
                <a:alpha val="100000"/>
              </a:srgbClr>
            </a:solidFill>
          </p:spPr>
          <p:txBody>
            <a:bodyPr/>
            <a:lstStyle/>
            <a:p/>
          </p:txBody>
        </p:sp>
        <p:sp>
          <p:nvSpPr>
            <p:cNvPr id="31" name="rc31"/>
            <p:cNvSpPr/>
            <p:nvPr/>
          </p:nvSpPr>
          <p:spPr>
            <a:xfrm>
              <a:off x="3801195" y="3621720"/>
              <a:ext cx="249014" cy="251920"/>
            </a:xfrm>
            <a:prstGeom prst="rect">
              <a:avLst/>
            </a:prstGeom>
            <a:solidFill>
              <a:srgbClr val="1CABE2">
                <a:alpha val="100000"/>
              </a:srgbClr>
            </a:solidFill>
          </p:spPr>
          <p:txBody>
            <a:bodyPr/>
            <a:lstStyle/>
            <a:p/>
          </p:txBody>
        </p:sp>
        <p:sp>
          <p:nvSpPr>
            <p:cNvPr id="32" name="rc32"/>
            <p:cNvSpPr/>
            <p:nvPr/>
          </p:nvSpPr>
          <p:spPr>
            <a:xfrm>
              <a:off x="4077877" y="3701533"/>
              <a:ext cx="249014" cy="172106"/>
            </a:xfrm>
            <a:prstGeom prst="rect">
              <a:avLst/>
            </a:prstGeom>
            <a:solidFill>
              <a:srgbClr val="1CABE2">
                <a:alpha val="100000"/>
              </a:srgbClr>
            </a:solidFill>
          </p:spPr>
          <p:txBody>
            <a:bodyPr/>
            <a:lstStyle/>
            <a:p/>
          </p:txBody>
        </p:sp>
        <p:sp>
          <p:nvSpPr>
            <p:cNvPr id="33" name="rc33"/>
            <p:cNvSpPr/>
            <p:nvPr/>
          </p:nvSpPr>
          <p:spPr>
            <a:xfrm>
              <a:off x="4354560" y="3740567"/>
              <a:ext cx="249014" cy="133072"/>
            </a:xfrm>
            <a:prstGeom prst="rect">
              <a:avLst/>
            </a:prstGeom>
            <a:solidFill>
              <a:srgbClr val="1CABE2">
                <a:alpha val="100000"/>
              </a:srgbClr>
            </a:solidFill>
          </p:spPr>
          <p:txBody>
            <a:bodyPr/>
            <a:lstStyle/>
            <a:p/>
          </p:txBody>
        </p:sp>
        <p:sp>
          <p:nvSpPr>
            <p:cNvPr id="34" name="rc34"/>
            <p:cNvSpPr/>
            <p:nvPr/>
          </p:nvSpPr>
          <p:spPr>
            <a:xfrm>
              <a:off x="4631242" y="3690435"/>
              <a:ext cx="249014" cy="183204"/>
            </a:xfrm>
            <a:prstGeom prst="rect">
              <a:avLst/>
            </a:prstGeom>
            <a:solidFill>
              <a:srgbClr val="1CABE2">
                <a:alpha val="100000"/>
              </a:srgbClr>
            </a:solidFill>
          </p:spPr>
          <p:txBody>
            <a:bodyPr/>
            <a:lstStyle/>
            <a:p/>
          </p:txBody>
        </p:sp>
        <p:sp>
          <p:nvSpPr>
            <p:cNvPr id="35" name="rc35"/>
            <p:cNvSpPr/>
            <p:nvPr/>
          </p:nvSpPr>
          <p:spPr>
            <a:xfrm>
              <a:off x="4907924" y="3688635"/>
              <a:ext cx="249014" cy="185004"/>
            </a:xfrm>
            <a:prstGeom prst="rect">
              <a:avLst/>
            </a:prstGeom>
            <a:solidFill>
              <a:srgbClr val="1CABE2">
                <a:alpha val="100000"/>
              </a:srgbClr>
            </a:solidFill>
          </p:spPr>
          <p:txBody>
            <a:bodyPr/>
            <a:lstStyle/>
            <a:p/>
          </p:txBody>
        </p:sp>
        <p:sp>
          <p:nvSpPr>
            <p:cNvPr id="36" name="rc36"/>
            <p:cNvSpPr/>
            <p:nvPr/>
          </p:nvSpPr>
          <p:spPr>
            <a:xfrm>
              <a:off x="5184607" y="3596720"/>
              <a:ext cx="249014" cy="276919"/>
            </a:xfrm>
            <a:prstGeom prst="rect">
              <a:avLst/>
            </a:prstGeom>
            <a:solidFill>
              <a:srgbClr val="1CABE2">
                <a:alpha val="100000"/>
              </a:srgbClr>
            </a:solidFill>
          </p:spPr>
          <p:txBody>
            <a:bodyPr/>
            <a:lstStyle/>
            <a:p/>
          </p:txBody>
        </p:sp>
        <p:sp>
          <p:nvSpPr>
            <p:cNvPr id="37" name="rc37"/>
            <p:cNvSpPr/>
            <p:nvPr/>
          </p:nvSpPr>
          <p:spPr>
            <a:xfrm>
              <a:off x="5461289" y="3595592"/>
              <a:ext cx="249014" cy="278047"/>
            </a:xfrm>
            <a:prstGeom prst="rect">
              <a:avLst/>
            </a:prstGeom>
            <a:solidFill>
              <a:srgbClr val="1CABE2">
                <a:alpha val="100000"/>
              </a:srgbClr>
            </a:solidFill>
          </p:spPr>
          <p:txBody>
            <a:bodyPr/>
            <a:lstStyle/>
            <a:p/>
          </p:txBody>
        </p:sp>
        <p:sp>
          <p:nvSpPr>
            <p:cNvPr id="38" name="rc38"/>
            <p:cNvSpPr/>
            <p:nvPr/>
          </p:nvSpPr>
          <p:spPr>
            <a:xfrm>
              <a:off x="5737971" y="3686199"/>
              <a:ext cx="249014" cy="187440"/>
            </a:xfrm>
            <a:prstGeom prst="rect">
              <a:avLst/>
            </a:prstGeom>
            <a:solidFill>
              <a:srgbClr val="1CABE2">
                <a:alpha val="100000"/>
              </a:srgbClr>
            </a:solidFill>
          </p:spPr>
          <p:txBody>
            <a:bodyPr/>
            <a:lstStyle/>
            <a:p/>
          </p:txBody>
        </p:sp>
        <p:sp>
          <p:nvSpPr>
            <p:cNvPr id="39" name="rc39"/>
            <p:cNvSpPr/>
            <p:nvPr/>
          </p:nvSpPr>
          <p:spPr>
            <a:xfrm>
              <a:off x="6014654" y="3733175"/>
              <a:ext cx="249014" cy="140464"/>
            </a:xfrm>
            <a:prstGeom prst="rect">
              <a:avLst/>
            </a:prstGeom>
            <a:solidFill>
              <a:srgbClr val="1CABE2">
                <a:alpha val="100000"/>
              </a:srgbClr>
            </a:solidFill>
          </p:spPr>
          <p:txBody>
            <a:bodyPr/>
            <a:lstStyle/>
            <a:p/>
          </p:txBody>
        </p:sp>
        <p:sp>
          <p:nvSpPr>
            <p:cNvPr id="40" name="rc40"/>
            <p:cNvSpPr/>
            <p:nvPr/>
          </p:nvSpPr>
          <p:spPr>
            <a:xfrm>
              <a:off x="6291336" y="3687915"/>
              <a:ext cx="249014" cy="185725"/>
            </a:xfrm>
            <a:prstGeom prst="rect">
              <a:avLst/>
            </a:prstGeom>
            <a:solidFill>
              <a:srgbClr val="1CABE2">
                <a:alpha val="100000"/>
              </a:srgbClr>
            </a:solidFill>
          </p:spPr>
          <p:txBody>
            <a:bodyPr/>
            <a:lstStyle/>
            <a:p/>
          </p:txBody>
        </p:sp>
        <p:sp>
          <p:nvSpPr>
            <p:cNvPr id="41" name="rc41"/>
            <p:cNvSpPr/>
            <p:nvPr/>
          </p:nvSpPr>
          <p:spPr>
            <a:xfrm>
              <a:off x="6568018" y="3551942"/>
              <a:ext cx="249014" cy="321697"/>
            </a:xfrm>
            <a:prstGeom prst="rect">
              <a:avLst/>
            </a:prstGeom>
            <a:solidFill>
              <a:srgbClr val="1CABE2">
                <a:alpha val="100000"/>
              </a:srgbClr>
            </a:solidFill>
          </p:spPr>
          <p:txBody>
            <a:bodyPr/>
            <a:lstStyle/>
            <a:p/>
          </p:txBody>
        </p:sp>
        <p:sp>
          <p:nvSpPr>
            <p:cNvPr id="42" name="rc42"/>
            <p:cNvSpPr/>
            <p:nvPr/>
          </p:nvSpPr>
          <p:spPr>
            <a:xfrm>
              <a:off x="6844701" y="3362266"/>
              <a:ext cx="249014" cy="511374"/>
            </a:xfrm>
            <a:prstGeom prst="rect">
              <a:avLst/>
            </a:prstGeom>
            <a:solidFill>
              <a:srgbClr val="1CABE2">
                <a:alpha val="100000"/>
              </a:srgbClr>
            </a:solidFill>
          </p:spPr>
          <p:txBody>
            <a:bodyPr/>
            <a:lstStyle/>
            <a:p/>
          </p:txBody>
        </p:sp>
        <p:sp>
          <p:nvSpPr>
            <p:cNvPr id="43" name="rc43"/>
            <p:cNvSpPr/>
            <p:nvPr/>
          </p:nvSpPr>
          <p:spPr>
            <a:xfrm>
              <a:off x="7121383" y="3447300"/>
              <a:ext cx="249014" cy="426339"/>
            </a:xfrm>
            <a:prstGeom prst="rect">
              <a:avLst/>
            </a:prstGeom>
            <a:solidFill>
              <a:srgbClr val="1CABE2">
                <a:alpha val="100000"/>
              </a:srgbClr>
            </a:solidFill>
          </p:spPr>
          <p:txBody>
            <a:bodyPr/>
            <a:lstStyle/>
            <a:p/>
          </p:txBody>
        </p:sp>
        <p:sp>
          <p:nvSpPr>
            <p:cNvPr id="44" name="rc44"/>
            <p:cNvSpPr/>
            <p:nvPr/>
          </p:nvSpPr>
          <p:spPr>
            <a:xfrm>
              <a:off x="7398065" y="3536344"/>
              <a:ext cx="249014" cy="337295"/>
            </a:xfrm>
            <a:prstGeom prst="rect">
              <a:avLst/>
            </a:prstGeom>
            <a:solidFill>
              <a:srgbClr val="1CABE2">
                <a:alpha val="100000"/>
              </a:srgbClr>
            </a:solidFill>
          </p:spPr>
          <p:txBody>
            <a:bodyPr/>
            <a:lstStyle/>
            <a:p/>
          </p:txBody>
        </p:sp>
        <p:sp>
          <p:nvSpPr>
            <p:cNvPr id="45" name="rc45"/>
            <p:cNvSpPr/>
            <p:nvPr/>
          </p:nvSpPr>
          <p:spPr>
            <a:xfrm>
              <a:off x="7674748" y="3479038"/>
              <a:ext cx="249014" cy="394601"/>
            </a:xfrm>
            <a:prstGeom prst="rect">
              <a:avLst/>
            </a:prstGeom>
            <a:solidFill>
              <a:srgbClr val="1CABE2">
                <a:alpha val="100000"/>
              </a:srgbClr>
            </a:solidFill>
          </p:spPr>
          <p:txBody>
            <a:bodyPr/>
            <a:lstStyle/>
            <a:p/>
          </p:txBody>
        </p:sp>
        <p:sp>
          <p:nvSpPr>
            <p:cNvPr id="46" name="rc46"/>
            <p:cNvSpPr/>
            <p:nvPr/>
          </p:nvSpPr>
          <p:spPr>
            <a:xfrm>
              <a:off x="7951430" y="3673178"/>
              <a:ext cx="249014" cy="200461"/>
            </a:xfrm>
            <a:prstGeom prst="rect">
              <a:avLst/>
            </a:prstGeom>
            <a:solidFill>
              <a:srgbClr val="1CABE2">
                <a:alpha val="100000"/>
              </a:srgbClr>
            </a:solidFill>
          </p:spPr>
          <p:txBody>
            <a:bodyPr/>
            <a:lstStyle/>
            <a:p/>
          </p:txBody>
        </p:sp>
        <p:sp>
          <p:nvSpPr>
            <p:cNvPr id="47" name="rc47"/>
            <p:cNvSpPr/>
            <p:nvPr/>
          </p:nvSpPr>
          <p:spPr>
            <a:xfrm>
              <a:off x="1311054" y="2187255"/>
              <a:ext cx="249014" cy="948592"/>
            </a:xfrm>
            <a:prstGeom prst="rect">
              <a:avLst/>
            </a:prstGeom>
            <a:solidFill>
              <a:srgbClr val="B3B3B3">
                <a:alpha val="100000"/>
              </a:srgbClr>
            </a:solidFill>
          </p:spPr>
          <p:txBody>
            <a:bodyPr/>
            <a:lstStyle/>
            <a:p/>
          </p:txBody>
        </p:sp>
        <p:sp>
          <p:nvSpPr>
            <p:cNvPr id="48" name="rc48"/>
            <p:cNvSpPr/>
            <p:nvPr/>
          </p:nvSpPr>
          <p:spPr>
            <a:xfrm>
              <a:off x="1587736" y="2162710"/>
              <a:ext cx="249014" cy="962400"/>
            </a:xfrm>
            <a:prstGeom prst="rect">
              <a:avLst/>
            </a:prstGeom>
            <a:solidFill>
              <a:srgbClr val="B3B3B3">
                <a:alpha val="100000"/>
              </a:srgbClr>
            </a:solidFill>
          </p:spPr>
          <p:txBody>
            <a:bodyPr/>
            <a:lstStyle/>
            <a:p/>
          </p:txBody>
        </p:sp>
        <p:sp>
          <p:nvSpPr>
            <p:cNvPr id="49" name="rc49"/>
            <p:cNvSpPr/>
            <p:nvPr/>
          </p:nvSpPr>
          <p:spPr>
            <a:xfrm>
              <a:off x="1864419" y="2418686"/>
              <a:ext cx="249014" cy="363736"/>
            </a:xfrm>
            <a:prstGeom prst="rect">
              <a:avLst/>
            </a:prstGeom>
            <a:solidFill>
              <a:srgbClr val="B3B3B3">
                <a:alpha val="100000"/>
              </a:srgbClr>
            </a:solidFill>
          </p:spPr>
          <p:txBody>
            <a:bodyPr/>
            <a:lstStyle/>
            <a:p/>
          </p:txBody>
        </p:sp>
        <p:sp>
          <p:nvSpPr>
            <p:cNvPr id="50" name="rc50"/>
            <p:cNvSpPr/>
            <p:nvPr/>
          </p:nvSpPr>
          <p:spPr>
            <a:xfrm>
              <a:off x="2141101" y="2864187"/>
              <a:ext cx="249014" cy="299095"/>
            </a:xfrm>
            <a:prstGeom prst="rect">
              <a:avLst/>
            </a:prstGeom>
            <a:solidFill>
              <a:srgbClr val="B3B3B3">
                <a:alpha val="100000"/>
              </a:srgbClr>
            </a:solidFill>
          </p:spPr>
          <p:txBody>
            <a:bodyPr/>
            <a:lstStyle/>
            <a:p/>
          </p:txBody>
        </p:sp>
        <p:sp>
          <p:nvSpPr>
            <p:cNvPr id="51" name="rc51"/>
            <p:cNvSpPr/>
            <p:nvPr/>
          </p:nvSpPr>
          <p:spPr>
            <a:xfrm>
              <a:off x="2417783" y="3378783"/>
              <a:ext cx="249014" cy="304525"/>
            </a:xfrm>
            <a:prstGeom prst="rect">
              <a:avLst/>
            </a:prstGeom>
            <a:solidFill>
              <a:srgbClr val="B3B3B3">
                <a:alpha val="100000"/>
              </a:srgbClr>
            </a:solidFill>
          </p:spPr>
          <p:txBody>
            <a:bodyPr/>
            <a:lstStyle/>
            <a:p/>
          </p:txBody>
        </p:sp>
        <p:sp>
          <p:nvSpPr>
            <p:cNvPr id="52" name="rc52"/>
            <p:cNvSpPr/>
            <p:nvPr/>
          </p:nvSpPr>
          <p:spPr>
            <a:xfrm>
              <a:off x="2694466" y="3255311"/>
              <a:ext cx="249014" cy="502390"/>
            </a:xfrm>
            <a:prstGeom prst="rect">
              <a:avLst/>
            </a:prstGeom>
            <a:solidFill>
              <a:srgbClr val="B3B3B3">
                <a:alpha val="100000"/>
              </a:srgbClr>
            </a:solidFill>
          </p:spPr>
          <p:txBody>
            <a:bodyPr/>
            <a:lstStyle/>
            <a:p/>
          </p:txBody>
        </p:sp>
        <p:sp>
          <p:nvSpPr>
            <p:cNvPr id="53" name="rc53"/>
            <p:cNvSpPr/>
            <p:nvPr/>
          </p:nvSpPr>
          <p:spPr>
            <a:xfrm>
              <a:off x="2971148" y="3442173"/>
              <a:ext cx="249014" cy="392242"/>
            </a:xfrm>
            <a:prstGeom prst="rect">
              <a:avLst/>
            </a:prstGeom>
            <a:solidFill>
              <a:srgbClr val="B3B3B3">
                <a:alpha val="100000"/>
              </a:srgbClr>
            </a:solidFill>
          </p:spPr>
          <p:txBody>
            <a:bodyPr/>
            <a:lstStyle/>
            <a:p/>
          </p:txBody>
        </p:sp>
        <p:sp>
          <p:nvSpPr>
            <p:cNvPr id="54" name="rc54"/>
            <p:cNvSpPr/>
            <p:nvPr/>
          </p:nvSpPr>
          <p:spPr>
            <a:xfrm>
              <a:off x="3247830" y="3634276"/>
              <a:ext cx="249014" cy="119681"/>
            </a:xfrm>
            <a:prstGeom prst="rect">
              <a:avLst/>
            </a:prstGeom>
            <a:solidFill>
              <a:srgbClr val="B3B3B3">
                <a:alpha val="100000"/>
              </a:srgbClr>
            </a:solidFill>
          </p:spPr>
          <p:txBody>
            <a:bodyPr/>
            <a:lstStyle/>
            <a:p/>
          </p:txBody>
        </p:sp>
        <p:sp>
          <p:nvSpPr>
            <p:cNvPr id="55" name="rc55"/>
            <p:cNvSpPr/>
            <p:nvPr/>
          </p:nvSpPr>
          <p:spPr>
            <a:xfrm>
              <a:off x="3524513" y="3381712"/>
              <a:ext cx="249014" cy="245968"/>
            </a:xfrm>
            <a:prstGeom prst="rect">
              <a:avLst/>
            </a:prstGeom>
            <a:solidFill>
              <a:srgbClr val="B3B3B3">
                <a:alpha val="100000"/>
              </a:srgbClr>
            </a:solidFill>
          </p:spPr>
          <p:txBody>
            <a:bodyPr/>
            <a:lstStyle/>
            <a:p/>
          </p:txBody>
        </p:sp>
        <p:sp>
          <p:nvSpPr>
            <p:cNvPr id="56" name="rc56"/>
            <p:cNvSpPr/>
            <p:nvPr/>
          </p:nvSpPr>
          <p:spPr>
            <a:xfrm>
              <a:off x="3801195" y="3285826"/>
              <a:ext cx="249014" cy="335893"/>
            </a:xfrm>
            <a:prstGeom prst="rect">
              <a:avLst/>
            </a:prstGeom>
            <a:solidFill>
              <a:srgbClr val="B3B3B3">
                <a:alpha val="100000"/>
              </a:srgbClr>
            </a:solidFill>
          </p:spPr>
          <p:txBody>
            <a:bodyPr/>
            <a:lstStyle/>
            <a:p/>
          </p:txBody>
        </p:sp>
        <p:sp>
          <p:nvSpPr>
            <p:cNvPr id="57" name="rc57"/>
            <p:cNvSpPr/>
            <p:nvPr/>
          </p:nvSpPr>
          <p:spPr>
            <a:xfrm>
              <a:off x="4077877" y="3400343"/>
              <a:ext cx="249014" cy="301189"/>
            </a:xfrm>
            <a:prstGeom prst="rect">
              <a:avLst/>
            </a:prstGeom>
            <a:solidFill>
              <a:srgbClr val="B3B3B3">
                <a:alpha val="100000"/>
              </a:srgbClr>
            </a:solidFill>
          </p:spPr>
          <p:txBody>
            <a:bodyPr/>
            <a:lstStyle/>
            <a:p/>
          </p:txBody>
        </p:sp>
        <p:sp>
          <p:nvSpPr>
            <p:cNvPr id="58" name="rc58"/>
            <p:cNvSpPr/>
            <p:nvPr/>
          </p:nvSpPr>
          <p:spPr>
            <a:xfrm>
              <a:off x="4354560" y="3518783"/>
              <a:ext cx="249014" cy="221784"/>
            </a:xfrm>
            <a:prstGeom prst="rect">
              <a:avLst/>
            </a:prstGeom>
            <a:solidFill>
              <a:srgbClr val="B3B3B3">
                <a:alpha val="100000"/>
              </a:srgbClr>
            </a:solidFill>
          </p:spPr>
          <p:txBody>
            <a:bodyPr/>
            <a:lstStyle/>
            <a:p/>
          </p:txBody>
        </p:sp>
        <p:sp>
          <p:nvSpPr>
            <p:cNvPr id="59" name="rc59"/>
            <p:cNvSpPr/>
            <p:nvPr/>
          </p:nvSpPr>
          <p:spPr>
            <a:xfrm>
              <a:off x="4631242" y="3461430"/>
              <a:ext cx="249014" cy="229005"/>
            </a:xfrm>
            <a:prstGeom prst="rect">
              <a:avLst/>
            </a:prstGeom>
            <a:solidFill>
              <a:srgbClr val="B3B3B3">
                <a:alpha val="100000"/>
              </a:srgbClr>
            </a:solidFill>
          </p:spPr>
          <p:txBody>
            <a:bodyPr/>
            <a:lstStyle/>
            <a:p/>
          </p:txBody>
        </p:sp>
        <p:sp>
          <p:nvSpPr>
            <p:cNvPr id="60" name="rc60"/>
            <p:cNvSpPr/>
            <p:nvPr/>
          </p:nvSpPr>
          <p:spPr>
            <a:xfrm>
              <a:off x="4907924" y="3503630"/>
              <a:ext cx="249014" cy="185004"/>
            </a:xfrm>
            <a:prstGeom prst="rect">
              <a:avLst/>
            </a:prstGeom>
            <a:solidFill>
              <a:srgbClr val="B3B3B3">
                <a:alpha val="100000"/>
              </a:srgbClr>
            </a:solidFill>
          </p:spPr>
          <p:txBody>
            <a:bodyPr/>
            <a:lstStyle/>
            <a:p/>
          </p:txBody>
        </p:sp>
        <p:sp>
          <p:nvSpPr>
            <p:cNvPr id="61" name="rc61"/>
            <p:cNvSpPr/>
            <p:nvPr/>
          </p:nvSpPr>
          <p:spPr>
            <a:xfrm>
              <a:off x="5184607" y="3365961"/>
              <a:ext cx="249014" cy="230758"/>
            </a:xfrm>
            <a:prstGeom prst="rect">
              <a:avLst/>
            </a:prstGeom>
            <a:solidFill>
              <a:srgbClr val="B3B3B3">
                <a:alpha val="100000"/>
              </a:srgbClr>
            </a:solidFill>
          </p:spPr>
          <p:txBody>
            <a:bodyPr/>
            <a:lstStyle/>
            <a:p/>
          </p:txBody>
        </p:sp>
        <p:sp>
          <p:nvSpPr>
            <p:cNvPr id="62" name="rc62"/>
            <p:cNvSpPr/>
            <p:nvPr/>
          </p:nvSpPr>
          <p:spPr>
            <a:xfrm>
              <a:off x="5461289" y="3363886"/>
              <a:ext cx="249014" cy="231706"/>
            </a:xfrm>
            <a:prstGeom prst="rect">
              <a:avLst/>
            </a:prstGeom>
            <a:solidFill>
              <a:srgbClr val="B3B3B3">
                <a:alpha val="100000"/>
              </a:srgbClr>
            </a:solidFill>
          </p:spPr>
          <p:txBody>
            <a:bodyPr/>
            <a:lstStyle/>
            <a:p/>
          </p:txBody>
        </p:sp>
        <p:sp>
          <p:nvSpPr>
            <p:cNvPr id="63" name="rc63"/>
            <p:cNvSpPr/>
            <p:nvPr/>
          </p:nvSpPr>
          <p:spPr>
            <a:xfrm>
              <a:off x="5737971" y="3545612"/>
              <a:ext cx="249014" cy="140587"/>
            </a:xfrm>
            <a:prstGeom prst="rect">
              <a:avLst/>
            </a:prstGeom>
            <a:solidFill>
              <a:srgbClr val="B3B3B3">
                <a:alpha val="100000"/>
              </a:srgbClr>
            </a:solidFill>
          </p:spPr>
          <p:txBody>
            <a:bodyPr/>
            <a:lstStyle/>
            <a:p/>
          </p:txBody>
        </p:sp>
        <p:sp>
          <p:nvSpPr>
            <p:cNvPr id="64" name="rc64"/>
            <p:cNvSpPr/>
            <p:nvPr/>
          </p:nvSpPr>
          <p:spPr>
            <a:xfrm>
              <a:off x="6014654" y="3545887"/>
              <a:ext cx="249014" cy="187288"/>
            </a:xfrm>
            <a:prstGeom prst="rect">
              <a:avLst/>
            </a:prstGeom>
            <a:solidFill>
              <a:srgbClr val="B3B3B3">
                <a:alpha val="100000"/>
              </a:srgbClr>
            </a:solidFill>
          </p:spPr>
          <p:txBody>
            <a:bodyPr/>
            <a:lstStyle/>
            <a:p/>
          </p:txBody>
        </p:sp>
        <p:sp>
          <p:nvSpPr>
            <p:cNvPr id="65" name="rc65"/>
            <p:cNvSpPr/>
            <p:nvPr/>
          </p:nvSpPr>
          <p:spPr>
            <a:xfrm>
              <a:off x="6291336" y="3502199"/>
              <a:ext cx="249014" cy="185715"/>
            </a:xfrm>
            <a:prstGeom prst="rect">
              <a:avLst/>
            </a:prstGeom>
            <a:solidFill>
              <a:srgbClr val="B3B3B3">
                <a:alpha val="100000"/>
              </a:srgbClr>
            </a:solidFill>
          </p:spPr>
          <p:txBody>
            <a:bodyPr/>
            <a:lstStyle/>
            <a:p/>
          </p:txBody>
        </p:sp>
        <p:sp>
          <p:nvSpPr>
            <p:cNvPr id="66" name="rc66"/>
            <p:cNvSpPr/>
            <p:nvPr/>
          </p:nvSpPr>
          <p:spPr>
            <a:xfrm>
              <a:off x="6568018" y="3460028"/>
              <a:ext cx="249014" cy="91914"/>
            </a:xfrm>
            <a:prstGeom prst="rect">
              <a:avLst/>
            </a:prstGeom>
            <a:solidFill>
              <a:srgbClr val="B3B3B3">
                <a:alpha val="100000"/>
              </a:srgbClr>
            </a:solidFill>
          </p:spPr>
          <p:txBody>
            <a:bodyPr/>
            <a:lstStyle/>
            <a:p/>
          </p:txBody>
        </p:sp>
        <p:sp>
          <p:nvSpPr>
            <p:cNvPr id="67" name="rc67"/>
            <p:cNvSpPr/>
            <p:nvPr/>
          </p:nvSpPr>
          <p:spPr>
            <a:xfrm>
              <a:off x="6844701" y="3083337"/>
              <a:ext cx="249014" cy="278928"/>
            </a:xfrm>
            <a:prstGeom prst="rect">
              <a:avLst/>
            </a:prstGeom>
            <a:solidFill>
              <a:srgbClr val="B3B3B3">
                <a:alpha val="100000"/>
              </a:srgbClr>
            </a:solidFill>
          </p:spPr>
          <p:txBody>
            <a:bodyPr/>
            <a:lstStyle/>
            <a:p/>
          </p:txBody>
        </p:sp>
        <p:sp>
          <p:nvSpPr>
            <p:cNvPr id="68" name="rc68"/>
            <p:cNvSpPr/>
            <p:nvPr/>
          </p:nvSpPr>
          <p:spPr>
            <a:xfrm>
              <a:off x="7121383" y="3163074"/>
              <a:ext cx="249014" cy="284226"/>
            </a:xfrm>
            <a:prstGeom prst="rect">
              <a:avLst/>
            </a:prstGeom>
            <a:solidFill>
              <a:srgbClr val="B3B3B3">
                <a:alpha val="100000"/>
              </a:srgbClr>
            </a:solidFill>
          </p:spPr>
          <p:txBody>
            <a:bodyPr/>
            <a:lstStyle/>
            <a:p/>
          </p:txBody>
        </p:sp>
        <p:sp>
          <p:nvSpPr>
            <p:cNvPr id="69" name="rc69"/>
            <p:cNvSpPr/>
            <p:nvPr/>
          </p:nvSpPr>
          <p:spPr>
            <a:xfrm>
              <a:off x="7398065" y="3536344"/>
              <a:ext cx="249014" cy="0"/>
            </a:xfrm>
            <a:prstGeom prst="rect">
              <a:avLst/>
            </a:prstGeom>
            <a:solidFill>
              <a:srgbClr val="B3B3B3">
                <a:alpha val="100000"/>
              </a:srgbClr>
            </a:solidFill>
          </p:spPr>
          <p:txBody>
            <a:bodyPr/>
            <a:lstStyle/>
            <a:p/>
          </p:txBody>
        </p:sp>
        <p:sp>
          <p:nvSpPr>
            <p:cNvPr id="70" name="rc70"/>
            <p:cNvSpPr/>
            <p:nvPr/>
          </p:nvSpPr>
          <p:spPr>
            <a:xfrm>
              <a:off x="7674748" y="3479038"/>
              <a:ext cx="249014" cy="0"/>
            </a:xfrm>
            <a:prstGeom prst="rect">
              <a:avLst/>
            </a:prstGeom>
            <a:solidFill>
              <a:srgbClr val="B3B3B3">
                <a:alpha val="100000"/>
              </a:srgbClr>
            </a:solidFill>
          </p:spPr>
          <p:txBody>
            <a:bodyPr/>
            <a:lstStyle/>
            <a:p/>
          </p:txBody>
        </p:sp>
        <p:sp>
          <p:nvSpPr>
            <p:cNvPr id="71" name="rc71"/>
            <p:cNvSpPr/>
            <p:nvPr/>
          </p:nvSpPr>
          <p:spPr>
            <a:xfrm>
              <a:off x="7951430" y="3422604"/>
              <a:ext cx="249014" cy="250574"/>
            </a:xfrm>
            <a:prstGeom prst="rect">
              <a:avLst/>
            </a:prstGeom>
            <a:solidFill>
              <a:srgbClr val="B3B3B3">
                <a:alpha val="100000"/>
              </a:srgbClr>
            </a:solidFill>
          </p:spPr>
          <p:txBody>
            <a:bodyPr/>
            <a:lstStyle/>
            <a:p/>
          </p:txBody>
        </p:sp>
        <p:sp>
          <p:nvSpPr>
            <p:cNvPr id="72" name="pl72"/>
            <p:cNvSpPr/>
            <p:nvPr/>
          </p:nvSpPr>
          <p:spPr>
            <a:xfrm>
              <a:off x="1435561" y="1050606"/>
              <a:ext cx="6640376" cy="826949"/>
            </a:xfrm>
            <a:custGeom>
              <a:avLst/>
              <a:pathLst>
                <a:path w="6640376" h="826949">
                  <a:moveTo>
                    <a:pt x="0" y="570309"/>
                  </a:moveTo>
                  <a:lnTo>
                    <a:pt x="276682" y="570309"/>
                  </a:lnTo>
                  <a:lnTo>
                    <a:pt x="553364" y="826949"/>
                  </a:lnTo>
                  <a:lnTo>
                    <a:pt x="830047" y="513278"/>
                  </a:lnTo>
                  <a:lnTo>
                    <a:pt x="1106729" y="114061"/>
                  </a:lnTo>
                  <a:lnTo>
                    <a:pt x="1383411" y="57030"/>
                  </a:lnTo>
                  <a:lnTo>
                    <a:pt x="1660094" y="0"/>
                  </a:lnTo>
                  <a:lnTo>
                    <a:pt x="1936776" y="57030"/>
                  </a:lnTo>
                  <a:lnTo>
                    <a:pt x="2213458" y="142577"/>
                  </a:lnTo>
                  <a:lnTo>
                    <a:pt x="2490141" y="142577"/>
                  </a:lnTo>
                  <a:lnTo>
                    <a:pt x="2766823" y="85546"/>
                  </a:lnTo>
                  <a:lnTo>
                    <a:pt x="3043505" y="57030"/>
                  </a:lnTo>
                  <a:lnTo>
                    <a:pt x="3320188" y="85546"/>
                  </a:lnTo>
                  <a:lnTo>
                    <a:pt x="3596870" y="85546"/>
                  </a:lnTo>
                  <a:lnTo>
                    <a:pt x="3873552" y="142577"/>
                  </a:lnTo>
                  <a:lnTo>
                    <a:pt x="4150235" y="142577"/>
                  </a:lnTo>
                  <a:lnTo>
                    <a:pt x="4426917" y="85546"/>
                  </a:lnTo>
                  <a:lnTo>
                    <a:pt x="4703599" y="57030"/>
                  </a:lnTo>
                  <a:lnTo>
                    <a:pt x="4980282" y="85546"/>
                  </a:lnTo>
                  <a:lnTo>
                    <a:pt x="5256964" y="171092"/>
                  </a:lnTo>
                  <a:lnTo>
                    <a:pt x="5533646" y="285154"/>
                  </a:lnTo>
                  <a:lnTo>
                    <a:pt x="5810329" y="228123"/>
                  </a:lnTo>
                  <a:lnTo>
                    <a:pt x="6087011" y="171092"/>
                  </a:lnTo>
                  <a:lnTo>
                    <a:pt x="6363693" y="199608"/>
                  </a:lnTo>
                  <a:lnTo>
                    <a:pt x="6640376" y="85546"/>
                  </a:lnTo>
                </a:path>
              </a:pathLst>
            </a:custGeom>
            <a:ln w="27101" cap="flat">
              <a:solidFill>
                <a:srgbClr val="0058AB">
                  <a:alpha val="50196"/>
                </a:srgbClr>
              </a:solidFill>
              <a:prstDash val="solid"/>
              <a:round/>
            </a:ln>
          </p:spPr>
          <p:txBody>
            <a:bodyPr/>
            <a:lstStyle/>
            <a:p/>
          </p:txBody>
        </p:sp>
        <p:sp>
          <p:nvSpPr>
            <p:cNvPr id="73" name="pl73"/>
            <p:cNvSpPr/>
            <p:nvPr/>
          </p:nvSpPr>
          <p:spPr>
            <a:xfrm>
              <a:off x="1435561" y="1193183"/>
              <a:ext cx="6640376" cy="1197650"/>
            </a:xfrm>
            <a:custGeom>
              <a:avLst/>
              <a:pathLst>
                <a:path w="6640376" h="1197650">
                  <a:moveTo>
                    <a:pt x="0" y="1197650"/>
                  </a:moveTo>
                  <a:lnTo>
                    <a:pt x="276682" y="1197650"/>
                  </a:lnTo>
                  <a:lnTo>
                    <a:pt x="553364" y="969526"/>
                  </a:lnTo>
                  <a:lnTo>
                    <a:pt x="830047" y="598825"/>
                  </a:lnTo>
                  <a:lnTo>
                    <a:pt x="1106729" y="199608"/>
                  </a:lnTo>
                  <a:lnTo>
                    <a:pt x="1383411" y="285154"/>
                  </a:lnTo>
                  <a:lnTo>
                    <a:pt x="1660094" y="142577"/>
                  </a:lnTo>
                  <a:lnTo>
                    <a:pt x="1936776" y="0"/>
                  </a:lnTo>
                  <a:lnTo>
                    <a:pt x="2213458" y="171092"/>
                  </a:lnTo>
                  <a:lnTo>
                    <a:pt x="2490141" y="228123"/>
                  </a:lnTo>
                  <a:lnTo>
                    <a:pt x="2766823" y="142577"/>
                  </a:lnTo>
                  <a:lnTo>
                    <a:pt x="3043505" y="57030"/>
                  </a:lnTo>
                  <a:lnTo>
                    <a:pt x="3320188" y="85546"/>
                  </a:lnTo>
                  <a:lnTo>
                    <a:pt x="3596870" y="57030"/>
                  </a:lnTo>
                  <a:lnTo>
                    <a:pt x="3873552" y="142577"/>
                  </a:lnTo>
                  <a:lnTo>
                    <a:pt x="4150235" y="142577"/>
                  </a:lnTo>
                  <a:lnTo>
                    <a:pt x="4426917" y="28515"/>
                  </a:lnTo>
                  <a:lnTo>
                    <a:pt x="4703599" y="28515"/>
                  </a:lnTo>
                  <a:lnTo>
                    <a:pt x="4980282" y="57030"/>
                  </a:lnTo>
                  <a:lnTo>
                    <a:pt x="5256964" y="85546"/>
                  </a:lnTo>
                  <a:lnTo>
                    <a:pt x="5533646" y="313670"/>
                  </a:lnTo>
                  <a:lnTo>
                    <a:pt x="5810329" y="256639"/>
                  </a:lnTo>
                  <a:lnTo>
                    <a:pt x="6087011" y="28515"/>
                  </a:lnTo>
                  <a:lnTo>
                    <a:pt x="6363693" y="57030"/>
                  </a:lnTo>
                  <a:lnTo>
                    <a:pt x="6640376" y="85546"/>
                  </a:lnTo>
                </a:path>
              </a:pathLst>
            </a:custGeom>
            <a:ln w="27101" cap="flat">
              <a:solidFill>
                <a:srgbClr val="333333">
                  <a:alpha val="50196"/>
                </a:srgbClr>
              </a:solidFill>
              <a:prstDash val="solid"/>
              <a:round/>
            </a:ln>
          </p:spPr>
          <p:txBody>
            <a:bodyPr/>
            <a:lstStyle/>
            <a:p/>
          </p:txBody>
        </p:sp>
        <p:sp>
          <p:nvSpPr>
            <p:cNvPr id="74" name="tx74"/>
            <p:cNvSpPr/>
            <p:nvPr/>
          </p:nvSpPr>
          <p:spPr>
            <a:xfrm>
              <a:off x="663223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6908918"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7185600"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7462283"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738965"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8015647"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32236"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1" name="tx81"/>
            <p:cNvSpPr/>
            <p:nvPr/>
          </p:nvSpPr>
          <p:spPr>
            <a:xfrm>
              <a:off x="6908918"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2" name="tx82"/>
            <p:cNvSpPr/>
            <p:nvPr/>
          </p:nvSpPr>
          <p:spPr>
            <a:xfrm>
              <a:off x="7185600"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3" name="tx83"/>
            <p:cNvSpPr/>
            <p:nvPr/>
          </p:nvSpPr>
          <p:spPr>
            <a:xfrm>
              <a:off x="7462283"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4" name="tx84"/>
            <p:cNvSpPr/>
            <p:nvPr/>
          </p:nvSpPr>
          <p:spPr>
            <a:xfrm>
              <a:off x="7738965"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5" name="tx85"/>
            <p:cNvSpPr/>
            <p:nvPr/>
          </p:nvSpPr>
          <p:spPr>
            <a:xfrm>
              <a:off x="8015647"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1375271" y="3464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7" name="tx87"/>
            <p:cNvSpPr/>
            <p:nvPr/>
          </p:nvSpPr>
          <p:spPr>
            <a:xfrm>
              <a:off x="2758683" y="37765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4142095" y="37471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9" name="tx89"/>
            <p:cNvSpPr/>
            <p:nvPr/>
          </p:nvSpPr>
          <p:spPr>
            <a:xfrm>
              <a:off x="5525506" y="36941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0" name="tx90"/>
            <p:cNvSpPr/>
            <p:nvPr/>
          </p:nvSpPr>
          <p:spPr>
            <a:xfrm>
              <a:off x="6632236" y="36722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1" name="tx91"/>
            <p:cNvSpPr/>
            <p:nvPr/>
          </p:nvSpPr>
          <p:spPr>
            <a:xfrm>
              <a:off x="6908918" y="357783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2" name="tx92"/>
            <p:cNvSpPr/>
            <p:nvPr/>
          </p:nvSpPr>
          <p:spPr>
            <a:xfrm>
              <a:off x="7185600" y="362034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3" name="tx93"/>
            <p:cNvSpPr/>
            <p:nvPr/>
          </p:nvSpPr>
          <p:spPr>
            <a:xfrm>
              <a:off x="7462283" y="366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4" name="tx94"/>
            <p:cNvSpPr/>
            <p:nvPr/>
          </p:nvSpPr>
          <p:spPr>
            <a:xfrm>
              <a:off x="7738965" y="36372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5" name="tx95"/>
            <p:cNvSpPr/>
            <p:nvPr/>
          </p:nvSpPr>
          <p:spPr>
            <a:xfrm>
              <a:off x="8015647" y="37342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6" name="tx96"/>
            <p:cNvSpPr/>
            <p:nvPr/>
          </p:nvSpPr>
          <p:spPr>
            <a:xfrm>
              <a:off x="1345126" y="26211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97" name="tx97"/>
            <p:cNvSpPr/>
            <p:nvPr/>
          </p:nvSpPr>
          <p:spPr>
            <a:xfrm>
              <a:off x="2758683" y="34660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8" name="tx98"/>
            <p:cNvSpPr/>
            <p:nvPr/>
          </p:nvSpPr>
          <p:spPr>
            <a:xfrm>
              <a:off x="4142095" y="3510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9" name="tx99"/>
            <p:cNvSpPr/>
            <p:nvPr/>
          </p:nvSpPr>
          <p:spPr>
            <a:xfrm>
              <a:off x="5525506" y="34406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6632236" y="346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1" name="tx101"/>
            <p:cNvSpPr/>
            <p:nvPr/>
          </p:nvSpPr>
          <p:spPr>
            <a:xfrm>
              <a:off x="6908918" y="31823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2" name="tx102"/>
            <p:cNvSpPr/>
            <p:nvPr/>
          </p:nvSpPr>
          <p:spPr>
            <a:xfrm>
              <a:off x="7185600" y="32646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3" name="tx103"/>
            <p:cNvSpPr/>
            <p:nvPr/>
          </p:nvSpPr>
          <p:spPr>
            <a:xfrm>
              <a:off x="8015647" y="3507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4" name="tx104"/>
            <p:cNvSpPr/>
            <p:nvPr/>
          </p:nvSpPr>
          <p:spPr>
            <a:xfrm>
              <a:off x="1345126" y="206921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178</a:t>
              </a:r>
            </a:p>
          </p:txBody>
        </p:sp>
        <p:sp>
          <p:nvSpPr>
            <p:cNvPr id="105" name="tx105"/>
            <p:cNvSpPr/>
            <p:nvPr/>
          </p:nvSpPr>
          <p:spPr>
            <a:xfrm>
              <a:off x="2758683" y="31372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6" name="tx106"/>
            <p:cNvSpPr/>
            <p:nvPr/>
          </p:nvSpPr>
          <p:spPr>
            <a:xfrm>
              <a:off x="4142095" y="3282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07" name="tx107"/>
            <p:cNvSpPr/>
            <p:nvPr/>
          </p:nvSpPr>
          <p:spPr>
            <a:xfrm>
              <a:off x="5525506" y="324616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8" name="tx108"/>
            <p:cNvSpPr/>
            <p:nvPr/>
          </p:nvSpPr>
          <p:spPr>
            <a:xfrm>
              <a:off x="6632236" y="33436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09" name="tx109"/>
            <p:cNvSpPr/>
            <p:nvPr/>
          </p:nvSpPr>
          <p:spPr>
            <a:xfrm>
              <a:off x="6908918" y="29652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0" name="tx110"/>
            <p:cNvSpPr/>
            <p:nvPr/>
          </p:nvSpPr>
          <p:spPr>
            <a:xfrm>
              <a:off x="7185600" y="30463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11" name="tx111"/>
            <p:cNvSpPr/>
            <p:nvPr/>
          </p:nvSpPr>
          <p:spPr>
            <a:xfrm>
              <a:off x="7462283" y="34182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12" name="tx112"/>
            <p:cNvSpPr/>
            <p:nvPr/>
          </p:nvSpPr>
          <p:spPr>
            <a:xfrm>
              <a:off x="7738965" y="33623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13" name="tx113"/>
            <p:cNvSpPr/>
            <p:nvPr/>
          </p:nvSpPr>
          <p:spPr>
            <a:xfrm>
              <a:off x="8015647" y="33045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14" name="tx114"/>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577692" y="287385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6" name="tx116"/>
            <p:cNvSpPr/>
            <p:nvPr/>
          </p:nvSpPr>
          <p:spPr>
            <a:xfrm>
              <a:off x="577692" y="192617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7" name="tx117"/>
            <p:cNvSpPr/>
            <p:nvPr/>
          </p:nvSpPr>
          <p:spPr>
            <a:xfrm>
              <a:off x="577692" y="97843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778716"/>
              <a:ext cx="201456" cy="201456"/>
            </a:xfrm>
            <a:prstGeom prst="rect">
              <a:avLst/>
            </a:prstGeom>
            <a:solidFill>
              <a:srgbClr val="B3B3B3">
                <a:alpha val="100000"/>
              </a:srgbClr>
            </a:solidFill>
          </p:spPr>
          <p:txBody>
            <a:bodyPr/>
            <a:lstStyle/>
            <a:p/>
          </p:txBody>
        </p:sp>
        <p:sp>
          <p:nvSpPr>
            <p:cNvPr id="140" name="rc140"/>
            <p:cNvSpPr/>
            <p:nvPr/>
          </p:nvSpPr>
          <p:spPr>
            <a:xfrm>
              <a:off x="5573066" y="4778716"/>
              <a:ext cx="201456" cy="201456"/>
            </a:xfrm>
            <a:prstGeom prst="rect">
              <a:avLst/>
            </a:prstGeom>
            <a:solidFill>
              <a:srgbClr val="1CABE2">
                <a:alpha val="100000"/>
              </a:srgbClr>
            </a:solidFill>
          </p:spPr>
          <p:txBody>
            <a:bodyPr/>
            <a:lstStyle/>
            <a:p/>
          </p:txBody>
        </p:sp>
        <p:sp>
          <p:nvSpPr>
            <p:cNvPr id="141" name="tx141"/>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7611"/>
              <a:ext cx="74179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Senegal, 2000-2024</a:t>
              </a:r>
            </a:p>
          </p:txBody>
        </p:sp>
        <p:sp>
          <p:nvSpPr>
            <p:cNvPr id="144" name="pl144"/>
            <p:cNvSpPr/>
            <p:nvPr/>
          </p:nvSpPr>
          <p:spPr>
            <a:xfrm>
              <a:off x="203482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348235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92988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3774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82495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275858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2061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6536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10118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650800"/>
              <a:ext cx="4913796" cy="164676"/>
            </a:xfrm>
            <a:prstGeom prst="rect">
              <a:avLst/>
            </a:prstGeom>
            <a:solidFill>
              <a:srgbClr val="1CABE2">
                <a:alpha val="100000"/>
              </a:srgbClr>
            </a:solidFill>
          </p:spPr>
          <p:txBody>
            <a:bodyPr/>
            <a:lstStyle/>
            <a:p/>
          </p:txBody>
        </p:sp>
        <p:sp>
          <p:nvSpPr>
            <p:cNvPr id="158" name="rc158"/>
            <p:cNvSpPr/>
            <p:nvPr/>
          </p:nvSpPr>
          <p:spPr>
            <a:xfrm>
              <a:off x="1311054" y="5444954"/>
              <a:ext cx="6027384" cy="164676"/>
            </a:xfrm>
            <a:prstGeom prst="rect">
              <a:avLst/>
            </a:prstGeom>
            <a:solidFill>
              <a:srgbClr val="1CABE2">
                <a:alpha val="100000"/>
              </a:srgbClr>
            </a:solidFill>
          </p:spPr>
          <p:txBody>
            <a:bodyPr/>
            <a:lstStyle/>
            <a:p/>
          </p:txBody>
        </p:sp>
        <p:sp>
          <p:nvSpPr>
            <p:cNvPr id="159" name="rc159"/>
            <p:cNvSpPr/>
            <p:nvPr/>
          </p:nvSpPr>
          <p:spPr>
            <a:xfrm>
              <a:off x="1311054" y="5239108"/>
              <a:ext cx="3061967" cy="164676"/>
            </a:xfrm>
            <a:prstGeom prst="rect">
              <a:avLst/>
            </a:prstGeom>
            <a:solidFill>
              <a:srgbClr val="1CABE2">
                <a:alpha val="100000"/>
              </a:srgbClr>
            </a:solidFill>
          </p:spPr>
          <p:txBody>
            <a:bodyPr/>
            <a:lstStyle/>
            <a:p/>
          </p:txBody>
        </p:sp>
        <p:sp>
          <p:nvSpPr>
            <p:cNvPr id="160" name="rc160"/>
            <p:cNvSpPr/>
            <p:nvPr/>
          </p:nvSpPr>
          <p:spPr>
            <a:xfrm>
              <a:off x="6224850" y="5650800"/>
              <a:ext cx="1403962" cy="164676"/>
            </a:xfrm>
            <a:prstGeom prst="rect">
              <a:avLst/>
            </a:prstGeom>
            <a:solidFill>
              <a:srgbClr val="B3B3B3">
                <a:alpha val="100000"/>
              </a:srgbClr>
            </a:solidFill>
          </p:spPr>
          <p:txBody>
            <a:bodyPr/>
            <a:lstStyle/>
            <a:p/>
          </p:txBody>
        </p:sp>
        <p:sp>
          <p:nvSpPr>
            <p:cNvPr id="161" name="rc161"/>
            <p:cNvSpPr/>
            <p:nvPr/>
          </p:nvSpPr>
          <p:spPr>
            <a:xfrm>
              <a:off x="7338438" y="5444954"/>
              <a:ext cx="0" cy="164676"/>
            </a:xfrm>
            <a:prstGeom prst="rect">
              <a:avLst/>
            </a:prstGeom>
            <a:solidFill>
              <a:srgbClr val="B3B3B3">
                <a:alpha val="100000"/>
              </a:srgbClr>
            </a:solidFill>
          </p:spPr>
          <p:txBody>
            <a:bodyPr/>
            <a:lstStyle/>
            <a:p/>
          </p:txBody>
        </p:sp>
        <p:sp>
          <p:nvSpPr>
            <p:cNvPr id="162" name="rc162"/>
            <p:cNvSpPr/>
            <p:nvPr/>
          </p:nvSpPr>
          <p:spPr>
            <a:xfrm>
              <a:off x="4373021" y="5239108"/>
              <a:ext cx="3827422" cy="164676"/>
            </a:xfrm>
            <a:prstGeom prst="rect">
              <a:avLst/>
            </a:prstGeom>
            <a:solidFill>
              <a:srgbClr val="B3B3B3">
                <a:alpha val="100000"/>
              </a:srgbClr>
            </a:solidFill>
          </p:spPr>
          <p:txBody>
            <a:bodyPr/>
            <a:lstStyle/>
            <a:p/>
          </p:txBody>
        </p:sp>
        <p:sp>
          <p:nvSpPr>
            <p:cNvPr id="163" name="tx163"/>
            <p:cNvSpPr/>
            <p:nvPr/>
          </p:nvSpPr>
          <p:spPr>
            <a:xfrm>
              <a:off x="7741340"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64" name="tx164"/>
            <p:cNvSpPr/>
            <p:nvPr/>
          </p:nvSpPr>
          <p:spPr>
            <a:xfrm>
              <a:off x="745096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41.6</a:t>
              </a:r>
            </a:p>
          </p:txBody>
        </p:sp>
        <p:sp>
          <p:nvSpPr>
            <p:cNvPr id="165" name="tx165"/>
            <p:cNvSpPr/>
            <p:nvPr/>
          </p:nvSpPr>
          <p:spPr>
            <a:xfrm>
              <a:off x="831297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47.6</a:t>
              </a:r>
            </a:p>
          </p:txBody>
        </p:sp>
        <p:sp>
          <p:nvSpPr>
            <p:cNvPr id="166" name="tx166"/>
            <p:cNvSpPr/>
            <p:nvPr/>
          </p:nvSpPr>
          <p:spPr>
            <a:xfrm>
              <a:off x="3703643" y="568994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67" name="tx167"/>
            <p:cNvSpPr/>
            <p:nvPr/>
          </p:nvSpPr>
          <p:spPr>
            <a:xfrm>
              <a:off x="4212219"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41.6</a:t>
              </a:r>
            </a:p>
          </p:txBody>
        </p:sp>
        <p:sp>
          <p:nvSpPr>
            <p:cNvPr id="168" name="tx168"/>
            <p:cNvSpPr/>
            <p:nvPr/>
          </p:nvSpPr>
          <p:spPr>
            <a:xfrm>
              <a:off x="2729511"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21.1</a:t>
              </a:r>
            </a:p>
          </p:txBody>
        </p:sp>
        <p:sp>
          <p:nvSpPr>
            <p:cNvPr id="169" name="tx169"/>
            <p:cNvSpPr/>
            <p:nvPr/>
          </p:nvSpPr>
          <p:spPr>
            <a:xfrm>
              <a:off x="6846460"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70" name="tx170"/>
            <p:cNvSpPr/>
            <p:nvPr/>
          </p:nvSpPr>
          <p:spPr>
            <a:xfrm>
              <a:off x="7224302"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1" name="tx171"/>
            <p:cNvSpPr/>
            <p:nvPr/>
          </p:nvSpPr>
          <p:spPr>
            <a:xfrm>
              <a:off x="6174206"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26.4</a:t>
              </a:r>
            </a:p>
          </p:txBody>
        </p:sp>
        <p:sp>
          <p:nvSpPr>
            <p:cNvPr id="172" name="tx172"/>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63430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7" name="tx177"/>
            <p:cNvSpPr/>
            <p:nvPr/>
          </p:nvSpPr>
          <p:spPr>
            <a:xfrm>
              <a:off x="408183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8" name="tx178"/>
            <p:cNvSpPr/>
            <p:nvPr/>
          </p:nvSpPr>
          <p:spPr>
            <a:xfrm>
              <a:off x="5529370"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9" name="tx179"/>
            <p:cNvSpPr/>
            <p:nvPr/>
          </p:nvSpPr>
          <p:spPr>
            <a:xfrm>
              <a:off x="697690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0" name="tx180"/>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Senegal.
In 2024, DTP1 coverage in Senegal increased to 96%. The number of children missing out on any DTP vaccination (zero-dose children) improved from 42,000 in 2023 to 21,000 in 2024.
DTP3 coverage remained relatively constant within 1% at 91% in 2024, leaving 48,000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28537"/>
            </a:xfrm>
            <a:custGeom>
              <a:avLst/>
              <a:pathLst>
                <a:path w="3397293" h="828537">
                  <a:moveTo>
                    <a:pt x="0" y="571405"/>
                  </a:moveTo>
                  <a:lnTo>
                    <a:pt x="141553" y="571405"/>
                  </a:lnTo>
                  <a:lnTo>
                    <a:pt x="283107" y="828537"/>
                  </a:lnTo>
                  <a:lnTo>
                    <a:pt x="424661" y="514264"/>
                  </a:lnTo>
                  <a:lnTo>
                    <a:pt x="566215" y="114281"/>
                  </a:lnTo>
                  <a:lnTo>
                    <a:pt x="707769" y="57140"/>
                  </a:lnTo>
                  <a:lnTo>
                    <a:pt x="849323" y="0"/>
                  </a:lnTo>
                  <a:lnTo>
                    <a:pt x="990877" y="57140"/>
                  </a:lnTo>
                  <a:lnTo>
                    <a:pt x="1132431" y="142851"/>
                  </a:lnTo>
                  <a:lnTo>
                    <a:pt x="1273984" y="142851"/>
                  </a:lnTo>
                  <a:lnTo>
                    <a:pt x="1415538" y="85710"/>
                  </a:lnTo>
                  <a:lnTo>
                    <a:pt x="1557092" y="57140"/>
                  </a:lnTo>
                  <a:lnTo>
                    <a:pt x="1698646" y="85710"/>
                  </a:lnTo>
                  <a:lnTo>
                    <a:pt x="1840200" y="85710"/>
                  </a:lnTo>
                  <a:lnTo>
                    <a:pt x="1981754" y="142851"/>
                  </a:lnTo>
                  <a:lnTo>
                    <a:pt x="2123308" y="142851"/>
                  </a:lnTo>
                  <a:lnTo>
                    <a:pt x="2264862" y="85710"/>
                  </a:lnTo>
                  <a:lnTo>
                    <a:pt x="2406416" y="57140"/>
                  </a:lnTo>
                  <a:lnTo>
                    <a:pt x="2547969" y="85710"/>
                  </a:lnTo>
                  <a:lnTo>
                    <a:pt x="2689523" y="171421"/>
                  </a:lnTo>
                  <a:lnTo>
                    <a:pt x="2831077" y="285702"/>
                  </a:lnTo>
                  <a:lnTo>
                    <a:pt x="2972631" y="228562"/>
                  </a:lnTo>
                  <a:lnTo>
                    <a:pt x="3114185" y="171421"/>
                  </a:lnTo>
                  <a:lnTo>
                    <a:pt x="3255739" y="199991"/>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28537"/>
            </a:xfrm>
            <a:custGeom>
              <a:avLst/>
              <a:pathLst>
                <a:path w="3397293" h="828537">
                  <a:moveTo>
                    <a:pt x="0" y="571405"/>
                  </a:moveTo>
                  <a:lnTo>
                    <a:pt x="141553" y="571405"/>
                  </a:lnTo>
                  <a:lnTo>
                    <a:pt x="283107" y="828537"/>
                  </a:lnTo>
                  <a:lnTo>
                    <a:pt x="424661" y="514264"/>
                  </a:lnTo>
                  <a:lnTo>
                    <a:pt x="566215" y="114281"/>
                  </a:lnTo>
                  <a:lnTo>
                    <a:pt x="707769" y="57140"/>
                  </a:lnTo>
                  <a:lnTo>
                    <a:pt x="849323" y="0"/>
                  </a:lnTo>
                  <a:lnTo>
                    <a:pt x="990877" y="57140"/>
                  </a:lnTo>
                  <a:lnTo>
                    <a:pt x="1132431" y="142851"/>
                  </a:lnTo>
                  <a:lnTo>
                    <a:pt x="1273984" y="142851"/>
                  </a:lnTo>
                  <a:lnTo>
                    <a:pt x="1415538" y="85710"/>
                  </a:lnTo>
                  <a:lnTo>
                    <a:pt x="1557092" y="57140"/>
                  </a:lnTo>
                  <a:lnTo>
                    <a:pt x="1698646" y="85710"/>
                  </a:lnTo>
                  <a:lnTo>
                    <a:pt x="1840200" y="85710"/>
                  </a:lnTo>
                  <a:lnTo>
                    <a:pt x="1981754" y="142851"/>
                  </a:lnTo>
                  <a:lnTo>
                    <a:pt x="2123308" y="142851"/>
                  </a:lnTo>
                  <a:lnTo>
                    <a:pt x="2264862" y="85710"/>
                  </a:lnTo>
                  <a:lnTo>
                    <a:pt x="2406416" y="57140"/>
                  </a:lnTo>
                  <a:lnTo>
                    <a:pt x="2547969" y="85710"/>
                  </a:lnTo>
                  <a:lnTo>
                    <a:pt x="2689523" y="171421"/>
                  </a:lnTo>
                  <a:lnTo>
                    <a:pt x="2831077" y="285702"/>
                  </a:lnTo>
                  <a:lnTo>
                    <a:pt x="2972631" y="228562"/>
                  </a:lnTo>
                  <a:lnTo>
                    <a:pt x="3114185" y="171421"/>
                  </a:lnTo>
                  <a:lnTo>
                    <a:pt x="3255739" y="199991"/>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28537"/>
            </a:xfrm>
            <a:custGeom>
              <a:avLst/>
              <a:pathLst>
                <a:path w="3397293" h="828537">
                  <a:moveTo>
                    <a:pt x="0" y="571405"/>
                  </a:moveTo>
                  <a:lnTo>
                    <a:pt x="141553" y="571405"/>
                  </a:lnTo>
                  <a:lnTo>
                    <a:pt x="283107" y="828537"/>
                  </a:lnTo>
                  <a:lnTo>
                    <a:pt x="424661" y="514264"/>
                  </a:lnTo>
                  <a:lnTo>
                    <a:pt x="566215" y="114281"/>
                  </a:lnTo>
                  <a:lnTo>
                    <a:pt x="707769" y="57140"/>
                  </a:lnTo>
                  <a:lnTo>
                    <a:pt x="849323" y="0"/>
                  </a:lnTo>
                  <a:lnTo>
                    <a:pt x="990877" y="57140"/>
                  </a:lnTo>
                  <a:lnTo>
                    <a:pt x="1132431" y="142851"/>
                  </a:lnTo>
                  <a:lnTo>
                    <a:pt x="1273984" y="142851"/>
                  </a:lnTo>
                  <a:lnTo>
                    <a:pt x="1415538" y="85710"/>
                  </a:lnTo>
                  <a:lnTo>
                    <a:pt x="1557092" y="57140"/>
                  </a:lnTo>
                  <a:lnTo>
                    <a:pt x="1698646" y="85710"/>
                  </a:lnTo>
                  <a:lnTo>
                    <a:pt x="1840200" y="85710"/>
                  </a:lnTo>
                  <a:lnTo>
                    <a:pt x="1981754" y="142851"/>
                  </a:lnTo>
                  <a:lnTo>
                    <a:pt x="2123308" y="142851"/>
                  </a:lnTo>
                  <a:lnTo>
                    <a:pt x="2264862" y="85710"/>
                  </a:lnTo>
                  <a:lnTo>
                    <a:pt x="2406416" y="57140"/>
                  </a:lnTo>
                  <a:lnTo>
                    <a:pt x="2547969" y="85710"/>
                  </a:lnTo>
                  <a:lnTo>
                    <a:pt x="2689523" y="171421"/>
                  </a:lnTo>
                  <a:lnTo>
                    <a:pt x="2831077" y="285702"/>
                  </a:lnTo>
                  <a:lnTo>
                    <a:pt x="2972631" y="228562"/>
                  </a:lnTo>
                  <a:lnTo>
                    <a:pt x="3114185" y="171421"/>
                  </a:lnTo>
                  <a:lnTo>
                    <a:pt x="3255739" y="199991"/>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7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80231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60" name="tx60"/>
            <p:cNvSpPr/>
            <p:nvPr/>
          </p:nvSpPr>
          <p:spPr>
            <a:xfrm>
              <a:off x="28051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61456" y="471005"/>
              <a:ext cx="25163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Senegal, 2000-2024</a:t>
              </a:r>
            </a:p>
          </p:txBody>
        </p:sp>
        <p:sp>
          <p:nvSpPr>
            <p:cNvPr id="63" name="pl63"/>
            <p:cNvSpPr/>
            <p:nvPr/>
          </p:nvSpPr>
          <p:spPr>
            <a:xfrm>
              <a:off x="5267799" y="32502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810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118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426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48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96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27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34883"/>
              <a:ext cx="3397293" cy="2230677"/>
            </a:xfrm>
            <a:custGeom>
              <a:avLst/>
              <a:pathLst>
                <a:path w="3397293" h="2230677">
                  <a:moveTo>
                    <a:pt x="0" y="1538398"/>
                  </a:moveTo>
                  <a:lnTo>
                    <a:pt x="141553" y="1538398"/>
                  </a:lnTo>
                  <a:lnTo>
                    <a:pt x="283107" y="2230677"/>
                  </a:lnTo>
                  <a:lnTo>
                    <a:pt x="424661" y="1384558"/>
                  </a:lnTo>
                  <a:lnTo>
                    <a:pt x="566215" y="307679"/>
                  </a:lnTo>
                  <a:lnTo>
                    <a:pt x="707769" y="153839"/>
                  </a:lnTo>
                  <a:lnTo>
                    <a:pt x="849323" y="0"/>
                  </a:lnTo>
                  <a:lnTo>
                    <a:pt x="990877" y="153839"/>
                  </a:lnTo>
                  <a:lnTo>
                    <a:pt x="1132431" y="384599"/>
                  </a:lnTo>
                  <a:lnTo>
                    <a:pt x="1273984" y="384599"/>
                  </a:lnTo>
                  <a:lnTo>
                    <a:pt x="1415538" y="230759"/>
                  </a:lnTo>
                  <a:lnTo>
                    <a:pt x="1557092" y="153839"/>
                  </a:lnTo>
                  <a:lnTo>
                    <a:pt x="1698646" y="230759"/>
                  </a:lnTo>
                  <a:lnTo>
                    <a:pt x="1840200" y="230759"/>
                  </a:lnTo>
                  <a:lnTo>
                    <a:pt x="1981754" y="384599"/>
                  </a:lnTo>
                  <a:lnTo>
                    <a:pt x="2123308" y="384599"/>
                  </a:lnTo>
                  <a:lnTo>
                    <a:pt x="2264862" y="230759"/>
                  </a:lnTo>
                  <a:lnTo>
                    <a:pt x="2406416" y="153839"/>
                  </a:lnTo>
                  <a:lnTo>
                    <a:pt x="2547969" y="230759"/>
                  </a:lnTo>
                  <a:lnTo>
                    <a:pt x="2689523" y="461519"/>
                  </a:lnTo>
                  <a:lnTo>
                    <a:pt x="2831077" y="769199"/>
                  </a:lnTo>
                  <a:lnTo>
                    <a:pt x="2972631" y="615359"/>
                  </a:lnTo>
                  <a:lnTo>
                    <a:pt x="3114185" y="461519"/>
                  </a:lnTo>
                  <a:lnTo>
                    <a:pt x="3255739" y="538439"/>
                  </a:lnTo>
                  <a:lnTo>
                    <a:pt x="3397293" y="23075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096402"/>
              <a:ext cx="3397293" cy="615359"/>
            </a:xfrm>
            <a:custGeom>
              <a:avLst/>
              <a:pathLst>
                <a:path w="3397293" h="615359">
                  <a:moveTo>
                    <a:pt x="0" y="615359"/>
                  </a:moveTo>
                  <a:lnTo>
                    <a:pt x="141553" y="538439"/>
                  </a:lnTo>
                  <a:lnTo>
                    <a:pt x="283107" y="538439"/>
                  </a:lnTo>
                  <a:lnTo>
                    <a:pt x="424661" y="461519"/>
                  </a:lnTo>
                  <a:lnTo>
                    <a:pt x="566215" y="384599"/>
                  </a:lnTo>
                  <a:lnTo>
                    <a:pt x="707769" y="307679"/>
                  </a:lnTo>
                  <a:lnTo>
                    <a:pt x="849323" y="230759"/>
                  </a:lnTo>
                  <a:lnTo>
                    <a:pt x="990877" y="230759"/>
                  </a:lnTo>
                  <a:lnTo>
                    <a:pt x="1132431" y="153839"/>
                  </a:lnTo>
                  <a:lnTo>
                    <a:pt x="1273984" y="76919"/>
                  </a:lnTo>
                  <a:lnTo>
                    <a:pt x="1415538" y="76919"/>
                  </a:lnTo>
                  <a:lnTo>
                    <a:pt x="1557092" y="76919"/>
                  </a:lnTo>
                  <a:lnTo>
                    <a:pt x="1698646" y="76919"/>
                  </a:lnTo>
                  <a:lnTo>
                    <a:pt x="1840200" y="76919"/>
                  </a:lnTo>
                  <a:lnTo>
                    <a:pt x="1981754" y="76919"/>
                  </a:lnTo>
                  <a:lnTo>
                    <a:pt x="2123308" y="76919"/>
                  </a:lnTo>
                  <a:lnTo>
                    <a:pt x="2264862" y="0"/>
                  </a:lnTo>
                  <a:lnTo>
                    <a:pt x="2406416" y="0"/>
                  </a:lnTo>
                  <a:lnTo>
                    <a:pt x="2547969" y="0"/>
                  </a:lnTo>
                  <a:lnTo>
                    <a:pt x="2689523" y="0"/>
                  </a:lnTo>
                  <a:lnTo>
                    <a:pt x="2831077" y="153839"/>
                  </a:lnTo>
                  <a:lnTo>
                    <a:pt x="2972631" y="230759"/>
                  </a:lnTo>
                  <a:lnTo>
                    <a:pt x="3114185" y="76919"/>
                  </a:lnTo>
                  <a:lnTo>
                    <a:pt x="3255739" y="76919"/>
                  </a:lnTo>
                  <a:lnTo>
                    <a:pt x="3397293" y="76919"/>
                  </a:lnTo>
                </a:path>
              </a:pathLst>
            </a:custGeom>
            <a:ln w="27101" cap="flat">
              <a:solidFill>
                <a:srgbClr val="80BD41">
                  <a:alpha val="100000"/>
                </a:srgbClr>
              </a:solidFill>
              <a:prstDash val="solid"/>
              <a:round/>
            </a:ln>
          </p:spPr>
          <p:txBody>
            <a:bodyPr/>
            <a:lstStyle/>
            <a:p/>
          </p:txBody>
        </p:sp>
        <p:sp>
          <p:nvSpPr>
            <p:cNvPr id="80" name="pl80"/>
            <p:cNvSpPr/>
            <p:nvPr/>
          </p:nvSpPr>
          <p:spPr>
            <a:xfrm>
              <a:off x="5437664" y="2019483"/>
              <a:ext cx="3397293" cy="1846077"/>
            </a:xfrm>
            <a:custGeom>
              <a:avLst/>
              <a:pathLst>
                <a:path w="3397293" h="1846077">
                  <a:moveTo>
                    <a:pt x="0" y="1846077"/>
                  </a:moveTo>
                  <a:lnTo>
                    <a:pt x="141553" y="1846077"/>
                  </a:lnTo>
                  <a:lnTo>
                    <a:pt x="283107" y="1769157"/>
                  </a:lnTo>
                  <a:lnTo>
                    <a:pt x="424661" y="1615318"/>
                  </a:lnTo>
                  <a:lnTo>
                    <a:pt x="566215" y="1384558"/>
                  </a:lnTo>
                  <a:lnTo>
                    <a:pt x="707769" y="1153798"/>
                  </a:lnTo>
                  <a:lnTo>
                    <a:pt x="849323" y="999958"/>
                  </a:lnTo>
                  <a:lnTo>
                    <a:pt x="990877" y="846118"/>
                  </a:lnTo>
                  <a:lnTo>
                    <a:pt x="1132431" y="461519"/>
                  </a:lnTo>
                  <a:lnTo>
                    <a:pt x="1273984" y="153839"/>
                  </a:lnTo>
                  <a:lnTo>
                    <a:pt x="1415538" y="615359"/>
                  </a:lnTo>
                  <a:lnTo>
                    <a:pt x="1557092" y="769199"/>
                  </a:lnTo>
                  <a:lnTo>
                    <a:pt x="1698646" y="1076878"/>
                  </a:lnTo>
                  <a:lnTo>
                    <a:pt x="1840200" y="1153798"/>
                  </a:lnTo>
                  <a:lnTo>
                    <a:pt x="1981754" y="846118"/>
                  </a:lnTo>
                  <a:lnTo>
                    <a:pt x="2123308" y="769199"/>
                  </a:lnTo>
                  <a:lnTo>
                    <a:pt x="2264862" y="384599"/>
                  </a:lnTo>
                  <a:lnTo>
                    <a:pt x="2406416" y="307679"/>
                  </a:lnTo>
                  <a:lnTo>
                    <a:pt x="2547969" y="230759"/>
                  </a:lnTo>
                  <a:lnTo>
                    <a:pt x="2689523" y="76919"/>
                  </a:lnTo>
                  <a:lnTo>
                    <a:pt x="2831077" y="230759"/>
                  </a:lnTo>
                  <a:lnTo>
                    <a:pt x="2972631" y="307679"/>
                  </a:lnTo>
                  <a:lnTo>
                    <a:pt x="3114185" y="307679"/>
                  </a:lnTo>
                  <a:lnTo>
                    <a:pt x="3255739" y="76919"/>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09640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34883"/>
              <a:ext cx="3397293" cy="2230677"/>
            </a:xfrm>
            <a:custGeom>
              <a:avLst/>
              <a:pathLst>
                <a:path w="3397293" h="2230677">
                  <a:moveTo>
                    <a:pt x="0" y="1538398"/>
                  </a:moveTo>
                  <a:lnTo>
                    <a:pt x="141553" y="1538398"/>
                  </a:lnTo>
                  <a:lnTo>
                    <a:pt x="283107" y="2230677"/>
                  </a:lnTo>
                  <a:lnTo>
                    <a:pt x="424661" y="1384558"/>
                  </a:lnTo>
                  <a:lnTo>
                    <a:pt x="566215" y="307679"/>
                  </a:lnTo>
                  <a:lnTo>
                    <a:pt x="707769" y="153839"/>
                  </a:lnTo>
                  <a:lnTo>
                    <a:pt x="849323" y="0"/>
                  </a:lnTo>
                  <a:lnTo>
                    <a:pt x="990877" y="153839"/>
                  </a:lnTo>
                  <a:lnTo>
                    <a:pt x="1132431" y="384599"/>
                  </a:lnTo>
                  <a:lnTo>
                    <a:pt x="1273984" y="384599"/>
                  </a:lnTo>
                  <a:lnTo>
                    <a:pt x="1415538" y="230759"/>
                  </a:lnTo>
                  <a:lnTo>
                    <a:pt x="1557092" y="153839"/>
                  </a:lnTo>
                  <a:lnTo>
                    <a:pt x="1698646" y="230759"/>
                  </a:lnTo>
                  <a:lnTo>
                    <a:pt x="1840200" y="230759"/>
                  </a:lnTo>
                  <a:lnTo>
                    <a:pt x="1981754" y="384599"/>
                  </a:lnTo>
                  <a:lnTo>
                    <a:pt x="2123308" y="384599"/>
                  </a:lnTo>
                  <a:lnTo>
                    <a:pt x="2264862" y="230759"/>
                  </a:lnTo>
                  <a:lnTo>
                    <a:pt x="2406416" y="153839"/>
                  </a:lnTo>
                  <a:lnTo>
                    <a:pt x="2547969" y="230759"/>
                  </a:lnTo>
                  <a:lnTo>
                    <a:pt x="2689523" y="461519"/>
                  </a:lnTo>
                  <a:lnTo>
                    <a:pt x="2831077" y="769199"/>
                  </a:lnTo>
                  <a:lnTo>
                    <a:pt x="2972631" y="615359"/>
                  </a:lnTo>
                  <a:lnTo>
                    <a:pt x="3114185" y="461519"/>
                  </a:lnTo>
                  <a:lnTo>
                    <a:pt x="3255739" y="538439"/>
                  </a:lnTo>
                  <a:lnTo>
                    <a:pt x="3397293" y="23075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434891"/>
              <a:ext cx="0" cy="1738389"/>
            </a:xfrm>
            <a:custGeom>
              <a:avLst/>
              <a:pathLst>
                <a:path w="0" h="1738389">
                  <a:moveTo>
                    <a:pt x="0" y="17383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434891"/>
              <a:ext cx="0" cy="353831"/>
            </a:xfrm>
            <a:custGeom>
              <a:avLst/>
              <a:pathLst>
                <a:path w="0" h="353831">
                  <a:moveTo>
                    <a:pt x="0" y="35383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434891"/>
              <a:ext cx="0" cy="430751"/>
            </a:xfrm>
            <a:custGeom>
              <a:avLst/>
              <a:pathLst>
                <a:path w="0" h="430751">
                  <a:moveTo>
                    <a:pt x="0" y="43075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434891"/>
              <a:ext cx="0" cy="584591"/>
            </a:xfrm>
            <a:custGeom>
              <a:avLst/>
              <a:pathLst>
                <a:path w="0" h="584591">
                  <a:moveTo>
                    <a:pt x="0" y="5845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434891"/>
              <a:ext cx="0" cy="661511"/>
            </a:xfrm>
            <a:custGeom>
              <a:avLst/>
              <a:pathLst>
                <a:path w="0" h="661511">
                  <a:moveTo>
                    <a:pt x="0" y="6615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434891"/>
              <a:ext cx="0" cy="738431"/>
            </a:xfrm>
            <a:custGeom>
              <a:avLst/>
              <a:pathLst>
                <a:path w="0" h="738431">
                  <a:moveTo>
                    <a:pt x="0" y="73843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434891"/>
              <a:ext cx="0" cy="430751"/>
            </a:xfrm>
            <a:custGeom>
              <a:avLst/>
              <a:pathLst>
                <a:path w="0" h="430751">
                  <a:moveTo>
                    <a:pt x="0" y="43075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34883"/>
              <a:ext cx="3397293" cy="2230677"/>
            </a:xfrm>
            <a:custGeom>
              <a:avLst/>
              <a:pathLst>
                <a:path w="3397293" h="2230677">
                  <a:moveTo>
                    <a:pt x="0" y="1538398"/>
                  </a:moveTo>
                  <a:lnTo>
                    <a:pt x="141553" y="1538398"/>
                  </a:lnTo>
                  <a:lnTo>
                    <a:pt x="283107" y="2230677"/>
                  </a:lnTo>
                  <a:lnTo>
                    <a:pt x="424661" y="1384558"/>
                  </a:lnTo>
                  <a:lnTo>
                    <a:pt x="566215" y="307679"/>
                  </a:lnTo>
                  <a:lnTo>
                    <a:pt x="707769" y="153839"/>
                  </a:lnTo>
                  <a:lnTo>
                    <a:pt x="849323" y="0"/>
                  </a:lnTo>
                  <a:lnTo>
                    <a:pt x="990877" y="153839"/>
                  </a:lnTo>
                  <a:lnTo>
                    <a:pt x="1132431" y="384599"/>
                  </a:lnTo>
                  <a:lnTo>
                    <a:pt x="1273984" y="384599"/>
                  </a:lnTo>
                  <a:lnTo>
                    <a:pt x="1415538" y="230759"/>
                  </a:lnTo>
                  <a:lnTo>
                    <a:pt x="1557092" y="153839"/>
                  </a:lnTo>
                  <a:lnTo>
                    <a:pt x="1698646" y="230759"/>
                  </a:lnTo>
                  <a:lnTo>
                    <a:pt x="1840200" y="230759"/>
                  </a:lnTo>
                  <a:lnTo>
                    <a:pt x="1981754" y="384599"/>
                  </a:lnTo>
                  <a:lnTo>
                    <a:pt x="2123308" y="384599"/>
                  </a:lnTo>
                  <a:lnTo>
                    <a:pt x="2264862" y="230759"/>
                  </a:lnTo>
                  <a:lnTo>
                    <a:pt x="2406416" y="153839"/>
                  </a:lnTo>
                  <a:lnTo>
                    <a:pt x="2547969" y="230759"/>
                  </a:lnTo>
                  <a:lnTo>
                    <a:pt x="2689523" y="461519"/>
                  </a:lnTo>
                  <a:lnTo>
                    <a:pt x="2831077" y="769199"/>
                  </a:lnTo>
                  <a:lnTo>
                    <a:pt x="2972631" y="615359"/>
                  </a:lnTo>
                  <a:lnTo>
                    <a:pt x="3114185" y="461519"/>
                  </a:lnTo>
                  <a:lnTo>
                    <a:pt x="3255739" y="538439"/>
                  </a:lnTo>
                  <a:lnTo>
                    <a:pt x="3397293" y="230759"/>
                  </a:lnTo>
                </a:path>
              </a:pathLst>
            </a:custGeom>
            <a:ln w="27101" cap="flat">
              <a:solidFill>
                <a:srgbClr val="0058AB">
                  <a:alpha val="100000"/>
                </a:srgbClr>
              </a:solidFill>
              <a:prstDash val="solid"/>
              <a:round/>
            </a:ln>
          </p:spPr>
          <p:txBody>
            <a:bodyPr/>
            <a:lstStyle/>
            <a:p/>
          </p:txBody>
        </p:sp>
        <p:sp>
          <p:nvSpPr>
            <p:cNvPr id="91" name="tx91"/>
            <p:cNvSpPr/>
            <p:nvPr/>
          </p:nvSpPr>
          <p:spPr>
            <a:xfrm>
              <a:off x="5359324" y="136500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2" name="tx92"/>
            <p:cNvSpPr/>
            <p:nvPr/>
          </p:nvSpPr>
          <p:spPr>
            <a:xfrm>
              <a:off x="6115288" y="13653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823058" y="13636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30827" y="13650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3636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3650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13636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21342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19803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58268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8134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0442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2750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834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834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47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172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50540" y="480231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117" name="tx117"/>
            <p:cNvSpPr/>
            <p:nvPr/>
          </p:nvSpPr>
          <p:spPr>
            <a:xfrm>
              <a:off x="71218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4317"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963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546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130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4713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755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8338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5922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505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5968871"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3719423"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4823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440657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616492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792326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Senegal (96%) was 7 percentage points higher than the global average (89%) and 15 percentage points higher than the average across all WCAR countries (81%).
National DTP1 coverage was 3 percentage points higher than in 2019 (93%).
This equates to 21,000 zero-dose children in 2024 compared to 34,000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Senegal ranked number 23 out of 24 countries for lowest DTP1 coverage (based on tied ranks).
Senegal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F26A21">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Senegal ranked number 11 out of 24 countries with 45,000 zero-dose children.
In 2024, Senegal ranked number 14 out of 24 countries with 21,000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623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3590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0947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38305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9911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7268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84626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9198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4030216"/>
              <a:ext cx="200644" cy="595319"/>
            </a:xfrm>
            <a:prstGeom prst="rect">
              <a:avLst/>
            </a:prstGeom>
            <a:solidFill>
              <a:srgbClr val="80BD41">
                <a:alpha val="100000"/>
              </a:srgbClr>
            </a:solidFill>
          </p:spPr>
          <p:txBody>
            <a:bodyPr/>
            <a:lstStyle/>
            <a:p/>
          </p:txBody>
        </p:sp>
        <p:sp>
          <p:nvSpPr>
            <p:cNvPr id="27" name="rc27"/>
            <p:cNvSpPr/>
            <p:nvPr/>
          </p:nvSpPr>
          <p:spPr>
            <a:xfrm>
              <a:off x="1423662" y="3480692"/>
              <a:ext cx="200644" cy="240416"/>
            </a:xfrm>
            <a:prstGeom prst="rect">
              <a:avLst/>
            </a:prstGeom>
            <a:solidFill>
              <a:srgbClr val="0058AB">
                <a:alpha val="100000"/>
              </a:srgbClr>
            </a:solidFill>
          </p:spPr>
          <p:txBody>
            <a:bodyPr/>
            <a:lstStyle/>
            <a:p/>
          </p:txBody>
        </p:sp>
        <p:sp>
          <p:nvSpPr>
            <p:cNvPr id="28" name="rc28"/>
            <p:cNvSpPr/>
            <p:nvPr/>
          </p:nvSpPr>
          <p:spPr>
            <a:xfrm>
              <a:off x="1423662" y="3721108"/>
              <a:ext cx="200644" cy="309107"/>
            </a:xfrm>
            <a:prstGeom prst="rect">
              <a:avLst/>
            </a:prstGeom>
            <a:solidFill>
              <a:srgbClr val="1CABE2">
                <a:alpha val="100000"/>
              </a:srgbClr>
            </a:solidFill>
          </p:spPr>
          <p:txBody>
            <a:bodyPr/>
            <a:lstStyle/>
            <a:p/>
          </p:txBody>
        </p:sp>
        <p:sp>
          <p:nvSpPr>
            <p:cNvPr id="29" name="rc29"/>
            <p:cNvSpPr/>
            <p:nvPr/>
          </p:nvSpPr>
          <p:spPr>
            <a:xfrm>
              <a:off x="1646600" y="4021557"/>
              <a:ext cx="200644" cy="603978"/>
            </a:xfrm>
            <a:prstGeom prst="rect">
              <a:avLst/>
            </a:prstGeom>
            <a:solidFill>
              <a:srgbClr val="80BD41">
                <a:alpha val="100000"/>
              </a:srgbClr>
            </a:solidFill>
          </p:spPr>
          <p:txBody>
            <a:bodyPr/>
            <a:lstStyle/>
            <a:p/>
          </p:txBody>
        </p:sp>
        <p:sp>
          <p:nvSpPr>
            <p:cNvPr id="30" name="rc30"/>
            <p:cNvSpPr/>
            <p:nvPr/>
          </p:nvSpPr>
          <p:spPr>
            <a:xfrm>
              <a:off x="1646600" y="3464035"/>
              <a:ext cx="200644" cy="243914"/>
            </a:xfrm>
            <a:prstGeom prst="rect">
              <a:avLst/>
            </a:prstGeom>
            <a:solidFill>
              <a:srgbClr val="0058AB">
                <a:alpha val="100000"/>
              </a:srgbClr>
            </a:solidFill>
          </p:spPr>
          <p:txBody>
            <a:bodyPr/>
            <a:lstStyle/>
            <a:p/>
          </p:txBody>
        </p:sp>
        <p:sp>
          <p:nvSpPr>
            <p:cNvPr id="31" name="rc31"/>
            <p:cNvSpPr/>
            <p:nvPr/>
          </p:nvSpPr>
          <p:spPr>
            <a:xfrm>
              <a:off x="1646600" y="3707950"/>
              <a:ext cx="200644" cy="313606"/>
            </a:xfrm>
            <a:prstGeom prst="rect">
              <a:avLst/>
            </a:prstGeom>
            <a:solidFill>
              <a:srgbClr val="1CABE2">
                <a:alpha val="100000"/>
              </a:srgbClr>
            </a:solidFill>
          </p:spPr>
          <p:txBody>
            <a:bodyPr/>
            <a:lstStyle/>
            <a:p/>
          </p:txBody>
        </p:sp>
        <p:sp>
          <p:nvSpPr>
            <p:cNvPr id="32" name="rc32"/>
            <p:cNvSpPr/>
            <p:nvPr/>
          </p:nvSpPr>
          <p:spPr>
            <a:xfrm>
              <a:off x="1869538" y="3914369"/>
              <a:ext cx="200644" cy="711165"/>
            </a:xfrm>
            <a:prstGeom prst="rect">
              <a:avLst/>
            </a:prstGeom>
            <a:solidFill>
              <a:srgbClr val="80BD41">
                <a:alpha val="100000"/>
              </a:srgbClr>
            </a:solidFill>
          </p:spPr>
          <p:txBody>
            <a:bodyPr/>
            <a:lstStyle/>
            <a:p/>
          </p:txBody>
        </p:sp>
        <p:sp>
          <p:nvSpPr>
            <p:cNvPr id="33" name="rc33"/>
            <p:cNvSpPr/>
            <p:nvPr/>
          </p:nvSpPr>
          <p:spPr>
            <a:xfrm>
              <a:off x="1869538" y="3440260"/>
              <a:ext cx="200644" cy="355582"/>
            </a:xfrm>
            <a:prstGeom prst="rect">
              <a:avLst/>
            </a:prstGeom>
            <a:solidFill>
              <a:srgbClr val="0058AB">
                <a:alpha val="100000"/>
              </a:srgbClr>
            </a:solidFill>
          </p:spPr>
          <p:txBody>
            <a:bodyPr/>
            <a:lstStyle/>
            <a:p/>
          </p:txBody>
        </p:sp>
        <p:sp>
          <p:nvSpPr>
            <p:cNvPr id="34" name="rc34"/>
            <p:cNvSpPr/>
            <p:nvPr/>
          </p:nvSpPr>
          <p:spPr>
            <a:xfrm>
              <a:off x="1869538" y="3795843"/>
              <a:ext cx="200644" cy="118526"/>
            </a:xfrm>
            <a:prstGeom prst="rect">
              <a:avLst/>
            </a:prstGeom>
            <a:solidFill>
              <a:srgbClr val="1CABE2">
                <a:alpha val="100000"/>
              </a:srgbClr>
            </a:solidFill>
          </p:spPr>
          <p:txBody>
            <a:bodyPr/>
            <a:lstStyle/>
            <a:p/>
          </p:txBody>
        </p:sp>
        <p:sp>
          <p:nvSpPr>
            <p:cNvPr id="35" name="rc35"/>
            <p:cNvSpPr/>
            <p:nvPr/>
          </p:nvSpPr>
          <p:spPr>
            <a:xfrm>
              <a:off x="2092476" y="3736178"/>
              <a:ext cx="200644" cy="889357"/>
            </a:xfrm>
            <a:prstGeom prst="rect">
              <a:avLst/>
            </a:prstGeom>
            <a:solidFill>
              <a:srgbClr val="80BD41">
                <a:alpha val="100000"/>
              </a:srgbClr>
            </a:solidFill>
          </p:spPr>
          <p:txBody>
            <a:bodyPr/>
            <a:lstStyle/>
            <a:p/>
          </p:txBody>
        </p:sp>
        <p:sp>
          <p:nvSpPr>
            <p:cNvPr id="36" name="rc36"/>
            <p:cNvSpPr/>
            <p:nvPr/>
          </p:nvSpPr>
          <p:spPr>
            <a:xfrm>
              <a:off x="2092476" y="3407239"/>
              <a:ext cx="200644" cy="231476"/>
            </a:xfrm>
            <a:prstGeom prst="rect">
              <a:avLst/>
            </a:prstGeom>
            <a:solidFill>
              <a:srgbClr val="0058AB">
                <a:alpha val="100000"/>
              </a:srgbClr>
            </a:solidFill>
          </p:spPr>
          <p:txBody>
            <a:bodyPr/>
            <a:lstStyle/>
            <a:p/>
          </p:txBody>
        </p:sp>
        <p:sp>
          <p:nvSpPr>
            <p:cNvPr id="37" name="rc37"/>
            <p:cNvSpPr/>
            <p:nvPr/>
          </p:nvSpPr>
          <p:spPr>
            <a:xfrm>
              <a:off x="2092476" y="3638715"/>
              <a:ext cx="200644" cy="97462"/>
            </a:xfrm>
            <a:prstGeom prst="rect">
              <a:avLst/>
            </a:prstGeom>
            <a:solidFill>
              <a:srgbClr val="1CABE2">
                <a:alpha val="100000"/>
              </a:srgbClr>
            </a:solidFill>
          </p:spPr>
          <p:txBody>
            <a:bodyPr/>
            <a:lstStyle/>
            <a:p/>
          </p:txBody>
        </p:sp>
        <p:sp>
          <p:nvSpPr>
            <p:cNvPr id="38" name="rc38"/>
            <p:cNvSpPr/>
            <p:nvPr/>
          </p:nvSpPr>
          <p:spPr>
            <a:xfrm>
              <a:off x="2315413" y="3546376"/>
              <a:ext cx="200644" cy="1079159"/>
            </a:xfrm>
            <a:prstGeom prst="rect">
              <a:avLst/>
            </a:prstGeom>
            <a:solidFill>
              <a:srgbClr val="80BD41">
                <a:alpha val="100000"/>
              </a:srgbClr>
            </a:solidFill>
          </p:spPr>
          <p:txBody>
            <a:bodyPr/>
            <a:lstStyle/>
            <a:p/>
          </p:txBody>
        </p:sp>
        <p:sp>
          <p:nvSpPr>
            <p:cNvPr id="39" name="rc39"/>
            <p:cNvSpPr/>
            <p:nvPr/>
          </p:nvSpPr>
          <p:spPr>
            <a:xfrm>
              <a:off x="2315413" y="3385122"/>
              <a:ext cx="200644" cy="62020"/>
            </a:xfrm>
            <a:prstGeom prst="rect">
              <a:avLst/>
            </a:prstGeom>
            <a:solidFill>
              <a:srgbClr val="0058AB">
                <a:alpha val="100000"/>
              </a:srgbClr>
            </a:solidFill>
          </p:spPr>
          <p:txBody>
            <a:bodyPr/>
            <a:lstStyle/>
            <a:p/>
          </p:txBody>
        </p:sp>
        <p:sp>
          <p:nvSpPr>
            <p:cNvPr id="40" name="rc40"/>
            <p:cNvSpPr/>
            <p:nvPr/>
          </p:nvSpPr>
          <p:spPr>
            <a:xfrm>
              <a:off x="2315413" y="3447143"/>
              <a:ext cx="200644" cy="99232"/>
            </a:xfrm>
            <a:prstGeom prst="rect">
              <a:avLst/>
            </a:prstGeom>
            <a:solidFill>
              <a:srgbClr val="1CABE2">
                <a:alpha val="100000"/>
              </a:srgbClr>
            </a:solidFill>
          </p:spPr>
          <p:txBody>
            <a:bodyPr/>
            <a:lstStyle/>
            <a:p/>
          </p:txBody>
        </p:sp>
        <p:sp>
          <p:nvSpPr>
            <p:cNvPr id="41" name="rc41"/>
            <p:cNvSpPr/>
            <p:nvPr/>
          </p:nvSpPr>
          <p:spPr>
            <a:xfrm>
              <a:off x="2538351" y="3567723"/>
              <a:ext cx="200644" cy="1057811"/>
            </a:xfrm>
            <a:prstGeom prst="rect">
              <a:avLst/>
            </a:prstGeom>
            <a:solidFill>
              <a:srgbClr val="80BD41">
                <a:alpha val="100000"/>
              </a:srgbClr>
            </a:solidFill>
          </p:spPr>
          <p:txBody>
            <a:bodyPr/>
            <a:lstStyle/>
            <a:p/>
          </p:txBody>
        </p:sp>
        <p:sp>
          <p:nvSpPr>
            <p:cNvPr id="42" name="rc42"/>
            <p:cNvSpPr/>
            <p:nvPr/>
          </p:nvSpPr>
          <p:spPr>
            <a:xfrm>
              <a:off x="2538351" y="3366236"/>
              <a:ext cx="200644" cy="37779"/>
            </a:xfrm>
            <a:prstGeom prst="rect">
              <a:avLst/>
            </a:prstGeom>
            <a:solidFill>
              <a:srgbClr val="0058AB">
                <a:alpha val="100000"/>
              </a:srgbClr>
            </a:solidFill>
          </p:spPr>
          <p:txBody>
            <a:bodyPr/>
            <a:lstStyle/>
            <a:p/>
          </p:txBody>
        </p:sp>
        <p:sp>
          <p:nvSpPr>
            <p:cNvPr id="43" name="rc43"/>
            <p:cNvSpPr/>
            <p:nvPr/>
          </p:nvSpPr>
          <p:spPr>
            <a:xfrm>
              <a:off x="2538351" y="3404015"/>
              <a:ext cx="200644" cy="163708"/>
            </a:xfrm>
            <a:prstGeom prst="rect">
              <a:avLst/>
            </a:prstGeom>
            <a:solidFill>
              <a:srgbClr val="1CABE2">
                <a:alpha val="100000"/>
              </a:srgbClr>
            </a:solidFill>
          </p:spPr>
          <p:txBody>
            <a:bodyPr/>
            <a:lstStyle/>
            <a:p/>
          </p:txBody>
        </p:sp>
        <p:sp>
          <p:nvSpPr>
            <p:cNvPr id="44" name="rc44"/>
            <p:cNvSpPr/>
            <p:nvPr/>
          </p:nvSpPr>
          <p:spPr>
            <a:xfrm>
              <a:off x="2761289" y="3487971"/>
              <a:ext cx="200644" cy="1137564"/>
            </a:xfrm>
            <a:prstGeom prst="rect">
              <a:avLst/>
            </a:prstGeom>
            <a:solidFill>
              <a:srgbClr val="80BD41">
                <a:alpha val="100000"/>
              </a:srgbClr>
            </a:solidFill>
          </p:spPr>
          <p:txBody>
            <a:bodyPr/>
            <a:lstStyle/>
            <a:p/>
          </p:txBody>
        </p:sp>
        <p:sp>
          <p:nvSpPr>
            <p:cNvPr id="45" name="rc45"/>
            <p:cNvSpPr/>
            <p:nvPr/>
          </p:nvSpPr>
          <p:spPr>
            <a:xfrm>
              <a:off x="2761289" y="3347374"/>
              <a:ext cx="200644" cy="12781"/>
            </a:xfrm>
            <a:prstGeom prst="rect">
              <a:avLst/>
            </a:prstGeom>
            <a:solidFill>
              <a:srgbClr val="0058AB">
                <a:alpha val="100000"/>
              </a:srgbClr>
            </a:solidFill>
          </p:spPr>
          <p:txBody>
            <a:bodyPr/>
            <a:lstStyle/>
            <a:p/>
          </p:txBody>
        </p:sp>
        <p:sp>
          <p:nvSpPr>
            <p:cNvPr id="46" name="rc46"/>
            <p:cNvSpPr/>
            <p:nvPr/>
          </p:nvSpPr>
          <p:spPr>
            <a:xfrm>
              <a:off x="2761289" y="3360155"/>
              <a:ext cx="200644" cy="127815"/>
            </a:xfrm>
            <a:prstGeom prst="rect">
              <a:avLst/>
            </a:prstGeom>
            <a:solidFill>
              <a:srgbClr val="1CABE2">
                <a:alpha val="100000"/>
              </a:srgbClr>
            </a:solidFill>
          </p:spPr>
          <p:txBody>
            <a:bodyPr/>
            <a:lstStyle/>
            <a:p/>
          </p:txBody>
        </p:sp>
        <p:sp>
          <p:nvSpPr>
            <p:cNvPr id="47" name="rc47"/>
            <p:cNvSpPr/>
            <p:nvPr/>
          </p:nvSpPr>
          <p:spPr>
            <a:xfrm>
              <a:off x="2984227" y="3403546"/>
              <a:ext cx="200644" cy="1221989"/>
            </a:xfrm>
            <a:prstGeom prst="rect">
              <a:avLst/>
            </a:prstGeom>
            <a:solidFill>
              <a:srgbClr val="80BD41">
                <a:alpha val="100000"/>
              </a:srgbClr>
            </a:solidFill>
          </p:spPr>
          <p:txBody>
            <a:bodyPr/>
            <a:lstStyle/>
            <a:p/>
          </p:txBody>
        </p:sp>
        <p:sp>
          <p:nvSpPr>
            <p:cNvPr id="48" name="rc48"/>
            <p:cNvSpPr/>
            <p:nvPr/>
          </p:nvSpPr>
          <p:spPr>
            <a:xfrm>
              <a:off x="2984227" y="3325547"/>
              <a:ext cx="200644" cy="38999"/>
            </a:xfrm>
            <a:prstGeom prst="rect">
              <a:avLst/>
            </a:prstGeom>
            <a:solidFill>
              <a:srgbClr val="0058AB">
                <a:alpha val="100000"/>
              </a:srgbClr>
            </a:solidFill>
          </p:spPr>
          <p:txBody>
            <a:bodyPr/>
            <a:lstStyle/>
            <a:p/>
          </p:txBody>
        </p:sp>
        <p:sp>
          <p:nvSpPr>
            <p:cNvPr id="49" name="rc49"/>
            <p:cNvSpPr/>
            <p:nvPr/>
          </p:nvSpPr>
          <p:spPr>
            <a:xfrm>
              <a:off x="2984227" y="3364546"/>
              <a:ext cx="200644" cy="38999"/>
            </a:xfrm>
            <a:prstGeom prst="rect">
              <a:avLst/>
            </a:prstGeom>
            <a:solidFill>
              <a:srgbClr val="1CABE2">
                <a:alpha val="100000"/>
              </a:srgbClr>
            </a:solidFill>
          </p:spPr>
          <p:txBody>
            <a:bodyPr/>
            <a:lstStyle/>
            <a:p/>
          </p:txBody>
        </p:sp>
        <p:sp>
          <p:nvSpPr>
            <p:cNvPr id="50" name="rc50"/>
            <p:cNvSpPr/>
            <p:nvPr/>
          </p:nvSpPr>
          <p:spPr>
            <a:xfrm>
              <a:off x="3207165" y="3450015"/>
              <a:ext cx="200644" cy="1175519"/>
            </a:xfrm>
            <a:prstGeom prst="rect">
              <a:avLst/>
            </a:prstGeom>
            <a:solidFill>
              <a:srgbClr val="80BD41">
                <a:alpha val="100000"/>
              </a:srgbClr>
            </a:solidFill>
          </p:spPr>
          <p:txBody>
            <a:bodyPr/>
            <a:lstStyle/>
            <a:p/>
          </p:txBody>
        </p:sp>
        <p:sp>
          <p:nvSpPr>
            <p:cNvPr id="51" name="rc51"/>
            <p:cNvSpPr/>
            <p:nvPr/>
          </p:nvSpPr>
          <p:spPr>
            <a:xfrm>
              <a:off x="3207165" y="3289716"/>
              <a:ext cx="200644" cy="80147"/>
            </a:xfrm>
            <a:prstGeom prst="rect">
              <a:avLst/>
            </a:prstGeom>
            <a:solidFill>
              <a:srgbClr val="0058AB">
                <a:alpha val="100000"/>
              </a:srgbClr>
            </a:solidFill>
          </p:spPr>
          <p:txBody>
            <a:bodyPr/>
            <a:lstStyle/>
            <a:p/>
          </p:txBody>
        </p:sp>
        <p:sp>
          <p:nvSpPr>
            <p:cNvPr id="52" name="rc52"/>
            <p:cNvSpPr/>
            <p:nvPr/>
          </p:nvSpPr>
          <p:spPr>
            <a:xfrm>
              <a:off x="3207165" y="3369864"/>
              <a:ext cx="200644" cy="80151"/>
            </a:xfrm>
            <a:prstGeom prst="rect">
              <a:avLst/>
            </a:prstGeom>
            <a:solidFill>
              <a:srgbClr val="1CABE2">
                <a:alpha val="100000"/>
              </a:srgbClr>
            </a:solidFill>
          </p:spPr>
          <p:txBody>
            <a:bodyPr/>
            <a:lstStyle/>
            <a:p/>
          </p:txBody>
        </p:sp>
        <p:sp>
          <p:nvSpPr>
            <p:cNvPr id="53" name="rc53"/>
            <p:cNvSpPr/>
            <p:nvPr/>
          </p:nvSpPr>
          <p:spPr>
            <a:xfrm>
              <a:off x="3430103" y="3448903"/>
              <a:ext cx="200644" cy="1176631"/>
            </a:xfrm>
            <a:prstGeom prst="rect">
              <a:avLst/>
            </a:prstGeom>
            <a:solidFill>
              <a:srgbClr val="80BD41">
                <a:alpha val="100000"/>
              </a:srgbClr>
            </a:solidFill>
          </p:spPr>
          <p:txBody>
            <a:bodyPr/>
            <a:lstStyle/>
            <a:p/>
          </p:txBody>
        </p:sp>
        <p:sp>
          <p:nvSpPr>
            <p:cNvPr id="54" name="rc54"/>
            <p:cNvSpPr/>
            <p:nvPr/>
          </p:nvSpPr>
          <p:spPr>
            <a:xfrm>
              <a:off x="3430103" y="3257359"/>
              <a:ext cx="200644" cy="82090"/>
            </a:xfrm>
            <a:prstGeom prst="rect">
              <a:avLst/>
            </a:prstGeom>
            <a:solidFill>
              <a:srgbClr val="0058AB">
                <a:alpha val="100000"/>
              </a:srgbClr>
            </a:solidFill>
          </p:spPr>
          <p:txBody>
            <a:bodyPr/>
            <a:lstStyle/>
            <a:p/>
          </p:txBody>
        </p:sp>
        <p:sp>
          <p:nvSpPr>
            <p:cNvPr id="55" name="rc55"/>
            <p:cNvSpPr/>
            <p:nvPr/>
          </p:nvSpPr>
          <p:spPr>
            <a:xfrm>
              <a:off x="3430103" y="3339450"/>
              <a:ext cx="200644" cy="109453"/>
            </a:xfrm>
            <a:prstGeom prst="rect">
              <a:avLst/>
            </a:prstGeom>
            <a:solidFill>
              <a:srgbClr val="1CABE2">
                <a:alpha val="100000"/>
              </a:srgbClr>
            </a:solidFill>
          </p:spPr>
          <p:txBody>
            <a:bodyPr/>
            <a:lstStyle/>
            <a:p/>
          </p:txBody>
        </p:sp>
        <p:sp>
          <p:nvSpPr>
            <p:cNvPr id="56" name="rc56"/>
            <p:cNvSpPr/>
            <p:nvPr/>
          </p:nvSpPr>
          <p:spPr>
            <a:xfrm>
              <a:off x="3653041" y="3377683"/>
              <a:ext cx="200644" cy="1247851"/>
            </a:xfrm>
            <a:prstGeom prst="rect">
              <a:avLst/>
            </a:prstGeom>
            <a:solidFill>
              <a:srgbClr val="80BD41">
                <a:alpha val="100000"/>
              </a:srgbClr>
            </a:solidFill>
          </p:spPr>
          <p:txBody>
            <a:bodyPr/>
            <a:lstStyle/>
            <a:p/>
          </p:txBody>
        </p:sp>
        <p:sp>
          <p:nvSpPr>
            <p:cNvPr id="57" name="rc57"/>
            <p:cNvSpPr/>
            <p:nvPr/>
          </p:nvSpPr>
          <p:spPr>
            <a:xfrm>
              <a:off x="3653041" y="3223455"/>
              <a:ext cx="200644" cy="56082"/>
            </a:xfrm>
            <a:prstGeom prst="rect">
              <a:avLst/>
            </a:prstGeom>
            <a:solidFill>
              <a:srgbClr val="0058AB">
                <a:alpha val="100000"/>
              </a:srgbClr>
            </a:solidFill>
          </p:spPr>
          <p:txBody>
            <a:bodyPr/>
            <a:lstStyle/>
            <a:p/>
          </p:txBody>
        </p:sp>
        <p:sp>
          <p:nvSpPr>
            <p:cNvPr id="58" name="rc58"/>
            <p:cNvSpPr/>
            <p:nvPr/>
          </p:nvSpPr>
          <p:spPr>
            <a:xfrm>
              <a:off x="3653041" y="3279538"/>
              <a:ext cx="200644" cy="98145"/>
            </a:xfrm>
            <a:prstGeom prst="rect">
              <a:avLst/>
            </a:prstGeom>
            <a:solidFill>
              <a:srgbClr val="1CABE2">
                <a:alpha val="100000"/>
              </a:srgbClr>
            </a:solidFill>
          </p:spPr>
          <p:txBody>
            <a:bodyPr/>
            <a:lstStyle/>
            <a:p/>
          </p:txBody>
        </p:sp>
        <p:sp>
          <p:nvSpPr>
            <p:cNvPr id="59" name="rc59"/>
            <p:cNvSpPr/>
            <p:nvPr/>
          </p:nvSpPr>
          <p:spPr>
            <a:xfrm>
              <a:off x="3875979" y="3295753"/>
              <a:ext cx="200644" cy="1329781"/>
            </a:xfrm>
            <a:prstGeom prst="rect">
              <a:avLst/>
            </a:prstGeom>
            <a:solidFill>
              <a:srgbClr val="80BD41">
                <a:alpha val="100000"/>
              </a:srgbClr>
            </a:solidFill>
          </p:spPr>
          <p:txBody>
            <a:bodyPr/>
            <a:lstStyle/>
            <a:p/>
          </p:txBody>
        </p:sp>
        <p:sp>
          <p:nvSpPr>
            <p:cNvPr id="60" name="rc60"/>
            <p:cNvSpPr/>
            <p:nvPr/>
          </p:nvSpPr>
          <p:spPr>
            <a:xfrm>
              <a:off x="3875979" y="3180120"/>
              <a:ext cx="200644" cy="43362"/>
            </a:xfrm>
            <a:prstGeom prst="rect">
              <a:avLst/>
            </a:prstGeom>
            <a:solidFill>
              <a:srgbClr val="0058AB">
                <a:alpha val="100000"/>
              </a:srgbClr>
            </a:solidFill>
          </p:spPr>
          <p:txBody>
            <a:bodyPr/>
            <a:lstStyle/>
            <a:p/>
          </p:txBody>
        </p:sp>
        <p:sp>
          <p:nvSpPr>
            <p:cNvPr id="61" name="rc61"/>
            <p:cNvSpPr/>
            <p:nvPr/>
          </p:nvSpPr>
          <p:spPr>
            <a:xfrm>
              <a:off x="3875979" y="3223483"/>
              <a:ext cx="200644" cy="72270"/>
            </a:xfrm>
            <a:prstGeom prst="rect">
              <a:avLst/>
            </a:prstGeom>
            <a:solidFill>
              <a:srgbClr val="1CABE2">
                <a:alpha val="100000"/>
              </a:srgbClr>
            </a:solidFill>
          </p:spPr>
          <p:txBody>
            <a:bodyPr/>
            <a:lstStyle/>
            <a:p/>
          </p:txBody>
        </p:sp>
        <p:sp>
          <p:nvSpPr>
            <p:cNvPr id="62" name="rc62"/>
            <p:cNvSpPr/>
            <p:nvPr/>
          </p:nvSpPr>
          <p:spPr>
            <a:xfrm>
              <a:off x="4098916" y="3267377"/>
              <a:ext cx="200644" cy="1358158"/>
            </a:xfrm>
            <a:prstGeom prst="rect">
              <a:avLst/>
            </a:prstGeom>
            <a:solidFill>
              <a:srgbClr val="80BD41">
                <a:alpha val="100000"/>
              </a:srgbClr>
            </a:solidFill>
          </p:spPr>
          <p:txBody>
            <a:bodyPr/>
            <a:lstStyle/>
            <a:p/>
          </p:txBody>
        </p:sp>
        <p:sp>
          <p:nvSpPr>
            <p:cNvPr id="63" name="rc63"/>
            <p:cNvSpPr/>
            <p:nvPr/>
          </p:nvSpPr>
          <p:spPr>
            <a:xfrm>
              <a:off x="4098916" y="3133055"/>
              <a:ext cx="200644" cy="59698"/>
            </a:xfrm>
            <a:prstGeom prst="rect">
              <a:avLst/>
            </a:prstGeom>
            <a:solidFill>
              <a:srgbClr val="0058AB">
                <a:alpha val="100000"/>
              </a:srgbClr>
            </a:solidFill>
          </p:spPr>
          <p:txBody>
            <a:bodyPr/>
            <a:lstStyle/>
            <a:p/>
          </p:txBody>
        </p:sp>
        <p:sp>
          <p:nvSpPr>
            <p:cNvPr id="64" name="rc64"/>
            <p:cNvSpPr/>
            <p:nvPr/>
          </p:nvSpPr>
          <p:spPr>
            <a:xfrm>
              <a:off x="4098916" y="3192754"/>
              <a:ext cx="200644" cy="74623"/>
            </a:xfrm>
            <a:prstGeom prst="rect">
              <a:avLst/>
            </a:prstGeom>
            <a:solidFill>
              <a:srgbClr val="1CABE2">
                <a:alpha val="100000"/>
              </a:srgbClr>
            </a:solidFill>
          </p:spPr>
          <p:txBody>
            <a:bodyPr/>
            <a:lstStyle/>
            <a:p/>
          </p:txBody>
        </p:sp>
        <p:sp>
          <p:nvSpPr>
            <p:cNvPr id="65" name="rc65"/>
            <p:cNvSpPr/>
            <p:nvPr/>
          </p:nvSpPr>
          <p:spPr>
            <a:xfrm>
              <a:off x="4321854" y="3238982"/>
              <a:ext cx="200644" cy="1386552"/>
            </a:xfrm>
            <a:prstGeom prst="rect">
              <a:avLst/>
            </a:prstGeom>
            <a:solidFill>
              <a:srgbClr val="80BD41">
                <a:alpha val="100000"/>
              </a:srgbClr>
            </a:solidFill>
          </p:spPr>
          <p:txBody>
            <a:bodyPr/>
            <a:lstStyle/>
            <a:p/>
          </p:txBody>
        </p:sp>
        <p:sp>
          <p:nvSpPr>
            <p:cNvPr id="66" name="rc66"/>
            <p:cNvSpPr/>
            <p:nvPr/>
          </p:nvSpPr>
          <p:spPr>
            <a:xfrm>
              <a:off x="4321854" y="3118411"/>
              <a:ext cx="200644" cy="60285"/>
            </a:xfrm>
            <a:prstGeom prst="rect">
              <a:avLst/>
            </a:prstGeom>
            <a:solidFill>
              <a:srgbClr val="0058AB">
                <a:alpha val="100000"/>
              </a:srgbClr>
            </a:solidFill>
          </p:spPr>
          <p:txBody>
            <a:bodyPr/>
            <a:lstStyle/>
            <a:p/>
          </p:txBody>
        </p:sp>
        <p:sp>
          <p:nvSpPr>
            <p:cNvPr id="67" name="rc67"/>
            <p:cNvSpPr/>
            <p:nvPr/>
          </p:nvSpPr>
          <p:spPr>
            <a:xfrm>
              <a:off x="4321854" y="3178697"/>
              <a:ext cx="200644" cy="60285"/>
            </a:xfrm>
            <a:prstGeom prst="rect">
              <a:avLst/>
            </a:prstGeom>
            <a:solidFill>
              <a:srgbClr val="1CABE2">
                <a:alpha val="100000"/>
              </a:srgbClr>
            </a:solidFill>
          </p:spPr>
          <p:txBody>
            <a:bodyPr/>
            <a:lstStyle/>
            <a:p/>
          </p:txBody>
        </p:sp>
        <p:sp>
          <p:nvSpPr>
            <p:cNvPr id="68" name="rc68"/>
            <p:cNvSpPr/>
            <p:nvPr/>
          </p:nvSpPr>
          <p:spPr>
            <a:xfrm>
              <a:off x="4544792" y="3287039"/>
              <a:ext cx="200644" cy="1338496"/>
            </a:xfrm>
            <a:prstGeom prst="rect">
              <a:avLst/>
            </a:prstGeom>
            <a:solidFill>
              <a:srgbClr val="80BD41">
                <a:alpha val="100000"/>
              </a:srgbClr>
            </a:solidFill>
          </p:spPr>
          <p:txBody>
            <a:bodyPr/>
            <a:lstStyle/>
            <a:p/>
          </p:txBody>
        </p:sp>
        <p:sp>
          <p:nvSpPr>
            <p:cNvPr id="69" name="rc69"/>
            <p:cNvSpPr/>
            <p:nvPr/>
          </p:nvSpPr>
          <p:spPr>
            <a:xfrm>
              <a:off x="4544792" y="3121607"/>
              <a:ext cx="200644" cy="90236"/>
            </a:xfrm>
            <a:prstGeom prst="rect">
              <a:avLst/>
            </a:prstGeom>
            <a:solidFill>
              <a:srgbClr val="0058AB">
                <a:alpha val="100000"/>
              </a:srgbClr>
            </a:solidFill>
          </p:spPr>
          <p:txBody>
            <a:bodyPr/>
            <a:lstStyle/>
            <a:p/>
          </p:txBody>
        </p:sp>
        <p:sp>
          <p:nvSpPr>
            <p:cNvPr id="70" name="rc70"/>
            <p:cNvSpPr/>
            <p:nvPr/>
          </p:nvSpPr>
          <p:spPr>
            <a:xfrm>
              <a:off x="4544792" y="3211844"/>
              <a:ext cx="200644" cy="75194"/>
            </a:xfrm>
            <a:prstGeom prst="rect">
              <a:avLst/>
            </a:prstGeom>
            <a:solidFill>
              <a:srgbClr val="1CABE2">
                <a:alpha val="100000"/>
              </a:srgbClr>
            </a:solidFill>
          </p:spPr>
          <p:txBody>
            <a:bodyPr/>
            <a:lstStyle/>
            <a:p/>
          </p:txBody>
        </p:sp>
        <p:sp>
          <p:nvSpPr>
            <p:cNvPr id="71" name="rc71"/>
            <p:cNvSpPr/>
            <p:nvPr/>
          </p:nvSpPr>
          <p:spPr>
            <a:xfrm>
              <a:off x="4767730" y="3281564"/>
              <a:ext cx="200644" cy="1343971"/>
            </a:xfrm>
            <a:prstGeom prst="rect">
              <a:avLst/>
            </a:prstGeom>
            <a:solidFill>
              <a:srgbClr val="80BD41">
                <a:alpha val="100000"/>
              </a:srgbClr>
            </a:solidFill>
          </p:spPr>
          <p:txBody>
            <a:bodyPr/>
            <a:lstStyle/>
            <a:p/>
          </p:txBody>
        </p:sp>
        <p:sp>
          <p:nvSpPr>
            <p:cNvPr id="72" name="rc72"/>
            <p:cNvSpPr/>
            <p:nvPr/>
          </p:nvSpPr>
          <p:spPr>
            <a:xfrm>
              <a:off x="4767730" y="3115456"/>
              <a:ext cx="200644" cy="90604"/>
            </a:xfrm>
            <a:prstGeom prst="rect">
              <a:avLst/>
            </a:prstGeom>
            <a:solidFill>
              <a:srgbClr val="0058AB">
                <a:alpha val="100000"/>
              </a:srgbClr>
            </a:solidFill>
          </p:spPr>
          <p:txBody>
            <a:bodyPr/>
            <a:lstStyle/>
            <a:p/>
          </p:txBody>
        </p:sp>
        <p:sp>
          <p:nvSpPr>
            <p:cNvPr id="73" name="rc73"/>
            <p:cNvSpPr/>
            <p:nvPr/>
          </p:nvSpPr>
          <p:spPr>
            <a:xfrm>
              <a:off x="4767730" y="3206060"/>
              <a:ext cx="200644" cy="75503"/>
            </a:xfrm>
            <a:prstGeom prst="rect">
              <a:avLst/>
            </a:prstGeom>
            <a:solidFill>
              <a:srgbClr val="1CABE2">
                <a:alpha val="100000"/>
              </a:srgbClr>
            </a:solidFill>
          </p:spPr>
          <p:txBody>
            <a:bodyPr/>
            <a:lstStyle/>
            <a:p/>
          </p:txBody>
        </p:sp>
        <p:sp>
          <p:nvSpPr>
            <p:cNvPr id="74" name="rc74"/>
            <p:cNvSpPr/>
            <p:nvPr/>
          </p:nvSpPr>
          <p:spPr>
            <a:xfrm>
              <a:off x="4990668" y="3205436"/>
              <a:ext cx="200644" cy="1420098"/>
            </a:xfrm>
            <a:prstGeom prst="rect">
              <a:avLst/>
            </a:prstGeom>
            <a:solidFill>
              <a:srgbClr val="80BD41">
                <a:alpha val="100000"/>
              </a:srgbClr>
            </a:solidFill>
          </p:spPr>
          <p:txBody>
            <a:bodyPr/>
            <a:lstStyle/>
            <a:p/>
          </p:txBody>
        </p:sp>
        <p:sp>
          <p:nvSpPr>
            <p:cNvPr id="75" name="rc75"/>
            <p:cNvSpPr/>
            <p:nvPr/>
          </p:nvSpPr>
          <p:spPr>
            <a:xfrm>
              <a:off x="4990668" y="3098546"/>
              <a:ext cx="200644" cy="61079"/>
            </a:xfrm>
            <a:prstGeom prst="rect">
              <a:avLst/>
            </a:prstGeom>
            <a:solidFill>
              <a:srgbClr val="0058AB">
                <a:alpha val="100000"/>
              </a:srgbClr>
            </a:solidFill>
          </p:spPr>
          <p:txBody>
            <a:bodyPr/>
            <a:lstStyle/>
            <a:p/>
          </p:txBody>
        </p:sp>
        <p:sp>
          <p:nvSpPr>
            <p:cNvPr id="76" name="rc76"/>
            <p:cNvSpPr/>
            <p:nvPr/>
          </p:nvSpPr>
          <p:spPr>
            <a:xfrm>
              <a:off x="4990668" y="3159625"/>
              <a:ext cx="200644" cy="45811"/>
            </a:xfrm>
            <a:prstGeom prst="rect">
              <a:avLst/>
            </a:prstGeom>
            <a:solidFill>
              <a:srgbClr val="1CABE2">
                <a:alpha val="100000"/>
              </a:srgbClr>
            </a:solidFill>
          </p:spPr>
          <p:txBody>
            <a:bodyPr/>
            <a:lstStyle/>
            <a:p/>
          </p:txBody>
        </p:sp>
        <p:sp>
          <p:nvSpPr>
            <p:cNvPr id="77" name="rc77"/>
            <p:cNvSpPr/>
            <p:nvPr/>
          </p:nvSpPr>
          <p:spPr>
            <a:xfrm>
              <a:off x="5213606" y="3206594"/>
              <a:ext cx="200644" cy="1418940"/>
            </a:xfrm>
            <a:prstGeom prst="rect">
              <a:avLst/>
            </a:prstGeom>
            <a:solidFill>
              <a:srgbClr val="80BD41">
                <a:alpha val="100000"/>
              </a:srgbClr>
            </a:solidFill>
          </p:spPr>
          <p:txBody>
            <a:bodyPr/>
            <a:lstStyle/>
            <a:p/>
          </p:txBody>
        </p:sp>
        <p:sp>
          <p:nvSpPr>
            <p:cNvPr id="78" name="rc78"/>
            <p:cNvSpPr/>
            <p:nvPr/>
          </p:nvSpPr>
          <p:spPr>
            <a:xfrm>
              <a:off x="5213606" y="3099793"/>
              <a:ext cx="200644" cy="45771"/>
            </a:xfrm>
            <a:prstGeom prst="rect">
              <a:avLst/>
            </a:prstGeom>
            <a:solidFill>
              <a:srgbClr val="0058AB">
                <a:alpha val="100000"/>
              </a:srgbClr>
            </a:solidFill>
          </p:spPr>
          <p:txBody>
            <a:bodyPr/>
            <a:lstStyle/>
            <a:p/>
          </p:txBody>
        </p:sp>
        <p:sp>
          <p:nvSpPr>
            <p:cNvPr id="79" name="rc79"/>
            <p:cNvSpPr/>
            <p:nvPr/>
          </p:nvSpPr>
          <p:spPr>
            <a:xfrm>
              <a:off x="5213606" y="3145565"/>
              <a:ext cx="200644" cy="61029"/>
            </a:xfrm>
            <a:prstGeom prst="rect">
              <a:avLst/>
            </a:prstGeom>
            <a:solidFill>
              <a:srgbClr val="1CABE2">
                <a:alpha val="100000"/>
              </a:srgbClr>
            </a:solidFill>
          </p:spPr>
          <p:txBody>
            <a:bodyPr/>
            <a:lstStyle/>
            <a:p/>
          </p:txBody>
        </p:sp>
        <p:sp>
          <p:nvSpPr>
            <p:cNvPr id="80" name="rc80"/>
            <p:cNvSpPr/>
            <p:nvPr/>
          </p:nvSpPr>
          <p:spPr>
            <a:xfrm>
              <a:off x="5436544" y="3233593"/>
              <a:ext cx="200644" cy="1391941"/>
            </a:xfrm>
            <a:prstGeom prst="rect">
              <a:avLst/>
            </a:prstGeom>
            <a:solidFill>
              <a:srgbClr val="80BD41">
                <a:alpha val="100000"/>
              </a:srgbClr>
            </a:solidFill>
          </p:spPr>
          <p:txBody>
            <a:bodyPr/>
            <a:lstStyle/>
            <a:p/>
          </p:txBody>
        </p:sp>
        <p:sp>
          <p:nvSpPr>
            <p:cNvPr id="81" name="rc81"/>
            <p:cNvSpPr/>
            <p:nvPr/>
          </p:nvSpPr>
          <p:spPr>
            <a:xfrm>
              <a:off x="5436544" y="3112556"/>
              <a:ext cx="200644" cy="60520"/>
            </a:xfrm>
            <a:prstGeom prst="rect">
              <a:avLst/>
            </a:prstGeom>
            <a:solidFill>
              <a:srgbClr val="0058AB">
                <a:alpha val="100000"/>
              </a:srgbClr>
            </a:solidFill>
          </p:spPr>
          <p:txBody>
            <a:bodyPr/>
            <a:lstStyle/>
            <a:p/>
          </p:txBody>
        </p:sp>
        <p:sp>
          <p:nvSpPr>
            <p:cNvPr id="82" name="rc82"/>
            <p:cNvSpPr/>
            <p:nvPr/>
          </p:nvSpPr>
          <p:spPr>
            <a:xfrm>
              <a:off x="5436544" y="3173076"/>
              <a:ext cx="200644" cy="60517"/>
            </a:xfrm>
            <a:prstGeom prst="rect">
              <a:avLst/>
            </a:prstGeom>
            <a:solidFill>
              <a:srgbClr val="1CABE2">
                <a:alpha val="100000"/>
              </a:srgbClr>
            </a:solidFill>
          </p:spPr>
          <p:txBody>
            <a:bodyPr/>
            <a:lstStyle/>
            <a:p/>
          </p:txBody>
        </p:sp>
        <p:sp>
          <p:nvSpPr>
            <p:cNvPr id="83" name="rc83"/>
            <p:cNvSpPr/>
            <p:nvPr/>
          </p:nvSpPr>
          <p:spPr>
            <a:xfrm>
              <a:off x="5659482" y="3262770"/>
              <a:ext cx="200644" cy="1362765"/>
            </a:xfrm>
            <a:prstGeom prst="rect">
              <a:avLst/>
            </a:prstGeom>
            <a:solidFill>
              <a:srgbClr val="80BD41">
                <a:alpha val="100000"/>
              </a:srgbClr>
            </a:solidFill>
          </p:spPr>
          <p:txBody>
            <a:bodyPr/>
            <a:lstStyle/>
            <a:p/>
          </p:txBody>
        </p:sp>
        <p:sp>
          <p:nvSpPr>
            <p:cNvPr id="84" name="rc84"/>
            <p:cNvSpPr/>
            <p:nvPr/>
          </p:nvSpPr>
          <p:spPr>
            <a:xfrm>
              <a:off x="5659482" y="3127990"/>
              <a:ext cx="200644" cy="104827"/>
            </a:xfrm>
            <a:prstGeom prst="rect">
              <a:avLst/>
            </a:prstGeom>
            <a:solidFill>
              <a:srgbClr val="0058AB">
                <a:alpha val="100000"/>
              </a:srgbClr>
            </a:solidFill>
          </p:spPr>
          <p:txBody>
            <a:bodyPr/>
            <a:lstStyle/>
            <a:p/>
          </p:txBody>
        </p:sp>
        <p:sp>
          <p:nvSpPr>
            <p:cNvPr id="85" name="rc85"/>
            <p:cNvSpPr/>
            <p:nvPr/>
          </p:nvSpPr>
          <p:spPr>
            <a:xfrm>
              <a:off x="5659482" y="3232818"/>
              <a:ext cx="200644" cy="29951"/>
            </a:xfrm>
            <a:prstGeom prst="rect">
              <a:avLst/>
            </a:prstGeom>
            <a:solidFill>
              <a:srgbClr val="1CABE2">
                <a:alpha val="100000"/>
              </a:srgbClr>
            </a:solidFill>
          </p:spPr>
          <p:txBody>
            <a:bodyPr/>
            <a:lstStyle/>
            <a:p/>
          </p:txBody>
        </p:sp>
        <p:sp>
          <p:nvSpPr>
            <p:cNvPr id="86" name="rc86"/>
            <p:cNvSpPr/>
            <p:nvPr/>
          </p:nvSpPr>
          <p:spPr>
            <a:xfrm>
              <a:off x="5882419" y="3368190"/>
              <a:ext cx="200644" cy="1257344"/>
            </a:xfrm>
            <a:prstGeom prst="rect">
              <a:avLst/>
            </a:prstGeom>
            <a:solidFill>
              <a:srgbClr val="80BD41">
                <a:alpha val="100000"/>
              </a:srgbClr>
            </a:solidFill>
          </p:spPr>
          <p:txBody>
            <a:bodyPr/>
            <a:lstStyle/>
            <a:p/>
          </p:txBody>
        </p:sp>
        <p:sp>
          <p:nvSpPr>
            <p:cNvPr id="87" name="rc87"/>
            <p:cNvSpPr/>
            <p:nvPr/>
          </p:nvSpPr>
          <p:spPr>
            <a:xfrm>
              <a:off x="5882419" y="3110663"/>
              <a:ext cx="200644" cy="166635"/>
            </a:xfrm>
            <a:prstGeom prst="rect">
              <a:avLst/>
            </a:prstGeom>
            <a:solidFill>
              <a:srgbClr val="0058AB">
                <a:alpha val="100000"/>
              </a:srgbClr>
            </a:solidFill>
          </p:spPr>
          <p:txBody>
            <a:bodyPr/>
            <a:lstStyle/>
            <a:p/>
          </p:txBody>
        </p:sp>
        <p:sp>
          <p:nvSpPr>
            <p:cNvPr id="88" name="rc88"/>
            <p:cNvSpPr/>
            <p:nvPr/>
          </p:nvSpPr>
          <p:spPr>
            <a:xfrm>
              <a:off x="5882419" y="3277299"/>
              <a:ext cx="200644" cy="90891"/>
            </a:xfrm>
            <a:prstGeom prst="rect">
              <a:avLst/>
            </a:prstGeom>
            <a:solidFill>
              <a:srgbClr val="1CABE2">
                <a:alpha val="100000"/>
              </a:srgbClr>
            </a:solidFill>
          </p:spPr>
          <p:txBody>
            <a:bodyPr/>
            <a:lstStyle/>
            <a:p/>
          </p:txBody>
        </p:sp>
        <p:sp>
          <p:nvSpPr>
            <p:cNvPr id="89" name="rc89"/>
            <p:cNvSpPr/>
            <p:nvPr/>
          </p:nvSpPr>
          <p:spPr>
            <a:xfrm>
              <a:off x="6105357" y="3313448"/>
              <a:ext cx="200644" cy="1312087"/>
            </a:xfrm>
            <a:prstGeom prst="rect">
              <a:avLst/>
            </a:prstGeom>
            <a:solidFill>
              <a:srgbClr val="80BD41">
                <a:alpha val="100000"/>
              </a:srgbClr>
            </a:solidFill>
          </p:spPr>
          <p:txBody>
            <a:bodyPr/>
            <a:lstStyle/>
            <a:p/>
          </p:txBody>
        </p:sp>
        <p:sp>
          <p:nvSpPr>
            <p:cNvPr id="90" name="rc90"/>
            <p:cNvSpPr/>
            <p:nvPr/>
          </p:nvSpPr>
          <p:spPr>
            <a:xfrm>
              <a:off x="6105357" y="3081904"/>
              <a:ext cx="200644" cy="138926"/>
            </a:xfrm>
            <a:prstGeom prst="rect">
              <a:avLst/>
            </a:prstGeom>
            <a:solidFill>
              <a:srgbClr val="0058AB">
                <a:alpha val="100000"/>
              </a:srgbClr>
            </a:solidFill>
          </p:spPr>
          <p:txBody>
            <a:bodyPr/>
            <a:lstStyle/>
            <a:p/>
          </p:txBody>
        </p:sp>
        <p:sp>
          <p:nvSpPr>
            <p:cNvPr id="91" name="rc91"/>
            <p:cNvSpPr/>
            <p:nvPr/>
          </p:nvSpPr>
          <p:spPr>
            <a:xfrm>
              <a:off x="6105357" y="3220830"/>
              <a:ext cx="200644" cy="92617"/>
            </a:xfrm>
            <a:prstGeom prst="rect">
              <a:avLst/>
            </a:prstGeom>
            <a:solidFill>
              <a:srgbClr val="1CABE2">
                <a:alpha val="100000"/>
              </a:srgbClr>
            </a:solidFill>
          </p:spPr>
          <p:txBody>
            <a:bodyPr/>
            <a:lstStyle/>
            <a:p/>
          </p:txBody>
        </p:sp>
        <p:sp>
          <p:nvSpPr>
            <p:cNvPr id="92" name="rc92"/>
            <p:cNvSpPr/>
            <p:nvPr/>
          </p:nvSpPr>
          <p:spPr>
            <a:xfrm>
              <a:off x="6328295" y="3165270"/>
              <a:ext cx="200644" cy="1460265"/>
            </a:xfrm>
            <a:prstGeom prst="rect">
              <a:avLst/>
            </a:prstGeom>
            <a:solidFill>
              <a:srgbClr val="80BD41">
                <a:alpha val="100000"/>
              </a:srgbClr>
            </a:solidFill>
          </p:spPr>
          <p:txBody>
            <a:bodyPr/>
            <a:lstStyle/>
            <a:p/>
          </p:txBody>
        </p:sp>
        <p:sp>
          <p:nvSpPr>
            <p:cNvPr id="93" name="rc93"/>
            <p:cNvSpPr/>
            <p:nvPr/>
          </p:nvSpPr>
          <p:spPr>
            <a:xfrm>
              <a:off x="6328295" y="3055359"/>
              <a:ext cx="200644" cy="109910"/>
            </a:xfrm>
            <a:prstGeom prst="rect">
              <a:avLst/>
            </a:prstGeom>
            <a:solidFill>
              <a:srgbClr val="0058AB">
                <a:alpha val="100000"/>
              </a:srgbClr>
            </a:solidFill>
          </p:spPr>
          <p:txBody>
            <a:bodyPr/>
            <a:lstStyle/>
            <a:p/>
          </p:txBody>
        </p:sp>
        <p:sp>
          <p:nvSpPr>
            <p:cNvPr id="94" name="rc94"/>
            <p:cNvSpPr/>
            <p:nvPr/>
          </p:nvSpPr>
          <p:spPr>
            <a:xfrm>
              <a:off x="6328295" y="3165270"/>
              <a:ext cx="200644" cy="0"/>
            </a:xfrm>
            <a:prstGeom prst="rect">
              <a:avLst/>
            </a:prstGeom>
            <a:solidFill>
              <a:srgbClr val="1CABE2">
                <a:alpha val="100000"/>
              </a:srgbClr>
            </a:solidFill>
          </p:spPr>
          <p:txBody>
            <a:bodyPr/>
            <a:lstStyle/>
            <a:p/>
          </p:txBody>
        </p:sp>
        <p:sp>
          <p:nvSpPr>
            <p:cNvPr id="95" name="rc95"/>
            <p:cNvSpPr/>
            <p:nvPr/>
          </p:nvSpPr>
          <p:spPr>
            <a:xfrm>
              <a:off x="6551233" y="3146822"/>
              <a:ext cx="200644" cy="1478713"/>
            </a:xfrm>
            <a:prstGeom prst="rect">
              <a:avLst/>
            </a:prstGeom>
            <a:solidFill>
              <a:srgbClr val="80BD41">
                <a:alpha val="100000"/>
              </a:srgbClr>
            </a:solidFill>
          </p:spPr>
          <p:txBody>
            <a:bodyPr/>
            <a:lstStyle/>
            <a:p/>
          </p:txBody>
        </p:sp>
        <p:sp>
          <p:nvSpPr>
            <p:cNvPr id="96" name="rc96"/>
            <p:cNvSpPr/>
            <p:nvPr/>
          </p:nvSpPr>
          <p:spPr>
            <a:xfrm>
              <a:off x="6551233" y="3018237"/>
              <a:ext cx="200644" cy="128584"/>
            </a:xfrm>
            <a:prstGeom prst="rect">
              <a:avLst/>
            </a:prstGeom>
            <a:solidFill>
              <a:srgbClr val="0058AB">
                <a:alpha val="100000"/>
              </a:srgbClr>
            </a:solidFill>
          </p:spPr>
          <p:txBody>
            <a:bodyPr/>
            <a:lstStyle/>
            <a:p/>
          </p:txBody>
        </p:sp>
        <p:sp>
          <p:nvSpPr>
            <p:cNvPr id="97" name="rc97"/>
            <p:cNvSpPr/>
            <p:nvPr/>
          </p:nvSpPr>
          <p:spPr>
            <a:xfrm>
              <a:off x="6551233" y="3146822"/>
              <a:ext cx="200644" cy="0"/>
            </a:xfrm>
            <a:prstGeom prst="rect">
              <a:avLst/>
            </a:prstGeom>
            <a:solidFill>
              <a:srgbClr val="1CABE2">
                <a:alpha val="100000"/>
              </a:srgbClr>
            </a:solidFill>
          </p:spPr>
          <p:txBody>
            <a:bodyPr/>
            <a:lstStyle/>
            <a:p/>
          </p:txBody>
        </p:sp>
        <p:sp>
          <p:nvSpPr>
            <p:cNvPr id="98" name="rc98"/>
            <p:cNvSpPr/>
            <p:nvPr/>
          </p:nvSpPr>
          <p:spPr>
            <a:xfrm>
              <a:off x="6774171" y="3139472"/>
              <a:ext cx="200644" cy="1486063"/>
            </a:xfrm>
            <a:prstGeom prst="rect">
              <a:avLst/>
            </a:prstGeom>
            <a:solidFill>
              <a:srgbClr val="80BD41">
                <a:alpha val="100000"/>
              </a:srgbClr>
            </a:solidFill>
          </p:spPr>
          <p:txBody>
            <a:bodyPr/>
            <a:lstStyle/>
            <a:p/>
          </p:txBody>
        </p:sp>
        <p:sp>
          <p:nvSpPr>
            <p:cNvPr id="99" name="rc99"/>
            <p:cNvSpPr/>
            <p:nvPr/>
          </p:nvSpPr>
          <p:spPr>
            <a:xfrm>
              <a:off x="6774171" y="2992498"/>
              <a:ext cx="200644" cy="65322"/>
            </a:xfrm>
            <a:prstGeom prst="rect">
              <a:avLst/>
            </a:prstGeom>
            <a:solidFill>
              <a:srgbClr val="0058AB">
                <a:alpha val="100000"/>
              </a:srgbClr>
            </a:solidFill>
          </p:spPr>
          <p:txBody>
            <a:bodyPr/>
            <a:lstStyle/>
            <a:p/>
          </p:txBody>
        </p:sp>
        <p:sp>
          <p:nvSpPr>
            <p:cNvPr id="100" name="rc100"/>
            <p:cNvSpPr/>
            <p:nvPr/>
          </p:nvSpPr>
          <p:spPr>
            <a:xfrm>
              <a:off x="6774171" y="3057820"/>
              <a:ext cx="200644" cy="81651"/>
            </a:xfrm>
            <a:prstGeom prst="rect">
              <a:avLst/>
            </a:prstGeom>
            <a:solidFill>
              <a:srgbClr val="1CABE2">
                <a:alpha val="100000"/>
              </a:srgbClr>
            </a:solidFill>
          </p:spPr>
          <p:txBody>
            <a:bodyPr/>
            <a:lstStyle/>
            <a:p/>
          </p:txBody>
        </p:sp>
        <p:sp>
          <p:nvSpPr>
            <p:cNvPr id="101" name="rc101"/>
            <p:cNvSpPr/>
            <p:nvPr/>
          </p:nvSpPr>
          <p:spPr>
            <a:xfrm>
              <a:off x="6997109" y="2967784"/>
              <a:ext cx="200644" cy="62968"/>
            </a:xfrm>
            <a:prstGeom prst="rect">
              <a:avLst/>
            </a:prstGeom>
            <a:solidFill>
              <a:srgbClr val="F26A21">
                <a:alpha val="100000"/>
              </a:srgbClr>
            </a:solidFill>
          </p:spPr>
          <p:txBody>
            <a:bodyPr/>
            <a:lstStyle/>
            <a:p/>
          </p:txBody>
        </p:sp>
        <p:sp>
          <p:nvSpPr>
            <p:cNvPr id="102" name="rc102"/>
            <p:cNvSpPr/>
            <p:nvPr/>
          </p:nvSpPr>
          <p:spPr>
            <a:xfrm>
              <a:off x="6997109" y="3030753"/>
              <a:ext cx="200644" cy="1594782"/>
            </a:xfrm>
            <a:prstGeom prst="rect">
              <a:avLst/>
            </a:prstGeom>
            <a:solidFill>
              <a:srgbClr val="FFC20E">
                <a:alpha val="100000"/>
              </a:srgbClr>
            </a:solidFill>
          </p:spPr>
          <p:txBody>
            <a:bodyPr/>
            <a:lstStyle/>
            <a:p/>
          </p:txBody>
        </p:sp>
        <p:sp>
          <p:nvSpPr>
            <p:cNvPr id="103" name="rc103"/>
            <p:cNvSpPr/>
            <p:nvPr/>
          </p:nvSpPr>
          <p:spPr>
            <a:xfrm>
              <a:off x="7220047" y="2946004"/>
              <a:ext cx="200644" cy="60700"/>
            </a:xfrm>
            <a:prstGeom prst="rect">
              <a:avLst/>
            </a:prstGeom>
            <a:solidFill>
              <a:srgbClr val="F26A21">
                <a:alpha val="100000"/>
              </a:srgbClr>
            </a:solidFill>
          </p:spPr>
          <p:txBody>
            <a:bodyPr/>
            <a:lstStyle/>
            <a:p/>
          </p:txBody>
        </p:sp>
        <p:sp>
          <p:nvSpPr>
            <p:cNvPr id="104" name="rc104"/>
            <p:cNvSpPr/>
            <p:nvPr/>
          </p:nvSpPr>
          <p:spPr>
            <a:xfrm>
              <a:off x="7220047" y="3006704"/>
              <a:ext cx="200644" cy="1618831"/>
            </a:xfrm>
            <a:prstGeom prst="rect">
              <a:avLst/>
            </a:prstGeom>
            <a:solidFill>
              <a:srgbClr val="FFC20E">
                <a:alpha val="100000"/>
              </a:srgbClr>
            </a:solidFill>
          </p:spPr>
          <p:txBody>
            <a:bodyPr/>
            <a:lstStyle/>
            <a:p/>
          </p:txBody>
        </p:sp>
        <p:sp>
          <p:nvSpPr>
            <p:cNvPr id="105" name="rc105"/>
            <p:cNvSpPr/>
            <p:nvPr/>
          </p:nvSpPr>
          <p:spPr>
            <a:xfrm>
              <a:off x="7442985" y="2922550"/>
              <a:ext cx="200644" cy="58513"/>
            </a:xfrm>
            <a:prstGeom prst="rect">
              <a:avLst/>
            </a:prstGeom>
            <a:solidFill>
              <a:srgbClr val="F26A21">
                <a:alpha val="100000"/>
              </a:srgbClr>
            </a:solidFill>
          </p:spPr>
          <p:txBody>
            <a:bodyPr/>
            <a:lstStyle/>
            <a:p/>
          </p:txBody>
        </p:sp>
        <p:sp>
          <p:nvSpPr>
            <p:cNvPr id="106" name="rc106"/>
            <p:cNvSpPr/>
            <p:nvPr/>
          </p:nvSpPr>
          <p:spPr>
            <a:xfrm>
              <a:off x="7442985" y="2981063"/>
              <a:ext cx="200644" cy="1644471"/>
            </a:xfrm>
            <a:prstGeom prst="rect">
              <a:avLst/>
            </a:prstGeom>
            <a:solidFill>
              <a:srgbClr val="FFC20E">
                <a:alpha val="100000"/>
              </a:srgbClr>
            </a:solidFill>
          </p:spPr>
          <p:txBody>
            <a:bodyPr/>
            <a:lstStyle/>
            <a:p/>
          </p:txBody>
        </p:sp>
        <p:sp>
          <p:nvSpPr>
            <p:cNvPr id="107" name="rc107"/>
            <p:cNvSpPr/>
            <p:nvPr/>
          </p:nvSpPr>
          <p:spPr>
            <a:xfrm>
              <a:off x="7665922" y="2897466"/>
              <a:ext cx="200644" cy="56405"/>
            </a:xfrm>
            <a:prstGeom prst="rect">
              <a:avLst/>
            </a:prstGeom>
            <a:solidFill>
              <a:srgbClr val="F26A21">
                <a:alpha val="100000"/>
              </a:srgbClr>
            </a:solidFill>
          </p:spPr>
          <p:txBody>
            <a:bodyPr/>
            <a:lstStyle/>
            <a:p/>
          </p:txBody>
        </p:sp>
        <p:sp>
          <p:nvSpPr>
            <p:cNvPr id="108" name="rc108"/>
            <p:cNvSpPr/>
            <p:nvPr/>
          </p:nvSpPr>
          <p:spPr>
            <a:xfrm>
              <a:off x="7665922" y="2953871"/>
              <a:ext cx="200644" cy="1671664"/>
            </a:xfrm>
            <a:prstGeom prst="rect">
              <a:avLst/>
            </a:prstGeom>
            <a:solidFill>
              <a:srgbClr val="FFC20E">
                <a:alpha val="100000"/>
              </a:srgbClr>
            </a:solidFill>
          </p:spPr>
          <p:txBody>
            <a:bodyPr/>
            <a:lstStyle/>
            <a:p/>
          </p:txBody>
        </p:sp>
        <p:sp>
          <p:nvSpPr>
            <p:cNvPr id="109" name="rc109"/>
            <p:cNvSpPr/>
            <p:nvPr/>
          </p:nvSpPr>
          <p:spPr>
            <a:xfrm>
              <a:off x="7888860" y="2876655"/>
              <a:ext cx="200644" cy="54372"/>
            </a:xfrm>
            <a:prstGeom prst="rect">
              <a:avLst/>
            </a:prstGeom>
            <a:solidFill>
              <a:srgbClr val="F26A21">
                <a:alpha val="100000"/>
              </a:srgbClr>
            </a:solidFill>
          </p:spPr>
          <p:txBody>
            <a:bodyPr/>
            <a:lstStyle/>
            <a:p/>
          </p:txBody>
        </p:sp>
        <p:sp>
          <p:nvSpPr>
            <p:cNvPr id="110" name="rc110"/>
            <p:cNvSpPr/>
            <p:nvPr/>
          </p:nvSpPr>
          <p:spPr>
            <a:xfrm>
              <a:off x="7888860" y="2931028"/>
              <a:ext cx="200644" cy="1694507"/>
            </a:xfrm>
            <a:prstGeom prst="rect">
              <a:avLst/>
            </a:prstGeom>
            <a:solidFill>
              <a:srgbClr val="FFC20E">
                <a:alpha val="100000"/>
              </a:srgbClr>
            </a:solidFill>
          </p:spPr>
          <p:txBody>
            <a:bodyPr/>
            <a:lstStyle/>
            <a:p/>
          </p:txBody>
        </p:sp>
        <p:sp>
          <p:nvSpPr>
            <p:cNvPr id="111" name="rc111"/>
            <p:cNvSpPr/>
            <p:nvPr/>
          </p:nvSpPr>
          <p:spPr>
            <a:xfrm>
              <a:off x="8111798" y="2856901"/>
              <a:ext cx="200644" cy="52413"/>
            </a:xfrm>
            <a:prstGeom prst="rect">
              <a:avLst/>
            </a:prstGeom>
            <a:solidFill>
              <a:srgbClr val="F26A21">
                <a:alpha val="100000"/>
              </a:srgbClr>
            </a:solidFill>
          </p:spPr>
          <p:txBody>
            <a:bodyPr/>
            <a:lstStyle/>
            <a:p/>
          </p:txBody>
        </p:sp>
        <p:sp>
          <p:nvSpPr>
            <p:cNvPr id="112" name="rc112"/>
            <p:cNvSpPr/>
            <p:nvPr/>
          </p:nvSpPr>
          <p:spPr>
            <a:xfrm>
              <a:off x="8111798" y="2909314"/>
              <a:ext cx="200644" cy="1716220"/>
            </a:xfrm>
            <a:prstGeom prst="rect">
              <a:avLst/>
            </a:prstGeom>
            <a:solidFill>
              <a:srgbClr val="FFC20E">
                <a:alpha val="100000"/>
              </a:srgbClr>
            </a:solidFill>
          </p:spPr>
          <p:txBody>
            <a:bodyPr/>
            <a:lstStyle/>
            <a:p/>
          </p:txBody>
        </p:sp>
        <p:sp>
          <p:nvSpPr>
            <p:cNvPr id="113" name="pl113"/>
            <p:cNvSpPr/>
            <p:nvPr/>
          </p:nvSpPr>
          <p:spPr>
            <a:xfrm>
              <a:off x="1523984" y="1227418"/>
              <a:ext cx="5350508" cy="995407"/>
            </a:xfrm>
            <a:custGeom>
              <a:avLst/>
              <a:pathLst>
                <a:path w="5350508" h="995407">
                  <a:moveTo>
                    <a:pt x="0" y="686488"/>
                  </a:moveTo>
                  <a:lnTo>
                    <a:pt x="222937" y="686488"/>
                  </a:lnTo>
                  <a:lnTo>
                    <a:pt x="445875" y="995407"/>
                  </a:lnTo>
                  <a:lnTo>
                    <a:pt x="668813" y="617839"/>
                  </a:lnTo>
                  <a:lnTo>
                    <a:pt x="891751" y="137297"/>
                  </a:lnTo>
                  <a:lnTo>
                    <a:pt x="1114689" y="68648"/>
                  </a:lnTo>
                  <a:lnTo>
                    <a:pt x="1337627" y="0"/>
                  </a:lnTo>
                  <a:lnTo>
                    <a:pt x="1560565" y="68648"/>
                  </a:lnTo>
                  <a:lnTo>
                    <a:pt x="1783502" y="171622"/>
                  </a:lnTo>
                  <a:lnTo>
                    <a:pt x="2006440" y="171622"/>
                  </a:lnTo>
                  <a:lnTo>
                    <a:pt x="2229378" y="102973"/>
                  </a:lnTo>
                  <a:lnTo>
                    <a:pt x="2452316" y="68648"/>
                  </a:lnTo>
                  <a:lnTo>
                    <a:pt x="2675254" y="102973"/>
                  </a:lnTo>
                  <a:lnTo>
                    <a:pt x="2898192" y="102973"/>
                  </a:lnTo>
                  <a:lnTo>
                    <a:pt x="3121130" y="171622"/>
                  </a:lnTo>
                  <a:lnTo>
                    <a:pt x="3344068" y="171622"/>
                  </a:lnTo>
                  <a:lnTo>
                    <a:pt x="3567005" y="102973"/>
                  </a:lnTo>
                  <a:lnTo>
                    <a:pt x="3789943" y="68648"/>
                  </a:lnTo>
                  <a:lnTo>
                    <a:pt x="4012881" y="102973"/>
                  </a:lnTo>
                  <a:lnTo>
                    <a:pt x="4235819" y="205946"/>
                  </a:lnTo>
                  <a:lnTo>
                    <a:pt x="4458757" y="343244"/>
                  </a:lnTo>
                  <a:lnTo>
                    <a:pt x="4681695" y="274595"/>
                  </a:lnTo>
                  <a:lnTo>
                    <a:pt x="4904633" y="205946"/>
                  </a:lnTo>
                  <a:lnTo>
                    <a:pt x="5127571" y="240270"/>
                  </a:lnTo>
                  <a:lnTo>
                    <a:pt x="5350508" y="102973"/>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399040"/>
              <a:ext cx="5350508" cy="1441625"/>
            </a:xfrm>
            <a:custGeom>
              <a:avLst/>
              <a:pathLst>
                <a:path w="5350508" h="1441625">
                  <a:moveTo>
                    <a:pt x="0" y="1441625"/>
                  </a:moveTo>
                  <a:lnTo>
                    <a:pt x="222937" y="1441625"/>
                  </a:lnTo>
                  <a:lnTo>
                    <a:pt x="445875" y="1167030"/>
                  </a:lnTo>
                  <a:lnTo>
                    <a:pt x="668813" y="720812"/>
                  </a:lnTo>
                  <a:lnTo>
                    <a:pt x="891751" y="240270"/>
                  </a:lnTo>
                  <a:lnTo>
                    <a:pt x="1114689" y="343244"/>
                  </a:lnTo>
                  <a:lnTo>
                    <a:pt x="1337627" y="171622"/>
                  </a:lnTo>
                  <a:lnTo>
                    <a:pt x="1560565" y="0"/>
                  </a:lnTo>
                  <a:lnTo>
                    <a:pt x="1783502" y="205946"/>
                  </a:lnTo>
                  <a:lnTo>
                    <a:pt x="2006440" y="274595"/>
                  </a:lnTo>
                  <a:lnTo>
                    <a:pt x="2229378" y="171622"/>
                  </a:lnTo>
                  <a:lnTo>
                    <a:pt x="2452316" y="68648"/>
                  </a:lnTo>
                  <a:lnTo>
                    <a:pt x="2675254" y="102973"/>
                  </a:lnTo>
                  <a:lnTo>
                    <a:pt x="2898192" y="68648"/>
                  </a:lnTo>
                  <a:lnTo>
                    <a:pt x="3121130" y="171622"/>
                  </a:lnTo>
                  <a:lnTo>
                    <a:pt x="3344068" y="171622"/>
                  </a:lnTo>
                  <a:lnTo>
                    <a:pt x="3567005" y="34324"/>
                  </a:lnTo>
                  <a:lnTo>
                    <a:pt x="3789943" y="34324"/>
                  </a:lnTo>
                  <a:lnTo>
                    <a:pt x="4012881" y="68648"/>
                  </a:lnTo>
                  <a:lnTo>
                    <a:pt x="4235819" y="102973"/>
                  </a:lnTo>
                  <a:lnTo>
                    <a:pt x="4458757" y="377568"/>
                  </a:lnTo>
                  <a:lnTo>
                    <a:pt x="4681695" y="308919"/>
                  </a:lnTo>
                  <a:lnTo>
                    <a:pt x="4904633" y="34324"/>
                  </a:lnTo>
                  <a:lnTo>
                    <a:pt x="5127571" y="68648"/>
                  </a:lnTo>
                  <a:lnTo>
                    <a:pt x="5350508" y="102973"/>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6" name="tx116"/>
            <p:cNvSpPr/>
            <p:nvPr/>
          </p:nvSpPr>
          <p:spPr>
            <a:xfrm>
              <a:off x="257034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85034"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99724"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5691475"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5914413"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1" name="tx121"/>
            <p:cNvSpPr/>
            <p:nvPr/>
          </p:nvSpPr>
          <p:spPr>
            <a:xfrm>
              <a:off x="6137351"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360289"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583227"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80616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1455656" y="29091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26" name="tx126"/>
            <p:cNvSpPr/>
            <p:nvPr/>
          </p:nvSpPr>
          <p:spPr>
            <a:xfrm>
              <a:off x="2570345"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7" name="tx127"/>
            <p:cNvSpPr/>
            <p:nvPr/>
          </p:nvSpPr>
          <p:spPr>
            <a:xfrm>
              <a:off x="3685034"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4799724"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9" name="tx129"/>
            <p:cNvSpPr/>
            <p:nvPr/>
          </p:nvSpPr>
          <p:spPr>
            <a:xfrm>
              <a:off x="569147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5914413"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1" name="tx131"/>
            <p:cNvSpPr/>
            <p:nvPr/>
          </p:nvSpPr>
          <p:spPr>
            <a:xfrm>
              <a:off x="6137351"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6360289"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6583227"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80616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64168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603427" y="27152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8" name="tx138"/>
            <p:cNvSpPr/>
            <p:nvPr/>
          </p:nvSpPr>
          <p:spPr>
            <a:xfrm>
              <a:off x="603427" y="178883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39" name="tx139"/>
            <p:cNvSpPr/>
            <p:nvPr/>
          </p:nvSpPr>
          <p:spPr>
            <a:xfrm>
              <a:off x="508103" y="86241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79074"/>
              <a:ext cx="42873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Senegal</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Senegal is projected to have a  moderate increase (10,000-50,000) in the number of surviving infants by 2030. Therefore, maintaining current coverage requires vaccinating an increasing number of children.
To achieve the IA2030 ZD target, more (~1.52%)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5349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37895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0441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22987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1622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4168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76714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69260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2202227"/>
              <a:ext cx="214223" cy="2788532"/>
            </a:xfrm>
            <a:prstGeom prst="rect">
              <a:avLst/>
            </a:prstGeom>
            <a:solidFill>
              <a:srgbClr val="0058AB">
                <a:alpha val="100000"/>
              </a:srgbClr>
            </a:solidFill>
          </p:spPr>
          <p:txBody>
            <a:bodyPr/>
            <a:lstStyle/>
            <a:p/>
          </p:txBody>
        </p:sp>
        <p:sp>
          <p:nvSpPr>
            <p:cNvPr id="41" name="rc41"/>
            <p:cNvSpPr/>
            <p:nvPr/>
          </p:nvSpPr>
          <p:spPr>
            <a:xfrm>
              <a:off x="1589675" y="2161645"/>
              <a:ext cx="214223" cy="2829114"/>
            </a:xfrm>
            <a:prstGeom prst="rect">
              <a:avLst/>
            </a:prstGeom>
            <a:solidFill>
              <a:srgbClr val="0058AB">
                <a:alpha val="100000"/>
              </a:srgbClr>
            </a:solidFill>
          </p:spPr>
          <p:txBody>
            <a:bodyPr/>
            <a:lstStyle/>
            <a:p/>
          </p:txBody>
        </p:sp>
        <p:sp>
          <p:nvSpPr>
            <p:cNvPr id="42" name="rc42"/>
            <p:cNvSpPr/>
            <p:nvPr/>
          </p:nvSpPr>
          <p:spPr>
            <a:xfrm>
              <a:off x="1827702" y="866434"/>
              <a:ext cx="214223" cy="4124325"/>
            </a:xfrm>
            <a:prstGeom prst="rect">
              <a:avLst/>
            </a:prstGeom>
            <a:solidFill>
              <a:srgbClr val="0058AB">
                <a:alpha val="100000"/>
              </a:srgbClr>
            </a:solidFill>
          </p:spPr>
          <p:txBody>
            <a:bodyPr/>
            <a:lstStyle/>
            <a:p/>
          </p:txBody>
        </p:sp>
        <p:sp>
          <p:nvSpPr>
            <p:cNvPr id="43" name="rc43"/>
            <p:cNvSpPr/>
            <p:nvPr/>
          </p:nvSpPr>
          <p:spPr>
            <a:xfrm>
              <a:off x="2065728" y="2305920"/>
              <a:ext cx="214223" cy="2684839"/>
            </a:xfrm>
            <a:prstGeom prst="rect">
              <a:avLst/>
            </a:prstGeom>
            <a:solidFill>
              <a:srgbClr val="0058AB">
                <a:alpha val="100000"/>
              </a:srgbClr>
            </a:solidFill>
          </p:spPr>
          <p:txBody>
            <a:bodyPr/>
            <a:lstStyle/>
            <a:p/>
          </p:txBody>
        </p:sp>
        <p:sp>
          <p:nvSpPr>
            <p:cNvPr id="44" name="rc44"/>
            <p:cNvSpPr/>
            <p:nvPr/>
          </p:nvSpPr>
          <p:spPr>
            <a:xfrm>
              <a:off x="2303754" y="4271393"/>
              <a:ext cx="214223" cy="719367"/>
            </a:xfrm>
            <a:prstGeom prst="rect">
              <a:avLst/>
            </a:prstGeom>
            <a:solidFill>
              <a:srgbClr val="0058AB">
                <a:alpha val="100000"/>
              </a:srgbClr>
            </a:solidFill>
          </p:spPr>
          <p:txBody>
            <a:bodyPr/>
            <a:lstStyle/>
            <a:p/>
          </p:txBody>
        </p:sp>
        <p:sp>
          <p:nvSpPr>
            <p:cNvPr id="45" name="rc45"/>
            <p:cNvSpPr/>
            <p:nvPr/>
          </p:nvSpPr>
          <p:spPr>
            <a:xfrm>
              <a:off x="2541780" y="4552563"/>
              <a:ext cx="214223" cy="438196"/>
            </a:xfrm>
            <a:prstGeom prst="rect">
              <a:avLst/>
            </a:prstGeom>
            <a:solidFill>
              <a:srgbClr val="0058AB">
                <a:alpha val="100000"/>
              </a:srgbClr>
            </a:solidFill>
          </p:spPr>
          <p:txBody>
            <a:bodyPr/>
            <a:lstStyle/>
            <a:p/>
          </p:txBody>
        </p:sp>
        <p:sp>
          <p:nvSpPr>
            <p:cNvPr id="46" name="rc46"/>
            <p:cNvSpPr/>
            <p:nvPr/>
          </p:nvSpPr>
          <p:spPr>
            <a:xfrm>
              <a:off x="2779807" y="4842509"/>
              <a:ext cx="214223" cy="148250"/>
            </a:xfrm>
            <a:prstGeom prst="rect">
              <a:avLst/>
            </a:prstGeom>
            <a:solidFill>
              <a:srgbClr val="0058AB">
                <a:alpha val="100000"/>
              </a:srgbClr>
            </a:solidFill>
          </p:spPr>
          <p:txBody>
            <a:bodyPr/>
            <a:lstStyle/>
            <a:p/>
          </p:txBody>
        </p:sp>
        <p:sp>
          <p:nvSpPr>
            <p:cNvPr id="47" name="rc47"/>
            <p:cNvSpPr/>
            <p:nvPr/>
          </p:nvSpPr>
          <p:spPr>
            <a:xfrm>
              <a:off x="3017833" y="4538415"/>
              <a:ext cx="214223" cy="452344"/>
            </a:xfrm>
            <a:prstGeom prst="rect">
              <a:avLst/>
            </a:prstGeom>
            <a:solidFill>
              <a:srgbClr val="0058AB">
                <a:alpha val="100000"/>
              </a:srgbClr>
            </a:solidFill>
          </p:spPr>
          <p:txBody>
            <a:bodyPr/>
            <a:lstStyle/>
            <a:p/>
          </p:txBody>
        </p:sp>
        <p:sp>
          <p:nvSpPr>
            <p:cNvPr id="48" name="rc48"/>
            <p:cNvSpPr/>
            <p:nvPr/>
          </p:nvSpPr>
          <p:spPr>
            <a:xfrm>
              <a:off x="3255859" y="4061141"/>
              <a:ext cx="214223" cy="929618"/>
            </a:xfrm>
            <a:prstGeom prst="rect">
              <a:avLst/>
            </a:prstGeom>
            <a:solidFill>
              <a:srgbClr val="0058AB">
                <a:alpha val="100000"/>
              </a:srgbClr>
            </a:solidFill>
          </p:spPr>
          <p:txBody>
            <a:bodyPr/>
            <a:lstStyle/>
            <a:p/>
          </p:txBody>
        </p:sp>
        <p:sp>
          <p:nvSpPr>
            <p:cNvPr id="49" name="rc49"/>
            <p:cNvSpPr/>
            <p:nvPr/>
          </p:nvSpPr>
          <p:spPr>
            <a:xfrm>
              <a:off x="3493885" y="4038612"/>
              <a:ext cx="214223" cy="952147"/>
            </a:xfrm>
            <a:prstGeom prst="rect">
              <a:avLst/>
            </a:prstGeom>
            <a:solidFill>
              <a:srgbClr val="0058AB">
                <a:alpha val="100000"/>
              </a:srgbClr>
            </a:solidFill>
          </p:spPr>
          <p:txBody>
            <a:bodyPr/>
            <a:lstStyle/>
            <a:p/>
          </p:txBody>
        </p:sp>
        <p:sp>
          <p:nvSpPr>
            <p:cNvPr id="50" name="rc50"/>
            <p:cNvSpPr/>
            <p:nvPr/>
          </p:nvSpPr>
          <p:spPr>
            <a:xfrm>
              <a:off x="3731911" y="4340270"/>
              <a:ext cx="214223" cy="650489"/>
            </a:xfrm>
            <a:prstGeom prst="rect">
              <a:avLst/>
            </a:prstGeom>
            <a:solidFill>
              <a:srgbClr val="0058AB">
                <a:alpha val="100000"/>
              </a:srgbClr>
            </a:solidFill>
          </p:spPr>
          <p:txBody>
            <a:bodyPr/>
            <a:lstStyle/>
            <a:p/>
          </p:txBody>
        </p:sp>
        <p:sp>
          <p:nvSpPr>
            <p:cNvPr id="51" name="rc51"/>
            <p:cNvSpPr/>
            <p:nvPr/>
          </p:nvSpPr>
          <p:spPr>
            <a:xfrm>
              <a:off x="3969938" y="4487804"/>
              <a:ext cx="214223" cy="502955"/>
            </a:xfrm>
            <a:prstGeom prst="rect">
              <a:avLst/>
            </a:prstGeom>
            <a:solidFill>
              <a:srgbClr val="0058AB">
                <a:alpha val="100000"/>
              </a:srgbClr>
            </a:solidFill>
          </p:spPr>
          <p:txBody>
            <a:bodyPr/>
            <a:lstStyle/>
            <a:p/>
          </p:txBody>
        </p:sp>
        <p:sp>
          <p:nvSpPr>
            <p:cNvPr id="52" name="rc52"/>
            <p:cNvSpPr/>
            <p:nvPr/>
          </p:nvSpPr>
          <p:spPr>
            <a:xfrm>
              <a:off x="4207964" y="4298328"/>
              <a:ext cx="214223" cy="692432"/>
            </a:xfrm>
            <a:prstGeom prst="rect">
              <a:avLst/>
            </a:prstGeom>
            <a:solidFill>
              <a:srgbClr val="0058AB">
                <a:alpha val="100000"/>
              </a:srgbClr>
            </a:solidFill>
          </p:spPr>
          <p:txBody>
            <a:bodyPr/>
            <a:lstStyle/>
            <a:p/>
          </p:txBody>
        </p:sp>
        <p:sp>
          <p:nvSpPr>
            <p:cNvPr id="53" name="rc53"/>
            <p:cNvSpPr/>
            <p:nvPr/>
          </p:nvSpPr>
          <p:spPr>
            <a:xfrm>
              <a:off x="4445990" y="4291522"/>
              <a:ext cx="214223" cy="699237"/>
            </a:xfrm>
            <a:prstGeom prst="rect">
              <a:avLst/>
            </a:prstGeom>
            <a:solidFill>
              <a:srgbClr val="0058AB">
                <a:alpha val="100000"/>
              </a:srgbClr>
            </a:solidFill>
          </p:spPr>
          <p:txBody>
            <a:bodyPr/>
            <a:lstStyle/>
            <a:p/>
          </p:txBody>
        </p:sp>
        <p:sp>
          <p:nvSpPr>
            <p:cNvPr id="54" name="rc54"/>
            <p:cNvSpPr/>
            <p:nvPr/>
          </p:nvSpPr>
          <p:spPr>
            <a:xfrm>
              <a:off x="4684016" y="3944124"/>
              <a:ext cx="214223" cy="1046635"/>
            </a:xfrm>
            <a:prstGeom prst="rect">
              <a:avLst/>
            </a:prstGeom>
            <a:solidFill>
              <a:srgbClr val="0058AB">
                <a:alpha val="100000"/>
              </a:srgbClr>
            </a:solidFill>
          </p:spPr>
          <p:txBody>
            <a:bodyPr/>
            <a:lstStyle/>
            <a:p/>
          </p:txBody>
        </p:sp>
        <p:sp>
          <p:nvSpPr>
            <p:cNvPr id="55" name="rc55"/>
            <p:cNvSpPr/>
            <p:nvPr/>
          </p:nvSpPr>
          <p:spPr>
            <a:xfrm>
              <a:off x="4922043" y="3939862"/>
              <a:ext cx="214223" cy="1050897"/>
            </a:xfrm>
            <a:prstGeom prst="rect">
              <a:avLst/>
            </a:prstGeom>
            <a:solidFill>
              <a:srgbClr val="0058AB">
                <a:alpha val="100000"/>
              </a:srgbClr>
            </a:solidFill>
          </p:spPr>
          <p:txBody>
            <a:bodyPr/>
            <a:lstStyle/>
            <a:p/>
          </p:txBody>
        </p:sp>
        <p:sp>
          <p:nvSpPr>
            <p:cNvPr id="56" name="rc56"/>
            <p:cNvSpPr/>
            <p:nvPr/>
          </p:nvSpPr>
          <p:spPr>
            <a:xfrm>
              <a:off x="5160069" y="4282317"/>
              <a:ext cx="214223" cy="708442"/>
            </a:xfrm>
            <a:prstGeom prst="rect">
              <a:avLst/>
            </a:prstGeom>
            <a:solidFill>
              <a:srgbClr val="0058AB">
                <a:alpha val="100000"/>
              </a:srgbClr>
            </a:solidFill>
          </p:spPr>
          <p:txBody>
            <a:bodyPr/>
            <a:lstStyle/>
            <a:p/>
          </p:txBody>
        </p:sp>
        <p:sp>
          <p:nvSpPr>
            <p:cNvPr id="57" name="rc57"/>
            <p:cNvSpPr/>
            <p:nvPr/>
          </p:nvSpPr>
          <p:spPr>
            <a:xfrm>
              <a:off x="5398095" y="4459866"/>
              <a:ext cx="214223" cy="530893"/>
            </a:xfrm>
            <a:prstGeom prst="rect">
              <a:avLst/>
            </a:prstGeom>
            <a:solidFill>
              <a:srgbClr val="0058AB">
                <a:alpha val="100000"/>
              </a:srgbClr>
            </a:solidFill>
          </p:spPr>
          <p:txBody>
            <a:bodyPr/>
            <a:lstStyle/>
            <a:p/>
          </p:txBody>
        </p:sp>
        <p:sp>
          <p:nvSpPr>
            <p:cNvPr id="58" name="rc58"/>
            <p:cNvSpPr/>
            <p:nvPr/>
          </p:nvSpPr>
          <p:spPr>
            <a:xfrm>
              <a:off x="5636121" y="4288800"/>
              <a:ext cx="214223" cy="701959"/>
            </a:xfrm>
            <a:prstGeom prst="rect">
              <a:avLst/>
            </a:prstGeom>
            <a:solidFill>
              <a:srgbClr val="0058AB">
                <a:alpha val="100000"/>
              </a:srgbClr>
            </a:solidFill>
          </p:spPr>
          <p:txBody>
            <a:bodyPr/>
            <a:lstStyle/>
            <a:p/>
          </p:txBody>
        </p:sp>
        <p:sp>
          <p:nvSpPr>
            <p:cNvPr id="59" name="rc59"/>
            <p:cNvSpPr/>
            <p:nvPr/>
          </p:nvSpPr>
          <p:spPr>
            <a:xfrm>
              <a:off x="5874148" y="3774885"/>
              <a:ext cx="214223" cy="1215875"/>
            </a:xfrm>
            <a:prstGeom prst="rect">
              <a:avLst/>
            </a:prstGeom>
            <a:solidFill>
              <a:srgbClr val="0058AB">
                <a:alpha val="100000"/>
              </a:srgbClr>
            </a:solidFill>
          </p:spPr>
          <p:txBody>
            <a:bodyPr/>
            <a:lstStyle/>
            <a:p/>
          </p:txBody>
        </p:sp>
        <p:sp>
          <p:nvSpPr>
            <p:cNvPr id="60" name="rc60"/>
            <p:cNvSpPr/>
            <p:nvPr/>
          </p:nvSpPr>
          <p:spPr>
            <a:xfrm>
              <a:off x="6112174" y="3057989"/>
              <a:ext cx="214223" cy="1932770"/>
            </a:xfrm>
            <a:prstGeom prst="rect">
              <a:avLst/>
            </a:prstGeom>
            <a:solidFill>
              <a:srgbClr val="0058AB">
                <a:alpha val="100000"/>
              </a:srgbClr>
            </a:solidFill>
          </p:spPr>
          <p:txBody>
            <a:bodyPr/>
            <a:lstStyle/>
            <a:p/>
          </p:txBody>
        </p:sp>
        <p:sp>
          <p:nvSpPr>
            <p:cNvPr id="61" name="rc61"/>
            <p:cNvSpPr/>
            <p:nvPr/>
          </p:nvSpPr>
          <p:spPr>
            <a:xfrm>
              <a:off x="6350200" y="3379383"/>
              <a:ext cx="214223" cy="1611376"/>
            </a:xfrm>
            <a:prstGeom prst="rect">
              <a:avLst/>
            </a:prstGeom>
            <a:solidFill>
              <a:srgbClr val="0058AB">
                <a:alpha val="100000"/>
              </a:srgbClr>
            </a:solidFill>
          </p:spPr>
          <p:txBody>
            <a:bodyPr/>
            <a:lstStyle/>
            <a:p/>
          </p:txBody>
        </p:sp>
        <p:sp>
          <p:nvSpPr>
            <p:cNvPr id="62" name="rc62"/>
            <p:cNvSpPr/>
            <p:nvPr/>
          </p:nvSpPr>
          <p:spPr>
            <a:xfrm>
              <a:off x="6588226" y="3715928"/>
              <a:ext cx="214223" cy="1274831"/>
            </a:xfrm>
            <a:prstGeom prst="rect">
              <a:avLst/>
            </a:prstGeom>
            <a:solidFill>
              <a:srgbClr val="0058AB">
                <a:alpha val="100000"/>
              </a:srgbClr>
            </a:solidFill>
          </p:spPr>
          <p:txBody>
            <a:bodyPr/>
            <a:lstStyle/>
            <a:p/>
          </p:txBody>
        </p:sp>
        <p:sp>
          <p:nvSpPr>
            <p:cNvPr id="63" name="rc63"/>
            <p:cNvSpPr/>
            <p:nvPr/>
          </p:nvSpPr>
          <p:spPr>
            <a:xfrm>
              <a:off x="6826253" y="3499337"/>
              <a:ext cx="214223" cy="1491422"/>
            </a:xfrm>
            <a:prstGeom prst="rect">
              <a:avLst/>
            </a:prstGeom>
            <a:solidFill>
              <a:srgbClr val="0058AB">
                <a:alpha val="100000"/>
              </a:srgbClr>
            </a:solidFill>
          </p:spPr>
          <p:txBody>
            <a:bodyPr/>
            <a:lstStyle/>
            <a:p/>
          </p:txBody>
        </p:sp>
        <p:sp>
          <p:nvSpPr>
            <p:cNvPr id="64" name="rc64"/>
            <p:cNvSpPr/>
            <p:nvPr/>
          </p:nvSpPr>
          <p:spPr>
            <a:xfrm>
              <a:off x="7064279" y="4233103"/>
              <a:ext cx="214223" cy="757656"/>
            </a:xfrm>
            <a:prstGeom prst="rect">
              <a:avLst/>
            </a:prstGeom>
            <a:solidFill>
              <a:srgbClr val="0058AB">
                <a:alpha val="100000"/>
              </a:srgbClr>
            </a:solidFill>
          </p:spPr>
          <p:txBody>
            <a:bodyPr/>
            <a:lstStyle/>
            <a:p/>
          </p:txBody>
        </p:sp>
        <p:sp>
          <p:nvSpPr>
            <p:cNvPr id="65" name="rc65"/>
            <p:cNvSpPr/>
            <p:nvPr/>
          </p:nvSpPr>
          <p:spPr>
            <a:xfrm>
              <a:off x="8492436" y="4382822"/>
              <a:ext cx="214223" cy="607937"/>
            </a:xfrm>
            <a:prstGeom prst="rect">
              <a:avLst/>
            </a:prstGeom>
            <a:solidFill>
              <a:srgbClr val="69DBFF">
                <a:alpha val="100000"/>
              </a:srgbClr>
            </a:solidFill>
          </p:spPr>
          <p:txBody>
            <a:bodyPr/>
            <a:lstStyle/>
            <a:p/>
          </p:txBody>
        </p:sp>
        <p:sp>
          <p:nvSpPr>
            <p:cNvPr id="66" name="pl66"/>
            <p:cNvSpPr/>
            <p:nvPr/>
          </p:nvSpPr>
          <p:spPr>
            <a:xfrm>
              <a:off x="6219286" y="3774885"/>
              <a:ext cx="2380262" cy="607937"/>
            </a:xfrm>
            <a:custGeom>
              <a:avLst/>
              <a:pathLst>
                <a:path w="2380262" h="607937">
                  <a:moveTo>
                    <a:pt x="0" y="0"/>
                  </a:moveTo>
                  <a:lnTo>
                    <a:pt x="238026" y="60793"/>
                  </a:lnTo>
                  <a:lnTo>
                    <a:pt x="476052" y="121587"/>
                  </a:lnTo>
                  <a:lnTo>
                    <a:pt x="714078" y="182381"/>
                  </a:lnTo>
                  <a:lnTo>
                    <a:pt x="952104" y="243175"/>
                  </a:lnTo>
                  <a:lnTo>
                    <a:pt x="1190131" y="303968"/>
                  </a:lnTo>
                  <a:lnTo>
                    <a:pt x="1428157" y="364762"/>
                  </a:lnTo>
                  <a:lnTo>
                    <a:pt x="1666183" y="425556"/>
                  </a:lnTo>
                  <a:lnTo>
                    <a:pt x="1904209" y="486350"/>
                  </a:lnTo>
                  <a:lnTo>
                    <a:pt x="2142236" y="547143"/>
                  </a:lnTo>
                  <a:lnTo>
                    <a:pt x="2380262" y="607937"/>
                  </a:lnTo>
                </a:path>
              </a:pathLst>
            </a:custGeom>
            <a:ln w="13550" cap="flat">
              <a:solidFill>
                <a:srgbClr val="000000">
                  <a:alpha val="100000"/>
                </a:srgbClr>
              </a:solidFill>
              <a:prstDash val="solid"/>
              <a:round/>
            </a:ln>
          </p:spPr>
          <p:txBody>
            <a:bodyPr/>
            <a:lstStyle/>
            <a:p/>
          </p:txBody>
        </p:sp>
        <p:sp>
          <p:nvSpPr>
            <p:cNvPr id="67" name="pt67"/>
            <p:cNvSpPr/>
            <p:nvPr/>
          </p:nvSpPr>
          <p:spPr>
            <a:xfrm>
              <a:off x="6194460" y="37500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38108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38716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39324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39932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0540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1148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1756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2364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2972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3579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5879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a:off x="571671" y="27842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a:off x="571671" y="170971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2" name="tx82"/>
            <p:cNvSpPr/>
            <p:nvPr/>
          </p:nvSpPr>
          <p:spPr>
            <a:xfrm>
              <a:off x="508103" y="63518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3" name="tx83"/>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881714"/>
              <a:ext cx="201456" cy="201456"/>
            </a:xfrm>
            <a:prstGeom prst="rect">
              <a:avLst/>
            </a:prstGeom>
            <a:solidFill>
              <a:srgbClr val="0058AB">
                <a:alpha val="100000"/>
              </a:srgbClr>
            </a:solidFill>
          </p:spPr>
          <p:txBody>
            <a:bodyPr/>
            <a:lstStyle/>
            <a:p/>
          </p:txBody>
        </p:sp>
        <p:sp>
          <p:nvSpPr>
            <p:cNvPr id="112" name="rc112"/>
            <p:cNvSpPr/>
            <p:nvPr/>
          </p:nvSpPr>
          <p:spPr>
            <a:xfrm>
              <a:off x="4595254" y="5881714"/>
              <a:ext cx="201456" cy="201456"/>
            </a:xfrm>
            <a:prstGeom prst="rect">
              <a:avLst/>
            </a:prstGeom>
            <a:solidFill>
              <a:srgbClr val="69DBFF">
                <a:alpha val="100000"/>
              </a:srgbClr>
            </a:solidFill>
          </p:spPr>
          <p:txBody>
            <a:bodyPr/>
            <a:lstStyle/>
            <a:p/>
          </p:txBody>
        </p:sp>
        <p:sp>
          <p:nvSpPr>
            <p:cNvPr id="113" name="tx113"/>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19001" y="398022"/>
              <a:ext cx="60203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Senegal</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22%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21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0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497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285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15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03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391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40652"/>
              <a:ext cx="249522" cy="962045"/>
            </a:xfrm>
            <a:prstGeom prst="rect">
              <a:avLst/>
            </a:prstGeom>
            <a:solidFill>
              <a:srgbClr val="80BD41">
                <a:alpha val="100000"/>
              </a:srgbClr>
            </a:solidFill>
          </p:spPr>
          <p:txBody>
            <a:bodyPr/>
            <a:lstStyle/>
            <a:p/>
          </p:txBody>
        </p:sp>
        <p:sp>
          <p:nvSpPr>
            <p:cNvPr id="24" name="rc24"/>
            <p:cNvSpPr/>
            <p:nvPr/>
          </p:nvSpPr>
          <p:spPr>
            <a:xfrm>
              <a:off x="1296273" y="2884932"/>
              <a:ext cx="249522" cy="255719"/>
            </a:xfrm>
            <a:prstGeom prst="rect">
              <a:avLst/>
            </a:prstGeom>
            <a:solidFill>
              <a:srgbClr val="1CABE2">
                <a:alpha val="100000"/>
              </a:srgbClr>
            </a:solidFill>
          </p:spPr>
          <p:txBody>
            <a:bodyPr/>
            <a:lstStyle/>
            <a:p/>
          </p:txBody>
        </p:sp>
        <p:sp>
          <p:nvSpPr>
            <p:cNvPr id="25" name="rc25"/>
            <p:cNvSpPr/>
            <p:nvPr/>
          </p:nvSpPr>
          <p:spPr>
            <a:xfrm>
              <a:off x="1573521" y="3126658"/>
              <a:ext cx="249522" cy="976038"/>
            </a:xfrm>
            <a:prstGeom prst="rect">
              <a:avLst/>
            </a:prstGeom>
            <a:solidFill>
              <a:srgbClr val="80BD41">
                <a:alpha val="100000"/>
              </a:srgbClr>
            </a:solidFill>
          </p:spPr>
          <p:txBody>
            <a:bodyPr/>
            <a:lstStyle/>
            <a:p/>
          </p:txBody>
        </p:sp>
        <p:sp>
          <p:nvSpPr>
            <p:cNvPr id="26" name="rc26"/>
            <p:cNvSpPr/>
            <p:nvPr/>
          </p:nvSpPr>
          <p:spPr>
            <a:xfrm>
              <a:off x="1573521" y="2867194"/>
              <a:ext cx="249522" cy="259464"/>
            </a:xfrm>
            <a:prstGeom prst="rect">
              <a:avLst/>
            </a:prstGeom>
            <a:solidFill>
              <a:srgbClr val="1CABE2">
                <a:alpha val="100000"/>
              </a:srgbClr>
            </a:solidFill>
          </p:spPr>
          <p:txBody>
            <a:bodyPr/>
            <a:lstStyle/>
            <a:p/>
          </p:txBody>
        </p:sp>
        <p:sp>
          <p:nvSpPr>
            <p:cNvPr id="27" name="rc27"/>
            <p:cNvSpPr/>
            <p:nvPr/>
          </p:nvSpPr>
          <p:spPr>
            <a:xfrm>
              <a:off x="1850769" y="3220143"/>
              <a:ext cx="249522" cy="882553"/>
            </a:xfrm>
            <a:prstGeom prst="rect">
              <a:avLst/>
            </a:prstGeom>
            <a:solidFill>
              <a:srgbClr val="80BD41">
                <a:alpha val="100000"/>
              </a:srgbClr>
            </a:solidFill>
          </p:spPr>
          <p:txBody>
            <a:bodyPr/>
            <a:lstStyle/>
            <a:p/>
          </p:txBody>
        </p:sp>
        <p:sp>
          <p:nvSpPr>
            <p:cNvPr id="28" name="rc28"/>
            <p:cNvSpPr/>
            <p:nvPr/>
          </p:nvSpPr>
          <p:spPr>
            <a:xfrm>
              <a:off x="1850769" y="2841901"/>
              <a:ext cx="249522" cy="378241"/>
            </a:xfrm>
            <a:prstGeom prst="rect">
              <a:avLst/>
            </a:prstGeom>
            <a:solidFill>
              <a:srgbClr val="1CABE2">
                <a:alpha val="100000"/>
              </a:srgbClr>
            </a:solidFill>
          </p:spPr>
          <p:txBody>
            <a:bodyPr/>
            <a:lstStyle/>
            <a:p/>
          </p:txBody>
        </p:sp>
        <p:sp>
          <p:nvSpPr>
            <p:cNvPr id="29" name="rc29"/>
            <p:cNvSpPr/>
            <p:nvPr/>
          </p:nvSpPr>
          <p:spPr>
            <a:xfrm>
              <a:off x="2128016" y="3053014"/>
              <a:ext cx="249522" cy="1049683"/>
            </a:xfrm>
            <a:prstGeom prst="rect">
              <a:avLst/>
            </a:prstGeom>
            <a:solidFill>
              <a:srgbClr val="80BD41">
                <a:alpha val="100000"/>
              </a:srgbClr>
            </a:solidFill>
          </p:spPr>
          <p:txBody>
            <a:bodyPr/>
            <a:lstStyle/>
            <a:p/>
          </p:txBody>
        </p:sp>
        <p:sp>
          <p:nvSpPr>
            <p:cNvPr id="30" name="rc30"/>
            <p:cNvSpPr/>
            <p:nvPr/>
          </p:nvSpPr>
          <p:spPr>
            <a:xfrm>
              <a:off x="2128016" y="2806787"/>
              <a:ext cx="249522" cy="246226"/>
            </a:xfrm>
            <a:prstGeom prst="rect">
              <a:avLst/>
            </a:prstGeom>
            <a:solidFill>
              <a:srgbClr val="1CABE2">
                <a:alpha val="100000"/>
              </a:srgbClr>
            </a:solidFill>
          </p:spPr>
          <p:txBody>
            <a:bodyPr/>
            <a:lstStyle/>
            <a:p/>
          </p:txBody>
        </p:sp>
        <p:sp>
          <p:nvSpPr>
            <p:cNvPr id="31" name="rc31"/>
            <p:cNvSpPr/>
            <p:nvPr/>
          </p:nvSpPr>
          <p:spPr>
            <a:xfrm>
              <a:off x="2405264" y="2849259"/>
              <a:ext cx="249522" cy="1253437"/>
            </a:xfrm>
            <a:prstGeom prst="rect">
              <a:avLst/>
            </a:prstGeom>
            <a:solidFill>
              <a:srgbClr val="80BD41">
                <a:alpha val="100000"/>
              </a:srgbClr>
            </a:solidFill>
          </p:spPr>
          <p:txBody>
            <a:bodyPr/>
            <a:lstStyle/>
            <a:p/>
          </p:txBody>
        </p:sp>
        <p:sp>
          <p:nvSpPr>
            <p:cNvPr id="32" name="rc32"/>
            <p:cNvSpPr/>
            <p:nvPr/>
          </p:nvSpPr>
          <p:spPr>
            <a:xfrm>
              <a:off x="2405264" y="2783301"/>
              <a:ext cx="249522" cy="65958"/>
            </a:xfrm>
            <a:prstGeom prst="rect">
              <a:avLst/>
            </a:prstGeom>
            <a:solidFill>
              <a:srgbClr val="1CABE2">
                <a:alpha val="100000"/>
              </a:srgbClr>
            </a:solidFill>
          </p:spPr>
          <p:txBody>
            <a:bodyPr/>
            <a:lstStyle/>
            <a:p/>
          </p:txBody>
        </p:sp>
        <p:sp>
          <p:nvSpPr>
            <p:cNvPr id="33" name="rc33"/>
            <p:cNvSpPr/>
            <p:nvPr/>
          </p:nvSpPr>
          <p:spPr>
            <a:xfrm>
              <a:off x="2682512" y="2803371"/>
              <a:ext cx="249522" cy="1299326"/>
            </a:xfrm>
            <a:prstGeom prst="rect">
              <a:avLst/>
            </a:prstGeom>
            <a:solidFill>
              <a:srgbClr val="80BD41">
                <a:alpha val="100000"/>
              </a:srgbClr>
            </a:solidFill>
          </p:spPr>
          <p:txBody>
            <a:bodyPr/>
            <a:lstStyle/>
            <a:p/>
          </p:txBody>
        </p:sp>
        <p:sp>
          <p:nvSpPr>
            <p:cNvPr id="34" name="rc34"/>
            <p:cNvSpPr/>
            <p:nvPr/>
          </p:nvSpPr>
          <p:spPr>
            <a:xfrm>
              <a:off x="2682512" y="2763198"/>
              <a:ext cx="249522" cy="40172"/>
            </a:xfrm>
            <a:prstGeom prst="rect">
              <a:avLst/>
            </a:prstGeom>
            <a:solidFill>
              <a:srgbClr val="1CABE2">
                <a:alpha val="100000"/>
              </a:srgbClr>
            </a:solidFill>
          </p:spPr>
          <p:txBody>
            <a:bodyPr/>
            <a:lstStyle/>
            <a:p/>
          </p:txBody>
        </p:sp>
        <p:sp>
          <p:nvSpPr>
            <p:cNvPr id="35" name="rc35"/>
            <p:cNvSpPr/>
            <p:nvPr/>
          </p:nvSpPr>
          <p:spPr>
            <a:xfrm>
              <a:off x="2959759" y="2756727"/>
              <a:ext cx="249522" cy="1345969"/>
            </a:xfrm>
            <a:prstGeom prst="rect">
              <a:avLst/>
            </a:prstGeom>
            <a:solidFill>
              <a:srgbClr val="80BD41">
                <a:alpha val="100000"/>
              </a:srgbClr>
            </a:solidFill>
          </p:spPr>
          <p:txBody>
            <a:bodyPr/>
            <a:lstStyle/>
            <a:p/>
          </p:txBody>
        </p:sp>
        <p:sp>
          <p:nvSpPr>
            <p:cNvPr id="36" name="rc36"/>
            <p:cNvSpPr/>
            <p:nvPr/>
          </p:nvSpPr>
          <p:spPr>
            <a:xfrm>
              <a:off x="2959759" y="2743128"/>
              <a:ext cx="249522" cy="13598"/>
            </a:xfrm>
            <a:prstGeom prst="rect">
              <a:avLst/>
            </a:prstGeom>
            <a:solidFill>
              <a:srgbClr val="1CABE2">
                <a:alpha val="100000"/>
              </a:srgbClr>
            </a:solidFill>
          </p:spPr>
          <p:txBody>
            <a:bodyPr/>
            <a:lstStyle/>
            <a:p/>
          </p:txBody>
        </p:sp>
        <p:sp>
          <p:nvSpPr>
            <p:cNvPr id="37" name="rc37"/>
            <p:cNvSpPr/>
            <p:nvPr/>
          </p:nvSpPr>
          <p:spPr>
            <a:xfrm>
              <a:off x="3237007" y="2761391"/>
              <a:ext cx="249522" cy="1341305"/>
            </a:xfrm>
            <a:prstGeom prst="rect">
              <a:avLst/>
            </a:prstGeom>
            <a:solidFill>
              <a:srgbClr val="80BD41">
                <a:alpha val="100000"/>
              </a:srgbClr>
            </a:solidFill>
          </p:spPr>
          <p:txBody>
            <a:bodyPr/>
            <a:lstStyle/>
            <a:p/>
          </p:txBody>
        </p:sp>
        <p:sp>
          <p:nvSpPr>
            <p:cNvPr id="38" name="rc38"/>
            <p:cNvSpPr/>
            <p:nvPr/>
          </p:nvSpPr>
          <p:spPr>
            <a:xfrm>
              <a:off x="3237007" y="2719905"/>
              <a:ext cx="249522" cy="41486"/>
            </a:xfrm>
            <a:prstGeom prst="rect">
              <a:avLst/>
            </a:prstGeom>
            <a:solidFill>
              <a:srgbClr val="1CABE2">
                <a:alpha val="100000"/>
              </a:srgbClr>
            </a:solidFill>
          </p:spPr>
          <p:txBody>
            <a:bodyPr/>
            <a:lstStyle/>
            <a:p/>
          </p:txBody>
        </p:sp>
        <p:sp>
          <p:nvSpPr>
            <p:cNvPr id="39" name="rc39"/>
            <p:cNvSpPr/>
            <p:nvPr/>
          </p:nvSpPr>
          <p:spPr>
            <a:xfrm>
              <a:off x="3514255" y="2767041"/>
              <a:ext cx="249522" cy="1335655"/>
            </a:xfrm>
            <a:prstGeom prst="rect">
              <a:avLst/>
            </a:prstGeom>
            <a:solidFill>
              <a:srgbClr val="80BD41">
                <a:alpha val="100000"/>
              </a:srgbClr>
            </a:solidFill>
          </p:spPr>
          <p:txBody>
            <a:bodyPr/>
            <a:lstStyle/>
            <a:p/>
          </p:txBody>
        </p:sp>
        <p:sp>
          <p:nvSpPr>
            <p:cNvPr id="40" name="rc40"/>
            <p:cNvSpPr/>
            <p:nvPr/>
          </p:nvSpPr>
          <p:spPr>
            <a:xfrm>
              <a:off x="3514255" y="2681801"/>
              <a:ext cx="249522" cy="85239"/>
            </a:xfrm>
            <a:prstGeom prst="rect">
              <a:avLst/>
            </a:prstGeom>
            <a:solidFill>
              <a:srgbClr val="1CABE2">
                <a:alpha val="100000"/>
              </a:srgbClr>
            </a:solidFill>
          </p:spPr>
          <p:txBody>
            <a:bodyPr/>
            <a:lstStyle/>
            <a:p/>
          </p:txBody>
        </p:sp>
        <p:sp>
          <p:nvSpPr>
            <p:cNvPr id="41" name="rc41"/>
            <p:cNvSpPr/>
            <p:nvPr/>
          </p:nvSpPr>
          <p:spPr>
            <a:xfrm>
              <a:off x="3791502" y="2734686"/>
              <a:ext cx="249522" cy="1368010"/>
            </a:xfrm>
            <a:prstGeom prst="rect">
              <a:avLst/>
            </a:prstGeom>
            <a:solidFill>
              <a:srgbClr val="80BD41">
                <a:alpha val="100000"/>
              </a:srgbClr>
            </a:solidFill>
          </p:spPr>
          <p:txBody>
            <a:bodyPr/>
            <a:lstStyle/>
            <a:p/>
          </p:txBody>
        </p:sp>
        <p:sp>
          <p:nvSpPr>
            <p:cNvPr id="42" name="rc42"/>
            <p:cNvSpPr/>
            <p:nvPr/>
          </p:nvSpPr>
          <p:spPr>
            <a:xfrm>
              <a:off x="3791502" y="2647377"/>
              <a:ext cx="249522" cy="87309"/>
            </a:xfrm>
            <a:prstGeom prst="rect">
              <a:avLst/>
            </a:prstGeom>
            <a:solidFill>
              <a:srgbClr val="1CABE2">
                <a:alpha val="100000"/>
              </a:srgbClr>
            </a:solidFill>
          </p:spPr>
          <p:txBody>
            <a:bodyPr/>
            <a:lstStyle/>
            <a:p/>
          </p:txBody>
        </p:sp>
        <p:sp>
          <p:nvSpPr>
            <p:cNvPr id="43" name="rc43"/>
            <p:cNvSpPr/>
            <p:nvPr/>
          </p:nvSpPr>
          <p:spPr>
            <a:xfrm>
              <a:off x="4068750" y="2670961"/>
              <a:ext cx="249522" cy="1431735"/>
            </a:xfrm>
            <a:prstGeom prst="rect">
              <a:avLst/>
            </a:prstGeom>
            <a:solidFill>
              <a:srgbClr val="80BD41">
                <a:alpha val="100000"/>
              </a:srgbClr>
            </a:solidFill>
          </p:spPr>
          <p:txBody>
            <a:bodyPr/>
            <a:lstStyle/>
            <a:p/>
          </p:txBody>
        </p:sp>
        <p:sp>
          <p:nvSpPr>
            <p:cNvPr id="44" name="rc44"/>
            <p:cNvSpPr/>
            <p:nvPr/>
          </p:nvSpPr>
          <p:spPr>
            <a:xfrm>
              <a:off x="4068750" y="2611310"/>
              <a:ext cx="249522" cy="59651"/>
            </a:xfrm>
            <a:prstGeom prst="rect">
              <a:avLst/>
            </a:prstGeom>
            <a:solidFill>
              <a:srgbClr val="1CABE2">
                <a:alpha val="100000"/>
              </a:srgbClr>
            </a:solidFill>
          </p:spPr>
          <p:txBody>
            <a:bodyPr/>
            <a:lstStyle/>
            <a:p/>
          </p:txBody>
        </p:sp>
        <p:sp>
          <p:nvSpPr>
            <p:cNvPr id="45" name="rc45"/>
            <p:cNvSpPr/>
            <p:nvPr/>
          </p:nvSpPr>
          <p:spPr>
            <a:xfrm>
              <a:off x="4345998" y="2611343"/>
              <a:ext cx="249522" cy="1491354"/>
            </a:xfrm>
            <a:prstGeom prst="rect">
              <a:avLst/>
            </a:prstGeom>
            <a:solidFill>
              <a:srgbClr val="80BD41">
                <a:alpha val="100000"/>
              </a:srgbClr>
            </a:solidFill>
          </p:spPr>
          <p:txBody>
            <a:bodyPr/>
            <a:lstStyle/>
            <a:p/>
          </p:txBody>
        </p:sp>
        <p:sp>
          <p:nvSpPr>
            <p:cNvPr id="46" name="rc46"/>
            <p:cNvSpPr/>
            <p:nvPr/>
          </p:nvSpPr>
          <p:spPr>
            <a:xfrm>
              <a:off x="4345998" y="2565224"/>
              <a:ext cx="249522" cy="46118"/>
            </a:xfrm>
            <a:prstGeom prst="rect">
              <a:avLst/>
            </a:prstGeom>
            <a:solidFill>
              <a:srgbClr val="1CABE2">
                <a:alpha val="100000"/>
              </a:srgbClr>
            </a:solidFill>
          </p:spPr>
          <p:txBody>
            <a:bodyPr/>
            <a:lstStyle/>
            <a:p/>
          </p:txBody>
        </p:sp>
        <p:sp>
          <p:nvSpPr>
            <p:cNvPr id="47" name="rc47"/>
            <p:cNvSpPr/>
            <p:nvPr/>
          </p:nvSpPr>
          <p:spPr>
            <a:xfrm>
              <a:off x="4623245" y="2578659"/>
              <a:ext cx="249522" cy="1524037"/>
            </a:xfrm>
            <a:prstGeom prst="rect">
              <a:avLst/>
            </a:prstGeom>
            <a:solidFill>
              <a:srgbClr val="80BD41">
                <a:alpha val="100000"/>
              </a:srgbClr>
            </a:solidFill>
          </p:spPr>
          <p:txBody>
            <a:bodyPr/>
            <a:lstStyle/>
            <a:p/>
          </p:txBody>
        </p:sp>
        <p:sp>
          <p:nvSpPr>
            <p:cNvPr id="48" name="rc48"/>
            <p:cNvSpPr/>
            <p:nvPr/>
          </p:nvSpPr>
          <p:spPr>
            <a:xfrm>
              <a:off x="4623245" y="2515164"/>
              <a:ext cx="249522" cy="63494"/>
            </a:xfrm>
            <a:prstGeom prst="rect">
              <a:avLst/>
            </a:prstGeom>
            <a:solidFill>
              <a:srgbClr val="1CABE2">
                <a:alpha val="100000"/>
              </a:srgbClr>
            </a:solidFill>
          </p:spPr>
          <p:txBody>
            <a:bodyPr/>
            <a:lstStyle/>
            <a:p/>
          </p:txBody>
        </p:sp>
        <p:sp>
          <p:nvSpPr>
            <p:cNvPr id="49" name="rc49"/>
            <p:cNvSpPr/>
            <p:nvPr/>
          </p:nvSpPr>
          <p:spPr>
            <a:xfrm>
              <a:off x="4900493" y="2563713"/>
              <a:ext cx="249522" cy="1538983"/>
            </a:xfrm>
            <a:prstGeom prst="rect">
              <a:avLst/>
            </a:prstGeom>
            <a:solidFill>
              <a:srgbClr val="80BD41">
                <a:alpha val="100000"/>
              </a:srgbClr>
            </a:solidFill>
          </p:spPr>
          <p:txBody>
            <a:bodyPr/>
            <a:lstStyle/>
            <a:p/>
          </p:txBody>
        </p:sp>
        <p:sp>
          <p:nvSpPr>
            <p:cNvPr id="50" name="rc50"/>
            <p:cNvSpPr/>
            <p:nvPr/>
          </p:nvSpPr>
          <p:spPr>
            <a:xfrm>
              <a:off x="4900493" y="2499595"/>
              <a:ext cx="249522" cy="64118"/>
            </a:xfrm>
            <a:prstGeom prst="rect">
              <a:avLst/>
            </a:prstGeom>
            <a:solidFill>
              <a:srgbClr val="1CABE2">
                <a:alpha val="100000"/>
              </a:srgbClr>
            </a:solidFill>
          </p:spPr>
          <p:txBody>
            <a:bodyPr/>
            <a:lstStyle/>
            <a:p/>
          </p:txBody>
        </p:sp>
        <p:sp>
          <p:nvSpPr>
            <p:cNvPr id="51" name="rc51"/>
            <p:cNvSpPr/>
            <p:nvPr/>
          </p:nvSpPr>
          <p:spPr>
            <a:xfrm>
              <a:off x="5177741" y="2598959"/>
              <a:ext cx="249522" cy="1503737"/>
            </a:xfrm>
            <a:prstGeom prst="rect">
              <a:avLst/>
            </a:prstGeom>
            <a:solidFill>
              <a:srgbClr val="80BD41">
                <a:alpha val="100000"/>
              </a:srgbClr>
            </a:solidFill>
          </p:spPr>
          <p:txBody>
            <a:bodyPr/>
            <a:lstStyle/>
            <a:p/>
          </p:txBody>
        </p:sp>
        <p:sp>
          <p:nvSpPr>
            <p:cNvPr id="52" name="rc52"/>
            <p:cNvSpPr/>
            <p:nvPr/>
          </p:nvSpPr>
          <p:spPr>
            <a:xfrm>
              <a:off x="5177741" y="2502978"/>
              <a:ext cx="249522" cy="95981"/>
            </a:xfrm>
            <a:prstGeom prst="rect">
              <a:avLst/>
            </a:prstGeom>
            <a:solidFill>
              <a:srgbClr val="1CABE2">
                <a:alpha val="100000"/>
              </a:srgbClr>
            </a:solidFill>
          </p:spPr>
          <p:txBody>
            <a:bodyPr/>
            <a:lstStyle/>
            <a:p/>
          </p:txBody>
        </p:sp>
        <p:sp>
          <p:nvSpPr>
            <p:cNvPr id="53" name="rc53"/>
            <p:cNvSpPr/>
            <p:nvPr/>
          </p:nvSpPr>
          <p:spPr>
            <a:xfrm>
              <a:off x="5454988" y="2592817"/>
              <a:ext cx="249522" cy="1509880"/>
            </a:xfrm>
            <a:prstGeom prst="rect">
              <a:avLst/>
            </a:prstGeom>
            <a:solidFill>
              <a:srgbClr val="80BD41">
                <a:alpha val="100000"/>
              </a:srgbClr>
            </a:solidFill>
          </p:spPr>
          <p:txBody>
            <a:bodyPr/>
            <a:lstStyle/>
            <a:p/>
          </p:txBody>
        </p:sp>
        <p:sp>
          <p:nvSpPr>
            <p:cNvPr id="54" name="rc54"/>
            <p:cNvSpPr/>
            <p:nvPr/>
          </p:nvSpPr>
          <p:spPr>
            <a:xfrm>
              <a:off x="5454988" y="2496441"/>
              <a:ext cx="249522" cy="96375"/>
            </a:xfrm>
            <a:prstGeom prst="rect">
              <a:avLst/>
            </a:prstGeom>
            <a:solidFill>
              <a:srgbClr val="1CABE2">
                <a:alpha val="100000"/>
              </a:srgbClr>
            </a:solidFill>
          </p:spPr>
          <p:txBody>
            <a:bodyPr/>
            <a:lstStyle/>
            <a:p/>
          </p:txBody>
        </p:sp>
        <p:sp>
          <p:nvSpPr>
            <p:cNvPr id="55" name="rc55"/>
            <p:cNvSpPr/>
            <p:nvPr/>
          </p:nvSpPr>
          <p:spPr>
            <a:xfrm>
              <a:off x="5732236" y="2543414"/>
              <a:ext cx="249522" cy="1559283"/>
            </a:xfrm>
            <a:prstGeom prst="rect">
              <a:avLst/>
            </a:prstGeom>
            <a:solidFill>
              <a:srgbClr val="80BD41">
                <a:alpha val="100000"/>
              </a:srgbClr>
            </a:solidFill>
          </p:spPr>
          <p:txBody>
            <a:bodyPr/>
            <a:lstStyle/>
            <a:p/>
          </p:txBody>
        </p:sp>
        <p:sp>
          <p:nvSpPr>
            <p:cNvPr id="56" name="rc56"/>
            <p:cNvSpPr/>
            <p:nvPr/>
          </p:nvSpPr>
          <p:spPr>
            <a:xfrm>
              <a:off x="5732236" y="2478441"/>
              <a:ext cx="249522" cy="64972"/>
            </a:xfrm>
            <a:prstGeom prst="rect">
              <a:avLst/>
            </a:prstGeom>
            <a:solidFill>
              <a:srgbClr val="1CABE2">
                <a:alpha val="100000"/>
              </a:srgbClr>
            </a:solidFill>
          </p:spPr>
          <p:txBody>
            <a:bodyPr/>
            <a:lstStyle/>
            <a:p/>
          </p:txBody>
        </p:sp>
        <p:sp>
          <p:nvSpPr>
            <p:cNvPr id="57" name="rc57"/>
            <p:cNvSpPr/>
            <p:nvPr/>
          </p:nvSpPr>
          <p:spPr>
            <a:xfrm>
              <a:off x="6009484" y="2528468"/>
              <a:ext cx="249522" cy="1574228"/>
            </a:xfrm>
            <a:prstGeom prst="rect">
              <a:avLst/>
            </a:prstGeom>
            <a:solidFill>
              <a:srgbClr val="80BD41">
                <a:alpha val="100000"/>
              </a:srgbClr>
            </a:solidFill>
          </p:spPr>
          <p:txBody>
            <a:bodyPr/>
            <a:lstStyle/>
            <a:p/>
          </p:txBody>
        </p:sp>
        <p:sp>
          <p:nvSpPr>
            <p:cNvPr id="58" name="rc58"/>
            <p:cNvSpPr/>
            <p:nvPr/>
          </p:nvSpPr>
          <p:spPr>
            <a:xfrm>
              <a:off x="6009484" y="2479787"/>
              <a:ext cx="249522" cy="48680"/>
            </a:xfrm>
            <a:prstGeom prst="rect">
              <a:avLst/>
            </a:prstGeom>
            <a:solidFill>
              <a:srgbClr val="1CABE2">
                <a:alpha val="100000"/>
              </a:srgbClr>
            </a:solidFill>
          </p:spPr>
          <p:txBody>
            <a:bodyPr/>
            <a:lstStyle/>
            <a:p/>
          </p:txBody>
        </p:sp>
        <p:sp>
          <p:nvSpPr>
            <p:cNvPr id="59" name="rc59"/>
            <p:cNvSpPr/>
            <p:nvPr/>
          </p:nvSpPr>
          <p:spPr>
            <a:xfrm>
              <a:off x="6286731" y="2557735"/>
              <a:ext cx="249522" cy="1544961"/>
            </a:xfrm>
            <a:prstGeom prst="rect">
              <a:avLst/>
            </a:prstGeom>
            <a:solidFill>
              <a:srgbClr val="80BD41">
                <a:alpha val="100000"/>
              </a:srgbClr>
            </a:solidFill>
          </p:spPr>
          <p:txBody>
            <a:bodyPr/>
            <a:lstStyle/>
            <a:p/>
          </p:txBody>
        </p:sp>
        <p:sp>
          <p:nvSpPr>
            <p:cNvPr id="60" name="rc60"/>
            <p:cNvSpPr/>
            <p:nvPr/>
          </p:nvSpPr>
          <p:spPr>
            <a:xfrm>
              <a:off x="6286731" y="2493354"/>
              <a:ext cx="249522" cy="64381"/>
            </a:xfrm>
            <a:prstGeom prst="rect">
              <a:avLst/>
            </a:prstGeom>
            <a:solidFill>
              <a:srgbClr val="1CABE2">
                <a:alpha val="100000"/>
              </a:srgbClr>
            </a:solidFill>
          </p:spPr>
          <p:txBody>
            <a:bodyPr/>
            <a:lstStyle/>
            <a:p/>
          </p:txBody>
        </p:sp>
        <p:sp>
          <p:nvSpPr>
            <p:cNvPr id="61" name="rc61"/>
            <p:cNvSpPr/>
            <p:nvPr/>
          </p:nvSpPr>
          <p:spPr>
            <a:xfrm>
              <a:off x="6563979" y="2621263"/>
              <a:ext cx="249522" cy="1481434"/>
            </a:xfrm>
            <a:prstGeom prst="rect">
              <a:avLst/>
            </a:prstGeom>
            <a:solidFill>
              <a:srgbClr val="80BD41">
                <a:alpha val="100000"/>
              </a:srgbClr>
            </a:solidFill>
          </p:spPr>
          <p:txBody>
            <a:bodyPr/>
            <a:lstStyle/>
            <a:p/>
          </p:txBody>
        </p:sp>
        <p:sp>
          <p:nvSpPr>
            <p:cNvPr id="62" name="rc62"/>
            <p:cNvSpPr/>
            <p:nvPr/>
          </p:nvSpPr>
          <p:spPr>
            <a:xfrm>
              <a:off x="6563979" y="2509745"/>
              <a:ext cx="249522" cy="111518"/>
            </a:xfrm>
            <a:prstGeom prst="rect">
              <a:avLst/>
            </a:prstGeom>
            <a:solidFill>
              <a:srgbClr val="1CABE2">
                <a:alpha val="100000"/>
              </a:srgbClr>
            </a:solidFill>
          </p:spPr>
          <p:txBody>
            <a:bodyPr/>
            <a:lstStyle/>
            <a:p/>
          </p:txBody>
        </p:sp>
        <p:sp>
          <p:nvSpPr>
            <p:cNvPr id="63" name="rc63"/>
            <p:cNvSpPr/>
            <p:nvPr/>
          </p:nvSpPr>
          <p:spPr>
            <a:xfrm>
              <a:off x="6841227" y="2668596"/>
              <a:ext cx="249522" cy="1434100"/>
            </a:xfrm>
            <a:prstGeom prst="rect">
              <a:avLst/>
            </a:prstGeom>
            <a:solidFill>
              <a:srgbClr val="80BD41">
                <a:alpha val="100000"/>
              </a:srgbClr>
            </a:solidFill>
          </p:spPr>
          <p:txBody>
            <a:bodyPr/>
            <a:lstStyle/>
            <a:p/>
          </p:txBody>
        </p:sp>
        <p:sp>
          <p:nvSpPr>
            <p:cNvPr id="64" name="rc64"/>
            <p:cNvSpPr/>
            <p:nvPr/>
          </p:nvSpPr>
          <p:spPr>
            <a:xfrm>
              <a:off x="6841227" y="2491350"/>
              <a:ext cx="249522" cy="177246"/>
            </a:xfrm>
            <a:prstGeom prst="rect">
              <a:avLst/>
            </a:prstGeom>
            <a:solidFill>
              <a:srgbClr val="1CABE2">
                <a:alpha val="100000"/>
              </a:srgbClr>
            </a:solidFill>
          </p:spPr>
          <p:txBody>
            <a:bodyPr/>
            <a:lstStyle/>
            <a:p/>
          </p:txBody>
        </p:sp>
        <p:sp>
          <p:nvSpPr>
            <p:cNvPr id="65" name="rc65"/>
            <p:cNvSpPr/>
            <p:nvPr/>
          </p:nvSpPr>
          <p:spPr>
            <a:xfrm>
              <a:off x="7118474" y="2608518"/>
              <a:ext cx="249522" cy="1494178"/>
            </a:xfrm>
            <a:prstGeom prst="rect">
              <a:avLst/>
            </a:prstGeom>
            <a:solidFill>
              <a:srgbClr val="80BD41">
                <a:alpha val="100000"/>
              </a:srgbClr>
            </a:solidFill>
          </p:spPr>
          <p:txBody>
            <a:bodyPr/>
            <a:lstStyle/>
            <a:p/>
          </p:txBody>
        </p:sp>
        <p:sp>
          <p:nvSpPr>
            <p:cNvPr id="66" name="rc66"/>
            <p:cNvSpPr/>
            <p:nvPr/>
          </p:nvSpPr>
          <p:spPr>
            <a:xfrm>
              <a:off x="7118474" y="2460736"/>
              <a:ext cx="249522" cy="147782"/>
            </a:xfrm>
            <a:prstGeom prst="rect">
              <a:avLst/>
            </a:prstGeom>
            <a:solidFill>
              <a:srgbClr val="1CABE2">
                <a:alpha val="100000"/>
              </a:srgbClr>
            </a:solidFill>
          </p:spPr>
          <p:txBody>
            <a:bodyPr/>
            <a:lstStyle/>
            <a:p/>
          </p:txBody>
        </p:sp>
        <p:sp>
          <p:nvSpPr>
            <p:cNvPr id="67" name="rc67"/>
            <p:cNvSpPr/>
            <p:nvPr/>
          </p:nvSpPr>
          <p:spPr>
            <a:xfrm>
              <a:off x="7395722" y="2549425"/>
              <a:ext cx="249522" cy="1553272"/>
            </a:xfrm>
            <a:prstGeom prst="rect">
              <a:avLst/>
            </a:prstGeom>
            <a:solidFill>
              <a:srgbClr val="80BD41">
                <a:alpha val="100000"/>
              </a:srgbClr>
            </a:solidFill>
          </p:spPr>
          <p:txBody>
            <a:bodyPr/>
            <a:lstStyle/>
            <a:p/>
          </p:txBody>
        </p:sp>
        <p:sp>
          <p:nvSpPr>
            <p:cNvPr id="68" name="rc68"/>
            <p:cNvSpPr/>
            <p:nvPr/>
          </p:nvSpPr>
          <p:spPr>
            <a:xfrm>
              <a:off x="7395722" y="2432520"/>
              <a:ext cx="249522" cy="116905"/>
            </a:xfrm>
            <a:prstGeom prst="rect">
              <a:avLst/>
            </a:prstGeom>
            <a:solidFill>
              <a:srgbClr val="1CABE2">
                <a:alpha val="100000"/>
              </a:srgbClr>
            </a:solidFill>
          </p:spPr>
          <p:txBody>
            <a:bodyPr/>
            <a:lstStyle/>
            <a:p/>
          </p:txBody>
        </p:sp>
        <p:sp>
          <p:nvSpPr>
            <p:cNvPr id="69" name="rc69"/>
            <p:cNvSpPr/>
            <p:nvPr/>
          </p:nvSpPr>
          <p:spPr>
            <a:xfrm>
              <a:off x="7672970" y="2529782"/>
              <a:ext cx="249522" cy="1572915"/>
            </a:xfrm>
            <a:prstGeom prst="rect">
              <a:avLst/>
            </a:prstGeom>
            <a:solidFill>
              <a:srgbClr val="80BD41">
                <a:alpha val="100000"/>
              </a:srgbClr>
            </a:solidFill>
          </p:spPr>
          <p:txBody>
            <a:bodyPr/>
            <a:lstStyle/>
            <a:p/>
          </p:txBody>
        </p:sp>
        <p:sp>
          <p:nvSpPr>
            <p:cNvPr id="70" name="rc70"/>
            <p:cNvSpPr/>
            <p:nvPr/>
          </p:nvSpPr>
          <p:spPr>
            <a:xfrm>
              <a:off x="7672970" y="2393004"/>
              <a:ext cx="249522" cy="136778"/>
            </a:xfrm>
            <a:prstGeom prst="rect">
              <a:avLst/>
            </a:prstGeom>
            <a:solidFill>
              <a:srgbClr val="1CABE2">
                <a:alpha val="100000"/>
              </a:srgbClr>
            </a:solidFill>
          </p:spPr>
          <p:txBody>
            <a:bodyPr/>
            <a:lstStyle/>
            <a:p/>
          </p:txBody>
        </p:sp>
        <p:sp>
          <p:nvSpPr>
            <p:cNvPr id="71" name="rc71"/>
            <p:cNvSpPr/>
            <p:nvPr/>
          </p:nvSpPr>
          <p:spPr>
            <a:xfrm>
              <a:off x="7950217" y="2435114"/>
              <a:ext cx="249522" cy="1667582"/>
            </a:xfrm>
            <a:prstGeom prst="rect">
              <a:avLst/>
            </a:prstGeom>
            <a:solidFill>
              <a:srgbClr val="80BD41">
                <a:alpha val="100000"/>
              </a:srgbClr>
            </a:solidFill>
          </p:spPr>
          <p:txBody>
            <a:bodyPr/>
            <a:lstStyle/>
            <a:p/>
          </p:txBody>
        </p:sp>
        <p:sp>
          <p:nvSpPr>
            <p:cNvPr id="72" name="rc72"/>
            <p:cNvSpPr/>
            <p:nvPr/>
          </p:nvSpPr>
          <p:spPr>
            <a:xfrm>
              <a:off x="7950217" y="2365641"/>
              <a:ext cx="249522" cy="69473"/>
            </a:xfrm>
            <a:prstGeom prst="rect">
              <a:avLst/>
            </a:prstGeom>
            <a:solidFill>
              <a:srgbClr val="1CABE2">
                <a:alpha val="100000"/>
              </a:srgbClr>
            </a:solidFill>
          </p:spPr>
          <p:txBody>
            <a:bodyPr/>
            <a:lstStyle/>
            <a:p/>
          </p:txBody>
        </p:sp>
        <p:sp>
          <p:nvSpPr>
            <p:cNvPr id="73" name="pl73"/>
            <p:cNvSpPr/>
            <p:nvPr/>
          </p:nvSpPr>
          <p:spPr>
            <a:xfrm>
              <a:off x="1421035" y="1236556"/>
              <a:ext cx="6653943" cy="839576"/>
            </a:xfrm>
            <a:custGeom>
              <a:avLst/>
              <a:pathLst>
                <a:path w="6653943" h="839576">
                  <a:moveTo>
                    <a:pt x="0" y="579018"/>
                  </a:moveTo>
                  <a:lnTo>
                    <a:pt x="277247" y="579018"/>
                  </a:lnTo>
                  <a:lnTo>
                    <a:pt x="554495" y="839576"/>
                  </a:lnTo>
                  <a:lnTo>
                    <a:pt x="831742" y="521116"/>
                  </a:lnTo>
                  <a:lnTo>
                    <a:pt x="1108990" y="115803"/>
                  </a:lnTo>
                  <a:lnTo>
                    <a:pt x="1386238" y="57901"/>
                  </a:lnTo>
                  <a:lnTo>
                    <a:pt x="1663485" y="0"/>
                  </a:lnTo>
                  <a:lnTo>
                    <a:pt x="1940733" y="57901"/>
                  </a:lnTo>
                  <a:lnTo>
                    <a:pt x="2217981" y="144754"/>
                  </a:lnTo>
                  <a:lnTo>
                    <a:pt x="2495228" y="144754"/>
                  </a:lnTo>
                  <a:lnTo>
                    <a:pt x="2772476" y="86852"/>
                  </a:lnTo>
                  <a:lnTo>
                    <a:pt x="3049724" y="57901"/>
                  </a:lnTo>
                  <a:lnTo>
                    <a:pt x="3326971" y="86852"/>
                  </a:lnTo>
                  <a:lnTo>
                    <a:pt x="3604219" y="86852"/>
                  </a:lnTo>
                  <a:lnTo>
                    <a:pt x="3881467" y="144754"/>
                  </a:lnTo>
                  <a:lnTo>
                    <a:pt x="4158714" y="144754"/>
                  </a:lnTo>
                  <a:lnTo>
                    <a:pt x="4435962" y="86852"/>
                  </a:lnTo>
                  <a:lnTo>
                    <a:pt x="4713210" y="57901"/>
                  </a:lnTo>
                  <a:lnTo>
                    <a:pt x="4990457" y="86852"/>
                  </a:lnTo>
                  <a:lnTo>
                    <a:pt x="5267705" y="173705"/>
                  </a:lnTo>
                  <a:lnTo>
                    <a:pt x="5544953" y="289509"/>
                  </a:lnTo>
                  <a:lnTo>
                    <a:pt x="5822200" y="231607"/>
                  </a:lnTo>
                  <a:lnTo>
                    <a:pt x="6099448" y="173705"/>
                  </a:lnTo>
                  <a:lnTo>
                    <a:pt x="6376696" y="202656"/>
                  </a:lnTo>
                  <a:lnTo>
                    <a:pt x="6653943" y="86852"/>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03481" y="2748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5" name="tx85"/>
            <p:cNvSpPr/>
            <p:nvPr/>
          </p:nvSpPr>
          <p:spPr>
            <a:xfrm>
              <a:off x="2689720" y="2627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86" name="tx86"/>
            <p:cNvSpPr/>
            <p:nvPr/>
          </p:nvSpPr>
          <p:spPr>
            <a:xfrm>
              <a:off x="4115135" y="2475659"/>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87" name="tx87"/>
            <p:cNvSpPr/>
            <p:nvPr/>
          </p:nvSpPr>
          <p:spPr>
            <a:xfrm>
              <a:off x="5501373" y="236051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8" name="tx88"/>
            <p:cNvSpPr/>
            <p:nvPr/>
          </p:nvSpPr>
          <p:spPr>
            <a:xfrm>
              <a:off x="6571187" y="2373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89" name="tx89"/>
            <p:cNvSpPr/>
            <p:nvPr/>
          </p:nvSpPr>
          <p:spPr>
            <a:xfrm>
              <a:off x="6848435" y="23553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0" name="tx90"/>
            <p:cNvSpPr/>
            <p:nvPr/>
          </p:nvSpPr>
          <p:spPr>
            <a:xfrm>
              <a:off x="7125682" y="23248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1" name="tx91"/>
            <p:cNvSpPr/>
            <p:nvPr/>
          </p:nvSpPr>
          <p:spPr>
            <a:xfrm>
              <a:off x="7402930" y="2296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2" name="tx92"/>
            <p:cNvSpPr/>
            <p:nvPr/>
          </p:nvSpPr>
          <p:spPr>
            <a:xfrm>
              <a:off x="7680178" y="22571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3" name="tx93"/>
            <p:cNvSpPr/>
            <p:nvPr/>
          </p:nvSpPr>
          <p:spPr>
            <a:xfrm>
              <a:off x="7957425"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4" name="pl94"/>
            <p:cNvSpPr/>
            <p:nvPr/>
          </p:nvSpPr>
          <p:spPr>
            <a:xfrm>
              <a:off x="1421035"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86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292.9</a:t>
              </a:r>
            </a:p>
          </p:txBody>
        </p:sp>
        <p:sp>
          <p:nvSpPr>
            <p:cNvPr id="105" name="tx105"/>
            <p:cNvSpPr/>
            <p:nvPr/>
          </p:nvSpPr>
          <p:spPr>
            <a:xfrm>
              <a:off x="1329607" y="29777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77.8</a:t>
              </a:r>
            </a:p>
          </p:txBody>
        </p:sp>
        <p:sp>
          <p:nvSpPr>
            <p:cNvPr id="106" name="tx106"/>
            <p:cNvSpPr/>
            <p:nvPr/>
          </p:nvSpPr>
          <p:spPr>
            <a:xfrm>
              <a:off x="2689720" y="34179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395.6</a:t>
              </a:r>
            </a:p>
          </p:txBody>
        </p:sp>
        <p:sp>
          <p:nvSpPr>
            <p:cNvPr id="107" name="tx107"/>
            <p:cNvSpPr/>
            <p:nvPr/>
          </p:nvSpPr>
          <p:spPr>
            <a:xfrm>
              <a:off x="2715845" y="27493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08" name="tx108"/>
            <p:cNvSpPr/>
            <p:nvPr/>
          </p:nvSpPr>
          <p:spPr>
            <a:xfrm>
              <a:off x="4075958" y="33517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435.9</a:t>
              </a:r>
            </a:p>
          </p:txBody>
        </p:sp>
        <p:sp>
          <p:nvSpPr>
            <p:cNvPr id="109" name="tx109"/>
            <p:cNvSpPr/>
            <p:nvPr/>
          </p:nvSpPr>
          <p:spPr>
            <a:xfrm>
              <a:off x="4102084" y="26060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a:t>
              </a:r>
            </a:p>
          </p:txBody>
        </p:sp>
        <p:sp>
          <p:nvSpPr>
            <p:cNvPr id="110" name="tx110"/>
            <p:cNvSpPr/>
            <p:nvPr/>
          </p:nvSpPr>
          <p:spPr>
            <a:xfrm>
              <a:off x="5462196" y="33127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459.7</a:t>
              </a:r>
            </a:p>
          </p:txBody>
        </p:sp>
        <p:sp>
          <p:nvSpPr>
            <p:cNvPr id="111" name="tx111"/>
            <p:cNvSpPr/>
            <p:nvPr/>
          </p:nvSpPr>
          <p:spPr>
            <a:xfrm>
              <a:off x="5488322" y="25095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2" name="tx112"/>
            <p:cNvSpPr/>
            <p:nvPr/>
          </p:nvSpPr>
          <p:spPr>
            <a:xfrm>
              <a:off x="6610364" y="332693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a:t>
              </a:r>
            </a:p>
          </p:txBody>
        </p:sp>
        <p:sp>
          <p:nvSpPr>
            <p:cNvPr id="113" name="tx113"/>
            <p:cNvSpPr/>
            <p:nvPr/>
          </p:nvSpPr>
          <p:spPr>
            <a:xfrm>
              <a:off x="6636489" y="253041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4" name="tx114"/>
            <p:cNvSpPr/>
            <p:nvPr/>
          </p:nvSpPr>
          <p:spPr>
            <a:xfrm>
              <a:off x="6848435" y="33505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436.6</a:t>
              </a:r>
            </a:p>
          </p:txBody>
        </p:sp>
        <p:sp>
          <p:nvSpPr>
            <p:cNvPr id="115" name="tx115"/>
            <p:cNvSpPr/>
            <p:nvPr/>
          </p:nvSpPr>
          <p:spPr>
            <a:xfrm>
              <a:off x="6913737" y="2545200"/>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6" name="tx116"/>
            <p:cNvSpPr/>
            <p:nvPr/>
          </p:nvSpPr>
          <p:spPr>
            <a:xfrm>
              <a:off x="7125682" y="3320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454.9</a:t>
              </a:r>
            </a:p>
          </p:txBody>
        </p:sp>
        <p:sp>
          <p:nvSpPr>
            <p:cNvPr id="117" name="tx117"/>
            <p:cNvSpPr/>
            <p:nvPr/>
          </p:nvSpPr>
          <p:spPr>
            <a:xfrm>
              <a:off x="7190985" y="2499854"/>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8" name="tx118"/>
            <p:cNvSpPr/>
            <p:nvPr/>
          </p:nvSpPr>
          <p:spPr>
            <a:xfrm>
              <a:off x="7402930" y="3291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472.9</a:t>
              </a:r>
            </a:p>
          </p:txBody>
        </p:sp>
        <p:sp>
          <p:nvSpPr>
            <p:cNvPr id="119" name="tx119"/>
            <p:cNvSpPr/>
            <p:nvPr/>
          </p:nvSpPr>
          <p:spPr>
            <a:xfrm>
              <a:off x="7429055" y="2455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20" name="tx120"/>
            <p:cNvSpPr/>
            <p:nvPr/>
          </p:nvSpPr>
          <p:spPr>
            <a:xfrm>
              <a:off x="7680178" y="32811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478.9</a:t>
              </a:r>
            </a:p>
          </p:txBody>
        </p:sp>
        <p:sp>
          <p:nvSpPr>
            <p:cNvPr id="121" name="tx121"/>
            <p:cNvSpPr/>
            <p:nvPr/>
          </p:nvSpPr>
          <p:spPr>
            <a:xfrm>
              <a:off x="7706303" y="24263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22" name="tx122"/>
            <p:cNvSpPr/>
            <p:nvPr/>
          </p:nvSpPr>
          <p:spPr>
            <a:xfrm>
              <a:off x="7957425" y="32338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507.7</a:t>
              </a:r>
            </a:p>
          </p:txBody>
        </p:sp>
        <p:sp>
          <p:nvSpPr>
            <p:cNvPr id="123" name="tx123"/>
            <p:cNvSpPr/>
            <p:nvPr/>
          </p:nvSpPr>
          <p:spPr>
            <a:xfrm>
              <a:off x="7983551" y="23664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293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4081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5870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48663"/>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Senegal, 2000-2024</a:t>
              </a:r>
            </a:p>
          </p:txBody>
        </p:sp>
        <p:sp>
          <p:nvSpPr>
            <p:cNvPr id="153" name="pl153"/>
            <p:cNvSpPr/>
            <p:nvPr/>
          </p:nvSpPr>
          <p:spPr>
            <a:xfrm>
              <a:off x="25395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0261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5126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828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2694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607207" cy="167191"/>
            </a:xfrm>
            <a:prstGeom prst="rect">
              <a:avLst/>
            </a:prstGeom>
            <a:solidFill>
              <a:srgbClr val="80BD41">
                <a:alpha val="100000"/>
              </a:srgbClr>
            </a:solidFill>
          </p:spPr>
          <p:txBody>
            <a:bodyPr/>
            <a:lstStyle/>
            <a:p/>
          </p:txBody>
        </p:sp>
        <p:sp>
          <p:nvSpPr>
            <p:cNvPr id="163" name="rc163"/>
            <p:cNvSpPr/>
            <p:nvPr/>
          </p:nvSpPr>
          <p:spPr>
            <a:xfrm>
              <a:off x="6903481" y="5889059"/>
              <a:ext cx="422094" cy="167191"/>
            </a:xfrm>
            <a:prstGeom prst="rect">
              <a:avLst/>
            </a:prstGeom>
            <a:solidFill>
              <a:srgbClr val="1CABE2">
                <a:alpha val="100000"/>
              </a:srgbClr>
            </a:solidFill>
          </p:spPr>
          <p:txBody>
            <a:bodyPr/>
            <a:lstStyle/>
            <a:p/>
          </p:txBody>
        </p:sp>
        <p:sp>
          <p:nvSpPr>
            <p:cNvPr id="164" name="rc164"/>
            <p:cNvSpPr/>
            <p:nvPr/>
          </p:nvSpPr>
          <p:spPr>
            <a:xfrm>
              <a:off x="1296273" y="5680069"/>
              <a:ext cx="5953461" cy="167191"/>
            </a:xfrm>
            <a:prstGeom prst="rect">
              <a:avLst/>
            </a:prstGeom>
            <a:solidFill>
              <a:srgbClr val="80BD41">
                <a:alpha val="100000"/>
              </a:srgbClr>
            </a:solidFill>
          </p:spPr>
          <p:txBody>
            <a:bodyPr/>
            <a:lstStyle/>
            <a:p/>
          </p:txBody>
        </p:sp>
        <p:sp>
          <p:nvSpPr>
            <p:cNvPr id="165" name="rc165"/>
            <p:cNvSpPr/>
            <p:nvPr/>
          </p:nvSpPr>
          <p:spPr>
            <a:xfrm>
              <a:off x="7249735" y="5680069"/>
              <a:ext cx="517703" cy="167191"/>
            </a:xfrm>
            <a:prstGeom prst="rect">
              <a:avLst/>
            </a:prstGeom>
            <a:solidFill>
              <a:srgbClr val="1CABE2">
                <a:alpha val="100000"/>
              </a:srgbClr>
            </a:solidFill>
          </p:spPr>
          <p:txBody>
            <a:bodyPr/>
            <a:lstStyle/>
            <a:p/>
          </p:txBody>
        </p:sp>
        <p:sp>
          <p:nvSpPr>
            <p:cNvPr id="166" name="rc166"/>
            <p:cNvSpPr/>
            <p:nvPr/>
          </p:nvSpPr>
          <p:spPr>
            <a:xfrm>
              <a:off x="1296273" y="5471080"/>
              <a:ext cx="6311775" cy="167191"/>
            </a:xfrm>
            <a:prstGeom prst="rect">
              <a:avLst/>
            </a:prstGeom>
            <a:solidFill>
              <a:srgbClr val="80BD41">
                <a:alpha val="100000"/>
              </a:srgbClr>
            </a:solidFill>
          </p:spPr>
          <p:txBody>
            <a:bodyPr/>
            <a:lstStyle/>
            <a:p/>
          </p:txBody>
        </p:sp>
        <p:sp>
          <p:nvSpPr>
            <p:cNvPr id="167" name="rc167"/>
            <p:cNvSpPr/>
            <p:nvPr/>
          </p:nvSpPr>
          <p:spPr>
            <a:xfrm>
              <a:off x="7608049" y="5471080"/>
              <a:ext cx="262954" cy="167191"/>
            </a:xfrm>
            <a:prstGeom prst="rect">
              <a:avLst/>
            </a:prstGeom>
            <a:solidFill>
              <a:srgbClr val="1CABE2">
                <a:alpha val="100000"/>
              </a:srgbClr>
            </a:solidFill>
          </p:spPr>
          <p:txBody>
            <a:bodyPr/>
            <a:lstStyle/>
            <a:p/>
          </p:txBody>
        </p:sp>
        <p:sp>
          <p:nvSpPr>
            <p:cNvPr id="168" name="tx168"/>
            <p:cNvSpPr/>
            <p:nvPr/>
          </p:nvSpPr>
          <p:spPr>
            <a:xfrm>
              <a:off x="748222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69" name="tx169"/>
            <p:cNvSpPr/>
            <p:nvPr/>
          </p:nvSpPr>
          <p:spPr>
            <a:xfrm>
              <a:off x="794618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520.5</a:t>
              </a:r>
            </a:p>
          </p:txBody>
        </p:sp>
        <p:sp>
          <p:nvSpPr>
            <p:cNvPr id="170" name="tx170"/>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1" name="tx171"/>
            <p:cNvSpPr/>
            <p:nvPr/>
          </p:nvSpPr>
          <p:spPr>
            <a:xfrm>
              <a:off x="4009442"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451</a:t>
              </a:r>
            </a:p>
          </p:txBody>
        </p:sp>
        <p:sp>
          <p:nvSpPr>
            <p:cNvPr id="172" name="tx172"/>
            <p:cNvSpPr/>
            <p:nvPr/>
          </p:nvSpPr>
          <p:spPr>
            <a:xfrm>
              <a:off x="7054238" y="59321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3" name="tx173"/>
            <p:cNvSpPr/>
            <p:nvPr/>
          </p:nvSpPr>
          <p:spPr>
            <a:xfrm>
              <a:off x="4137366"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478.9</a:t>
              </a:r>
            </a:p>
          </p:txBody>
        </p:sp>
        <p:sp>
          <p:nvSpPr>
            <p:cNvPr id="174" name="tx174"/>
            <p:cNvSpPr/>
            <p:nvPr/>
          </p:nvSpPr>
          <p:spPr>
            <a:xfrm>
              <a:off x="740309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a:t>
              </a:r>
            </a:p>
          </p:txBody>
        </p:sp>
        <p:sp>
          <p:nvSpPr>
            <p:cNvPr id="175" name="tx175"/>
            <p:cNvSpPr/>
            <p:nvPr/>
          </p:nvSpPr>
          <p:spPr>
            <a:xfrm>
              <a:off x="431652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507.7</a:t>
              </a:r>
            </a:p>
          </p:txBody>
        </p:sp>
        <p:sp>
          <p:nvSpPr>
            <p:cNvPr id="176" name="tx176"/>
            <p:cNvSpPr/>
            <p:nvPr/>
          </p:nvSpPr>
          <p:spPr>
            <a:xfrm>
              <a:off x="7634033"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662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15286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(96%) was higher than in 2019 (93%).
The number of children vaccinated with DTP1 increased 13% compared to in 2019.
The number of surviving infants increased approximately 9% compared to in 2019.
In 2024, 100,000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Senegal</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1199950"/>
            </a:xfrm>
            <a:custGeom>
              <a:avLst/>
              <a:pathLst>
                <a:path w="3397293" h="1199950">
                  <a:moveTo>
                    <a:pt x="0" y="1199950"/>
                  </a:moveTo>
                  <a:lnTo>
                    <a:pt x="141553" y="1199950"/>
                  </a:lnTo>
                  <a:lnTo>
                    <a:pt x="283107" y="971388"/>
                  </a:lnTo>
                  <a:lnTo>
                    <a:pt x="424661" y="599975"/>
                  </a:lnTo>
                  <a:lnTo>
                    <a:pt x="566215" y="199991"/>
                  </a:lnTo>
                  <a:lnTo>
                    <a:pt x="707769" y="285702"/>
                  </a:lnTo>
                  <a:lnTo>
                    <a:pt x="849323" y="142851"/>
                  </a:lnTo>
                  <a:lnTo>
                    <a:pt x="990877" y="0"/>
                  </a:lnTo>
                  <a:lnTo>
                    <a:pt x="1132431" y="171421"/>
                  </a:lnTo>
                  <a:lnTo>
                    <a:pt x="1273984" y="228562"/>
                  </a:lnTo>
                  <a:lnTo>
                    <a:pt x="1415538" y="142851"/>
                  </a:lnTo>
                  <a:lnTo>
                    <a:pt x="1557092" y="57140"/>
                  </a:lnTo>
                  <a:lnTo>
                    <a:pt x="1698646" y="85710"/>
                  </a:lnTo>
                  <a:lnTo>
                    <a:pt x="1840200" y="57140"/>
                  </a:lnTo>
                  <a:lnTo>
                    <a:pt x="1981754" y="142851"/>
                  </a:lnTo>
                  <a:lnTo>
                    <a:pt x="2123308" y="142851"/>
                  </a:lnTo>
                  <a:lnTo>
                    <a:pt x="2264862" y="28570"/>
                  </a:lnTo>
                  <a:lnTo>
                    <a:pt x="2406416" y="28570"/>
                  </a:lnTo>
                  <a:lnTo>
                    <a:pt x="2547969" y="57140"/>
                  </a:lnTo>
                  <a:lnTo>
                    <a:pt x="2689523" y="85710"/>
                  </a:lnTo>
                  <a:lnTo>
                    <a:pt x="2831077" y="314272"/>
                  </a:lnTo>
                  <a:lnTo>
                    <a:pt x="2972631" y="257132"/>
                  </a:lnTo>
                  <a:lnTo>
                    <a:pt x="3114185" y="28570"/>
                  </a:lnTo>
                  <a:lnTo>
                    <a:pt x="3255739" y="5714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1199950"/>
            </a:xfrm>
            <a:custGeom>
              <a:avLst/>
              <a:pathLst>
                <a:path w="3397293" h="1199950">
                  <a:moveTo>
                    <a:pt x="0" y="1199950"/>
                  </a:moveTo>
                  <a:lnTo>
                    <a:pt x="141553" y="1199950"/>
                  </a:lnTo>
                  <a:lnTo>
                    <a:pt x="283107" y="971388"/>
                  </a:lnTo>
                  <a:lnTo>
                    <a:pt x="424661" y="599975"/>
                  </a:lnTo>
                  <a:lnTo>
                    <a:pt x="566215" y="199991"/>
                  </a:lnTo>
                  <a:lnTo>
                    <a:pt x="707769" y="285702"/>
                  </a:lnTo>
                  <a:lnTo>
                    <a:pt x="849323" y="142851"/>
                  </a:lnTo>
                  <a:lnTo>
                    <a:pt x="990877" y="0"/>
                  </a:lnTo>
                  <a:lnTo>
                    <a:pt x="1132431" y="171421"/>
                  </a:lnTo>
                  <a:lnTo>
                    <a:pt x="1273984" y="228562"/>
                  </a:lnTo>
                  <a:lnTo>
                    <a:pt x="1415538" y="142851"/>
                  </a:lnTo>
                  <a:lnTo>
                    <a:pt x="1557092" y="57140"/>
                  </a:lnTo>
                  <a:lnTo>
                    <a:pt x="1698646" y="85710"/>
                  </a:lnTo>
                  <a:lnTo>
                    <a:pt x="1840200" y="57140"/>
                  </a:lnTo>
                  <a:lnTo>
                    <a:pt x="1981754" y="142851"/>
                  </a:lnTo>
                  <a:lnTo>
                    <a:pt x="2123308" y="142851"/>
                  </a:lnTo>
                  <a:lnTo>
                    <a:pt x="2264862" y="28570"/>
                  </a:lnTo>
                  <a:lnTo>
                    <a:pt x="2406416" y="28570"/>
                  </a:lnTo>
                  <a:lnTo>
                    <a:pt x="2547969" y="57140"/>
                  </a:lnTo>
                  <a:lnTo>
                    <a:pt x="2689523" y="85710"/>
                  </a:lnTo>
                  <a:lnTo>
                    <a:pt x="2831077" y="314272"/>
                  </a:lnTo>
                  <a:lnTo>
                    <a:pt x="2972631" y="257132"/>
                  </a:lnTo>
                  <a:lnTo>
                    <a:pt x="3114185" y="28570"/>
                  </a:lnTo>
                  <a:lnTo>
                    <a:pt x="3255739" y="5714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1199950"/>
            </a:xfrm>
            <a:custGeom>
              <a:avLst/>
              <a:pathLst>
                <a:path w="3397293" h="1199950">
                  <a:moveTo>
                    <a:pt x="0" y="1199950"/>
                  </a:moveTo>
                  <a:lnTo>
                    <a:pt x="141553" y="1199950"/>
                  </a:lnTo>
                  <a:lnTo>
                    <a:pt x="283107" y="971388"/>
                  </a:lnTo>
                  <a:lnTo>
                    <a:pt x="424661" y="599975"/>
                  </a:lnTo>
                  <a:lnTo>
                    <a:pt x="566215" y="199991"/>
                  </a:lnTo>
                  <a:lnTo>
                    <a:pt x="707769" y="285702"/>
                  </a:lnTo>
                  <a:lnTo>
                    <a:pt x="849323" y="142851"/>
                  </a:lnTo>
                  <a:lnTo>
                    <a:pt x="990877" y="0"/>
                  </a:lnTo>
                  <a:lnTo>
                    <a:pt x="1132431" y="171421"/>
                  </a:lnTo>
                  <a:lnTo>
                    <a:pt x="1273984" y="228562"/>
                  </a:lnTo>
                  <a:lnTo>
                    <a:pt x="1415538" y="142851"/>
                  </a:lnTo>
                  <a:lnTo>
                    <a:pt x="1557092" y="57140"/>
                  </a:lnTo>
                  <a:lnTo>
                    <a:pt x="1698646" y="85710"/>
                  </a:lnTo>
                  <a:lnTo>
                    <a:pt x="1840200" y="57140"/>
                  </a:lnTo>
                  <a:lnTo>
                    <a:pt x="1981754" y="142851"/>
                  </a:lnTo>
                  <a:lnTo>
                    <a:pt x="2123308" y="142851"/>
                  </a:lnTo>
                  <a:lnTo>
                    <a:pt x="2264862" y="28570"/>
                  </a:lnTo>
                  <a:lnTo>
                    <a:pt x="2406416" y="28570"/>
                  </a:lnTo>
                  <a:lnTo>
                    <a:pt x="2547969" y="57140"/>
                  </a:lnTo>
                  <a:lnTo>
                    <a:pt x="2689523" y="85710"/>
                  </a:lnTo>
                  <a:lnTo>
                    <a:pt x="2831077" y="314272"/>
                  </a:lnTo>
                  <a:lnTo>
                    <a:pt x="2972631" y="257132"/>
                  </a:lnTo>
                  <a:lnTo>
                    <a:pt x="3114185" y="28570"/>
                  </a:lnTo>
                  <a:lnTo>
                    <a:pt x="3255739" y="5714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7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80231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60" name="tx60"/>
            <p:cNvSpPr/>
            <p:nvPr/>
          </p:nvSpPr>
          <p:spPr>
            <a:xfrm>
              <a:off x="28051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61456" y="471005"/>
              <a:ext cx="25163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Senegal, 2000-2024</a:t>
              </a:r>
            </a:p>
          </p:txBody>
        </p:sp>
        <p:sp>
          <p:nvSpPr>
            <p:cNvPr id="63" name="pl63"/>
            <p:cNvSpPr/>
            <p:nvPr/>
          </p:nvSpPr>
          <p:spPr>
            <a:xfrm>
              <a:off x="5267799" y="33463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1925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0387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3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69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42583"/>
              <a:ext cx="3397293" cy="2422977"/>
            </a:xfrm>
            <a:custGeom>
              <a:avLst/>
              <a:pathLst>
                <a:path w="3397293" h="2422977">
                  <a:moveTo>
                    <a:pt x="0" y="2422977"/>
                  </a:moveTo>
                  <a:lnTo>
                    <a:pt x="141553" y="2422977"/>
                  </a:lnTo>
                  <a:lnTo>
                    <a:pt x="283107" y="1961457"/>
                  </a:lnTo>
                  <a:lnTo>
                    <a:pt x="424661" y="1211488"/>
                  </a:lnTo>
                  <a:lnTo>
                    <a:pt x="566215" y="403829"/>
                  </a:lnTo>
                  <a:lnTo>
                    <a:pt x="707769" y="576899"/>
                  </a:lnTo>
                  <a:lnTo>
                    <a:pt x="849323" y="288449"/>
                  </a:lnTo>
                  <a:lnTo>
                    <a:pt x="990877" y="0"/>
                  </a:lnTo>
                  <a:lnTo>
                    <a:pt x="1132431" y="346139"/>
                  </a:lnTo>
                  <a:lnTo>
                    <a:pt x="1273984" y="461519"/>
                  </a:lnTo>
                  <a:lnTo>
                    <a:pt x="1415538" y="288449"/>
                  </a:lnTo>
                  <a:lnTo>
                    <a:pt x="1557092" y="115379"/>
                  </a:lnTo>
                  <a:lnTo>
                    <a:pt x="1698646" y="173069"/>
                  </a:lnTo>
                  <a:lnTo>
                    <a:pt x="1840200" y="115379"/>
                  </a:lnTo>
                  <a:lnTo>
                    <a:pt x="1981754" y="288449"/>
                  </a:lnTo>
                  <a:lnTo>
                    <a:pt x="2123308" y="288449"/>
                  </a:lnTo>
                  <a:lnTo>
                    <a:pt x="2264862" y="57689"/>
                  </a:lnTo>
                  <a:lnTo>
                    <a:pt x="2406416" y="57689"/>
                  </a:lnTo>
                  <a:lnTo>
                    <a:pt x="2547969" y="115379"/>
                  </a:lnTo>
                  <a:lnTo>
                    <a:pt x="2689523" y="173069"/>
                  </a:lnTo>
                  <a:lnTo>
                    <a:pt x="2831077" y="634589"/>
                  </a:lnTo>
                  <a:lnTo>
                    <a:pt x="2972631" y="519209"/>
                  </a:lnTo>
                  <a:lnTo>
                    <a:pt x="3114185" y="57689"/>
                  </a:lnTo>
                  <a:lnTo>
                    <a:pt x="3255739" y="115379"/>
                  </a:lnTo>
                  <a:lnTo>
                    <a:pt x="3397293" y="173069"/>
                  </a:lnTo>
                </a:path>
              </a:pathLst>
            </a:custGeom>
            <a:ln w="27101" cap="flat">
              <a:solidFill>
                <a:srgbClr val="0058AB">
                  <a:alpha val="100000"/>
                </a:srgbClr>
              </a:solidFill>
              <a:prstDash val="solid"/>
              <a:round/>
            </a:ln>
          </p:spPr>
          <p:txBody>
            <a:bodyPr/>
            <a:lstStyle/>
            <a:p/>
          </p:txBody>
        </p:sp>
        <p:sp>
          <p:nvSpPr>
            <p:cNvPr id="77" name="pl77"/>
            <p:cNvSpPr/>
            <p:nvPr/>
          </p:nvSpPr>
          <p:spPr>
            <a:xfrm>
              <a:off x="5437664" y="1615653"/>
              <a:ext cx="3397293" cy="807659"/>
            </a:xfrm>
            <a:custGeom>
              <a:avLst/>
              <a:pathLst>
                <a:path w="3397293" h="807659">
                  <a:moveTo>
                    <a:pt x="0" y="807659"/>
                  </a:moveTo>
                  <a:lnTo>
                    <a:pt x="141553" y="807659"/>
                  </a:lnTo>
                  <a:lnTo>
                    <a:pt x="283107" y="807659"/>
                  </a:lnTo>
                  <a:lnTo>
                    <a:pt x="424661" y="692279"/>
                  </a:lnTo>
                  <a:lnTo>
                    <a:pt x="566215" y="576899"/>
                  </a:lnTo>
                  <a:lnTo>
                    <a:pt x="707769" y="519209"/>
                  </a:lnTo>
                  <a:lnTo>
                    <a:pt x="849323" y="461519"/>
                  </a:lnTo>
                  <a:lnTo>
                    <a:pt x="990877" y="461519"/>
                  </a:lnTo>
                  <a:lnTo>
                    <a:pt x="1132431" y="288449"/>
                  </a:lnTo>
                  <a:lnTo>
                    <a:pt x="1273984" y="173069"/>
                  </a:lnTo>
                  <a:lnTo>
                    <a:pt x="1415538" y="173069"/>
                  </a:lnTo>
                  <a:lnTo>
                    <a:pt x="1557092" y="115379"/>
                  </a:lnTo>
                  <a:lnTo>
                    <a:pt x="1698646" y="115379"/>
                  </a:lnTo>
                  <a:lnTo>
                    <a:pt x="1840200" y="173069"/>
                  </a:lnTo>
                  <a:lnTo>
                    <a:pt x="1981754" y="115379"/>
                  </a:lnTo>
                  <a:lnTo>
                    <a:pt x="2123308" y="57689"/>
                  </a:lnTo>
                  <a:lnTo>
                    <a:pt x="2264862" y="0"/>
                  </a:lnTo>
                  <a:lnTo>
                    <a:pt x="2406416" y="0"/>
                  </a:lnTo>
                  <a:lnTo>
                    <a:pt x="2547969" y="0"/>
                  </a:lnTo>
                  <a:lnTo>
                    <a:pt x="2689523" y="0"/>
                  </a:lnTo>
                  <a:lnTo>
                    <a:pt x="2831077" y="173069"/>
                  </a:lnTo>
                  <a:lnTo>
                    <a:pt x="2972631" y="230759"/>
                  </a:lnTo>
                  <a:lnTo>
                    <a:pt x="3114185" y="57689"/>
                  </a:lnTo>
                  <a:lnTo>
                    <a:pt x="3255739" y="115379"/>
                  </a:lnTo>
                  <a:lnTo>
                    <a:pt x="3397293" y="57689"/>
                  </a:lnTo>
                </a:path>
              </a:pathLst>
            </a:custGeom>
            <a:ln w="27101" cap="flat">
              <a:solidFill>
                <a:srgbClr val="80BD41">
                  <a:alpha val="100000"/>
                </a:srgbClr>
              </a:solidFill>
              <a:prstDash val="solid"/>
              <a:round/>
            </a:ln>
          </p:spPr>
          <p:txBody>
            <a:bodyPr/>
            <a:lstStyle/>
            <a:p/>
          </p:txBody>
        </p:sp>
        <p:sp>
          <p:nvSpPr>
            <p:cNvPr id="78" name="pl78"/>
            <p:cNvSpPr/>
            <p:nvPr/>
          </p:nvSpPr>
          <p:spPr>
            <a:xfrm>
              <a:off x="5437664" y="1615653"/>
              <a:ext cx="3397293" cy="1846077"/>
            </a:xfrm>
            <a:custGeom>
              <a:avLst/>
              <a:pathLst>
                <a:path w="3397293" h="1846077">
                  <a:moveTo>
                    <a:pt x="0" y="1788387"/>
                  </a:moveTo>
                  <a:lnTo>
                    <a:pt x="141553" y="1846077"/>
                  </a:lnTo>
                  <a:lnTo>
                    <a:pt x="283107" y="1730697"/>
                  </a:lnTo>
                  <a:lnTo>
                    <a:pt x="424661" y="1499938"/>
                  </a:lnTo>
                  <a:lnTo>
                    <a:pt x="566215" y="1211488"/>
                  </a:lnTo>
                  <a:lnTo>
                    <a:pt x="707769" y="980728"/>
                  </a:lnTo>
                  <a:lnTo>
                    <a:pt x="849323" y="807659"/>
                  </a:lnTo>
                  <a:lnTo>
                    <a:pt x="990877" y="692279"/>
                  </a:lnTo>
                  <a:lnTo>
                    <a:pt x="1132431" y="403829"/>
                  </a:lnTo>
                  <a:lnTo>
                    <a:pt x="1273984" y="115379"/>
                  </a:lnTo>
                  <a:lnTo>
                    <a:pt x="1415538" y="346139"/>
                  </a:lnTo>
                  <a:lnTo>
                    <a:pt x="1557092" y="403829"/>
                  </a:lnTo>
                  <a:lnTo>
                    <a:pt x="1698646" y="692279"/>
                  </a:lnTo>
                  <a:lnTo>
                    <a:pt x="1840200" y="692279"/>
                  </a:lnTo>
                  <a:lnTo>
                    <a:pt x="1981754" y="519209"/>
                  </a:lnTo>
                  <a:lnTo>
                    <a:pt x="2123308" y="576899"/>
                  </a:lnTo>
                  <a:lnTo>
                    <a:pt x="2264862" y="288449"/>
                  </a:lnTo>
                  <a:lnTo>
                    <a:pt x="2406416" y="230759"/>
                  </a:lnTo>
                  <a:lnTo>
                    <a:pt x="2547969" y="115379"/>
                  </a:lnTo>
                  <a:lnTo>
                    <a:pt x="2689523" y="0"/>
                  </a:lnTo>
                  <a:lnTo>
                    <a:pt x="2831077" y="173069"/>
                  </a:lnTo>
                  <a:lnTo>
                    <a:pt x="2972631" y="173069"/>
                  </a:lnTo>
                  <a:lnTo>
                    <a:pt x="3114185" y="173069"/>
                  </a:lnTo>
                  <a:lnTo>
                    <a:pt x="3255739" y="57689"/>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161565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42583"/>
              <a:ext cx="3397293" cy="2422977"/>
            </a:xfrm>
            <a:custGeom>
              <a:avLst/>
              <a:pathLst>
                <a:path w="3397293" h="2422977">
                  <a:moveTo>
                    <a:pt x="0" y="2422977"/>
                  </a:moveTo>
                  <a:lnTo>
                    <a:pt x="141553" y="2422977"/>
                  </a:lnTo>
                  <a:lnTo>
                    <a:pt x="283107" y="1961457"/>
                  </a:lnTo>
                  <a:lnTo>
                    <a:pt x="424661" y="1211488"/>
                  </a:lnTo>
                  <a:lnTo>
                    <a:pt x="566215" y="403829"/>
                  </a:lnTo>
                  <a:lnTo>
                    <a:pt x="707769" y="576899"/>
                  </a:lnTo>
                  <a:lnTo>
                    <a:pt x="849323" y="288449"/>
                  </a:lnTo>
                  <a:lnTo>
                    <a:pt x="990877" y="0"/>
                  </a:lnTo>
                  <a:lnTo>
                    <a:pt x="1132431" y="346139"/>
                  </a:lnTo>
                  <a:lnTo>
                    <a:pt x="1273984" y="461519"/>
                  </a:lnTo>
                  <a:lnTo>
                    <a:pt x="1415538" y="288449"/>
                  </a:lnTo>
                  <a:lnTo>
                    <a:pt x="1557092" y="115379"/>
                  </a:lnTo>
                  <a:lnTo>
                    <a:pt x="1698646" y="173069"/>
                  </a:lnTo>
                  <a:lnTo>
                    <a:pt x="1840200" y="115379"/>
                  </a:lnTo>
                  <a:lnTo>
                    <a:pt x="1981754" y="288449"/>
                  </a:lnTo>
                  <a:lnTo>
                    <a:pt x="2123308" y="288449"/>
                  </a:lnTo>
                  <a:lnTo>
                    <a:pt x="2264862" y="57689"/>
                  </a:lnTo>
                  <a:lnTo>
                    <a:pt x="2406416" y="57689"/>
                  </a:lnTo>
                  <a:lnTo>
                    <a:pt x="2547969" y="115379"/>
                  </a:lnTo>
                  <a:lnTo>
                    <a:pt x="2689523" y="173069"/>
                  </a:lnTo>
                  <a:lnTo>
                    <a:pt x="2831077" y="634589"/>
                  </a:lnTo>
                  <a:lnTo>
                    <a:pt x="2972631" y="519209"/>
                  </a:lnTo>
                  <a:lnTo>
                    <a:pt x="3114185" y="57689"/>
                  </a:lnTo>
                  <a:lnTo>
                    <a:pt x="3255739" y="115379"/>
                  </a:lnTo>
                  <a:lnTo>
                    <a:pt x="3397293" y="173069"/>
                  </a:lnTo>
                </a:path>
              </a:pathLst>
            </a:custGeom>
            <a:ln w="43362" cap="flat">
              <a:solidFill>
                <a:srgbClr val="000000">
                  <a:alpha val="100000"/>
                </a:srgbClr>
              </a:solidFill>
              <a:prstDash val="solid"/>
              <a:round/>
            </a:ln>
          </p:spPr>
          <p:txBody>
            <a:bodyPr/>
            <a:lstStyle/>
            <a:p/>
          </p:txBody>
        </p:sp>
        <p:sp>
          <p:nvSpPr>
            <p:cNvPr id="81" name="pl81"/>
            <p:cNvSpPr/>
            <p:nvPr/>
          </p:nvSpPr>
          <p:spPr>
            <a:xfrm>
              <a:off x="5437664" y="1119520"/>
              <a:ext cx="0" cy="2746040"/>
            </a:xfrm>
            <a:custGeom>
              <a:avLst/>
              <a:pathLst>
                <a:path w="0" h="2746040">
                  <a:moveTo>
                    <a:pt x="0" y="274604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119520"/>
              <a:ext cx="0" cy="899962"/>
            </a:xfrm>
            <a:custGeom>
              <a:avLst/>
              <a:pathLst>
                <a:path w="0" h="899962">
                  <a:moveTo>
                    <a:pt x="0" y="89996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119520"/>
              <a:ext cx="0" cy="611513"/>
            </a:xfrm>
            <a:custGeom>
              <a:avLst/>
              <a:pathLst>
                <a:path w="0" h="611513">
                  <a:moveTo>
                    <a:pt x="0" y="6115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119520"/>
              <a:ext cx="0" cy="611513"/>
            </a:xfrm>
            <a:custGeom>
              <a:avLst/>
              <a:pathLst>
                <a:path w="0" h="611513">
                  <a:moveTo>
                    <a:pt x="0" y="6115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119520"/>
              <a:ext cx="0" cy="496133"/>
            </a:xfrm>
            <a:custGeom>
              <a:avLst/>
              <a:pathLst>
                <a:path w="0" h="496133">
                  <a:moveTo>
                    <a:pt x="0" y="4961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119520"/>
              <a:ext cx="0" cy="438443"/>
            </a:xfrm>
            <a:custGeom>
              <a:avLst/>
              <a:pathLst>
                <a:path w="0" h="438443">
                  <a:moveTo>
                    <a:pt x="0" y="4384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119520"/>
              <a:ext cx="0" cy="496133"/>
            </a:xfrm>
            <a:custGeom>
              <a:avLst/>
              <a:pathLst>
                <a:path w="0" h="496133">
                  <a:moveTo>
                    <a:pt x="0" y="4961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42583"/>
              <a:ext cx="3397293" cy="2422977"/>
            </a:xfrm>
            <a:custGeom>
              <a:avLst/>
              <a:pathLst>
                <a:path w="3397293" h="2422977">
                  <a:moveTo>
                    <a:pt x="0" y="2422977"/>
                  </a:moveTo>
                  <a:lnTo>
                    <a:pt x="141553" y="2422977"/>
                  </a:lnTo>
                  <a:lnTo>
                    <a:pt x="283107" y="1961457"/>
                  </a:lnTo>
                  <a:lnTo>
                    <a:pt x="424661" y="1211488"/>
                  </a:lnTo>
                  <a:lnTo>
                    <a:pt x="566215" y="403829"/>
                  </a:lnTo>
                  <a:lnTo>
                    <a:pt x="707769" y="576899"/>
                  </a:lnTo>
                  <a:lnTo>
                    <a:pt x="849323" y="288449"/>
                  </a:lnTo>
                  <a:lnTo>
                    <a:pt x="990877" y="0"/>
                  </a:lnTo>
                  <a:lnTo>
                    <a:pt x="1132431" y="346139"/>
                  </a:lnTo>
                  <a:lnTo>
                    <a:pt x="1273984" y="461519"/>
                  </a:lnTo>
                  <a:lnTo>
                    <a:pt x="1415538" y="288449"/>
                  </a:lnTo>
                  <a:lnTo>
                    <a:pt x="1557092" y="115379"/>
                  </a:lnTo>
                  <a:lnTo>
                    <a:pt x="1698646" y="173069"/>
                  </a:lnTo>
                  <a:lnTo>
                    <a:pt x="1840200" y="115379"/>
                  </a:lnTo>
                  <a:lnTo>
                    <a:pt x="1981754" y="288449"/>
                  </a:lnTo>
                  <a:lnTo>
                    <a:pt x="2123308" y="288449"/>
                  </a:lnTo>
                  <a:lnTo>
                    <a:pt x="2264862" y="57689"/>
                  </a:lnTo>
                  <a:lnTo>
                    <a:pt x="2406416" y="57689"/>
                  </a:lnTo>
                  <a:lnTo>
                    <a:pt x="2547969" y="115379"/>
                  </a:lnTo>
                  <a:lnTo>
                    <a:pt x="2689523" y="173069"/>
                  </a:lnTo>
                  <a:lnTo>
                    <a:pt x="2831077" y="634589"/>
                  </a:lnTo>
                  <a:lnTo>
                    <a:pt x="2972631" y="519209"/>
                  </a:lnTo>
                  <a:lnTo>
                    <a:pt x="3114185" y="57689"/>
                  </a:lnTo>
                  <a:lnTo>
                    <a:pt x="3255739" y="115379"/>
                  </a:lnTo>
                  <a:lnTo>
                    <a:pt x="3397293" y="173069"/>
                  </a:lnTo>
                </a:path>
              </a:pathLst>
            </a:custGeom>
            <a:ln w="27101" cap="flat">
              <a:solidFill>
                <a:srgbClr val="0058AB">
                  <a:alpha val="100000"/>
                </a:srgbClr>
              </a:solidFill>
              <a:prstDash val="solid"/>
              <a:round/>
            </a:ln>
          </p:spPr>
          <p:txBody>
            <a:bodyPr/>
            <a:lstStyle/>
            <a:p/>
          </p:txBody>
        </p:sp>
        <p:sp>
          <p:nvSpPr>
            <p:cNvPr id="89" name="tx89"/>
            <p:cNvSpPr/>
            <p:nvPr/>
          </p:nvSpPr>
          <p:spPr>
            <a:xfrm>
              <a:off x="5359324" y="105595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97238" y="105865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805008" y="10573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512777" y="10573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8097042" y="10560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0573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10560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1634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8711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7173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5635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834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834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547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172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50540" y="480231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114" name="tx114"/>
            <p:cNvSpPr/>
            <p:nvPr/>
          </p:nvSpPr>
          <p:spPr>
            <a:xfrm>
              <a:off x="71218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84317"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0863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6246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630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7013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396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555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3938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321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4705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6714075" cy="149993"/>
            </a:xfrm>
            <a:prstGeom prst="rect">
              <a:avLst/>
            </a:prstGeom>
            <a:solidFill>
              <a:srgbClr val="1CABE2">
                <a:alpha val="80000"/>
              </a:srgbClr>
            </a:solidFill>
          </p:spPr>
          <p:txBody>
            <a:bodyPr/>
            <a:lstStyle/>
            <a:p/>
          </p:txBody>
        </p:sp>
        <p:sp>
          <p:nvSpPr>
            <p:cNvPr id="131" name="rc131"/>
            <p:cNvSpPr/>
            <p:nvPr/>
          </p:nvSpPr>
          <p:spPr>
            <a:xfrm>
              <a:off x="1317178" y="5637654"/>
              <a:ext cx="6405484"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42823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396656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550490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704324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Senegal (91%) was 6 percentage points higher than the global average (85%) and 19 percentage points higher than the average across all WCAR countries (72%).
National DTP3 coverage was the same as in 2019 (91%).
This equates to 48,000 un- and undervaccinated children in 2024 compared to 44,000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Senegal ranked number 20 out of 24 countries for lowest DTP3 coverage (based on tied ranks).
Senegal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84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19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54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89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01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37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172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92494"/>
              <a:ext cx="249522" cy="614191"/>
            </a:xfrm>
            <a:prstGeom prst="rect">
              <a:avLst/>
            </a:prstGeom>
            <a:solidFill>
              <a:srgbClr val="80BD41">
                <a:alpha val="100000"/>
              </a:srgbClr>
            </a:solidFill>
          </p:spPr>
          <p:txBody>
            <a:bodyPr/>
            <a:lstStyle/>
            <a:p/>
          </p:txBody>
        </p:sp>
        <p:sp>
          <p:nvSpPr>
            <p:cNvPr id="24" name="rc24"/>
            <p:cNvSpPr/>
            <p:nvPr/>
          </p:nvSpPr>
          <p:spPr>
            <a:xfrm>
              <a:off x="1296273" y="2825551"/>
              <a:ext cx="249522" cy="566943"/>
            </a:xfrm>
            <a:prstGeom prst="rect">
              <a:avLst/>
            </a:prstGeom>
            <a:solidFill>
              <a:srgbClr val="1CABE2">
                <a:alpha val="100000"/>
              </a:srgbClr>
            </a:solidFill>
          </p:spPr>
          <p:txBody>
            <a:bodyPr/>
            <a:lstStyle/>
            <a:p/>
          </p:txBody>
        </p:sp>
        <p:sp>
          <p:nvSpPr>
            <p:cNvPr id="25" name="rc25"/>
            <p:cNvSpPr/>
            <p:nvPr/>
          </p:nvSpPr>
          <p:spPr>
            <a:xfrm>
              <a:off x="1573521" y="3383573"/>
              <a:ext cx="249522" cy="623111"/>
            </a:xfrm>
            <a:prstGeom prst="rect">
              <a:avLst/>
            </a:prstGeom>
            <a:solidFill>
              <a:srgbClr val="80BD41">
                <a:alpha val="100000"/>
              </a:srgbClr>
            </a:solidFill>
          </p:spPr>
          <p:txBody>
            <a:bodyPr/>
            <a:lstStyle/>
            <a:p/>
          </p:txBody>
        </p:sp>
        <p:sp>
          <p:nvSpPr>
            <p:cNvPr id="26" name="rc26"/>
            <p:cNvSpPr/>
            <p:nvPr/>
          </p:nvSpPr>
          <p:spPr>
            <a:xfrm>
              <a:off x="1573521" y="2808378"/>
              <a:ext cx="249522" cy="575194"/>
            </a:xfrm>
            <a:prstGeom prst="rect">
              <a:avLst/>
            </a:prstGeom>
            <a:solidFill>
              <a:srgbClr val="1CABE2">
                <a:alpha val="100000"/>
              </a:srgbClr>
            </a:solidFill>
          </p:spPr>
          <p:txBody>
            <a:bodyPr/>
            <a:lstStyle/>
            <a:p/>
          </p:txBody>
        </p:sp>
        <p:sp>
          <p:nvSpPr>
            <p:cNvPr id="27" name="rc27"/>
            <p:cNvSpPr/>
            <p:nvPr/>
          </p:nvSpPr>
          <p:spPr>
            <a:xfrm>
              <a:off x="1850769" y="3272988"/>
              <a:ext cx="249522" cy="733696"/>
            </a:xfrm>
            <a:prstGeom prst="rect">
              <a:avLst/>
            </a:prstGeom>
            <a:solidFill>
              <a:srgbClr val="80BD41">
                <a:alpha val="100000"/>
              </a:srgbClr>
            </a:solidFill>
          </p:spPr>
          <p:txBody>
            <a:bodyPr/>
            <a:lstStyle/>
            <a:p/>
          </p:txBody>
        </p:sp>
        <p:sp>
          <p:nvSpPr>
            <p:cNvPr id="28" name="rc28"/>
            <p:cNvSpPr/>
            <p:nvPr/>
          </p:nvSpPr>
          <p:spPr>
            <a:xfrm>
              <a:off x="1850769" y="2783846"/>
              <a:ext cx="249522" cy="489141"/>
            </a:xfrm>
            <a:prstGeom prst="rect">
              <a:avLst/>
            </a:prstGeom>
            <a:solidFill>
              <a:srgbClr val="1CABE2">
                <a:alpha val="100000"/>
              </a:srgbClr>
            </a:solidFill>
          </p:spPr>
          <p:txBody>
            <a:bodyPr/>
            <a:lstStyle/>
            <a:p/>
          </p:txBody>
        </p:sp>
        <p:sp>
          <p:nvSpPr>
            <p:cNvPr id="29" name="rc29"/>
            <p:cNvSpPr/>
            <p:nvPr/>
          </p:nvSpPr>
          <p:spPr>
            <a:xfrm>
              <a:off x="2128016" y="3089126"/>
              <a:ext cx="249522" cy="917558"/>
            </a:xfrm>
            <a:prstGeom prst="rect">
              <a:avLst/>
            </a:prstGeom>
            <a:solidFill>
              <a:srgbClr val="80BD41">
                <a:alpha val="100000"/>
              </a:srgbClr>
            </a:solidFill>
          </p:spPr>
          <p:txBody>
            <a:bodyPr/>
            <a:lstStyle/>
            <a:p/>
          </p:txBody>
        </p:sp>
        <p:sp>
          <p:nvSpPr>
            <p:cNvPr id="30" name="rc30"/>
            <p:cNvSpPr/>
            <p:nvPr/>
          </p:nvSpPr>
          <p:spPr>
            <a:xfrm>
              <a:off x="2128016" y="2749756"/>
              <a:ext cx="249522" cy="339369"/>
            </a:xfrm>
            <a:prstGeom prst="rect">
              <a:avLst/>
            </a:prstGeom>
            <a:solidFill>
              <a:srgbClr val="1CABE2">
                <a:alpha val="100000"/>
              </a:srgbClr>
            </a:solidFill>
          </p:spPr>
          <p:txBody>
            <a:bodyPr/>
            <a:lstStyle/>
            <a:p/>
          </p:txBody>
        </p:sp>
        <p:sp>
          <p:nvSpPr>
            <p:cNvPr id="31" name="rc31"/>
            <p:cNvSpPr/>
            <p:nvPr/>
          </p:nvSpPr>
          <p:spPr>
            <a:xfrm>
              <a:off x="2405264" y="2893316"/>
              <a:ext cx="249522" cy="1113368"/>
            </a:xfrm>
            <a:prstGeom prst="rect">
              <a:avLst/>
            </a:prstGeom>
            <a:solidFill>
              <a:srgbClr val="80BD41">
                <a:alpha val="100000"/>
              </a:srgbClr>
            </a:solidFill>
          </p:spPr>
          <p:txBody>
            <a:bodyPr/>
            <a:lstStyle/>
            <a:p/>
          </p:txBody>
        </p:sp>
        <p:sp>
          <p:nvSpPr>
            <p:cNvPr id="32" name="rc32"/>
            <p:cNvSpPr/>
            <p:nvPr/>
          </p:nvSpPr>
          <p:spPr>
            <a:xfrm>
              <a:off x="2405264" y="2726945"/>
              <a:ext cx="249522" cy="166371"/>
            </a:xfrm>
            <a:prstGeom prst="rect">
              <a:avLst/>
            </a:prstGeom>
            <a:solidFill>
              <a:srgbClr val="1CABE2">
                <a:alpha val="100000"/>
              </a:srgbClr>
            </a:solidFill>
          </p:spPr>
          <p:txBody>
            <a:bodyPr/>
            <a:lstStyle/>
            <a:p/>
          </p:txBody>
        </p:sp>
        <p:sp>
          <p:nvSpPr>
            <p:cNvPr id="33" name="rc33"/>
            <p:cNvSpPr/>
            <p:nvPr/>
          </p:nvSpPr>
          <p:spPr>
            <a:xfrm>
              <a:off x="2682512" y="2915331"/>
              <a:ext cx="249522" cy="1091353"/>
            </a:xfrm>
            <a:prstGeom prst="rect">
              <a:avLst/>
            </a:prstGeom>
            <a:solidFill>
              <a:srgbClr val="80BD41">
                <a:alpha val="100000"/>
              </a:srgbClr>
            </a:solidFill>
          </p:spPr>
          <p:txBody>
            <a:bodyPr/>
            <a:lstStyle/>
            <a:p/>
          </p:txBody>
        </p:sp>
        <p:sp>
          <p:nvSpPr>
            <p:cNvPr id="34" name="rc34"/>
            <p:cNvSpPr/>
            <p:nvPr/>
          </p:nvSpPr>
          <p:spPr>
            <a:xfrm>
              <a:off x="2682512" y="2707447"/>
              <a:ext cx="249522" cy="207884"/>
            </a:xfrm>
            <a:prstGeom prst="rect">
              <a:avLst/>
            </a:prstGeom>
            <a:solidFill>
              <a:srgbClr val="1CABE2">
                <a:alpha val="100000"/>
              </a:srgbClr>
            </a:solidFill>
          </p:spPr>
          <p:txBody>
            <a:bodyPr/>
            <a:lstStyle/>
            <a:p/>
          </p:txBody>
        </p:sp>
        <p:sp>
          <p:nvSpPr>
            <p:cNvPr id="35" name="rc35"/>
            <p:cNvSpPr/>
            <p:nvPr/>
          </p:nvSpPr>
          <p:spPr>
            <a:xfrm>
              <a:off x="2959759" y="2833070"/>
              <a:ext cx="249522" cy="1173615"/>
            </a:xfrm>
            <a:prstGeom prst="rect">
              <a:avLst/>
            </a:prstGeom>
            <a:solidFill>
              <a:srgbClr val="80BD41">
                <a:alpha val="100000"/>
              </a:srgbClr>
            </a:solidFill>
          </p:spPr>
          <p:txBody>
            <a:bodyPr/>
            <a:lstStyle/>
            <a:p/>
          </p:txBody>
        </p:sp>
        <p:sp>
          <p:nvSpPr>
            <p:cNvPr id="36" name="rc36"/>
            <p:cNvSpPr/>
            <p:nvPr/>
          </p:nvSpPr>
          <p:spPr>
            <a:xfrm>
              <a:off x="2959759" y="2688012"/>
              <a:ext cx="249522" cy="145057"/>
            </a:xfrm>
            <a:prstGeom prst="rect">
              <a:avLst/>
            </a:prstGeom>
            <a:solidFill>
              <a:srgbClr val="1CABE2">
                <a:alpha val="100000"/>
              </a:srgbClr>
            </a:solidFill>
          </p:spPr>
          <p:txBody>
            <a:bodyPr/>
            <a:lstStyle/>
            <a:p/>
          </p:txBody>
        </p:sp>
        <p:sp>
          <p:nvSpPr>
            <p:cNvPr id="37" name="rc37"/>
            <p:cNvSpPr/>
            <p:nvPr/>
          </p:nvSpPr>
          <p:spPr>
            <a:xfrm>
              <a:off x="3237007" y="2745965"/>
              <a:ext cx="249522" cy="1260719"/>
            </a:xfrm>
            <a:prstGeom prst="rect">
              <a:avLst/>
            </a:prstGeom>
            <a:solidFill>
              <a:srgbClr val="80BD41">
                <a:alpha val="100000"/>
              </a:srgbClr>
            </a:solidFill>
          </p:spPr>
          <p:txBody>
            <a:bodyPr/>
            <a:lstStyle/>
            <a:p/>
          </p:txBody>
        </p:sp>
        <p:sp>
          <p:nvSpPr>
            <p:cNvPr id="38" name="rc38"/>
            <p:cNvSpPr/>
            <p:nvPr/>
          </p:nvSpPr>
          <p:spPr>
            <a:xfrm>
              <a:off x="3237007" y="2665488"/>
              <a:ext cx="249522" cy="80477"/>
            </a:xfrm>
            <a:prstGeom prst="rect">
              <a:avLst/>
            </a:prstGeom>
            <a:solidFill>
              <a:srgbClr val="1CABE2">
                <a:alpha val="100000"/>
              </a:srgbClr>
            </a:solidFill>
          </p:spPr>
          <p:txBody>
            <a:bodyPr/>
            <a:lstStyle/>
            <a:p/>
          </p:txBody>
        </p:sp>
        <p:sp>
          <p:nvSpPr>
            <p:cNvPr id="39" name="rc39"/>
            <p:cNvSpPr/>
            <p:nvPr/>
          </p:nvSpPr>
          <p:spPr>
            <a:xfrm>
              <a:off x="3514255" y="2793914"/>
              <a:ext cx="249522" cy="1212770"/>
            </a:xfrm>
            <a:prstGeom prst="rect">
              <a:avLst/>
            </a:prstGeom>
            <a:solidFill>
              <a:srgbClr val="80BD41">
                <a:alpha val="100000"/>
              </a:srgbClr>
            </a:solidFill>
          </p:spPr>
          <p:txBody>
            <a:bodyPr/>
            <a:lstStyle/>
            <a:p/>
          </p:txBody>
        </p:sp>
        <p:sp>
          <p:nvSpPr>
            <p:cNvPr id="40" name="rc40"/>
            <p:cNvSpPr/>
            <p:nvPr/>
          </p:nvSpPr>
          <p:spPr>
            <a:xfrm>
              <a:off x="3514255" y="2628530"/>
              <a:ext cx="249522" cy="165383"/>
            </a:xfrm>
            <a:prstGeom prst="rect">
              <a:avLst/>
            </a:prstGeom>
            <a:solidFill>
              <a:srgbClr val="1CABE2">
                <a:alpha val="100000"/>
              </a:srgbClr>
            </a:solidFill>
          </p:spPr>
          <p:txBody>
            <a:bodyPr/>
            <a:lstStyle/>
            <a:p/>
          </p:txBody>
        </p:sp>
        <p:sp>
          <p:nvSpPr>
            <p:cNvPr id="41" name="rc41"/>
            <p:cNvSpPr/>
            <p:nvPr/>
          </p:nvSpPr>
          <p:spPr>
            <a:xfrm>
              <a:off x="3791502" y="2792767"/>
              <a:ext cx="249522" cy="1213917"/>
            </a:xfrm>
            <a:prstGeom prst="rect">
              <a:avLst/>
            </a:prstGeom>
            <a:solidFill>
              <a:srgbClr val="80BD41">
                <a:alpha val="100000"/>
              </a:srgbClr>
            </a:solidFill>
          </p:spPr>
          <p:txBody>
            <a:bodyPr/>
            <a:lstStyle/>
            <a:p/>
          </p:txBody>
        </p:sp>
        <p:sp>
          <p:nvSpPr>
            <p:cNvPr id="42" name="rc42"/>
            <p:cNvSpPr/>
            <p:nvPr/>
          </p:nvSpPr>
          <p:spPr>
            <a:xfrm>
              <a:off x="3791502" y="2595141"/>
              <a:ext cx="249522" cy="197625"/>
            </a:xfrm>
            <a:prstGeom prst="rect">
              <a:avLst/>
            </a:prstGeom>
            <a:solidFill>
              <a:srgbClr val="1CABE2">
                <a:alpha val="100000"/>
              </a:srgbClr>
            </a:solidFill>
          </p:spPr>
          <p:txBody>
            <a:bodyPr/>
            <a:lstStyle/>
            <a:p/>
          </p:txBody>
        </p:sp>
        <p:sp>
          <p:nvSpPr>
            <p:cNvPr id="43" name="rc43"/>
            <p:cNvSpPr/>
            <p:nvPr/>
          </p:nvSpPr>
          <p:spPr>
            <a:xfrm>
              <a:off x="4068750" y="2719267"/>
              <a:ext cx="249522" cy="1287418"/>
            </a:xfrm>
            <a:prstGeom prst="rect">
              <a:avLst/>
            </a:prstGeom>
            <a:solidFill>
              <a:srgbClr val="80BD41">
                <a:alpha val="100000"/>
              </a:srgbClr>
            </a:solidFill>
          </p:spPr>
          <p:txBody>
            <a:bodyPr/>
            <a:lstStyle/>
            <a:p/>
          </p:txBody>
        </p:sp>
        <p:sp>
          <p:nvSpPr>
            <p:cNvPr id="44" name="rc44"/>
            <p:cNvSpPr/>
            <p:nvPr/>
          </p:nvSpPr>
          <p:spPr>
            <a:xfrm>
              <a:off x="4068750" y="2560159"/>
              <a:ext cx="249522" cy="159107"/>
            </a:xfrm>
            <a:prstGeom prst="rect">
              <a:avLst/>
            </a:prstGeom>
            <a:solidFill>
              <a:srgbClr val="1CABE2">
                <a:alpha val="100000"/>
              </a:srgbClr>
            </a:solidFill>
          </p:spPr>
          <p:txBody>
            <a:bodyPr/>
            <a:lstStyle/>
            <a:p/>
          </p:txBody>
        </p:sp>
        <p:sp>
          <p:nvSpPr>
            <p:cNvPr id="45" name="rc45"/>
            <p:cNvSpPr/>
            <p:nvPr/>
          </p:nvSpPr>
          <p:spPr>
            <a:xfrm>
              <a:off x="4345998" y="2634743"/>
              <a:ext cx="249522" cy="1371941"/>
            </a:xfrm>
            <a:prstGeom prst="rect">
              <a:avLst/>
            </a:prstGeom>
            <a:solidFill>
              <a:srgbClr val="80BD41">
                <a:alpha val="100000"/>
              </a:srgbClr>
            </a:solidFill>
          </p:spPr>
          <p:txBody>
            <a:bodyPr/>
            <a:lstStyle/>
            <a:p/>
          </p:txBody>
        </p:sp>
        <p:sp>
          <p:nvSpPr>
            <p:cNvPr id="46" name="rc46"/>
            <p:cNvSpPr/>
            <p:nvPr/>
          </p:nvSpPr>
          <p:spPr>
            <a:xfrm>
              <a:off x="4345998" y="2515460"/>
              <a:ext cx="249522" cy="119282"/>
            </a:xfrm>
            <a:prstGeom prst="rect">
              <a:avLst/>
            </a:prstGeom>
            <a:solidFill>
              <a:srgbClr val="1CABE2">
                <a:alpha val="100000"/>
              </a:srgbClr>
            </a:solidFill>
          </p:spPr>
          <p:txBody>
            <a:bodyPr/>
            <a:lstStyle/>
            <a:p/>
          </p:txBody>
        </p:sp>
        <p:sp>
          <p:nvSpPr>
            <p:cNvPr id="47" name="rc47"/>
            <p:cNvSpPr/>
            <p:nvPr/>
          </p:nvSpPr>
          <p:spPr>
            <a:xfrm>
              <a:off x="4623245" y="2605464"/>
              <a:ext cx="249522" cy="1401220"/>
            </a:xfrm>
            <a:prstGeom prst="rect">
              <a:avLst/>
            </a:prstGeom>
            <a:solidFill>
              <a:srgbClr val="80BD41">
                <a:alpha val="100000"/>
              </a:srgbClr>
            </a:solidFill>
          </p:spPr>
          <p:txBody>
            <a:bodyPr/>
            <a:lstStyle/>
            <a:p/>
          </p:txBody>
        </p:sp>
        <p:sp>
          <p:nvSpPr>
            <p:cNvPr id="48" name="rc48"/>
            <p:cNvSpPr/>
            <p:nvPr/>
          </p:nvSpPr>
          <p:spPr>
            <a:xfrm>
              <a:off x="4623245" y="2466874"/>
              <a:ext cx="249522" cy="138589"/>
            </a:xfrm>
            <a:prstGeom prst="rect">
              <a:avLst/>
            </a:prstGeom>
            <a:solidFill>
              <a:srgbClr val="1CABE2">
                <a:alpha val="100000"/>
              </a:srgbClr>
            </a:solidFill>
          </p:spPr>
          <p:txBody>
            <a:bodyPr/>
            <a:lstStyle/>
            <a:p/>
          </p:txBody>
        </p:sp>
        <p:sp>
          <p:nvSpPr>
            <p:cNvPr id="49" name="rc49"/>
            <p:cNvSpPr/>
            <p:nvPr/>
          </p:nvSpPr>
          <p:spPr>
            <a:xfrm>
              <a:off x="4900493" y="2576185"/>
              <a:ext cx="249522" cy="1430499"/>
            </a:xfrm>
            <a:prstGeom prst="rect">
              <a:avLst/>
            </a:prstGeom>
            <a:solidFill>
              <a:srgbClr val="80BD41">
                <a:alpha val="100000"/>
              </a:srgbClr>
            </a:solidFill>
          </p:spPr>
          <p:txBody>
            <a:bodyPr/>
            <a:lstStyle/>
            <a:p/>
          </p:txBody>
        </p:sp>
        <p:sp>
          <p:nvSpPr>
            <p:cNvPr id="50" name="rc50"/>
            <p:cNvSpPr/>
            <p:nvPr/>
          </p:nvSpPr>
          <p:spPr>
            <a:xfrm>
              <a:off x="4900493" y="2451805"/>
              <a:ext cx="249522" cy="124380"/>
            </a:xfrm>
            <a:prstGeom prst="rect">
              <a:avLst/>
            </a:prstGeom>
            <a:solidFill>
              <a:srgbClr val="1CABE2">
                <a:alpha val="100000"/>
              </a:srgbClr>
            </a:solidFill>
          </p:spPr>
          <p:txBody>
            <a:bodyPr/>
            <a:lstStyle/>
            <a:p/>
          </p:txBody>
        </p:sp>
        <p:sp>
          <p:nvSpPr>
            <p:cNvPr id="51" name="rc51"/>
            <p:cNvSpPr/>
            <p:nvPr/>
          </p:nvSpPr>
          <p:spPr>
            <a:xfrm>
              <a:off x="5177741" y="2625759"/>
              <a:ext cx="249522" cy="1380926"/>
            </a:xfrm>
            <a:prstGeom prst="rect">
              <a:avLst/>
            </a:prstGeom>
            <a:solidFill>
              <a:srgbClr val="80BD41">
                <a:alpha val="100000"/>
              </a:srgbClr>
            </a:solidFill>
          </p:spPr>
          <p:txBody>
            <a:bodyPr/>
            <a:lstStyle/>
            <a:p/>
          </p:txBody>
        </p:sp>
        <p:sp>
          <p:nvSpPr>
            <p:cNvPr id="52" name="rc52"/>
            <p:cNvSpPr/>
            <p:nvPr/>
          </p:nvSpPr>
          <p:spPr>
            <a:xfrm>
              <a:off x="5177741" y="2455086"/>
              <a:ext cx="249522" cy="170672"/>
            </a:xfrm>
            <a:prstGeom prst="rect">
              <a:avLst/>
            </a:prstGeom>
            <a:solidFill>
              <a:srgbClr val="1CABE2">
                <a:alpha val="100000"/>
              </a:srgbClr>
            </a:solidFill>
          </p:spPr>
          <p:txBody>
            <a:bodyPr/>
            <a:lstStyle/>
            <a:p/>
          </p:txBody>
        </p:sp>
        <p:sp>
          <p:nvSpPr>
            <p:cNvPr id="53" name="rc53"/>
            <p:cNvSpPr/>
            <p:nvPr/>
          </p:nvSpPr>
          <p:spPr>
            <a:xfrm>
              <a:off x="5454988" y="2620119"/>
              <a:ext cx="249522" cy="1386565"/>
            </a:xfrm>
            <a:prstGeom prst="rect">
              <a:avLst/>
            </a:prstGeom>
            <a:solidFill>
              <a:srgbClr val="80BD41">
                <a:alpha val="100000"/>
              </a:srgbClr>
            </a:solidFill>
          </p:spPr>
          <p:txBody>
            <a:bodyPr/>
            <a:lstStyle/>
            <a:p/>
          </p:txBody>
        </p:sp>
        <p:sp>
          <p:nvSpPr>
            <p:cNvPr id="54" name="rc54"/>
            <p:cNvSpPr/>
            <p:nvPr/>
          </p:nvSpPr>
          <p:spPr>
            <a:xfrm>
              <a:off x="5454988" y="2448746"/>
              <a:ext cx="249522" cy="171373"/>
            </a:xfrm>
            <a:prstGeom prst="rect">
              <a:avLst/>
            </a:prstGeom>
            <a:solidFill>
              <a:srgbClr val="1CABE2">
                <a:alpha val="100000"/>
              </a:srgbClr>
            </a:solidFill>
          </p:spPr>
          <p:txBody>
            <a:bodyPr/>
            <a:lstStyle/>
            <a:p/>
          </p:txBody>
        </p:sp>
        <p:sp>
          <p:nvSpPr>
            <p:cNvPr id="55" name="rc55"/>
            <p:cNvSpPr/>
            <p:nvPr/>
          </p:nvSpPr>
          <p:spPr>
            <a:xfrm>
              <a:off x="5732236" y="2541585"/>
              <a:ext cx="249522" cy="1465099"/>
            </a:xfrm>
            <a:prstGeom prst="rect">
              <a:avLst/>
            </a:prstGeom>
            <a:solidFill>
              <a:srgbClr val="80BD41">
                <a:alpha val="100000"/>
              </a:srgbClr>
            </a:solidFill>
          </p:spPr>
          <p:txBody>
            <a:bodyPr/>
            <a:lstStyle/>
            <a:p/>
          </p:txBody>
        </p:sp>
        <p:sp>
          <p:nvSpPr>
            <p:cNvPr id="56" name="rc56"/>
            <p:cNvSpPr/>
            <p:nvPr/>
          </p:nvSpPr>
          <p:spPr>
            <a:xfrm>
              <a:off x="5732236" y="2431319"/>
              <a:ext cx="249522" cy="110266"/>
            </a:xfrm>
            <a:prstGeom prst="rect">
              <a:avLst/>
            </a:prstGeom>
            <a:solidFill>
              <a:srgbClr val="1CABE2">
                <a:alpha val="100000"/>
              </a:srgbClr>
            </a:solidFill>
          </p:spPr>
          <p:txBody>
            <a:bodyPr/>
            <a:lstStyle/>
            <a:p/>
          </p:txBody>
        </p:sp>
        <p:sp>
          <p:nvSpPr>
            <p:cNvPr id="57" name="rc57"/>
            <p:cNvSpPr/>
            <p:nvPr/>
          </p:nvSpPr>
          <p:spPr>
            <a:xfrm>
              <a:off x="6009484" y="2542764"/>
              <a:ext cx="249522" cy="1463920"/>
            </a:xfrm>
            <a:prstGeom prst="rect">
              <a:avLst/>
            </a:prstGeom>
            <a:solidFill>
              <a:srgbClr val="80BD41">
                <a:alpha val="100000"/>
              </a:srgbClr>
            </a:solidFill>
          </p:spPr>
          <p:txBody>
            <a:bodyPr/>
            <a:lstStyle/>
            <a:p/>
          </p:txBody>
        </p:sp>
        <p:sp>
          <p:nvSpPr>
            <p:cNvPr id="58" name="rc58"/>
            <p:cNvSpPr/>
            <p:nvPr/>
          </p:nvSpPr>
          <p:spPr>
            <a:xfrm>
              <a:off x="6009484" y="2432593"/>
              <a:ext cx="249522" cy="110170"/>
            </a:xfrm>
            <a:prstGeom prst="rect">
              <a:avLst/>
            </a:prstGeom>
            <a:solidFill>
              <a:srgbClr val="1CABE2">
                <a:alpha val="100000"/>
              </a:srgbClr>
            </a:solidFill>
          </p:spPr>
          <p:txBody>
            <a:bodyPr/>
            <a:lstStyle/>
            <a:p/>
          </p:txBody>
        </p:sp>
        <p:sp>
          <p:nvSpPr>
            <p:cNvPr id="59" name="rc59"/>
            <p:cNvSpPr/>
            <p:nvPr/>
          </p:nvSpPr>
          <p:spPr>
            <a:xfrm>
              <a:off x="6286731" y="2570609"/>
              <a:ext cx="249522" cy="1436075"/>
            </a:xfrm>
            <a:prstGeom prst="rect">
              <a:avLst/>
            </a:prstGeom>
            <a:solidFill>
              <a:srgbClr val="80BD41">
                <a:alpha val="100000"/>
              </a:srgbClr>
            </a:solidFill>
          </p:spPr>
          <p:txBody>
            <a:bodyPr/>
            <a:lstStyle/>
            <a:p/>
          </p:txBody>
        </p:sp>
        <p:sp>
          <p:nvSpPr>
            <p:cNvPr id="60" name="rc60"/>
            <p:cNvSpPr/>
            <p:nvPr/>
          </p:nvSpPr>
          <p:spPr>
            <a:xfrm>
              <a:off x="6286731" y="2445720"/>
              <a:ext cx="249522" cy="124889"/>
            </a:xfrm>
            <a:prstGeom prst="rect">
              <a:avLst/>
            </a:prstGeom>
            <a:solidFill>
              <a:srgbClr val="1CABE2">
                <a:alpha val="100000"/>
              </a:srgbClr>
            </a:solidFill>
          </p:spPr>
          <p:txBody>
            <a:bodyPr/>
            <a:lstStyle/>
            <a:p/>
          </p:txBody>
        </p:sp>
        <p:sp>
          <p:nvSpPr>
            <p:cNvPr id="61" name="rc61"/>
            <p:cNvSpPr/>
            <p:nvPr/>
          </p:nvSpPr>
          <p:spPr>
            <a:xfrm>
              <a:off x="6563979" y="2600717"/>
              <a:ext cx="249522" cy="1405967"/>
            </a:xfrm>
            <a:prstGeom prst="rect">
              <a:avLst/>
            </a:prstGeom>
            <a:solidFill>
              <a:srgbClr val="80BD41">
                <a:alpha val="100000"/>
              </a:srgbClr>
            </a:solidFill>
          </p:spPr>
          <p:txBody>
            <a:bodyPr/>
            <a:lstStyle/>
            <a:p/>
          </p:txBody>
        </p:sp>
        <p:sp>
          <p:nvSpPr>
            <p:cNvPr id="62" name="rc62"/>
            <p:cNvSpPr/>
            <p:nvPr/>
          </p:nvSpPr>
          <p:spPr>
            <a:xfrm>
              <a:off x="6563979" y="2461649"/>
              <a:ext cx="249522" cy="139067"/>
            </a:xfrm>
            <a:prstGeom prst="rect">
              <a:avLst/>
            </a:prstGeom>
            <a:solidFill>
              <a:srgbClr val="1CABE2">
                <a:alpha val="100000"/>
              </a:srgbClr>
            </a:solidFill>
          </p:spPr>
          <p:txBody>
            <a:bodyPr/>
            <a:lstStyle/>
            <a:p/>
          </p:txBody>
        </p:sp>
        <p:sp>
          <p:nvSpPr>
            <p:cNvPr id="63" name="rc63"/>
            <p:cNvSpPr/>
            <p:nvPr/>
          </p:nvSpPr>
          <p:spPr>
            <a:xfrm>
              <a:off x="6841227" y="2709486"/>
              <a:ext cx="249522" cy="1297198"/>
            </a:xfrm>
            <a:prstGeom prst="rect">
              <a:avLst/>
            </a:prstGeom>
            <a:solidFill>
              <a:srgbClr val="80BD41">
                <a:alpha val="100000"/>
              </a:srgbClr>
            </a:solidFill>
          </p:spPr>
          <p:txBody>
            <a:bodyPr/>
            <a:lstStyle/>
            <a:p/>
          </p:txBody>
        </p:sp>
        <p:sp>
          <p:nvSpPr>
            <p:cNvPr id="64" name="rc64"/>
            <p:cNvSpPr/>
            <p:nvPr/>
          </p:nvSpPr>
          <p:spPr>
            <a:xfrm>
              <a:off x="6841227" y="2443808"/>
              <a:ext cx="249522" cy="265677"/>
            </a:xfrm>
            <a:prstGeom prst="rect">
              <a:avLst/>
            </a:prstGeom>
            <a:solidFill>
              <a:srgbClr val="1CABE2">
                <a:alpha val="100000"/>
              </a:srgbClr>
            </a:solidFill>
          </p:spPr>
          <p:txBody>
            <a:bodyPr/>
            <a:lstStyle/>
            <a:p/>
          </p:txBody>
        </p:sp>
        <p:sp>
          <p:nvSpPr>
            <p:cNvPr id="65" name="rc65"/>
            <p:cNvSpPr/>
            <p:nvPr/>
          </p:nvSpPr>
          <p:spPr>
            <a:xfrm>
              <a:off x="7118474" y="2652999"/>
              <a:ext cx="249522" cy="1353686"/>
            </a:xfrm>
            <a:prstGeom prst="rect">
              <a:avLst/>
            </a:prstGeom>
            <a:solidFill>
              <a:srgbClr val="80BD41">
                <a:alpha val="100000"/>
              </a:srgbClr>
            </a:solidFill>
          </p:spPr>
          <p:txBody>
            <a:bodyPr/>
            <a:lstStyle/>
            <a:p/>
          </p:txBody>
        </p:sp>
        <p:sp>
          <p:nvSpPr>
            <p:cNvPr id="66" name="rc66"/>
            <p:cNvSpPr/>
            <p:nvPr/>
          </p:nvSpPr>
          <p:spPr>
            <a:xfrm>
              <a:off x="7118474" y="2414115"/>
              <a:ext cx="249522" cy="238883"/>
            </a:xfrm>
            <a:prstGeom prst="rect">
              <a:avLst/>
            </a:prstGeom>
            <a:solidFill>
              <a:srgbClr val="1CABE2">
                <a:alpha val="100000"/>
              </a:srgbClr>
            </a:solidFill>
          </p:spPr>
          <p:txBody>
            <a:bodyPr/>
            <a:lstStyle/>
            <a:p/>
          </p:txBody>
        </p:sp>
        <p:sp>
          <p:nvSpPr>
            <p:cNvPr id="67" name="rc67"/>
            <p:cNvSpPr/>
            <p:nvPr/>
          </p:nvSpPr>
          <p:spPr>
            <a:xfrm>
              <a:off x="7395722" y="2500136"/>
              <a:ext cx="249522" cy="1506548"/>
            </a:xfrm>
            <a:prstGeom prst="rect">
              <a:avLst/>
            </a:prstGeom>
            <a:solidFill>
              <a:srgbClr val="80BD41">
                <a:alpha val="100000"/>
              </a:srgbClr>
            </a:solidFill>
          </p:spPr>
          <p:txBody>
            <a:bodyPr/>
            <a:lstStyle/>
            <a:p/>
          </p:txBody>
        </p:sp>
        <p:sp>
          <p:nvSpPr>
            <p:cNvPr id="68" name="rc68"/>
            <p:cNvSpPr/>
            <p:nvPr/>
          </p:nvSpPr>
          <p:spPr>
            <a:xfrm>
              <a:off x="7395722" y="2386747"/>
              <a:ext cx="249522" cy="113388"/>
            </a:xfrm>
            <a:prstGeom prst="rect">
              <a:avLst/>
            </a:prstGeom>
            <a:solidFill>
              <a:srgbClr val="1CABE2">
                <a:alpha val="100000"/>
              </a:srgbClr>
            </a:solidFill>
          </p:spPr>
          <p:txBody>
            <a:bodyPr/>
            <a:lstStyle/>
            <a:p/>
          </p:txBody>
        </p:sp>
        <p:sp>
          <p:nvSpPr>
            <p:cNvPr id="69" name="rc69"/>
            <p:cNvSpPr/>
            <p:nvPr/>
          </p:nvSpPr>
          <p:spPr>
            <a:xfrm>
              <a:off x="7672970" y="2481084"/>
              <a:ext cx="249522" cy="1525601"/>
            </a:xfrm>
            <a:prstGeom prst="rect">
              <a:avLst/>
            </a:prstGeom>
            <a:solidFill>
              <a:srgbClr val="80BD41">
                <a:alpha val="100000"/>
              </a:srgbClr>
            </a:solidFill>
          </p:spPr>
          <p:txBody>
            <a:bodyPr/>
            <a:lstStyle/>
            <a:p/>
          </p:txBody>
        </p:sp>
        <p:sp>
          <p:nvSpPr>
            <p:cNvPr id="70" name="rc70"/>
            <p:cNvSpPr/>
            <p:nvPr/>
          </p:nvSpPr>
          <p:spPr>
            <a:xfrm>
              <a:off x="7672970" y="2348420"/>
              <a:ext cx="249522" cy="132663"/>
            </a:xfrm>
            <a:prstGeom prst="rect">
              <a:avLst/>
            </a:prstGeom>
            <a:solidFill>
              <a:srgbClr val="1CABE2">
                <a:alpha val="100000"/>
              </a:srgbClr>
            </a:solidFill>
          </p:spPr>
          <p:txBody>
            <a:bodyPr/>
            <a:lstStyle/>
            <a:p/>
          </p:txBody>
        </p:sp>
        <p:sp>
          <p:nvSpPr>
            <p:cNvPr id="71" name="rc71"/>
            <p:cNvSpPr/>
            <p:nvPr/>
          </p:nvSpPr>
          <p:spPr>
            <a:xfrm>
              <a:off x="7950217" y="2473501"/>
              <a:ext cx="249522" cy="1533183"/>
            </a:xfrm>
            <a:prstGeom prst="rect">
              <a:avLst/>
            </a:prstGeom>
            <a:solidFill>
              <a:srgbClr val="80BD41">
                <a:alpha val="100000"/>
              </a:srgbClr>
            </a:solidFill>
          </p:spPr>
          <p:txBody>
            <a:bodyPr/>
            <a:lstStyle/>
            <a:p/>
          </p:txBody>
        </p:sp>
        <p:sp>
          <p:nvSpPr>
            <p:cNvPr id="72" name="rc72"/>
            <p:cNvSpPr/>
            <p:nvPr/>
          </p:nvSpPr>
          <p:spPr>
            <a:xfrm>
              <a:off x="7950217" y="2321881"/>
              <a:ext cx="249522" cy="151620"/>
            </a:xfrm>
            <a:prstGeom prst="rect">
              <a:avLst/>
            </a:prstGeom>
            <a:solidFill>
              <a:srgbClr val="1CABE2">
                <a:alpha val="100000"/>
              </a:srgbClr>
            </a:solidFill>
          </p:spPr>
          <p:txBody>
            <a:bodyPr/>
            <a:lstStyle/>
            <a:p/>
          </p:txBody>
        </p:sp>
        <p:sp>
          <p:nvSpPr>
            <p:cNvPr id="73" name="pl73"/>
            <p:cNvSpPr/>
            <p:nvPr/>
          </p:nvSpPr>
          <p:spPr>
            <a:xfrm>
              <a:off x="1421035" y="1367159"/>
              <a:ext cx="6653943" cy="1179362"/>
            </a:xfrm>
            <a:custGeom>
              <a:avLst/>
              <a:pathLst>
                <a:path w="6653943" h="1179362">
                  <a:moveTo>
                    <a:pt x="0" y="1179362"/>
                  </a:moveTo>
                  <a:lnTo>
                    <a:pt x="277247" y="1179362"/>
                  </a:lnTo>
                  <a:lnTo>
                    <a:pt x="554495" y="954722"/>
                  </a:lnTo>
                  <a:lnTo>
                    <a:pt x="831742" y="589681"/>
                  </a:lnTo>
                  <a:lnTo>
                    <a:pt x="1108990" y="196560"/>
                  </a:lnTo>
                  <a:lnTo>
                    <a:pt x="1386238" y="280800"/>
                  </a:lnTo>
                  <a:lnTo>
                    <a:pt x="1663485" y="140400"/>
                  </a:lnTo>
                  <a:lnTo>
                    <a:pt x="1940733" y="0"/>
                  </a:lnTo>
                  <a:lnTo>
                    <a:pt x="2217981" y="168480"/>
                  </a:lnTo>
                  <a:lnTo>
                    <a:pt x="2495228" y="224640"/>
                  </a:lnTo>
                  <a:lnTo>
                    <a:pt x="2772476" y="140400"/>
                  </a:lnTo>
                  <a:lnTo>
                    <a:pt x="3049724" y="56160"/>
                  </a:lnTo>
                  <a:lnTo>
                    <a:pt x="3326971" y="84240"/>
                  </a:lnTo>
                  <a:lnTo>
                    <a:pt x="3604219" y="56160"/>
                  </a:lnTo>
                  <a:lnTo>
                    <a:pt x="3881467" y="140400"/>
                  </a:lnTo>
                  <a:lnTo>
                    <a:pt x="4158714" y="140400"/>
                  </a:lnTo>
                  <a:lnTo>
                    <a:pt x="4435962" y="28080"/>
                  </a:lnTo>
                  <a:lnTo>
                    <a:pt x="4713210" y="28080"/>
                  </a:lnTo>
                  <a:lnTo>
                    <a:pt x="4990457" y="56160"/>
                  </a:lnTo>
                  <a:lnTo>
                    <a:pt x="5267705" y="84240"/>
                  </a:lnTo>
                  <a:lnTo>
                    <a:pt x="5544953" y="308880"/>
                  </a:lnTo>
                  <a:lnTo>
                    <a:pt x="5822200" y="252720"/>
                  </a:lnTo>
                  <a:lnTo>
                    <a:pt x="6099448" y="28080"/>
                  </a:lnTo>
                  <a:lnTo>
                    <a:pt x="6376696" y="56160"/>
                  </a:lnTo>
                  <a:lnTo>
                    <a:pt x="6653943" y="842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1303481" y="26895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5" name="tx85"/>
            <p:cNvSpPr/>
            <p:nvPr/>
          </p:nvSpPr>
          <p:spPr>
            <a:xfrm>
              <a:off x="2689720" y="2571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86" name="tx86"/>
            <p:cNvSpPr/>
            <p:nvPr/>
          </p:nvSpPr>
          <p:spPr>
            <a:xfrm>
              <a:off x="4115135" y="2424509"/>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87" name="tx87"/>
            <p:cNvSpPr/>
            <p:nvPr/>
          </p:nvSpPr>
          <p:spPr>
            <a:xfrm>
              <a:off x="5501373" y="231282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8" name="tx88"/>
            <p:cNvSpPr/>
            <p:nvPr/>
          </p:nvSpPr>
          <p:spPr>
            <a:xfrm>
              <a:off x="6571187" y="2325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89" name="tx89"/>
            <p:cNvSpPr/>
            <p:nvPr/>
          </p:nvSpPr>
          <p:spPr>
            <a:xfrm>
              <a:off x="6848435" y="2307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0" name="tx90"/>
            <p:cNvSpPr/>
            <p:nvPr/>
          </p:nvSpPr>
          <p:spPr>
            <a:xfrm>
              <a:off x="7125682" y="2278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1" name="tx91"/>
            <p:cNvSpPr/>
            <p:nvPr/>
          </p:nvSpPr>
          <p:spPr>
            <a:xfrm>
              <a:off x="7402930" y="22508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2" name="tx92"/>
            <p:cNvSpPr/>
            <p:nvPr/>
          </p:nvSpPr>
          <p:spPr>
            <a:xfrm>
              <a:off x="7680178" y="22125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3" name="tx93"/>
            <p:cNvSpPr/>
            <p:nvPr/>
          </p:nvSpPr>
          <p:spPr>
            <a:xfrm>
              <a:off x="7957425" y="21859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4" name="pl94"/>
            <p:cNvSpPr/>
            <p:nvPr/>
          </p:nvSpPr>
          <p:spPr>
            <a:xfrm>
              <a:off x="1421035" y="1198678"/>
              <a:ext cx="0" cy="1347843"/>
            </a:xfrm>
            <a:custGeom>
              <a:avLst/>
              <a:pathLst>
                <a:path w="0" h="1347843">
                  <a:moveTo>
                    <a:pt x="0" y="134784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6645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192.8</a:t>
              </a:r>
            </a:p>
          </p:txBody>
        </p:sp>
        <p:sp>
          <p:nvSpPr>
            <p:cNvPr id="105" name="tx105"/>
            <p:cNvSpPr/>
            <p:nvPr/>
          </p:nvSpPr>
          <p:spPr>
            <a:xfrm>
              <a:off x="1303481" y="30739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177.9</a:t>
              </a:r>
            </a:p>
          </p:txBody>
        </p:sp>
        <p:sp>
          <p:nvSpPr>
            <p:cNvPr id="106" name="tx106"/>
            <p:cNvSpPr/>
            <p:nvPr/>
          </p:nvSpPr>
          <p:spPr>
            <a:xfrm>
              <a:off x="2689720" y="3425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342.6</a:t>
              </a:r>
            </a:p>
          </p:txBody>
        </p:sp>
        <p:sp>
          <p:nvSpPr>
            <p:cNvPr id="107" name="tx107"/>
            <p:cNvSpPr/>
            <p:nvPr/>
          </p:nvSpPr>
          <p:spPr>
            <a:xfrm>
              <a:off x="2715845" y="2776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65.2</a:t>
              </a:r>
            </a:p>
          </p:txBody>
        </p:sp>
        <p:sp>
          <p:nvSpPr>
            <p:cNvPr id="108" name="tx108"/>
            <p:cNvSpPr/>
            <p:nvPr/>
          </p:nvSpPr>
          <p:spPr>
            <a:xfrm>
              <a:off x="4075958" y="33279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404.1</a:t>
              </a:r>
            </a:p>
          </p:txBody>
        </p:sp>
        <p:sp>
          <p:nvSpPr>
            <p:cNvPr id="109" name="tx109"/>
            <p:cNvSpPr/>
            <p:nvPr/>
          </p:nvSpPr>
          <p:spPr>
            <a:xfrm>
              <a:off x="4102084" y="2604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49.9</a:t>
              </a:r>
            </a:p>
          </p:txBody>
        </p:sp>
        <p:sp>
          <p:nvSpPr>
            <p:cNvPr id="110" name="tx110"/>
            <p:cNvSpPr/>
            <p:nvPr/>
          </p:nvSpPr>
          <p:spPr>
            <a:xfrm>
              <a:off x="5462196" y="32783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435.2</a:t>
              </a:r>
            </a:p>
          </p:txBody>
        </p:sp>
        <p:sp>
          <p:nvSpPr>
            <p:cNvPr id="111" name="tx111"/>
            <p:cNvSpPr/>
            <p:nvPr/>
          </p:nvSpPr>
          <p:spPr>
            <a:xfrm>
              <a:off x="5488322" y="24993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12" name="tx112"/>
            <p:cNvSpPr/>
            <p:nvPr/>
          </p:nvSpPr>
          <p:spPr>
            <a:xfrm>
              <a:off x="6571187" y="32686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441.3</a:t>
              </a:r>
            </a:p>
          </p:txBody>
        </p:sp>
        <p:sp>
          <p:nvSpPr>
            <p:cNvPr id="113" name="tx113"/>
            <p:cNvSpPr/>
            <p:nvPr/>
          </p:nvSpPr>
          <p:spPr>
            <a:xfrm>
              <a:off x="6597312" y="24960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14" name="tx114"/>
            <p:cNvSpPr/>
            <p:nvPr/>
          </p:nvSpPr>
          <p:spPr>
            <a:xfrm>
              <a:off x="6848435" y="33230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407.2</a:t>
              </a:r>
            </a:p>
          </p:txBody>
        </p:sp>
        <p:sp>
          <p:nvSpPr>
            <p:cNvPr id="115" name="tx115"/>
            <p:cNvSpPr/>
            <p:nvPr/>
          </p:nvSpPr>
          <p:spPr>
            <a:xfrm>
              <a:off x="6874560" y="25415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83.4</a:t>
              </a:r>
            </a:p>
          </p:txBody>
        </p:sp>
        <p:sp>
          <p:nvSpPr>
            <p:cNvPr id="116" name="tx116"/>
            <p:cNvSpPr/>
            <p:nvPr/>
          </p:nvSpPr>
          <p:spPr>
            <a:xfrm>
              <a:off x="7125682" y="32947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424.9</a:t>
              </a:r>
            </a:p>
          </p:txBody>
        </p:sp>
        <p:sp>
          <p:nvSpPr>
            <p:cNvPr id="117" name="tx117"/>
            <p:cNvSpPr/>
            <p:nvPr/>
          </p:nvSpPr>
          <p:spPr>
            <a:xfrm>
              <a:off x="7190985" y="249965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8" name="tx118"/>
            <p:cNvSpPr/>
            <p:nvPr/>
          </p:nvSpPr>
          <p:spPr>
            <a:xfrm>
              <a:off x="7402930" y="32183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472.9</a:t>
              </a:r>
            </a:p>
          </p:txBody>
        </p:sp>
        <p:sp>
          <p:nvSpPr>
            <p:cNvPr id="119" name="tx119"/>
            <p:cNvSpPr/>
            <p:nvPr/>
          </p:nvSpPr>
          <p:spPr>
            <a:xfrm>
              <a:off x="7429055" y="24083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a:t>
              </a:r>
            </a:p>
          </p:txBody>
        </p:sp>
        <p:sp>
          <p:nvSpPr>
            <p:cNvPr id="120" name="tx120"/>
            <p:cNvSpPr/>
            <p:nvPr/>
          </p:nvSpPr>
          <p:spPr>
            <a:xfrm>
              <a:off x="7680178" y="32088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478.9</a:t>
              </a:r>
            </a:p>
          </p:txBody>
        </p:sp>
        <p:sp>
          <p:nvSpPr>
            <p:cNvPr id="121" name="tx121"/>
            <p:cNvSpPr/>
            <p:nvPr/>
          </p:nvSpPr>
          <p:spPr>
            <a:xfrm>
              <a:off x="7706303" y="23797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22" name="tx122"/>
            <p:cNvSpPr/>
            <p:nvPr/>
          </p:nvSpPr>
          <p:spPr>
            <a:xfrm>
              <a:off x="7957425" y="3205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481.2</a:t>
              </a:r>
            </a:p>
          </p:txBody>
        </p:sp>
        <p:sp>
          <p:nvSpPr>
            <p:cNvPr id="123" name="tx123"/>
            <p:cNvSpPr/>
            <p:nvPr/>
          </p:nvSpPr>
          <p:spPr>
            <a:xfrm>
              <a:off x="7983551" y="2362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47.6</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580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3615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5650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48663"/>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Senegal, 2000-2024</a:t>
              </a:r>
            </a:p>
          </p:txBody>
        </p:sp>
        <p:sp>
          <p:nvSpPr>
            <p:cNvPr id="153" name="pl153"/>
            <p:cNvSpPr/>
            <p:nvPr/>
          </p:nvSpPr>
          <p:spPr>
            <a:xfrm>
              <a:off x="25395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0261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5126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828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2694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486608" cy="162162"/>
            </a:xfrm>
            <a:prstGeom prst="rect">
              <a:avLst/>
            </a:prstGeom>
            <a:solidFill>
              <a:srgbClr val="80BD41">
                <a:alpha val="100000"/>
              </a:srgbClr>
            </a:solidFill>
          </p:spPr>
          <p:txBody>
            <a:bodyPr/>
            <a:lstStyle/>
            <a:p/>
          </p:txBody>
        </p:sp>
        <p:sp>
          <p:nvSpPr>
            <p:cNvPr id="163" name="rc163"/>
            <p:cNvSpPr/>
            <p:nvPr/>
          </p:nvSpPr>
          <p:spPr>
            <a:xfrm>
              <a:off x="6782882" y="5774644"/>
              <a:ext cx="542693" cy="162162"/>
            </a:xfrm>
            <a:prstGeom prst="rect">
              <a:avLst/>
            </a:prstGeom>
            <a:solidFill>
              <a:srgbClr val="1CABE2">
                <a:alpha val="100000"/>
              </a:srgbClr>
            </a:solidFill>
          </p:spPr>
          <p:txBody>
            <a:bodyPr/>
            <a:lstStyle/>
            <a:p/>
          </p:txBody>
        </p:sp>
        <p:sp>
          <p:nvSpPr>
            <p:cNvPr id="164" name="rc164"/>
            <p:cNvSpPr/>
            <p:nvPr/>
          </p:nvSpPr>
          <p:spPr>
            <a:xfrm>
              <a:off x="1296273" y="5571941"/>
              <a:ext cx="5953461" cy="162162"/>
            </a:xfrm>
            <a:prstGeom prst="rect">
              <a:avLst/>
            </a:prstGeom>
            <a:solidFill>
              <a:srgbClr val="80BD41">
                <a:alpha val="100000"/>
              </a:srgbClr>
            </a:solidFill>
          </p:spPr>
          <p:txBody>
            <a:bodyPr/>
            <a:lstStyle/>
            <a:p/>
          </p:txBody>
        </p:sp>
        <p:sp>
          <p:nvSpPr>
            <p:cNvPr id="165" name="rc165"/>
            <p:cNvSpPr/>
            <p:nvPr/>
          </p:nvSpPr>
          <p:spPr>
            <a:xfrm>
              <a:off x="7249735" y="5571941"/>
              <a:ext cx="517703" cy="162162"/>
            </a:xfrm>
            <a:prstGeom prst="rect">
              <a:avLst/>
            </a:prstGeom>
            <a:solidFill>
              <a:srgbClr val="1CABE2">
                <a:alpha val="100000"/>
              </a:srgbClr>
            </a:solidFill>
          </p:spPr>
          <p:txBody>
            <a:bodyPr/>
            <a:lstStyle/>
            <a:p/>
          </p:txBody>
        </p:sp>
        <p:sp>
          <p:nvSpPr>
            <p:cNvPr id="166" name="rc166"/>
            <p:cNvSpPr/>
            <p:nvPr/>
          </p:nvSpPr>
          <p:spPr>
            <a:xfrm>
              <a:off x="1296273" y="5369238"/>
              <a:ext cx="5983051" cy="162162"/>
            </a:xfrm>
            <a:prstGeom prst="rect">
              <a:avLst/>
            </a:prstGeom>
            <a:solidFill>
              <a:srgbClr val="80BD41">
                <a:alpha val="100000"/>
              </a:srgbClr>
            </a:solidFill>
          </p:spPr>
          <p:txBody>
            <a:bodyPr/>
            <a:lstStyle/>
            <a:p/>
          </p:txBody>
        </p:sp>
        <p:sp>
          <p:nvSpPr>
            <p:cNvPr id="167" name="rc167"/>
            <p:cNvSpPr/>
            <p:nvPr/>
          </p:nvSpPr>
          <p:spPr>
            <a:xfrm>
              <a:off x="7279325" y="5369238"/>
              <a:ext cx="591678" cy="162162"/>
            </a:xfrm>
            <a:prstGeom prst="rect">
              <a:avLst/>
            </a:prstGeom>
            <a:solidFill>
              <a:srgbClr val="1CABE2">
                <a:alpha val="100000"/>
              </a:srgbClr>
            </a:solidFill>
          </p:spPr>
          <p:txBody>
            <a:bodyPr/>
            <a:lstStyle/>
            <a:p/>
          </p:txBody>
        </p:sp>
        <p:sp>
          <p:nvSpPr>
            <p:cNvPr id="168" name="tx168"/>
            <p:cNvSpPr/>
            <p:nvPr/>
          </p:nvSpPr>
          <p:spPr>
            <a:xfrm>
              <a:off x="748222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69" name="tx169"/>
            <p:cNvSpPr/>
            <p:nvPr/>
          </p:nvSpPr>
          <p:spPr>
            <a:xfrm>
              <a:off x="794618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520.5</a:t>
              </a:r>
            </a:p>
          </p:txBody>
        </p:sp>
        <p:sp>
          <p:nvSpPr>
            <p:cNvPr id="170" name="tx170"/>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1" name="tx171"/>
            <p:cNvSpPr/>
            <p:nvPr/>
          </p:nvSpPr>
          <p:spPr>
            <a:xfrm>
              <a:off x="3903939"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441.3</a:t>
              </a:r>
            </a:p>
          </p:txBody>
        </p:sp>
        <p:sp>
          <p:nvSpPr>
            <p:cNvPr id="172" name="tx172"/>
            <p:cNvSpPr/>
            <p:nvPr/>
          </p:nvSpPr>
          <p:spPr>
            <a:xfrm>
              <a:off x="6948735"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73" name="tx173"/>
            <p:cNvSpPr/>
            <p:nvPr/>
          </p:nvSpPr>
          <p:spPr>
            <a:xfrm>
              <a:off x="413736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478.9</a:t>
              </a:r>
            </a:p>
          </p:txBody>
        </p:sp>
        <p:sp>
          <p:nvSpPr>
            <p:cNvPr id="174" name="tx174"/>
            <p:cNvSpPr/>
            <p:nvPr/>
          </p:nvSpPr>
          <p:spPr>
            <a:xfrm>
              <a:off x="7403093"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a:t>
              </a:r>
            </a:p>
          </p:txBody>
        </p:sp>
        <p:sp>
          <p:nvSpPr>
            <p:cNvPr id="175" name="tx175"/>
            <p:cNvSpPr/>
            <p:nvPr/>
          </p:nvSpPr>
          <p:spPr>
            <a:xfrm>
              <a:off x="4152161"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481.2</a:t>
              </a:r>
            </a:p>
          </p:txBody>
        </p:sp>
        <p:sp>
          <p:nvSpPr>
            <p:cNvPr id="176" name="tx176"/>
            <p:cNvSpPr/>
            <p:nvPr/>
          </p:nvSpPr>
          <p:spPr>
            <a:xfrm>
              <a:off x="7469671"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47.6</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6629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15286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the same as in 2019 (91%).
The number of children vaccinated with DTP3 increased 9% compared to in 2019.
The number of surviving infants increased approximately 9%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878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503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127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07513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690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315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9392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199336"/>
              <a:ext cx="249014" cy="807348"/>
            </a:xfrm>
            <a:prstGeom prst="rect">
              <a:avLst/>
            </a:prstGeom>
            <a:solidFill>
              <a:srgbClr val="E2231A">
                <a:alpha val="100000"/>
              </a:srgbClr>
            </a:solidFill>
          </p:spPr>
          <p:txBody>
            <a:bodyPr/>
            <a:lstStyle/>
            <a:p/>
          </p:txBody>
        </p:sp>
        <p:sp>
          <p:nvSpPr>
            <p:cNvPr id="24" name="rc24"/>
            <p:cNvSpPr/>
            <p:nvPr/>
          </p:nvSpPr>
          <p:spPr>
            <a:xfrm>
              <a:off x="1587736" y="3187593"/>
              <a:ext cx="249014" cy="819091"/>
            </a:xfrm>
            <a:prstGeom prst="rect">
              <a:avLst/>
            </a:prstGeom>
            <a:solidFill>
              <a:srgbClr val="E2231A">
                <a:alpha val="100000"/>
              </a:srgbClr>
            </a:solidFill>
          </p:spPr>
          <p:txBody>
            <a:bodyPr/>
            <a:lstStyle/>
            <a:p/>
          </p:txBody>
        </p:sp>
        <p:sp>
          <p:nvSpPr>
            <p:cNvPr id="25" name="rc25"/>
            <p:cNvSpPr/>
            <p:nvPr/>
          </p:nvSpPr>
          <p:spPr>
            <a:xfrm>
              <a:off x="1864419" y="3267268"/>
              <a:ext cx="249014" cy="739416"/>
            </a:xfrm>
            <a:prstGeom prst="rect">
              <a:avLst/>
            </a:prstGeom>
            <a:solidFill>
              <a:srgbClr val="E2231A">
                <a:alpha val="100000"/>
              </a:srgbClr>
            </a:solidFill>
          </p:spPr>
          <p:txBody>
            <a:bodyPr/>
            <a:lstStyle/>
            <a:p/>
          </p:txBody>
        </p:sp>
        <p:sp>
          <p:nvSpPr>
            <p:cNvPr id="26" name="rc26"/>
            <p:cNvSpPr/>
            <p:nvPr/>
          </p:nvSpPr>
          <p:spPr>
            <a:xfrm>
              <a:off x="2141101" y="3345804"/>
              <a:ext cx="249014" cy="660880"/>
            </a:xfrm>
            <a:prstGeom prst="rect">
              <a:avLst/>
            </a:prstGeom>
            <a:solidFill>
              <a:srgbClr val="E2231A">
                <a:alpha val="100000"/>
              </a:srgbClr>
            </a:solidFill>
          </p:spPr>
          <p:txBody>
            <a:bodyPr/>
            <a:lstStyle/>
            <a:p/>
          </p:txBody>
        </p:sp>
        <p:sp>
          <p:nvSpPr>
            <p:cNvPr id="27" name="rc27"/>
            <p:cNvSpPr/>
            <p:nvPr/>
          </p:nvSpPr>
          <p:spPr>
            <a:xfrm>
              <a:off x="2417783" y="3283337"/>
              <a:ext cx="249014" cy="723347"/>
            </a:xfrm>
            <a:prstGeom prst="rect">
              <a:avLst/>
            </a:prstGeom>
            <a:solidFill>
              <a:srgbClr val="E2231A">
                <a:alpha val="100000"/>
              </a:srgbClr>
            </a:solidFill>
          </p:spPr>
          <p:txBody>
            <a:bodyPr/>
            <a:lstStyle/>
            <a:p/>
          </p:txBody>
        </p:sp>
        <p:sp>
          <p:nvSpPr>
            <p:cNvPr id="28" name="rc28"/>
            <p:cNvSpPr/>
            <p:nvPr/>
          </p:nvSpPr>
          <p:spPr>
            <a:xfrm>
              <a:off x="2694466" y="3562655"/>
              <a:ext cx="249014" cy="444029"/>
            </a:xfrm>
            <a:prstGeom prst="rect">
              <a:avLst/>
            </a:prstGeom>
            <a:solidFill>
              <a:srgbClr val="E2231A">
                <a:alpha val="100000"/>
              </a:srgbClr>
            </a:solidFill>
          </p:spPr>
          <p:txBody>
            <a:bodyPr/>
            <a:lstStyle/>
            <a:p/>
          </p:txBody>
        </p:sp>
        <p:sp>
          <p:nvSpPr>
            <p:cNvPr id="29" name="rc29"/>
            <p:cNvSpPr/>
            <p:nvPr/>
          </p:nvSpPr>
          <p:spPr>
            <a:xfrm>
              <a:off x="2971148" y="3660008"/>
              <a:ext cx="249014" cy="346676"/>
            </a:xfrm>
            <a:prstGeom prst="rect">
              <a:avLst/>
            </a:prstGeom>
            <a:solidFill>
              <a:srgbClr val="E2231A">
                <a:alpha val="100000"/>
              </a:srgbClr>
            </a:solidFill>
          </p:spPr>
          <p:txBody>
            <a:bodyPr/>
            <a:lstStyle/>
            <a:p/>
          </p:txBody>
        </p:sp>
        <p:sp>
          <p:nvSpPr>
            <p:cNvPr id="30" name="rc30"/>
            <p:cNvSpPr/>
            <p:nvPr/>
          </p:nvSpPr>
          <p:spPr>
            <a:xfrm>
              <a:off x="3247830" y="3724607"/>
              <a:ext cx="249014" cy="282077"/>
            </a:xfrm>
            <a:prstGeom prst="rect">
              <a:avLst/>
            </a:prstGeom>
            <a:solidFill>
              <a:srgbClr val="E2231A">
                <a:alpha val="100000"/>
              </a:srgbClr>
            </a:solidFill>
          </p:spPr>
          <p:txBody>
            <a:bodyPr/>
            <a:lstStyle/>
            <a:p/>
          </p:txBody>
        </p:sp>
        <p:sp>
          <p:nvSpPr>
            <p:cNvPr id="31" name="rc31"/>
            <p:cNvSpPr/>
            <p:nvPr/>
          </p:nvSpPr>
          <p:spPr>
            <a:xfrm>
              <a:off x="3524513" y="3590019"/>
              <a:ext cx="249014" cy="416665"/>
            </a:xfrm>
            <a:prstGeom prst="rect">
              <a:avLst/>
            </a:prstGeom>
            <a:solidFill>
              <a:srgbClr val="E2231A">
                <a:alpha val="100000"/>
              </a:srgbClr>
            </a:solidFill>
          </p:spPr>
          <p:txBody>
            <a:bodyPr/>
            <a:lstStyle/>
            <a:p/>
          </p:txBody>
        </p:sp>
        <p:sp>
          <p:nvSpPr>
            <p:cNvPr id="32" name="rc32"/>
            <p:cNvSpPr/>
            <p:nvPr/>
          </p:nvSpPr>
          <p:spPr>
            <a:xfrm>
              <a:off x="3801195" y="3617036"/>
              <a:ext cx="249014" cy="389649"/>
            </a:xfrm>
            <a:prstGeom prst="rect">
              <a:avLst/>
            </a:prstGeom>
            <a:solidFill>
              <a:srgbClr val="E2231A">
                <a:alpha val="100000"/>
              </a:srgbClr>
            </a:solidFill>
          </p:spPr>
          <p:txBody>
            <a:bodyPr/>
            <a:lstStyle/>
            <a:p/>
          </p:txBody>
        </p:sp>
        <p:sp>
          <p:nvSpPr>
            <p:cNvPr id="33" name="rc33"/>
            <p:cNvSpPr/>
            <p:nvPr/>
          </p:nvSpPr>
          <p:spPr>
            <a:xfrm>
              <a:off x="4077877" y="3645409"/>
              <a:ext cx="249014" cy="361275"/>
            </a:xfrm>
            <a:prstGeom prst="rect">
              <a:avLst/>
            </a:prstGeom>
            <a:solidFill>
              <a:srgbClr val="E2231A">
                <a:alpha val="100000"/>
              </a:srgbClr>
            </a:solidFill>
          </p:spPr>
          <p:txBody>
            <a:bodyPr/>
            <a:lstStyle/>
            <a:p/>
          </p:txBody>
        </p:sp>
        <p:sp>
          <p:nvSpPr>
            <p:cNvPr id="34" name="rc34"/>
            <p:cNvSpPr/>
            <p:nvPr/>
          </p:nvSpPr>
          <p:spPr>
            <a:xfrm>
              <a:off x="4354560" y="3693051"/>
              <a:ext cx="249014" cy="313634"/>
            </a:xfrm>
            <a:prstGeom prst="rect">
              <a:avLst/>
            </a:prstGeom>
            <a:solidFill>
              <a:srgbClr val="E2231A">
                <a:alpha val="100000"/>
              </a:srgbClr>
            </a:solidFill>
          </p:spPr>
          <p:txBody>
            <a:bodyPr/>
            <a:lstStyle/>
            <a:p/>
          </p:txBody>
        </p:sp>
        <p:sp>
          <p:nvSpPr>
            <p:cNvPr id="35" name="rc35"/>
            <p:cNvSpPr/>
            <p:nvPr/>
          </p:nvSpPr>
          <p:spPr>
            <a:xfrm>
              <a:off x="4631242" y="3662596"/>
              <a:ext cx="249014" cy="344088"/>
            </a:xfrm>
            <a:prstGeom prst="rect">
              <a:avLst/>
            </a:prstGeom>
            <a:solidFill>
              <a:srgbClr val="E2231A">
                <a:alpha val="100000"/>
              </a:srgbClr>
            </a:solidFill>
          </p:spPr>
          <p:txBody>
            <a:bodyPr/>
            <a:lstStyle/>
            <a:p/>
          </p:txBody>
        </p:sp>
        <p:sp>
          <p:nvSpPr>
            <p:cNvPr id="36" name="rc36"/>
            <p:cNvSpPr/>
            <p:nvPr/>
          </p:nvSpPr>
          <p:spPr>
            <a:xfrm>
              <a:off x="4907924" y="3679662"/>
              <a:ext cx="249014" cy="327022"/>
            </a:xfrm>
            <a:prstGeom prst="rect">
              <a:avLst/>
            </a:prstGeom>
            <a:solidFill>
              <a:srgbClr val="E2231A">
                <a:alpha val="100000"/>
              </a:srgbClr>
            </a:solidFill>
          </p:spPr>
          <p:txBody>
            <a:bodyPr/>
            <a:lstStyle/>
            <a:p/>
          </p:txBody>
        </p:sp>
        <p:sp>
          <p:nvSpPr>
            <p:cNvPr id="37" name="rc37"/>
            <p:cNvSpPr/>
            <p:nvPr/>
          </p:nvSpPr>
          <p:spPr>
            <a:xfrm>
              <a:off x="5184607" y="3598772"/>
              <a:ext cx="249014" cy="407912"/>
            </a:xfrm>
            <a:prstGeom prst="rect">
              <a:avLst/>
            </a:prstGeom>
            <a:solidFill>
              <a:srgbClr val="E2231A">
                <a:alpha val="100000"/>
              </a:srgbClr>
            </a:solidFill>
          </p:spPr>
          <p:txBody>
            <a:bodyPr/>
            <a:lstStyle/>
            <a:p/>
          </p:txBody>
        </p:sp>
        <p:sp>
          <p:nvSpPr>
            <p:cNvPr id="38" name="rc38"/>
            <p:cNvSpPr/>
            <p:nvPr/>
          </p:nvSpPr>
          <p:spPr>
            <a:xfrm>
              <a:off x="5461289" y="3597101"/>
              <a:ext cx="249014" cy="409583"/>
            </a:xfrm>
            <a:prstGeom prst="rect">
              <a:avLst/>
            </a:prstGeom>
            <a:solidFill>
              <a:srgbClr val="E2231A">
                <a:alpha val="100000"/>
              </a:srgbClr>
            </a:solidFill>
          </p:spPr>
          <p:txBody>
            <a:bodyPr/>
            <a:lstStyle/>
            <a:p/>
          </p:txBody>
        </p:sp>
        <p:sp>
          <p:nvSpPr>
            <p:cNvPr id="39" name="rc39"/>
            <p:cNvSpPr/>
            <p:nvPr/>
          </p:nvSpPr>
          <p:spPr>
            <a:xfrm>
              <a:off x="5737971" y="3861724"/>
              <a:ext cx="249014" cy="144960"/>
            </a:xfrm>
            <a:prstGeom prst="rect">
              <a:avLst/>
            </a:prstGeom>
            <a:solidFill>
              <a:srgbClr val="E2231A">
                <a:alpha val="100000"/>
              </a:srgbClr>
            </a:solidFill>
          </p:spPr>
          <p:txBody>
            <a:bodyPr/>
            <a:lstStyle/>
            <a:p/>
          </p:txBody>
        </p:sp>
        <p:sp>
          <p:nvSpPr>
            <p:cNvPr id="40" name="rc40"/>
            <p:cNvSpPr/>
            <p:nvPr/>
          </p:nvSpPr>
          <p:spPr>
            <a:xfrm>
              <a:off x="6014654" y="3799772"/>
              <a:ext cx="249014" cy="206913"/>
            </a:xfrm>
            <a:prstGeom prst="rect">
              <a:avLst/>
            </a:prstGeom>
            <a:solidFill>
              <a:srgbClr val="E2231A">
                <a:alpha val="100000"/>
              </a:srgbClr>
            </a:solidFill>
          </p:spPr>
          <p:txBody>
            <a:bodyPr/>
            <a:lstStyle/>
            <a:p/>
          </p:txBody>
        </p:sp>
        <p:sp>
          <p:nvSpPr>
            <p:cNvPr id="41" name="rc41"/>
            <p:cNvSpPr/>
            <p:nvPr/>
          </p:nvSpPr>
          <p:spPr>
            <a:xfrm>
              <a:off x="6291336" y="3719426"/>
              <a:ext cx="249014" cy="287258"/>
            </a:xfrm>
            <a:prstGeom prst="rect">
              <a:avLst/>
            </a:prstGeom>
            <a:solidFill>
              <a:srgbClr val="E2231A">
                <a:alpha val="100000"/>
              </a:srgbClr>
            </a:solidFill>
          </p:spPr>
          <p:txBody>
            <a:bodyPr/>
            <a:lstStyle/>
            <a:p/>
          </p:txBody>
        </p:sp>
        <p:sp>
          <p:nvSpPr>
            <p:cNvPr id="42" name="rc42"/>
            <p:cNvSpPr/>
            <p:nvPr/>
          </p:nvSpPr>
          <p:spPr>
            <a:xfrm>
              <a:off x="6568018" y="3722358"/>
              <a:ext cx="249014" cy="284326"/>
            </a:xfrm>
            <a:prstGeom prst="rect">
              <a:avLst/>
            </a:prstGeom>
            <a:solidFill>
              <a:srgbClr val="E2231A">
                <a:alpha val="100000"/>
              </a:srgbClr>
            </a:solidFill>
          </p:spPr>
          <p:txBody>
            <a:bodyPr/>
            <a:lstStyle/>
            <a:p/>
          </p:txBody>
        </p:sp>
        <p:sp>
          <p:nvSpPr>
            <p:cNvPr id="43" name="rc43"/>
            <p:cNvSpPr/>
            <p:nvPr/>
          </p:nvSpPr>
          <p:spPr>
            <a:xfrm>
              <a:off x="6844701" y="3636891"/>
              <a:ext cx="249014" cy="369794"/>
            </a:xfrm>
            <a:prstGeom prst="rect">
              <a:avLst/>
            </a:prstGeom>
            <a:solidFill>
              <a:srgbClr val="E2231A">
                <a:alpha val="100000"/>
              </a:srgbClr>
            </a:solidFill>
          </p:spPr>
          <p:txBody>
            <a:bodyPr/>
            <a:lstStyle/>
            <a:p/>
          </p:txBody>
        </p:sp>
        <p:sp>
          <p:nvSpPr>
            <p:cNvPr id="44" name="rc44"/>
            <p:cNvSpPr/>
            <p:nvPr/>
          </p:nvSpPr>
          <p:spPr>
            <a:xfrm>
              <a:off x="7121383" y="3755476"/>
              <a:ext cx="249014" cy="251208"/>
            </a:xfrm>
            <a:prstGeom prst="rect">
              <a:avLst/>
            </a:prstGeom>
            <a:solidFill>
              <a:srgbClr val="E2231A">
                <a:alpha val="100000"/>
              </a:srgbClr>
            </a:solidFill>
          </p:spPr>
          <p:txBody>
            <a:bodyPr/>
            <a:lstStyle/>
            <a:p/>
          </p:txBody>
        </p:sp>
        <p:sp>
          <p:nvSpPr>
            <p:cNvPr id="45" name="rc45"/>
            <p:cNvSpPr/>
            <p:nvPr/>
          </p:nvSpPr>
          <p:spPr>
            <a:xfrm>
              <a:off x="7398065" y="3729863"/>
              <a:ext cx="249014" cy="276822"/>
            </a:xfrm>
            <a:prstGeom prst="rect">
              <a:avLst/>
            </a:prstGeom>
            <a:solidFill>
              <a:srgbClr val="E2231A">
                <a:alpha val="100000"/>
              </a:srgbClr>
            </a:solidFill>
          </p:spPr>
          <p:txBody>
            <a:bodyPr/>
            <a:lstStyle/>
            <a:p/>
          </p:txBody>
        </p:sp>
        <p:sp>
          <p:nvSpPr>
            <p:cNvPr id="46" name="rc46"/>
            <p:cNvSpPr/>
            <p:nvPr/>
          </p:nvSpPr>
          <p:spPr>
            <a:xfrm>
              <a:off x="7674748" y="3723317"/>
              <a:ext cx="249014" cy="283367"/>
            </a:xfrm>
            <a:prstGeom prst="rect">
              <a:avLst/>
            </a:prstGeom>
            <a:solidFill>
              <a:srgbClr val="E2231A">
                <a:alpha val="100000"/>
              </a:srgbClr>
            </a:solidFill>
          </p:spPr>
          <p:txBody>
            <a:bodyPr/>
            <a:lstStyle/>
            <a:p/>
          </p:txBody>
        </p:sp>
        <p:sp>
          <p:nvSpPr>
            <p:cNvPr id="47" name="rc47"/>
            <p:cNvSpPr/>
            <p:nvPr/>
          </p:nvSpPr>
          <p:spPr>
            <a:xfrm>
              <a:off x="7951430" y="3718777"/>
              <a:ext cx="249014" cy="287907"/>
            </a:xfrm>
            <a:prstGeom prst="rect">
              <a:avLst/>
            </a:prstGeom>
            <a:solidFill>
              <a:srgbClr val="E2231A">
                <a:alpha val="100000"/>
              </a:srgbClr>
            </a:solidFill>
          </p:spPr>
          <p:txBody>
            <a:bodyPr/>
            <a:lstStyle/>
            <a:p/>
          </p:txBody>
        </p:sp>
        <p:sp>
          <p:nvSpPr>
            <p:cNvPr id="48" name="rc48"/>
            <p:cNvSpPr/>
            <p:nvPr/>
          </p:nvSpPr>
          <p:spPr>
            <a:xfrm>
              <a:off x="5184607" y="2321881"/>
              <a:ext cx="249014" cy="1276891"/>
            </a:xfrm>
            <a:prstGeom prst="rect">
              <a:avLst/>
            </a:prstGeom>
            <a:solidFill>
              <a:srgbClr val="B3B3B3">
                <a:alpha val="100000"/>
              </a:srgbClr>
            </a:solidFill>
          </p:spPr>
          <p:txBody>
            <a:bodyPr/>
            <a:lstStyle/>
            <a:p/>
          </p:txBody>
        </p:sp>
        <p:sp>
          <p:nvSpPr>
            <p:cNvPr id="49" name="rc49"/>
            <p:cNvSpPr/>
            <p:nvPr/>
          </p:nvSpPr>
          <p:spPr>
            <a:xfrm>
              <a:off x="5461289" y="3102343"/>
              <a:ext cx="249014" cy="494757"/>
            </a:xfrm>
            <a:prstGeom prst="rect">
              <a:avLst/>
            </a:prstGeom>
            <a:solidFill>
              <a:srgbClr val="B3B3B3">
                <a:alpha val="100000"/>
              </a:srgbClr>
            </a:solidFill>
          </p:spPr>
          <p:txBody>
            <a:bodyPr/>
            <a:lstStyle/>
            <a:p/>
          </p:txBody>
        </p:sp>
        <p:sp>
          <p:nvSpPr>
            <p:cNvPr id="50" name="rc50"/>
            <p:cNvSpPr/>
            <p:nvPr/>
          </p:nvSpPr>
          <p:spPr>
            <a:xfrm>
              <a:off x="5737971" y="3155920"/>
              <a:ext cx="249014" cy="705804"/>
            </a:xfrm>
            <a:prstGeom prst="rect">
              <a:avLst/>
            </a:prstGeom>
            <a:solidFill>
              <a:srgbClr val="B3B3B3">
                <a:alpha val="100000"/>
              </a:srgbClr>
            </a:solidFill>
          </p:spPr>
          <p:txBody>
            <a:bodyPr/>
            <a:lstStyle/>
            <a:p/>
          </p:txBody>
        </p:sp>
        <p:sp>
          <p:nvSpPr>
            <p:cNvPr id="51" name="rc51"/>
            <p:cNvSpPr/>
            <p:nvPr/>
          </p:nvSpPr>
          <p:spPr>
            <a:xfrm>
              <a:off x="6014654" y="3192430"/>
              <a:ext cx="249014" cy="607341"/>
            </a:xfrm>
            <a:prstGeom prst="rect">
              <a:avLst/>
            </a:prstGeom>
            <a:solidFill>
              <a:srgbClr val="B3B3B3">
                <a:alpha val="100000"/>
              </a:srgbClr>
            </a:solidFill>
          </p:spPr>
          <p:txBody>
            <a:bodyPr/>
            <a:lstStyle/>
            <a:p/>
          </p:txBody>
        </p:sp>
        <p:sp>
          <p:nvSpPr>
            <p:cNvPr id="52" name="rc52"/>
            <p:cNvSpPr/>
            <p:nvPr/>
          </p:nvSpPr>
          <p:spPr>
            <a:xfrm>
              <a:off x="6291336" y="3249470"/>
              <a:ext cx="249014" cy="469956"/>
            </a:xfrm>
            <a:prstGeom prst="rect">
              <a:avLst/>
            </a:prstGeom>
            <a:solidFill>
              <a:srgbClr val="B3B3B3">
                <a:alpha val="100000"/>
              </a:srgbClr>
            </a:solidFill>
          </p:spPr>
          <p:txBody>
            <a:bodyPr/>
            <a:lstStyle/>
            <a:p/>
          </p:txBody>
        </p:sp>
        <p:sp>
          <p:nvSpPr>
            <p:cNvPr id="53" name="rc53"/>
            <p:cNvSpPr/>
            <p:nvPr/>
          </p:nvSpPr>
          <p:spPr>
            <a:xfrm>
              <a:off x="6568018" y="3266946"/>
              <a:ext cx="249014" cy="455412"/>
            </a:xfrm>
            <a:prstGeom prst="rect">
              <a:avLst/>
            </a:prstGeom>
            <a:solidFill>
              <a:srgbClr val="B3B3B3">
                <a:alpha val="100000"/>
              </a:srgbClr>
            </a:solidFill>
          </p:spPr>
          <p:txBody>
            <a:bodyPr/>
            <a:lstStyle/>
            <a:p/>
          </p:txBody>
        </p:sp>
        <p:sp>
          <p:nvSpPr>
            <p:cNvPr id="54" name="rc54"/>
            <p:cNvSpPr/>
            <p:nvPr/>
          </p:nvSpPr>
          <p:spPr>
            <a:xfrm>
              <a:off x="6844701" y="3264270"/>
              <a:ext cx="249014" cy="372620"/>
            </a:xfrm>
            <a:prstGeom prst="rect">
              <a:avLst/>
            </a:prstGeom>
            <a:solidFill>
              <a:srgbClr val="B3B3B3">
                <a:alpha val="100000"/>
              </a:srgbClr>
            </a:solidFill>
          </p:spPr>
          <p:txBody>
            <a:bodyPr/>
            <a:lstStyle/>
            <a:p/>
          </p:txBody>
        </p:sp>
        <p:sp>
          <p:nvSpPr>
            <p:cNvPr id="55" name="rc55"/>
            <p:cNvSpPr/>
            <p:nvPr/>
          </p:nvSpPr>
          <p:spPr>
            <a:xfrm>
              <a:off x="7121383" y="3281444"/>
              <a:ext cx="249014" cy="474031"/>
            </a:xfrm>
            <a:prstGeom prst="rect">
              <a:avLst/>
            </a:prstGeom>
            <a:solidFill>
              <a:srgbClr val="B3B3B3">
                <a:alpha val="100000"/>
              </a:srgbClr>
            </a:solidFill>
          </p:spPr>
          <p:txBody>
            <a:bodyPr/>
            <a:lstStyle/>
            <a:p/>
          </p:txBody>
        </p:sp>
        <p:sp>
          <p:nvSpPr>
            <p:cNvPr id="56" name="rc56"/>
            <p:cNvSpPr/>
            <p:nvPr/>
          </p:nvSpPr>
          <p:spPr>
            <a:xfrm>
              <a:off x="7398065" y="3379588"/>
              <a:ext cx="249014" cy="350274"/>
            </a:xfrm>
            <a:prstGeom prst="rect">
              <a:avLst/>
            </a:prstGeom>
            <a:solidFill>
              <a:srgbClr val="B3B3B3">
                <a:alpha val="100000"/>
              </a:srgbClr>
            </a:solidFill>
          </p:spPr>
          <p:txBody>
            <a:bodyPr/>
            <a:lstStyle/>
            <a:p/>
          </p:txBody>
        </p:sp>
        <p:sp>
          <p:nvSpPr>
            <p:cNvPr id="57" name="rc57"/>
            <p:cNvSpPr/>
            <p:nvPr/>
          </p:nvSpPr>
          <p:spPr>
            <a:xfrm>
              <a:off x="7674748" y="3477243"/>
              <a:ext cx="249014" cy="246074"/>
            </a:xfrm>
            <a:prstGeom prst="rect">
              <a:avLst/>
            </a:prstGeom>
            <a:solidFill>
              <a:srgbClr val="B3B3B3">
                <a:alpha val="100000"/>
              </a:srgbClr>
            </a:solidFill>
          </p:spPr>
          <p:txBody>
            <a:bodyPr/>
            <a:lstStyle/>
            <a:p/>
          </p:txBody>
        </p:sp>
        <p:sp>
          <p:nvSpPr>
            <p:cNvPr id="58" name="rc58"/>
            <p:cNvSpPr/>
            <p:nvPr/>
          </p:nvSpPr>
          <p:spPr>
            <a:xfrm>
              <a:off x="7951430" y="3571383"/>
              <a:ext cx="249014" cy="147394"/>
            </a:xfrm>
            <a:prstGeom prst="rect">
              <a:avLst/>
            </a:prstGeom>
            <a:solidFill>
              <a:srgbClr val="B3B3B3">
                <a:alpha val="100000"/>
              </a:srgbClr>
            </a:solidFill>
          </p:spPr>
          <p:txBody>
            <a:bodyPr/>
            <a:lstStyle/>
            <a:p/>
          </p:txBody>
        </p:sp>
        <p:sp>
          <p:nvSpPr>
            <p:cNvPr id="59" name="pl59"/>
            <p:cNvSpPr/>
            <p:nvPr/>
          </p:nvSpPr>
          <p:spPr>
            <a:xfrm>
              <a:off x="1435561" y="1395239"/>
              <a:ext cx="6640376" cy="1263602"/>
            </a:xfrm>
            <a:custGeom>
              <a:avLst/>
              <a:pathLst>
                <a:path w="6640376" h="1263602">
                  <a:moveTo>
                    <a:pt x="0" y="1263602"/>
                  </a:moveTo>
                  <a:lnTo>
                    <a:pt x="276682" y="1263602"/>
                  </a:lnTo>
                  <a:lnTo>
                    <a:pt x="553364" y="1095122"/>
                  </a:lnTo>
                  <a:lnTo>
                    <a:pt x="830047" y="926642"/>
                  </a:lnTo>
                  <a:lnTo>
                    <a:pt x="1106729" y="1010882"/>
                  </a:lnTo>
                  <a:lnTo>
                    <a:pt x="1383411" y="533521"/>
                  </a:lnTo>
                  <a:lnTo>
                    <a:pt x="1660094" y="365040"/>
                  </a:lnTo>
                  <a:lnTo>
                    <a:pt x="1936776" y="252720"/>
                  </a:lnTo>
                  <a:lnTo>
                    <a:pt x="2213458" y="449281"/>
                  </a:lnTo>
                  <a:lnTo>
                    <a:pt x="2490141" y="393120"/>
                  </a:lnTo>
                  <a:lnTo>
                    <a:pt x="2766823" y="336960"/>
                  </a:lnTo>
                  <a:lnTo>
                    <a:pt x="3043505" y="252720"/>
                  </a:lnTo>
                  <a:lnTo>
                    <a:pt x="3320188" y="280800"/>
                  </a:lnTo>
                  <a:lnTo>
                    <a:pt x="3596870" y="252720"/>
                  </a:lnTo>
                  <a:lnTo>
                    <a:pt x="3873552" y="365040"/>
                  </a:lnTo>
                  <a:lnTo>
                    <a:pt x="4150235" y="365040"/>
                  </a:lnTo>
                  <a:lnTo>
                    <a:pt x="4426917" y="0"/>
                  </a:lnTo>
                  <a:lnTo>
                    <a:pt x="4703599" y="84240"/>
                  </a:lnTo>
                  <a:lnTo>
                    <a:pt x="4980282" y="196560"/>
                  </a:lnTo>
                  <a:lnTo>
                    <a:pt x="5256964" y="196560"/>
                  </a:lnTo>
                  <a:lnTo>
                    <a:pt x="5533646" y="308880"/>
                  </a:lnTo>
                  <a:lnTo>
                    <a:pt x="5810329" y="140400"/>
                  </a:lnTo>
                  <a:lnTo>
                    <a:pt x="6087011" y="168480"/>
                  </a:lnTo>
                  <a:lnTo>
                    <a:pt x="6363693" y="168480"/>
                  </a:lnTo>
                  <a:lnTo>
                    <a:pt x="6640376" y="168480"/>
                  </a:lnTo>
                </a:path>
              </a:pathLst>
            </a:custGeom>
            <a:ln w="27101" cap="flat">
              <a:solidFill>
                <a:srgbClr val="0058AB">
                  <a:alpha val="100000"/>
                </a:srgbClr>
              </a:solidFill>
              <a:prstDash val="solid"/>
              <a:round/>
            </a:ln>
          </p:spPr>
          <p:txBody>
            <a:bodyPr/>
            <a:lstStyle/>
            <a:p/>
          </p:txBody>
        </p:sp>
        <p:sp>
          <p:nvSpPr>
            <p:cNvPr id="60" name="pl60"/>
            <p:cNvSpPr/>
            <p:nvPr/>
          </p:nvSpPr>
          <p:spPr>
            <a:xfrm>
              <a:off x="5309114" y="1788360"/>
              <a:ext cx="2766823" cy="1853284"/>
            </a:xfrm>
            <a:custGeom>
              <a:avLst/>
              <a:pathLst>
                <a:path w="2766823" h="1853284">
                  <a:moveTo>
                    <a:pt x="0" y="1853284"/>
                  </a:moveTo>
                  <a:lnTo>
                    <a:pt x="276682" y="702001"/>
                  </a:lnTo>
                  <a:lnTo>
                    <a:pt x="553364" y="617761"/>
                  </a:lnTo>
                  <a:lnTo>
                    <a:pt x="830047" y="561601"/>
                  </a:lnTo>
                  <a:lnTo>
                    <a:pt x="1106729" y="477361"/>
                  </a:lnTo>
                  <a:lnTo>
                    <a:pt x="1383411" y="449281"/>
                  </a:lnTo>
                  <a:lnTo>
                    <a:pt x="1660094" y="449281"/>
                  </a:lnTo>
                  <a:lnTo>
                    <a:pt x="1936776" y="421200"/>
                  </a:lnTo>
                  <a:lnTo>
                    <a:pt x="2213458" y="280800"/>
                  </a:lnTo>
                  <a:lnTo>
                    <a:pt x="2490141" y="140400"/>
                  </a:lnTo>
                  <a:lnTo>
                    <a:pt x="2766823" y="0"/>
                  </a:lnTo>
                </a:path>
              </a:pathLst>
            </a:custGeom>
            <a:ln w="27101" cap="flat">
              <a:solidFill>
                <a:srgbClr val="333333">
                  <a:alpha val="100000"/>
                </a:srgbClr>
              </a:solidFill>
              <a:prstDash val="solid"/>
              <a:round/>
            </a:ln>
          </p:spPr>
          <p:txBody>
            <a:bodyPr/>
            <a:lstStyle/>
            <a:p/>
          </p:txBody>
        </p:sp>
        <p:sp>
          <p:nvSpPr>
            <p:cNvPr id="61" name="tx61"/>
            <p:cNvSpPr/>
            <p:nvPr/>
          </p:nvSpPr>
          <p:spPr>
            <a:xfrm>
              <a:off x="6622187"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2" name="tx62"/>
            <p:cNvSpPr/>
            <p:nvPr/>
          </p:nvSpPr>
          <p:spPr>
            <a:xfrm>
              <a:off x="6898870"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3" name="tx63"/>
            <p:cNvSpPr/>
            <p:nvPr/>
          </p:nvSpPr>
          <p:spPr>
            <a:xfrm>
              <a:off x="7175552"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64" name="tx64"/>
            <p:cNvSpPr/>
            <p:nvPr/>
          </p:nvSpPr>
          <p:spPr>
            <a:xfrm>
              <a:off x="7452234"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5" name="tx65"/>
            <p:cNvSpPr/>
            <p:nvPr/>
          </p:nvSpPr>
          <p:spPr>
            <a:xfrm>
              <a:off x="7728917"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6" name="tx66"/>
            <p:cNvSpPr/>
            <p:nvPr/>
          </p:nvSpPr>
          <p:spPr>
            <a:xfrm>
              <a:off x="8005599"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7" name="tx67"/>
            <p:cNvSpPr/>
            <p:nvPr/>
          </p:nvSpPr>
          <p:spPr>
            <a:xfrm>
              <a:off x="6622187"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68" name="tx68"/>
            <p:cNvSpPr/>
            <p:nvPr/>
          </p:nvSpPr>
          <p:spPr>
            <a:xfrm>
              <a:off x="6898870"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69" name="tx69"/>
            <p:cNvSpPr/>
            <p:nvPr/>
          </p:nvSpPr>
          <p:spPr>
            <a:xfrm>
              <a:off x="7175552"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70" name="tx70"/>
            <p:cNvSpPr/>
            <p:nvPr/>
          </p:nvSpPr>
          <p:spPr>
            <a:xfrm>
              <a:off x="7452234" y="2130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69</a:t>
              </a:r>
            </a:p>
          </p:txBody>
        </p:sp>
        <p:sp>
          <p:nvSpPr>
            <p:cNvPr id="71" name="tx71"/>
            <p:cNvSpPr/>
            <p:nvPr/>
          </p:nvSpPr>
          <p:spPr>
            <a:xfrm>
              <a:off x="7728917"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2" name="tx72"/>
            <p:cNvSpPr/>
            <p:nvPr/>
          </p:nvSpPr>
          <p:spPr>
            <a:xfrm>
              <a:off x="8005599"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3" name="tx73"/>
            <p:cNvSpPr/>
            <p:nvPr/>
          </p:nvSpPr>
          <p:spPr>
            <a:xfrm>
              <a:off x="1345126" y="35625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a:t>
              </a:r>
            </a:p>
          </p:txBody>
        </p:sp>
        <p:sp>
          <p:nvSpPr>
            <p:cNvPr id="74" name="tx74"/>
            <p:cNvSpPr/>
            <p:nvPr/>
          </p:nvSpPr>
          <p:spPr>
            <a:xfrm>
              <a:off x="2728538" y="37442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75" name="tx75"/>
            <p:cNvSpPr/>
            <p:nvPr/>
          </p:nvSpPr>
          <p:spPr>
            <a:xfrm>
              <a:off x="4142095" y="37856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76" name="tx76"/>
            <p:cNvSpPr/>
            <p:nvPr/>
          </p:nvSpPr>
          <p:spPr>
            <a:xfrm>
              <a:off x="5525506" y="37614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77" name="tx77"/>
            <p:cNvSpPr/>
            <p:nvPr/>
          </p:nvSpPr>
          <p:spPr>
            <a:xfrm>
              <a:off x="6632236" y="3824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78" name="tx78"/>
            <p:cNvSpPr/>
            <p:nvPr/>
          </p:nvSpPr>
          <p:spPr>
            <a:xfrm>
              <a:off x="6908918" y="3781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79" name="tx79"/>
            <p:cNvSpPr/>
            <p:nvPr/>
          </p:nvSpPr>
          <p:spPr>
            <a:xfrm>
              <a:off x="7185600" y="3840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80" name="tx80"/>
            <p:cNvSpPr/>
            <p:nvPr/>
          </p:nvSpPr>
          <p:spPr>
            <a:xfrm>
              <a:off x="7462283" y="3827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1" name="tx81"/>
            <p:cNvSpPr/>
            <p:nvPr/>
          </p:nvSpPr>
          <p:spPr>
            <a:xfrm>
              <a:off x="7738965" y="38245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2" name="tx82"/>
            <p:cNvSpPr/>
            <p:nvPr/>
          </p:nvSpPr>
          <p:spPr>
            <a:xfrm>
              <a:off x="8015647" y="3822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3" name="tx83"/>
            <p:cNvSpPr/>
            <p:nvPr/>
          </p:nvSpPr>
          <p:spPr>
            <a:xfrm>
              <a:off x="5495361" y="33092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4" name="tx84"/>
            <p:cNvSpPr/>
            <p:nvPr/>
          </p:nvSpPr>
          <p:spPr>
            <a:xfrm>
              <a:off x="6602091" y="34542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85" name="tx85"/>
            <p:cNvSpPr/>
            <p:nvPr/>
          </p:nvSpPr>
          <p:spPr>
            <a:xfrm>
              <a:off x="6908918" y="3410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86" name="tx86"/>
            <p:cNvSpPr/>
            <p:nvPr/>
          </p:nvSpPr>
          <p:spPr>
            <a:xfrm>
              <a:off x="7155455" y="34779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87" name="tx87"/>
            <p:cNvSpPr/>
            <p:nvPr/>
          </p:nvSpPr>
          <p:spPr>
            <a:xfrm>
              <a:off x="7462283" y="3514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8" name="tx88"/>
            <p:cNvSpPr/>
            <p:nvPr/>
          </p:nvSpPr>
          <p:spPr>
            <a:xfrm>
              <a:off x="7738965" y="3559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9" name="tx89"/>
            <p:cNvSpPr/>
            <p:nvPr/>
          </p:nvSpPr>
          <p:spPr>
            <a:xfrm>
              <a:off x="8015647" y="3604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0" name="tx90"/>
            <p:cNvSpPr/>
            <p:nvPr/>
          </p:nvSpPr>
          <p:spPr>
            <a:xfrm>
              <a:off x="5504405" y="299610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216</a:t>
              </a:r>
            </a:p>
          </p:txBody>
        </p:sp>
        <p:sp>
          <p:nvSpPr>
            <p:cNvPr id="91" name="tx91"/>
            <p:cNvSpPr/>
            <p:nvPr/>
          </p:nvSpPr>
          <p:spPr>
            <a:xfrm>
              <a:off x="6611134" y="316190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92" name="tx92"/>
            <p:cNvSpPr/>
            <p:nvPr/>
          </p:nvSpPr>
          <p:spPr>
            <a:xfrm>
              <a:off x="6887816" y="3159226"/>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177</a:t>
              </a:r>
            </a:p>
          </p:txBody>
        </p:sp>
        <p:sp>
          <p:nvSpPr>
            <p:cNvPr id="93" name="tx93"/>
            <p:cNvSpPr/>
            <p:nvPr/>
          </p:nvSpPr>
          <p:spPr>
            <a:xfrm>
              <a:off x="7164499" y="317516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173</a:t>
              </a:r>
            </a:p>
          </p:txBody>
        </p:sp>
        <p:sp>
          <p:nvSpPr>
            <p:cNvPr id="94" name="tx94"/>
            <p:cNvSpPr/>
            <p:nvPr/>
          </p:nvSpPr>
          <p:spPr>
            <a:xfrm>
              <a:off x="7441181" y="327335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150</a:t>
              </a:r>
            </a:p>
          </p:txBody>
        </p:sp>
        <p:sp>
          <p:nvSpPr>
            <p:cNvPr id="95" name="tx95"/>
            <p:cNvSpPr/>
            <p:nvPr/>
          </p:nvSpPr>
          <p:spPr>
            <a:xfrm>
              <a:off x="7717863" y="337100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126</a:t>
              </a:r>
            </a:p>
          </p:txBody>
        </p:sp>
        <p:sp>
          <p:nvSpPr>
            <p:cNvPr id="96" name="tx96"/>
            <p:cNvSpPr/>
            <p:nvPr/>
          </p:nvSpPr>
          <p:spPr>
            <a:xfrm>
              <a:off x="7994546" y="34651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97" name="tx97"/>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577692" y="31169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9" name="tx99"/>
            <p:cNvSpPr/>
            <p:nvPr/>
          </p:nvSpPr>
          <p:spPr>
            <a:xfrm>
              <a:off x="577692" y="227939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0" name="tx100"/>
            <p:cNvSpPr/>
            <p:nvPr/>
          </p:nvSpPr>
          <p:spPr>
            <a:xfrm>
              <a:off x="577692" y="14418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01" name="tx10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8" name="pl118"/>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0" name="tx120"/>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1" name="tx121"/>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2" name="rc122"/>
            <p:cNvSpPr/>
            <p:nvPr/>
          </p:nvSpPr>
          <p:spPr>
            <a:xfrm>
              <a:off x="4686533" y="4909475"/>
              <a:ext cx="201456" cy="201456"/>
            </a:xfrm>
            <a:prstGeom prst="rect">
              <a:avLst/>
            </a:prstGeom>
            <a:solidFill>
              <a:srgbClr val="E2231A">
                <a:alpha val="100000"/>
              </a:srgbClr>
            </a:solidFill>
          </p:spPr>
          <p:txBody>
            <a:bodyPr/>
            <a:lstStyle/>
            <a:p/>
          </p:txBody>
        </p:sp>
        <p:sp>
          <p:nvSpPr>
            <p:cNvPr id="123" name="rc123"/>
            <p:cNvSpPr/>
            <p:nvPr/>
          </p:nvSpPr>
          <p:spPr>
            <a:xfrm>
              <a:off x="5650692" y="4909475"/>
              <a:ext cx="201456" cy="201456"/>
            </a:xfrm>
            <a:prstGeom prst="rect">
              <a:avLst/>
            </a:prstGeom>
            <a:solidFill>
              <a:srgbClr val="B3B3B3">
                <a:alpha val="100000"/>
              </a:srgbClr>
            </a:solidFill>
          </p:spPr>
          <p:txBody>
            <a:bodyPr/>
            <a:lstStyle/>
            <a:p/>
          </p:txBody>
        </p:sp>
        <p:sp>
          <p:nvSpPr>
            <p:cNvPr id="124" name="tx124"/>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5" name="tx125"/>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6" name="tx126"/>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7" name="tx127"/>
            <p:cNvSpPr/>
            <p:nvPr/>
          </p:nvSpPr>
          <p:spPr>
            <a:xfrm>
              <a:off x="966584" y="648663"/>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Senegal, 2000-2024</a:t>
              </a:r>
            </a:p>
          </p:txBody>
        </p:sp>
        <p:sp>
          <p:nvSpPr>
            <p:cNvPr id="128" name="pl128"/>
            <p:cNvSpPr/>
            <p:nvPr/>
          </p:nvSpPr>
          <p:spPr>
            <a:xfrm>
              <a:off x="22861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2363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1864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1366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2612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2113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1615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1054" y="5774644"/>
              <a:ext cx="2648013" cy="162162"/>
            </a:xfrm>
            <a:prstGeom prst="rect">
              <a:avLst/>
            </a:prstGeom>
            <a:solidFill>
              <a:srgbClr val="E2231A">
                <a:alpha val="100000"/>
              </a:srgbClr>
            </a:solidFill>
          </p:spPr>
          <p:txBody>
            <a:bodyPr/>
            <a:lstStyle/>
            <a:p/>
          </p:txBody>
        </p:sp>
        <p:sp>
          <p:nvSpPr>
            <p:cNvPr id="140" name="rc140"/>
            <p:cNvSpPr/>
            <p:nvPr/>
          </p:nvSpPr>
          <p:spPr>
            <a:xfrm>
              <a:off x="1311054" y="5571941"/>
              <a:ext cx="2639081" cy="162162"/>
            </a:xfrm>
            <a:prstGeom prst="rect">
              <a:avLst/>
            </a:prstGeom>
            <a:solidFill>
              <a:srgbClr val="E2231A">
                <a:alpha val="100000"/>
              </a:srgbClr>
            </a:solidFill>
          </p:spPr>
          <p:txBody>
            <a:bodyPr/>
            <a:lstStyle/>
            <a:p/>
          </p:txBody>
        </p:sp>
        <p:sp>
          <p:nvSpPr>
            <p:cNvPr id="141" name="rc141"/>
            <p:cNvSpPr/>
            <p:nvPr/>
          </p:nvSpPr>
          <p:spPr>
            <a:xfrm>
              <a:off x="1311054" y="5369238"/>
              <a:ext cx="2681361" cy="162162"/>
            </a:xfrm>
            <a:prstGeom prst="rect">
              <a:avLst/>
            </a:prstGeom>
            <a:solidFill>
              <a:srgbClr val="E2231A">
                <a:alpha val="100000"/>
              </a:srgbClr>
            </a:solidFill>
          </p:spPr>
          <p:txBody>
            <a:bodyPr/>
            <a:lstStyle/>
            <a:p/>
          </p:txBody>
        </p:sp>
        <p:sp>
          <p:nvSpPr>
            <p:cNvPr id="142" name="rc142"/>
            <p:cNvSpPr/>
            <p:nvPr/>
          </p:nvSpPr>
          <p:spPr>
            <a:xfrm>
              <a:off x="3959067" y="5774644"/>
              <a:ext cx="4241376" cy="162162"/>
            </a:xfrm>
            <a:prstGeom prst="rect">
              <a:avLst/>
            </a:prstGeom>
            <a:solidFill>
              <a:srgbClr val="B3B3B3">
                <a:alpha val="100000"/>
              </a:srgbClr>
            </a:solidFill>
          </p:spPr>
          <p:txBody>
            <a:bodyPr/>
            <a:lstStyle/>
            <a:p/>
          </p:txBody>
        </p:sp>
        <p:sp>
          <p:nvSpPr>
            <p:cNvPr id="143" name="rc143"/>
            <p:cNvSpPr/>
            <p:nvPr/>
          </p:nvSpPr>
          <p:spPr>
            <a:xfrm>
              <a:off x="3950135" y="5571941"/>
              <a:ext cx="2291756" cy="162162"/>
            </a:xfrm>
            <a:prstGeom prst="rect">
              <a:avLst/>
            </a:prstGeom>
            <a:solidFill>
              <a:srgbClr val="B3B3B3">
                <a:alpha val="100000"/>
              </a:srgbClr>
            </a:solidFill>
          </p:spPr>
          <p:txBody>
            <a:bodyPr/>
            <a:lstStyle/>
            <a:p/>
          </p:txBody>
        </p:sp>
        <p:sp>
          <p:nvSpPr>
            <p:cNvPr id="144" name="rc144"/>
            <p:cNvSpPr/>
            <p:nvPr/>
          </p:nvSpPr>
          <p:spPr>
            <a:xfrm>
              <a:off x="3992415" y="5369238"/>
              <a:ext cx="1372721" cy="162162"/>
            </a:xfrm>
            <a:prstGeom prst="rect">
              <a:avLst/>
            </a:prstGeom>
            <a:solidFill>
              <a:srgbClr val="B3B3B3">
                <a:alpha val="100000"/>
              </a:srgbClr>
            </a:solidFill>
          </p:spPr>
          <p:txBody>
            <a:bodyPr/>
            <a:lstStyle/>
            <a:p/>
          </p:txBody>
        </p:sp>
        <p:sp>
          <p:nvSpPr>
            <p:cNvPr id="145" name="tx145"/>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176.6</a:t>
              </a:r>
            </a:p>
          </p:txBody>
        </p:sp>
        <p:sp>
          <p:nvSpPr>
            <p:cNvPr id="146" name="tx146"/>
            <p:cNvSpPr/>
            <p:nvPr/>
          </p:nvSpPr>
          <p:spPr>
            <a:xfrm>
              <a:off x="6386573"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126.4</a:t>
              </a:r>
            </a:p>
          </p:txBody>
        </p:sp>
        <p:sp>
          <p:nvSpPr>
            <p:cNvPr id="147" name="tx147"/>
            <p:cNvSpPr/>
            <p:nvPr/>
          </p:nvSpPr>
          <p:spPr>
            <a:xfrm>
              <a:off x="5509818"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103.9</a:t>
              </a:r>
            </a:p>
          </p:txBody>
        </p:sp>
        <p:sp>
          <p:nvSpPr>
            <p:cNvPr id="148" name="tx148"/>
            <p:cNvSpPr/>
            <p:nvPr/>
          </p:nvSpPr>
          <p:spPr>
            <a:xfrm>
              <a:off x="252253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67.9</a:t>
              </a:r>
            </a:p>
          </p:txBody>
        </p:sp>
        <p:sp>
          <p:nvSpPr>
            <p:cNvPr id="149" name="tx149"/>
            <p:cNvSpPr/>
            <p:nvPr/>
          </p:nvSpPr>
          <p:spPr>
            <a:xfrm>
              <a:off x="251806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67.7</a:t>
              </a:r>
            </a:p>
          </p:txBody>
        </p:sp>
        <p:sp>
          <p:nvSpPr>
            <p:cNvPr id="150" name="tx150"/>
            <p:cNvSpPr/>
            <p:nvPr/>
          </p:nvSpPr>
          <p:spPr>
            <a:xfrm>
              <a:off x="253920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68.7</a:t>
              </a:r>
            </a:p>
          </p:txBody>
        </p:sp>
        <p:sp>
          <p:nvSpPr>
            <p:cNvPr id="151" name="tx151"/>
            <p:cNvSpPr/>
            <p:nvPr/>
          </p:nvSpPr>
          <p:spPr>
            <a:xfrm>
              <a:off x="5935074"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108.7</a:t>
              </a:r>
            </a:p>
          </p:txBody>
        </p:sp>
        <p:sp>
          <p:nvSpPr>
            <p:cNvPr id="152" name="tx152"/>
            <p:cNvSpPr/>
            <p:nvPr/>
          </p:nvSpPr>
          <p:spPr>
            <a:xfrm>
              <a:off x="498348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58.8</a:t>
              </a:r>
            </a:p>
          </p:txBody>
        </p:sp>
        <p:sp>
          <p:nvSpPr>
            <p:cNvPr id="153" name="tx153"/>
            <p:cNvSpPr/>
            <p:nvPr/>
          </p:nvSpPr>
          <p:spPr>
            <a:xfrm>
              <a:off x="4566249"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35.2</a:t>
              </a:r>
            </a:p>
          </p:txBody>
        </p:sp>
        <p:sp>
          <p:nvSpPr>
            <p:cNvPr id="154" name="tx15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8" name="tx158"/>
            <p:cNvSpPr/>
            <p:nvPr/>
          </p:nvSpPr>
          <p:spPr>
            <a:xfrm>
              <a:off x="313693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9" name="tx159"/>
            <p:cNvSpPr/>
            <p:nvPr/>
          </p:nvSpPr>
          <p:spPr>
            <a:xfrm>
              <a:off x="504825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0" name="tx160"/>
            <p:cNvSpPr/>
            <p:nvPr/>
          </p:nvSpPr>
          <p:spPr>
            <a:xfrm>
              <a:off x="699842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1" name="tx161"/>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2" name="tx16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3" name="tx16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87%. This is similar to in 2019, where coverage was 86%.
69,000 children missed their routine first dose of measles vaccine.
MCV2 is typically administered to children between 18 months and five years old. MCV2 coverage increased to 79%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1285661"/>
            </a:xfrm>
            <a:custGeom>
              <a:avLst/>
              <a:pathLst>
                <a:path w="3397293" h="1285661">
                  <a:moveTo>
                    <a:pt x="0" y="1285661"/>
                  </a:moveTo>
                  <a:lnTo>
                    <a:pt x="141553" y="1285661"/>
                  </a:lnTo>
                  <a:lnTo>
                    <a:pt x="283107" y="1114239"/>
                  </a:lnTo>
                  <a:lnTo>
                    <a:pt x="424661" y="942818"/>
                  </a:lnTo>
                  <a:lnTo>
                    <a:pt x="566215" y="1028529"/>
                  </a:lnTo>
                  <a:lnTo>
                    <a:pt x="707769" y="542834"/>
                  </a:lnTo>
                  <a:lnTo>
                    <a:pt x="849323" y="371413"/>
                  </a:lnTo>
                  <a:lnTo>
                    <a:pt x="990877" y="257132"/>
                  </a:lnTo>
                  <a:lnTo>
                    <a:pt x="1132431" y="457124"/>
                  </a:lnTo>
                  <a:lnTo>
                    <a:pt x="1273984" y="399983"/>
                  </a:lnTo>
                  <a:lnTo>
                    <a:pt x="1415538" y="342843"/>
                  </a:lnTo>
                  <a:lnTo>
                    <a:pt x="1557092" y="257132"/>
                  </a:lnTo>
                  <a:lnTo>
                    <a:pt x="1698646" y="285702"/>
                  </a:lnTo>
                  <a:lnTo>
                    <a:pt x="1840200" y="257132"/>
                  </a:lnTo>
                  <a:lnTo>
                    <a:pt x="1981754" y="371413"/>
                  </a:lnTo>
                  <a:lnTo>
                    <a:pt x="2123308" y="371413"/>
                  </a:lnTo>
                  <a:lnTo>
                    <a:pt x="2264862" y="0"/>
                  </a:lnTo>
                  <a:lnTo>
                    <a:pt x="2406416" y="85710"/>
                  </a:lnTo>
                  <a:lnTo>
                    <a:pt x="2547969" y="199991"/>
                  </a:lnTo>
                  <a:lnTo>
                    <a:pt x="2689523" y="199991"/>
                  </a:lnTo>
                  <a:lnTo>
                    <a:pt x="2831077" y="314272"/>
                  </a:lnTo>
                  <a:lnTo>
                    <a:pt x="2972631" y="14285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1285661"/>
            </a:xfrm>
            <a:custGeom>
              <a:avLst/>
              <a:pathLst>
                <a:path w="3397293" h="1285661">
                  <a:moveTo>
                    <a:pt x="0" y="1285661"/>
                  </a:moveTo>
                  <a:lnTo>
                    <a:pt x="141553" y="1285661"/>
                  </a:lnTo>
                  <a:lnTo>
                    <a:pt x="283107" y="1114239"/>
                  </a:lnTo>
                  <a:lnTo>
                    <a:pt x="424661" y="942818"/>
                  </a:lnTo>
                  <a:lnTo>
                    <a:pt x="566215" y="1028529"/>
                  </a:lnTo>
                  <a:lnTo>
                    <a:pt x="707769" y="542834"/>
                  </a:lnTo>
                  <a:lnTo>
                    <a:pt x="849323" y="371413"/>
                  </a:lnTo>
                  <a:lnTo>
                    <a:pt x="990877" y="257132"/>
                  </a:lnTo>
                  <a:lnTo>
                    <a:pt x="1132431" y="457124"/>
                  </a:lnTo>
                  <a:lnTo>
                    <a:pt x="1273984" y="399983"/>
                  </a:lnTo>
                  <a:lnTo>
                    <a:pt x="1415538" y="342843"/>
                  </a:lnTo>
                  <a:lnTo>
                    <a:pt x="1557092" y="257132"/>
                  </a:lnTo>
                  <a:lnTo>
                    <a:pt x="1698646" y="285702"/>
                  </a:lnTo>
                  <a:lnTo>
                    <a:pt x="1840200" y="257132"/>
                  </a:lnTo>
                  <a:lnTo>
                    <a:pt x="1981754" y="371413"/>
                  </a:lnTo>
                  <a:lnTo>
                    <a:pt x="2123308" y="371413"/>
                  </a:lnTo>
                  <a:lnTo>
                    <a:pt x="2264862" y="0"/>
                  </a:lnTo>
                  <a:lnTo>
                    <a:pt x="2406416" y="85710"/>
                  </a:lnTo>
                  <a:lnTo>
                    <a:pt x="2547969" y="199991"/>
                  </a:lnTo>
                  <a:lnTo>
                    <a:pt x="2689523" y="199991"/>
                  </a:lnTo>
                  <a:lnTo>
                    <a:pt x="2831077" y="314272"/>
                  </a:lnTo>
                  <a:lnTo>
                    <a:pt x="2972631" y="142851"/>
                  </a:lnTo>
                  <a:lnTo>
                    <a:pt x="3114185" y="171421"/>
                  </a:lnTo>
                  <a:lnTo>
                    <a:pt x="3255739" y="17142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42793"/>
            </a:xfrm>
            <a:custGeom>
              <a:avLst/>
              <a:pathLst>
                <a:path w="0" h="1542793">
                  <a:moveTo>
                    <a:pt x="0" y="0"/>
                  </a:moveTo>
                  <a:lnTo>
                    <a:pt x="0" y="154279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1285661"/>
            </a:xfrm>
            <a:custGeom>
              <a:avLst/>
              <a:pathLst>
                <a:path w="3397293" h="1285661">
                  <a:moveTo>
                    <a:pt x="0" y="1285661"/>
                  </a:moveTo>
                  <a:lnTo>
                    <a:pt x="141553" y="1285661"/>
                  </a:lnTo>
                  <a:lnTo>
                    <a:pt x="283107" y="1114239"/>
                  </a:lnTo>
                  <a:lnTo>
                    <a:pt x="424661" y="942818"/>
                  </a:lnTo>
                  <a:lnTo>
                    <a:pt x="566215" y="1028529"/>
                  </a:lnTo>
                  <a:lnTo>
                    <a:pt x="707769" y="542834"/>
                  </a:lnTo>
                  <a:lnTo>
                    <a:pt x="849323" y="371413"/>
                  </a:lnTo>
                  <a:lnTo>
                    <a:pt x="990877" y="257132"/>
                  </a:lnTo>
                  <a:lnTo>
                    <a:pt x="1132431" y="457124"/>
                  </a:lnTo>
                  <a:lnTo>
                    <a:pt x="1273984" y="399983"/>
                  </a:lnTo>
                  <a:lnTo>
                    <a:pt x="1415538" y="342843"/>
                  </a:lnTo>
                  <a:lnTo>
                    <a:pt x="1557092" y="257132"/>
                  </a:lnTo>
                  <a:lnTo>
                    <a:pt x="1698646" y="285702"/>
                  </a:lnTo>
                  <a:lnTo>
                    <a:pt x="1840200" y="257132"/>
                  </a:lnTo>
                  <a:lnTo>
                    <a:pt x="1981754" y="371413"/>
                  </a:lnTo>
                  <a:lnTo>
                    <a:pt x="2123308" y="371413"/>
                  </a:lnTo>
                  <a:lnTo>
                    <a:pt x="2264862" y="0"/>
                  </a:lnTo>
                  <a:lnTo>
                    <a:pt x="2406416" y="85710"/>
                  </a:lnTo>
                  <a:lnTo>
                    <a:pt x="2547969" y="199991"/>
                  </a:lnTo>
                  <a:lnTo>
                    <a:pt x="2689523" y="199991"/>
                  </a:lnTo>
                  <a:lnTo>
                    <a:pt x="2831077" y="314272"/>
                  </a:lnTo>
                  <a:lnTo>
                    <a:pt x="2972631" y="142851"/>
                  </a:lnTo>
                  <a:lnTo>
                    <a:pt x="3114185" y="171421"/>
                  </a:lnTo>
                  <a:lnTo>
                    <a:pt x="3255739" y="17142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6844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67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67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80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5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3841" y="480231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60" name="tx60"/>
            <p:cNvSpPr/>
            <p:nvPr/>
          </p:nvSpPr>
          <p:spPr>
            <a:xfrm>
              <a:off x="28051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61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44526" y="471005"/>
              <a:ext cx="25501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Senegal, 2000-2024</a:t>
              </a:r>
            </a:p>
          </p:txBody>
        </p:sp>
        <p:sp>
          <p:nvSpPr>
            <p:cNvPr id="63" name="pl63"/>
            <p:cNvSpPr/>
            <p:nvPr/>
          </p:nvSpPr>
          <p:spPr>
            <a:xfrm>
              <a:off x="5267799" y="34292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383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2474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746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837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929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11116"/>
              <a:ext cx="3397293" cy="2454444"/>
            </a:xfrm>
            <a:custGeom>
              <a:avLst/>
              <a:pathLst>
                <a:path w="3397293" h="2454444">
                  <a:moveTo>
                    <a:pt x="0" y="2454444"/>
                  </a:moveTo>
                  <a:lnTo>
                    <a:pt x="141553" y="2454444"/>
                  </a:lnTo>
                  <a:lnTo>
                    <a:pt x="283107" y="2127185"/>
                  </a:lnTo>
                  <a:lnTo>
                    <a:pt x="424661" y="1799925"/>
                  </a:lnTo>
                  <a:lnTo>
                    <a:pt x="566215" y="1963555"/>
                  </a:lnTo>
                  <a:lnTo>
                    <a:pt x="707769" y="1036320"/>
                  </a:lnTo>
                  <a:lnTo>
                    <a:pt x="849323" y="709061"/>
                  </a:lnTo>
                  <a:lnTo>
                    <a:pt x="990877" y="490888"/>
                  </a:lnTo>
                  <a:lnTo>
                    <a:pt x="1132431" y="872691"/>
                  </a:lnTo>
                  <a:lnTo>
                    <a:pt x="1273984" y="763604"/>
                  </a:lnTo>
                  <a:lnTo>
                    <a:pt x="1415538" y="654518"/>
                  </a:lnTo>
                  <a:lnTo>
                    <a:pt x="1557092" y="490888"/>
                  </a:lnTo>
                  <a:lnTo>
                    <a:pt x="1698646" y="545432"/>
                  </a:lnTo>
                  <a:lnTo>
                    <a:pt x="1840200" y="490888"/>
                  </a:lnTo>
                  <a:lnTo>
                    <a:pt x="1981754" y="709061"/>
                  </a:lnTo>
                  <a:lnTo>
                    <a:pt x="2123308" y="709061"/>
                  </a:lnTo>
                  <a:lnTo>
                    <a:pt x="2264862" y="0"/>
                  </a:lnTo>
                  <a:lnTo>
                    <a:pt x="2406416" y="163629"/>
                  </a:lnTo>
                  <a:lnTo>
                    <a:pt x="2547969" y="381802"/>
                  </a:lnTo>
                  <a:lnTo>
                    <a:pt x="2689523" y="381802"/>
                  </a:lnTo>
                  <a:lnTo>
                    <a:pt x="2831077" y="599975"/>
                  </a:lnTo>
                  <a:lnTo>
                    <a:pt x="2972631" y="272716"/>
                  </a:lnTo>
                  <a:lnTo>
                    <a:pt x="3114185" y="327259"/>
                  </a:lnTo>
                  <a:lnTo>
                    <a:pt x="3255739" y="327259"/>
                  </a:lnTo>
                  <a:lnTo>
                    <a:pt x="3397293" y="327259"/>
                  </a:lnTo>
                </a:path>
              </a:pathLst>
            </a:custGeom>
            <a:ln w="27101" cap="flat">
              <a:solidFill>
                <a:srgbClr val="0058AB">
                  <a:alpha val="100000"/>
                </a:srgbClr>
              </a:solidFill>
              <a:prstDash val="solid"/>
              <a:round/>
            </a:ln>
          </p:spPr>
          <p:txBody>
            <a:bodyPr/>
            <a:lstStyle/>
            <a:p/>
          </p:txBody>
        </p:sp>
        <p:sp>
          <p:nvSpPr>
            <p:cNvPr id="77" name="pl77"/>
            <p:cNvSpPr/>
            <p:nvPr/>
          </p:nvSpPr>
          <p:spPr>
            <a:xfrm>
              <a:off x="5437664" y="1792918"/>
              <a:ext cx="3397293" cy="818148"/>
            </a:xfrm>
            <a:custGeom>
              <a:avLst/>
              <a:pathLst>
                <a:path w="3397293" h="818148">
                  <a:moveTo>
                    <a:pt x="0" y="818148"/>
                  </a:moveTo>
                  <a:lnTo>
                    <a:pt x="141553" y="763604"/>
                  </a:lnTo>
                  <a:lnTo>
                    <a:pt x="283107" y="763604"/>
                  </a:lnTo>
                  <a:lnTo>
                    <a:pt x="424661" y="709061"/>
                  </a:lnTo>
                  <a:lnTo>
                    <a:pt x="566215" y="599975"/>
                  </a:lnTo>
                  <a:lnTo>
                    <a:pt x="707769" y="490888"/>
                  </a:lnTo>
                  <a:lnTo>
                    <a:pt x="849323" y="381802"/>
                  </a:lnTo>
                  <a:lnTo>
                    <a:pt x="990877" y="381802"/>
                  </a:lnTo>
                  <a:lnTo>
                    <a:pt x="1132431" y="272716"/>
                  </a:lnTo>
                  <a:lnTo>
                    <a:pt x="1273984" y="163629"/>
                  </a:lnTo>
                  <a:lnTo>
                    <a:pt x="1415538" y="109086"/>
                  </a:lnTo>
                  <a:lnTo>
                    <a:pt x="1557092" y="109086"/>
                  </a:lnTo>
                  <a:lnTo>
                    <a:pt x="1698646" y="109086"/>
                  </a:lnTo>
                  <a:lnTo>
                    <a:pt x="1840200" y="109086"/>
                  </a:lnTo>
                  <a:lnTo>
                    <a:pt x="1981754" y="109086"/>
                  </a:lnTo>
                  <a:lnTo>
                    <a:pt x="2123308" y="109086"/>
                  </a:lnTo>
                  <a:lnTo>
                    <a:pt x="2264862" y="54543"/>
                  </a:lnTo>
                  <a:lnTo>
                    <a:pt x="2406416" y="54543"/>
                  </a:lnTo>
                  <a:lnTo>
                    <a:pt x="2547969" y="0"/>
                  </a:lnTo>
                  <a:lnTo>
                    <a:pt x="2689523" y="0"/>
                  </a:lnTo>
                  <a:lnTo>
                    <a:pt x="2831077" y="163629"/>
                  </a:lnTo>
                  <a:lnTo>
                    <a:pt x="2972631" y="272716"/>
                  </a:lnTo>
                  <a:lnTo>
                    <a:pt x="3114185" y="163629"/>
                  </a:lnTo>
                  <a:lnTo>
                    <a:pt x="3255739" y="163629"/>
                  </a:lnTo>
                  <a:lnTo>
                    <a:pt x="3397293" y="109086"/>
                  </a:lnTo>
                </a:path>
              </a:pathLst>
            </a:custGeom>
            <a:ln w="27101" cap="flat">
              <a:solidFill>
                <a:srgbClr val="80BD41">
                  <a:alpha val="100000"/>
                </a:srgbClr>
              </a:solidFill>
              <a:prstDash val="solid"/>
              <a:round/>
            </a:ln>
          </p:spPr>
          <p:txBody>
            <a:bodyPr/>
            <a:lstStyle/>
            <a:p/>
          </p:txBody>
        </p:sp>
        <p:sp>
          <p:nvSpPr>
            <p:cNvPr id="78" name="pl78"/>
            <p:cNvSpPr/>
            <p:nvPr/>
          </p:nvSpPr>
          <p:spPr>
            <a:xfrm>
              <a:off x="5437664" y="1629289"/>
              <a:ext cx="3397293" cy="1472666"/>
            </a:xfrm>
            <a:custGeom>
              <a:avLst/>
              <a:pathLst>
                <a:path w="3397293" h="1472666">
                  <a:moveTo>
                    <a:pt x="0" y="1472666"/>
                  </a:moveTo>
                  <a:lnTo>
                    <a:pt x="141553" y="1363580"/>
                  </a:lnTo>
                  <a:lnTo>
                    <a:pt x="283107" y="1309036"/>
                  </a:lnTo>
                  <a:lnTo>
                    <a:pt x="424661" y="1090864"/>
                  </a:lnTo>
                  <a:lnTo>
                    <a:pt x="566215" y="872691"/>
                  </a:lnTo>
                  <a:lnTo>
                    <a:pt x="707769" y="654518"/>
                  </a:lnTo>
                  <a:lnTo>
                    <a:pt x="849323" y="545432"/>
                  </a:lnTo>
                  <a:lnTo>
                    <a:pt x="990877" y="545432"/>
                  </a:lnTo>
                  <a:lnTo>
                    <a:pt x="1132431" y="327259"/>
                  </a:lnTo>
                  <a:lnTo>
                    <a:pt x="1273984" y="0"/>
                  </a:lnTo>
                  <a:lnTo>
                    <a:pt x="1415538" y="163629"/>
                  </a:lnTo>
                  <a:lnTo>
                    <a:pt x="1557092" y="218172"/>
                  </a:lnTo>
                  <a:lnTo>
                    <a:pt x="1698646" y="381802"/>
                  </a:lnTo>
                  <a:lnTo>
                    <a:pt x="1840200" y="436345"/>
                  </a:lnTo>
                  <a:lnTo>
                    <a:pt x="1981754" y="436345"/>
                  </a:lnTo>
                  <a:lnTo>
                    <a:pt x="2123308" y="436345"/>
                  </a:lnTo>
                  <a:lnTo>
                    <a:pt x="2264862" y="327259"/>
                  </a:lnTo>
                  <a:lnTo>
                    <a:pt x="2406416" y="218172"/>
                  </a:lnTo>
                  <a:lnTo>
                    <a:pt x="2547969" y="218172"/>
                  </a:lnTo>
                  <a:lnTo>
                    <a:pt x="2689523" y="163629"/>
                  </a:lnTo>
                  <a:lnTo>
                    <a:pt x="2831077" y="218172"/>
                  </a:lnTo>
                  <a:lnTo>
                    <a:pt x="2972631" y="272716"/>
                  </a:lnTo>
                  <a:lnTo>
                    <a:pt x="3114185" y="436345"/>
                  </a:lnTo>
                  <a:lnTo>
                    <a:pt x="3255739" y="327259"/>
                  </a:lnTo>
                  <a:lnTo>
                    <a:pt x="3397293" y="163629"/>
                  </a:lnTo>
                </a:path>
              </a:pathLst>
            </a:custGeom>
            <a:ln w="27101" cap="flat">
              <a:solidFill>
                <a:srgbClr val="961A49">
                  <a:alpha val="100000"/>
                </a:srgbClr>
              </a:solidFill>
              <a:prstDash val="solid"/>
              <a:round/>
            </a:ln>
          </p:spPr>
          <p:txBody>
            <a:bodyPr/>
            <a:lstStyle/>
            <a:p/>
          </p:txBody>
        </p:sp>
        <p:sp>
          <p:nvSpPr>
            <p:cNvPr id="79" name="pl79"/>
            <p:cNvSpPr/>
            <p:nvPr/>
          </p:nvSpPr>
          <p:spPr>
            <a:xfrm>
              <a:off x="5437664" y="179291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11116"/>
              <a:ext cx="3397293" cy="2454444"/>
            </a:xfrm>
            <a:custGeom>
              <a:avLst/>
              <a:pathLst>
                <a:path w="3397293" h="2454444">
                  <a:moveTo>
                    <a:pt x="0" y="2454444"/>
                  </a:moveTo>
                  <a:lnTo>
                    <a:pt x="141553" y="2454444"/>
                  </a:lnTo>
                  <a:lnTo>
                    <a:pt x="283107" y="2127185"/>
                  </a:lnTo>
                  <a:lnTo>
                    <a:pt x="424661" y="1799925"/>
                  </a:lnTo>
                  <a:lnTo>
                    <a:pt x="566215" y="1963555"/>
                  </a:lnTo>
                  <a:lnTo>
                    <a:pt x="707769" y="1036320"/>
                  </a:lnTo>
                  <a:lnTo>
                    <a:pt x="849323" y="709061"/>
                  </a:lnTo>
                  <a:lnTo>
                    <a:pt x="990877" y="490888"/>
                  </a:lnTo>
                  <a:lnTo>
                    <a:pt x="1132431" y="872691"/>
                  </a:lnTo>
                  <a:lnTo>
                    <a:pt x="1273984" y="763604"/>
                  </a:lnTo>
                  <a:lnTo>
                    <a:pt x="1415538" y="654518"/>
                  </a:lnTo>
                  <a:lnTo>
                    <a:pt x="1557092" y="490888"/>
                  </a:lnTo>
                  <a:lnTo>
                    <a:pt x="1698646" y="545432"/>
                  </a:lnTo>
                  <a:lnTo>
                    <a:pt x="1840200" y="490888"/>
                  </a:lnTo>
                  <a:lnTo>
                    <a:pt x="1981754" y="709061"/>
                  </a:lnTo>
                  <a:lnTo>
                    <a:pt x="2123308" y="709061"/>
                  </a:lnTo>
                  <a:lnTo>
                    <a:pt x="2264862" y="0"/>
                  </a:lnTo>
                  <a:lnTo>
                    <a:pt x="2406416" y="163629"/>
                  </a:lnTo>
                  <a:lnTo>
                    <a:pt x="2547969" y="381802"/>
                  </a:lnTo>
                  <a:lnTo>
                    <a:pt x="2689523" y="381802"/>
                  </a:lnTo>
                  <a:lnTo>
                    <a:pt x="2831077" y="599975"/>
                  </a:lnTo>
                  <a:lnTo>
                    <a:pt x="2972631" y="272716"/>
                  </a:lnTo>
                  <a:lnTo>
                    <a:pt x="3114185" y="327259"/>
                  </a:lnTo>
                  <a:lnTo>
                    <a:pt x="3255739" y="327259"/>
                  </a:lnTo>
                  <a:lnTo>
                    <a:pt x="3397293" y="327259"/>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23847"/>
              <a:ext cx="0" cy="2541713"/>
            </a:xfrm>
            <a:custGeom>
              <a:avLst/>
              <a:pathLst>
                <a:path w="0" h="2541713">
                  <a:moveTo>
                    <a:pt x="0" y="254171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23847"/>
              <a:ext cx="0" cy="1123590"/>
            </a:xfrm>
            <a:custGeom>
              <a:avLst/>
              <a:pathLst>
                <a:path w="0" h="1123590">
                  <a:moveTo>
                    <a:pt x="0" y="112359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23847"/>
              <a:ext cx="0" cy="741787"/>
            </a:xfrm>
            <a:custGeom>
              <a:avLst/>
              <a:pathLst>
                <a:path w="0" h="741787">
                  <a:moveTo>
                    <a:pt x="0" y="74178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23847"/>
              <a:ext cx="0" cy="796330"/>
            </a:xfrm>
            <a:custGeom>
              <a:avLst/>
              <a:pathLst>
                <a:path w="0" h="796330">
                  <a:moveTo>
                    <a:pt x="0" y="79633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23847"/>
              <a:ext cx="0" cy="469071"/>
            </a:xfrm>
            <a:custGeom>
              <a:avLst/>
              <a:pathLst>
                <a:path w="0" h="469071">
                  <a:moveTo>
                    <a:pt x="0" y="46907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23847"/>
              <a:ext cx="0" cy="414528"/>
            </a:xfrm>
            <a:custGeom>
              <a:avLst/>
              <a:pathLst>
                <a:path w="0" h="414528">
                  <a:moveTo>
                    <a:pt x="0" y="4145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23847"/>
              <a:ext cx="0" cy="414528"/>
            </a:xfrm>
            <a:custGeom>
              <a:avLst/>
              <a:pathLst>
                <a:path w="0" h="414528">
                  <a:moveTo>
                    <a:pt x="0" y="4145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11116"/>
              <a:ext cx="3397293" cy="2454444"/>
            </a:xfrm>
            <a:custGeom>
              <a:avLst/>
              <a:pathLst>
                <a:path w="3397293" h="2454444">
                  <a:moveTo>
                    <a:pt x="0" y="2454444"/>
                  </a:moveTo>
                  <a:lnTo>
                    <a:pt x="141553" y="2454444"/>
                  </a:lnTo>
                  <a:lnTo>
                    <a:pt x="283107" y="2127185"/>
                  </a:lnTo>
                  <a:lnTo>
                    <a:pt x="424661" y="1799925"/>
                  </a:lnTo>
                  <a:lnTo>
                    <a:pt x="566215" y="1963555"/>
                  </a:lnTo>
                  <a:lnTo>
                    <a:pt x="707769" y="1036320"/>
                  </a:lnTo>
                  <a:lnTo>
                    <a:pt x="849323" y="709061"/>
                  </a:lnTo>
                  <a:lnTo>
                    <a:pt x="990877" y="490888"/>
                  </a:lnTo>
                  <a:lnTo>
                    <a:pt x="1132431" y="872691"/>
                  </a:lnTo>
                  <a:lnTo>
                    <a:pt x="1273984" y="763604"/>
                  </a:lnTo>
                  <a:lnTo>
                    <a:pt x="1415538" y="654518"/>
                  </a:lnTo>
                  <a:lnTo>
                    <a:pt x="1557092" y="490888"/>
                  </a:lnTo>
                  <a:lnTo>
                    <a:pt x="1698646" y="545432"/>
                  </a:lnTo>
                  <a:lnTo>
                    <a:pt x="1840200" y="490888"/>
                  </a:lnTo>
                  <a:lnTo>
                    <a:pt x="1981754" y="709061"/>
                  </a:lnTo>
                  <a:lnTo>
                    <a:pt x="2123308" y="709061"/>
                  </a:lnTo>
                  <a:lnTo>
                    <a:pt x="2264862" y="0"/>
                  </a:lnTo>
                  <a:lnTo>
                    <a:pt x="2406416" y="163629"/>
                  </a:lnTo>
                  <a:lnTo>
                    <a:pt x="2547969" y="381802"/>
                  </a:lnTo>
                  <a:lnTo>
                    <a:pt x="2689523" y="381802"/>
                  </a:lnTo>
                  <a:lnTo>
                    <a:pt x="2831077" y="599975"/>
                  </a:lnTo>
                  <a:lnTo>
                    <a:pt x="2972631" y="272716"/>
                  </a:lnTo>
                  <a:lnTo>
                    <a:pt x="3114185" y="327259"/>
                  </a:lnTo>
                  <a:lnTo>
                    <a:pt x="3255739" y="327259"/>
                  </a:lnTo>
                  <a:lnTo>
                    <a:pt x="3397293" y="327259"/>
                  </a:lnTo>
                </a:path>
              </a:pathLst>
            </a:custGeom>
            <a:ln w="27101" cap="flat">
              <a:solidFill>
                <a:srgbClr val="0058AB">
                  <a:alpha val="100000"/>
                </a:srgbClr>
              </a:solidFill>
              <a:prstDash val="solid"/>
              <a:round/>
            </a:ln>
          </p:spPr>
          <p:txBody>
            <a:bodyPr/>
            <a:lstStyle/>
            <a:p/>
          </p:txBody>
        </p:sp>
        <p:sp>
          <p:nvSpPr>
            <p:cNvPr id="89" name="tx89"/>
            <p:cNvSpPr/>
            <p:nvPr/>
          </p:nvSpPr>
          <p:spPr>
            <a:xfrm>
              <a:off x="5359324" y="126153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-38</a:t>
              </a:r>
            </a:p>
          </p:txBody>
        </p:sp>
        <p:sp>
          <p:nvSpPr>
            <p:cNvPr id="90" name="tx90"/>
            <p:cNvSpPr/>
            <p:nvPr/>
          </p:nvSpPr>
          <p:spPr>
            <a:xfrm>
              <a:off x="6067093" y="12629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805008" y="126296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512777" y="126158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8097042" y="12615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2629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12629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18628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7524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9225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28316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17408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834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834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5476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172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50540" y="480231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114" name="tx114"/>
            <p:cNvSpPr/>
            <p:nvPr/>
          </p:nvSpPr>
          <p:spPr>
            <a:xfrm>
              <a:off x="71218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84317"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821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5121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6421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7721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4471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5771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071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230507" cy="149993"/>
            </a:xfrm>
            <a:prstGeom prst="rect">
              <a:avLst/>
            </a:prstGeom>
            <a:solidFill>
              <a:srgbClr val="E2231A">
                <a:alpha val="80000"/>
              </a:srgbClr>
            </a:solidFill>
          </p:spPr>
          <p:txBody>
            <a:bodyPr/>
            <a:lstStyle/>
            <a:p/>
          </p:txBody>
        </p:sp>
        <p:sp>
          <p:nvSpPr>
            <p:cNvPr id="129" name="rc129"/>
            <p:cNvSpPr/>
            <p:nvPr/>
          </p:nvSpPr>
          <p:spPr>
            <a:xfrm>
              <a:off x="1317178" y="5637654"/>
              <a:ext cx="7206118" cy="149993"/>
            </a:xfrm>
            <a:prstGeom prst="rect">
              <a:avLst/>
            </a:prstGeom>
            <a:solidFill>
              <a:srgbClr val="E2231A">
                <a:alpha val="80000"/>
              </a:srgbClr>
            </a:solidFill>
          </p:spPr>
          <p:txBody>
            <a:bodyPr/>
            <a:lstStyle/>
            <a:p/>
          </p:txBody>
        </p:sp>
        <p:sp>
          <p:nvSpPr>
            <p:cNvPr id="130" name="rc130"/>
            <p:cNvSpPr/>
            <p:nvPr/>
          </p:nvSpPr>
          <p:spPr>
            <a:xfrm>
              <a:off x="1317178" y="5450161"/>
              <a:ext cx="7321564" cy="149993"/>
            </a:xfrm>
            <a:prstGeom prst="rect">
              <a:avLst/>
            </a:prstGeom>
            <a:solidFill>
              <a:srgbClr val="E2231A">
                <a:alpha val="80000"/>
              </a:srgbClr>
            </a:solidFill>
          </p:spPr>
          <p:txBody>
            <a:bodyPr/>
            <a:lstStyle/>
            <a:p/>
          </p:txBody>
        </p:sp>
        <p:sp>
          <p:nvSpPr>
            <p:cNvPr id="131" name="tx131"/>
            <p:cNvSpPr/>
            <p:nvPr/>
          </p:nvSpPr>
          <p:spPr>
            <a:xfrm>
              <a:off x="8116649"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68,000</a:t>
              </a:r>
            </a:p>
          </p:txBody>
        </p:sp>
        <p:sp>
          <p:nvSpPr>
            <p:cNvPr id="132" name="tx132"/>
            <p:cNvSpPr/>
            <p:nvPr/>
          </p:nvSpPr>
          <p:spPr>
            <a:xfrm>
              <a:off x="8092260"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68,000</a:t>
              </a:r>
            </a:p>
          </p:txBody>
        </p:sp>
        <p:sp>
          <p:nvSpPr>
            <p:cNvPr id="133" name="tx133"/>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69,000</a:t>
              </a:r>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1989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514989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727990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Senegal (87%) was 3 percentage points higher than the global average (84%) and 22 percentage points higher than the average across all WCAR countries (65%).
National MCV1 coverage was 1 percentage point higher than in 2019 (86%).
This equates to 69,000 unvaccinated children in 2024 compared to 68,000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Senegal ranked number 18 out of 24 countries for lowest MCV1 coverage (based on tied ranks).
Senegal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21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0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497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285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15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03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391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18171"/>
              <a:ext cx="249522" cy="584525"/>
            </a:xfrm>
            <a:prstGeom prst="rect">
              <a:avLst/>
            </a:prstGeom>
            <a:solidFill>
              <a:srgbClr val="80BD41">
                <a:alpha val="100000"/>
              </a:srgbClr>
            </a:solidFill>
          </p:spPr>
          <p:txBody>
            <a:bodyPr/>
            <a:lstStyle/>
            <a:p/>
          </p:txBody>
        </p:sp>
        <p:sp>
          <p:nvSpPr>
            <p:cNvPr id="24" name="rc24"/>
            <p:cNvSpPr/>
            <p:nvPr/>
          </p:nvSpPr>
          <p:spPr>
            <a:xfrm>
              <a:off x="1296273" y="2884932"/>
              <a:ext cx="249522" cy="633239"/>
            </a:xfrm>
            <a:prstGeom prst="rect">
              <a:avLst/>
            </a:prstGeom>
            <a:solidFill>
              <a:srgbClr val="E2231A">
                <a:alpha val="100000"/>
              </a:srgbClr>
            </a:solidFill>
          </p:spPr>
          <p:txBody>
            <a:bodyPr/>
            <a:lstStyle/>
            <a:p/>
          </p:txBody>
        </p:sp>
        <p:sp>
          <p:nvSpPr>
            <p:cNvPr id="25" name="rc25"/>
            <p:cNvSpPr/>
            <p:nvPr/>
          </p:nvSpPr>
          <p:spPr>
            <a:xfrm>
              <a:off x="1573521" y="3509663"/>
              <a:ext cx="249522" cy="593033"/>
            </a:xfrm>
            <a:prstGeom prst="rect">
              <a:avLst/>
            </a:prstGeom>
            <a:solidFill>
              <a:srgbClr val="80BD41">
                <a:alpha val="100000"/>
              </a:srgbClr>
            </a:solidFill>
          </p:spPr>
          <p:txBody>
            <a:bodyPr/>
            <a:lstStyle/>
            <a:p/>
          </p:txBody>
        </p:sp>
        <p:sp>
          <p:nvSpPr>
            <p:cNvPr id="26" name="rc26"/>
            <p:cNvSpPr/>
            <p:nvPr/>
          </p:nvSpPr>
          <p:spPr>
            <a:xfrm>
              <a:off x="1573521" y="2867227"/>
              <a:ext cx="249522" cy="642436"/>
            </a:xfrm>
            <a:prstGeom prst="rect">
              <a:avLst/>
            </a:prstGeom>
            <a:solidFill>
              <a:srgbClr val="E2231A">
                <a:alpha val="100000"/>
              </a:srgbClr>
            </a:solidFill>
          </p:spPr>
          <p:txBody>
            <a:bodyPr/>
            <a:lstStyle/>
            <a:p/>
          </p:txBody>
        </p:sp>
        <p:sp>
          <p:nvSpPr>
            <p:cNvPr id="27" name="rc27"/>
            <p:cNvSpPr/>
            <p:nvPr/>
          </p:nvSpPr>
          <p:spPr>
            <a:xfrm>
              <a:off x="1850769" y="3421894"/>
              <a:ext cx="249522" cy="680802"/>
            </a:xfrm>
            <a:prstGeom prst="rect">
              <a:avLst/>
            </a:prstGeom>
            <a:solidFill>
              <a:srgbClr val="80BD41">
                <a:alpha val="100000"/>
              </a:srgbClr>
            </a:solidFill>
          </p:spPr>
          <p:txBody>
            <a:bodyPr/>
            <a:lstStyle/>
            <a:p/>
          </p:txBody>
        </p:sp>
        <p:sp>
          <p:nvSpPr>
            <p:cNvPr id="28" name="rc28"/>
            <p:cNvSpPr/>
            <p:nvPr/>
          </p:nvSpPr>
          <p:spPr>
            <a:xfrm>
              <a:off x="1850769" y="2841934"/>
              <a:ext cx="249522" cy="579960"/>
            </a:xfrm>
            <a:prstGeom prst="rect">
              <a:avLst/>
            </a:prstGeom>
            <a:solidFill>
              <a:srgbClr val="E2231A">
                <a:alpha val="100000"/>
              </a:srgbClr>
            </a:solidFill>
          </p:spPr>
          <p:txBody>
            <a:bodyPr/>
            <a:lstStyle/>
            <a:p/>
          </p:txBody>
        </p:sp>
        <p:sp>
          <p:nvSpPr>
            <p:cNvPr id="29" name="rc29"/>
            <p:cNvSpPr/>
            <p:nvPr/>
          </p:nvSpPr>
          <p:spPr>
            <a:xfrm>
              <a:off x="2128016" y="3325157"/>
              <a:ext cx="249522" cy="777539"/>
            </a:xfrm>
            <a:prstGeom prst="rect">
              <a:avLst/>
            </a:prstGeom>
            <a:solidFill>
              <a:srgbClr val="80BD41">
                <a:alpha val="100000"/>
              </a:srgbClr>
            </a:solidFill>
          </p:spPr>
          <p:txBody>
            <a:bodyPr/>
            <a:lstStyle/>
            <a:p/>
          </p:txBody>
        </p:sp>
        <p:sp>
          <p:nvSpPr>
            <p:cNvPr id="30" name="rc30"/>
            <p:cNvSpPr/>
            <p:nvPr/>
          </p:nvSpPr>
          <p:spPr>
            <a:xfrm>
              <a:off x="2128016" y="2806787"/>
              <a:ext cx="249522" cy="518370"/>
            </a:xfrm>
            <a:prstGeom prst="rect">
              <a:avLst/>
            </a:prstGeom>
            <a:solidFill>
              <a:srgbClr val="E2231A">
                <a:alpha val="100000"/>
              </a:srgbClr>
            </a:solidFill>
          </p:spPr>
          <p:txBody>
            <a:bodyPr/>
            <a:lstStyle/>
            <a:p/>
          </p:txBody>
        </p:sp>
        <p:sp>
          <p:nvSpPr>
            <p:cNvPr id="31" name="rc31"/>
            <p:cNvSpPr/>
            <p:nvPr/>
          </p:nvSpPr>
          <p:spPr>
            <a:xfrm>
              <a:off x="2405264" y="3350614"/>
              <a:ext cx="249522" cy="752082"/>
            </a:xfrm>
            <a:prstGeom prst="rect">
              <a:avLst/>
            </a:prstGeom>
            <a:solidFill>
              <a:srgbClr val="80BD41">
                <a:alpha val="100000"/>
              </a:srgbClr>
            </a:solidFill>
          </p:spPr>
          <p:txBody>
            <a:bodyPr/>
            <a:lstStyle/>
            <a:p/>
          </p:txBody>
        </p:sp>
        <p:sp>
          <p:nvSpPr>
            <p:cNvPr id="32" name="rc32"/>
            <p:cNvSpPr/>
            <p:nvPr/>
          </p:nvSpPr>
          <p:spPr>
            <a:xfrm>
              <a:off x="2405264" y="2783268"/>
              <a:ext cx="249522" cy="567346"/>
            </a:xfrm>
            <a:prstGeom prst="rect">
              <a:avLst/>
            </a:prstGeom>
            <a:solidFill>
              <a:srgbClr val="E2231A">
                <a:alpha val="100000"/>
              </a:srgbClr>
            </a:solidFill>
          </p:spPr>
          <p:txBody>
            <a:bodyPr/>
            <a:lstStyle/>
            <a:p/>
          </p:txBody>
        </p:sp>
        <p:sp>
          <p:nvSpPr>
            <p:cNvPr id="33" name="rc33"/>
            <p:cNvSpPr/>
            <p:nvPr/>
          </p:nvSpPr>
          <p:spPr>
            <a:xfrm>
              <a:off x="2682512" y="3111450"/>
              <a:ext cx="249522" cy="991246"/>
            </a:xfrm>
            <a:prstGeom prst="rect">
              <a:avLst/>
            </a:prstGeom>
            <a:solidFill>
              <a:srgbClr val="80BD41">
                <a:alpha val="100000"/>
              </a:srgbClr>
            </a:solidFill>
          </p:spPr>
          <p:txBody>
            <a:bodyPr/>
            <a:lstStyle/>
            <a:p/>
          </p:txBody>
        </p:sp>
        <p:sp>
          <p:nvSpPr>
            <p:cNvPr id="34" name="rc34"/>
            <p:cNvSpPr/>
            <p:nvPr/>
          </p:nvSpPr>
          <p:spPr>
            <a:xfrm>
              <a:off x="2682512" y="2763165"/>
              <a:ext cx="249522" cy="348284"/>
            </a:xfrm>
            <a:prstGeom prst="rect">
              <a:avLst/>
            </a:prstGeom>
            <a:solidFill>
              <a:srgbClr val="E2231A">
                <a:alpha val="100000"/>
              </a:srgbClr>
            </a:solidFill>
          </p:spPr>
          <p:txBody>
            <a:bodyPr/>
            <a:lstStyle/>
            <a:p/>
          </p:txBody>
        </p:sp>
        <p:sp>
          <p:nvSpPr>
            <p:cNvPr id="35" name="rc35"/>
            <p:cNvSpPr/>
            <p:nvPr/>
          </p:nvSpPr>
          <p:spPr>
            <a:xfrm>
              <a:off x="2959759" y="3015042"/>
              <a:ext cx="249522" cy="1087655"/>
            </a:xfrm>
            <a:prstGeom prst="rect">
              <a:avLst/>
            </a:prstGeom>
            <a:solidFill>
              <a:srgbClr val="80BD41">
                <a:alpha val="100000"/>
              </a:srgbClr>
            </a:solidFill>
          </p:spPr>
          <p:txBody>
            <a:bodyPr/>
            <a:lstStyle/>
            <a:p/>
          </p:txBody>
        </p:sp>
        <p:sp>
          <p:nvSpPr>
            <p:cNvPr id="36" name="rc36"/>
            <p:cNvSpPr/>
            <p:nvPr/>
          </p:nvSpPr>
          <p:spPr>
            <a:xfrm>
              <a:off x="2959759" y="2743128"/>
              <a:ext cx="249522" cy="271913"/>
            </a:xfrm>
            <a:prstGeom prst="rect">
              <a:avLst/>
            </a:prstGeom>
            <a:solidFill>
              <a:srgbClr val="E2231A">
                <a:alpha val="100000"/>
              </a:srgbClr>
            </a:solidFill>
          </p:spPr>
          <p:txBody>
            <a:bodyPr/>
            <a:lstStyle/>
            <a:p/>
          </p:txBody>
        </p:sp>
        <p:sp>
          <p:nvSpPr>
            <p:cNvPr id="37" name="rc37"/>
            <p:cNvSpPr/>
            <p:nvPr/>
          </p:nvSpPr>
          <p:spPr>
            <a:xfrm>
              <a:off x="3237007" y="2941134"/>
              <a:ext cx="249522" cy="1161562"/>
            </a:xfrm>
            <a:prstGeom prst="rect">
              <a:avLst/>
            </a:prstGeom>
            <a:solidFill>
              <a:srgbClr val="80BD41">
                <a:alpha val="100000"/>
              </a:srgbClr>
            </a:solidFill>
          </p:spPr>
          <p:txBody>
            <a:bodyPr/>
            <a:lstStyle/>
            <a:p/>
          </p:txBody>
        </p:sp>
        <p:sp>
          <p:nvSpPr>
            <p:cNvPr id="38" name="rc38"/>
            <p:cNvSpPr/>
            <p:nvPr/>
          </p:nvSpPr>
          <p:spPr>
            <a:xfrm>
              <a:off x="3237007" y="2719872"/>
              <a:ext cx="249522" cy="221262"/>
            </a:xfrm>
            <a:prstGeom prst="rect">
              <a:avLst/>
            </a:prstGeom>
            <a:solidFill>
              <a:srgbClr val="E2231A">
                <a:alpha val="100000"/>
              </a:srgbClr>
            </a:solidFill>
          </p:spPr>
          <p:txBody>
            <a:bodyPr/>
            <a:lstStyle/>
            <a:p/>
          </p:txBody>
        </p:sp>
        <p:sp>
          <p:nvSpPr>
            <p:cNvPr id="39" name="rc39"/>
            <p:cNvSpPr/>
            <p:nvPr/>
          </p:nvSpPr>
          <p:spPr>
            <a:xfrm>
              <a:off x="3514255" y="3008604"/>
              <a:ext cx="249522" cy="1094093"/>
            </a:xfrm>
            <a:prstGeom prst="rect">
              <a:avLst/>
            </a:prstGeom>
            <a:solidFill>
              <a:srgbClr val="80BD41">
                <a:alpha val="100000"/>
              </a:srgbClr>
            </a:solidFill>
          </p:spPr>
          <p:txBody>
            <a:bodyPr/>
            <a:lstStyle/>
            <a:p/>
          </p:txBody>
        </p:sp>
        <p:sp>
          <p:nvSpPr>
            <p:cNvPr id="40" name="rc40"/>
            <p:cNvSpPr/>
            <p:nvPr/>
          </p:nvSpPr>
          <p:spPr>
            <a:xfrm>
              <a:off x="3514255" y="2681801"/>
              <a:ext cx="249522" cy="326802"/>
            </a:xfrm>
            <a:prstGeom prst="rect">
              <a:avLst/>
            </a:prstGeom>
            <a:solidFill>
              <a:srgbClr val="E2231A">
                <a:alpha val="100000"/>
              </a:srgbClr>
            </a:solidFill>
          </p:spPr>
          <p:txBody>
            <a:bodyPr/>
            <a:lstStyle/>
            <a:p/>
          </p:txBody>
        </p:sp>
        <p:sp>
          <p:nvSpPr>
            <p:cNvPr id="41" name="rc41"/>
            <p:cNvSpPr/>
            <p:nvPr/>
          </p:nvSpPr>
          <p:spPr>
            <a:xfrm>
              <a:off x="3791502" y="2952992"/>
              <a:ext cx="249522" cy="1149704"/>
            </a:xfrm>
            <a:prstGeom prst="rect">
              <a:avLst/>
            </a:prstGeom>
            <a:solidFill>
              <a:srgbClr val="80BD41">
                <a:alpha val="100000"/>
              </a:srgbClr>
            </a:solidFill>
          </p:spPr>
          <p:txBody>
            <a:bodyPr/>
            <a:lstStyle/>
            <a:p/>
          </p:txBody>
        </p:sp>
        <p:sp>
          <p:nvSpPr>
            <p:cNvPr id="42" name="rc42"/>
            <p:cNvSpPr/>
            <p:nvPr/>
          </p:nvSpPr>
          <p:spPr>
            <a:xfrm>
              <a:off x="3791502" y="2647377"/>
              <a:ext cx="249522" cy="305615"/>
            </a:xfrm>
            <a:prstGeom prst="rect">
              <a:avLst/>
            </a:prstGeom>
            <a:solidFill>
              <a:srgbClr val="E2231A">
                <a:alpha val="100000"/>
              </a:srgbClr>
            </a:solidFill>
          </p:spPr>
          <p:txBody>
            <a:bodyPr/>
            <a:lstStyle/>
            <a:p/>
          </p:txBody>
        </p:sp>
        <p:sp>
          <p:nvSpPr>
            <p:cNvPr id="43" name="rc43"/>
            <p:cNvSpPr/>
            <p:nvPr/>
          </p:nvSpPr>
          <p:spPr>
            <a:xfrm>
              <a:off x="4068750" y="2894688"/>
              <a:ext cx="249522" cy="1208009"/>
            </a:xfrm>
            <a:prstGeom prst="rect">
              <a:avLst/>
            </a:prstGeom>
            <a:solidFill>
              <a:srgbClr val="80BD41">
                <a:alpha val="100000"/>
              </a:srgbClr>
            </a:solidFill>
          </p:spPr>
          <p:txBody>
            <a:bodyPr/>
            <a:lstStyle/>
            <a:p/>
          </p:txBody>
        </p:sp>
        <p:sp>
          <p:nvSpPr>
            <p:cNvPr id="44" name="rc44"/>
            <p:cNvSpPr/>
            <p:nvPr/>
          </p:nvSpPr>
          <p:spPr>
            <a:xfrm>
              <a:off x="4068750" y="2611310"/>
              <a:ext cx="249522" cy="283377"/>
            </a:xfrm>
            <a:prstGeom prst="rect">
              <a:avLst/>
            </a:prstGeom>
            <a:solidFill>
              <a:srgbClr val="E2231A">
                <a:alpha val="100000"/>
              </a:srgbClr>
            </a:solidFill>
          </p:spPr>
          <p:txBody>
            <a:bodyPr/>
            <a:lstStyle/>
            <a:p/>
          </p:txBody>
        </p:sp>
        <p:sp>
          <p:nvSpPr>
            <p:cNvPr id="45" name="rc45"/>
            <p:cNvSpPr/>
            <p:nvPr/>
          </p:nvSpPr>
          <p:spPr>
            <a:xfrm>
              <a:off x="4345998" y="2811221"/>
              <a:ext cx="249522" cy="1291475"/>
            </a:xfrm>
            <a:prstGeom prst="rect">
              <a:avLst/>
            </a:prstGeom>
            <a:solidFill>
              <a:srgbClr val="80BD41">
                <a:alpha val="100000"/>
              </a:srgbClr>
            </a:solidFill>
          </p:spPr>
          <p:txBody>
            <a:bodyPr/>
            <a:lstStyle/>
            <a:p/>
          </p:txBody>
        </p:sp>
        <p:sp>
          <p:nvSpPr>
            <p:cNvPr id="46" name="rc46"/>
            <p:cNvSpPr/>
            <p:nvPr/>
          </p:nvSpPr>
          <p:spPr>
            <a:xfrm>
              <a:off x="4345998" y="2565224"/>
              <a:ext cx="249522" cy="245996"/>
            </a:xfrm>
            <a:prstGeom prst="rect">
              <a:avLst/>
            </a:prstGeom>
            <a:solidFill>
              <a:srgbClr val="E2231A">
                <a:alpha val="100000"/>
              </a:srgbClr>
            </a:solidFill>
          </p:spPr>
          <p:txBody>
            <a:bodyPr/>
            <a:lstStyle/>
            <a:p/>
          </p:txBody>
        </p:sp>
        <p:sp>
          <p:nvSpPr>
            <p:cNvPr id="47" name="rc47"/>
            <p:cNvSpPr/>
            <p:nvPr/>
          </p:nvSpPr>
          <p:spPr>
            <a:xfrm>
              <a:off x="4623245" y="2785042"/>
              <a:ext cx="249522" cy="1317655"/>
            </a:xfrm>
            <a:prstGeom prst="rect">
              <a:avLst/>
            </a:prstGeom>
            <a:solidFill>
              <a:srgbClr val="80BD41">
                <a:alpha val="100000"/>
              </a:srgbClr>
            </a:solidFill>
          </p:spPr>
          <p:txBody>
            <a:bodyPr/>
            <a:lstStyle/>
            <a:p/>
          </p:txBody>
        </p:sp>
        <p:sp>
          <p:nvSpPr>
            <p:cNvPr id="48" name="rc48"/>
            <p:cNvSpPr/>
            <p:nvPr/>
          </p:nvSpPr>
          <p:spPr>
            <a:xfrm>
              <a:off x="4623245" y="2515164"/>
              <a:ext cx="249522" cy="269877"/>
            </a:xfrm>
            <a:prstGeom prst="rect">
              <a:avLst/>
            </a:prstGeom>
            <a:solidFill>
              <a:srgbClr val="E2231A">
                <a:alpha val="100000"/>
              </a:srgbClr>
            </a:solidFill>
          </p:spPr>
          <p:txBody>
            <a:bodyPr/>
            <a:lstStyle/>
            <a:p/>
          </p:txBody>
        </p:sp>
        <p:sp>
          <p:nvSpPr>
            <p:cNvPr id="49" name="rc49"/>
            <p:cNvSpPr/>
            <p:nvPr/>
          </p:nvSpPr>
          <p:spPr>
            <a:xfrm>
              <a:off x="4900493" y="2756070"/>
              <a:ext cx="249522" cy="1346626"/>
            </a:xfrm>
            <a:prstGeom prst="rect">
              <a:avLst/>
            </a:prstGeom>
            <a:solidFill>
              <a:srgbClr val="80BD41">
                <a:alpha val="100000"/>
              </a:srgbClr>
            </a:solidFill>
          </p:spPr>
          <p:txBody>
            <a:bodyPr/>
            <a:lstStyle/>
            <a:p/>
          </p:txBody>
        </p:sp>
        <p:sp>
          <p:nvSpPr>
            <p:cNvPr id="50" name="rc50"/>
            <p:cNvSpPr/>
            <p:nvPr/>
          </p:nvSpPr>
          <p:spPr>
            <a:xfrm>
              <a:off x="4900493" y="2499562"/>
              <a:ext cx="249522" cy="256508"/>
            </a:xfrm>
            <a:prstGeom prst="rect">
              <a:avLst/>
            </a:prstGeom>
            <a:solidFill>
              <a:srgbClr val="E2231A">
                <a:alpha val="100000"/>
              </a:srgbClr>
            </a:solidFill>
          </p:spPr>
          <p:txBody>
            <a:bodyPr/>
            <a:lstStyle/>
            <a:p/>
          </p:txBody>
        </p:sp>
        <p:sp>
          <p:nvSpPr>
            <p:cNvPr id="51" name="rc51"/>
            <p:cNvSpPr/>
            <p:nvPr/>
          </p:nvSpPr>
          <p:spPr>
            <a:xfrm>
              <a:off x="5177741" y="2822915"/>
              <a:ext cx="249522" cy="1279781"/>
            </a:xfrm>
            <a:prstGeom prst="rect">
              <a:avLst/>
            </a:prstGeom>
            <a:solidFill>
              <a:srgbClr val="80BD41">
                <a:alpha val="100000"/>
              </a:srgbClr>
            </a:solidFill>
          </p:spPr>
          <p:txBody>
            <a:bodyPr/>
            <a:lstStyle/>
            <a:p/>
          </p:txBody>
        </p:sp>
        <p:sp>
          <p:nvSpPr>
            <p:cNvPr id="52" name="rc52"/>
            <p:cNvSpPr/>
            <p:nvPr/>
          </p:nvSpPr>
          <p:spPr>
            <a:xfrm>
              <a:off x="5177741" y="2502978"/>
              <a:ext cx="249522" cy="319937"/>
            </a:xfrm>
            <a:prstGeom prst="rect">
              <a:avLst/>
            </a:prstGeom>
            <a:solidFill>
              <a:srgbClr val="E2231A">
                <a:alpha val="100000"/>
              </a:srgbClr>
            </a:solidFill>
          </p:spPr>
          <p:txBody>
            <a:bodyPr/>
            <a:lstStyle/>
            <a:p/>
          </p:txBody>
        </p:sp>
        <p:sp>
          <p:nvSpPr>
            <p:cNvPr id="53" name="rc53"/>
            <p:cNvSpPr/>
            <p:nvPr/>
          </p:nvSpPr>
          <p:spPr>
            <a:xfrm>
              <a:off x="5454988" y="2817692"/>
              <a:ext cx="249522" cy="1285004"/>
            </a:xfrm>
            <a:prstGeom prst="rect">
              <a:avLst/>
            </a:prstGeom>
            <a:solidFill>
              <a:srgbClr val="80BD41">
                <a:alpha val="100000"/>
              </a:srgbClr>
            </a:solidFill>
          </p:spPr>
          <p:txBody>
            <a:bodyPr/>
            <a:lstStyle/>
            <a:p/>
          </p:txBody>
        </p:sp>
        <p:sp>
          <p:nvSpPr>
            <p:cNvPr id="54" name="rc54"/>
            <p:cNvSpPr/>
            <p:nvPr/>
          </p:nvSpPr>
          <p:spPr>
            <a:xfrm>
              <a:off x="5454988" y="2496441"/>
              <a:ext cx="249522" cy="321251"/>
            </a:xfrm>
            <a:prstGeom prst="rect">
              <a:avLst/>
            </a:prstGeom>
            <a:solidFill>
              <a:srgbClr val="E2231A">
                <a:alpha val="100000"/>
              </a:srgbClr>
            </a:solidFill>
          </p:spPr>
          <p:txBody>
            <a:bodyPr/>
            <a:lstStyle/>
            <a:p/>
          </p:txBody>
        </p:sp>
        <p:sp>
          <p:nvSpPr>
            <p:cNvPr id="55" name="rc55"/>
            <p:cNvSpPr/>
            <p:nvPr/>
          </p:nvSpPr>
          <p:spPr>
            <a:xfrm>
              <a:off x="5732236" y="2592160"/>
              <a:ext cx="249522" cy="1510537"/>
            </a:xfrm>
            <a:prstGeom prst="rect">
              <a:avLst/>
            </a:prstGeom>
            <a:solidFill>
              <a:srgbClr val="80BD41">
                <a:alpha val="100000"/>
              </a:srgbClr>
            </a:solidFill>
          </p:spPr>
          <p:txBody>
            <a:bodyPr/>
            <a:lstStyle/>
            <a:p/>
          </p:txBody>
        </p:sp>
        <p:sp>
          <p:nvSpPr>
            <p:cNvPr id="56" name="rc56"/>
            <p:cNvSpPr/>
            <p:nvPr/>
          </p:nvSpPr>
          <p:spPr>
            <a:xfrm>
              <a:off x="5732236" y="2478474"/>
              <a:ext cx="249522" cy="113686"/>
            </a:xfrm>
            <a:prstGeom prst="rect">
              <a:avLst/>
            </a:prstGeom>
            <a:solidFill>
              <a:srgbClr val="E2231A">
                <a:alpha val="100000"/>
              </a:srgbClr>
            </a:solidFill>
          </p:spPr>
          <p:txBody>
            <a:bodyPr/>
            <a:lstStyle/>
            <a:p/>
          </p:txBody>
        </p:sp>
        <p:sp>
          <p:nvSpPr>
            <p:cNvPr id="57" name="rc57"/>
            <p:cNvSpPr/>
            <p:nvPr/>
          </p:nvSpPr>
          <p:spPr>
            <a:xfrm>
              <a:off x="6009484" y="2642055"/>
              <a:ext cx="249522" cy="1460641"/>
            </a:xfrm>
            <a:prstGeom prst="rect">
              <a:avLst/>
            </a:prstGeom>
            <a:solidFill>
              <a:srgbClr val="80BD41">
                <a:alpha val="100000"/>
              </a:srgbClr>
            </a:solidFill>
          </p:spPr>
          <p:txBody>
            <a:bodyPr/>
            <a:lstStyle/>
            <a:p/>
          </p:txBody>
        </p:sp>
        <p:sp>
          <p:nvSpPr>
            <p:cNvPr id="58" name="rc58"/>
            <p:cNvSpPr/>
            <p:nvPr/>
          </p:nvSpPr>
          <p:spPr>
            <a:xfrm>
              <a:off x="6009484" y="2479755"/>
              <a:ext cx="249522" cy="162300"/>
            </a:xfrm>
            <a:prstGeom prst="rect">
              <a:avLst/>
            </a:prstGeom>
            <a:solidFill>
              <a:srgbClr val="E2231A">
                <a:alpha val="100000"/>
              </a:srgbClr>
            </a:solidFill>
          </p:spPr>
          <p:txBody>
            <a:bodyPr/>
            <a:lstStyle/>
            <a:p/>
          </p:txBody>
        </p:sp>
        <p:sp>
          <p:nvSpPr>
            <p:cNvPr id="59" name="rc59"/>
            <p:cNvSpPr/>
            <p:nvPr/>
          </p:nvSpPr>
          <p:spPr>
            <a:xfrm>
              <a:off x="6286731" y="2718656"/>
              <a:ext cx="249522" cy="1384040"/>
            </a:xfrm>
            <a:prstGeom prst="rect">
              <a:avLst/>
            </a:prstGeom>
            <a:solidFill>
              <a:srgbClr val="80BD41">
                <a:alpha val="100000"/>
              </a:srgbClr>
            </a:solidFill>
          </p:spPr>
          <p:txBody>
            <a:bodyPr/>
            <a:lstStyle/>
            <a:p/>
          </p:txBody>
        </p:sp>
        <p:sp>
          <p:nvSpPr>
            <p:cNvPr id="60" name="rc60"/>
            <p:cNvSpPr/>
            <p:nvPr/>
          </p:nvSpPr>
          <p:spPr>
            <a:xfrm>
              <a:off x="6286731" y="2493354"/>
              <a:ext cx="249522" cy="225302"/>
            </a:xfrm>
            <a:prstGeom prst="rect">
              <a:avLst/>
            </a:prstGeom>
            <a:solidFill>
              <a:srgbClr val="E2231A">
                <a:alpha val="100000"/>
              </a:srgbClr>
            </a:solidFill>
          </p:spPr>
          <p:txBody>
            <a:bodyPr/>
            <a:lstStyle/>
            <a:p/>
          </p:txBody>
        </p:sp>
        <p:sp>
          <p:nvSpPr>
            <p:cNvPr id="61" name="rc61"/>
            <p:cNvSpPr/>
            <p:nvPr/>
          </p:nvSpPr>
          <p:spPr>
            <a:xfrm>
              <a:off x="6563979" y="2732781"/>
              <a:ext cx="249522" cy="1369915"/>
            </a:xfrm>
            <a:prstGeom prst="rect">
              <a:avLst/>
            </a:prstGeom>
            <a:solidFill>
              <a:srgbClr val="80BD41">
                <a:alpha val="100000"/>
              </a:srgbClr>
            </a:solidFill>
          </p:spPr>
          <p:txBody>
            <a:bodyPr/>
            <a:lstStyle/>
            <a:p/>
          </p:txBody>
        </p:sp>
        <p:sp>
          <p:nvSpPr>
            <p:cNvPr id="62" name="rc62"/>
            <p:cNvSpPr/>
            <p:nvPr/>
          </p:nvSpPr>
          <p:spPr>
            <a:xfrm>
              <a:off x="6563979" y="2509777"/>
              <a:ext cx="249522" cy="223003"/>
            </a:xfrm>
            <a:prstGeom prst="rect">
              <a:avLst/>
            </a:prstGeom>
            <a:solidFill>
              <a:srgbClr val="E2231A">
                <a:alpha val="100000"/>
              </a:srgbClr>
            </a:solidFill>
          </p:spPr>
          <p:txBody>
            <a:bodyPr/>
            <a:lstStyle/>
            <a:p/>
          </p:txBody>
        </p:sp>
        <p:sp>
          <p:nvSpPr>
            <p:cNvPr id="63" name="rc63"/>
            <p:cNvSpPr/>
            <p:nvPr/>
          </p:nvSpPr>
          <p:spPr>
            <a:xfrm>
              <a:off x="6841227" y="2781363"/>
              <a:ext cx="249522" cy="1321334"/>
            </a:xfrm>
            <a:prstGeom prst="rect">
              <a:avLst/>
            </a:prstGeom>
            <a:solidFill>
              <a:srgbClr val="80BD41">
                <a:alpha val="100000"/>
              </a:srgbClr>
            </a:solidFill>
          </p:spPr>
          <p:txBody>
            <a:bodyPr/>
            <a:lstStyle/>
            <a:p/>
          </p:txBody>
        </p:sp>
        <p:sp>
          <p:nvSpPr>
            <p:cNvPr id="64" name="rc64"/>
            <p:cNvSpPr/>
            <p:nvPr/>
          </p:nvSpPr>
          <p:spPr>
            <a:xfrm>
              <a:off x="6841227" y="2491317"/>
              <a:ext cx="249522" cy="290045"/>
            </a:xfrm>
            <a:prstGeom prst="rect">
              <a:avLst/>
            </a:prstGeom>
            <a:solidFill>
              <a:srgbClr val="E2231A">
                <a:alpha val="100000"/>
              </a:srgbClr>
            </a:solidFill>
          </p:spPr>
          <p:txBody>
            <a:bodyPr/>
            <a:lstStyle/>
            <a:p/>
          </p:txBody>
        </p:sp>
        <p:sp>
          <p:nvSpPr>
            <p:cNvPr id="65" name="rc65"/>
            <p:cNvSpPr/>
            <p:nvPr/>
          </p:nvSpPr>
          <p:spPr>
            <a:xfrm>
              <a:off x="7118474" y="2657789"/>
              <a:ext cx="249522" cy="1444907"/>
            </a:xfrm>
            <a:prstGeom prst="rect">
              <a:avLst/>
            </a:prstGeom>
            <a:solidFill>
              <a:srgbClr val="80BD41">
                <a:alpha val="100000"/>
              </a:srgbClr>
            </a:solidFill>
          </p:spPr>
          <p:txBody>
            <a:bodyPr/>
            <a:lstStyle/>
            <a:p/>
          </p:txBody>
        </p:sp>
        <p:sp>
          <p:nvSpPr>
            <p:cNvPr id="66" name="rc66"/>
            <p:cNvSpPr/>
            <p:nvPr/>
          </p:nvSpPr>
          <p:spPr>
            <a:xfrm>
              <a:off x="7118474" y="2460769"/>
              <a:ext cx="249522" cy="197020"/>
            </a:xfrm>
            <a:prstGeom prst="rect">
              <a:avLst/>
            </a:prstGeom>
            <a:solidFill>
              <a:srgbClr val="E2231A">
                <a:alpha val="100000"/>
              </a:srgbClr>
            </a:solidFill>
          </p:spPr>
          <p:txBody>
            <a:bodyPr/>
            <a:lstStyle/>
            <a:p/>
          </p:txBody>
        </p:sp>
        <p:sp>
          <p:nvSpPr>
            <p:cNvPr id="67" name="rc67"/>
            <p:cNvSpPr/>
            <p:nvPr/>
          </p:nvSpPr>
          <p:spPr>
            <a:xfrm>
              <a:off x="7395722" y="2649643"/>
              <a:ext cx="249522" cy="1453053"/>
            </a:xfrm>
            <a:prstGeom prst="rect">
              <a:avLst/>
            </a:prstGeom>
            <a:solidFill>
              <a:srgbClr val="80BD41">
                <a:alpha val="100000"/>
              </a:srgbClr>
            </a:solidFill>
          </p:spPr>
          <p:txBody>
            <a:bodyPr/>
            <a:lstStyle/>
            <a:p/>
          </p:txBody>
        </p:sp>
        <p:sp>
          <p:nvSpPr>
            <p:cNvPr id="68" name="rc68"/>
            <p:cNvSpPr/>
            <p:nvPr/>
          </p:nvSpPr>
          <p:spPr>
            <a:xfrm>
              <a:off x="7395722" y="2432520"/>
              <a:ext cx="249522" cy="217123"/>
            </a:xfrm>
            <a:prstGeom prst="rect">
              <a:avLst/>
            </a:prstGeom>
            <a:solidFill>
              <a:srgbClr val="E2231A">
                <a:alpha val="100000"/>
              </a:srgbClr>
            </a:solidFill>
          </p:spPr>
          <p:txBody>
            <a:bodyPr/>
            <a:lstStyle/>
            <a:p/>
          </p:txBody>
        </p:sp>
        <p:sp>
          <p:nvSpPr>
            <p:cNvPr id="69" name="rc69"/>
            <p:cNvSpPr/>
            <p:nvPr/>
          </p:nvSpPr>
          <p:spPr>
            <a:xfrm>
              <a:off x="7672970" y="2615284"/>
              <a:ext cx="249522" cy="1487412"/>
            </a:xfrm>
            <a:prstGeom prst="rect">
              <a:avLst/>
            </a:prstGeom>
            <a:solidFill>
              <a:srgbClr val="80BD41">
                <a:alpha val="100000"/>
              </a:srgbClr>
            </a:solidFill>
          </p:spPr>
          <p:txBody>
            <a:bodyPr/>
            <a:lstStyle/>
            <a:p/>
          </p:txBody>
        </p:sp>
        <p:sp>
          <p:nvSpPr>
            <p:cNvPr id="70" name="rc70"/>
            <p:cNvSpPr/>
            <p:nvPr/>
          </p:nvSpPr>
          <p:spPr>
            <a:xfrm>
              <a:off x="7672970" y="2393037"/>
              <a:ext cx="249522" cy="222247"/>
            </a:xfrm>
            <a:prstGeom prst="rect">
              <a:avLst/>
            </a:prstGeom>
            <a:solidFill>
              <a:srgbClr val="E2231A">
                <a:alpha val="100000"/>
              </a:srgbClr>
            </a:solidFill>
          </p:spPr>
          <p:txBody>
            <a:bodyPr/>
            <a:lstStyle/>
            <a:p/>
          </p:txBody>
        </p:sp>
        <p:sp>
          <p:nvSpPr>
            <p:cNvPr id="71" name="rc71"/>
            <p:cNvSpPr/>
            <p:nvPr/>
          </p:nvSpPr>
          <p:spPr>
            <a:xfrm>
              <a:off x="7950217" y="2591470"/>
              <a:ext cx="249522" cy="1511226"/>
            </a:xfrm>
            <a:prstGeom prst="rect">
              <a:avLst/>
            </a:prstGeom>
            <a:solidFill>
              <a:srgbClr val="80BD41">
                <a:alpha val="100000"/>
              </a:srgbClr>
            </a:solidFill>
          </p:spPr>
          <p:txBody>
            <a:bodyPr/>
            <a:lstStyle/>
            <a:p/>
          </p:txBody>
        </p:sp>
        <p:sp>
          <p:nvSpPr>
            <p:cNvPr id="72" name="rc72"/>
            <p:cNvSpPr/>
            <p:nvPr/>
          </p:nvSpPr>
          <p:spPr>
            <a:xfrm>
              <a:off x="7950217" y="2365641"/>
              <a:ext cx="249522" cy="225828"/>
            </a:xfrm>
            <a:prstGeom prst="rect">
              <a:avLst/>
            </a:prstGeom>
            <a:solidFill>
              <a:srgbClr val="E2231A">
                <a:alpha val="100000"/>
              </a:srgbClr>
            </a:solidFill>
          </p:spPr>
          <p:txBody>
            <a:bodyPr/>
            <a:lstStyle/>
            <a:p/>
          </p:txBody>
        </p:sp>
        <p:sp>
          <p:nvSpPr>
            <p:cNvPr id="73" name="pl73"/>
            <p:cNvSpPr/>
            <p:nvPr/>
          </p:nvSpPr>
          <p:spPr>
            <a:xfrm>
              <a:off x="1421035" y="1410261"/>
              <a:ext cx="6653943" cy="1302791"/>
            </a:xfrm>
            <a:custGeom>
              <a:avLst/>
              <a:pathLst>
                <a:path w="6653943" h="1302791">
                  <a:moveTo>
                    <a:pt x="0" y="1302791"/>
                  </a:moveTo>
                  <a:lnTo>
                    <a:pt x="277247" y="1302791"/>
                  </a:lnTo>
                  <a:lnTo>
                    <a:pt x="554495" y="1129085"/>
                  </a:lnTo>
                  <a:lnTo>
                    <a:pt x="831742" y="955380"/>
                  </a:lnTo>
                  <a:lnTo>
                    <a:pt x="1108990" y="1042233"/>
                  </a:lnTo>
                  <a:lnTo>
                    <a:pt x="1386238" y="550067"/>
                  </a:lnTo>
                  <a:lnTo>
                    <a:pt x="1663485" y="376361"/>
                  </a:lnTo>
                  <a:lnTo>
                    <a:pt x="1940733" y="260558"/>
                  </a:lnTo>
                  <a:lnTo>
                    <a:pt x="2217981" y="463214"/>
                  </a:lnTo>
                  <a:lnTo>
                    <a:pt x="2495228" y="405312"/>
                  </a:lnTo>
                  <a:lnTo>
                    <a:pt x="2772476" y="347411"/>
                  </a:lnTo>
                  <a:lnTo>
                    <a:pt x="3049724" y="260558"/>
                  </a:lnTo>
                  <a:lnTo>
                    <a:pt x="3326971" y="289509"/>
                  </a:lnTo>
                  <a:lnTo>
                    <a:pt x="3604219" y="260558"/>
                  </a:lnTo>
                  <a:lnTo>
                    <a:pt x="3881467" y="376361"/>
                  </a:lnTo>
                  <a:lnTo>
                    <a:pt x="4158714" y="376361"/>
                  </a:lnTo>
                  <a:lnTo>
                    <a:pt x="4435962" y="0"/>
                  </a:lnTo>
                  <a:lnTo>
                    <a:pt x="4713210" y="86852"/>
                  </a:lnTo>
                  <a:lnTo>
                    <a:pt x="4990457" y="202656"/>
                  </a:lnTo>
                  <a:lnTo>
                    <a:pt x="5267705" y="202656"/>
                  </a:lnTo>
                  <a:lnTo>
                    <a:pt x="5544953" y="318460"/>
                  </a:lnTo>
                  <a:lnTo>
                    <a:pt x="5822200" y="144754"/>
                  </a:lnTo>
                  <a:lnTo>
                    <a:pt x="6099448" y="173705"/>
                  </a:lnTo>
                  <a:lnTo>
                    <a:pt x="6376696" y="173705"/>
                  </a:lnTo>
                  <a:lnTo>
                    <a:pt x="6653943" y="173705"/>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5" name="tx75"/>
            <p:cNvSpPr/>
            <p:nvPr/>
          </p:nvSpPr>
          <p:spPr>
            <a:xfrm>
              <a:off x="2746983"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1303481" y="2748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370.7</a:t>
              </a:r>
            </a:p>
          </p:txBody>
        </p:sp>
        <p:sp>
          <p:nvSpPr>
            <p:cNvPr id="85" name="tx85"/>
            <p:cNvSpPr/>
            <p:nvPr/>
          </p:nvSpPr>
          <p:spPr>
            <a:xfrm>
              <a:off x="2689720" y="26272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407.8</a:t>
              </a:r>
            </a:p>
          </p:txBody>
        </p:sp>
        <p:sp>
          <p:nvSpPr>
            <p:cNvPr id="86" name="tx86"/>
            <p:cNvSpPr/>
            <p:nvPr/>
          </p:nvSpPr>
          <p:spPr>
            <a:xfrm>
              <a:off x="4115135" y="2475659"/>
              <a:ext cx="156753"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a:t>
              </a:r>
            </a:p>
          </p:txBody>
        </p:sp>
        <p:sp>
          <p:nvSpPr>
            <p:cNvPr id="87" name="tx87"/>
            <p:cNvSpPr/>
            <p:nvPr/>
          </p:nvSpPr>
          <p:spPr>
            <a:xfrm>
              <a:off x="5501373" y="236051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489</a:t>
              </a:r>
            </a:p>
          </p:txBody>
        </p:sp>
        <p:sp>
          <p:nvSpPr>
            <p:cNvPr id="88" name="tx88"/>
            <p:cNvSpPr/>
            <p:nvPr/>
          </p:nvSpPr>
          <p:spPr>
            <a:xfrm>
              <a:off x="6571187" y="2373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484.9</a:t>
              </a:r>
            </a:p>
          </p:txBody>
        </p:sp>
        <p:sp>
          <p:nvSpPr>
            <p:cNvPr id="89" name="tx89"/>
            <p:cNvSpPr/>
            <p:nvPr/>
          </p:nvSpPr>
          <p:spPr>
            <a:xfrm>
              <a:off x="6848435" y="23553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490.6</a:t>
              </a:r>
            </a:p>
          </p:txBody>
        </p:sp>
        <p:sp>
          <p:nvSpPr>
            <p:cNvPr id="90" name="tx90"/>
            <p:cNvSpPr/>
            <p:nvPr/>
          </p:nvSpPr>
          <p:spPr>
            <a:xfrm>
              <a:off x="7125682" y="23248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1" name="tx91"/>
            <p:cNvSpPr/>
            <p:nvPr/>
          </p:nvSpPr>
          <p:spPr>
            <a:xfrm>
              <a:off x="7402930" y="22965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508.5</a:t>
              </a:r>
            </a:p>
          </p:txBody>
        </p:sp>
        <p:sp>
          <p:nvSpPr>
            <p:cNvPr id="92" name="tx92"/>
            <p:cNvSpPr/>
            <p:nvPr/>
          </p:nvSpPr>
          <p:spPr>
            <a:xfrm>
              <a:off x="7680178" y="22571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520.5</a:t>
              </a:r>
            </a:p>
          </p:txBody>
        </p:sp>
        <p:sp>
          <p:nvSpPr>
            <p:cNvPr id="93" name="tx93"/>
            <p:cNvSpPr/>
            <p:nvPr/>
          </p:nvSpPr>
          <p:spPr>
            <a:xfrm>
              <a:off x="7957425"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528.8</a:t>
              </a:r>
            </a:p>
          </p:txBody>
        </p:sp>
        <p:sp>
          <p:nvSpPr>
            <p:cNvPr id="94" name="pl94"/>
            <p:cNvSpPr/>
            <p:nvPr/>
          </p:nvSpPr>
          <p:spPr>
            <a:xfrm>
              <a:off x="1421035" y="1207605"/>
              <a:ext cx="0" cy="1505447"/>
            </a:xfrm>
            <a:custGeom>
              <a:avLst/>
              <a:pathLst>
                <a:path w="0" h="1505447">
                  <a:moveTo>
                    <a:pt x="0" y="150544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7753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177.9</a:t>
              </a:r>
            </a:p>
          </p:txBody>
        </p:sp>
        <p:sp>
          <p:nvSpPr>
            <p:cNvPr id="105" name="tx105"/>
            <p:cNvSpPr/>
            <p:nvPr/>
          </p:nvSpPr>
          <p:spPr>
            <a:xfrm>
              <a:off x="1303481" y="31665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192.8</a:t>
              </a:r>
            </a:p>
          </p:txBody>
        </p:sp>
        <p:sp>
          <p:nvSpPr>
            <p:cNvPr id="106" name="tx106"/>
            <p:cNvSpPr/>
            <p:nvPr/>
          </p:nvSpPr>
          <p:spPr>
            <a:xfrm>
              <a:off x="2689720" y="35719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301.8</a:t>
              </a:r>
            </a:p>
          </p:txBody>
        </p:sp>
        <p:sp>
          <p:nvSpPr>
            <p:cNvPr id="107" name="tx107"/>
            <p:cNvSpPr/>
            <p:nvPr/>
          </p:nvSpPr>
          <p:spPr>
            <a:xfrm>
              <a:off x="2728897" y="29022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08" name="tx108"/>
            <p:cNvSpPr/>
            <p:nvPr/>
          </p:nvSpPr>
          <p:spPr>
            <a:xfrm>
              <a:off x="4075958" y="34635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367.8</a:t>
              </a:r>
            </a:p>
          </p:txBody>
        </p:sp>
        <p:sp>
          <p:nvSpPr>
            <p:cNvPr id="109" name="tx109"/>
            <p:cNvSpPr/>
            <p:nvPr/>
          </p:nvSpPr>
          <p:spPr>
            <a:xfrm>
              <a:off x="4102084" y="27179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86.3</a:t>
              </a:r>
            </a:p>
          </p:txBody>
        </p:sp>
        <p:sp>
          <p:nvSpPr>
            <p:cNvPr id="110" name="tx110"/>
            <p:cNvSpPr/>
            <p:nvPr/>
          </p:nvSpPr>
          <p:spPr>
            <a:xfrm>
              <a:off x="5462196" y="34251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391.2</a:t>
              </a:r>
            </a:p>
          </p:txBody>
        </p:sp>
        <p:sp>
          <p:nvSpPr>
            <p:cNvPr id="111" name="tx111"/>
            <p:cNvSpPr/>
            <p:nvPr/>
          </p:nvSpPr>
          <p:spPr>
            <a:xfrm>
              <a:off x="5488322" y="2622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97.8</a:t>
              </a:r>
            </a:p>
          </p:txBody>
        </p:sp>
        <p:sp>
          <p:nvSpPr>
            <p:cNvPr id="112" name="tx112"/>
            <p:cNvSpPr/>
            <p:nvPr/>
          </p:nvSpPr>
          <p:spPr>
            <a:xfrm>
              <a:off x="6610364" y="338383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13" name="tx113"/>
            <p:cNvSpPr/>
            <p:nvPr/>
          </p:nvSpPr>
          <p:spPr>
            <a:xfrm>
              <a:off x="6597312" y="2586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a:t>
              </a:r>
            </a:p>
          </p:txBody>
        </p:sp>
        <p:sp>
          <p:nvSpPr>
            <p:cNvPr id="114" name="tx114"/>
            <p:cNvSpPr/>
            <p:nvPr/>
          </p:nvSpPr>
          <p:spPr>
            <a:xfrm>
              <a:off x="6848435" y="34069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402.3</a:t>
              </a:r>
            </a:p>
          </p:txBody>
        </p:sp>
        <p:sp>
          <p:nvSpPr>
            <p:cNvPr id="115" name="tx115"/>
            <p:cNvSpPr/>
            <p:nvPr/>
          </p:nvSpPr>
          <p:spPr>
            <a:xfrm>
              <a:off x="6874560" y="26012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88.3</a:t>
              </a:r>
            </a:p>
          </p:txBody>
        </p:sp>
        <p:sp>
          <p:nvSpPr>
            <p:cNvPr id="116" name="tx116"/>
            <p:cNvSpPr/>
            <p:nvPr/>
          </p:nvSpPr>
          <p:spPr>
            <a:xfrm>
              <a:off x="7125682" y="33451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439.9</a:t>
              </a:r>
            </a:p>
          </p:txBody>
        </p:sp>
        <p:sp>
          <p:nvSpPr>
            <p:cNvPr id="117" name="tx117"/>
            <p:cNvSpPr/>
            <p:nvPr/>
          </p:nvSpPr>
          <p:spPr>
            <a:xfrm>
              <a:off x="7190985" y="252423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18" name="tx118"/>
            <p:cNvSpPr/>
            <p:nvPr/>
          </p:nvSpPr>
          <p:spPr>
            <a:xfrm>
              <a:off x="7402930" y="334226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442.4</a:t>
              </a:r>
            </a:p>
          </p:txBody>
        </p:sp>
        <p:sp>
          <p:nvSpPr>
            <p:cNvPr id="119" name="tx119"/>
            <p:cNvSpPr/>
            <p:nvPr/>
          </p:nvSpPr>
          <p:spPr>
            <a:xfrm>
              <a:off x="7429055" y="25060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66.1</a:t>
              </a:r>
            </a:p>
          </p:txBody>
        </p:sp>
        <p:sp>
          <p:nvSpPr>
            <p:cNvPr id="120" name="tx120"/>
            <p:cNvSpPr/>
            <p:nvPr/>
          </p:nvSpPr>
          <p:spPr>
            <a:xfrm>
              <a:off x="7680178" y="33239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452.8</a:t>
              </a:r>
            </a:p>
          </p:txBody>
        </p:sp>
        <p:sp>
          <p:nvSpPr>
            <p:cNvPr id="121" name="tx121"/>
            <p:cNvSpPr/>
            <p:nvPr/>
          </p:nvSpPr>
          <p:spPr>
            <a:xfrm>
              <a:off x="7706303" y="2469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22" name="tx122"/>
            <p:cNvSpPr/>
            <p:nvPr/>
          </p:nvSpPr>
          <p:spPr>
            <a:xfrm>
              <a:off x="7957425" y="33120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460.1</a:t>
              </a:r>
            </a:p>
          </p:txBody>
        </p:sp>
        <p:sp>
          <p:nvSpPr>
            <p:cNvPr id="123" name="tx123"/>
            <p:cNvSpPr/>
            <p:nvPr/>
          </p:nvSpPr>
          <p:spPr>
            <a:xfrm>
              <a:off x="7983551" y="24435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293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40819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58700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48663"/>
              <a:ext cx="15100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Senegal, 2000-2024</a:t>
              </a:r>
            </a:p>
          </p:txBody>
        </p:sp>
        <p:sp>
          <p:nvSpPr>
            <p:cNvPr id="153" name="pl153"/>
            <p:cNvSpPr/>
            <p:nvPr/>
          </p:nvSpPr>
          <p:spPr>
            <a:xfrm>
              <a:off x="25395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02612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5126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828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2694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185112" cy="167191"/>
            </a:xfrm>
            <a:prstGeom prst="rect">
              <a:avLst/>
            </a:prstGeom>
            <a:solidFill>
              <a:srgbClr val="80BD41">
                <a:alpha val="100000"/>
              </a:srgbClr>
            </a:solidFill>
          </p:spPr>
          <p:txBody>
            <a:bodyPr/>
            <a:lstStyle/>
            <a:p/>
          </p:txBody>
        </p:sp>
        <p:sp>
          <p:nvSpPr>
            <p:cNvPr id="163" name="rc163"/>
            <p:cNvSpPr/>
            <p:nvPr/>
          </p:nvSpPr>
          <p:spPr>
            <a:xfrm>
              <a:off x="6481386" y="5889059"/>
              <a:ext cx="844064" cy="167191"/>
            </a:xfrm>
            <a:prstGeom prst="rect">
              <a:avLst/>
            </a:prstGeom>
            <a:solidFill>
              <a:srgbClr val="E2231A">
                <a:alpha val="100000"/>
              </a:srgbClr>
            </a:solidFill>
          </p:spPr>
          <p:txBody>
            <a:bodyPr/>
            <a:lstStyle/>
            <a:p/>
          </p:txBody>
        </p:sp>
        <p:sp>
          <p:nvSpPr>
            <p:cNvPr id="164" name="rc164"/>
            <p:cNvSpPr/>
            <p:nvPr/>
          </p:nvSpPr>
          <p:spPr>
            <a:xfrm>
              <a:off x="1296273" y="5680069"/>
              <a:ext cx="5629835" cy="167191"/>
            </a:xfrm>
            <a:prstGeom prst="rect">
              <a:avLst/>
            </a:prstGeom>
            <a:solidFill>
              <a:srgbClr val="80BD41">
                <a:alpha val="100000"/>
              </a:srgbClr>
            </a:solidFill>
          </p:spPr>
          <p:txBody>
            <a:bodyPr/>
            <a:lstStyle/>
            <a:p/>
          </p:txBody>
        </p:sp>
        <p:sp>
          <p:nvSpPr>
            <p:cNvPr id="165" name="rc165"/>
            <p:cNvSpPr/>
            <p:nvPr/>
          </p:nvSpPr>
          <p:spPr>
            <a:xfrm>
              <a:off x="6926108" y="5680069"/>
              <a:ext cx="841205" cy="167191"/>
            </a:xfrm>
            <a:prstGeom prst="rect">
              <a:avLst/>
            </a:prstGeom>
            <a:solidFill>
              <a:srgbClr val="E2231A">
                <a:alpha val="100000"/>
              </a:srgbClr>
            </a:solidFill>
          </p:spPr>
          <p:txBody>
            <a:bodyPr/>
            <a:lstStyle/>
            <a:p/>
          </p:txBody>
        </p:sp>
        <p:sp>
          <p:nvSpPr>
            <p:cNvPr id="166" name="rc166"/>
            <p:cNvSpPr/>
            <p:nvPr/>
          </p:nvSpPr>
          <p:spPr>
            <a:xfrm>
              <a:off x="1296273" y="5471080"/>
              <a:ext cx="5719973" cy="167191"/>
            </a:xfrm>
            <a:prstGeom prst="rect">
              <a:avLst/>
            </a:prstGeom>
            <a:solidFill>
              <a:srgbClr val="80BD41">
                <a:alpha val="100000"/>
              </a:srgbClr>
            </a:solidFill>
          </p:spPr>
          <p:txBody>
            <a:bodyPr/>
            <a:lstStyle/>
            <a:p/>
          </p:txBody>
        </p:sp>
        <p:sp>
          <p:nvSpPr>
            <p:cNvPr id="167" name="rc167"/>
            <p:cNvSpPr/>
            <p:nvPr/>
          </p:nvSpPr>
          <p:spPr>
            <a:xfrm>
              <a:off x="7016246" y="5471080"/>
              <a:ext cx="854757" cy="167191"/>
            </a:xfrm>
            <a:prstGeom prst="rect">
              <a:avLst/>
            </a:prstGeom>
            <a:solidFill>
              <a:srgbClr val="E2231A">
                <a:alpha val="100000"/>
              </a:srgbClr>
            </a:solidFill>
          </p:spPr>
          <p:txBody>
            <a:bodyPr/>
            <a:lstStyle/>
            <a:p/>
          </p:txBody>
        </p:sp>
        <p:sp>
          <p:nvSpPr>
            <p:cNvPr id="168" name="tx168"/>
            <p:cNvSpPr/>
            <p:nvPr/>
          </p:nvSpPr>
          <p:spPr>
            <a:xfrm>
              <a:off x="748222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484.9</a:t>
              </a:r>
            </a:p>
          </p:txBody>
        </p:sp>
        <p:sp>
          <p:nvSpPr>
            <p:cNvPr id="169" name="tx169"/>
            <p:cNvSpPr/>
            <p:nvPr/>
          </p:nvSpPr>
          <p:spPr>
            <a:xfrm>
              <a:off x="794618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520.5</a:t>
              </a:r>
            </a:p>
          </p:txBody>
        </p:sp>
        <p:sp>
          <p:nvSpPr>
            <p:cNvPr id="170" name="tx170"/>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528.8</a:t>
              </a:r>
            </a:p>
          </p:txBody>
        </p:sp>
        <p:sp>
          <p:nvSpPr>
            <p:cNvPr id="171" name="tx171"/>
            <p:cNvSpPr/>
            <p:nvPr/>
          </p:nvSpPr>
          <p:spPr>
            <a:xfrm>
              <a:off x="3798395" y="593353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417</a:t>
              </a:r>
            </a:p>
          </p:txBody>
        </p:sp>
        <p:sp>
          <p:nvSpPr>
            <p:cNvPr id="172" name="tx172"/>
            <p:cNvSpPr/>
            <p:nvPr/>
          </p:nvSpPr>
          <p:spPr>
            <a:xfrm>
              <a:off x="679792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67.9</a:t>
              </a:r>
            </a:p>
          </p:txBody>
        </p:sp>
        <p:sp>
          <p:nvSpPr>
            <p:cNvPr id="173" name="tx173"/>
            <p:cNvSpPr/>
            <p:nvPr/>
          </p:nvSpPr>
          <p:spPr>
            <a:xfrm>
              <a:off x="3975552"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452.8</a:t>
              </a:r>
            </a:p>
          </p:txBody>
        </p:sp>
        <p:sp>
          <p:nvSpPr>
            <p:cNvPr id="174" name="tx174"/>
            <p:cNvSpPr/>
            <p:nvPr/>
          </p:nvSpPr>
          <p:spPr>
            <a:xfrm>
              <a:off x="724121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67.7</a:t>
              </a:r>
            </a:p>
          </p:txBody>
        </p:sp>
        <p:sp>
          <p:nvSpPr>
            <p:cNvPr id="175" name="tx175"/>
            <p:cNvSpPr/>
            <p:nvPr/>
          </p:nvSpPr>
          <p:spPr>
            <a:xfrm>
              <a:off x="4020621"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460.1</a:t>
              </a:r>
            </a:p>
          </p:txBody>
        </p:sp>
        <p:sp>
          <p:nvSpPr>
            <p:cNvPr id="176" name="tx176"/>
            <p:cNvSpPr/>
            <p:nvPr/>
          </p:nvSpPr>
          <p:spPr>
            <a:xfrm>
              <a:off x="733813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68.8</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662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15286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(87%) was relatively constant within 1% compared to 2019 (86%).
The number of children vaccinated with MCV1 increased 10% compared to in 2019.
The number of surviving infants increased approximately 9%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2939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5224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7510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59795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9081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1367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13652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05938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251634"/>
              <a:ext cx="487582" cy="116331"/>
            </a:xfrm>
            <a:prstGeom prst="rect">
              <a:avLst/>
            </a:prstGeom>
            <a:solidFill>
              <a:srgbClr val="1CABE2">
                <a:alpha val="100000"/>
              </a:srgbClr>
            </a:solidFill>
          </p:spPr>
          <p:txBody>
            <a:bodyPr/>
            <a:lstStyle/>
            <a:p/>
          </p:txBody>
        </p:sp>
        <p:sp>
          <p:nvSpPr>
            <p:cNvPr id="27" name="rc27"/>
            <p:cNvSpPr/>
            <p:nvPr/>
          </p:nvSpPr>
          <p:spPr>
            <a:xfrm>
              <a:off x="1511566" y="5342114"/>
              <a:ext cx="487582" cy="25851"/>
            </a:xfrm>
            <a:prstGeom prst="rect">
              <a:avLst/>
            </a:prstGeom>
            <a:solidFill>
              <a:srgbClr val="1CABE2">
                <a:alpha val="100000"/>
              </a:srgbClr>
            </a:solidFill>
          </p:spPr>
          <p:txBody>
            <a:bodyPr/>
            <a:lstStyle/>
            <a:p/>
          </p:txBody>
        </p:sp>
        <p:sp>
          <p:nvSpPr>
            <p:cNvPr id="28" name="rc28"/>
            <p:cNvSpPr/>
            <p:nvPr/>
          </p:nvSpPr>
          <p:spPr>
            <a:xfrm>
              <a:off x="2053324" y="5290411"/>
              <a:ext cx="487582" cy="77554"/>
            </a:xfrm>
            <a:prstGeom prst="rect">
              <a:avLst/>
            </a:prstGeom>
            <a:solidFill>
              <a:srgbClr val="1CABE2">
                <a:alpha val="100000"/>
              </a:srgbClr>
            </a:solidFill>
          </p:spPr>
          <p:txBody>
            <a:bodyPr/>
            <a:lstStyle/>
            <a:p/>
          </p:txBody>
        </p:sp>
        <p:sp>
          <p:nvSpPr>
            <p:cNvPr id="29" name="rc29"/>
            <p:cNvSpPr/>
            <p:nvPr/>
          </p:nvSpPr>
          <p:spPr>
            <a:xfrm>
              <a:off x="2595083" y="5243016"/>
              <a:ext cx="487582" cy="124948"/>
            </a:xfrm>
            <a:prstGeom prst="rect">
              <a:avLst/>
            </a:prstGeom>
            <a:solidFill>
              <a:srgbClr val="1CABE2">
                <a:alpha val="100000"/>
              </a:srgbClr>
            </a:solidFill>
          </p:spPr>
          <p:txBody>
            <a:bodyPr/>
            <a:lstStyle/>
            <a:p/>
          </p:txBody>
        </p:sp>
        <p:sp>
          <p:nvSpPr>
            <p:cNvPr id="30" name="rc30"/>
            <p:cNvSpPr/>
            <p:nvPr/>
          </p:nvSpPr>
          <p:spPr>
            <a:xfrm>
              <a:off x="3136842" y="4844472"/>
              <a:ext cx="487582" cy="523493"/>
            </a:xfrm>
            <a:prstGeom prst="rect">
              <a:avLst/>
            </a:prstGeom>
            <a:solidFill>
              <a:srgbClr val="1CABE2">
                <a:alpha val="100000"/>
              </a:srgbClr>
            </a:solidFill>
          </p:spPr>
          <p:txBody>
            <a:bodyPr/>
            <a:lstStyle/>
            <a:p/>
          </p:txBody>
        </p:sp>
        <p:sp>
          <p:nvSpPr>
            <p:cNvPr id="31" name="rc31"/>
            <p:cNvSpPr/>
            <p:nvPr/>
          </p:nvSpPr>
          <p:spPr>
            <a:xfrm>
              <a:off x="3678600" y="5305491"/>
              <a:ext cx="487582" cy="62474"/>
            </a:xfrm>
            <a:prstGeom prst="rect">
              <a:avLst/>
            </a:prstGeom>
            <a:solidFill>
              <a:srgbClr val="1CABE2">
                <a:alpha val="100000"/>
              </a:srgbClr>
            </a:solidFill>
          </p:spPr>
          <p:txBody>
            <a:bodyPr/>
            <a:lstStyle/>
            <a:p/>
          </p:txBody>
        </p:sp>
        <p:sp>
          <p:nvSpPr>
            <p:cNvPr id="32" name="rc32"/>
            <p:cNvSpPr/>
            <p:nvPr/>
          </p:nvSpPr>
          <p:spPr>
            <a:xfrm>
              <a:off x="4220359" y="5339959"/>
              <a:ext cx="487582" cy="28005"/>
            </a:xfrm>
            <a:prstGeom prst="rect">
              <a:avLst/>
            </a:prstGeom>
            <a:solidFill>
              <a:srgbClr val="1CABE2">
                <a:alpha val="100000"/>
              </a:srgbClr>
            </a:solidFill>
          </p:spPr>
          <p:txBody>
            <a:bodyPr/>
            <a:lstStyle/>
            <a:p/>
          </p:txBody>
        </p:sp>
        <p:sp>
          <p:nvSpPr>
            <p:cNvPr id="33" name="rc33"/>
            <p:cNvSpPr/>
            <p:nvPr/>
          </p:nvSpPr>
          <p:spPr>
            <a:xfrm>
              <a:off x="4762118" y="4753992"/>
              <a:ext cx="487582" cy="613973"/>
            </a:xfrm>
            <a:prstGeom prst="rect">
              <a:avLst/>
            </a:prstGeom>
            <a:solidFill>
              <a:srgbClr val="1CABE2">
                <a:alpha val="100000"/>
              </a:srgbClr>
            </a:solidFill>
          </p:spPr>
          <p:txBody>
            <a:bodyPr/>
            <a:lstStyle/>
            <a:p/>
          </p:txBody>
        </p:sp>
        <p:sp>
          <p:nvSpPr>
            <p:cNvPr id="34" name="rc34"/>
            <p:cNvSpPr/>
            <p:nvPr/>
          </p:nvSpPr>
          <p:spPr>
            <a:xfrm>
              <a:off x="5303876" y="4773381"/>
              <a:ext cx="487582" cy="594584"/>
            </a:xfrm>
            <a:prstGeom prst="rect">
              <a:avLst/>
            </a:prstGeom>
            <a:solidFill>
              <a:srgbClr val="1CABE2">
                <a:alpha val="100000"/>
              </a:srgbClr>
            </a:solidFill>
          </p:spPr>
          <p:txBody>
            <a:bodyPr/>
            <a:lstStyle/>
            <a:p/>
          </p:txBody>
        </p:sp>
        <p:sp>
          <p:nvSpPr>
            <p:cNvPr id="35" name="rc35"/>
            <p:cNvSpPr/>
            <p:nvPr/>
          </p:nvSpPr>
          <p:spPr>
            <a:xfrm>
              <a:off x="5845635" y="4872478"/>
              <a:ext cx="487582" cy="495487"/>
            </a:xfrm>
            <a:prstGeom prst="rect">
              <a:avLst/>
            </a:prstGeom>
            <a:solidFill>
              <a:srgbClr val="1CABE2">
                <a:alpha val="100000"/>
              </a:srgbClr>
            </a:solidFill>
          </p:spPr>
          <p:txBody>
            <a:bodyPr/>
            <a:lstStyle/>
            <a:p/>
          </p:txBody>
        </p:sp>
        <p:sp>
          <p:nvSpPr>
            <p:cNvPr id="36" name="rc36"/>
            <p:cNvSpPr/>
            <p:nvPr/>
          </p:nvSpPr>
          <p:spPr>
            <a:xfrm>
              <a:off x="6387393" y="4165870"/>
              <a:ext cx="487582" cy="1202095"/>
            </a:xfrm>
            <a:prstGeom prst="rect">
              <a:avLst/>
            </a:prstGeom>
            <a:solidFill>
              <a:srgbClr val="1CABE2">
                <a:alpha val="100000"/>
              </a:srgbClr>
            </a:solidFill>
          </p:spPr>
          <p:txBody>
            <a:bodyPr/>
            <a:lstStyle/>
            <a:p/>
          </p:txBody>
        </p:sp>
        <p:sp>
          <p:nvSpPr>
            <p:cNvPr id="37" name="rc37"/>
            <p:cNvSpPr/>
            <p:nvPr/>
          </p:nvSpPr>
          <p:spPr>
            <a:xfrm>
              <a:off x="6929152" y="4058156"/>
              <a:ext cx="487582" cy="1309809"/>
            </a:xfrm>
            <a:prstGeom prst="rect">
              <a:avLst/>
            </a:prstGeom>
            <a:solidFill>
              <a:srgbClr val="1CABE2">
                <a:alpha val="100000"/>
              </a:srgbClr>
            </a:solidFill>
          </p:spPr>
          <p:txBody>
            <a:bodyPr/>
            <a:lstStyle/>
            <a:p/>
          </p:txBody>
        </p:sp>
        <p:sp>
          <p:nvSpPr>
            <p:cNvPr id="38" name="rc38"/>
            <p:cNvSpPr/>
            <p:nvPr/>
          </p:nvSpPr>
          <p:spPr>
            <a:xfrm>
              <a:off x="7470911" y="4226190"/>
              <a:ext cx="487582" cy="1141774"/>
            </a:xfrm>
            <a:prstGeom prst="rect">
              <a:avLst/>
            </a:prstGeom>
            <a:solidFill>
              <a:srgbClr val="1CABE2">
                <a:alpha val="100000"/>
              </a:srgbClr>
            </a:solidFill>
          </p:spPr>
          <p:txBody>
            <a:bodyPr/>
            <a:lstStyle/>
            <a:p/>
          </p:txBody>
        </p:sp>
        <p:sp>
          <p:nvSpPr>
            <p:cNvPr id="39" name="pl39"/>
            <p:cNvSpPr/>
            <p:nvPr/>
          </p:nvSpPr>
          <p:spPr>
            <a:xfrm>
              <a:off x="1213598" y="1307555"/>
              <a:ext cx="6501103" cy="567584"/>
            </a:xfrm>
            <a:custGeom>
              <a:avLst/>
              <a:pathLst>
                <a:path w="6501103" h="567584">
                  <a:moveTo>
                    <a:pt x="0" y="436603"/>
                  </a:moveTo>
                  <a:lnTo>
                    <a:pt x="541758" y="392942"/>
                  </a:lnTo>
                  <a:lnTo>
                    <a:pt x="1083517" y="567584"/>
                  </a:lnTo>
                  <a:lnTo>
                    <a:pt x="1625275" y="567584"/>
                  </a:lnTo>
                  <a:lnTo>
                    <a:pt x="2167034" y="0"/>
                  </a:lnTo>
                  <a:lnTo>
                    <a:pt x="2708793" y="130980"/>
                  </a:lnTo>
                  <a:lnTo>
                    <a:pt x="3250551" y="305622"/>
                  </a:lnTo>
                  <a:lnTo>
                    <a:pt x="3792310" y="305622"/>
                  </a:lnTo>
                  <a:lnTo>
                    <a:pt x="4334069" y="480263"/>
                  </a:lnTo>
                  <a:lnTo>
                    <a:pt x="4875827" y="218301"/>
                  </a:lnTo>
                  <a:lnTo>
                    <a:pt x="5417586" y="261961"/>
                  </a:lnTo>
                  <a:lnTo>
                    <a:pt x="5959345" y="261961"/>
                  </a:lnTo>
                  <a:lnTo>
                    <a:pt x="6501103" y="261961"/>
                  </a:lnTo>
                </a:path>
              </a:pathLst>
            </a:custGeom>
            <a:ln w="27101" cap="flat">
              <a:solidFill>
                <a:srgbClr val="00833D">
                  <a:alpha val="100000"/>
                </a:srgbClr>
              </a:solidFill>
              <a:prstDash val="solid"/>
              <a:round/>
            </a:ln>
          </p:spPr>
          <p:txBody>
            <a:bodyPr/>
            <a:lstStyle/>
            <a:p/>
          </p:txBody>
        </p:sp>
        <p:sp>
          <p:nvSpPr>
            <p:cNvPr id="40" name="pl40"/>
            <p:cNvSpPr/>
            <p:nvPr/>
          </p:nvSpPr>
          <p:spPr>
            <a:xfrm>
              <a:off x="2297116" y="1918800"/>
              <a:ext cx="5417586" cy="2881581"/>
            </a:xfrm>
            <a:custGeom>
              <a:avLst/>
              <a:pathLst>
                <a:path w="5417586" h="2881581">
                  <a:moveTo>
                    <a:pt x="0" y="2881581"/>
                  </a:moveTo>
                  <a:lnTo>
                    <a:pt x="541758" y="1091508"/>
                  </a:lnTo>
                  <a:lnTo>
                    <a:pt x="1083517" y="960527"/>
                  </a:lnTo>
                  <a:lnTo>
                    <a:pt x="1625275" y="873206"/>
                  </a:lnTo>
                  <a:lnTo>
                    <a:pt x="2167034" y="742225"/>
                  </a:lnTo>
                  <a:lnTo>
                    <a:pt x="2708793" y="698565"/>
                  </a:lnTo>
                  <a:lnTo>
                    <a:pt x="3250551" y="698565"/>
                  </a:lnTo>
                  <a:lnTo>
                    <a:pt x="3792310" y="654904"/>
                  </a:lnTo>
                  <a:lnTo>
                    <a:pt x="4334069" y="436603"/>
                  </a:lnTo>
                  <a:lnTo>
                    <a:pt x="4875827" y="218301"/>
                  </a:lnTo>
                  <a:lnTo>
                    <a:pt x="5417586" y="0"/>
                  </a:lnTo>
                </a:path>
              </a:pathLst>
            </a:custGeom>
            <a:ln w="27101" cap="flat">
              <a:solidFill>
                <a:srgbClr val="002759">
                  <a:alpha val="100000"/>
                </a:srgbClr>
              </a:solidFill>
              <a:prstDash val="solid"/>
              <a:round/>
            </a:ln>
          </p:spPr>
          <p:txBody>
            <a:bodyPr/>
            <a:lstStyle/>
            <a:p/>
          </p:txBody>
        </p:sp>
        <p:sp>
          <p:nvSpPr>
            <p:cNvPr id="41" name="pt41"/>
            <p:cNvSpPr/>
            <p:nvPr/>
          </p:nvSpPr>
          <p:spPr>
            <a:xfrm>
              <a:off x="1181997"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2265514" y="47687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2978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28477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26294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25421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47280" y="5122140"/>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a:t>
              </a:r>
            </a:p>
          </p:txBody>
        </p:sp>
        <p:sp>
          <p:nvSpPr>
            <p:cNvPr id="66" name="tx66"/>
            <p:cNvSpPr/>
            <p:nvPr/>
          </p:nvSpPr>
          <p:spPr>
            <a:xfrm>
              <a:off x="1689038" y="521372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67" name="tx67"/>
            <p:cNvSpPr/>
            <p:nvPr/>
          </p:nvSpPr>
          <p:spPr>
            <a:xfrm>
              <a:off x="2230797" y="516051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68" name="tx68"/>
            <p:cNvSpPr/>
            <p:nvPr/>
          </p:nvSpPr>
          <p:spPr>
            <a:xfrm>
              <a:off x="2772556" y="511317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a:t>
              </a:r>
            </a:p>
          </p:txBody>
        </p:sp>
        <p:sp>
          <p:nvSpPr>
            <p:cNvPr id="69" name="tx69"/>
            <p:cNvSpPr/>
            <p:nvPr/>
          </p:nvSpPr>
          <p:spPr>
            <a:xfrm>
              <a:off x="3281155" y="471457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243</a:t>
              </a:r>
            </a:p>
          </p:txBody>
        </p:sp>
        <p:sp>
          <p:nvSpPr>
            <p:cNvPr id="70" name="tx70"/>
            <p:cNvSpPr/>
            <p:nvPr/>
          </p:nvSpPr>
          <p:spPr>
            <a:xfrm>
              <a:off x="3856073" y="517564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a:t>
              </a:r>
            </a:p>
          </p:txBody>
        </p:sp>
        <p:sp>
          <p:nvSpPr>
            <p:cNvPr id="71" name="tx71"/>
            <p:cNvSpPr/>
            <p:nvPr/>
          </p:nvSpPr>
          <p:spPr>
            <a:xfrm>
              <a:off x="4397832" y="521005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2" name="tx72"/>
            <p:cNvSpPr/>
            <p:nvPr/>
          </p:nvSpPr>
          <p:spPr>
            <a:xfrm>
              <a:off x="4906431" y="46241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73" name="tx73"/>
            <p:cNvSpPr/>
            <p:nvPr/>
          </p:nvSpPr>
          <p:spPr>
            <a:xfrm>
              <a:off x="5448190" y="464353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276</a:t>
              </a:r>
            </a:p>
          </p:txBody>
        </p:sp>
        <p:sp>
          <p:nvSpPr>
            <p:cNvPr id="74" name="tx74"/>
            <p:cNvSpPr/>
            <p:nvPr/>
          </p:nvSpPr>
          <p:spPr>
            <a:xfrm>
              <a:off x="5989948" y="474257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230</a:t>
              </a:r>
            </a:p>
          </p:txBody>
        </p:sp>
        <p:sp>
          <p:nvSpPr>
            <p:cNvPr id="75" name="tx75"/>
            <p:cNvSpPr/>
            <p:nvPr/>
          </p:nvSpPr>
          <p:spPr>
            <a:xfrm>
              <a:off x="6531707" y="40360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558</a:t>
              </a:r>
            </a:p>
          </p:txBody>
        </p:sp>
        <p:sp>
          <p:nvSpPr>
            <p:cNvPr id="76" name="tx76"/>
            <p:cNvSpPr/>
            <p:nvPr/>
          </p:nvSpPr>
          <p:spPr>
            <a:xfrm>
              <a:off x="7073466"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608</a:t>
              </a:r>
            </a:p>
          </p:txBody>
        </p:sp>
        <p:sp>
          <p:nvSpPr>
            <p:cNvPr id="77" name="tx77"/>
            <p:cNvSpPr/>
            <p:nvPr/>
          </p:nvSpPr>
          <p:spPr>
            <a:xfrm>
              <a:off x="7615224" y="409629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530</a:t>
              </a:r>
            </a:p>
          </p:txBody>
        </p:sp>
        <p:sp>
          <p:nvSpPr>
            <p:cNvPr id="78" name="pl78"/>
            <p:cNvSpPr/>
            <p:nvPr/>
          </p:nvSpPr>
          <p:spPr>
            <a:xfrm>
              <a:off x="7732730" y="1570043"/>
              <a:ext cx="129573" cy="3779"/>
            </a:xfrm>
            <a:custGeom>
              <a:avLst/>
              <a:pathLst>
                <a:path w="129573" h="3779">
                  <a:moveTo>
                    <a:pt x="129573" y="3779"/>
                  </a:moveTo>
                  <a:lnTo>
                    <a:pt x="0" y="0"/>
                  </a:lnTo>
                </a:path>
              </a:pathLst>
            </a:custGeom>
          </p:spPr>
          <p:txBody>
            <a:bodyPr/>
            <a:lstStyle/>
            <a:p/>
          </p:txBody>
        </p:sp>
        <p:sp>
          <p:nvSpPr>
            <p:cNvPr id="79" name="pl79"/>
            <p:cNvSpPr/>
            <p:nvPr/>
          </p:nvSpPr>
          <p:spPr>
            <a:xfrm>
              <a:off x="7732710" y="1919560"/>
              <a:ext cx="129594" cy="5474"/>
            </a:xfrm>
            <a:custGeom>
              <a:avLst/>
              <a:pathLst>
                <a:path w="129594" h="5474">
                  <a:moveTo>
                    <a:pt x="129594" y="5474"/>
                  </a:moveTo>
                  <a:lnTo>
                    <a:pt x="0" y="0"/>
                  </a:lnTo>
                </a:path>
              </a:pathLst>
            </a:custGeom>
          </p:spPr>
          <p:txBody>
            <a:bodyPr/>
            <a:lstStyle/>
            <a:p/>
          </p:txBody>
        </p:sp>
        <p:sp>
          <p:nvSpPr>
            <p:cNvPr id="80" name="pg80"/>
            <p:cNvSpPr/>
            <p:nvPr/>
          </p:nvSpPr>
          <p:spPr>
            <a:xfrm>
              <a:off x="7793724" y="148542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52654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87%</a:t>
              </a:r>
            </a:p>
          </p:txBody>
        </p:sp>
        <p:sp>
          <p:nvSpPr>
            <p:cNvPr id="82" name="pg82"/>
            <p:cNvSpPr/>
            <p:nvPr/>
          </p:nvSpPr>
          <p:spPr>
            <a:xfrm>
              <a:off x="7793724" y="18366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8777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79%</a:t>
              </a:r>
            </a:p>
          </p:txBody>
        </p:sp>
        <p:sp>
          <p:nvSpPr>
            <p:cNvPr id="84" name="rc84"/>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614019" y="42434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7" name="tx87"/>
            <p:cNvSpPr/>
            <p:nvPr/>
          </p:nvSpPr>
          <p:spPr>
            <a:xfrm>
              <a:off x="508103" y="314986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207271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89" name="tx89"/>
            <p:cNvSpPr/>
            <p:nvPr/>
          </p:nvSpPr>
          <p:spPr>
            <a:xfrm>
              <a:off x="508103" y="99557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5486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16817"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025801" y="401416"/>
              <a:ext cx="547263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Senegal,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530 confirmed measles cases in Senegal. In the same year, MCV1 coverage was 87% and MCV2 coverage was 79%.
The number of cases in 2024 was 13% lower than in 2023 (n=608).
The highest number of measles cases was reported in 2023 (n=608). In this year, MCV1 coverage was 87%.
Senegal reported measles vaccine stockouts in 2004, 2008, 2009, and 2017.
There were measles-containing vaccine supplementary immunization activities/campaigns in 2021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599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796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992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0189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1386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2197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394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5787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106987"/>
              <a:ext cx="3520101" cy="2993097"/>
            </a:xfrm>
            <a:custGeom>
              <a:avLst/>
              <a:pathLst>
                <a:path w="3520101" h="2993097">
                  <a:moveTo>
                    <a:pt x="0" y="0"/>
                  </a:moveTo>
                  <a:lnTo>
                    <a:pt x="146670" y="0"/>
                  </a:lnTo>
                  <a:lnTo>
                    <a:pt x="293341" y="1760645"/>
                  </a:lnTo>
                  <a:lnTo>
                    <a:pt x="440012" y="2112774"/>
                  </a:lnTo>
                  <a:lnTo>
                    <a:pt x="586683" y="2288839"/>
                  </a:lnTo>
                  <a:lnTo>
                    <a:pt x="733354" y="1848677"/>
                  </a:lnTo>
                  <a:lnTo>
                    <a:pt x="880025" y="2112774"/>
                  </a:lnTo>
                  <a:lnTo>
                    <a:pt x="1026696" y="2729000"/>
                  </a:lnTo>
                  <a:lnTo>
                    <a:pt x="1173367" y="2464903"/>
                  </a:lnTo>
                  <a:lnTo>
                    <a:pt x="1320038" y="2200807"/>
                  </a:lnTo>
                  <a:lnTo>
                    <a:pt x="1466709" y="2376871"/>
                  </a:lnTo>
                  <a:lnTo>
                    <a:pt x="1613379" y="2552936"/>
                  </a:lnTo>
                  <a:lnTo>
                    <a:pt x="1760050" y="2552936"/>
                  </a:lnTo>
                  <a:lnTo>
                    <a:pt x="1906721" y="2640968"/>
                  </a:lnTo>
                  <a:lnTo>
                    <a:pt x="2053392" y="2552936"/>
                  </a:lnTo>
                  <a:lnTo>
                    <a:pt x="2200063" y="2552936"/>
                  </a:lnTo>
                  <a:lnTo>
                    <a:pt x="2346734" y="2729000"/>
                  </a:lnTo>
                  <a:lnTo>
                    <a:pt x="2493405" y="2640968"/>
                  </a:lnTo>
                  <a:lnTo>
                    <a:pt x="2640076" y="2640968"/>
                  </a:lnTo>
                  <a:lnTo>
                    <a:pt x="2786747" y="2817033"/>
                  </a:lnTo>
                  <a:lnTo>
                    <a:pt x="2933418" y="2376871"/>
                  </a:lnTo>
                  <a:lnTo>
                    <a:pt x="3080089" y="2376871"/>
                  </a:lnTo>
                  <a:lnTo>
                    <a:pt x="3226759" y="2993097"/>
                  </a:lnTo>
                  <a:lnTo>
                    <a:pt x="3373430" y="2993097"/>
                  </a:lnTo>
                  <a:lnTo>
                    <a:pt x="3520101" y="2552936"/>
                  </a:lnTo>
                </a:path>
              </a:pathLst>
            </a:custGeom>
            <a:ln w="27101" cap="flat">
              <a:solidFill>
                <a:srgbClr val="0058AB">
                  <a:alpha val="80000"/>
                </a:srgbClr>
              </a:solidFill>
              <a:prstDash val="solid"/>
              <a:round/>
            </a:ln>
          </p:spPr>
          <p:txBody>
            <a:bodyPr/>
            <a:lstStyle/>
            <a:p/>
          </p:txBody>
        </p:sp>
        <p:sp>
          <p:nvSpPr>
            <p:cNvPr id="23" name="pl23"/>
            <p:cNvSpPr/>
            <p:nvPr/>
          </p:nvSpPr>
          <p:spPr>
            <a:xfrm>
              <a:off x="943464" y="3955665"/>
              <a:ext cx="3520101" cy="704258"/>
            </a:xfrm>
            <a:custGeom>
              <a:avLst/>
              <a:pathLst>
                <a:path w="3520101" h="704258">
                  <a:moveTo>
                    <a:pt x="0" y="0"/>
                  </a:moveTo>
                  <a:lnTo>
                    <a:pt x="146670" y="88032"/>
                  </a:lnTo>
                  <a:lnTo>
                    <a:pt x="293341" y="0"/>
                  </a:lnTo>
                  <a:lnTo>
                    <a:pt x="440012" y="176064"/>
                  </a:lnTo>
                  <a:lnTo>
                    <a:pt x="586683" y="264096"/>
                  </a:lnTo>
                  <a:lnTo>
                    <a:pt x="733354" y="176064"/>
                  </a:lnTo>
                  <a:lnTo>
                    <a:pt x="880025" y="264096"/>
                  </a:lnTo>
                  <a:lnTo>
                    <a:pt x="1026696" y="264096"/>
                  </a:lnTo>
                  <a:lnTo>
                    <a:pt x="1173367" y="440161"/>
                  </a:lnTo>
                  <a:lnTo>
                    <a:pt x="1320038" y="528193"/>
                  </a:lnTo>
                  <a:lnTo>
                    <a:pt x="1466709" y="616225"/>
                  </a:lnTo>
                  <a:lnTo>
                    <a:pt x="1613379" y="616225"/>
                  </a:lnTo>
                  <a:lnTo>
                    <a:pt x="1760050" y="616225"/>
                  </a:lnTo>
                  <a:lnTo>
                    <a:pt x="1906721" y="616225"/>
                  </a:lnTo>
                  <a:lnTo>
                    <a:pt x="2053392" y="704258"/>
                  </a:lnTo>
                  <a:lnTo>
                    <a:pt x="2200063" y="704258"/>
                  </a:lnTo>
                  <a:lnTo>
                    <a:pt x="2346734" y="704258"/>
                  </a:lnTo>
                  <a:lnTo>
                    <a:pt x="2493405" y="704258"/>
                  </a:lnTo>
                  <a:lnTo>
                    <a:pt x="2640076" y="704258"/>
                  </a:lnTo>
                  <a:lnTo>
                    <a:pt x="2786747" y="704258"/>
                  </a:lnTo>
                  <a:lnTo>
                    <a:pt x="2933418" y="704258"/>
                  </a:lnTo>
                  <a:lnTo>
                    <a:pt x="3080089" y="616225"/>
                  </a:lnTo>
                  <a:lnTo>
                    <a:pt x="3226759" y="704258"/>
                  </a:lnTo>
                  <a:lnTo>
                    <a:pt x="3373430" y="704258"/>
                  </a:lnTo>
                  <a:lnTo>
                    <a:pt x="3520101" y="704258"/>
                  </a:lnTo>
                </a:path>
              </a:pathLst>
            </a:custGeom>
            <a:ln w="27101" cap="flat">
              <a:solidFill>
                <a:srgbClr val="1CABE2">
                  <a:alpha val="80000"/>
                </a:srgbClr>
              </a:solidFill>
              <a:prstDash val="solid"/>
              <a:round/>
            </a:ln>
          </p:spPr>
          <p:txBody>
            <a:bodyPr/>
            <a:lstStyle/>
            <a:p/>
          </p:txBody>
        </p:sp>
        <p:sp>
          <p:nvSpPr>
            <p:cNvPr id="24" name="pl24"/>
            <p:cNvSpPr/>
            <p:nvPr/>
          </p:nvSpPr>
          <p:spPr>
            <a:xfrm>
              <a:off x="943464" y="2547148"/>
              <a:ext cx="3520101" cy="1848677"/>
            </a:xfrm>
            <a:custGeom>
              <a:avLst/>
              <a:pathLst>
                <a:path w="3520101" h="1848677">
                  <a:moveTo>
                    <a:pt x="0" y="88032"/>
                  </a:moveTo>
                  <a:lnTo>
                    <a:pt x="146670" y="0"/>
                  </a:lnTo>
                  <a:lnTo>
                    <a:pt x="293341" y="264096"/>
                  </a:lnTo>
                  <a:lnTo>
                    <a:pt x="440012" y="528193"/>
                  </a:lnTo>
                  <a:lnTo>
                    <a:pt x="586683" y="792290"/>
                  </a:lnTo>
                  <a:lnTo>
                    <a:pt x="733354" y="1144419"/>
                  </a:lnTo>
                  <a:lnTo>
                    <a:pt x="880025" y="1232451"/>
                  </a:lnTo>
                  <a:lnTo>
                    <a:pt x="1026696" y="1320484"/>
                  </a:lnTo>
                  <a:lnTo>
                    <a:pt x="1173367" y="1408516"/>
                  </a:lnTo>
                  <a:lnTo>
                    <a:pt x="1320038" y="1496548"/>
                  </a:lnTo>
                  <a:lnTo>
                    <a:pt x="1466709" y="1672613"/>
                  </a:lnTo>
                  <a:lnTo>
                    <a:pt x="1613379" y="1848677"/>
                  </a:lnTo>
                  <a:lnTo>
                    <a:pt x="1760050" y="1672613"/>
                  </a:lnTo>
                  <a:lnTo>
                    <a:pt x="1906721" y="1760645"/>
                  </a:lnTo>
                  <a:lnTo>
                    <a:pt x="2053392" y="1672613"/>
                  </a:lnTo>
                  <a:lnTo>
                    <a:pt x="2200063" y="1408516"/>
                  </a:lnTo>
                  <a:lnTo>
                    <a:pt x="2346734" y="1496548"/>
                  </a:lnTo>
                  <a:lnTo>
                    <a:pt x="2493405" y="1496548"/>
                  </a:lnTo>
                  <a:lnTo>
                    <a:pt x="2640076" y="1584581"/>
                  </a:lnTo>
                  <a:lnTo>
                    <a:pt x="2786747" y="1760645"/>
                  </a:lnTo>
                  <a:lnTo>
                    <a:pt x="2933418" y="1584581"/>
                  </a:lnTo>
                  <a:lnTo>
                    <a:pt x="3080089" y="1584581"/>
                  </a:lnTo>
                  <a:lnTo>
                    <a:pt x="3226759" y="1672613"/>
                  </a:lnTo>
                  <a:lnTo>
                    <a:pt x="3373430" y="1584581"/>
                  </a:lnTo>
                  <a:lnTo>
                    <a:pt x="3520101" y="1672613"/>
                  </a:lnTo>
                </a:path>
              </a:pathLst>
            </a:custGeom>
            <a:ln w="27101" cap="flat">
              <a:solidFill>
                <a:srgbClr val="00833D">
                  <a:alpha val="80000"/>
                </a:srgbClr>
              </a:solidFill>
              <a:prstDash val="solid"/>
              <a:round/>
            </a:ln>
          </p:spPr>
          <p:txBody>
            <a:bodyPr/>
            <a:lstStyle/>
            <a:p/>
          </p:txBody>
        </p:sp>
        <p:sp>
          <p:nvSpPr>
            <p:cNvPr id="25" name="pl25"/>
            <p:cNvSpPr/>
            <p:nvPr/>
          </p:nvSpPr>
          <p:spPr>
            <a:xfrm>
              <a:off x="943464" y="2106987"/>
              <a:ext cx="3520101" cy="2993097"/>
            </a:xfrm>
            <a:custGeom>
              <a:avLst/>
              <a:pathLst>
                <a:path w="3520101" h="2993097">
                  <a:moveTo>
                    <a:pt x="0" y="0"/>
                  </a:moveTo>
                  <a:lnTo>
                    <a:pt x="146670" y="0"/>
                  </a:lnTo>
                  <a:lnTo>
                    <a:pt x="293341" y="1760645"/>
                  </a:lnTo>
                  <a:lnTo>
                    <a:pt x="440012" y="2112774"/>
                  </a:lnTo>
                  <a:lnTo>
                    <a:pt x="586683" y="2288839"/>
                  </a:lnTo>
                  <a:lnTo>
                    <a:pt x="733354" y="1848677"/>
                  </a:lnTo>
                  <a:lnTo>
                    <a:pt x="880025" y="2112774"/>
                  </a:lnTo>
                  <a:lnTo>
                    <a:pt x="1026696" y="2729000"/>
                  </a:lnTo>
                  <a:lnTo>
                    <a:pt x="1173367" y="2464903"/>
                  </a:lnTo>
                  <a:lnTo>
                    <a:pt x="1320038" y="2200807"/>
                  </a:lnTo>
                  <a:lnTo>
                    <a:pt x="1466709" y="2376871"/>
                  </a:lnTo>
                  <a:lnTo>
                    <a:pt x="1613379" y="2552936"/>
                  </a:lnTo>
                  <a:lnTo>
                    <a:pt x="1760050" y="2552936"/>
                  </a:lnTo>
                  <a:lnTo>
                    <a:pt x="1906721" y="2640968"/>
                  </a:lnTo>
                  <a:lnTo>
                    <a:pt x="2053392" y="2552936"/>
                  </a:lnTo>
                  <a:lnTo>
                    <a:pt x="2200063" y="2552936"/>
                  </a:lnTo>
                  <a:lnTo>
                    <a:pt x="2346734" y="2729000"/>
                  </a:lnTo>
                  <a:lnTo>
                    <a:pt x="2493405" y="2640968"/>
                  </a:lnTo>
                  <a:lnTo>
                    <a:pt x="2640076" y="2640968"/>
                  </a:lnTo>
                  <a:lnTo>
                    <a:pt x="2786747" y="2817033"/>
                  </a:lnTo>
                  <a:lnTo>
                    <a:pt x="2933418" y="2376871"/>
                  </a:lnTo>
                  <a:lnTo>
                    <a:pt x="3080089" y="2376871"/>
                  </a:lnTo>
                  <a:lnTo>
                    <a:pt x="3226759" y="2993097"/>
                  </a:lnTo>
                  <a:lnTo>
                    <a:pt x="3373430" y="2993097"/>
                  </a:lnTo>
                  <a:lnTo>
                    <a:pt x="3520101" y="2552936"/>
                  </a:lnTo>
                </a:path>
              </a:pathLst>
            </a:custGeom>
            <a:ln w="43362" cap="flat">
              <a:solidFill>
                <a:srgbClr val="000000">
                  <a:alpha val="100000"/>
                </a:srgbClr>
              </a:solidFill>
              <a:prstDash val="solid"/>
              <a:round/>
            </a:ln>
          </p:spPr>
          <p:txBody>
            <a:bodyPr/>
            <a:lstStyle/>
            <a:p/>
          </p:txBody>
        </p:sp>
        <p:sp>
          <p:nvSpPr>
            <p:cNvPr id="26" name="pl26"/>
            <p:cNvSpPr/>
            <p:nvPr/>
          </p:nvSpPr>
          <p:spPr>
            <a:xfrm>
              <a:off x="943464" y="2106987"/>
              <a:ext cx="3520101" cy="2993097"/>
            </a:xfrm>
            <a:custGeom>
              <a:avLst/>
              <a:pathLst>
                <a:path w="3520101" h="2993097">
                  <a:moveTo>
                    <a:pt x="0" y="0"/>
                  </a:moveTo>
                  <a:lnTo>
                    <a:pt x="146670" y="0"/>
                  </a:lnTo>
                  <a:lnTo>
                    <a:pt x="293341" y="1760645"/>
                  </a:lnTo>
                  <a:lnTo>
                    <a:pt x="440012" y="2112774"/>
                  </a:lnTo>
                  <a:lnTo>
                    <a:pt x="586683" y="2288839"/>
                  </a:lnTo>
                  <a:lnTo>
                    <a:pt x="733354" y="1848677"/>
                  </a:lnTo>
                  <a:lnTo>
                    <a:pt x="880025" y="2112774"/>
                  </a:lnTo>
                  <a:lnTo>
                    <a:pt x="1026696" y="2729000"/>
                  </a:lnTo>
                  <a:lnTo>
                    <a:pt x="1173367" y="2464903"/>
                  </a:lnTo>
                  <a:lnTo>
                    <a:pt x="1320038" y="2200807"/>
                  </a:lnTo>
                  <a:lnTo>
                    <a:pt x="1466709" y="2376871"/>
                  </a:lnTo>
                  <a:lnTo>
                    <a:pt x="1613379" y="2552936"/>
                  </a:lnTo>
                  <a:lnTo>
                    <a:pt x="1760050" y="2552936"/>
                  </a:lnTo>
                  <a:lnTo>
                    <a:pt x="1906721" y="2640968"/>
                  </a:lnTo>
                  <a:lnTo>
                    <a:pt x="2053392" y="2552936"/>
                  </a:lnTo>
                  <a:lnTo>
                    <a:pt x="2200063" y="2552936"/>
                  </a:lnTo>
                  <a:lnTo>
                    <a:pt x="2346734" y="2729000"/>
                  </a:lnTo>
                  <a:lnTo>
                    <a:pt x="2493405" y="2640968"/>
                  </a:lnTo>
                  <a:lnTo>
                    <a:pt x="2640076" y="2640968"/>
                  </a:lnTo>
                  <a:lnTo>
                    <a:pt x="2786747" y="2817033"/>
                  </a:lnTo>
                  <a:lnTo>
                    <a:pt x="2933418" y="2376871"/>
                  </a:lnTo>
                  <a:lnTo>
                    <a:pt x="3080089" y="2376871"/>
                  </a:lnTo>
                  <a:lnTo>
                    <a:pt x="3226759" y="2993097"/>
                  </a:lnTo>
                  <a:lnTo>
                    <a:pt x="3373430" y="2993097"/>
                  </a:lnTo>
                  <a:lnTo>
                    <a:pt x="3520101" y="2552936"/>
                  </a:lnTo>
                </a:path>
              </a:pathLst>
            </a:custGeom>
            <a:ln w="27101" cap="flat">
              <a:solidFill>
                <a:srgbClr val="0058AB">
                  <a:alpha val="100000"/>
                </a:srgbClr>
              </a:solidFill>
              <a:prstDash val="solid"/>
              <a:round/>
            </a:ln>
          </p:spPr>
          <p:txBody>
            <a:bodyPr/>
            <a:lstStyle/>
            <a:p/>
          </p:txBody>
        </p:sp>
        <p:sp>
          <p:nvSpPr>
            <p:cNvPr id="27" name="pl27"/>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1842890"/>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691568"/>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4219762"/>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39582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65992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835988"/>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39582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17763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180509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37" name="pg37"/>
            <p:cNvSpPr/>
            <p:nvPr/>
          </p:nvSpPr>
          <p:spPr>
            <a:xfrm>
              <a:off x="1590194" y="362500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20548" y="365377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9" name="pg39"/>
            <p:cNvSpPr/>
            <p:nvPr/>
          </p:nvSpPr>
          <p:spPr>
            <a:xfrm>
              <a:off x="2351684"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418448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085039" y="43292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435936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3671722" y="459335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62341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58406" y="4769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479824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43292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35936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9" name="tx49"/>
            <p:cNvSpPr/>
            <p:nvPr/>
          </p:nvSpPr>
          <p:spPr>
            <a:xfrm>
              <a:off x="4523855" y="462085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4179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51" name="tx51"/>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1771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2967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41642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15361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5064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5064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2196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8442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17745" y="607315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69" name="tx69"/>
            <p:cNvSpPr/>
            <p:nvPr/>
          </p:nvSpPr>
          <p:spPr>
            <a:xfrm>
              <a:off x="268906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51521"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6599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7796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8992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0189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1386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2197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394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5787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1578793"/>
              <a:ext cx="3520101" cy="3257194"/>
            </a:xfrm>
            <a:custGeom>
              <a:avLst/>
              <a:pathLst>
                <a:path w="3520101" h="3257194">
                  <a:moveTo>
                    <a:pt x="0" y="88032"/>
                  </a:moveTo>
                  <a:lnTo>
                    <a:pt x="146670" y="88032"/>
                  </a:lnTo>
                  <a:lnTo>
                    <a:pt x="293341" y="1496548"/>
                  </a:lnTo>
                  <a:lnTo>
                    <a:pt x="440012" y="1232451"/>
                  </a:lnTo>
                  <a:lnTo>
                    <a:pt x="586683" y="0"/>
                  </a:lnTo>
                  <a:lnTo>
                    <a:pt x="733354" y="1408516"/>
                  </a:lnTo>
                  <a:lnTo>
                    <a:pt x="880025" y="1848677"/>
                  </a:lnTo>
                  <a:lnTo>
                    <a:pt x="1026696" y="2376871"/>
                  </a:lnTo>
                  <a:lnTo>
                    <a:pt x="1173367" y="1936710"/>
                  </a:lnTo>
                  <a:lnTo>
                    <a:pt x="1320038" y="2112774"/>
                  </a:lnTo>
                  <a:lnTo>
                    <a:pt x="1466709" y="2112774"/>
                  </a:lnTo>
                  <a:lnTo>
                    <a:pt x="1613379" y="2376871"/>
                  </a:lnTo>
                  <a:lnTo>
                    <a:pt x="1760050" y="2288839"/>
                  </a:lnTo>
                  <a:lnTo>
                    <a:pt x="1906721" y="2464903"/>
                  </a:lnTo>
                  <a:lnTo>
                    <a:pt x="2053392" y="2200807"/>
                  </a:lnTo>
                  <a:lnTo>
                    <a:pt x="2200063" y="2200807"/>
                  </a:lnTo>
                  <a:lnTo>
                    <a:pt x="2346734" y="3257194"/>
                  </a:lnTo>
                  <a:lnTo>
                    <a:pt x="2493405" y="2905065"/>
                  </a:lnTo>
                  <a:lnTo>
                    <a:pt x="2640076" y="2640968"/>
                  </a:lnTo>
                  <a:lnTo>
                    <a:pt x="2786747" y="2817033"/>
                  </a:lnTo>
                  <a:lnTo>
                    <a:pt x="2933418" y="2817033"/>
                  </a:lnTo>
                  <a:lnTo>
                    <a:pt x="3080089" y="3257194"/>
                  </a:lnTo>
                  <a:lnTo>
                    <a:pt x="3226759" y="2993097"/>
                  </a:lnTo>
                  <a:lnTo>
                    <a:pt x="3373430" y="3081129"/>
                  </a:lnTo>
                  <a:lnTo>
                    <a:pt x="3520101" y="2729000"/>
                  </a:lnTo>
                </a:path>
              </a:pathLst>
            </a:custGeom>
            <a:ln w="27101" cap="flat">
              <a:solidFill>
                <a:srgbClr val="0058AB">
                  <a:alpha val="80000"/>
                </a:srgbClr>
              </a:solidFill>
              <a:prstDash val="solid"/>
              <a:round/>
            </a:ln>
          </p:spPr>
          <p:txBody>
            <a:bodyPr/>
            <a:lstStyle/>
            <a:p/>
          </p:txBody>
        </p:sp>
        <p:sp>
          <p:nvSpPr>
            <p:cNvPr id="90" name="pl90"/>
            <p:cNvSpPr/>
            <p:nvPr/>
          </p:nvSpPr>
          <p:spPr>
            <a:xfrm>
              <a:off x="5308715" y="3867632"/>
              <a:ext cx="3520101" cy="792290"/>
            </a:xfrm>
            <a:custGeom>
              <a:avLst/>
              <a:pathLst>
                <a:path w="3520101" h="792290">
                  <a:moveTo>
                    <a:pt x="0" y="0"/>
                  </a:moveTo>
                  <a:lnTo>
                    <a:pt x="146670" y="88032"/>
                  </a:lnTo>
                  <a:lnTo>
                    <a:pt x="293341" y="88032"/>
                  </a:lnTo>
                  <a:lnTo>
                    <a:pt x="440012" y="176064"/>
                  </a:lnTo>
                  <a:lnTo>
                    <a:pt x="586683" y="264096"/>
                  </a:lnTo>
                  <a:lnTo>
                    <a:pt x="733354" y="264096"/>
                  </a:lnTo>
                  <a:lnTo>
                    <a:pt x="880025" y="352129"/>
                  </a:lnTo>
                  <a:lnTo>
                    <a:pt x="1026696" y="440161"/>
                  </a:lnTo>
                  <a:lnTo>
                    <a:pt x="1173367" y="528193"/>
                  </a:lnTo>
                  <a:lnTo>
                    <a:pt x="1320038" y="616225"/>
                  </a:lnTo>
                  <a:lnTo>
                    <a:pt x="1466709" y="704258"/>
                  </a:lnTo>
                  <a:lnTo>
                    <a:pt x="1613379" y="704258"/>
                  </a:lnTo>
                  <a:lnTo>
                    <a:pt x="1760050" y="704258"/>
                  </a:lnTo>
                  <a:lnTo>
                    <a:pt x="1906721" y="792290"/>
                  </a:lnTo>
                  <a:lnTo>
                    <a:pt x="2053392" y="704258"/>
                  </a:lnTo>
                  <a:lnTo>
                    <a:pt x="2200063" y="792290"/>
                  </a:lnTo>
                  <a:lnTo>
                    <a:pt x="2346734" y="704258"/>
                  </a:lnTo>
                  <a:lnTo>
                    <a:pt x="2493405" y="704258"/>
                  </a:lnTo>
                  <a:lnTo>
                    <a:pt x="2640076" y="792290"/>
                  </a:lnTo>
                  <a:lnTo>
                    <a:pt x="2786747" y="792290"/>
                  </a:lnTo>
                  <a:lnTo>
                    <a:pt x="2933418" y="792290"/>
                  </a:lnTo>
                  <a:lnTo>
                    <a:pt x="3080089" y="704258"/>
                  </a:lnTo>
                  <a:lnTo>
                    <a:pt x="3226759" y="616225"/>
                  </a:lnTo>
                  <a:lnTo>
                    <a:pt x="3373430" y="616225"/>
                  </a:lnTo>
                  <a:lnTo>
                    <a:pt x="3520101" y="704258"/>
                  </a:lnTo>
                </a:path>
              </a:pathLst>
            </a:custGeom>
            <a:ln w="27101" cap="flat">
              <a:solidFill>
                <a:srgbClr val="1CABE2">
                  <a:alpha val="80000"/>
                </a:srgbClr>
              </a:solidFill>
              <a:prstDash val="solid"/>
              <a:round/>
            </a:ln>
          </p:spPr>
          <p:txBody>
            <a:bodyPr/>
            <a:lstStyle/>
            <a:p/>
          </p:txBody>
        </p:sp>
        <p:sp>
          <p:nvSpPr>
            <p:cNvPr id="91" name="pl91"/>
            <p:cNvSpPr/>
            <p:nvPr/>
          </p:nvSpPr>
          <p:spPr>
            <a:xfrm>
              <a:off x="5308715" y="2723213"/>
              <a:ext cx="3520101" cy="1672613"/>
            </a:xfrm>
            <a:custGeom>
              <a:avLst/>
              <a:pathLst>
                <a:path w="3520101" h="1672613">
                  <a:moveTo>
                    <a:pt x="0" y="0"/>
                  </a:moveTo>
                  <a:lnTo>
                    <a:pt x="146670" y="176064"/>
                  </a:lnTo>
                  <a:lnTo>
                    <a:pt x="293341" y="264096"/>
                  </a:lnTo>
                  <a:lnTo>
                    <a:pt x="440012" y="616225"/>
                  </a:lnTo>
                  <a:lnTo>
                    <a:pt x="586683" y="792290"/>
                  </a:lnTo>
                  <a:lnTo>
                    <a:pt x="733354" y="1056387"/>
                  </a:lnTo>
                  <a:lnTo>
                    <a:pt x="880025" y="1144419"/>
                  </a:lnTo>
                  <a:lnTo>
                    <a:pt x="1026696" y="792290"/>
                  </a:lnTo>
                  <a:lnTo>
                    <a:pt x="1173367" y="880322"/>
                  </a:lnTo>
                  <a:lnTo>
                    <a:pt x="1320038" y="1056387"/>
                  </a:lnTo>
                  <a:lnTo>
                    <a:pt x="1466709" y="1408516"/>
                  </a:lnTo>
                  <a:lnTo>
                    <a:pt x="1613379" y="1496548"/>
                  </a:lnTo>
                  <a:lnTo>
                    <a:pt x="1760050" y="1672613"/>
                  </a:lnTo>
                  <a:lnTo>
                    <a:pt x="1906721" y="1584581"/>
                  </a:lnTo>
                  <a:lnTo>
                    <a:pt x="2053392" y="1056387"/>
                  </a:lnTo>
                  <a:lnTo>
                    <a:pt x="2200063" y="968355"/>
                  </a:lnTo>
                  <a:lnTo>
                    <a:pt x="2346734" y="704258"/>
                  </a:lnTo>
                  <a:lnTo>
                    <a:pt x="2493405" y="880322"/>
                  </a:lnTo>
                  <a:lnTo>
                    <a:pt x="2640076" y="792290"/>
                  </a:lnTo>
                  <a:lnTo>
                    <a:pt x="2786747" y="792290"/>
                  </a:lnTo>
                  <a:lnTo>
                    <a:pt x="2933418" y="792290"/>
                  </a:lnTo>
                  <a:lnTo>
                    <a:pt x="3080089" y="704258"/>
                  </a:lnTo>
                  <a:lnTo>
                    <a:pt x="3226759" y="528193"/>
                  </a:lnTo>
                  <a:lnTo>
                    <a:pt x="3373430" y="440161"/>
                  </a:lnTo>
                  <a:lnTo>
                    <a:pt x="3520101" y="616225"/>
                  </a:lnTo>
                </a:path>
              </a:pathLst>
            </a:custGeom>
            <a:ln w="27101" cap="flat">
              <a:solidFill>
                <a:srgbClr val="00833D">
                  <a:alpha val="80000"/>
                </a:srgbClr>
              </a:solidFill>
              <a:prstDash val="solid"/>
              <a:round/>
            </a:ln>
          </p:spPr>
          <p:txBody>
            <a:bodyPr/>
            <a:lstStyle/>
            <a:p/>
          </p:txBody>
        </p:sp>
        <p:sp>
          <p:nvSpPr>
            <p:cNvPr id="92" name="pl92"/>
            <p:cNvSpPr/>
            <p:nvPr/>
          </p:nvSpPr>
          <p:spPr>
            <a:xfrm>
              <a:off x="5308715" y="1578793"/>
              <a:ext cx="3520101" cy="3257194"/>
            </a:xfrm>
            <a:custGeom>
              <a:avLst/>
              <a:pathLst>
                <a:path w="3520101" h="3257194">
                  <a:moveTo>
                    <a:pt x="0" y="88032"/>
                  </a:moveTo>
                  <a:lnTo>
                    <a:pt x="146670" y="88032"/>
                  </a:lnTo>
                  <a:lnTo>
                    <a:pt x="293341" y="1496548"/>
                  </a:lnTo>
                  <a:lnTo>
                    <a:pt x="440012" y="1232451"/>
                  </a:lnTo>
                  <a:lnTo>
                    <a:pt x="586683" y="0"/>
                  </a:lnTo>
                  <a:lnTo>
                    <a:pt x="733354" y="1408516"/>
                  </a:lnTo>
                  <a:lnTo>
                    <a:pt x="880025" y="1848677"/>
                  </a:lnTo>
                  <a:lnTo>
                    <a:pt x="1026696" y="2376871"/>
                  </a:lnTo>
                  <a:lnTo>
                    <a:pt x="1173367" y="1936710"/>
                  </a:lnTo>
                  <a:lnTo>
                    <a:pt x="1320038" y="2112774"/>
                  </a:lnTo>
                  <a:lnTo>
                    <a:pt x="1466709" y="2112774"/>
                  </a:lnTo>
                  <a:lnTo>
                    <a:pt x="1613379" y="2376871"/>
                  </a:lnTo>
                  <a:lnTo>
                    <a:pt x="1760050" y="2288839"/>
                  </a:lnTo>
                  <a:lnTo>
                    <a:pt x="1906721" y="2464903"/>
                  </a:lnTo>
                  <a:lnTo>
                    <a:pt x="2053392" y="2200807"/>
                  </a:lnTo>
                  <a:lnTo>
                    <a:pt x="2200063" y="2200807"/>
                  </a:lnTo>
                  <a:lnTo>
                    <a:pt x="2346734" y="3257194"/>
                  </a:lnTo>
                  <a:lnTo>
                    <a:pt x="2493405" y="2905065"/>
                  </a:lnTo>
                  <a:lnTo>
                    <a:pt x="2640076" y="2640968"/>
                  </a:lnTo>
                  <a:lnTo>
                    <a:pt x="2786747" y="2817033"/>
                  </a:lnTo>
                  <a:lnTo>
                    <a:pt x="2933418" y="2817033"/>
                  </a:lnTo>
                  <a:lnTo>
                    <a:pt x="3080089" y="3257194"/>
                  </a:lnTo>
                  <a:lnTo>
                    <a:pt x="3226759" y="2993097"/>
                  </a:lnTo>
                  <a:lnTo>
                    <a:pt x="3373430" y="3081129"/>
                  </a:lnTo>
                  <a:lnTo>
                    <a:pt x="3520101" y="2729000"/>
                  </a:lnTo>
                </a:path>
              </a:pathLst>
            </a:custGeom>
            <a:ln w="43362" cap="flat">
              <a:solidFill>
                <a:srgbClr val="000000">
                  <a:alpha val="100000"/>
                </a:srgbClr>
              </a:solidFill>
              <a:prstDash val="solid"/>
              <a:round/>
            </a:ln>
          </p:spPr>
          <p:txBody>
            <a:bodyPr/>
            <a:lstStyle/>
            <a:p/>
          </p:txBody>
        </p:sp>
        <p:sp>
          <p:nvSpPr>
            <p:cNvPr id="93" name="pl93"/>
            <p:cNvSpPr/>
            <p:nvPr/>
          </p:nvSpPr>
          <p:spPr>
            <a:xfrm>
              <a:off x="5308715" y="1578793"/>
              <a:ext cx="3520101" cy="3257194"/>
            </a:xfrm>
            <a:custGeom>
              <a:avLst/>
              <a:pathLst>
                <a:path w="3520101" h="3257194">
                  <a:moveTo>
                    <a:pt x="0" y="88032"/>
                  </a:moveTo>
                  <a:lnTo>
                    <a:pt x="146670" y="88032"/>
                  </a:lnTo>
                  <a:lnTo>
                    <a:pt x="293341" y="1496548"/>
                  </a:lnTo>
                  <a:lnTo>
                    <a:pt x="440012" y="1232451"/>
                  </a:lnTo>
                  <a:lnTo>
                    <a:pt x="586683" y="0"/>
                  </a:lnTo>
                  <a:lnTo>
                    <a:pt x="733354" y="1408516"/>
                  </a:lnTo>
                  <a:lnTo>
                    <a:pt x="880025" y="1848677"/>
                  </a:lnTo>
                  <a:lnTo>
                    <a:pt x="1026696" y="2376871"/>
                  </a:lnTo>
                  <a:lnTo>
                    <a:pt x="1173367" y="1936710"/>
                  </a:lnTo>
                  <a:lnTo>
                    <a:pt x="1320038" y="2112774"/>
                  </a:lnTo>
                  <a:lnTo>
                    <a:pt x="1466709" y="2112774"/>
                  </a:lnTo>
                  <a:lnTo>
                    <a:pt x="1613379" y="2376871"/>
                  </a:lnTo>
                  <a:lnTo>
                    <a:pt x="1760050" y="2288839"/>
                  </a:lnTo>
                  <a:lnTo>
                    <a:pt x="1906721" y="2464903"/>
                  </a:lnTo>
                  <a:lnTo>
                    <a:pt x="2053392" y="2200807"/>
                  </a:lnTo>
                  <a:lnTo>
                    <a:pt x="2200063" y="2200807"/>
                  </a:lnTo>
                  <a:lnTo>
                    <a:pt x="2346734" y="3257194"/>
                  </a:lnTo>
                  <a:lnTo>
                    <a:pt x="2493405" y="2905065"/>
                  </a:lnTo>
                  <a:lnTo>
                    <a:pt x="2640076" y="2640968"/>
                  </a:lnTo>
                  <a:lnTo>
                    <a:pt x="2786747" y="2817033"/>
                  </a:lnTo>
                  <a:lnTo>
                    <a:pt x="2933418" y="2817033"/>
                  </a:lnTo>
                  <a:lnTo>
                    <a:pt x="3080089" y="3257194"/>
                  </a:lnTo>
                  <a:lnTo>
                    <a:pt x="3226759" y="2993097"/>
                  </a:lnTo>
                  <a:lnTo>
                    <a:pt x="3373430" y="3081129"/>
                  </a:lnTo>
                  <a:lnTo>
                    <a:pt x="3520101" y="2729000"/>
                  </a:lnTo>
                </a:path>
              </a:pathLst>
            </a:custGeom>
            <a:ln w="27101" cap="flat">
              <a:solidFill>
                <a:srgbClr val="0058AB">
                  <a:alpha val="100000"/>
                </a:srgbClr>
              </a:solidFill>
              <a:prstDash val="solid"/>
              <a:round/>
            </a:ln>
          </p:spPr>
          <p:txBody>
            <a:bodyPr/>
            <a:lstStyle/>
            <a:p/>
          </p:txBody>
        </p:sp>
        <p:sp>
          <p:nvSpPr>
            <p:cNvPr id="94" name="pl94"/>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1402728"/>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272321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427471"/>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51550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131729"/>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39582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043697"/>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13361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136493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39</a:t>
              </a:r>
            </a:p>
          </p:txBody>
        </p:sp>
        <p:sp>
          <p:nvSpPr>
            <p:cNvPr id="104" name="pg104"/>
            <p:cNvSpPr/>
            <p:nvPr/>
          </p:nvSpPr>
          <p:spPr>
            <a:xfrm>
              <a:off x="5955445"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5799" y="26867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6" name="pg106"/>
            <p:cNvSpPr/>
            <p:nvPr/>
          </p:nvSpPr>
          <p:spPr>
            <a:xfrm>
              <a:off x="6688800" y="33609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9153" y="338972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8" name="pg108"/>
            <p:cNvSpPr/>
            <p:nvPr/>
          </p:nvSpPr>
          <p:spPr>
            <a:xfrm>
              <a:off x="7422154" y="34489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52508" y="347775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10" name="pg110"/>
            <p:cNvSpPr/>
            <p:nvPr/>
          </p:nvSpPr>
          <p:spPr>
            <a:xfrm>
              <a:off x="8036973" y="40651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409398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2" name="pg112"/>
            <p:cNvSpPr/>
            <p:nvPr/>
          </p:nvSpPr>
          <p:spPr>
            <a:xfrm>
              <a:off x="8623657" y="43292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435936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4" name="pg114"/>
            <p:cNvSpPr/>
            <p:nvPr/>
          </p:nvSpPr>
          <p:spPr>
            <a:xfrm>
              <a:off x="8770328" y="3977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005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6" name="tx116"/>
            <p:cNvSpPr/>
            <p:nvPr/>
          </p:nvSpPr>
          <p:spPr>
            <a:xfrm>
              <a:off x="8889106" y="45314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32989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8" name="tx118"/>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1771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2967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41642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153615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1589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1589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8721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4967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82996" y="607315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Senegal</a:t>
              </a:r>
            </a:p>
          </p:txBody>
        </p:sp>
        <p:sp>
          <p:nvSpPr>
            <p:cNvPr id="136" name="tx136"/>
            <p:cNvSpPr/>
            <p:nvPr/>
          </p:nvSpPr>
          <p:spPr>
            <a:xfrm>
              <a:off x="705431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16772"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5% of children who received DTP1 did not receive DTP3 (left), and 9%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Senegal DTP drop-out was the same as and DTP-MCV drop-out was the same as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358881"/>
            </a:xfrm>
            <a:custGeom>
              <a:avLst/>
              <a:pathLst>
                <a:path w="1578741" h="358881">
                  <a:moveTo>
                    <a:pt x="0" y="123752"/>
                  </a:moveTo>
                  <a:lnTo>
                    <a:pt x="65780" y="123752"/>
                  </a:lnTo>
                  <a:lnTo>
                    <a:pt x="131561" y="358881"/>
                  </a:lnTo>
                  <a:lnTo>
                    <a:pt x="197342" y="272254"/>
                  </a:lnTo>
                  <a:lnTo>
                    <a:pt x="263123" y="49500"/>
                  </a:lnTo>
                  <a:lnTo>
                    <a:pt x="328904" y="86626"/>
                  </a:lnTo>
                  <a:lnTo>
                    <a:pt x="394685" y="61876"/>
                  </a:lnTo>
                  <a:lnTo>
                    <a:pt x="460466" y="37125"/>
                  </a:lnTo>
                  <a:lnTo>
                    <a:pt x="526247" y="12375"/>
                  </a:lnTo>
                  <a:lnTo>
                    <a:pt x="592028" y="24750"/>
                  </a:lnTo>
                  <a:lnTo>
                    <a:pt x="657808" y="24750"/>
                  </a:lnTo>
                  <a:lnTo>
                    <a:pt x="723589" y="24750"/>
                  </a:lnTo>
                  <a:lnTo>
                    <a:pt x="789370" y="24750"/>
                  </a:lnTo>
                  <a:lnTo>
                    <a:pt x="855151" y="24750"/>
                  </a:lnTo>
                  <a:lnTo>
                    <a:pt x="920932" y="49500"/>
                  </a:lnTo>
                  <a:lnTo>
                    <a:pt x="986713" y="49500"/>
                  </a:lnTo>
                  <a:lnTo>
                    <a:pt x="1052494" y="24750"/>
                  </a:lnTo>
                  <a:lnTo>
                    <a:pt x="1118275" y="0"/>
                  </a:lnTo>
                  <a:lnTo>
                    <a:pt x="1184056" y="61876"/>
                  </a:lnTo>
                  <a:lnTo>
                    <a:pt x="1249836" y="74251"/>
                  </a:lnTo>
                  <a:lnTo>
                    <a:pt x="1315617" y="99001"/>
                  </a:lnTo>
                  <a:lnTo>
                    <a:pt x="1381398" y="86626"/>
                  </a:lnTo>
                  <a:lnTo>
                    <a:pt x="1447179" y="86626"/>
                  </a:lnTo>
                  <a:lnTo>
                    <a:pt x="1512960" y="86626"/>
                  </a:lnTo>
                  <a:lnTo>
                    <a:pt x="1578741" y="86626"/>
                  </a:lnTo>
                </a:path>
              </a:pathLst>
            </a:custGeom>
            <a:ln w="27101" cap="flat">
              <a:solidFill>
                <a:srgbClr val="1CABE2">
                  <a:alpha val="100000"/>
                </a:srgbClr>
              </a:solidFill>
              <a:prstDash val="solid"/>
              <a:round/>
            </a:ln>
          </p:spPr>
          <p:txBody>
            <a:bodyPr/>
            <a:lstStyle/>
            <a:p/>
          </p:txBody>
        </p:sp>
        <p:sp>
          <p:nvSpPr>
            <p:cNvPr id="24" name="tx24"/>
            <p:cNvSpPr/>
            <p:nvPr/>
          </p:nvSpPr>
          <p:spPr>
            <a:xfrm>
              <a:off x="833163"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5" name="tx25"/>
            <p:cNvSpPr/>
            <p:nvPr/>
          </p:nvSpPr>
          <p:spPr>
            <a:xfrm>
              <a:off x="2596391"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 name="tx26"/>
            <p:cNvSpPr/>
            <p:nvPr/>
          </p:nvSpPr>
          <p:spPr>
            <a:xfrm>
              <a:off x="2180669"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2443792"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35376"/>
              <a:ext cx="1578741" cy="556885"/>
            </a:xfrm>
            <a:custGeom>
              <a:avLst/>
              <a:pathLst>
                <a:path w="1578741" h="556885">
                  <a:moveTo>
                    <a:pt x="0" y="556885"/>
                  </a:moveTo>
                  <a:lnTo>
                    <a:pt x="65780" y="556885"/>
                  </a:lnTo>
                  <a:lnTo>
                    <a:pt x="131561" y="482633"/>
                  </a:lnTo>
                  <a:lnTo>
                    <a:pt x="197342" y="408382"/>
                  </a:lnTo>
                  <a:lnTo>
                    <a:pt x="263123" y="445508"/>
                  </a:lnTo>
                  <a:lnTo>
                    <a:pt x="328904" y="235129"/>
                  </a:lnTo>
                  <a:lnTo>
                    <a:pt x="394685" y="160877"/>
                  </a:lnTo>
                  <a:lnTo>
                    <a:pt x="460466" y="111377"/>
                  </a:lnTo>
                  <a:lnTo>
                    <a:pt x="526247" y="198003"/>
                  </a:lnTo>
                  <a:lnTo>
                    <a:pt x="592028" y="173253"/>
                  </a:lnTo>
                  <a:lnTo>
                    <a:pt x="657808" y="148502"/>
                  </a:lnTo>
                  <a:lnTo>
                    <a:pt x="723589" y="111377"/>
                  </a:lnTo>
                  <a:lnTo>
                    <a:pt x="789370" y="123752"/>
                  </a:lnTo>
                  <a:lnTo>
                    <a:pt x="855151" y="111377"/>
                  </a:lnTo>
                  <a:lnTo>
                    <a:pt x="920932" y="160877"/>
                  </a:lnTo>
                  <a:lnTo>
                    <a:pt x="986713" y="160877"/>
                  </a:lnTo>
                  <a:lnTo>
                    <a:pt x="1052494" y="0"/>
                  </a:lnTo>
                  <a:lnTo>
                    <a:pt x="1118275" y="37125"/>
                  </a:lnTo>
                  <a:lnTo>
                    <a:pt x="1184056" y="86626"/>
                  </a:lnTo>
                  <a:lnTo>
                    <a:pt x="1249836" y="86626"/>
                  </a:lnTo>
                  <a:lnTo>
                    <a:pt x="1315617" y="136127"/>
                  </a:lnTo>
                  <a:lnTo>
                    <a:pt x="1381398" y="61876"/>
                  </a:lnTo>
                  <a:lnTo>
                    <a:pt x="1447179" y="74251"/>
                  </a:lnTo>
                  <a:lnTo>
                    <a:pt x="1512960" y="74251"/>
                  </a:lnTo>
                  <a:lnTo>
                    <a:pt x="1578741" y="74251"/>
                  </a:lnTo>
                </a:path>
              </a:pathLst>
            </a:custGeom>
            <a:ln w="27101" cap="flat">
              <a:solidFill>
                <a:srgbClr val="1CABE2">
                  <a:alpha val="100000"/>
                </a:srgbClr>
              </a:solidFill>
              <a:prstDash val="solid"/>
              <a:round/>
            </a:ln>
          </p:spPr>
          <p:txBody>
            <a:bodyPr/>
            <a:lstStyle/>
            <a:p/>
          </p:txBody>
        </p:sp>
        <p:sp>
          <p:nvSpPr>
            <p:cNvPr id="48" name="tx48"/>
            <p:cNvSpPr/>
            <p:nvPr/>
          </p:nvSpPr>
          <p:spPr>
            <a:xfrm>
              <a:off x="833163"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49" name="tx49"/>
            <p:cNvSpPr/>
            <p:nvPr/>
          </p:nvSpPr>
          <p:spPr>
            <a:xfrm>
              <a:off x="2596391"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0" name="tx50"/>
            <p:cNvSpPr/>
            <p:nvPr/>
          </p:nvSpPr>
          <p:spPr>
            <a:xfrm>
              <a:off x="2180669"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1" name="tx51"/>
            <p:cNvSpPr/>
            <p:nvPr/>
          </p:nvSpPr>
          <p:spPr>
            <a:xfrm>
              <a:off x="2443792"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71806" y="4704855"/>
              <a:ext cx="592028" cy="321755"/>
            </a:xfrm>
            <a:custGeom>
              <a:avLst/>
              <a:pathLst>
                <a:path w="592028" h="321755">
                  <a:moveTo>
                    <a:pt x="0" y="136127"/>
                  </a:moveTo>
                  <a:lnTo>
                    <a:pt x="65780" y="12375"/>
                  </a:lnTo>
                  <a:lnTo>
                    <a:pt x="131561" y="0"/>
                  </a:lnTo>
                  <a:lnTo>
                    <a:pt x="197342" y="0"/>
                  </a:lnTo>
                  <a:lnTo>
                    <a:pt x="263123" y="86626"/>
                  </a:lnTo>
                  <a:lnTo>
                    <a:pt x="328904" y="148502"/>
                  </a:lnTo>
                  <a:lnTo>
                    <a:pt x="394685" y="123752"/>
                  </a:lnTo>
                  <a:lnTo>
                    <a:pt x="460466" y="321755"/>
                  </a:lnTo>
                  <a:lnTo>
                    <a:pt x="526247" y="136127"/>
                  </a:lnTo>
                  <a:lnTo>
                    <a:pt x="592028" y="37125"/>
                  </a:lnTo>
                </a:path>
              </a:pathLst>
            </a:custGeom>
            <a:ln w="27101" cap="flat">
              <a:solidFill>
                <a:srgbClr val="1CABE2">
                  <a:alpha val="100000"/>
                </a:srgbClr>
              </a:solidFill>
              <a:prstDash val="solid"/>
              <a:round/>
            </a:ln>
          </p:spPr>
          <p:txBody>
            <a:bodyPr/>
            <a:lstStyle/>
            <a:p/>
          </p:txBody>
        </p:sp>
        <p:sp>
          <p:nvSpPr>
            <p:cNvPr id="72" name="tx72"/>
            <p:cNvSpPr/>
            <p:nvPr/>
          </p:nvSpPr>
          <p:spPr>
            <a:xfrm>
              <a:off x="1819876"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3" name="tx73"/>
            <p:cNvSpPr/>
            <p:nvPr/>
          </p:nvSpPr>
          <p:spPr>
            <a:xfrm>
              <a:off x="2596391"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4" name="tx74"/>
            <p:cNvSpPr/>
            <p:nvPr/>
          </p:nvSpPr>
          <p:spPr>
            <a:xfrm>
              <a:off x="2180669"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5" name="tx75"/>
            <p:cNvSpPr/>
            <p:nvPr/>
          </p:nvSpPr>
          <p:spPr>
            <a:xfrm>
              <a:off x="2443792"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358881"/>
            </a:xfrm>
            <a:custGeom>
              <a:avLst/>
              <a:pathLst>
                <a:path w="1578741" h="358881">
                  <a:moveTo>
                    <a:pt x="0" y="247504"/>
                  </a:moveTo>
                  <a:lnTo>
                    <a:pt x="65780" y="247504"/>
                  </a:lnTo>
                  <a:lnTo>
                    <a:pt x="131561" y="358881"/>
                  </a:lnTo>
                  <a:lnTo>
                    <a:pt x="197342" y="222754"/>
                  </a:lnTo>
                  <a:lnTo>
                    <a:pt x="263123" y="49500"/>
                  </a:lnTo>
                  <a:lnTo>
                    <a:pt x="328904" y="24750"/>
                  </a:lnTo>
                  <a:lnTo>
                    <a:pt x="394685" y="0"/>
                  </a:lnTo>
                  <a:lnTo>
                    <a:pt x="460466" y="24750"/>
                  </a:lnTo>
                  <a:lnTo>
                    <a:pt x="526247" y="61876"/>
                  </a:lnTo>
                  <a:lnTo>
                    <a:pt x="592028" y="61876"/>
                  </a:lnTo>
                  <a:lnTo>
                    <a:pt x="657808" y="37125"/>
                  </a:lnTo>
                  <a:lnTo>
                    <a:pt x="723589" y="24750"/>
                  </a:lnTo>
                  <a:lnTo>
                    <a:pt x="789370" y="37125"/>
                  </a:lnTo>
                  <a:lnTo>
                    <a:pt x="855151" y="37125"/>
                  </a:lnTo>
                  <a:lnTo>
                    <a:pt x="920932" y="61876"/>
                  </a:lnTo>
                  <a:lnTo>
                    <a:pt x="986713" y="61876"/>
                  </a:lnTo>
                  <a:lnTo>
                    <a:pt x="1052494" y="37125"/>
                  </a:lnTo>
                  <a:lnTo>
                    <a:pt x="1118275" y="24750"/>
                  </a:lnTo>
                  <a:lnTo>
                    <a:pt x="1184056" y="37125"/>
                  </a:lnTo>
                  <a:lnTo>
                    <a:pt x="1249836" y="74251"/>
                  </a:lnTo>
                  <a:lnTo>
                    <a:pt x="1315617" y="123752"/>
                  </a:lnTo>
                  <a:lnTo>
                    <a:pt x="1381398" y="99001"/>
                  </a:lnTo>
                  <a:lnTo>
                    <a:pt x="1447179" y="74251"/>
                  </a:lnTo>
                  <a:lnTo>
                    <a:pt x="1512960" y="86626"/>
                  </a:lnTo>
                  <a:lnTo>
                    <a:pt x="1578741" y="37125"/>
                  </a:lnTo>
                </a:path>
              </a:pathLst>
            </a:custGeom>
            <a:ln w="27101" cap="flat">
              <a:solidFill>
                <a:srgbClr val="1CABE2">
                  <a:alpha val="100000"/>
                </a:srgbClr>
              </a:solidFill>
              <a:prstDash val="solid"/>
              <a:round/>
            </a:ln>
          </p:spPr>
          <p:txBody>
            <a:bodyPr/>
            <a:lstStyle/>
            <a:p/>
          </p:txBody>
        </p:sp>
        <p:sp>
          <p:nvSpPr>
            <p:cNvPr id="96" name="tx96"/>
            <p:cNvSpPr/>
            <p:nvPr/>
          </p:nvSpPr>
          <p:spPr>
            <a:xfrm>
              <a:off x="2928803"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97" name="tx97"/>
            <p:cNvSpPr/>
            <p:nvPr/>
          </p:nvSpPr>
          <p:spPr>
            <a:xfrm>
              <a:off x="4692031"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4276309"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9" name="tx99"/>
            <p:cNvSpPr/>
            <p:nvPr/>
          </p:nvSpPr>
          <p:spPr>
            <a:xfrm>
              <a:off x="453943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001666" y="3108629"/>
              <a:ext cx="657808" cy="816764"/>
            </a:xfrm>
            <a:custGeom>
              <a:avLst/>
              <a:pathLst>
                <a:path w="657808" h="816764">
                  <a:moveTo>
                    <a:pt x="0" y="816764"/>
                  </a:moveTo>
                  <a:lnTo>
                    <a:pt x="65780" y="309380"/>
                  </a:lnTo>
                  <a:lnTo>
                    <a:pt x="131561" y="272254"/>
                  </a:lnTo>
                  <a:lnTo>
                    <a:pt x="197342" y="247504"/>
                  </a:lnTo>
                  <a:lnTo>
                    <a:pt x="263123" y="210378"/>
                  </a:lnTo>
                  <a:lnTo>
                    <a:pt x="328904" y="198003"/>
                  </a:lnTo>
                  <a:lnTo>
                    <a:pt x="394685" y="198003"/>
                  </a:lnTo>
                  <a:lnTo>
                    <a:pt x="460466" y="185628"/>
                  </a:lnTo>
                  <a:lnTo>
                    <a:pt x="526247" y="123752"/>
                  </a:lnTo>
                  <a:lnTo>
                    <a:pt x="592028" y="61876"/>
                  </a:lnTo>
                  <a:lnTo>
                    <a:pt x="657808" y="0"/>
                  </a:lnTo>
                </a:path>
              </a:pathLst>
            </a:custGeom>
            <a:ln w="27101" cap="flat">
              <a:solidFill>
                <a:srgbClr val="1CABE2">
                  <a:alpha val="100000"/>
                </a:srgbClr>
              </a:solidFill>
              <a:prstDash val="solid"/>
              <a:round/>
            </a:ln>
          </p:spPr>
          <p:txBody>
            <a:bodyPr/>
            <a:lstStyle/>
            <a:p/>
          </p:txBody>
        </p:sp>
        <p:sp>
          <p:nvSpPr>
            <p:cNvPr id="120" name="tx120"/>
            <p:cNvSpPr/>
            <p:nvPr/>
          </p:nvSpPr>
          <p:spPr>
            <a:xfrm>
              <a:off x="3849736" y="38330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21" name="tx121"/>
            <p:cNvSpPr/>
            <p:nvPr/>
          </p:nvSpPr>
          <p:spPr>
            <a:xfrm>
              <a:off x="4692031"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2" name="tx122"/>
            <p:cNvSpPr/>
            <p:nvPr/>
          </p:nvSpPr>
          <p:spPr>
            <a:xfrm>
              <a:off x="4276309" y="316543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23" name="tx123"/>
            <p:cNvSpPr/>
            <p:nvPr/>
          </p:nvSpPr>
          <p:spPr>
            <a:xfrm>
              <a:off x="4539433"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791481"/>
              <a:ext cx="1578741" cy="655886"/>
            </a:xfrm>
            <a:custGeom>
              <a:avLst/>
              <a:pathLst>
                <a:path w="1578741" h="655886">
                  <a:moveTo>
                    <a:pt x="0" y="655886"/>
                  </a:moveTo>
                  <a:lnTo>
                    <a:pt x="65780" y="655886"/>
                  </a:lnTo>
                  <a:lnTo>
                    <a:pt x="131561" y="420757"/>
                  </a:lnTo>
                  <a:lnTo>
                    <a:pt x="197342" y="346506"/>
                  </a:lnTo>
                  <a:lnTo>
                    <a:pt x="263123" y="148502"/>
                  </a:lnTo>
                  <a:lnTo>
                    <a:pt x="328904" y="148502"/>
                  </a:lnTo>
                  <a:lnTo>
                    <a:pt x="394685" y="86626"/>
                  </a:lnTo>
                  <a:lnTo>
                    <a:pt x="460466" y="12375"/>
                  </a:lnTo>
                  <a:lnTo>
                    <a:pt x="526247" y="74251"/>
                  </a:lnTo>
                  <a:lnTo>
                    <a:pt x="592028" y="136127"/>
                  </a:lnTo>
                  <a:lnTo>
                    <a:pt x="657808" y="86626"/>
                  </a:lnTo>
                  <a:lnTo>
                    <a:pt x="723589" y="37125"/>
                  </a:lnTo>
                  <a:lnTo>
                    <a:pt x="789370" y="86626"/>
                  </a:lnTo>
                  <a:lnTo>
                    <a:pt x="855151" y="49500"/>
                  </a:lnTo>
                  <a:lnTo>
                    <a:pt x="920932" y="86626"/>
                  </a:lnTo>
                  <a:lnTo>
                    <a:pt x="986713" y="86626"/>
                  </a:lnTo>
                  <a:lnTo>
                    <a:pt x="1052494" y="123752"/>
                  </a:lnTo>
                  <a:lnTo>
                    <a:pt x="1118275" y="99001"/>
                  </a:lnTo>
                  <a:lnTo>
                    <a:pt x="1184056" y="99001"/>
                  </a:lnTo>
                  <a:lnTo>
                    <a:pt x="1249836" y="99001"/>
                  </a:lnTo>
                  <a:lnTo>
                    <a:pt x="1315617" y="86626"/>
                  </a:lnTo>
                  <a:lnTo>
                    <a:pt x="1381398" y="12375"/>
                  </a:lnTo>
                  <a:lnTo>
                    <a:pt x="1447179" y="12375"/>
                  </a:lnTo>
                  <a:lnTo>
                    <a:pt x="1512960" y="0"/>
                  </a:lnTo>
                  <a:lnTo>
                    <a:pt x="1578741" y="0"/>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535505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45" name="tx145"/>
            <p:cNvSpPr/>
            <p:nvPr/>
          </p:nvSpPr>
          <p:spPr>
            <a:xfrm>
              <a:off x="4692031"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6" name="tx146"/>
            <p:cNvSpPr/>
            <p:nvPr/>
          </p:nvSpPr>
          <p:spPr>
            <a:xfrm>
              <a:off x="4276309" y="47493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7" name="tx147"/>
            <p:cNvSpPr/>
            <p:nvPr/>
          </p:nvSpPr>
          <p:spPr>
            <a:xfrm>
              <a:off x="4539433"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41147"/>
              <a:ext cx="1578741" cy="519759"/>
            </a:xfrm>
            <a:custGeom>
              <a:avLst/>
              <a:pathLst>
                <a:path w="1578741" h="519759">
                  <a:moveTo>
                    <a:pt x="0" y="519759"/>
                  </a:moveTo>
                  <a:lnTo>
                    <a:pt x="65780" y="519759"/>
                  </a:lnTo>
                  <a:lnTo>
                    <a:pt x="131561" y="420757"/>
                  </a:lnTo>
                  <a:lnTo>
                    <a:pt x="197342" y="259879"/>
                  </a:lnTo>
                  <a:lnTo>
                    <a:pt x="263123" y="86626"/>
                  </a:lnTo>
                  <a:lnTo>
                    <a:pt x="328904" y="123752"/>
                  </a:lnTo>
                  <a:lnTo>
                    <a:pt x="394685" y="61876"/>
                  </a:lnTo>
                  <a:lnTo>
                    <a:pt x="460466" y="0"/>
                  </a:lnTo>
                  <a:lnTo>
                    <a:pt x="526247" y="74251"/>
                  </a:lnTo>
                  <a:lnTo>
                    <a:pt x="592028" y="99001"/>
                  </a:lnTo>
                  <a:lnTo>
                    <a:pt x="657808" y="61876"/>
                  </a:lnTo>
                  <a:lnTo>
                    <a:pt x="723589" y="24750"/>
                  </a:lnTo>
                  <a:lnTo>
                    <a:pt x="789370" y="37125"/>
                  </a:lnTo>
                  <a:lnTo>
                    <a:pt x="855151" y="24750"/>
                  </a:lnTo>
                  <a:lnTo>
                    <a:pt x="920932" y="61876"/>
                  </a:lnTo>
                  <a:lnTo>
                    <a:pt x="986713" y="61876"/>
                  </a:lnTo>
                  <a:lnTo>
                    <a:pt x="1052494" y="12375"/>
                  </a:lnTo>
                  <a:lnTo>
                    <a:pt x="1118275" y="12375"/>
                  </a:lnTo>
                  <a:lnTo>
                    <a:pt x="1184056" y="24750"/>
                  </a:lnTo>
                  <a:lnTo>
                    <a:pt x="1249836" y="37125"/>
                  </a:lnTo>
                  <a:lnTo>
                    <a:pt x="1315617" y="136127"/>
                  </a:lnTo>
                  <a:lnTo>
                    <a:pt x="1381398" y="111377"/>
                  </a:lnTo>
                  <a:lnTo>
                    <a:pt x="1447179" y="12375"/>
                  </a:lnTo>
                  <a:lnTo>
                    <a:pt x="1512960" y="24750"/>
                  </a:lnTo>
                  <a:lnTo>
                    <a:pt x="1578741" y="37125"/>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5686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69" name="tx169"/>
            <p:cNvSpPr/>
            <p:nvPr/>
          </p:nvSpPr>
          <p:spPr>
            <a:xfrm>
              <a:off x="678767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tx170"/>
            <p:cNvSpPr/>
            <p:nvPr/>
          </p:nvSpPr>
          <p:spPr>
            <a:xfrm>
              <a:off x="637195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663507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97306" y="2935376"/>
              <a:ext cx="657808" cy="148502"/>
            </a:xfrm>
            <a:custGeom>
              <a:avLst/>
              <a:pathLst>
                <a:path w="657808" h="148502">
                  <a:moveTo>
                    <a:pt x="0" y="148502"/>
                  </a:moveTo>
                  <a:lnTo>
                    <a:pt x="65780" y="49500"/>
                  </a:lnTo>
                  <a:lnTo>
                    <a:pt x="131561" y="0"/>
                  </a:lnTo>
                  <a:lnTo>
                    <a:pt x="197342" y="12375"/>
                  </a:lnTo>
                  <a:lnTo>
                    <a:pt x="263123" y="12375"/>
                  </a:lnTo>
                  <a:lnTo>
                    <a:pt x="328904" y="24750"/>
                  </a:lnTo>
                  <a:lnTo>
                    <a:pt x="394685" y="136127"/>
                  </a:lnTo>
                  <a:lnTo>
                    <a:pt x="460466" y="123752"/>
                  </a:lnTo>
                  <a:lnTo>
                    <a:pt x="526247" y="12375"/>
                  </a:lnTo>
                  <a:lnTo>
                    <a:pt x="592028" y="12375"/>
                  </a:lnTo>
                  <a:lnTo>
                    <a:pt x="657808" y="24750"/>
                  </a:lnTo>
                </a:path>
              </a:pathLst>
            </a:custGeom>
            <a:ln w="27101" cap="flat">
              <a:solidFill>
                <a:srgbClr val="1CABE2">
                  <a:alpha val="100000"/>
                </a:srgbClr>
              </a:solidFill>
              <a:prstDash val="solid"/>
              <a:round/>
            </a:ln>
          </p:spPr>
          <p:txBody>
            <a:bodyPr/>
            <a:lstStyle/>
            <a:p/>
          </p:txBody>
        </p:sp>
        <p:sp>
          <p:nvSpPr>
            <p:cNvPr id="192" name="tx192"/>
            <p:cNvSpPr/>
            <p:nvPr/>
          </p:nvSpPr>
          <p:spPr>
            <a:xfrm>
              <a:off x="5945376"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93" name="tx193"/>
            <p:cNvSpPr/>
            <p:nvPr/>
          </p:nvSpPr>
          <p:spPr>
            <a:xfrm>
              <a:off x="678767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6371950"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6635073"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116397"/>
              <a:ext cx="592028" cy="1188021"/>
            </a:xfrm>
            <a:custGeom>
              <a:avLst/>
              <a:pathLst>
                <a:path w="592028" h="1188021">
                  <a:moveTo>
                    <a:pt x="0" y="185628"/>
                  </a:moveTo>
                  <a:lnTo>
                    <a:pt x="65780" y="297005"/>
                  </a:lnTo>
                  <a:lnTo>
                    <a:pt x="131561" y="1188021"/>
                  </a:lnTo>
                  <a:lnTo>
                    <a:pt x="197342" y="173253"/>
                  </a:lnTo>
                  <a:lnTo>
                    <a:pt x="263123" y="49500"/>
                  </a:lnTo>
                  <a:lnTo>
                    <a:pt x="328904" y="160877"/>
                  </a:lnTo>
                  <a:lnTo>
                    <a:pt x="394685" y="123752"/>
                  </a:lnTo>
                  <a:lnTo>
                    <a:pt x="460466" y="61876"/>
                  </a:lnTo>
                  <a:lnTo>
                    <a:pt x="526247" y="24750"/>
                  </a:lnTo>
                  <a:lnTo>
                    <a:pt x="592028" y="0"/>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7" name="tx217"/>
            <p:cNvSpPr/>
            <p:nvPr/>
          </p:nvSpPr>
          <p:spPr>
            <a:xfrm>
              <a:off x="88833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8" name="tx218"/>
            <p:cNvSpPr/>
            <p:nvPr/>
          </p:nvSpPr>
          <p:spPr>
            <a:xfrm>
              <a:off x="8467590"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9" name="tx219"/>
            <p:cNvSpPr/>
            <p:nvPr/>
          </p:nvSpPr>
          <p:spPr>
            <a:xfrm>
              <a:off x="8730714"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85875"/>
              <a:ext cx="1578741" cy="594010"/>
            </a:xfrm>
            <a:custGeom>
              <a:avLst/>
              <a:pathLst>
                <a:path w="1578741" h="594010">
                  <a:moveTo>
                    <a:pt x="0" y="594010"/>
                  </a:moveTo>
                  <a:lnTo>
                    <a:pt x="65780" y="594010"/>
                  </a:lnTo>
                  <a:lnTo>
                    <a:pt x="131561" y="457883"/>
                  </a:lnTo>
                  <a:lnTo>
                    <a:pt x="197342" y="297005"/>
                  </a:lnTo>
                  <a:lnTo>
                    <a:pt x="263123" y="123752"/>
                  </a:lnTo>
                  <a:lnTo>
                    <a:pt x="328904" y="160877"/>
                  </a:lnTo>
                  <a:lnTo>
                    <a:pt x="394685" y="99001"/>
                  </a:lnTo>
                  <a:lnTo>
                    <a:pt x="460466" y="49500"/>
                  </a:lnTo>
                  <a:lnTo>
                    <a:pt x="526247" y="123752"/>
                  </a:lnTo>
                  <a:lnTo>
                    <a:pt x="592028" y="173253"/>
                  </a:lnTo>
                  <a:lnTo>
                    <a:pt x="657808" y="259879"/>
                  </a:lnTo>
                  <a:lnTo>
                    <a:pt x="723589" y="99001"/>
                  </a:lnTo>
                  <a:lnTo>
                    <a:pt x="789370" y="173253"/>
                  </a:lnTo>
                  <a:lnTo>
                    <a:pt x="855151" y="99001"/>
                  </a:lnTo>
                  <a:lnTo>
                    <a:pt x="920932" y="148502"/>
                  </a:lnTo>
                  <a:lnTo>
                    <a:pt x="986713" y="148502"/>
                  </a:lnTo>
                  <a:lnTo>
                    <a:pt x="1052494" y="61876"/>
                  </a:lnTo>
                  <a:lnTo>
                    <a:pt x="1118275" y="74251"/>
                  </a:lnTo>
                  <a:lnTo>
                    <a:pt x="1184056" y="61876"/>
                  </a:lnTo>
                  <a:lnTo>
                    <a:pt x="1249836" y="0"/>
                  </a:lnTo>
                  <a:lnTo>
                    <a:pt x="1315617" y="37125"/>
                  </a:lnTo>
                  <a:lnTo>
                    <a:pt x="1381398" y="99001"/>
                  </a:lnTo>
                  <a:lnTo>
                    <a:pt x="1447179" y="61876"/>
                  </a:lnTo>
                  <a:lnTo>
                    <a:pt x="1512960" y="61876"/>
                  </a:lnTo>
                  <a:lnTo>
                    <a:pt x="1578741" y="74251"/>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33876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41" name="tx241"/>
            <p:cNvSpPr/>
            <p:nvPr/>
          </p:nvSpPr>
          <p:spPr>
            <a:xfrm>
              <a:off x="888331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42" name="tx242"/>
            <p:cNvSpPr/>
            <p:nvPr/>
          </p:nvSpPr>
          <p:spPr>
            <a:xfrm>
              <a:off x="84675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43" name="tx243"/>
            <p:cNvSpPr/>
            <p:nvPr/>
          </p:nvSpPr>
          <p:spPr>
            <a:xfrm>
              <a:off x="8730714"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369068" y="398022"/>
              <a:ext cx="50977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Senegal,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(79%), followed by MCV1 and YFV (87%).
Compared to 2019, coverage of 2 vaccines decreased (BCG and POL3), 6 vaccines increased (DTP1, IPV1, MCV1, MCV2, ROTAC and YFV), and 2 vaccines remained constant (DTP3 and PCV3).
Compared to 2023, coverage of 3 vaccines remained constant (BCG, MCV1 and YFV), 4 vaccines increased (DTP1, IPV1, MCV2 and ROTAC), and 3 vaccines decreased (DTP3, PCV3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68047"/>
              <a:ext cx="6480943" cy="1992883"/>
            </a:xfrm>
            <a:custGeom>
              <a:avLst/>
              <a:pathLst>
                <a:path w="6480943" h="1992883">
                  <a:moveTo>
                    <a:pt x="0" y="1992883"/>
                  </a:moveTo>
                  <a:lnTo>
                    <a:pt x="270039" y="1992883"/>
                  </a:lnTo>
                  <a:lnTo>
                    <a:pt x="540078" y="1613286"/>
                  </a:lnTo>
                  <a:lnTo>
                    <a:pt x="810117" y="996441"/>
                  </a:lnTo>
                  <a:lnTo>
                    <a:pt x="1080157" y="332147"/>
                  </a:lnTo>
                  <a:lnTo>
                    <a:pt x="1350196" y="474496"/>
                  </a:lnTo>
                  <a:lnTo>
                    <a:pt x="1620235" y="237248"/>
                  </a:lnTo>
                  <a:lnTo>
                    <a:pt x="1890275" y="0"/>
                  </a:lnTo>
                  <a:lnTo>
                    <a:pt x="2160314" y="284697"/>
                  </a:lnTo>
                  <a:lnTo>
                    <a:pt x="2430353" y="379596"/>
                  </a:lnTo>
                  <a:lnTo>
                    <a:pt x="2700393" y="237248"/>
                  </a:lnTo>
                  <a:lnTo>
                    <a:pt x="2970432" y="94899"/>
                  </a:lnTo>
                  <a:lnTo>
                    <a:pt x="3240471" y="142348"/>
                  </a:lnTo>
                  <a:lnTo>
                    <a:pt x="3510510" y="94899"/>
                  </a:lnTo>
                  <a:lnTo>
                    <a:pt x="3780550" y="237248"/>
                  </a:lnTo>
                  <a:lnTo>
                    <a:pt x="4050589" y="237248"/>
                  </a:lnTo>
                  <a:lnTo>
                    <a:pt x="4320628" y="47449"/>
                  </a:lnTo>
                  <a:lnTo>
                    <a:pt x="4590668" y="47449"/>
                  </a:lnTo>
                  <a:lnTo>
                    <a:pt x="4860707" y="94899"/>
                  </a:lnTo>
                  <a:lnTo>
                    <a:pt x="5130746" y="142348"/>
                  </a:lnTo>
                  <a:lnTo>
                    <a:pt x="5400786" y="521945"/>
                  </a:lnTo>
                  <a:lnTo>
                    <a:pt x="5670825" y="427046"/>
                  </a:lnTo>
                  <a:lnTo>
                    <a:pt x="5940864" y="47449"/>
                  </a:lnTo>
                  <a:lnTo>
                    <a:pt x="6210904" y="94899"/>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2215412" y="1168047"/>
              <a:ext cx="5400786" cy="1897984"/>
            </a:xfrm>
            <a:custGeom>
              <a:avLst/>
              <a:pathLst>
                <a:path w="5400786" h="1897984">
                  <a:moveTo>
                    <a:pt x="0" y="1897984"/>
                  </a:moveTo>
                  <a:lnTo>
                    <a:pt x="270039" y="474496"/>
                  </a:lnTo>
                  <a:lnTo>
                    <a:pt x="540078" y="237248"/>
                  </a:lnTo>
                  <a:lnTo>
                    <a:pt x="810117" y="0"/>
                  </a:lnTo>
                  <a:lnTo>
                    <a:pt x="1080157" y="284697"/>
                  </a:lnTo>
                  <a:lnTo>
                    <a:pt x="1350196" y="379596"/>
                  </a:lnTo>
                  <a:lnTo>
                    <a:pt x="1620235" y="237248"/>
                  </a:lnTo>
                  <a:lnTo>
                    <a:pt x="1890275" y="94899"/>
                  </a:lnTo>
                  <a:lnTo>
                    <a:pt x="2160314" y="142348"/>
                  </a:lnTo>
                  <a:lnTo>
                    <a:pt x="2430353" y="94899"/>
                  </a:lnTo>
                  <a:lnTo>
                    <a:pt x="2700393" y="237248"/>
                  </a:lnTo>
                  <a:lnTo>
                    <a:pt x="2970432" y="237248"/>
                  </a:lnTo>
                  <a:lnTo>
                    <a:pt x="3240471" y="47449"/>
                  </a:lnTo>
                  <a:lnTo>
                    <a:pt x="3510510" y="47449"/>
                  </a:lnTo>
                  <a:lnTo>
                    <a:pt x="3780550" y="94899"/>
                  </a:lnTo>
                  <a:lnTo>
                    <a:pt x="4050589" y="142348"/>
                  </a:lnTo>
                  <a:lnTo>
                    <a:pt x="4320628" y="521945"/>
                  </a:lnTo>
                  <a:lnTo>
                    <a:pt x="4590668" y="427046"/>
                  </a:lnTo>
                  <a:lnTo>
                    <a:pt x="4860707" y="47449"/>
                  </a:lnTo>
                  <a:lnTo>
                    <a:pt x="5130746" y="94899"/>
                  </a:lnTo>
                  <a:lnTo>
                    <a:pt x="5400786" y="142348"/>
                  </a:lnTo>
                </a:path>
              </a:pathLst>
            </a:custGeom>
            <a:ln w="27101" cap="flat">
              <a:solidFill>
                <a:srgbClr val="80BD41">
                  <a:alpha val="100000"/>
                </a:srgbClr>
              </a:solidFill>
              <a:prstDash val="solid"/>
              <a:round/>
            </a:ln>
          </p:spPr>
          <p:txBody>
            <a:bodyPr/>
            <a:lstStyle/>
            <a:p/>
          </p:txBody>
        </p:sp>
        <p:sp>
          <p:nvSpPr>
            <p:cNvPr id="39" name="pl39"/>
            <p:cNvSpPr/>
            <p:nvPr/>
          </p:nvSpPr>
          <p:spPr>
            <a:xfrm>
              <a:off x="2485451" y="1168047"/>
              <a:ext cx="5130746" cy="3606170"/>
            </a:xfrm>
            <a:custGeom>
              <a:avLst/>
              <a:pathLst>
                <a:path w="5130746" h="3606170">
                  <a:moveTo>
                    <a:pt x="0" y="3606170"/>
                  </a:moveTo>
                  <a:lnTo>
                    <a:pt x="270039" y="237248"/>
                  </a:lnTo>
                  <a:lnTo>
                    <a:pt x="540078" y="0"/>
                  </a:lnTo>
                  <a:lnTo>
                    <a:pt x="810117" y="284697"/>
                  </a:lnTo>
                  <a:lnTo>
                    <a:pt x="1080157" y="379596"/>
                  </a:lnTo>
                  <a:lnTo>
                    <a:pt x="1350196" y="237248"/>
                  </a:lnTo>
                  <a:lnTo>
                    <a:pt x="1620235" y="94899"/>
                  </a:lnTo>
                  <a:lnTo>
                    <a:pt x="1890275" y="142348"/>
                  </a:lnTo>
                  <a:lnTo>
                    <a:pt x="2160314" y="94899"/>
                  </a:lnTo>
                  <a:lnTo>
                    <a:pt x="2430353" y="237248"/>
                  </a:lnTo>
                  <a:lnTo>
                    <a:pt x="2700393" y="237248"/>
                  </a:lnTo>
                  <a:lnTo>
                    <a:pt x="2970432" y="47449"/>
                  </a:lnTo>
                  <a:lnTo>
                    <a:pt x="3240471" y="47449"/>
                  </a:lnTo>
                  <a:lnTo>
                    <a:pt x="3510510" y="94899"/>
                  </a:lnTo>
                  <a:lnTo>
                    <a:pt x="3780550" y="142348"/>
                  </a:lnTo>
                  <a:lnTo>
                    <a:pt x="4050589" y="521945"/>
                  </a:lnTo>
                  <a:lnTo>
                    <a:pt x="4320628" y="427046"/>
                  </a:lnTo>
                  <a:lnTo>
                    <a:pt x="4590668" y="47449"/>
                  </a:lnTo>
                  <a:lnTo>
                    <a:pt x="4860707" y="94899"/>
                  </a:lnTo>
                  <a:lnTo>
                    <a:pt x="5130746" y="142348"/>
                  </a:lnTo>
                </a:path>
              </a:pathLst>
            </a:custGeom>
            <a:ln w="27101" cap="flat">
              <a:solidFill>
                <a:srgbClr val="EE00EE">
                  <a:alpha val="100000"/>
                </a:srgbClr>
              </a:solidFill>
              <a:prstDash val="solid"/>
              <a:round/>
            </a:ln>
          </p:spPr>
          <p:txBody>
            <a:bodyPr/>
            <a:lstStyle/>
            <a:p/>
          </p:txBody>
        </p:sp>
        <p:sp>
          <p:nvSpPr>
            <p:cNvPr id="40" name="pl40"/>
            <p:cNvSpPr/>
            <p:nvPr/>
          </p:nvSpPr>
          <p:spPr>
            <a:xfrm>
              <a:off x="6266002" y="3208380"/>
              <a:ext cx="1350196" cy="1186240"/>
            </a:xfrm>
            <a:custGeom>
              <a:avLst/>
              <a:pathLst>
                <a:path w="1350196" h="1186240">
                  <a:moveTo>
                    <a:pt x="0" y="1186240"/>
                  </a:moveTo>
                  <a:lnTo>
                    <a:pt x="270039" y="854093"/>
                  </a:lnTo>
                  <a:lnTo>
                    <a:pt x="540078" y="806643"/>
                  </a:lnTo>
                  <a:lnTo>
                    <a:pt x="810117" y="1186240"/>
                  </a:lnTo>
                  <a:lnTo>
                    <a:pt x="1080157" y="569395"/>
                  </a:lnTo>
                  <a:lnTo>
                    <a:pt x="1350196"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73148"/>
              <a:ext cx="2430353" cy="4555162"/>
            </a:xfrm>
            <a:custGeom>
              <a:avLst/>
              <a:pathLst>
                <a:path w="2430353" h="4555162">
                  <a:moveTo>
                    <a:pt x="0" y="711744"/>
                  </a:moveTo>
                  <a:lnTo>
                    <a:pt x="270039" y="1138790"/>
                  </a:lnTo>
                  <a:lnTo>
                    <a:pt x="540078" y="4555162"/>
                  </a:lnTo>
                  <a:lnTo>
                    <a:pt x="810117" y="664294"/>
                  </a:lnTo>
                  <a:lnTo>
                    <a:pt x="1080157" y="189798"/>
                  </a:lnTo>
                  <a:lnTo>
                    <a:pt x="1350196" y="616844"/>
                  </a:lnTo>
                  <a:lnTo>
                    <a:pt x="1620235" y="474496"/>
                  </a:lnTo>
                  <a:lnTo>
                    <a:pt x="1890275" y="237248"/>
                  </a:lnTo>
                  <a:lnTo>
                    <a:pt x="2160314" y="94899"/>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2135232"/>
            </a:xfrm>
            <a:custGeom>
              <a:avLst/>
              <a:pathLst>
                <a:path w="6480943" h="2135232">
                  <a:moveTo>
                    <a:pt x="0" y="2135232"/>
                  </a:moveTo>
                  <a:lnTo>
                    <a:pt x="270039" y="2135232"/>
                  </a:lnTo>
                  <a:lnTo>
                    <a:pt x="540078" y="1850534"/>
                  </a:lnTo>
                  <a:lnTo>
                    <a:pt x="810117" y="1565837"/>
                  </a:lnTo>
                  <a:lnTo>
                    <a:pt x="1080157" y="1708186"/>
                  </a:lnTo>
                  <a:lnTo>
                    <a:pt x="1350196" y="901542"/>
                  </a:lnTo>
                  <a:lnTo>
                    <a:pt x="1620235" y="616844"/>
                  </a:lnTo>
                  <a:lnTo>
                    <a:pt x="1890275" y="427046"/>
                  </a:lnTo>
                  <a:lnTo>
                    <a:pt x="2160314" y="759193"/>
                  </a:lnTo>
                  <a:lnTo>
                    <a:pt x="2430353" y="664294"/>
                  </a:lnTo>
                  <a:lnTo>
                    <a:pt x="2700393" y="569395"/>
                  </a:lnTo>
                  <a:lnTo>
                    <a:pt x="2970432" y="427046"/>
                  </a:lnTo>
                  <a:lnTo>
                    <a:pt x="3240471" y="474496"/>
                  </a:lnTo>
                  <a:lnTo>
                    <a:pt x="3510510" y="427046"/>
                  </a:lnTo>
                  <a:lnTo>
                    <a:pt x="3780550" y="616844"/>
                  </a:lnTo>
                  <a:lnTo>
                    <a:pt x="4050589" y="616844"/>
                  </a:lnTo>
                  <a:lnTo>
                    <a:pt x="4320628" y="0"/>
                  </a:lnTo>
                  <a:lnTo>
                    <a:pt x="4590668" y="142348"/>
                  </a:lnTo>
                  <a:lnTo>
                    <a:pt x="4860707" y="332147"/>
                  </a:lnTo>
                  <a:lnTo>
                    <a:pt x="5130746" y="332147"/>
                  </a:lnTo>
                  <a:lnTo>
                    <a:pt x="5400786" y="521945"/>
                  </a:lnTo>
                  <a:lnTo>
                    <a:pt x="5670825" y="237248"/>
                  </a:lnTo>
                  <a:lnTo>
                    <a:pt x="5940864" y="284697"/>
                  </a:lnTo>
                  <a:lnTo>
                    <a:pt x="6210904" y="284697"/>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4915805" y="1879791"/>
              <a:ext cx="2700393" cy="3131674"/>
            </a:xfrm>
            <a:custGeom>
              <a:avLst/>
              <a:pathLst>
                <a:path w="2700393" h="3131674">
                  <a:moveTo>
                    <a:pt x="0" y="3131674"/>
                  </a:moveTo>
                  <a:lnTo>
                    <a:pt x="270039" y="1186240"/>
                  </a:lnTo>
                  <a:lnTo>
                    <a:pt x="540078" y="1043891"/>
                  </a:lnTo>
                  <a:lnTo>
                    <a:pt x="810117" y="948992"/>
                  </a:lnTo>
                  <a:lnTo>
                    <a:pt x="1080157" y="806643"/>
                  </a:lnTo>
                  <a:lnTo>
                    <a:pt x="1350196" y="759193"/>
                  </a:lnTo>
                  <a:lnTo>
                    <a:pt x="1620235" y="759193"/>
                  </a:lnTo>
                  <a:lnTo>
                    <a:pt x="1890275" y="711744"/>
                  </a:lnTo>
                  <a:lnTo>
                    <a:pt x="2160314" y="474496"/>
                  </a:lnTo>
                  <a:lnTo>
                    <a:pt x="2430353" y="237248"/>
                  </a:lnTo>
                  <a:lnTo>
                    <a:pt x="2700393"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215496"/>
              <a:ext cx="2700393" cy="569395"/>
            </a:xfrm>
            <a:custGeom>
              <a:avLst/>
              <a:pathLst>
                <a:path w="2700393" h="569395">
                  <a:moveTo>
                    <a:pt x="0" y="569395"/>
                  </a:moveTo>
                  <a:lnTo>
                    <a:pt x="270039" y="189798"/>
                  </a:lnTo>
                  <a:lnTo>
                    <a:pt x="540078" y="0"/>
                  </a:lnTo>
                  <a:lnTo>
                    <a:pt x="810117" y="47449"/>
                  </a:lnTo>
                  <a:lnTo>
                    <a:pt x="1080157" y="47449"/>
                  </a:lnTo>
                  <a:lnTo>
                    <a:pt x="1350196" y="94899"/>
                  </a:lnTo>
                  <a:lnTo>
                    <a:pt x="1620235" y="521945"/>
                  </a:lnTo>
                  <a:lnTo>
                    <a:pt x="1890275" y="474496"/>
                  </a:lnTo>
                  <a:lnTo>
                    <a:pt x="2160314" y="47449"/>
                  </a:lnTo>
                  <a:lnTo>
                    <a:pt x="2430353" y="47449"/>
                  </a:lnTo>
                  <a:lnTo>
                    <a:pt x="2700393"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2277581"/>
            </a:xfrm>
            <a:custGeom>
              <a:avLst/>
              <a:pathLst>
                <a:path w="6480943" h="2277581">
                  <a:moveTo>
                    <a:pt x="0" y="2277581"/>
                  </a:moveTo>
                  <a:lnTo>
                    <a:pt x="270039" y="2277581"/>
                  </a:lnTo>
                  <a:lnTo>
                    <a:pt x="540078" y="1755635"/>
                  </a:lnTo>
                  <a:lnTo>
                    <a:pt x="810117" y="1138790"/>
                  </a:lnTo>
                  <a:lnTo>
                    <a:pt x="1080157" y="474496"/>
                  </a:lnTo>
                  <a:lnTo>
                    <a:pt x="1350196" y="616844"/>
                  </a:lnTo>
                  <a:lnTo>
                    <a:pt x="1620235" y="379596"/>
                  </a:lnTo>
                  <a:lnTo>
                    <a:pt x="1890275" y="189798"/>
                  </a:lnTo>
                  <a:lnTo>
                    <a:pt x="2160314" y="474496"/>
                  </a:lnTo>
                  <a:lnTo>
                    <a:pt x="2430353" y="664294"/>
                  </a:lnTo>
                  <a:lnTo>
                    <a:pt x="2700393" y="996441"/>
                  </a:lnTo>
                  <a:lnTo>
                    <a:pt x="2970432" y="379596"/>
                  </a:lnTo>
                  <a:lnTo>
                    <a:pt x="3240471" y="664294"/>
                  </a:lnTo>
                  <a:lnTo>
                    <a:pt x="3510510" y="379596"/>
                  </a:lnTo>
                  <a:lnTo>
                    <a:pt x="3780550" y="569395"/>
                  </a:lnTo>
                  <a:lnTo>
                    <a:pt x="4050589" y="569395"/>
                  </a:lnTo>
                  <a:lnTo>
                    <a:pt x="4320628" y="237248"/>
                  </a:lnTo>
                  <a:lnTo>
                    <a:pt x="4590668" y="284697"/>
                  </a:lnTo>
                  <a:lnTo>
                    <a:pt x="4860707" y="237248"/>
                  </a:lnTo>
                  <a:lnTo>
                    <a:pt x="5130746" y="0"/>
                  </a:lnTo>
                  <a:lnTo>
                    <a:pt x="5400786" y="142348"/>
                  </a:lnTo>
                  <a:lnTo>
                    <a:pt x="5670825" y="379596"/>
                  </a:lnTo>
                  <a:lnTo>
                    <a:pt x="5940864" y="237248"/>
                  </a:lnTo>
                  <a:lnTo>
                    <a:pt x="6210904" y="237248"/>
                  </a:lnTo>
                  <a:lnTo>
                    <a:pt x="6480943" y="284697"/>
                  </a:lnTo>
                </a:path>
              </a:pathLst>
            </a:custGeom>
            <a:ln w="27101" cap="flat">
              <a:solidFill>
                <a:srgbClr val="9A32CD">
                  <a:alpha val="100000"/>
                </a:srgbClr>
              </a:solidFill>
              <a:prstDash val="solid"/>
              <a:round/>
            </a:ln>
          </p:spPr>
          <p:txBody>
            <a:bodyPr/>
            <a:lstStyle/>
            <a:p/>
          </p:txBody>
        </p:sp>
        <p:sp>
          <p:nvSpPr>
            <p:cNvPr id="46" name="pl46"/>
            <p:cNvSpPr/>
            <p:nvPr/>
          </p:nvSpPr>
          <p:spPr>
            <a:xfrm>
              <a:off x="5185844" y="1168047"/>
              <a:ext cx="2430353" cy="1233689"/>
            </a:xfrm>
            <a:custGeom>
              <a:avLst/>
              <a:pathLst>
                <a:path w="2430353" h="1233689">
                  <a:moveTo>
                    <a:pt x="0" y="521945"/>
                  </a:moveTo>
                  <a:lnTo>
                    <a:pt x="270039" y="47449"/>
                  </a:lnTo>
                  <a:lnTo>
                    <a:pt x="540078" y="0"/>
                  </a:lnTo>
                  <a:lnTo>
                    <a:pt x="810117" y="0"/>
                  </a:lnTo>
                  <a:lnTo>
                    <a:pt x="1080157" y="332147"/>
                  </a:lnTo>
                  <a:lnTo>
                    <a:pt x="1350196" y="569395"/>
                  </a:lnTo>
                  <a:lnTo>
                    <a:pt x="1620235" y="474496"/>
                  </a:lnTo>
                  <a:lnTo>
                    <a:pt x="1890275" y="1233689"/>
                  </a:lnTo>
                  <a:lnTo>
                    <a:pt x="2160314" y="521945"/>
                  </a:lnTo>
                  <a:lnTo>
                    <a:pt x="2430353" y="142348"/>
                  </a:lnTo>
                </a:path>
              </a:pathLst>
            </a:custGeom>
            <a:ln w="27101" cap="flat">
              <a:solidFill>
                <a:srgbClr val="836FFF">
                  <a:alpha val="100000"/>
                </a:srgbClr>
              </a:solidFill>
              <a:prstDash val="solid"/>
              <a:round/>
            </a:ln>
          </p:spPr>
          <p:txBody>
            <a:bodyPr/>
            <a:lstStyle/>
            <a:p/>
          </p:txBody>
        </p:sp>
        <p:sp>
          <p:nvSpPr>
            <p:cNvPr id="47" name="pl47"/>
            <p:cNvSpPr/>
            <p:nvPr/>
          </p:nvSpPr>
          <p:spPr>
            <a:xfrm>
              <a:off x="4645766" y="1215496"/>
              <a:ext cx="2970432" cy="616844"/>
            </a:xfrm>
            <a:custGeom>
              <a:avLst/>
              <a:pathLst>
                <a:path w="2970432" h="616844">
                  <a:moveTo>
                    <a:pt x="0" y="427046"/>
                  </a:moveTo>
                  <a:lnTo>
                    <a:pt x="270039" y="616844"/>
                  </a:lnTo>
                  <a:lnTo>
                    <a:pt x="540078" y="616844"/>
                  </a:lnTo>
                  <a:lnTo>
                    <a:pt x="810117" y="0"/>
                  </a:lnTo>
                  <a:lnTo>
                    <a:pt x="1080157" y="142348"/>
                  </a:lnTo>
                  <a:lnTo>
                    <a:pt x="1350196" y="332147"/>
                  </a:lnTo>
                  <a:lnTo>
                    <a:pt x="1620235" y="332147"/>
                  </a:lnTo>
                  <a:lnTo>
                    <a:pt x="1890275" y="521945"/>
                  </a:lnTo>
                  <a:lnTo>
                    <a:pt x="2160314" y="237248"/>
                  </a:lnTo>
                  <a:lnTo>
                    <a:pt x="2430353" y="284697"/>
                  </a:lnTo>
                  <a:lnTo>
                    <a:pt x="2700393" y="284697"/>
                  </a:lnTo>
                  <a:lnTo>
                    <a:pt x="2970432" y="284697"/>
                  </a:lnTo>
                </a:path>
              </a:pathLst>
            </a:custGeom>
            <a:ln w="27101" cap="flat">
              <a:solidFill>
                <a:srgbClr val="FB9A99">
                  <a:alpha val="100000"/>
                </a:srgbClr>
              </a:solidFill>
              <a:prstDash val="solid"/>
              <a:round/>
            </a:ln>
          </p:spPr>
          <p:txBody>
            <a:bodyPr/>
            <a:lstStyle/>
            <a:p/>
          </p:txBody>
        </p:sp>
        <p:sp>
          <p:nvSpPr>
            <p:cNvPr id="48" name="pl48"/>
            <p:cNvSpPr/>
            <p:nvPr/>
          </p:nvSpPr>
          <p:spPr>
            <a:xfrm>
              <a:off x="7631974" y="784982"/>
              <a:ext cx="793052" cy="282545"/>
            </a:xfrm>
            <a:custGeom>
              <a:avLst/>
              <a:pathLst>
                <a:path w="793052" h="282545">
                  <a:moveTo>
                    <a:pt x="793052" y="0"/>
                  </a:moveTo>
                  <a:lnTo>
                    <a:pt x="0" y="282545"/>
                  </a:lnTo>
                </a:path>
              </a:pathLst>
            </a:custGeom>
          </p:spPr>
          <p:txBody>
            <a:bodyPr/>
            <a:lstStyle/>
            <a:p/>
          </p:txBody>
        </p:sp>
        <p:sp>
          <p:nvSpPr>
            <p:cNvPr id="49" name="pl49"/>
            <p:cNvSpPr/>
            <p:nvPr/>
          </p:nvSpPr>
          <p:spPr>
            <a:xfrm>
              <a:off x="7632051" y="1042704"/>
              <a:ext cx="750894" cy="262157"/>
            </a:xfrm>
            <a:custGeom>
              <a:avLst/>
              <a:pathLst>
                <a:path w="750894" h="262157">
                  <a:moveTo>
                    <a:pt x="750894" y="0"/>
                  </a:moveTo>
                  <a:lnTo>
                    <a:pt x="0" y="262157"/>
                  </a:lnTo>
                </a:path>
              </a:pathLst>
            </a:custGeom>
          </p:spPr>
          <p:txBody>
            <a:bodyPr/>
            <a:lstStyle/>
            <a:p/>
          </p:txBody>
        </p:sp>
        <p:sp>
          <p:nvSpPr>
            <p:cNvPr id="50" name="pl50"/>
            <p:cNvSpPr/>
            <p:nvPr/>
          </p:nvSpPr>
          <p:spPr>
            <a:xfrm>
              <a:off x="7623465" y="1320826"/>
              <a:ext cx="705118" cy="1012061"/>
            </a:xfrm>
            <a:custGeom>
              <a:avLst/>
              <a:pathLst>
                <a:path w="705118" h="1012061">
                  <a:moveTo>
                    <a:pt x="705118" y="1012061"/>
                  </a:moveTo>
                  <a:lnTo>
                    <a:pt x="0" y="0"/>
                  </a:lnTo>
                </a:path>
              </a:pathLst>
            </a:custGeom>
          </p:spPr>
          <p:txBody>
            <a:bodyPr/>
            <a:lstStyle/>
            <a:p/>
          </p:txBody>
        </p:sp>
        <p:sp>
          <p:nvSpPr>
            <p:cNvPr id="51" name="pl51"/>
            <p:cNvSpPr/>
            <p:nvPr/>
          </p:nvSpPr>
          <p:spPr>
            <a:xfrm>
              <a:off x="7629170" y="1318354"/>
              <a:ext cx="807925" cy="495667"/>
            </a:xfrm>
            <a:custGeom>
              <a:avLst/>
              <a:pathLst>
                <a:path w="807925" h="495667">
                  <a:moveTo>
                    <a:pt x="807925" y="495667"/>
                  </a:moveTo>
                  <a:lnTo>
                    <a:pt x="0" y="0"/>
                  </a:lnTo>
                </a:path>
              </a:pathLst>
            </a:custGeom>
          </p:spPr>
          <p:txBody>
            <a:bodyPr/>
            <a:lstStyle/>
            <a:p/>
          </p:txBody>
        </p:sp>
        <p:sp>
          <p:nvSpPr>
            <p:cNvPr id="52" name="pl52"/>
            <p:cNvSpPr/>
            <p:nvPr/>
          </p:nvSpPr>
          <p:spPr>
            <a:xfrm>
              <a:off x="7626027" y="1319964"/>
              <a:ext cx="774914" cy="754321"/>
            </a:xfrm>
            <a:custGeom>
              <a:avLst/>
              <a:pathLst>
                <a:path w="774914" h="754321">
                  <a:moveTo>
                    <a:pt x="774914" y="754321"/>
                  </a:moveTo>
                  <a:lnTo>
                    <a:pt x="0" y="0"/>
                  </a:lnTo>
                </a:path>
              </a:pathLst>
            </a:custGeom>
          </p:spPr>
          <p:txBody>
            <a:bodyPr/>
            <a:lstStyle/>
            <a:p/>
          </p:txBody>
        </p:sp>
        <p:sp>
          <p:nvSpPr>
            <p:cNvPr id="53" name="pl53"/>
            <p:cNvSpPr/>
            <p:nvPr/>
          </p:nvSpPr>
          <p:spPr>
            <a:xfrm>
              <a:off x="7632311" y="1315626"/>
              <a:ext cx="726391" cy="235791"/>
            </a:xfrm>
            <a:custGeom>
              <a:avLst/>
              <a:pathLst>
                <a:path w="726391" h="235791">
                  <a:moveTo>
                    <a:pt x="726391" y="235791"/>
                  </a:moveTo>
                  <a:lnTo>
                    <a:pt x="0" y="0"/>
                  </a:lnTo>
                </a:path>
              </a:pathLst>
            </a:custGeom>
          </p:spPr>
          <p:txBody>
            <a:bodyPr/>
            <a:lstStyle/>
            <a:p/>
          </p:txBody>
        </p:sp>
        <p:sp>
          <p:nvSpPr>
            <p:cNvPr id="54" name="pl54"/>
            <p:cNvSpPr/>
            <p:nvPr/>
          </p:nvSpPr>
          <p:spPr>
            <a:xfrm>
              <a:off x="7634330" y="1295739"/>
              <a:ext cx="718444" cy="14295"/>
            </a:xfrm>
            <a:custGeom>
              <a:avLst/>
              <a:pathLst>
                <a:path w="718444" h="14295">
                  <a:moveTo>
                    <a:pt x="718444" y="0"/>
                  </a:moveTo>
                  <a:lnTo>
                    <a:pt x="0" y="14295"/>
                  </a:lnTo>
                </a:path>
              </a:pathLst>
            </a:custGeom>
          </p:spPr>
          <p:txBody>
            <a:bodyPr/>
            <a:lstStyle/>
            <a:p/>
          </p:txBody>
        </p:sp>
        <p:sp>
          <p:nvSpPr>
            <p:cNvPr id="55" name="pl55"/>
            <p:cNvSpPr/>
            <p:nvPr/>
          </p:nvSpPr>
          <p:spPr>
            <a:xfrm>
              <a:off x="7622066" y="1510966"/>
              <a:ext cx="736795" cy="1352605"/>
            </a:xfrm>
            <a:custGeom>
              <a:avLst/>
              <a:pathLst>
                <a:path w="736795" h="1352605">
                  <a:moveTo>
                    <a:pt x="736795" y="1352605"/>
                  </a:moveTo>
                  <a:lnTo>
                    <a:pt x="0" y="0"/>
                  </a:lnTo>
                </a:path>
              </a:pathLst>
            </a:custGeom>
          </p:spPr>
          <p:txBody>
            <a:bodyPr/>
            <a:lstStyle/>
            <a:p/>
          </p:txBody>
        </p:sp>
        <p:sp>
          <p:nvSpPr>
            <p:cNvPr id="56" name="pl56"/>
            <p:cNvSpPr/>
            <p:nvPr/>
          </p:nvSpPr>
          <p:spPr>
            <a:xfrm>
              <a:off x="7622750" y="1510810"/>
              <a:ext cx="669681" cy="1085065"/>
            </a:xfrm>
            <a:custGeom>
              <a:avLst/>
              <a:pathLst>
                <a:path w="669681" h="1085065">
                  <a:moveTo>
                    <a:pt x="669681" y="1085065"/>
                  </a:moveTo>
                  <a:lnTo>
                    <a:pt x="0" y="0"/>
                  </a:lnTo>
                </a:path>
              </a:pathLst>
            </a:custGeom>
          </p:spPr>
          <p:txBody>
            <a:bodyPr/>
            <a:lstStyle/>
            <a:p/>
          </p:txBody>
        </p:sp>
        <p:sp>
          <p:nvSpPr>
            <p:cNvPr id="57" name="pl57"/>
            <p:cNvSpPr/>
            <p:nvPr/>
          </p:nvSpPr>
          <p:spPr>
            <a:xfrm>
              <a:off x="7622554" y="1890453"/>
              <a:ext cx="736307" cy="1235269"/>
            </a:xfrm>
            <a:custGeom>
              <a:avLst/>
              <a:pathLst>
                <a:path w="736307" h="1235269">
                  <a:moveTo>
                    <a:pt x="736307" y="1235269"/>
                  </a:moveTo>
                  <a:lnTo>
                    <a:pt x="0" y="0"/>
                  </a:lnTo>
                </a:path>
              </a:pathLst>
            </a:custGeom>
          </p:spPr>
          <p:txBody>
            <a:bodyPr/>
            <a:lstStyle/>
            <a:p/>
          </p:txBody>
        </p:sp>
        <p:sp>
          <p:nvSpPr>
            <p:cNvPr id="58" name="pl58"/>
            <p:cNvSpPr/>
            <p:nvPr/>
          </p:nvSpPr>
          <p:spPr>
            <a:xfrm>
              <a:off x="7633183" y="3212379"/>
              <a:ext cx="749762" cy="176517"/>
            </a:xfrm>
            <a:custGeom>
              <a:avLst/>
              <a:pathLst>
                <a:path w="749762" h="176517">
                  <a:moveTo>
                    <a:pt x="749762" y="176517"/>
                  </a:moveTo>
                  <a:lnTo>
                    <a:pt x="0" y="0"/>
                  </a:lnTo>
                </a:path>
              </a:pathLst>
            </a:custGeom>
          </p:spPr>
          <p:txBody>
            <a:bodyPr/>
            <a:lstStyle/>
            <a:p/>
          </p:txBody>
        </p:sp>
        <p:sp>
          <p:nvSpPr>
            <p:cNvPr id="59" name="pg59"/>
            <p:cNvSpPr/>
            <p:nvPr/>
          </p:nvSpPr>
          <p:spPr>
            <a:xfrm>
              <a:off x="8356446" y="69506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660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1" name="pg61"/>
            <p:cNvSpPr/>
            <p:nvPr/>
          </p:nvSpPr>
          <p:spPr>
            <a:xfrm>
              <a:off x="8314365" y="9526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9941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3" name="pg63"/>
            <p:cNvSpPr/>
            <p:nvPr/>
          </p:nvSpPr>
          <p:spPr>
            <a:xfrm>
              <a:off x="8260004" y="225417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27702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5" name="pg65"/>
            <p:cNvSpPr/>
            <p:nvPr/>
          </p:nvSpPr>
          <p:spPr>
            <a:xfrm>
              <a:off x="8368515" y="173612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7776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7" name="pg67"/>
            <p:cNvSpPr/>
            <p:nvPr/>
          </p:nvSpPr>
          <p:spPr>
            <a:xfrm>
              <a:off x="8332362" y="199623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203777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69" name="pg69"/>
            <p:cNvSpPr/>
            <p:nvPr/>
          </p:nvSpPr>
          <p:spPr>
            <a:xfrm>
              <a:off x="8290122" y="147232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51386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91%</a:t>
              </a:r>
            </a:p>
          </p:txBody>
        </p:sp>
        <p:sp>
          <p:nvSpPr>
            <p:cNvPr id="71" name="pg71"/>
            <p:cNvSpPr/>
            <p:nvPr/>
          </p:nvSpPr>
          <p:spPr>
            <a:xfrm>
              <a:off x="8284194" y="121121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125275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91%</a:t>
              </a:r>
            </a:p>
          </p:txBody>
        </p:sp>
        <p:sp>
          <p:nvSpPr>
            <p:cNvPr id="73" name="pg73"/>
            <p:cNvSpPr/>
            <p:nvPr/>
          </p:nvSpPr>
          <p:spPr>
            <a:xfrm>
              <a:off x="8290281" y="278371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2525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87%</a:t>
              </a:r>
            </a:p>
          </p:txBody>
        </p:sp>
        <p:sp>
          <p:nvSpPr>
            <p:cNvPr id="75" name="pg75"/>
            <p:cNvSpPr/>
            <p:nvPr/>
          </p:nvSpPr>
          <p:spPr>
            <a:xfrm>
              <a:off x="8223851" y="251697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5851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87%</a:t>
              </a:r>
            </a:p>
          </p:txBody>
        </p:sp>
        <p:sp>
          <p:nvSpPr>
            <p:cNvPr id="77" name="pg77"/>
            <p:cNvSpPr/>
            <p:nvPr/>
          </p:nvSpPr>
          <p:spPr>
            <a:xfrm>
              <a:off x="8290281" y="304619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8773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79%</a:t>
              </a:r>
            </a:p>
          </p:txBody>
        </p:sp>
        <p:sp>
          <p:nvSpPr>
            <p:cNvPr id="79" name="pg79"/>
            <p:cNvSpPr/>
            <p:nvPr/>
          </p:nvSpPr>
          <p:spPr>
            <a:xfrm>
              <a:off x="8314365" y="330829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98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41663" y="401416"/>
              <a:ext cx="29482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Senegal,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(79%), followed by MCV1 and YFV (87%).
Coverage of 4 vaccines were the same (DTP3, HepB3, Hib3 and PcV3), 6 vaccines increased (HPVc, IPV1, MCV1, MCV2, RotaC and Rubella), and 1 vaccine decreased (Polio3) compared to respective coverage in 2019.
Coverage of 5 vaccines decreased (DTP3, HepB3, Hib3, PcV3 and Polio3), 4 vaccines increased (HPVc, IPV1, MCV2 and RotaC), and 2 vaccines were the same (MCV1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63381" y="855597"/>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1181229"/>
              <a:ext cx="505514" cy="0"/>
            </a:xfrm>
            <a:custGeom>
              <a:avLst/>
              <a:pathLst>
                <a:path w="505514" h="0">
                  <a:moveTo>
                    <a:pt x="0" y="0"/>
                  </a:moveTo>
                  <a:lnTo>
                    <a:pt x="144432" y="0"/>
                  </a:lnTo>
                  <a:lnTo>
                    <a:pt x="216649" y="0"/>
                  </a:lnTo>
                  <a:lnTo>
                    <a:pt x="288865" y="0"/>
                  </a:lnTo>
                  <a:lnTo>
                    <a:pt x="288865"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1506861"/>
              <a:ext cx="722164" cy="0"/>
            </a:xfrm>
            <a:custGeom>
              <a:avLst/>
              <a:pathLst>
                <a:path w="722164" h="0">
                  <a:moveTo>
                    <a:pt x="0" y="0"/>
                  </a:moveTo>
                  <a:lnTo>
                    <a:pt x="144432"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7485650" y="1832494"/>
              <a:ext cx="722164" cy="0"/>
            </a:xfrm>
            <a:custGeom>
              <a:avLst/>
              <a:pathLst>
                <a:path w="722164" h="0">
                  <a:moveTo>
                    <a:pt x="0" y="0"/>
                  </a:moveTo>
                  <a:lnTo>
                    <a:pt x="144432"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6691269" y="2158126"/>
              <a:ext cx="722164" cy="0"/>
            </a:xfrm>
            <a:custGeom>
              <a:avLst/>
              <a:pathLst>
                <a:path w="722164" h="0">
                  <a:moveTo>
                    <a:pt x="0" y="0"/>
                  </a:moveTo>
                  <a:lnTo>
                    <a:pt x="0" y="0"/>
                  </a:lnTo>
                  <a:lnTo>
                    <a:pt x="144432" y="0"/>
                  </a:lnTo>
                  <a:lnTo>
                    <a:pt x="433298" y="0"/>
                  </a:lnTo>
                  <a:lnTo>
                    <a:pt x="649947"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7485650" y="2483758"/>
              <a:ext cx="722164" cy="0"/>
            </a:xfrm>
            <a:custGeom>
              <a:avLst/>
              <a:pathLst>
                <a:path w="722164" h="0">
                  <a:moveTo>
                    <a:pt x="0" y="0"/>
                  </a:moveTo>
                  <a:lnTo>
                    <a:pt x="144432" y="0"/>
                  </a:lnTo>
                  <a:lnTo>
                    <a:pt x="577731" y="0"/>
                  </a:lnTo>
                  <a:lnTo>
                    <a:pt x="577731" y="0"/>
                  </a:lnTo>
                  <a:lnTo>
                    <a:pt x="649947"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7485650" y="2809390"/>
              <a:ext cx="938813" cy="0"/>
            </a:xfrm>
            <a:custGeom>
              <a:avLst/>
              <a:pathLst>
                <a:path w="938813" h="0">
                  <a:moveTo>
                    <a:pt x="0" y="0"/>
                  </a:moveTo>
                  <a:lnTo>
                    <a:pt x="216649" y="0"/>
                  </a:lnTo>
                  <a:lnTo>
                    <a:pt x="577731" y="0"/>
                  </a:lnTo>
                  <a:lnTo>
                    <a:pt x="649947" y="0"/>
                  </a:lnTo>
                  <a:lnTo>
                    <a:pt x="794380"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7413433" y="3135023"/>
              <a:ext cx="433298" cy="0"/>
            </a:xfrm>
            <a:custGeom>
              <a:avLst/>
              <a:pathLst>
                <a:path w="433298" h="0">
                  <a:moveTo>
                    <a:pt x="0" y="0"/>
                  </a:move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6041321" y="3460655"/>
              <a:ext cx="1155462" cy="0"/>
            </a:xfrm>
            <a:custGeom>
              <a:avLst/>
              <a:pathLst>
                <a:path w="1155462" h="0">
                  <a:moveTo>
                    <a:pt x="0" y="0"/>
                  </a:moveTo>
                  <a:lnTo>
                    <a:pt x="0" y="0"/>
                  </a:lnTo>
                  <a:lnTo>
                    <a:pt x="72216" y="0"/>
                  </a:lnTo>
                  <a:lnTo>
                    <a:pt x="433298" y="0"/>
                  </a:lnTo>
                  <a:lnTo>
                    <a:pt x="794380" y="0"/>
                  </a:lnTo>
                  <a:lnTo>
                    <a:pt x="1155462" y="0"/>
                  </a:lnTo>
                </a:path>
              </a:pathLst>
            </a:custGeom>
            <a:ln w="116535" cap="flat">
              <a:solidFill>
                <a:srgbClr val="E8E8E8">
                  <a:alpha val="100000"/>
                </a:srgbClr>
              </a:solidFill>
              <a:prstDash val="solid"/>
              <a:round/>
            </a:ln>
          </p:spPr>
          <p:txBody>
            <a:bodyPr/>
            <a:lstStyle/>
            <a:p/>
          </p:txBody>
        </p:sp>
        <p:sp>
          <p:nvSpPr>
            <p:cNvPr id="32" name="pl32"/>
            <p:cNvSpPr/>
            <p:nvPr/>
          </p:nvSpPr>
          <p:spPr>
            <a:xfrm>
              <a:off x="7413433" y="3786287"/>
              <a:ext cx="722164" cy="0"/>
            </a:xfrm>
            <a:custGeom>
              <a:avLst/>
              <a:pathLst>
                <a:path w="722164" h="0">
                  <a:moveTo>
                    <a:pt x="0" y="0"/>
                  </a:moveTo>
                  <a:lnTo>
                    <a:pt x="72216" y="0"/>
                  </a:lnTo>
                  <a:lnTo>
                    <a:pt x="649947"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3" name="pl33"/>
            <p:cNvSpPr/>
            <p:nvPr/>
          </p:nvSpPr>
          <p:spPr>
            <a:xfrm>
              <a:off x="7918948" y="4111919"/>
              <a:ext cx="577731" cy="0"/>
            </a:xfrm>
            <a:custGeom>
              <a:avLst/>
              <a:pathLst>
                <a:path w="577731" h="0">
                  <a:moveTo>
                    <a:pt x="0" y="0"/>
                  </a:moveTo>
                  <a:lnTo>
                    <a:pt x="144432" y="0"/>
                  </a:lnTo>
                  <a:lnTo>
                    <a:pt x="216649" y="0"/>
                  </a:lnTo>
                  <a:lnTo>
                    <a:pt x="216649" y="0"/>
                  </a:lnTo>
                  <a:lnTo>
                    <a:pt x="361082" y="0"/>
                  </a:lnTo>
                  <a:lnTo>
                    <a:pt x="577731" y="0"/>
                  </a:lnTo>
                </a:path>
              </a:pathLst>
            </a:custGeom>
            <a:ln w="116535" cap="flat">
              <a:solidFill>
                <a:srgbClr val="E8E8E8">
                  <a:alpha val="100000"/>
                </a:srgbClr>
              </a:solidFill>
              <a:prstDash val="solid"/>
              <a:round/>
            </a:ln>
          </p:spPr>
          <p:txBody>
            <a:bodyPr/>
            <a:lstStyle/>
            <a:p/>
          </p:txBody>
        </p:sp>
        <p:sp>
          <p:nvSpPr>
            <p:cNvPr id="34" name="pl34"/>
            <p:cNvSpPr/>
            <p:nvPr/>
          </p:nvSpPr>
          <p:spPr>
            <a:xfrm>
              <a:off x="7413433" y="4437552"/>
              <a:ext cx="433298" cy="0"/>
            </a:xfrm>
            <a:custGeom>
              <a:avLst/>
              <a:pathLst>
                <a:path w="433298" h="0">
                  <a:moveTo>
                    <a:pt x="0" y="0"/>
                  </a:move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5" name="pl35"/>
            <p:cNvSpPr/>
            <p:nvPr/>
          </p:nvSpPr>
          <p:spPr>
            <a:xfrm>
              <a:off x="6402403" y="4763184"/>
              <a:ext cx="1660977" cy="0"/>
            </a:xfrm>
            <a:custGeom>
              <a:avLst/>
              <a:pathLst>
                <a:path w="1660977" h="0">
                  <a:moveTo>
                    <a:pt x="0" y="0"/>
                  </a:moveTo>
                  <a:lnTo>
                    <a:pt x="1011029" y="0"/>
                  </a:lnTo>
                  <a:lnTo>
                    <a:pt x="1083246" y="0"/>
                  </a:lnTo>
                  <a:lnTo>
                    <a:pt x="1155462" y="0"/>
                  </a:lnTo>
                  <a:lnTo>
                    <a:pt x="1372111" y="0"/>
                  </a:lnTo>
                  <a:lnTo>
                    <a:pt x="1660977" y="0"/>
                  </a:lnTo>
                </a:path>
              </a:pathLst>
            </a:custGeom>
            <a:ln w="116535" cap="flat">
              <a:solidFill>
                <a:srgbClr val="E8E8E8">
                  <a:alpha val="100000"/>
                </a:srgbClr>
              </a:solidFill>
              <a:prstDash val="solid"/>
              <a:round/>
            </a:ln>
          </p:spPr>
          <p:txBody>
            <a:bodyPr/>
            <a:lstStyle/>
            <a:p/>
          </p:txBody>
        </p:sp>
        <p:sp>
          <p:nvSpPr>
            <p:cNvPr id="36" name="pl36"/>
            <p:cNvSpPr/>
            <p:nvPr/>
          </p:nvSpPr>
          <p:spPr>
            <a:xfrm>
              <a:off x="7196784" y="5088816"/>
              <a:ext cx="577731" cy="0"/>
            </a:xfrm>
            <a:custGeom>
              <a:avLst/>
              <a:pathLst>
                <a:path w="577731" h="0">
                  <a:moveTo>
                    <a:pt x="0" y="0"/>
                  </a:moveTo>
                  <a:lnTo>
                    <a:pt x="72216"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37" name="pt37"/>
            <p:cNvSpPr/>
            <p:nvPr/>
          </p:nvSpPr>
          <p:spPr>
            <a:xfrm>
              <a:off x="8203314"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81150"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558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131097"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36717"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0893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3120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8676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006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8676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2558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8115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97799"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0893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7001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7001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03682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03682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10903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470120"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3120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9228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893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75530"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131097"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0893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7001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7001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7001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7001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0893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553366"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39790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8115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05888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19228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26450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9779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69779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770015"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770015"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145046"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072830"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072830"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145046"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72830"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361695"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000613"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072830"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00061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8000613"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8072830"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8000613"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7278449"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7061800"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6628501"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8000613"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8072830"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800061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8072830"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8217262"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8361695"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7639531"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7711747"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7711747"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5978554"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772934"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7134016"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000613"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8072830"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000613"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433912"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8072830"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000613"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639531"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711747"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711747"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711747"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422882"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000613"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134016"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711747"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711747"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2431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Senegal,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(93%) and 2023 (92%). DTP1 coverage increased in 2024 (96%) compared to 2023, and was higher than in 2019. In 2019-2024, DTP1 coverage was at it's lowest level in 2020 (89%).
In 2023, 5 vaccines had lower coverage than in 2019.
In 2024, 3 vaccines had lower coverage than in 2019.
In 2024, 6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1791911"/>
              <a:ext cx="5400786" cy="1439229"/>
            </a:xfrm>
            <a:custGeom>
              <a:avLst/>
              <a:pathLst>
                <a:path w="5400786" h="1439229">
                  <a:moveTo>
                    <a:pt x="0" y="0"/>
                  </a:moveTo>
                  <a:lnTo>
                    <a:pt x="1080157" y="1439229"/>
                  </a:lnTo>
                  <a:lnTo>
                    <a:pt x="2160314" y="788149"/>
                  </a:lnTo>
                  <a:lnTo>
                    <a:pt x="3240471" y="1370694"/>
                  </a:lnTo>
                  <a:lnTo>
                    <a:pt x="4320628" y="1096555"/>
                  </a:lnTo>
                  <a:lnTo>
                    <a:pt x="5400786" y="822416"/>
                  </a:lnTo>
                </a:path>
              </a:pathLst>
            </a:custGeom>
            <a:ln w="29811" cap="flat">
              <a:solidFill>
                <a:srgbClr val="FF0000">
                  <a:alpha val="100000"/>
                </a:srgbClr>
              </a:solidFill>
              <a:prstDash val="solid"/>
              <a:round/>
            </a:ln>
          </p:spPr>
          <p:txBody>
            <a:bodyPr/>
            <a:lstStyle/>
            <a:p/>
          </p:txBody>
        </p:sp>
        <p:sp>
          <p:nvSpPr>
            <p:cNvPr id="24" name="pl24"/>
            <p:cNvSpPr/>
            <p:nvPr/>
          </p:nvSpPr>
          <p:spPr>
            <a:xfrm>
              <a:off x="2215412" y="3128338"/>
              <a:ext cx="5400786" cy="856683"/>
            </a:xfrm>
            <a:custGeom>
              <a:avLst/>
              <a:pathLst>
                <a:path w="5400786" h="856683">
                  <a:moveTo>
                    <a:pt x="0" y="856683"/>
                  </a:moveTo>
                  <a:lnTo>
                    <a:pt x="1080157" y="616812"/>
                  </a:lnTo>
                  <a:lnTo>
                    <a:pt x="2160314" y="582545"/>
                  </a:lnTo>
                  <a:lnTo>
                    <a:pt x="3240471" y="856683"/>
                  </a:lnTo>
                  <a:lnTo>
                    <a:pt x="4320628" y="411208"/>
                  </a:lnTo>
                  <a:lnTo>
                    <a:pt x="5400786" y="0"/>
                  </a:lnTo>
                </a:path>
              </a:pathLst>
            </a:custGeom>
            <a:ln w="29811" cap="flat">
              <a:solidFill>
                <a:srgbClr val="0058AB">
                  <a:alpha val="100000"/>
                </a:srgbClr>
              </a:solidFill>
              <a:prstDash val="solid"/>
              <a:round/>
            </a:ln>
          </p:spPr>
          <p:txBody>
            <a:bodyPr/>
            <a:lstStyle/>
            <a:p/>
          </p:txBody>
        </p:sp>
        <p:sp>
          <p:nvSpPr>
            <p:cNvPr id="25" name="pt25"/>
            <p:cNvSpPr/>
            <p:nvPr/>
          </p:nvSpPr>
          <p:spPr>
            <a:xfrm>
              <a:off x="2190586"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31377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190586"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3270743"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4350901"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5431058"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6511215"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7591372"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tx37"/>
            <p:cNvSpPr/>
            <p:nvPr/>
          </p:nvSpPr>
          <p:spPr>
            <a:xfrm>
              <a:off x="2215412"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38" name="tx38"/>
            <p:cNvSpPr/>
            <p:nvPr/>
          </p:nvSpPr>
          <p:spPr>
            <a:xfrm>
              <a:off x="3295569"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39" name="tx39"/>
            <p:cNvSpPr/>
            <p:nvPr/>
          </p:nvSpPr>
          <p:spPr>
            <a:xfrm>
              <a:off x="4375727"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0" name="tx40"/>
            <p:cNvSpPr/>
            <p:nvPr/>
          </p:nvSpPr>
          <p:spPr>
            <a:xfrm>
              <a:off x="5455884"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41" name="tx41"/>
            <p:cNvSpPr/>
            <p:nvPr/>
          </p:nvSpPr>
          <p:spPr>
            <a:xfrm>
              <a:off x="6536041"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42" name="tx42"/>
            <p:cNvSpPr/>
            <p:nvPr/>
          </p:nvSpPr>
          <p:spPr>
            <a:xfrm>
              <a:off x="7616198"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43" name="tx43"/>
            <p:cNvSpPr/>
            <p:nvPr/>
          </p:nvSpPr>
          <p:spPr>
            <a:xfrm>
              <a:off x="2215412"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44" name="tx44"/>
            <p:cNvSpPr/>
            <p:nvPr/>
          </p:nvSpPr>
          <p:spPr>
            <a:xfrm>
              <a:off x="3295569"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45" name="tx45"/>
            <p:cNvSpPr/>
            <p:nvPr/>
          </p:nvSpPr>
          <p:spPr>
            <a:xfrm>
              <a:off x="4375727"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46" name="tx46"/>
            <p:cNvSpPr/>
            <p:nvPr/>
          </p:nvSpPr>
          <p:spPr>
            <a:xfrm>
              <a:off x="5455884" y="299038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47" name="tx47"/>
            <p:cNvSpPr/>
            <p:nvPr/>
          </p:nvSpPr>
          <p:spPr>
            <a:xfrm>
              <a:off x="6536041"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48" name="tx48"/>
            <p:cNvSpPr/>
            <p:nvPr/>
          </p:nvSpPr>
          <p:spPr>
            <a:xfrm>
              <a:off x="7616198"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49" name="pl4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0" name="rc50"/>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1" name="tx51"/>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2" name="tx52"/>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3" name="tx53"/>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4" name="tx54"/>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5" name="tx55"/>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6" name="tx56"/>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7" name="tx57"/>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8" name="tx5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 name="tx5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 name="tx6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1" name="tx6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 name="tx6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 name="tx6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 name="tx6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5" name="pl6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6" name="pl6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7" name="tx6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8" name="tx6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9" name="tx69"/>
            <p:cNvSpPr/>
            <p:nvPr/>
          </p:nvSpPr>
          <p:spPr>
            <a:xfrm>
              <a:off x="757200" y="398022"/>
              <a:ext cx="54230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Senegal, 2019-2024</a:t>
              </a:r>
            </a:p>
          </p:txBody>
        </p:sp>
        <p:sp>
          <p:nvSpPr>
            <p:cNvPr id="70" name="tx7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1" name="tx7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Senegal was 2019.
In 2024, first dose (HPV1) programme coverage among girls was 66% and last dose (HPVc) programme coverage was 51%.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81846"/>
              <a:ext cx="6444618" cy="1682205"/>
            </a:xfrm>
            <a:custGeom>
              <a:avLst/>
              <a:pathLst>
                <a:path w="6444618" h="1682205">
                  <a:moveTo>
                    <a:pt x="0" y="1682205"/>
                  </a:moveTo>
                  <a:lnTo>
                    <a:pt x="268525" y="1682205"/>
                  </a:lnTo>
                  <a:lnTo>
                    <a:pt x="537051" y="1361785"/>
                  </a:lnTo>
                  <a:lnTo>
                    <a:pt x="805577" y="841102"/>
                  </a:lnTo>
                  <a:lnTo>
                    <a:pt x="1074103" y="280367"/>
                  </a:lnTo>
                  <a:lnTo>
                    <a:pt x="1342628" y="400525"/>
                  </a:lnTo>
                  <a:lnTo>
                    <a:pt x="1611154" y="200262"/>
                  </a:lnTo>
                  <a:lnTo>
                    <a:pt x="1879680" y="0"/>
                  </a:lnTo>
                  <a:lnTo>
                    <a:pt x="2148206" y="240315"/>
                  </a:lnTo>
                  <a:lnTo>
                    <a:pt x="2416732" y="320420"/>
                  </a:lnTo>
                  <a:lnTo>
                    <a:pt x="2685257" y="200262"/>
                  </a:lnTo>
                  <a:lnTo>
                    <a:pt x="2953783" y="80105"/>
                  </a:lnTo>
                  <a:lnTo>
                    <a:pt x="3222309" y="120157"/>
                  </a:lnTo>
                  <a:lnTo>
                    <a:pt x="3490835" y="80105"/>
                  </a:lnTo>
                  <a:lnTo>
                    <a:pt x="3759360" y="200262"/>
                  </a:lnTo>
                  <a:lnTo>
                    <a:pt x="4027886" y="200262"/>
                  </a:lnTo>
                  <a:lnTo>
                    <a:pt x="4296412" y="40052"/>
                  </a:lnTo>
                  <a:lnTo>
                    <a:pt x="4564938" y="40052"/>
                  </a:lnTo>
                  <a:lnTo>
                    <a:pt x="4833464" y="80105"/>
                  </a:lnTo>
                  <a:lnTo>
                    <a:pt x="5101989" y="120157"/>
                  </a:lnTo>
                  <a:lnTo>
                    <a:pt x="5370515" y="440577"/>
                  </a:lnTo>
                  <a:lnTo>
                    <a:pt x="5639041" y="360472"/>
                  </a:lnTo>
                  <a:lnTo>
                    <a:pt x="5907567" y="40052"/>
                  </a:lnTo>
                  <a:lnTo>
                    <a:pt x="6176092" y="80105"/>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5207639" y="1882634"/>
              <a:ext cx="2685257" cy="2643466"/>
            </a:xfrm>
            <a:custGeom>
              <a:avLst/>
              <a:pathLst>
                <a:path w="2685257" h="2643466">
                  <a:moveTo>
                    <a:pt x="0" y="2643466"/>
                  </a:moveTo>
                  <a:lnTo>
                    <a:pt x="268525" y="1001312"/>
                  </a:lnTo>
                  <a:lnTo>
                    <a:pt x="537051" y="881155"/>
                  </a:lnTo>
                  <a:lnTo>
                    <a:pt x="805577" y="801050"/>
                  </a:lnTo>
                  <a:lnTo>
                    <a:pt x="1074103" y="680892"/>
                  </a:lnTo>
                  <a:lnTo>
                    <a:pt x="1342628" y="640840"/>
                  </a:lnTo>
                  <a:lnTo>
                    <a:pt x="1611154" y="640840"/>
                  </a:lnTo>
                  <a:lnTo>
                    <a:pt x="1879680" y="600787"/>
                  </a:lnTo>
                  <a:lnTo>
                    <a:pt x="2148206" y="400525"/>
                  </a:lnTo>
                  <a:lnTo>
                    <a:pt x="2416732" y="200262"/>
                  </a:lnTo>
                  <a:lnTo>
                    <a:pt x="2685257"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321899"/>
              <a:ext cx="2685257" cy="480630"/>
            </a:xfrm>
            <a:custGeom>
              <a:avLst/>
              <a:pathLst>
                <a:path w="2685257" h="480630">
                  <a:moveTo>
                    <a:pt x="0" y="480630"/>
                  </a:moveTo>
                  <a:lnTo>
                    <a:pt x="268525" y="160210"/>
                  </a:lnTo>
                  <a:lnTo>
                    <a:pt x="537051" y="0"/>
                  </a:lnTo>
                  <a:lnTo>
                    <a:pt x="805577" y="40052"/>
                  </a:lnTo>
                  <a:lnTo>
                    <a:pt x="1074103" y="40052"/>
                  </a:lnTo>
                  <a:lnTo>
                    <a:pt x="1342628" y="80105"/>
                  </a:lnTo>
                  <a:lnTo>
                    <a:pt x="1611154" y="440577"/>
                  </a:lnTo>
                  <a:lnTo>
                    <a:pt x="1879680" y="400525"/>
                  </a:lnTo>
                  <a:lnTo>
                    <a:pt x="2148206" y="40052"/>
                  </a:lnTo>
                  <a:lnTo>
                    <a:pt x="2416732" y="40052"/>
                  </a:lnTo>
                  <a:lnTo>
                    <a:pt x="2685257" y="80105"/>
                  </a:lnTo>
                </a:path>
              </a:pathLst>
            </a:custGeom>
            <a:ln w="27101" cap="flat">
              <a:solidFill>
                <a:srgbClr val="00BFC4">
                  <a:alpha val="100000"/>
                </a:srgbClr>
              </a:solidFill>
              <a:prstDash val="solid"/>
              <a:round/>
            </a:ln>
          </p:spPr>
          <p:txBody>
            <a:bodyPr/>
            <a:lstStyle/>
            <a:p/>
          </p:txBody>
        </p:sp>
        <p:sp>
          <p:nvSpPr>
            <p:cNvPr id="29" name="pl29"/>
            <p:cNvSpPr/>
            <p:nvPr/>
          </p:nvSpPr>
          <p:spPr>
            <a:xfrm>
              <a:off x="6550268" y="3004104"/>
              <a:ext cx="1342628" cy="1001312"/>
            </a:xfrm>
            <a:custGeom>
              <a:avLst/>
              <a:pathLst>
                <a:path w="1342628" h="1001312">
                  <a:moveTo>
                    <a:pt x="0" y="1001312"/>
                  </a:moveTo>
                  <a:lnTo>
                    <a:pt x="268525" y="720945"/>
                  </a:lnTo>
                  <a:lnTo>
                    <a:pt x="537051" y="680892"/>
                  </a:lnTo>
                  <a:lnTo>
                    <a:pt x="805577" y="1001312"/>
                  </a:lnTo>
                  <a:lnTo>
                    <a:pt x="1074103" y="480630"/>
                  </a:lnTo>
                  <a:lnTo>
                    <a:pt x="1342628"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84425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9657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9256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169263" y="448772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17641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511892" y="3967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35" y="1282203"/>
              <a:ext cx="254087" cy="113359"/>
            </a:xfrm>
            <a:custGeom>
              <a:avLst/>
              <a:pathLst>
                <a:path w="254087" h="113359">
                  <a:moveTo>
                    <a:pt x="254087" y="0"/>
                  </a:moveTo>
                  <a:lnTo>
                    <a:pt x="0" y="113359"/>
                  </a:lnTo>
                </a:path>
              </a:pathLst>
            </a:custGeom>
          </p:spPr>
          <p:txBody>
            <a:bodyPr/>
            <a:lstStyle/>
            <a:p/>
          </p:txBody>
        </p:sp>
        <p:sp>
          <p:nvSpPr>
            <p:cNvPr id="40" name="pl40"/>
            <p:cNvSpPr/>
            <p:nvPr/>
          </p:nvSpPr>
          <p:spPr>
            <a:xfrm>
              <a:off x="7907870" y="1408089"/>
              <a:ext cx="253552" cy="103048"/>
            </a:xfrm>
            <a:custGeom>
              <a:avLst/>
              <a:pathLst>
                <a:path w="253552" h="103048">
                  <a:moveTo>
                    <a:pt x="253552" y="103048"/>
                  </a:moveTo>
                  <a:lnTo>
                    <a:pt x="0" y="0"/>
                  </a:lnTo>
                </a:path>
              </a:pathLst>
            </a:custGeom>
          </p:spPr>
          <p:txBody>
            <a:bodyPr/>
            <a:lstStyle/>
            <a:p/>
          </p:txBody>
        </p:sp>
        <p:sp>
          <p:nvSpPr>
            <p:cNvPr id="41" name="pl41"/>
            <p:cNvSpPr/>
            <p:nvPr/>
          </p:nvSpPr>
          <p:spPr>
            <a:xfrm>
              <a:off x="7911730" y="1882634"/>
              <a:ext cx="249692" cy="0"/>
            </a:xfrm>
            <a:custGeom>
              <a:avLst/>
              <a:pathLst>
                <a:path w="249692" h="0">
                  <a:moveTo>
                    <a:pt x="249692" y="0"/>
                  </a:moveTo>
                  <a:lnTo>
                    <a:pt x="0" y="0"/>
                  </a:lnTo>
                </a:path>
              </a:pathLst>
            </a:custGeom>
          </p:spPr>
          <p:txBody>
            <a:bodyPr/>
            <a:lstStyle/>
            <a:p/>
          </p:txBody>
        </p:sp>
        <p:sp>
          <p:nvSpPr>
            <p:cNvPr id="42" name="pl42"/>
            <p:cNvSpPr/>
            <p:nvPr/>
          </p:nvSpPr>
          <p:spPr>
            <a:xfrm>
              <a:off x="7911730" y="3004102"/>
              <a:ext cx="249692" cy="2"/>
            </a:xfrm>
            <a:custGeom>
              <a:avLst/>
              <a:pathLst>
                <a:path w="249692" h="2">
                  <a:moveTo>
                    <a:pt x="249692" y="0"/>
                  </a:moveTo>
                  <a:lnTo>
                    <a:pt x="0" y="2"/>
                  </a:lnTo>
                </a:path>
              </a:pathLst>
            </a:custGeom>
          </p:spPr>
          <p:txBody>
            <a:bodyPr/>
            <a:lstStyle/>
            <a:p/>
          </p:txBody>
        </p:sp>
        <p:sp>
          <p:nvSpPr>
            <p:cNvPr id="43" name="pg43"/>
            <p:cNvSpPr/>
            <p:nvPr/>
          </p:nvSpPr>
          <p:spPr>
            <a:xfrm>
              <a:off x="8092843" y="11687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0960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5" name="pg45"/>
            <p:cNvSpPr/>
            <p:nvPr/>
          </p:nvSpPr>
          <p:spPr>
            <a:xfrm>
              <a:off x="8092843" y="144138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48223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7" name="pg47"/>
            <p:cNvSpPr/>
            <p:nvPr/>
          </p:nvSpPr>
          <p:spPr>
            <a:xfrm>
              <a:off x="8092843" y="179164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83249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79%</a:t>
              </a:r>
            </a:p>
          </p:txBody>
        </p:sp>
        <p:sp>
          <p:nvSpPr>
            <p:cNvPr id="49" name="pg49"/>
            <p:cNvSpPr/>
            <p:nvPr/>
          </p:nvSpPr>
          <p:spPr>
            <a:xfrm>
              <a:off x="8092843" y="291311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9539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51%</a:t>
              </a:r>
            </a:p>
          </p:txBody>
        </p:sp>
        <p:sp>
          <p:nvSpPr>
            <p:cNvPr id="51" name="pg51"/>
            <p:cNvSpPr/>
            <p:nvPr/>
          </p:nvSpPr>
          <p:spPr>
            <a:xfrm>
              <a:off x="1153324" y="296773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9044" y="3011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52</a:t>
              </a:r>
            </a:p>
          </p:txBody>
        </p:sp>
        <p:sp>
          <p:nvSpPr>
            <p:cNvPr id="53" name="pg53"/>
            <p:cNvSpPr/>
            <p:nvPr/>
          </p:nvSpPr>
          <p:spPr>
            <a:xfrm>
              <a:off x="5272939" y="433910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318659" y="438285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13</a:t>
              </a:r>
            </a:p>
          </p:txBody>
        </p:sp>
        <p:sp>
          <p:nvSpPr>
            <p:cNvPr id="55" name="pg55"/>
            <p:cNvSpPr/>
            <p:nvPr/>
          </p:nvSpPr>
          <p:spPr>
            <a:xfrm>
              <a:off x="4910796" y="180721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956516" y="18510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81</a:t>
              </a:r>
            </a:p>
          </p:txBody>
        </p:sp>
        <p:sp>
          <p:nvSpPr>
            <p:cNvPr id="57" name="pg57"/>
            <p:cNvSpPr/>
            <p:nvPr/>
          </p:nvSpPr>
          <p:spPr>
            <a:xfrm>
              <a:off x="6613129" y="381904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658849" y="38628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17174" y="579074"/>
              <a:ext cx="36438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Senegal,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Senegal has all 4 of the  SDG vaccines.
In 2024, Senegal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4 percentage points from 92% in 2023 to 96% in 2024.
• DTP3 coverage declined 1 percentage point from 92% in 2023 to 91% in 2024.
• There were there were 20,000 fewer zero-dose children in 2024. This leaves 21,000 children without vaccination, vulnerable to vaccine-preventable diseases and a further 26,000 with incomplete protection.
• Senegal accounted for 0.5% of zero-dose children in West and Central Africa (WCAR) and 0.1% of zero-dose children globally.
• MCV1 coverage remained constant at 87% between 2023 and 2024. There were 69,000 children who missed out on the first measles vaccination.
• MCV2 coverage increased 5 percentage points from 74% in 2023 to 79% in 2024.
• Last dose coverage of HPV vaccination (HPVc) among girls increased from 39% to 51%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Senegal,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Senegal.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(1.8m)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DAPMHHIV-502652578-1605399</_dlc_DocId>
    <_dlc_DocIdUrl xmlns="9e17fbd9-fb4c-4d20-9ec4-18aa77a91b0d">
      <Url>https://unicef.sharepoint.com/teams/DAPM-Health-HIV/_layouts/15/DocIdRedir.aspx?ID=DAPMHHIV-502652578-1605399</Url>
      <Description>DAPMHHIV-502652578-1605399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2025-07-14T17:21:21Z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aa15b69c-5a69-4363-90c4-9ea64c3619c2</vt:lpwstr>
  </property>
  <property fmtid="{D5CDD505-2E9C-101B-9397-08002B2CF9AE}" pid="4" name="MediaServiceImageTags">
    <vt:lpwstr/>
  </property>
</Properties>
</file>