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88af88da69da366313b6443d2aac9597326adf3.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8 out of 11 (73%) vaccines in the schedule achieved coverage of 90% or more. Vaccine coverage ranged from 0% to 99%.
Since 2003, estimates have been made for 6 new vaccines. RCV1 is the newest vaccine reported (2020), which achieved 99% coverage in 2024.
In 2024, DPRK reported stockouts of vaccines/supplies (BCG, DTP-Hib-HepB, HepB, IPV, Measles-Rubella (MR), and OPV)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516303"/>
            </a:xfrm>
            <a:custGeom>
              <a:avLst/>
              <a:pathLst>
                <a:path w="6444618" h="1516303">
                  <a:moveTo>
                    <a:pt x="0" y="1516303"/>
                  </a:moveTo>
                  <a:lnTo>
                    <a:pt x="268525" y="1436498"/>
                  </a:lnTo>
                  <a:lnTo>
                    <a:pt x="537051" y="1356692"/>
                  </a:lnTo>
                  <a:lnTo>
                    <a:pt x="805577" y="1157178"/>
                  </a:lnTo>
                  <a:lnTo>
                    <a:pt x="1074103" y="957665"/>
                  </a:lnTo>
                  <a:lnTo>
                    <a:pt x="1342628" y="638443"/>
                  </a:lnTo>
                  <a:lnTo>
                    <a:pt x="1611154" y="319221"/>
                  </a:lnTo>
                  <a:lnTo>
                    <a:pt x="1879680" y="239416"/>
                  </a:lnTo>
                  <a:lnTo>
                    <a:pt x="2148206" y="239416"/>
                  </a:lnTo>
                  <a:lnTo>
                    <a:pt x="2416732" y="199513"/>
                  </a:lnTo>
                  <a:lnTo>
                    <a:pt x="2685257" y="199513"/>
                  </a:lnTo>
                  <a:lnTo>
                    <a:pt x="2953783" y="159610"/>
                  </a:lnTo>
                  <a:lnTo>
                    <a:pt x="3222309" y="79805"/>
                  </a:lnTo>
                  <a:lnTo>
                    <a:pt x="3490835" y="199513"/>
                  </a:lnTo>
                  <a:lnTo>
                    <a:pt x="3759360" y="199513"/>
                  </a:lnTo>
                  <a:lnTo>
                    <a:pt x="4027886" y="79805"/>
                  </a:lnTo>
                  <a:lnTo>
                    <a:pt x="4296412" y="79805"/>
                  </a:lnTo>
                  <a:lnTo>
                    <a:pt x="4564938" y="39902"/>
                  </a:lnTo>
                  <a:lnTo>
                    <a:pt x="4833464" y="0"/>
                  </a:lnTo>
                  <a:lnTo>
                    <a:pt x="5101989" y="39902"/>
                  </a:lnTo>
                  <a:lnTo>
                    <a:pt x="5370515" y="39902"/>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715817"/>
            </a:xfrm>
            <a:custGeom>
              <a:avLst/>
              <a:pathLst>
                <a:path w="6444618" h="1715817">
                  <a:moveTo>
                    <a:pt x="0" y="1715817"/>
                  </a:moveTo>
                  <a:lnTo>
                    <a:pt x="268525" y="1476400"/>
                  </a:lnTo>
                  <a:lnTo>
                    <a:pt x="537051" y="1396595"/>
                  </a:lnTo>
                  <a:lnTo>
                    <a:pt x="805577" y="1236984"/>
                  </a:lnTo>
                  <a:lnTo>
                    <a:pt x="1074103" y="1077373"/>
                  </a:lnTo>
                  <a:lnTo>
                    <a:pt x="1342628" y="798054"/>
                  </a:lnTo>
                  <a:lnTo>
                    <a:pt x="1611154" y="399027"/>
                  </a:lnTo>
                  <a:lnTo>
                    <a:pt x="1879680" y="279319"/>
                  </a:lnTo>
                  <a:lnTo>
                    <a:pt x="2148206" y="279319"/>
                  </a:lnTo>
                  <a:lnTo>
                    <a:pt x="2416732" y="239416"/>
                  </a:lnTo>
                  <a:lnTo>
                    <a:pt x="2685257" y="239416"/>
                  </a:lnTo>
                  <a:lnTo>
                    <a:pt x="2953783" y="199513"/>
                  </a:lnTo>
                  <a:lnTo>
                    <a:pt x="3222309" y="119708"/>
                  </a:lnTo>
                  <a:lnTo>
                    <a:pt x="3490835" y="239416"/>
                  </a:lnTo>
                  <a:lnTo>
                    <a:pt x="3759360" y="239416"/>
                  </a:lnTo>
                  <a:lnTo>
                    <a:pt x="4027886" y="119708"/>
                  </a:lnTo>
                  <a:lnTo>
                    <a:pt x="4296412" y="119708"/>
                  </a:lnTo>
                  <a:lnTo>
                    <a:pt x="4564938" y="79805"/>
                  </a:lnTo>
                  <a:lnTo>
                    <a:pt x="4833464" y="79805"/>
                  </a:lnTo>
                  <a:lnTo>
                    <a:pt x="5101989" y="79805"/>
                  </a:lnTo>
                  <a:lnTo>
                    <a:pt x="5370515" y="79805"/>
                  </a:lnTo>
                  <a:lnTo>
                    <a:pt x="5639041" y="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837957"/>
            </a:xfrm>
            <a:custGeom>
              <a:avLst/>
              <a:pathLst>
                <a:path w="6444618" h="837957">
                  <a:moveTo>
                    <a:pt x="0" y="837957"/>
                  </a:moveTo>
                  <a:lnTo>
                    <a:pt x="268525" y="279319"/>
                  </a:lnTo>
                  <a:lnTo>
                    <a:pt x="537051" y="39902"/>
                  </a:lnTo>
                  <a:lnTo>
                    <a:pt x="805577" y="159610"/>
                  </a:lnTo>
                  <a:lnTo>
                    <a:pt x="1074103" y="159610"/>
                  </a:lnTo>
                  <a:lnTo>
                    <a:pt x="1342628" y="119708"/>
                  </a:lnTo>
                  <a:lnTo>
                    <a:pt x="1611154" y="119708"/>
                  </a:lnTo>
                  <a:lnTo>
                    <a:pt x="1879680" y="0"/>
                  </a:lnTo>
                  <a:lnTo>
                    <a:pt x="2148206" y="39902"/>
                  </a:lnTo>
                  <a:lnTo>
                    <a:pt x="2416732" y="39902"/>
                  </a:lnTo>
                  <a:lnTo>
                    <a:pt x="2685257" y="0"/>
                  </a:lnTo>
                  <a:lnTo>
                    <a:pt x="2953783" y="0"/>
                  </a:lnTo>
                  <a:lnTo>
                    <a:pt x="3222309" y="0"/>
                  </a:lnTo>
                  <a:lnTo>
                    <a:pt x="3490835" y="0"/>
                  </a:lnTo>
                  <a:lnTo>
                    <a:pt x="3759360" y="0"/>
                  </a:lnTo>
                  <a:lnTo>
                    <a:pt x="4027886" y="39902"/>
                  </a:lnTo>
                  <a:lnTo>
                    <a:pt x="4296412" y="0"/>
                  </a:lnTo>
                  <a:lnTo>
                    <a:pt x="4564938" y="0"/>
                  </a:lnTo>
                  <a:lnTo>
                    <a:pt x="4833464" y="39902"/>
                  </a:lnTo>
                  <a:lnTo>
                    <a:pt x="5101989" y="0"/>
                  </a:lnTo>
                  <a:lnTo>
                    <a:pt x="5370515" y="0"/>
                  </a:lnTo>
                  <a:lnTo>
                    <a:pt x="5639041" y="0"/>
                  </a:lnTo>
                  <a:lnTo>
                    <a:pt x="5907567" y="0"/>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3596485" y="1318612"/>
              <a:ext cx="4296412" cy="957665"/>
            </a:xfrm>
            <a:custGeom>
              <a:avLst/>
              <a:pathLst>
                <a:path w="4296412" h="957665">
                  <a:moveTo>
                    <a:pt x="0" y="957665"/>
                  </a:moveTo>
                  <a:lnTo>
                    <a:pt x="268525" y="957665"/>
                  </a:lnTo>
                  <a:lnTo>
                    <a:pt x="537051" y="917762"/>
                  </a:lnTo>
                  <a:lnTo>
                    <a:pt x="805577" y="917762"/>
                  </a:lnTo>
                  <a:lnTo>
                    <a:pt x="1074103" y="917762"/>
                  </a:lnTo>
                  <a:lnTo>
                    <a:pt x="1342628" y="917762"/>
                  </a:lnTo>
                  <a:lnTo>
                    <a:pt x="1611154" y="917762"/>
                  </a:lnTo>
                  <a:lnTo>
                    <a:pt x="1879680" y="558638"/>
                  </a:lnTo>
                  <a:lnTo>
                    <a:pt x="2148206" y="39902"/>
                  </a:lnTo>
                  <a:lnTo>
                    <a:pt x="2416732" y="39902"/>
                  </a:lnTo>
                  <a:lnTo>
                    <a:pt x="2685257" y="0"/>
                  </a:lnTo>
                  <a:lnTo>
                    <a:pt x="2953783" y="39902"/>
                  </a:lnTo>
                  <a:lnTo>
                    <a:pt x="3222309" y="0"/>
                  </a:lnTo>
                  <a:lnTo>
                    <a:pt x="3490835" y="0"/>
                  </a:lnTo>
                  <a:lnTo>
                    <a:pt x="3759360" y="0"/>
                  </a:lnTo>
                  <a:lnTo>
                    <a:pt x="4027886" y="0"/>
                  </a:lnTo>
                  <a:lnTo>
                    <a:pt x="429641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7965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99605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1181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558108" y="223790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899397" y="901189"/>
              <a:ext cx="262026" cy="407319"/>
            </a:xfrm>
            <a:custGeom>
              <a:avLst/>
              <a:pathLst>
                <a:path w="262026" h="407319">
                  <a:moveTo>
                    <a:pt x="262026" y="0"/>
                  </a:moveTo>
                  <a:lnTo>
                    <a:pt x="0" y="407319"/>
                  </a:lnTo>
                </a:path>
              </a:pathLst>
            </a:custGeom>
          </p:spPr>
          <p:txBody>
            <a:bodyPr/>
            <a:lstStyle/>
            <a:p/>
          </p:txBody>
        </p:sp>
        <p:sp>
          <p:nvSpPr>
            <p:cNvPr id="41" name="pl41"/>
            <p:cNvSpPr/>
            <p:nvPr/>
          </p:nvSpPr>
          <p:spPr>
            <a:xfrm>
              <a:off x="7900103" y="1328552"/>
              <a:ext cx="261320" cy="360461"/>
            </a:xfrm>
            <a:custGeom>
              <a:avLst/>
              <a:pathLst>
                <a:path w="261320" h="360461">
                  <a:moveTo>
                    <a:pt x="261320" y="360461"/>
                  </a:moveTo>
                  <a:lnTo>
                    <a:pt x="0" y="0"/>
                  </a:lnTo>
                </a:path>
              </a:pathLst>
            </a:custGeom>
          </p:spPr>
          <p:txBody>
            <a:bodyPr/>
            <a:lstStyle/>
            <a:p/>
          </p:txBody>
        </p:sp>
        <p:sp>
          <p:nvSpPr>
            <p:cNvPr id="42" name="pl42"/>
            <p:cNvSpPr/>
            <p:nvPr/>
          </p:nvSpPr>
          <p:spPr>
            <a:xfrm>
              <a:off x="7906774" y="1180626"/>
              <a:ext cx="254648" cy="130854"/>
            </a:xfrm>
            <a:custGeom>
              <a:avLst/>
              <a:pathLst>
                <a:path w="254648" h="130854">
                  <a:moveTo>
                    <a:pt x="254648" y="0"/>
                  </a:moveTo>
                  <a:lnTo>
                    <a:pt x="0" y="130854"/>
                  </a:lnTo>
                </a:path>
              </a:pathLst>
            </a:custGeom>
          </p:spPr>
          <p:txBody>
            <a:bodyPr/>
            <a:lstStyle/>
            <a:p/>
          </p:txBody>
        </p:sp>
        <p:sp>
          <p:nvSpPr>
            <p:cNvPr id="43" name="pl43"/>
            <p:cNvSpPr/>
            <p:nvPr/>
          </p:nvSpPr>
          <p:spPr>
            <a:xfrm>
              <a:off x="7908625" y="1324285"/>
              <a:ext cx="252797" cy="91171"/>
            </a:xfrm>
            <a:custGeom>
              <a:avLst/>
              <a:pathLst>
                <a:path w="252797" h="91171">
                  <a:moveTo>
                    <a:pt x="252797" y="91171"/>
                  </a:moveTo>
                  <a:lnTo>
                    <a:pt x="0" y="0"/>
                  </a:lnTo>
                </a:path>
              </a:pathLst>
            </a:custGeom>
          </p:spPr>
          <p:txBody>
            <a:bodyPr/>
            <a:lstStyle/>
            <a:p/>
          </p:txBody>
        </p:sp>
        <p:sp>
          <p:nvSpPr>
            <p:cNvPr id="44" name="pg44"/>
            <p:cNvSpPr/>
            <p:nvPr/>
          </p:nvSpPr>
          <p:spPr>
            <a:xfrm>
              <a:off x="8092843" y="79358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83442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61598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65682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06826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10910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0" name="pg50"/>
            <p:cNvSpPr/>
            <p:nvPr/>
          </p:nvSpPr>
          <p:spPr>
            <a:xfrm>
              <a:off x="8092843" y="134098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38182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448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DPRK,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8231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39967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41703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89099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90835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9257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2357126"/>
              <a:ext cx="249014" cy="1516513"/>
            </a:xfrm>
            <a:prstGeom prst="rect">
              <a:avLst/>
            </a:prstGeom>
            <a:solidFill>
              <a:srgbClr val="1CABE2">
                <a:alpha val="100000"/>
              </a:srgbClr>
            </a:solidFill>
          </p:spPr>
          <p:txBody>
            <a:bodyPr/>
            <a:lstStyle/>
            <a:p/>
          </p:txBody>
        </p:sp>
        <p:sp>
          <p:nvSpPr>
            <p:cNvPr id="23" name="rc23"/>
            <p:cNvSpPr/>
            <p:nvPr/>
          </p:nvSpPr>
          <p:spPr>
            <a:xfrm>
              <a:off x="1587736" y="2476910"/>
              <a:ext cx="249014" cy="1396729"/>
            </a:xfrm>
            <a:prstGeom prst="rect">
              <a:avLst/>
            </a:prstGeom>
            <a:solidFill>
              <a:srgbClr val="1CABE2">
                <a:alpha val="100000"/>
              </a:srgbClr>
            </a:solidFill>
          </p:spPr>
          <p:txBody>
            <a:bodyPr/>
            <a:lstStyle/>
            <a:p/>
          </p:txBody>
        </p:sp>
        <p:sp>
          <p:nvSpPr>
            <p:cNvPr id="24" name="rc24"/>
            <p:cNvSpPr/>
            <p:nvPr/>
          </p:nvSpPr>
          <p:spPr>
            <a:xfrm>
              <a:off x="1864419" y="2611012"/>
              <a:ext cx="249014" cy="1262628"/>
            </a:xfrm>
            <a:prstGeom prst="rect">
              <a:avLst/>
            </a:prstGeom>
            <a:solidFill>
              <a:srgbClr val="1CABE2">
                <a:alpha val="100000"/>
              </a:srgbClr>
            </a:solidFill>
          </p:spPr>
          <p:txBody>
            <a:bodyPr/>
            <a:lstStyle/>
            <a:p/>
          </p:txBody>
        </p:sp>
        <p:sp>
          <p:nvSpPr>
            <p:cNvPr id="25" name="rc25"/>
            <p:cNvSpPr/>
            <p:nvPr/>
          </p:nvSpPr>
          <p:spPr>
            <a:xfrm>
              <a:off x="2141101" y="2812001"/>
              <a:ext cx="249014" cy="1061638"/>
            </a:xfrm>
            <a:prstGeom prst="rect">
              <a:avLst/>
            </a:prstGeom>
            <a:solidFill>
              <a:srgbClr val="1CABE2">
                <a:alpha val="100000"/>
              </a:srgbClr>
            </a:solidFill>
          </p:spPr>
          <p:txBody>
            <a:bodyPr/>
            <a:lstStyle/>
            <a:p/>
          </p:txBody>
        </p:sp>
        <p:sp>
          <p:nvSpPr>
            <p:cNvPr id="26" name="rc26"/>
            <p:cNvSpPr/>
            <p:nvPr/>
          </p:nvSpPr>
          <p:spPr>
            <a:xfrm>
              <a:off x="2417783" y="3024311"/>
              <a:ext cx="249014" cy="849328"/>
            </a:xfrm>
            <a:prstGeom prst="rect">
              <a:avLst/>
            </a:prstGeom>
            <a:solidFill>
              <a:srgbClr val="1CABE2">
                <a:alpha val="100000"/>
              </a:srgbClr>
            </a:solidFill>
          </p:spPr>
          <p:txBody>
            <a:bodyPr/>
            <a:lstStyle/>
            <a:p/>
          </p:txBody>
        </p:sp>
        <p:sp>
          <p:nvSpPr>
            <p:cNvPr id="27" name="rc27"/>
            <p:cNvSpPr/>
            <p:nvPr/>
          </p:nvSpPr>
          <p:spPr>
            <a:xfrm>
              <a:off x="2694466" y="3320244"/>
              <a:ext cx="249014" cy="553395"/>
            </a:xfrm>
            <a:prstGeom prst="rect">
              <a:avLst/>
            </a:prstGeom>
            <a:solidFill>
              <a:srgbClr val="1CABE2">
                <a:alpha val="100000"/>
              </a:srgbClr>
            </a:solidFill>
          </p:spPr>
          <p:txBody>
            <a:bodyPr/>
            <a:lstStyle/>
            <a:p/>
          </p:txBody>
        </p:sp>
        <p:sp>
          <p:nvSpPr>
            <p:cNvPr id="28" name="rc28"/>
            <p:cNvSpPr/>
            <p:nvPr/>
          </p:nvSpPr>
          <p:spPr>
            <a:xfrm>
              <a:off x="2971148" y="3576508"/>
              <a:ext cx="249014" cy="297131"/>
            </a:xfrm>
            <a:prstGeom prst="rect">
              <a:avLst/>
            </a:prstGeom>
            <a:solidFill>
              <a:srgbClr val="1CABE2">
                <a:alpha val="100000"/>
              </a:srgbClr>
            </a:solidFill>
          </p:spPr>
          <p:txBody>
            <a:bodyPr/>
            <a:lstStyle/>
            <a:p/>
          </p:txBody>
        </p:sp>
        <p:sp>
          <p:nvSpPr>
            <p:cNvPr id="29" name="rc29"/>
            <p:cNvSpPr/>
            <p:nvPr/>
          </p:nvSpPr>
          <p:spPr>
            <a:xfrm>
              <a:off x="3247830" y="3644065"/>
              <a:ext cx="249014" cy="229574"/>
            </a:xfrm>
            <a:prstGeom prst="rect">
              <a:avLst/>
            </a:prstGeom>
            <a:solidFill>
              <a:srgbClr val="1CABE2">
                <a:alpha val="100000"/>
              </a:srgbClr>
            </a:solidFill>
          </p:spPr>
          <p:txBody>
            <a:bodyPr/>
            <a:lstStyle/>
            <a:p/>
          </p:txBody>
        </p:sp>
        <p:sp>
          <p:nvSpPr>
            <p:cNvPr id="30" name="rc30"/>
            <p:cNvSpPr/>
            <p:nvPr/>
          </p:nvSpPr>
          <p:spPr>
            <a:xfrm>
              <a:off x="3524513" y="3641667"/>
              <a:ext cx="249014" cy="231972"/>
            </a:xfrm>
            <a:prstGeom prst="rect">
              <a:avLst/>
            </a:prstGeom>
            <a:solidFill>
              <a:srgbClr val="1CABE2">
                <a:alpha val="100000"/>
              </a:srgbClr>
            </a:solidFill>
          </p:spPr>
          <p:txBody>
            <a:bodyPr/>
            <a:lstStyle/>
            <a:p/>
          </p:txBody>
        </p:sp>
        <p:sp>
          <p:nvSpPr>
            <p:cNvPr id="31" name="rc31"/>
            <p:cNvSpPr/>
            <p:nvPr/>
          </p:nvSpPr>
          <p:spPr>
            <a:xfrm>
              <a:off x="3801195" y="3681228"/>
              <a:ext cx="249014" cy="192411"/>
            </a:xfrm>
            <a:prstGeom prst="rect">
              <a:avLst/>
            </a:prstGeom>
            <a:solidFill>
              <a:srgbClr val="1CABE2">
                <a:alpha val="100000"/>
              </a:srgbClr>
            </a:solidFill>
          </p:spPr>
          <p:txBody>
            <a:bodyPr/>
            <a:lstStyle/>
            <a:p/>
          </p:txBody>
        </p:sp>
        <p:sp>
          <p:nvSpPr>
            <p:cNvPr id="32" name="rc32"/>
            <p:cNvSpPr/>
            <p:nvPr/>
          </p:nvSpPr>
          <p:spPr>
            <a:xfrm>
              <a:off x="4077877" y="3681798"/>
              <a:ext cx="249014" cy="191841"/>
            </a:xfrm>
            <a:prstGeom prst="rect">
              <a:avLst/>
            </a:prstGeom>
            <a:solidFill>
              <a:srgbClr val="1CABE2">
                <a:alpha val="100000"/>
              </a:srgbClr>
            </a:solidFill>
          </p:spPr>
          <p:txBody>
            <a:bodyPr/>
            <a:lstStyle/>
            <a:p/>
          </p:txBody>
        </p:sp>
        <p:sp>
          <p:nvSpPr>
            <p:cNvPr id="33" name="rc33"/>
            <p:cNvSpPr/>
            <p:nvPr/>
          </p:nvSpPr>
          <p:spPr>
            <a:xfrm>
              <a:off x="4354560" y="3713154"/>
              <a:ext cx="249014" cy="160485"/>
            </a:xfrm>
            <a:prstGeom prst="rect">
              <a:avLst/>
            </a:prstGeom>
            <a:solidFill>
              <a:srgbClr val="1CABE2">
                <a:alpha val="100000"/>
              </a:srgbClr>
            </a:solidFill>
          </p:spPr>
          <p:txBody>
            <a:bodyPr/>
            <a:lstStyle/>
            <a:p/>
          </p:txBody>
        </p:sp>
        <p:sp>
          <p:nvSpPr>
            <p:cNvPr id="34" name="rc34"/>
            <p:cNvSpPr/>
            <p:nvPr/>
          </p:nvSpPr>
          <p:spPr>
            <a:xfrm>
              <a:off x="4631242" y="3776486"/>
              <a:ext cx="249014" cy="97153"/>
            </a:xfrm>
            <a:prstGeom prst="rect">
              <a:avLst/>
            </a:prstGeom>
            <a:solidFill>
              <a:srgbClr val="1CABE2">
                <a:alpha val="100000"/>
              </a:srgbClr>
            </a:solidFill>
          </p:spPr>
          <p:txBody>
            <a:bodyPr/>
            <a:lstStyle/>
            <a:p/>
          </p:txBody>
        </p:sp>
        <p:sp>
          <p:nvSpPr>
            <p:cNvPr id="35" name="rc35"/>
            <p:cNvSpPr/>
            <p:nvPr/>
          </p:nvSpPr>
          <p:spPr>
            <a:xfrm>
              <a:off x="4907924" y="3677602"/>
              <a:ext cx="249014" cy="196037"/>
            </a:xfrm>
            <a:prstGeom prst="rect">
              <a:avLst/>
            </a:prstGeom>
            <a:solidFill>
              <a:srgbClr val="1CABE2">
                <a:alpha val="100000"/>
              </a:srgbClr>
            </a:solidFill>
          </p:spPr>
          <p:txBody>
            <a:bodyPr/>
            <a:lstStyle/>
            <a:p/>
          </p:txBody>
        </p:sp>
        <p:sp>
          <p:nvSpPr>
            <p:cNvPr id="36" name="rc36"/>
            <p:cNvSpPr/>
            <p:nvPr/>
          </p:nvSpPr>
          <p:spPr>
            <a:xfrm>
              <a:off x="5184607" y="3675647"/>
              <a:ext cx="249014" cy="197992"/>
            </a:xfrm>
            <a:prstGeom prst="rect">
              <a:avLst/>
            </a:prstGeom>
            <a:solidFill>
              <a:srgbClr val="1CABE2">
                <a:alpha val="100000"/>
              </a:srgbClr>
            </a:solidFill>
          </p:spPr>
          <p:txBody>
            <a:bodyPr/>
            <a:lstStyle/>
            <a:p/>
          </p:txBody>
        </p:sp>
        <p:sp>
          <p:nvSpPr>
            <p:cNvPr id="37" name="rc37"/>
            <p:cNvSpPr/>
            <p:nvPr/>
          </p:nvSpPr>
          <p:spPr>
            <a:xfrm>
              <a:off x="5461289" y="3773980"/>
              <a:ext cx="249014" cy="99659"/>
            </a:xfrm>
            <a:prstGeom prst="rect">
              <a:avLst/>
            </a:prstGeom>
            <a:solidFill>
              <a:srgbClr val="1CABE2">
                <a:alpha val="100000"/>
              </a:srgbClr>
            </a:solidFill>
          </p:spPr>
          <p:txBody>
            <a:bodyPr/>
            <a:lstStyle/>
            <a:p/>
          </p:txBody>
        </p:sp>
        <p:sp>
          <p:nvSpPr>
            <p:cNvPr id="38" name="rc38"/>
            <p:cNvSpPr/>
            <p:nvPr/>
          </p:nvSpPr>
          <p:spPr>
            <a:xfrm>
              <a:off x="5737971" y="3773174"/>
              <a:ext cx="249014" cy="100465"/>
            </a:xfrm>
            <a:prstGeom prst="rect">
              <a:avLst/>
            </a:prstGeom>
            <a:solidFill>
              <a:srgbClr val="1CABE2">
                <a:alpha val="100000"/>
              </a:srgbClr>
            </a:solidFill>
          </p:spPr>
          <p:txBody>
            <a:bodyPr/>
            <a:lstStyle/>
            <a:p/>
          </p:txBody>
        </p:sp>
        <p:sp>
          <p:nvSpPr>
            <p:cNvPr id="39" name="rc39"/>
            <p:cNvSpPr/>
            <p:nvPr/>
          </p:nvSpPr>
          <p:spPr>
            <a:xfrm>
              <a:off x="6014654" y="3806211"/>
              <a:ext cx="249014" cy="67428"/>
            </a:xfrm>
            <a:prstGeom prst="rect">
              <a:avLst/>
            </a:prstGeom>
            <a:solidFill>
              <a:srgbClr val="1CABE2">
                <a:alpha val="100000"/>
              </a:srgbClr>
            </a:solidFill>
          </p:spPr>
          <p:txBody>
            <a:bodyPr/>
            <a:lstStyle/>
            <a:p/>
          </p:txBody>
        </p:sp>
        <p:sp>
          <p:nvSpPr>
            <p:cNvPr id="40" name="rc40"/>
            <p:cNvSpPr/>
            <p:nvPr/>
          </p:nvSpPr>
          <p:spPr>
            <a:xfrm>
              <a:off x="6291336" y="3839876"/>
              <a:ext cx="249014" cy="33763"/>
            </a:xfrm>
            <a:prstGeom prst="rect">
              <a:avLst/>
            </a:prstGeom>
            <a:solidFill>
              <a:srgbClr val="1CABE2">
                <a:alpha val="100000"/>
              </a:srgbClr>
            </a:solidFill>
          </p:spPr>
          <p:txBody>
            <a:bodyPr/>
            <a:lstStyle/>
            <a:p/>
          </p:txBody>
        </p:sp>
        <p:sp>
          <p:nvSpPr>
            <p:cNvPr id="41" name="rc41"/>
            <p:cNvSpPr/>
            <p:nvPr/>
          </p:nvSpPr>
          <p:spPr>
            <a:xfrm>
              <a:off x="6568018" y="3805906"/>
              <a:ext cx="249014" cy="67733"/>
            </a:xfrm>
            <a:prstGeom prst="rect">
              <a:avLst/>
            </a:prstGeom>
            <a:solidFill>
              <a:srgbClr val="1CABE2">
                <a:alpha val="100000"/>
              </a:srgbClr>
            </a:solidFill>
          </p:spPr>
          <p:txBody>
            <a:bodyPr/>
            <a:lstStyle/>
            <a:p/>
          </p:txBody>
        </p:sp>
        <p:sp>
          <p:nvSpPr>
            <p:cNvPr id="42" name="rc42"/>
            <p:cNvSpPr/>
            <p:nvPr/>
          </p:nvSpPr>
          <p:spPr>
            <a:xfrm>
              <a:off x="6844701" y="3805709"/>
              <a:ext cx="249014" cy="67930"/>
            </a:xfrm>
            <a:prstGeom prst="rect">
              <a:avLst/>
            </a:prstGeom>
            <a:solidFill>
              <a:srgbClr val="1CABE2">
                <a:alpha val="100000"/>
              </a:srgbClr>
            </a:solidFill>
          </p:spPr>
          <p:txBody>
            <a:bodyPr/>
            <a:lstStyle/>
            <a:p/>
          </p:txBody>
        </p:sp>
        <p:sp>
          <p:nvSpPr>
            <p:cNvPr id="43" name="rc43"/>
            <p:cNvSpPr/>
            <p:nvPr/>
          </p:nvSpPr>
          <p:spPr>
            <a:xfrm>
              <a:off x="7121383" y="3839866"/>
              <a:ext cx="249014" cy="33773"/>
            </a:xfrm>
            <a:prstGeom prst="rect">
              <a:avLst/>
            </a:prstGeom>
            <a:solidFill>
              <a:srgbClr val="1CABE2">
                <a:alpha val="100000"/>
              </a:srgbClr>
            </a:solidFill>
          </p:spPr>
          <p:txBody>
            <a:bodyPr/>
            <a:lstStyle/>
            <a:p/>
          </p:txBody>
        </p:sp>
        <p:sp>
          <p:nvSpPr>
            <p:cNvPr id="44" name="rc44"/>
            <p:cNvSpPr/>
            <p:nvPr/>
          </p:nvSpPr>
          <p:spPr>
            <a:xfrm>
              <a:off x="7398065" y="3840053"/>
              <a:ext cx="249014" cy="33586"/>
            </a:xfrm>
            <a:prstGeom prst="rect">
              <a:avLst/>
            </a:prstGeom>
            <a:solidFill>
              <a:srgbClr val="1CABE2">
                <a:alpha val="100000"/>
              </a:srgbClr>
            </a:solidFill>
          </p:spPr>
          <p:txBody>
            <a:bodyPr/>
            <a:lstStyle/>
            <a:p/>
          </p:txBody>
        </p:sp>
        <p:sp>
          <p:nvSpPr>
            <p:cNvPr id="45" name="rc45"/>
            <p:cNvSpPr/>
            <p:nvPr/>
          </p:nvSpPr>
          <p:spPr>
            <a:xfrm>
              <a:off x="7674748" y="3840456"/>
              <a:ext cx="249014" cy="33183"/>
            </a:xfrm>
            <a:prstGeom prst="rect">
              <a:avLst/>
            </a:prstGeom>
            <a:solidFill>
              <a:srgbClr val="1CABE2">
                <a:alpha val="100000"/>
              </a:srgbClr>
            </a:solidFill>
          </p:spPr>
          <p:txBody>
            <a:bodyPr/>
            <a:lstStyle/>
            <a:p/>
          </p:txBody>
        </p:sp>
        <p:sp>
          <p:nvSpPr>
            <p:cNvPr id="46" name="rc46"/>
            <p:cNvSpPr/>
            <p:nvPr/>
          </p:nvSpPr>
          <p:spPr>
            <a:xfrm>
              <a:off x="7951430" y="3840554"/>
              <a:ext cx="249014" cy="33085"/>
            </a:xfrm>
            <a:prstGeom prst="rect">
              <a:avLst/>
            </a:prstGeom>
            <a:solidFill>
              <a:srgbClr val="1CABE2">
                <a:alpha val="100000"/>
              </a:srgbClr>
            </a:solidFill>
          </p:spPr>
          <p:txBody>
            <a:bodyPr/>
            <a:lstStyle/>
            <a:p/>
          </p:txBody>
        </p:sp>
        <p:sp>
          <p:nvSpPr>
            <p:cNvPr id="47" name="rc47"/>
            <p:cNvSpPr/>
            <p:nvPr/>
          </p:nvSpPr>
          <p:spPr>
            <a:xfrm>
              <a:off x="1311054" y="2162710"/>
              <a:ext cx="249014" cy="194416"/>
            </a:xfrm>
            <a:prstGeom prst="rect">
              <a:avLst/>
            </a:prstGeom>
            <a:solidFill>
              <a:srgbClr val="B3B3B3">
                <a:alpha val="100000"/>
              </a:srgbClr>
            </a:solidFill>
          </p:spPr>
          <p:txBody>
            <a:bodyPr/>
            <a:lstStyle/>
            <a:p/>
          </p:txBody>
        </p:sp>
        <p:sp>
          <p:nvSpPr>
            <p:cNvPr id="48" name="rc48"/>
            <p:cNvSpPr/>
            <p:nvPr/>
          </p:nvSpPr>
          <p:spPr>
            <a:xfrm>
              <a:off x="1587736" y="2439157"/>
              <a:ext cx="249014" cy="37753"/>
            </a:xfrm>
            <a:prstGeom prst="rect">
              <a:avLst/>
            </a:prstGeom>
            <a:solidFill>
              <a:srgbClr val="B3B3B3">
                <a:alpha val="100000"/>
              </a:srgbClr>
            </a:solidFill>
          </p:spPr>
          <p:txBody>
            <a:bodyPr/>
            <a:lstStyle/>
            <a:p/>
          </p:txBody>
        </p:sp>
        <p:sp>
          <p:nvSpPr>
            <p:cNvPr id="49" name="rc49"/>
            <p:cNvSpPr/>
            <p:nvPr/>
          </p:nvSpPr>
          <p:spPr>
            <a:xfrm>
              <a:off x="1864419" y="2574929"/>
              <a:ext cx="249014" cy="36082"/>
            </a:xfrm>
            <a:prstGeom prst="rect">
              <a:avLst/>
            </a:prstGeom>
            <a:solidFill>
              <a:srgbClr val="B3B3B3">
                <a:alpha val="100000"/>
              </a:srgbClr>
            </a:solidFill>
          </p:spPr>
          <p:txBody>
            <a:bodyPr/>
            <a:lstStyle/>
            <a:p/>
          </p:txBody>
        </p:sp>
        <p:sp>
          <p:nvSpPr>
            <p:cNvPr id="50" name="rc50"/>
            <p:cNvSpPr/>
            <p:nvPr/>
          </p:nvSpPr>
          <p:spPr>
            <a:xfrm>
              <a:off x="2141101" y="2741222"/>
              <a:ext cx="249014" cy="70779"/>
            </a:xfrm>
            <a:prstGeom prst="rect">
              <a:avLst/>
            </a:prstGeom>
            <a:solidFill>
              <a:srgbClr val="B3B3B3">
                <a:alpha val="100000"/>
              </a:srgbClr>
            </a:solidFill>
          </p:spPr>
          <p:txBody>
            <a:bodyPr/>
            <a:lstStyle/>
            <a:p/>
          </p:txBody>
        </p:sp>
        <p:sp>
          <p:nvSpPr>
            <p:cNvPr id="51" name="rc51"/>
            <p:cNvSpPr/>
            <p:nvPr/>
          </p:nvSpPr>
          <p:spPr>
            <a:xfrm>
              <a:off x="2417783" y="2922392"/>
              <a:ext cx="249014" cy="101919"/>
            </a:xfrm>
            <a:prstGeom prst="rect">
              <a:avLst/>
            </a:prstGeom>
            <a:solidFill>
              <a:srgbClr val="B3B3B3">
                <a:alpha val="100000"/>
              </a:srgbClr>
            </a:solidFill>
          </p:spPr>
          <p:txBody>
            <a:bodyPr/>
            <a:lstStyle/>
            <a:p/>
          </p:txBody>
        </p:sp>
        <p:sp>
          <p:nvSpPr>
            <p:cNvPr id="52" name="rc52"/>
            <p:cNvSpPr/>
            <p:nvPr/>
          </p:nvSpPr>
          <p:spPr>
            <a:xfrm>
              <a:off x="2694466" y="3190034"/>
              <a:ext cx="249014" cy="130210"/>
            </a:xfrm>
            <a:prstGeom prst="rect">
              <a:avLst/>
            </a:prstGeom>
            <a:solidFill>
              <a:srgbClr val="B3B3B3">
                <a:alpha val="100000"/>
              </a:srgbClr>
            </a:solidFill>
          </p:spPr>
          <p:txBody>
            <a:bodyPr/>
            <a:lstStyle/>
            <a:p/>
          </p:txBody>
        </p:sp>
        <p:sp>
          <p:nvSpPr>
            <p:cNvPr id="53" name="rc53"/>
            <p:cNvSpPr/>
            <p:nvPr/>
          </p:nvSpPr>
          <p:spPr>
            <a:xfrm>
              <a:off x="2971148" y="3510484"/>
              <a:ext cx="249014" cy="66023"/>
            </a:xfrm>
            <a:prstGeom prst="rect">
              <a:avLst/>
            </a:prstGeom>
            <a:solidFill>
              <a:srgbClr val="B3B3B3">
                <a:alpha val="100000"/>
              </a:srgbClr>
            </a:solidFill>
          </p:spPr>
          <p:txBody>
            <a:bodyPr/>
            <a:lstStyle/>
            <a:p/>
          </p:txBody>
        </p:sp>
        <p:sp>
          <p:nvSpPr>
            <p:cNvPr id="54" name="rc54"/>
            <p:cNvSpPr/>
            <p:nvPr/>
          </p:nvSpPr>
          <p:spPr>
            <a:xfrm>
              <a:off x="3247830" y="3611264"/>
              <a:ext cx="249014" cy="32800"/>
            </a:xfrm>
            <a:prstGeom prst="rect">
              <a:avLst/>
            </a:prstGeom>
            <a:solidFill>
              <a:srgbClr val="B3B3B3">
                <a:alpha val="100000"/>
              </a:srgbClr>
            </a:solidFill>
          </p:spPr>
          <p:txBody>
            <a:bodyPr/>
            <a:lstStyle/>
            <a:p/>
          </p:txBody>
        </p:sp>
        <p:sp>
          <p:nvSpPr>
            <p:cNvPr id="55" name="rc55"/>
            <p:cNvSpPr/>
            <p:nvPr/>
          </p:nvSpPr>
          <p:spPr>
            <a:xfrm>
              <a:off x="3524513" y="3608532"/>
              <a:ext cx="249014" cy="33134"/>
            </a:xfrm>
            <a:prstGeom prst="rect">
              <a:avLst/>
            </a:prstGeom>
            <a:solidFill>
              <a:srgbClr val="B3B3B3">
                <a:alpha val="100000"/>
              </a:srgbClr>
            </a:solidFill>
          </p:spPr>
          <p:txBody>
            <a:bodyPr/>
            <a:lstStyle/>
            <a:p/>
          </p:txBody>
        </p:sp>
        <p:sp>
          <p:nvSpPr>
            <p:cNvPr id="56" name="rc56"/>
            <p:cNvSpPr/>
            <p:nvPr/>
          </p:nvSpPr>
          <p:spPr>
            <a:xfrm>
              <a:off x="3801195" y="3649165"/>
              <a:ext cx="249014" cy="32063"/>
            </a:xfrm>
            <a:prstGeom prst="rect">
              <a:avLst/>
            </a:prstGeom>
            <a:solidFill>
              <a:srgbClr val="B3B3B3">
                <a:alpha val="100000"/>
              </a:srgbClr>
            </a:solidFill>
          </p:spPr>
          <p:txBody>
            <a:bodyPr/>
            <a:lstStyle/>
            <a:p/>
          </p:txBody>
        </p:sp>
        <p:sp>
          <p:nvSpPr>
            <p:cNvPr id="57" name="rc57"/>
            <p:cNvSpPr/>
            <p:nvPr/>
          </p:nvSpPr>
          <p:spPr>
            <a:xfrm>
              <a:off x="4077877" y="3649823"/>
              <a:ext cx="249014" cy="31975"/>
            </a:xfrm>
            <a:prstGeom prst="rect">
              <a:avLst/>
            </a:prstGeom>
            <a:solidFill>
              <a:srgbClr val="B3B3B3">
                <a:alpha val="100000"/>
              </a:srgbClr>
            </a:solidFill>
          </p:spPr>
          <p:txBody>
            <a:bodyPr/>
            <a:lstStyle/>
            <a:p/>
          </p:txBody>
        </p:sp>
        <p:sp>
          <p:nvSpPr>
            <p:cNvPr id="58" name="rc58"/>
            <p:cNvSpPr/>
            <p:nvPr/>
          </p:nvSpPr>
          <p:spPr>
            <a:xfrm>
              <a:off x="4354560" y="3681061"/>
              <a:ext cx="249014" cy="32093"/>
            </a:xfrm>
            <a:prstGeom prst="rect">
              <a:avLst/>
            </a:prstGeom>
            <a:solidFill>
              <a:srgbClr val="B3B3B3">
                <a:alpha val="100000"/>
              </a:srgbClr>
            </a:solidFill>
          </p:spPr>
          <p:txBody>
            <a:bodyPr/>
            <a:lstStyle/>
            <a:p/>
          </p:txBody>
        </p:sp>
        <p:sp>
          <p:nvSpPr>
            <p:cNvPr id="59" name="rc59"/>
            <p:cNvSpPr/>
            <p:nvPr/>
          </p:nvSpPr>
          <p:spPr>
            <a:xfrm>
              <a:off x="4631242" y="3744108"/>
              <a:ext cx="249014" cy="32378"/>
            </a:xfrm>
            <a:prstGeom prst="rect">
              <a:avLst/>
            </a:prstGeom>
            <a:solidFill>
              <a:srgbClr val="B3B3B3">
                <a:alpha val="100000"/>
              </a:srgbClr>
            </a:solidFill>
          </p:spPr>
          <p:txBody>
            <a:bodyPr/>
            <a:lstStyle/>
            <a:p/>
          </p:txBody>
        </p:sp>
        <p:sp>
          <p:nvSpPr>
            <p:cNvPr id="60" name="rc60"/>
            <p:cNvSpPr/>
            <p:nvPr/>
          </p:nvSpPr>
          <p:spPr>
            <a:xfrm>
              <a:off x="4907924" y="3644929"/>
              <a:ext cx="249014" cy="32672"/>
            </a:xfrm>
            <a:prstGeom prst="rect">
              <a:avLst/>
            </a:prstGeom>
            <a:solidFill>
              <a:srgbClr val="B3B3B3">
                <a:alpha val="100000"/>
              </a:srgbClr>
            </a:solidFill>
          </p:spPr>
          <p:txBody>
            <a:bodyPr/>
            <a:lstStyle/>
            <a:p/>
          </p:txBody>
        </p:sp>
        <p:sp>
          <p:nvSpPr>
            <p:cNvPr id="61" name="rc61"/>
            <p:cNvSpPr/>
            <p:nvPr/>
          </p:nvSpPr>
          <p:spPr>
            <a:xfrm>
              <a:off x="5184607" y="3642650"/>
              <a:ext cx="249014" cy="32997"/>
            </a:xfrm>
            <a:prstGeom prst="rect">
              <a:avLst/>
            </a:prstGeom>
            <a:solidFill>
              <a:srgbClr val="B3B3B3">
                <a:alpha val="100000"/>
              </a:srgbClr>
            </a:solidFill>
          </p:spPr>
          <p:txBody>
            <a:bodyPr/>
            <a:lstStyle/>
            <a:p/>
          </p:txBody>
        </p:sp>
        <p:sp>
          <p:nvSpPr>
            <p:cNvPr id="62" name="rc62"/>
            <p:cNvSpPr/>
            <p:nvPr/>
          </p:nvSpPr>
          <p:spPr>
            <a:xfrm>
              <a:off x="5461289" y="3740757"/>
              <a:ext cx="249014" cy="33223"/>
            </a:xfrm>
            <a:prstGeom prst="rect">
              <a:avLst/>
            </a:prstGeom>
            <a:solidFill>
              <a:srgbClr val="B3B3B3">
                <a:alpha val="100000"/>
              </a:srgbClr>
            </a:solidFill>
          </p:spPr>
          <p:txBody>
            <a:bodyPr/>
            <a:lstStyle/>
            <a:p/>
          </p:txBody>
        </p:sp>
        <p:sp>
          <p:nvSpPr>
            <p:cNvPr id="63" name="rc63"/>
            <p:cNvSpPr/>
            <p:nvPr/>
          </p:nvSpPr>
          <p:spPr>
            <a:xfrm>
              <a:off x="5737971" y="3739686"/>
              <a:ext cx="249014" cy="33488"/>
            </a:xfrm>
            <a:prstGeom prst="rect">
              <a:avLst/>
            </a:prstGeom>
            <a:solidFill>
              <a:srgbClr val="B3B3B3">
                <a:alpha val="100000"/>
              </a:srgbClr>
            </a:solidFill>
          </p:spPr>
          <p:txBody>
            <a:bodyPr/>
            <a:lstStyle/>
            <a:p/>
          </p:txBody>
        </p:sp>
        <p:sp>
          <p:nvSpPr>
            <p:cNvPr id="64" name="rc64"/>
            <p:cNvSpPr/>
            <p:nvPr/>
          </p:nvSpPr>
          <p:spPr>
            <a:xfrm>
              <a:off x="6014654" y="3772486"/>
              <a:ext cx="249014" cy="33724"/>
            </a:xfrm>
            <a:prstGeom prst="rect">
              <a:avLst/>
            </a:prstGeom>
            <a:solidFill>
              <a:srgbClr val="B3B3B3">
                <a:alpha val="100000"/>
              </a:srgbClr>
            </a:solidFill>
          </p:spPr>
          <p:txBody>
            <a:bodyPr/>
            <a:lstStyle/>
            <a:p/>
          </p:txBody>
        </p:sp>
        <p:sp>
          <p:nvSpPr>
            <p:cNvPr id="65" name="rc65"/>
            <p:cNvSpPr/>
            <p:nvPr/>
          </p:nvSpPr>
          <p:spPr>
            <a:xfrm>
              <a:off x="6291336" y="3772339"/>
              <a:ext cx="249014" cy="67537"/>
            </a:xfrm>
            <a:prstGeom prst="rect">
              <a:avLst/>
            </a:prstGeom>
            <a:solidFill>
              <a:srgbClr val="B3B3B3">
                <a:alpha val="100000"/>
              </a:srgbClr>
            </a:solidFill>
          </p:spPr>
          <p:txBody>
            <a:bodyPr/>
            <a:lstStyle/>
            <a:p/>
          </p:txBody>
        </p:sp>
        <p:sp>
          <p:nvSpPr>
            <p:cNvPr id="66" name="rc66"/>
            <p:cNvSpPr/>
            <p:nvPr/>
          </p:nvSpPr>
          <p:spPr>
            <a:xfrm>
              <a:off x="6568018" y="3772044"/>
              <a:ext cx="249014" cy="33861"/>
            </a:xfrm>
            <a:prstGeom prst="rect">
              <a:avLst/>
            </a:prstGeom>
            <a:solidFill>
              <a:srgbClr val="B3B3B3">
                <a:alpha val="100000"/>
              </a:srgbClr>
            </a:solidFill>
          </p:spPr>
          <p:txBody>
            <a:bodyPr/>
            <a:lstStyle/>
            <a:p/>
          </p:txBody>
        </p:sp>
        <p:sp>
          <p:nvSpPr>
            <p:cNvPr id="67" name="rc67"/>
            <p:cNvSpPr/>
            <p:nvPr/>
          </p:nvSpPr>
          <p:spPr>
            <a:xfrm>
              <a:off x="6844701" y="3771749"/>
              <a:ext cx="249014" cy="33960"/>
            </a:xfrm>
            <a:prstGeom prst="rect">
              <a:avLst/>
            </a:prstGeom>
            <a:solidFill>
              <a:srgbClr val="B3B3B3">
                <a:alpha val="100000"/>
              </a:srgbClr>
            </a:solidFill>
          </p:spPr>
          <p:txBody>
            <a:bodyPr/>
            <a:lstStyle/>
            <a:p/>
          </p:txBody>
        </p:sp>
        <p:sp>
          <p:nvSpPr>
            <p:cNvPr id="68" name="rc68"/>
            <p:cNvSpPr/>
            <p:nvPr/>
          </p:nvSpPr>
          <p:spPr>
            <a:xfrm>
              <a:off x="7121383" y="3839866"/>
              <a:ext cx="249014" cy="0"/>
            </a:xfrm>
            <a:prstGeom prst="rect">
              <a:avLst/>
            </a:prstGeom>
            <a:solidFill>
              <a:srgbClr val="B3B3B3">
                <a:alpha val="100000"/>
              </a:srgbClr>
            </a:solidFill>
          </p:spPr>
          <p:txBody>
            <a:bodyPr/>
            <a:lstStyle/>
            <a:p/>
          </p:txBody>
        </p:sp>
        <p:sp>
          <p:nvSpPr>
            <p:cNvPr id="69" name="rc69"/>
            <p:cNvSpPr/>
            <p:nvPr/>
          </p:nvSpPr>
          <p:spPr>
            <a:xfrm>
              <a:off x="7398065" y="3840053"/>
              <a:ext cx="249014" cy="0"/>
            </a:xfrm>
            <a:prstGeom prst="rect">
              <a:avLst/>
            </a:prstGeom>
            <a:solidFill>
              <a:srgbClr val="B3B3B3">
                <a:alpha val="100000"/>
              </a:srgbClr>
            </a:solidFill>
          </p:spPr>
          <p:txBody>
            <a:bodyPr/>
            <a:lstStyle/>
            <a:p/>
          </p:txBody>
        </p:sp>
        <p:sp>
          <p:nvSpPr>
            <p:cNvPr id="70" name="rc70"/>
            <p:cNvSpPr/>
            <p:nvPr/>
          </p:nvSpPr>
          <p:spPr>
            <a:xfrm>
              <a:off x="7674748" y="3840456"/>
              <a:ext cx="249014" cy="0"/>
            </a:xfrm>
            <a:prstGeom prst="rect">
              <a:avLst/>
            </a:prstGeom>
            <a:solidFill>
              <a:srgbClr val="B3B3B3">
                <a:alpha val="100000"/>
              </a:srgbClr>
            </a:solidFill>
          </p:spPr>
          <p:txBody>
            <a:bodyPr/>
            <a:lstStyle/>
            <a:p/>
          </p:txBody>
        </p:sp>
        <p:sp>
          <p:nvSpPr>
            <p:cNvPr id="71" name="rc71"/>
            <p:cNvSpPr/>
            <p:nvPr/>
          </p:nvSpPr>
          <p:spPr>
            <a:xfrm>
              <a:off x="7951430" y="3840554"/>
              <a:ext cx="249014" cy="0"/>
            </a:xfrm>
            <a:prstGeom prst="rect">
              <a:avLst/>
            </a:prstGeom>
            <a:solidFill>
              <a:srgbClr val="B3B3B3">
                <a:alpha val="100000"/>
              </a:srgbClr>
            </a:solidFill>
          </p:spPr>
          <p:txBody>
            <a:bodyPr/>
            <a:lstStyle/>
            <a:p/>
          </p:txBody>
        </p:sp>
        <p:sp>
          <p:nvSpPr>
            <p:cNvPr id="72" name="pl72"/>
            <p:cNvSpPr/>
            <p:nvPr/>
          </p:nvSpPr>
          <p:spPr>
            <a:xfrm>
              <a:off x="1435561" y="1050606"/>
              <a:ext cx="6640376" cy="1083588"/>
            </a:xfrm>
            <a:custGeom>
              <a:avLst/>
              <a:pathLst>
                <a:path w="6640376" h="1083588">
                  <a:moveTo>
                    <a:pt x="0" y="1083588"/>
                  </a:moveTo>
                  <a:lnTo>
                    <a:pt x="276682" y="1026557"/>
                  </a:lnTo>
                  <a:lnTo>
                    <a:pt x="553364" y="969526"/>
                  </a:lnTo>
                  <a:lnTo>
                    <a:pt x="830047" y="826949"/>
                  </a:lnTo>
                  <a:lnTo>
                    <a:pt x="1106729" y="684371"/>
                  </a:lnTo>
                  <a:lnTo>
                    <a:pt x="1383411" y="456247"/>
                  </a:lnTo>
                  <a:lnTo>
                    <a:pt x="1660094" y="228123"/>
                  </a:lnTo>
                  <a:lnTo>
                    <a:pt x="1936776" y="171092"/>
                  </a:lnTo>
                  <a:lnTo>
                    <a:pt x="2213458" y="171092"/>
                  </a:lnTo>
                  <a:lnTo>
                    <a:pt x="2490141" y="142577"/>
                  </a:lnTo>
                  <a:lnTo>
                    <a:pt x="2766823" y="142577"/>
                  </a:lnTo>
                  <a:lnTo>
                    <a:pt x="3043505" y="114061"/>
                  </a:lnTo>
                  <a:lnTo>
                    <a:pt x="3320188" y="57030"/>
                  </a:lnTo>
                  <a:lnTo>
                    <a:pt x="3596870" y="142577"/>
                  </a:lnTo>
                  <a:lnTo>
                    <a:pt x="3873552" y="142577"/>
                  </a:lnTo>
                  <a:lnTo>
                    <a:pt x="4150235" y="57030"/>
                  </a:lnTo>
                  <a:lnTo>
                    <a:pt x="4426917" y="57030"/>
                  </a:lnTo>
                  <a:lnTo>
                    <a:pt x="4703599" y="28515"/>
                  </a:lnTo>
                  <a:lnTo>
                    <a:pt x="4980282" y="0"/>
                  </a:lnTo>
                  <a:lnTo>
                    <a:pt x="5256964" y="28515"/>
                  </a:lnTo>
                  <a:lnTo>
                    <a:pt x="5533646" y="28515"/>
                  </a:lnTo>
                  <a:lnTo>
                    <a:pt x="5810329" y="0"/>
                  </a:lnTo>
                  <a:lnTo>
                    <a:pt x="6087011" y="0"/>
                  </a:lnTo>
                  <a:lnTo>
                    <a:pt x="6363693" y="0"/>
                  </a:lnTo>
                  <a:lnTo>
                    <a:pt x="6640376" y="0"/>
                  </a:lnTo>
                </a:path>
              </a:pathLst>
            </a:custGeom>
            <a:ln w="27101" cap="flat">
              <a:solidFill>
                <a:srgbClr val="0058AB">
                  <a:alpha val="50196"/>
                </a:srgbClr>
              </a:solidFill>
              <a:prstDash val="solid"/>
              <a:round/>
            </a:ln>
          </p:spPr>
          <p:txBody>
            <a:bodyPr/>
            <a:lstStyle/>
            <a:p/>
          </p:txBody>
        </p:sp>
        <p:sp>
          <p:nvSpPr>
            <p:cNvPr id="73" name="pl73"/>
            <p:cNvSpPr/>
            <p:nvPr/>
          </p:nvSpPr>
          <p:spPr>
            <a:xfrm>
              <a:off x="1435561" y="1050606"/>
              <a:ext cx="6640376" cy="1226166"/>
            </a:xfrm>
            <a:custGeom>
              <a:avLst/>
              <a:pathLst>
                <a:path w="6640376" h="1226166">
                  <a:moveTo>
                    <a:pt x="0" y="1226166"/>
                  </a:moveTo>
                  <a:lnTo>
                    <a:pt x="276682" y="1055073"/>
                  </a:lnTo>
                  <a:lnTo>
                    <a:pt x="553364" y="998042"/>
                  </a:lnTo>
                  <a:lnTo>
                    <a:pt x="830047" y="883980"/>
                  </a:lnTo>
                  <a:lnTo>
                    <a:pt x="1106729" y="769918"/>
                  </a:lnTo>
                  <a:lnTo>
                    <a:pt x="1383411" y="570309"/>
                  </a:lnTo>
                  <a:lnTo>
                    <a:pt x="1660094" y="285154"/>
                  </a:lnTo>
                  <a:lnTo>
                    <a:pt x="1936776" y="199608"/>
                  </a:lnTo>
                  <a:lnTo>
                    <a:pt x="2213458" y="199608"/>
                  </a:lnTo>
                  <a:lnTo>
                    <a:pt x="2490141" y="171092"/>
                  </a:lnTo>
                  <a:lnTo>
                    <a:pt x="2766823" y="171092"/>
                  </a:lnTo>
                  <a:lnTo>
                    <a:pt x="3043505" y="142577"/>
                  </a:lnTo>
                  <a:lnTo>
                    <a:pt x="3320188" y="85546"/>
                  </a:lnTo>
                  <a:lnTo>
                    <a:pt x="3596870" y="171092"/>
                  </a:lnTo>
                  <a:lnTo>
                    <a:pt x="3873552" y="171092"/>
                  </a:lnTo>
                  <a:lnTo>
                    <a:pt x="4150235" y="85546"/>
                  </a:lnTo>
                  <a:lnTo>
                    <a:pt x="4426917" y="85546"/>
                  </a:lnTo>
                  <a:lnTo>
                    <a:pt x="4703599" y="57030"/>
                  </a:lnTo>
                  <a:lnTo>
                    <a:pt x="4980282" y="57030"/>
                  </a:lnTo>
                  <a:lnTo>
                    <a:pt x="5256964" y="57030"/>
                  </a:lnTo>
                  <a:lnTo>
                    <a:pt x="5533646" y="57030"/>
                  </a:lnTo>
                  <a:lnTo>
                    <a:pt x="5810329" y="0"/>
                  </a:lnTo>
                  <a:lnTo>
                    <a:pt x="6087011" y="0"/>
                  </a:lnTo>
                  <a:lnTo>
                    <a:pt x="6363693" y="0"/>
                  </a:lnTo>
                  <a:lnTo>
                    <a:pt x="6640376" y="0"/>
                  </a:lnTo>
                </a:path>
              </a:pathLst>
            </a:custGeom>
            <a:ln w="27101" cap="flat">
              <a:solidFill>
                <a:srgbClr val="333333">
                  <a:alpha val="50196"/>
                </a:srgbClr>
              </a:solidFill>
              <a:prstDash val="solid"/>
              <a:round/>
            </a:ln>
          </p:spPr>
          <p:txBody>
            <a:bodyPr/>
            <a:lstStyle/>
            <a:p/>
          </p:txBody>
        </p:sp>
        <p:sp>
          <p:nvSpPr>
            <p:cNvPr id="74" name="tx74"/>
            <p:cNvSpPr/>
            <p:nvPr/>
          </p:nvSpPr>
          <p:spPr>
            <a:xfrm>
              <a:off x="6632236"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690891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7185600"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462283"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738965"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8015647"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32236"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1" name="tx81"/>
            <p:cNvSpPr/>
            <p:nvPr/>
          </p:nvSpPr>
          <p:spPr>
            <a:xfrm>
              <a:off x="690891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2" name="tx82"/>
            <p:cNvSpPr/>
            <p:nvPr/>
          </p:nvSpPr>
          <p:spPr>
            <a:xfrm>
              <a:off x="7185600"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7462283"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7738965"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8015647"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1345126" y="30749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87" name="tx87"/>
            <p:cNvSpPr/>
            <p:nvPr/>
          </p:nvSpPr>
          <p:spPr>
            <a:xfrm>
              <a:off x="2758683" y="3556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88" name="tx88"/>
            <p:cNvSpPr/>
            <p:nvPr/>
          </p:nvSpPr>
          <p:spPr>
            <a:xfrm>
              <a:off x="4142095" y="3737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89" name="tx89"/>
            <p:cNvSpPr/>
            <p:nvPr/>
          </p:nvSpPr>
          <p:spPr>
            <a:xfrm>
              <a:off x="5525506" y="378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90" name="tx90"/>
            <p:cNvSpPr/>
            <p:nvPr/>
          </p:nvSpPr>
          <p:spPr>
            <a:xfrm>
              <a:off x="6662380" y="380197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1" name="tx91"/>
            <p:cNvSpPr/>
            <p:nvPr/>
          </p:nvSpPr>
          <p:spPr>
            <a:xfrm>
              <a:off x="6939063" y="380188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2" name="tx92"/>
            <p:cNvSpPr/>
            <p:nvPr/>
          </p:nvSpPr>
          <p:spPr>
            <a:xfrm>
              <a:off x="7215745" y="381626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3" name="tx93"/>
            <p:cNvSpPr/>
            <p:nvPr/>
          </p:nvSpPr>
          <p:spPr>
            <a:xfrm>
              <a:off x="7492427" y="381635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4" name="tx94"/>
            <p:cNvSpPr/>
            <p:nvPr/>
          </p:nvSpPr>
          <p:spPr>
            <a:xfrm>
              <a:off x="7769110" y="381655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5" name="tx95"/>
            <p:cNvSpPr/>
            <p:nvPr/>
          </p:nvSpPr>
          <p:spPr>
            <a:xfrm>
              <a:off x="8045792" y="38166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6" name="tx96"/>
            <p:cNvSpPr/>
            <p:nvPr/>
          </p:nvSpPr>
          <p:spPr>
            <a:xfrm>
              <a:off x="1375271" y="22194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97" name="tx97"/>
            <p:cNvSpPr/>
            <p:nvPr/>
          </p:nvSpPr>
          <p:spPr>
            <a:xfrm>
              <a:off x="2758683" y="32146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8" name="tx98"/>
            <p:cNvSpPr/>
            <p:nvPr/>
          </p:nvSpPr>
          <p:spPr>
            <a:xfrm>
              <a:off x="4172239" y="362531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9" name="tx99"/>
            <p:cNvSpPr/>
            <p:nvPr/>
          </p:nvSpPr>
          <p:spPr>
            <a:xfrm>
              <a:off x="5555651" y="371687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0" name="tx100"/>
            <p:cNvSpPr/>
            <p:nvPr/>
          </p:nvSpPr>
          <p:spPr>
            <a:xfrm>
              <a:off x="6662380" y="37484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1" name="tx101"/>
            <p:cNvSpPr/>
            <p:nvPr/>
          </p:nvSpPr>
          <p:spPr>
            <a:xfrm>
              <a:off x="6939063" y="374823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2" name="tx102"/>
            <p:cNvSpPr/>
            <p:nvPr/>
          </p:nvSpPr>
          <p:spPr>
            <a:xfrm>
              <a:off x="1345126" y="204599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03" name="tx103"/>
            <p:cNvSpPr/>
            <p:nvPr/>
          </p:nvSpPr>
          <p:spPr>
            <a:xfrm>
              <a:off x="2758683" y="30719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4" name="tx104"/>
            <p:cNvSpPr/>
            <p:nvPr/>
          </p:nvSpPr>
          <p:spPr>
            <a:xfrm>
              <a:off x="4142095" y="35317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05" name="tx105"/>
            <p:cNvSpPr/>
            <p:nvPr/>
          </p:nvSpPr>
          <p:spPr>
            <a:xfrm>
              <a:off x="5525506" y="3624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06" name="tx106"/>
            <p:cNvSpPr/>
            <p:nvPr/>
          </p:nvSpPr>
          <p:spPr>
            <a:xfrm>
              <a:off x="6632236" y="36540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07" name="tx107"/>
            <p:cNvSpPr/>
            <p:nvPr/>
          </p:nvSpPr>
          <p:spPr>
            <a:xfrm>
              <a:off x="6908918" y="3653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08" name="tx108"/>
            <p:cNvSpPr/>
            <p:nvPr/>
          </p:nvSpPr>
          <p:spPr>
            <a:xfrm>
              <a:off x="7215745" y="372177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9" name="tx109"/>
            <p:cNvSpPr/>
            <p:nvPr/>
          </p:nvSpPr>
          <p:spPr>
            <a:xfrm>
              <a:off x="7492427" y="37219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0" name="tx110"/>
            <p:cNvSpPr/>
            <p:nvPr/>
          </p:nvSpPr>
          <p:spPr>
            <a:xfrm>
              <a:off x="7769110" y="372236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1" name="tx111"/>
            <p:cNvSpPr/>
            <p:nvPr/>
          </p:nvSpPr>
          <p:spPr>
            <a:xfrm>
              <a:off x="8045792" y="37224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2" name="tx112"/>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3" name="tx113"/>
            <p:cNvSpPr/>
            <p:nvPr/>
          </p:nvSpPr>
          <p:spPr>
            <a:xfrm>
              <a:off x="577692" y="283888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4" name="tx114"/>
            <p:cNvSpPr/>
            <p:nvPr/>
          </p:nvSpPr>
          <p:spPr>
            <a:xfrm>
              <a:off x="577692" y="185623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5" name="tx115"/>
            <p:cNvSpPr/>
            <p:nvPr/>
          </p:nvSpPr>
          <p:spPr>
            <a:xfrm>
              <a:off x="577692" y="873526"/>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6" name="tx11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4" name="pl134"/>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5" name="tx135"/>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70912" y="4778716"/>
              <a:ext cx="201456" cy="201456"/>
            </a:xfrm>
            <a:prstGeom prst="rect">
              <a:avLst/>
            </a:prstGeom>
            <a:solidFill>
              <a:srgbClr val="B3B3B3">
                <a:alpha val="100000"/>
              </a:srgbClr>
            </a:solidFill>
          </p:spPr>
          <p:txBody>
            <a:bodyPr/>
            <a:lstStyle/>
            <a:p/>
          </p:txBody>
        </p:sp>
        <p:sp>
          <p:nvSpPr>
            <p:cNvPr id="138" name="rc138"/>
            <p:cNvSpPr/>
            <p:nvPr/>
          </p:nvSpPr>
          <p:spPr>
            <a:xfrm>
              <a:off x="5573066" y="4778716"/>
              <a:ext cx="201456" cy="201456"/>
            </a:xfrm>
            <a:prstGeom prst="rect">
              <a:avLst/>
            </a:prstGeom>
            <a:solidFill>
              <a:srgbClr val="1CABE2">
                <a:alpha val="100000"/>
              </a:srgbClr>
            </a:solidFill>
          </p:spPr>
          <p:txBody>
            <a:bodyPr/>
            <a:lstStyle/>
            <a:p/>
          </p:txBody>
        </p:sp>
        <p:sp>
          <p:nvSpPr>
            <p:cNvPr id="139" name="tx139"/>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66584" y="467611"/>
              <a:ext cx="72684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DPRK, 2000-2024</a:t>
              </a:r>
            </a:p>
          </p:txBody>
        </p:sp>
        <p:sp>
          <p:nvSpPr>
            <p:cNvPr id="142" name="pl142"/>
            <p:cNvSpPr/>
            <p:nvPr/>
          </p:nvSpPr>
          <p:spPr>
            <a:xfrm>
              <a:off x="214399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380986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547574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714161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297692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64280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630867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797455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311054" y="5650800"/>
              <a:ext cx="4593148" cy="164676"/>
            </a:xfrm>
            <a:prstGeom prst="rect">
              <a:avLst/>
            </a:prstGeom>
            <a:solidFill>
              <a:srgbClr val="1CABE2">
                <a:alpha val="100000"/>
              </a:srgbClr>
            </a:solidFill>
          </p:spPr>
          <p:txBody>
            <a:bodyPr/>
            <a:lstStyle/>
            <a:p/>
          </p:txBody>
        </p:sp>
        <p:sp>
          <p:nvSpPr>
            <p:cNvPr id="155" name="rc155"/>
            <p:cNvSpPr/>
            <p:nvPr/>
          </p:nvSpPr>
          <p:spPr>
            <a:xfrm>
              <a:off x="1311054" y="5444954"/>
              <a:ext cx="2250263" cy="164676"/>
            </a:xfrm>
            <a:prstGeom prst="rect">
              <a:avLst/>
            </a:prstGeom>
            <a:solidFill>
              <a:srgbClr val="1CABE2">
                <a:alpha val="100000"/>
              </a:srgbClr>
            </a:solidFill>
          </p:spPr>
          <p:txBody>
            <a:bodyPr/>
            <a:lstStyle/>
            <a:p/>
          </p:txBody>
        </p:sp>
        <p:sp>
          <p:nvSpPr>
            <p:cNvPr id="156" name="rc156"/>
            <p:cNvSpPr/>
            <p:nvPr/>
          </p:nvSpPr>
          <p:spPr>
            <a:xfrm>
              <a:off x="1311054" y="5239108"/>
              <a:ext cx="2243599" cy="164676"/>
            </a:xfrm>
            <a:prstGeom prst="rect">
              <a:avLst/>
            </a:prstGeom>
            <a:solidFill>
              <a:srgbClr val="1CABE2">
                <a:alpha val="100000"/>
              </a:srgbClr>
            </a:solidFill>
          </p:spPr>
          <p:txBody>
            <a:bodyPr/>
            <a:lstStyle/>
            <a:p/>
          </p:txBody>
        </p:sp>
        <p:sp>
          <p:nvSpPr>
            <p:cNvPr id="157" name="rc157"/>
            <p:cNvSpPr/>
            <p:nvPr/>
          </p:nvSpPr>
          <p:spPr>
            <a:xfrm>
              <a:off x="5904203" y="5650800"/>
              <a:ext cx="2296241" cy="164676"/>
            </a:xfrm>
            <a:prstGeom prst="rect">
              <a:avLst/>
            </a:prstGeom>
            <a:solidFill>
              <a:srgbClr val="B3B3B3">
                <a:alpha val="100000"/>
              </a:srgbClr>
            </a:solidFill>
          </p:spPr>
          <p:txBody>
            <a:bodyPr/>
            <a:lstStyle/>
            <a:p/>
          </p:txBody>
        </p:sp>
        <p:sp>
          <p:nvSpPr>
            <p:cNvPr id="158" name="rc158"/>
            <p:cNvSpPr/>
            <p:nvPr/>
          </p:nvSpPr>
          <p:spPr>
            <a:xfrm>
              <a:off x="3561317" y="5444954"/>
              <a:ext cx="0" cy="164676"/>
            </a:xfrm>
            <a:prstGeom prst="rect">
              <a:avLst/>
            </a:prstGeom>
            <a:solidFill>
              <a:srgbClr val="B3B3B3">
                <a:alpha val="100000"/>
              </a:srgbClr>
            </a:solidFill>
          </p:spPr>
          <p:txBody>
            <a:bodyPr/>
            <a:lstStyle/>
            <a:p/>
          </p:txBody>
        </p:sp>
        <p:sp>
          <p:nvSpPr>
            <p:cNvPr id="159" name="rc159"/>
            <p:cNvSpPr/>
            <p:nvPr/>
          </p:nvSpPr>
          <p:spPr>
            <a:xfrm>
              <a:off x="3554653" y="5239108"/>
              <a:ext cx="0" cy="164676"/>
            </a:xfrm>
            <a:prstGeom prst="rect">
              <a:avLst/>
            </a:prstGeom>
            <a:solidFill>
              <a:srgbClr val="B3B3B3">
                <a:alpha val="100000"/>
              </a:srgbClr>
            </a:solidFill>
          </p:spPr>
          <p:txBody>
            <a:bodyPr/>
            <a:lstStyle/>
            <a:p/>
          </p:txBody>
        </p:sp>
        <p:sp>
          <p:nvSpPr>
            <p:cNvPr id="160" name="tx160"/>
            <p:cNvSpPr/>
            <p:nvPr/>
          </p:nvSpPr>
          <p:spPr>
            <a:xfrm>
              <a:off x="8312971"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10.3</a:t>
              </a:r>
            </a:p>
          </p:txBody>
        </p:sp>
        <p:sp>
          <p:nvSpPr>
            <p:cNvPr id="161" name="tx161"/>
            <p:cNvSpPr/>
            <p:nvPr/>
          </p:nvSpPr>
          <p:spPr>
            <a:xfrm>
              <a:off x="3641689"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62" name="tx162"/>
            <p:cNvSpPr/>
            <p:nvPr/>
          </p:nvSpPr>
          <p:spPr>
            <a:xfrm>
              <a:off x="3635026"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63" name="tx163"/>
            <p:cNvSpPr/>
            <p:nvPr/>
          </p:nvSpPr>
          <p:spPr>
            <a:xfrm>
              <a:off x="3527256"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a:t>
              </a:r>
            </a:p>
          </p:txBody>
        </p:sp>
        <p:sp>
          <p:nvSpPr>
            <p:cNvPr id="164" name="tx164"/>
            <p:cNvSpPr/>
            <p:nvPr/>
          </p:nvSpPr>
          <p:spPr>
            <a:xfrm>
              <a:off x="2355813"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65" name="tx165"/>
            <p:cNvSpPr/>
            <p:nvPr/>
          </p:nvSpPr>
          <p:spPr>
            <a:xfrm>
              <a:off x="2352482"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66" name="tx166"/>
            <p:cNvSpPr/>
            <p:nvPr/>
          </p:nvSpPr>
          <p:spPr>
            <a:xfrm>
              <a:off x="6971951"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67" name="tx167"/>
            <p:cNvSpPr/>
            <p:nvPr/>
          </p:nvSpPr>
          <p:spPr>
            <a:xfrm>
              <a:off x="3447181"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8" name="tx168"/>
            <p:cNvSpPr/>
            <p:nvPr/>
          </p:nvSpPr>
          <p:spPr>
            <a:xfrm>
              <a:off x="3440518"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9" name="tx169"/>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0" name="tx170"/>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1" name="tx171"/>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116736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3" name="tx173"/>
            <p:cNvSpPr/>
            <p:nvPr/>
          </p:nvSpPr>
          <p:spPr>
            <a:xfrm>
              <a:off x="2833238"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74" name="tx174"/>
            <p:cNvSpPr/>
            <p:nvPr/>
          </p:nvSpPr>
          <p:spPr>
            <a:xfrm>
              <a:off x="4499112"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5" name="tx175"/>
            <p:cNvSpPr/>
            <p:nvPr/>
          </p:nvSpPr>
          <p:spPr>
            <a:xfrm>
              <a:off x="6164987" y="5917571"/>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76" name="tx176"/>
            <p:cNvSpPr/>
            <p:nvPr/>
          </p:nvSpPr>
          <p:spPr>
            <a:xfrm>
              <a:off x="7792014" y="5917162"/>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7" name="tx177"/>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0" name="tx18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DPRK.
In 2024, DTP1 coverage in DPRK remained constant 99%. The number of children missing out on any DTP vaccination (zero-dose children) remained constant at from 3,000 in 2023 to 3,000 in 2024.
DTP3 coverage remained constant 99% in 2024, leaving 3,000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085669"/>
            </a:xfrm>
            <a:custGeom>
              <a:avLst/>
              <a:pathLst>
                <a:path w="3397293" h="1085669">
                  <a:moveTo>
                    <a:pt x="0" y="1085669"/>
                  </a:moveTo>
                  <a:lnTo>
                    <a:pt x="141553" y="1028529"/>
                  </a:lnTo>
                  <a:lnTo>
                    <a:pt x="283107" y="971388"/>
                  </a:lnTo>
                  <a:lnTo>
                    <a:pt x="424661" y="828537"/>
                  </a:lnTo>
                  <a:lnTo>
                    <a:pt x="566215" y="685686"/>
                  </a:lnTo>
                  <a:lnTo>
                    <a:pt x="707769" y="457124"/>
                  </a:lnTo>
                  <a:lnTo>
                    <a:pt x="849323" y="228562"/>
                  </a:lnTo>
                  <a:lnTo>
                    <a:pt x="990877" y="171421"/>
                  </a:lnTo>
                  <a:lnTo>
                    <a:pt x="1132431" y="171421"/>
                  </a:lnTo>
                  <a:lnTo>
                    <a:pt x="1273984" y="142851"/>
                  </a:lnTo>
                  <a:lnTo>
                    <a:pt x="1415538" y="142851"/>
                  </a:lnTo>
                  <a:lnTo>
                    <a:pt x="1557092" y="114281"/>
                  </a:lnTo>
                  <a:lnTo>
                    <a:pt x="1698646" y="57140"/>
                  </a:lnTo>
                  <a:lnTo>
                    <a:pt x="1840200" y="142851"/>
                  </a:lnTo>
                  <a:lnTo>
                    <a:pt x="1981754" y="142851"/>
                  </a:lnTo>
                  <a:lnTo>
                    <a:pt x="2123308" y="57140"/>
                  </a:lnTo>
                  <a:lnTo>
                    <a:pt x="2264862" y="57140"/>
                  </a:lnTo>
                  <a:lnTo>
                    <a:pt x="2406416" y="28570"/>
                  </a:lnTo>
                  <a:lnTo>
                    <a:pt x="2547969" y="0"/>
                  </a:lnTo>
                  <a:lnTo>
                    <a:pt x="2689523" y="28570"/>
                  </a:lnTo>
                  <a:lnTo>
                    <a:pt x="2831077" y="2857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85702"/>
            </a:xfrm>
            <a:custGeom>
              <a:avLst/>
              <a:pathLst>
                <a:path w="3397293" h="285702">
                  <a:moveTo>
                    <a:pt x="0" y="142851"/>
                  </a:moveTo>
                  <a:lnTo>
                    <a:pt x="141553" y="171421"/>
                  </a:lnTo>
                  <a:lnTo>
                    <a:pt x="283107" y="199991"/>
                  </a:lnTo>
                  <a:lnTo>
                    <a:pt x="424661" y="171421"/>
                  </a:lnTo>
                  <a:lnTo>
                    <a:pt x="566215" y="142851"/>
                  </a:lnTo>
                  <a:lnTo>
                    <a:pt x="707769" y="142851"/>
                  </a:lnTo>
                  <a:lnTo>
                    <a:pt x="849323" y="57140"/>
                  </a:lnTo>
                  <a:lnTo>
                    <a:pt x="990877" y="57140"/>
                  </a:lnTo>
                  <a:lnTo>
                    <a:pt x="1132431" y="28570"/>
                  </a:lnTo>
                  <a:lnTo>
                    <a:pt x="1273984" y="28570"/>
                  </a:lnTo>
                  <a:lnTo>
                    <a:pt x="1415538" y="28570"/>
                  </a:lnTo>
                  <a:lnTo>
                    <a:pt x="1557092" y="28570"/>
                  </a:lnTo>
                  <a:lnTo>
                    <a:pt x="1698646" y="0"/>
                  </a:lnTo>
                  <a:lnTo>
                    <a:pt x="1840200" y="28570"/>
                  </a:lnTo>
                  <a:lnTo>
                    <a:pt x="1981754" y="28570"/>
                  </a:lnTo>
                  <a:lnTo>
                    <a:pt x="2123308" y="28570"/>
                  </a:lnTo>
                  <a:lnTo>
                    <a:pt x="2264862" y="28570"/>
                  </a:lnTo>
                  <a:lnTo>
                    <a:pt x="2406416" y="28570"/>
                  </a:lnTo>
                  <a:lnTo>
                    <a:pt x="2547969" y="57140"/>
                  </a:lnTo>
                  <a:lnTo>
                    <a:pt x="2689523" y="57140"/>
                  </a:lnTo>
                  <a:lnTo>
                    <a:pt x="2831077" y="114281"/>
                  </a:lnTo>
                  <a:lnTo>
                    <a:pt x="2972631" y="285702"/>
                  </a:lnTo>
                  <a:lnTo>
                    <a:pt x="3114185" y="85710"/>
                  </a:lnTo>
                  <a:lnTo>
                    <a:pt x="3255739" y="17142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085669"/>
            </a:xfrm>
            <a:custGeom>
              <a:avLst/>
              <a:pathLst>
                <a:path w="3397293" h="1085669">
                  <a:moveTo>
                    <a:pt x="0" y="1085669"/>
                  </a:moveTo>
                  <a:lnTo>
                    <a:pt x="141553" y="1028529"/>
                  </a:lnTo>
                  <a:lnTo>
                    <a:pt x="283107" y="971388"/>
                  </a:lnTo>
                  <a:lnTo>
                    <a:pt x="424661" y="828537"/>
                  </a:lnTo>
                  <a:lnTo>
                    <a:pt x="566215" y="685686"/>
                  </a:lnTo>
                  <a:lnTo>
                    <a:pt x="707769" y="457124"/>
                  </a:lnTo>
                  <a:lnTo>
                    <a:pt x="849323" y="228562"/>
                  </a:lnTo>
                  <a:lnTo>
                    <a:pt x="990877" y="171421"/>
                  </a:lnTo>
                  <a:lnTo>
                    <a:pt x="1132431" y="171421"/>
                  </a:lnTo>
                  <a:lnTo>
                    <a:pt x="1273984" y="142851"/>
                  </a:lnTo>
                  <a:lnTo>
                    <a:pt x="1415538" y="142851"/>
                  </a:lnTo>
                  <a:lnTo>
                    <a:pt x="1557092" y="114281"/>
                  </a:lnTo>
                  <a:lnTo>
                    <a:pt x="1698646" y="57140"/>
                  </a:lnTo>
                  <a:lnTo>
                    <a:pt x="1840200" y="142851"/>
                  </a:lnTo>
                  <a:lnTo>
                    <a:pt x="1981754" y="142851"/>
                  </a:lnTo>
                  <a:lnTo>
                    <a:pt x="2123308" y="57140"/>
                  </a:lnTo>
                  <a:lnTo>
                    <a:pt x="2264862" y="57140"/>
                  </a:lnTo>
                  <a:lnTo>
                    <a:pt x="2406416" y="28570"/>
                  </a:lnTo>
                  <a:lnTo>
                    <a:pt x="2547969" y="0"/>
                  </a:lnTo>
                  <a:lnTo>
                    <a:pt x="2689523" y="28570"/>
                  </a:lnTo>
                  <a:lnTo>
                    <a:pt x="2831077" y="2857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085669"/>
            </a:xfrm>
            <a:custGeom>
              <a:avLst/>
              <a:pathLst>
                <a:path w="3397293" h="1085669">
                  <a:moveTo>
                    <a:pt x="0" y="1085669"/>
                  </a:moveTo>
                  <a:lnTo>
                    <a:pt x="141553" y="1028529"/>
                  </a:lnTo>
                  <a:lnTo>
                    <a:pt x="283107" y="971388"/>
                  </a:lnTo>
                  <a:lnTo>
                    <a:pt x="424661" y="828537"/>
                  </a:lnTo>
                  <a:lnTo>
                    <a:pt x="566215" y="685686"/>
                  </a:lnTo>
                  <a:lnTo>
                    <a:pt x="707769" y="457124"/>
                  </a:lnTo>
                  <a:lnTo>
                    <a:pt x="849323" y="228562"/>
                  </a:lnTo>
                  <a:lnTo>
                    <a:pt x="990877" y="171421"/>
                  </a:lnTo>
                  <a:lnTo>
                    <a:pt x="1132431" y="171421"/>
                  </a:lnTo>
                  <a:lnTo>
                    <a:pt x="1273984" y="142851"/>
                  </a:lnTo>
                  <a:lnTo>
                    <a:pt x="1415538" y="142851"/>
                  </a:lnTo>
                  <a:lnTo>
                    <a:pt x="1557092" y="114281"/>
                  </a:lnTo>
                  <a:lnTo>
                    <a:pt x="1698646" y="57140"/>
                  </a:lnTo>
                  <a:lnTo>
                    <a:pt x="1840200" y="142851"/>
                  </a:lnTo>
                  <a:lnTo>
                    <a:pt x="1981754" y="142851"/>
                  </a:lnTo>
                  <a:lnTo>
                    <a:pt x="2123308" y="57140"/>
                  </a:lnTo>
                  <a:lnTo>
                    <a:pt x="2264862" y="57140"/>
                  </a:lnTo>
                  <a:lnTo>
                    <a:pt x="2406416" y="28570"/>
                  </a:lnTo>
                  <a:lnTo>
                    <a:pt x="2547969" y="0"/>
                  </a:lnTo>
                  <a:lnTo>
                    <a:pt x="2689523" y="28570"/>
                  </a:lnTo>
                  <a:lnTo>
                    <a:pt x="2831077" y="2857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22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22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89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14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9312" y="4833415"/>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DPRK</a:t>
              </a:r>
            </a:p>
          </p:txBody>
        </p:sp>
        <p:sp>
          <p:nvSpPr>
            <p:cNvPr id="60" name="tx60"/>
            <p:cNvSpPr/>
            <p:nvPr/>
          </p:nvSpPr>
          <p:spPr>
            <a:xfrm>
              <a:off x="276607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853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29396" y="472419"/>
              <a:ext cx="238043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DPRK, 2000-2024</a:t>
              </a:r>
            </a:p>
          </p:txBody>
        </p:sp>
        <p:sp>
          <p:nvSpPr>
            <p:cNvPr id="63" name="pl63"/>
            <p:cNvSpPr/>
            <p:nvPr/>
          </p:nvSpPr>
          <p:spPr>
            <a:xfrm>
              <a:off x="5267799" y="37431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308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186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064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942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37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247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12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6003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881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39126"/>
              <a:ext cx="3397293" cy="2326434"/>
            </a:xfrm>
            <a:custGeom>
              <a:avLst/>
              <a:pathLst>
                <a:path w="3397293" h="2326434">
                  <a:moveTo>
                    <a:pt x="0" y="2326434"/>
                  </a:moveTo>
                  <a:lnTo>
                    <a:pt x="141553" y="2203990"/>
                  </a:lnTo>
                  <a:lnTo>
                    <a:pt x="283107" y="2081546"/>
                  </a:lnTo>
                  <a:lnTo>
                    <a:pt x="424661" y="1775437"/>
                  </a:lnTo>
                  <a:lnTo>
                    <a:pt x="566215" y="1469327"/>
                  </a:lnTo>
                  <a:lnTo>
                    <a:pt x="707769" y="979551"/>
                  </a:lnTo>
                  <a:lnTo>
                    <a:pt x="849323" y="489775"/>
                  </a:lnTo>
                  <a:lnTo>
                    <a:pt x="990877" y="367331"/>
                  </a:lnTo>
                  <a:lnTo>
                    <a:pt x="1132431" y="367331"/>
                  </a:lnTo>
                  <a:lnTo>
                    <a:pt x="1273984" y="306109"/>
                  </a:lnTo>
                  <a:lnTo>
                    <a:pt x="1415538" y="306109"/>
                  </a:lnTo>
                  <a:lnTo>
                    <a:pt x="1557092" y="244887"/>
                  </a:lnTo>
                  <a:lnTo>
                    <a:pt x="1698646" y="122443"/>
                  </a:lnTo>
                  <a:lnTo>
                    <a:pt x="1840200" y="306109"/>
                  </a:lnTo>
                  <a:lnTo>
                    <a:pt x="1981754" y="306109"/>
                  </a:lnTo>
                  <a:lnTo>
                    <a:pt x="2123308" y="122443"/>
                  </a:lnTo>
                  <a:lnTo>
                    <a:pt x="2264862" y="122443"/>
                  </a:lnTo>
                  <a:lnTo>
                    <a:pt x="2406416" y="61221"/>
                  </a:lnTo>
                  <a:lnTo>
                    <a:pt x="2547969" y="0"/>
                  </a:lnTo>
                  <a:lnTo>
                    <a:pt x="2689523" y="61221"/>
                  </a:lnTo>
                  <a:lnTo>
                    <a:pt x="2831077" y="61221"/>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1600348"/>
              <a:ext cx="3397293" cy="489775"/>
            </a:xfrm>
            <a:custGeom>
              <a:avLst/>
              <a:pathLst>
                <a:path w="3397293" h="489775">
                  <a:moveTo>
                    <a:pt x="0" y="489775"/>
                  </a:moveTo>
                  <a:lnTo>
                    <a:pt x="141553" y="428553"/>
                  </a:lnTo>
                  <a:lnTo>
                    <a:pt x="283107" y="428553"/>
                  </a:lnTo>
                  <a:lnTo>
                    <a:pt x="424661" y="367331"/>
                  </a:lnTo>
                  <a:lnTo>
                    <a:pt x="566215" y="306109"/>
                  </a:lnTo>
                  <a:lnTo>
                    <a:pt x="707769" y="244887"/>
                  </a:lnTo>
                  <a:lnTo>
                    <a:pt x="849323" y="183665"/>
                  </a:lnTo>
                  <a:lnTo>
                    <a:pt x="990877" y="183665"/>
                  </a:lnTo>
                  <a:lnTo>
                    <a:pt x="1132431" y="122443"/>
                  </a:lnTo>
                  <a:lnTo>
                    <a:pt x="1273984" y="61221"/>
                  </a:lnTo>
                  <a:lnTo>
                    <a:pt x="1415538" y="61221"/>
                  </a:lnTo>
                  <a:lnTo>
                    <a:pt x="1557092" y="61221"/>
                  </a:lnTo>
                  <a:lnTo>
                    <a:pt x="1698646" y="61221"/>
                  </a:lnTo>
                  <a:lnTo>
                    <a:pt x="1840200" y="61221"/>
                  </a:lnTo>
                  <a:lnTo>
                    <a:pt x="1981754" y="61221"/>
                  </a:lnTo>
                  <a:lnTo>
                    <a:pt x="2123308" y="61221"/>
                  </a:lnTo>
                  <a:lnTo>
                    <a:pt x="2264862" y="0"/>
                  </a:lnTo>
                  <a:lnTo>
                    <a:pt x="2406416" y="0"/>
                  </a:lnTo>
                  <a:lnTo>
                    <a:pt x="2547969" y="0"/>
                  </a:lnTo>
                  <a:lnTo>
                    <a:pt x="2689523" y="0"/>
                  </a:lnTo>
                  <a:lnTo>
                    <a:pt x="2831077" y="122443"/>
                  </a:lnTo>
                  <a:lnTo>
                    <a:pt x="2972631" y="183665"/>
                  </a:lnTo>
                  <a:lnTo>
                    <a:pt x="3114185" y="61221"/>
                  </a:lnTo>
                  <a:lnTo>
                    <a:pt x="3255739" y="61221"/>
                  </a:lnTo>
                  <a:lnTo>
                    <a:pt x="3397293" y="61221"/>
                  </a:lnTo>
                </a:path>
              </a:pathLst>
            </a:custGeom>
            <a:ln w="27101" cap="flat">
              <a:solidFill>
                <a:srgbClr val="80BD41">
                  <a:alpha val="100000"/>
                </a:srgbClr>
              </a:solidFill>
              <a:prstDash val="solid"/>
              <a:round/>
            </a:ln>
          </p:spPr>
          <p:txBody>
            <a:bodyPr/>
            <a:lstStyle/>
            <a:p/>
          </p:txBody>
        </p:sp>
        <p:sp>
          <p:nvSpPr>
            <p:cNvPr id="82" name="pl82"/>
            <p:cNvSpPr/>
            <p:nvPr/>
          </p:nvSpPr>
          <p:spPr>
            <a:xfrm>
              <a:off x="5437664" y="1477904"/>
              <a:ext cx="3397293" cy="612219"/>
            </a:xfrm>
            <a:custGeom>
              <a:avLst/>
              <a:pathLst>
                <a:path w="3397293" h="612219">
                  <a:moveTo>
                    <a:pt x="0" y="306109"/>
                  </a:moveTo>
                  <a:lnTo>
                    <a:pt x="141553" y="367331"/>
                  </a:lnTo>
                  <a:lnTo>
                    <a:pt x="283107" y="428553"/>
                  </a:lnTo>
                  <a:lnTo>
                    <a:pt x="424661" y="367331"/>
                  </a:lnTo>
                  <a:lnTo>
                    <a:pt x="566215" y="306109"/>
                  </a:lnTo>
                  <a:lnTo>
                    <a:pt x="707769" y="306109"/>
                  </a:lnTo>
                  <a:lnTo>
                    <a:pt x="849323" y="122443"/>
                  </a:lnTo>
                  <a:lnTo>
                    <a:pt x="990877" y="122443"/>
                  </a:lnTo>
                  <a:lnTo>
                    <a:pt x="1132431" y="61221"/>
                  </a:lnTo>
                  <a:lnTo>
                    <a:pt x="1273984" y="61221"/>
                  </a:lnTo>
                  <a:lnTo>
                    <a:pt x="1415538" y="61221"/>
                  </a:lnTo>
                  <a:lnTo>
                    <a:pt x="1557092" y="61221"/>
                  </a:lnTo>
                  <a:lnTo>
                    <a:pt x="1698646" y="0"/>
                  </a:lnTo>
                  <a:lnTo>
                    <a:pt x="1840200" y="61221"/>
                  </a:lnTo>
                  <a:lnTo>
                    <a:pt x="1981754" y="61221"/>
                  </a:lnTo>
                  <a:lnTo>
                    <a:pt x="2123308" y="61221"/>
                  </a:lnTo>
                  <a:lnTo>
                    <a:pt x="2264862" y="61221"/>
                  </a:lnTo>
                  <a:lnTo>
                    <a:pt x="2406416" y="61221"/>
                  </a:lnTo>
                  <a:lnTo>
                    <a:pt x="2547969" y="122443"/>
                  </a:lnTo>
                  <a:lnTo>
                    <a:pt x="2689523" y="122443"/>
                  </a:lnTo>
                  <a:lnTo>
                    <a:pt x="2831077" y="244887"/>
                  </a:lnTo>
                  <a:lnTo>
                    <a:pt x="2972631" y="612219"/>
                  </a:lnTo>
                  <a:lnTo>
                    <a:pt x="3114185" y="183665"/>
                  </a:lnTo>
                  <a:lnTo>
                    <a:pt x="3255739" y="367331"/>
                  </a:lnTo>
                  <a:lnTo>
                    <a:pt x="3397293" y="367331"/>
                  </a:lnTo>
                </a:path>
              </a:pathLst>
            </a:custGeom>
            <a:ln w="27101" cap="flat">
              <a:solidFill>
                <a:srgbClr val="961A49">
                  <a:alpha val="100000"/>
                </a:srgbClr>
              </a:solidFill>
              <a:prstDash val="solid"/>
              <a:round/>
            </a:ln>
          </p:spPr>
          <p:txBody>
            <a:bodyPr/>
            <a:lstStyle/>
            <a:p/>
          </p:txBody>
        </p:sp>
        <p:sp>
          <p:nvSpPr>
            <p:cNvPr id="83" name="pl83"/>
            <p:cNvSpPr/>
            <p:nvPr/>
          </p:nvSpPr>
          <p:spPr>
            <a:xfrm>
              <a:off x="5437664" y="160034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39126"/>
              <a:ext cx="3397293" cy="2326434"/>
            </a:xfrm>
            <a:custGeom>
              <a:avLst/>
              <a:pathLst>
                <a:path w="3397293" h="2326434">
                  <a:moveTo>
                    <a:pt x="0" y="2326434"/>
                  </a:moveTo>
                  <a:lnTo>
                    <a:pt x="141553" y="2203990"/>
                  </a:lnTo>
                  <a:lnTo>
                    <a:pt x="283107" y="2081546"/>
                  </a:lnTo>
                  <a:lnTo>
                    <a:pt x="424661" y="1775437"/>
                  </a:lnTo>
                  <a:lnTo>
                    <a:pt x="566215" y="1469327"/>
                  </a:lnTo>
                  <a:lnTo>
                    <a:pt x="707769" y="979551"/>
                  </a:lnTo>
                  <a:lnTo>
                    <a:pt x="849323" y="489775"/>
                  </a:lnTo>
                  <a:lnTo>
                    <a:pt x="990877" y="367331"/>
                  </a:lnTo>
                  <a:lnTo>
                    <a:pt x="1132431" y="367331"/>
                  </a:lnTo>
                  <a:lnTo>
                    <a:pt x="1273984" y="306109"/>
                  </a:lnTo>
                  <a:lnTo>
                    <a:pt x="1415538" y="306109"/>
                  </a:lnTo>
                  <a:lnTo>
                    <a:pt x="1557092" y="244887"/>
                  </a:lnTo>
                  <a:lnTo>
                    <a:pt x="1698646" y="122443"/>
                  </a:lnTo>
                  <a:lnTo>
                    <a:pt x="1840200" y="306109"/>
                  </a:lnTo>
                  <a:lnTo>
                    <a:pt x="1981754" y="306109"/>
                  </a:lnTo>
                  <a:lnTo>
                    <a:pt x="2123308" y="122443"/>
                  </a:lnTo>
                  <a:lnTo>
                    <a:pt x="2264862" y="122443"/>
                  </a:lnTo>
                  <a:lnTo>
                    <a:pt x="2406416" y="61221"/>
                  </a:lnTo>
                  <a:lnTo>
                    <a:pt x="2547969" y="0"/>
                  </a:lnTo>
                  <a:lnTo>
                    <a:pt x="2689523" y="61221"/>
                  </a:lnTo>
                  <a:lnTo>
                    <a:pt x="2831077" y="61221"/>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41170"/>
              <a:ext cx="0" cy="2424389"/>
            </a:xfrm>
            <a:custGeom>
              <a:avLst/>
              <a:pathLst>
                <a:path w="0" h="2424389">
                  <a:moveTo>
                    <a:pt x="0" y="242438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41170"/>
              <a:ext cx="0" cy="1077506"/>
            </a:xfrm>
            <a:custGeom>
              <a:avLst/>
              <a:pathLst>
                <a:path w="0" h="1077506">
                  <a:moveTo>
                    <a:pt x="0" y="107750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41170"/>
              <a:ext cx="0" cy="404064"/>
            </a:xfrm>
            <a:custGeom>
              <a:avLst/>
              <a:pathLst>
                <a:path w="0" h="404064">
                  <a:moveTo>
                    <a:pt x="0" y="40406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41170"/>
              <a:ext cx="0" cy="220399"/>
            </a:xfrm>
            <a:custGeom>
              <a:avLst/>
              <a:pathLst>
                <a:path w="0" h="220399">
                  <a:moveTo>
                    <a:pt x="0" y="22039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41170"/>
              <a:ext cx="0" cy="159177"/>
            </a:xfrm>
            <a:custGeom>
              <a:avLst/>
              <a:pathLst>
                <a:path w="0" h="159177">
                  <a:moveTo>
                    <a:pt x="0" y="15917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41170"/>
              <a:ext cx="0" cy="97955"/>
            </a:xfrm>
            <a:custGeom>
              <a:avLst/>
              <a:pathLst>
                <a:path w="0" h="97955">
                  <a:moveTo>
                    <a:pt x="0" y="9795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41170"/>
              <a:ext cx="0" cy="97955"/>
            </a:xfrm>
            <a:custGeom>
              <a:avLst/>
              <a:pathLst>
                <a:path w="0" h="97955">
                  <a:moveTo>
                    <a:pt x="0" y="9795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39126"/>
              <a:ext cx="3397293" cy="2326434"/>
            </a:xfrm>
            <a:custGeom>
              <a:avLst/>
              <a:pathLst>
                <a:path w="3397293" h="2326434">
                  <a:moveTo>
                    <a:pt x="0" y="2326434"/>
                  </a:moveTo>
                  <a:lnTo>
                    <a:pt x="141553" y="2203990"/>
                  </a:lnTo>
                  <a:lnTo>
                    <a:pt x="283107" y="2081546"/>
                  </a:lnTo>
                  <a:lnTo>
                    <a:pt x="424661" y="1775437"/>
                  </a:lnTo>
                  <a:lnTo>
                    <a:pt x="566215" y="1469327"/>
                  </a:lnTo>
                  <a:lnTo>
                    <a:pt x="707769" y="979551"/>
                  </a:lnTo>
                  <a:lnTo>
                    <a:pt x="849323" y="489775"/>
                  </a:lnTo>
                  <a:lnTo>
                    <a:pt x="990877" y="367331"/>
                  </a:lnTo>
                  <a:lnTo>
                    <a:pt x="1132431" y="367331"/>
                  </a:lnTo>
                  <a:lnTo>
                    <a:pt x="1273984" y="306109"/>
                  </a:lnTo>
                  <a:lnTo>
                    <a:pt x="1415538" y="306109"/>
                  </a:lnTo>
                  <a:lnTo>
                    <a:pt x="1557092" y="244887"/>
                  </a:lnTo>
                  <a:lnTo>
                    <a:pt x="1698646" y="122443"/>
                  </a:lnTo>
                  <a:lnTo>
                    <a:pt x="1840200" y="306109"/>
                  </a:lnTo>
                  <a:lnTo>
                    <a:pt x="1981754" y="306109"/>
                  </a:lnTo>
                  <a:lnTo>
                    <a:pt x="2123308" y="122443"/>
                  </a:lnTo>
                  <a:lnTo>
                    <a:pt x="2264862" y="122443"/>
                  </a:lnTo>
                  <a:lnTo>
                    <a:pt x="2406416" y="61221"/>
                  </a:lnTo>
                  <a:lnTo>
                    <a:pt x="2547969" y="0"/>
                  </a:lnTo>
                  <a:lnTo>
                    <a:pt x="2689523" y="61221"/>
                  </a:lnTo>
                  <a:lnTo>
                    <a:pt x="2831077" y="61221"/>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59324" y="1376189"/>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94" name="tx94"/>
            <p:cNvSpPr/>
            <p:nvPr/>
          </p:nvSpPr>
          <p:spPr>
            <a:xfrm>
              <a:off x="6067093" y="137624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5" name="tx95"/>
            <p:cNvSpPr/>
            <p:nvPr/>
          </p:nvSpPr>
          <p:spPr>
            <a:xfrm>
              <a:off x="6805008" y="137788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7512777" y="13775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097042" y="13762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3775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804812" y="13775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162245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180643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3384824"/>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27726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1604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54823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936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689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689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156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7813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36011" y="4833415"/>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DPRK</a:t>
              </a:r>
            </a:p>
          </p:txBody>
        </p:sp>
        <p:sp>
          <p:nvSpPr>
            <p:cNvPr id="120" name="tx120"/>
            <p:cNvSpPr/>
            <p:nvPr/>
          </p:nvSpPr>
          <p:spPr>
            <a:xfrm>
              <a:off x="708277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4523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793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50370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6280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75239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415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658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6902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7321564" cy="149993"/>
            </a:xfrm>
            <a:prstGeom prst="rect">
              <a:avLst/>
            </a:prstGeom>
            <a:solidFill>
              <a:srgbClr val="1CABE2">
                <a:alpha val="80000"/>
              </a:srgbClr>
            </a:solidFill>
          </p:spPr>
          <p:txBody>
            <a:bodyPr/>
            <a:lstStyle/>
            <a:p/>
          </p:txBody>
        </p:sp>
        <p:sp>
          <p:nvSpPr>
            <p:cNvPr id="135" name="rc135"/>
            <p:cNvSpPr/>
            <p:nvPr/>
          </p:nvSpPr>
          <p:spPr>
            <a:xfrm>
              <a:off x="1317178" y="5637654"/>
              <a:ext cx="3586961" cy="149993"/>
            </a:xfrm>
            <a:prstGeom prst="rect">
              <a:avLst/>
            </a:prstGeom>
            <a:solidFill>
              <a:srgbClr val="1CABE2">
                <a:alpha val="80000"/>
              </a:srgbClr>
            </a:solidFill>
          </p:spPr>
          <p:txBody>
            <a:bodyPr/>
            <a:lstStyle/>
            <a:p/>
          </p:txBody>
        </p:sp>
        <p:sp>
          <p:nvSpPr>
            <p:cNvPr id="136" name="rc136"/>
            <p:cNvSpPr/>
            <p:nvPr/>
          </p:nvSpPr>
          <p:spPr>
            <a:xfrm>
              <a:off x="1317178" y="5450161"/>
              <a:ext cx="3576339"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9193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21628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734063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4" name="tx144"/>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DPRK (99%) was 10 percentage points higher than the global average (89%) and 8 percentage points higher than the average across all EAPR countries (91%).
National DTP1 coverage was 1 percentage point higher than in 2019 (98%).
This equates to 3,000 zero-dose children in 2024 compared to 7,000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DPRK ranked number 19 out of 27 countries for lowest DTP1 coverage (based on tied ranks).
DPRK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DPRK was in the top 20 zero-dose countries in 2021 but not in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DPRK ranked number 11 out of 27 countries with 3,000 zero-dose children.
In 2024, DPRK ranked number 11 out of 27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2117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1245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10372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09500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61681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60809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59936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507860"/>
              <a:ext cx="203168" cy="1117674"/>
            </a:xfrm>
            <a:prstGeom prst="rect">
              <a:avLst/>
            </a:prstGeom>
            <a:solidFill>
              <a:srgbClr val="80BD41">
                <a:alpha val="100000"/>
              </a:srgbClr>
            </a:solidFill>
          </p:spPr>
          <p:txBody>
            <a:bodyPr/>
            <a:lstStyle/>
            <a:p/>
          </p:txBody>
        </p:sp>
        <p:sp>
          <p:nvSpPr>
            <p:cNvPr id="26" name="rc26"/>
            <p:cNvSpPr/>
            <p:nvPr/>
          </p:nvSpPr>
          <p:spPr>
            <a:xfrm>
              <a:off x="1332670" y="2629691"/>
              <a:ext cx="203168" cy="778380"/>
            </a:xfrm>
            <a:prstGeom prst="rect">
              <a:avLst/>
            </a:prstGeom>
            <a:solidFill>
              <a:srgbClr val="0058AB">
                <a:alpha val="100000"/>
              </a:srgbClr>
            </a:solidFill>
          </p:spPr>
          <p:txBody>
            <a:bodyPr/>
            <a:lstStyle/>
            <a:p/>
          </p:txBody>
        </p:sp>
        <p:sp>
          <p:nvSpPr>
            <p:cNvPr id="27" name="rc27"/>
            <p:cNvSpPr/>
            <p:nvPr/>
          </p:nvSpPr>
          <p:spPr>
            <a:xfrm>
              <a:off x="1332670" y="3408072"/>
              <a:ext cx="203168" cy="99787"/>
            </a:xfrm>
            <a:prstGeom prst="rect">
              <a:avLst/>
            </a:prstGeom>
            <a:solidFill>
              <a:srgbClr val="1CABE2">
                <a:alpha val="100000"/>
              </a:srgbClr>
            </a:solidFill>
          </p:spPr>
          <p:txBody>
            <a:bodyPr/>
            <a:lstStyle/>
            <a:p/>
          </p:txBody>
        </p:sp>
        <p:sp>
          <p:nvSpPr>
            <p:cNvPr id="28" name="rc28"/>
            <p:cNvSpPr/>
            <p:nvPr/>
          </p:nvSpPr>
          <p:spPr>
            <a:xfrm>
              <a:off x="1558413" y="3424247"/>
              <a:ext cx="203168" cy="1201287"/>
            </a:xfrm>
            <a:prstGeom prst="rect">
              <a:avLst/>
            </a:prstGeom>
            <a:solidFill>
              <a:srgbClr val="80BD41">
                <a:alpha val="100000"/>
              </a:srgbClr>
            </a:solidFill>
          </p:spPr>
          <p:txBody>
            <a:bodyPr/>
            <a:lstStyle/>
            <a:p/>
          </p:txBody>
        </p:sp>
        <p:sp>
          <p:nvSpPr>
            <p:cNvPr id="29" name="rc29"/>
            <p:cNvSpPr/>
            <p:nvPr/>
          </p:nvSpPr>
          <p:spPr>
            <a:xfrm>
              <a:off x="1558413" y="2687970"/>
              <a:ext cx="203168" cy="716899"/>
            </a:xfrm>
            <a:prstGeom prst="rect">
              <a:avLst/>
            </a:prstGeom>
            <a:solidFill>
              <a:srgbClr val="0058AB">
                <a:alpha val="100000"/>
              </a:srgbClr>
            </a:solidFill>
          </p:spPr>
          <p:txBody>
            <a:bodyPr/>
            <a:lstStyle/>
            <a:p/>
          </p:txBody>
        </p:sp>
        <p:sp>
          <p:nvSpPr>
            <p:cNvPr id="30" name="rc30"/>
            <p:cNvSpPr/>
            <p:nvPr/>
          </p:nvSpPr>
          <p:spPr>
            <a:xfrm>
              <a:off x="1558413" y="3404870"/>
              <a:ext cx="203168" cy="19377"/>
            </a:xfrm>
            <a:prstGeom prst="rect">
              <a:avLst/>
            </a:prstGeom>
            <a:solidFill>
              <a:srgbClr val="1CABE2">
                <a:alpha val="100000"/>
              </a:srgbClr>
            </a:solidFill>
          </p:spPr>
          <p:txBody>
            <a:bodyPr/>
            <a:lstStyle/>
            <a:p/>
          </p:txBody>
        </p:sp>
        <p:sp>
          <p:nvSpPr>
            <p:cNvPr id="31" name="rc31"/>
            <p:cNvSpPr/>
            <p:nvPr/>
          </p:nvSpPr>
          <p:spPr>
            <a:xfrm>
              <a:off x="1784155" y="3440493"/>
              <a:ext cx="203168" cy="1185042"/>
            </a:xfrm>
            <a:prstGeom prst="rect">
              <a:avLst/>
            </a:prstGeom>
            <a:solidFill>
              <a:srgbClr val="80BD41">
                <a:alpha val="100000"/>
              </a:srgbClr>
            </a:solidFill>
          </p:spPr>
          <p:txBody>
            <a:bodyPr/>
            <a:lstStyle/>
            <a:p/>
          </p:txBody>
        </p:sp>
        <p:sp>
          <p:nvSpPr>
            <p:cNvPr id="32" name="rc32"/>
            <p:cNvSpPr/>
            <p:nvPr/>
          </p:nvSpPr>
          <p:spPr>
            <a:xfrm>
              <a:off x="1784155" y="2773904"/>
              <a:ext cx="203168" cy="648069"/>
            </a:xfrm>
            <a:prstGeom prst="rect">
              <a:avLst/>
            </a:prstGeom>
            <a:solidFill>
              <a:srgbClr val="0058AB">
                <a:alpha val="100000"/>
              </a:srgbClr>
            </a:solidFill>
          </p:spPr>
          <p:txBody>
            <a:bodyPr/>
            <a:lstStyle/>
            <a:p/>
          </p:txBody>
        </p:sp>
        <p:sp>
          <p:nvSpPr>
            <p:cNvPr id="33" name="rc33"/>
            <p:cNvSpPr/>
            <p:nvPr/>
          </p:nvSpPr>
          <p:spPr>
            <a:xfrm>
              <a:off x="1784155" y="3421973"/>
              <a:ext cx="203168" cy="18520"/>
            </a:xfrm>
            <a:prstGeom prst="rect">
              <a:avLst/>
            </a:prstGeom>
            <a:solidFill>
              <a:srgbClr val="1CABE2">
                <a:alpha val="100000"/>
              </a:srgbClr>
            </a:solidFill>
          </p:spPr>
          <p:txBody>
            <a:bodyPr/>
            <a:lstStyle/>
            <a:p/>
          </p:txBody>
        </p:sp>
        <p:sp>
          <p:nvSpPr>
            <p:cNvPr id="34" name="rc34"/>
            <p:cNvSpPr/>
            <p:nvPr/>
          </p:nvSpPr>
          <p:spPr>
            <a:xfrm>
              <a:off x="2009898" y="3390410"/>
              <a:ext cx="203168" cy="1235125"/>
            </a:xfrm>
            <a:prstGeom prst="rect">
              <a:avLst/>
            </a:prstGeom>
            <a:solidFill>
              <a:srgbClr val="80BD41">
                <a:alpha val="100000"/>
              </a:srgbClr>
            </a:solidFill>
          </p:spPr>
          <p:txBody>
            <a:bodyPr/>
            <a:lstStyle/>
            <a:p/>
          </p:txBody>
        </p:sp>
        <p:sp>
          <p:nvSpPr>
            <p:cNvPr id="35" name="rc35"/>
            <p:cNvSpPr/>
            <p:nvPr/>
          </p:nvSpPr>
          <p:spPr>
            <a:xfrm>
              <a:off x="2009898" y="2809174"/>
              <a:ext cx="203168" cy="544906"/>
            </a:xfrm>
            <a:prstGeom prst="rect">
              <a:avLst/>
            </a:prstGeom>
            <a:solidFill>
              <a:srgbClr val="0058AB">
                <a:alpha val="100000"/>
              </a:srgbClr>
            </a:solidFill>
          </p:spPr>
          <p:txBody>
            <a:bodyPr/>
            <a:lstStyle/>
            <a:p/>
          </p:txBody>
        </p:sp>
        <p:sp>
          <p:nvSpPr>
            <p:cNvPr id="36" name="rc36"/>
            <p:cNvSpPr/>
            <p:nvPr/>
          </p:nvSpPr>
          <p:spPr>
            <a:xfrm>
              <a:off x="2009898" y="3354080"/>
              <a:ext cx="203168" cy="36329"/>
            </a:xfrm>
            <a:prstGeom prst="rect">
              <a:avLst/>
            </a:prstGeom>
            <a:solidFill>
              <a:srgbClr val="1CABE2">
                <a:alpha val="100000"/>
              </a:srgbClr>
            </a:solidFill>
          </p:spPr>
          <p:txBody>
            <a:bodyPr/>
            <a:lstStyle/>
            <a:p/>
          </p:txBody>
        </p:sp>
        <p:sp>
          <p:nvSpPr>
            <p:cNvPr id="37" name="rc37"/>
            <p:cNvSpPr/>
            <p:nvPr/>
          </p:nvSpPr>
          <p:spPr>
            <a:xfrm>
              <a:off x="2235640" y="3370049"/>
              <a:ext cx="203168" cy="1255486"/>
            </a:xfrm>
            <a:prstGeom prst="rect">
              <a:avLst/>
            </a:prstGeom>
            <a:solidFill>
              <a:srgbClr val="80BD41">
                <a:alpha val="100000"/>
              </a:srgbClr>
            </a:solidFill>
          </p:spPr>
          <p:txBody>
            <a:bodyPr/>
            <a:lstStyle/>
            <a:p/>
          </p:txBody>
        </p:sp>
        <p:sp>
          <p:nvSpPr>
            <p:cNvPr id="38" name="rc38"/>
            <p:cNvSpPr/>
            <p:nvPr/>
          </p:nvSpPr>
          <p:spPr>
            <a:xfrm>
              <a:off x="2235640" y="2881802"/>
              <a:ext cx="203168" cy="435934"/>
            </a:xfrm>
            <a:prstGeom prst="rect">
              <a:avLst/>
            </a:prstGeom>
            <a:solidFill>
              <a:srgbClr val="0058AB">
                <a:alpha val="100000"/>
              </a:srgbClr>
            </a:solidFill>
          </p:spPr>
          <p:txBody>
            <a:bodyPr/>
            <a:lstStyle/>
            <a:p/>
          </p:txBody>
        </p:sp>
        <p:sp>
          <p:nvSpPr>
            <p:cNvPr id="39" name="rc39"/>
            <p:cNvSpPr/>
            <p:nvPr/>
          </p:nvSpPr>
          <p:spPr>
            <a:xfrm>
              <a:off x="2235640" y="3317736"/>
              <a:ext cx="203168" cy="52312"/>
            </a:xfrm>
            <a:prstGeom prst="rect">
              <a:avLst/>
            </a:prstGeom>
            <a:solidFill>
              <a:srgbClr val="1CABE2">
                <a:alpha val="100000"/>
              </a:srgbClr>
            </a:solidFill>
          </p:spPr>
          <p:txBody>
            <a:bodyPr/>
            <a:lstStyle/>
            <a:p/>
          </p:txBody>
        </p:sp>
        <p:sp>
          <p:nvSpPr>
            <p:cNvPr id="40" name="rc40"/>
            <p:cNvSpPr/>
            <p:nvPr/>
          </p:nvSpPr>
          <p:spPr>
            <a:xfrm>
              <a:off x="2461382" y="3305576"/>
              <a:ext cx="203168" cy="1319959"/>
            </a:xfrm>
            <a:prstGeom prst="rect">
              <a:avLst/>
            </a:prstGeom>
            <a:solidFill>
              <a:srgbClr val="80BD41">
                <a:alpha val="100000"/>
              </a:srgbClr>
            </a:solidFill>
          </p:spPr>
          <p:txBody>
            <a:bodyPr/>
            <a:lstStyle/>
            <a:p/>
          </p:txBody>
        </p:sp>
        <p:sp>
          <p:nvSpPr>
            <p:cNvPr id="41" name="rc41"/>
            <p:cNvSpPr/>
            <p:nvPr/>
          </p:nvSpPr>
          <p:spPr>
            <a:xfrm>
              <a:off x="2461382" y="2954702"/>
              <a:ext cx="203168" cy="284041"/>
            </a:xfrm>
            <a:prstGeom prst="rect">
              <a:avLst/>
            </a:prstGeom>
            <a:solidFill>
              <a:srgbClr val="0058AB">
                <a:alpha val="100000"/>
              </a:srgbClr>
            </a:solidFill>
          </p:spPr>
          <p:txBody>
            <a:bodyPr/>
            <a:lstStyle/>
            <a:p/>
          </p:txBody>
        </p:sp>
        <p:sp>
          <p:nvSpPr>
            <p:cNvPr id="42" name="rc42"/>
            <p:cNvSpPr/>
            <p:nvPr/>
          </p:nvSpPr>
          <p:spPr>
            <a:xfrm>
              <a:off x="2461382" y="3238743"/>
              <a:ext cx="203168" cy="66832"/>
            </a:xfrm>
            <a:prstGeom prst="rect">
              <a:avLst/>
            </a:prstGeom>
            <a:solidFill>
              <a:srgbClr val="1CABE2">
                <a:alpha val="100000"/>
              </a:srgbClr>
            </a:solidFill>
          </p:spPr>
          <p:txBody>
            <a:bodyPr/>
            <a:lstStyle/>
            <a:p/>
          </p:txBody>
        </p:sp>
        <p:sp>
          <p:nvSpPr>
            <p:cNvPr id="43" name="rc43"/>
            <p:cNvSpPr/>
            <p:nvPr/>
          </p:nvSpPr>
          <p:spPr>
            <a:xfrm>
              <a:off x="2687125" y="3117399"/>
              <a:ext cx="203168" cy="1508136"/>
            </a:xfrm>
            <a:prstGeom prst="rect">
              <a:avLst/>
            </a:prstGeom>
            <a:solidFill>
              <a:srgbClr val="80BD41">
                <a:alpha val="100000"/>
              </a:srgbClr>
            </a:solidFill>
          </p:spPr>
          <p:txBody>
            <a:bodyPr/>
            <a:lstStyle/>
            <a:p/>
          </p:txBody>
        </p:sp>
        <p:sp>
          <p:nvSpPr>
            <p:cNvPr id="44" name="rc44"/>
            <p:cNvSpPr/>
            <p:nvPr/>
          </p:nvSpPr>
          <p:spPr>
            <a:xfrm>
              <a:off x="2687125" y="2931002"/>
              <a:ext cx="203168" cy="152508"/>
            </a:xfrm>
            <a:prstGeom prst="rect">
              <a:avLst/>
            </a:prstGeom>
            <a:solidFill>
              <a:srgbClr val="0058AB">
                <a:alpha val="100000"/>
              </a:srgbClr>
            </a:solidFill>
          </p:spPr>
          <p:txBody>
            <a:bodyPr/>
            <a:lstStyle/>
            <a:p/>
          </p:txBody>
        </p:sp>
        <p:sp>
          <p:nvSpPr>
            <p:cNvPr id="45" name="rc45"/>
            <p:cNvSpPr/>
            <p:nvPr/>
          </p:nvSpPr>
          <p:spPr>
            <a:xfrm>
              <a:off x="2687125" y="3083511"/>
              <a:ext cx="203168" cy="33888"/>
            </a:xfrm>
            <a:prstGeom prst="rect">
              <a:avLst/>
            </a:prstGeom>
            <a:solidFill>
              <a:srgbClr val="1CABE2">
                <a:alpha val="100000"/>
              </a:srgbClr>
            </a:solidFill>
          </p:spPr>
          <p:txBody>
            <a:bodyPr/>
            <a:lstStyle/>
            <a:p/>
          </p:txBody>
        </p:sp>
        <p:sp>
          <p:nvSpPr>
            <p:cNvPr id="46" name="rc46"/>
            <p:cNvSpPr/>
            <p:nvPr/>
          </p:nvSpPr>
          <p:spPr>
            <a:xfrm>
              <a:off x="2912867" y="3076828"/>
              <a:ext cx="203168" cy="1548707"/>
            </a:xfrm>
            <a:prstGeom prst="rect">
              <a:avLst/>
            </a:prstGeom>
            <a:solidFill>
              <a:srgbClr val="80BD41">
                <a:alpha val="100000"/>
              </a:srgbClr>
            </a:solidFill>
          </p:spPr>
          <p:txBody>
            <a:bodyPr/>
            <a:lstStyle/>
            <a:p/>
          </p:txBody>
        </p:sp>
        <p:sp>
          <p:nvSpPr>
            <p:cNvPr id="47" name="rc47"/>
            <p:cNvSpPr/>
            <p:nvPr/>
          </p:nvSpPr>
          <p:spPr>
            <a:xfrm>
              <a:off x="2912867" y="2942158"/>
              <a:ext cx="203168" cy="117833"/>
            </a:xfrm>
            <a:prstGeom prst="rect">
              <a:avLst/>
            </a:prstGeom>
            <a:solidFill>
              <a:srgbClr val="0058AB">
                <a:alpha val="100000"/>
              </a:srgbClr>
            </a:solidFill>
          </p:spPr>
          <p:txBody>
            <a:bodyPr/>
            <a:lstStyle/>
            <a:p/>
          </p:txBody>
        </p:sp>
        <p:sp>
          <p:nvSpPr>
            <p:cNvPr id="48" name="rc48"/>
            <p:cNvSpPr/>
            <p:nvPr/>
          </p:nvSpPr>
          <p:spPr>
            <a:xfrm>
              <a:off x="2912867" y="3059992"/>
              <a:ext cx="203168" cy="16835"/>
            </a:xfrm>
            <a:prstGeom prst="rect">
              <a:avLst/>
            </a:prstGeom>
            <a:solidFill>
              <a:srgbClr val="1CABE2">
                <a:alpha val="100000"/>
              </a:srgbClr>
            </a:solidFill>
          </p:spPr>
          <p:txBody>
            <a:bodyPr/>
            <a:lstStyle/>
            <a:p/>
          </p:txBody>
        </p:sp>
        <p:sp>
          <p:nvSpPr>
            <p:cNvPr id="49" name="rc49"/>
            <p:cNvSpPr/>
            <p:nvPr/>
          </p:nvSpPr>
          <p:spPr>
            <a:xfrm>
              <a:off x="3138609" y="3060704"/>
              <a:ext cx="203168" cy="1564831"/>
            </a:xfrm>
            <a:prstGeom prst="rect">
              <a:avLst/>
            </a:prstGeom>
            <a:solidFill>
              <a:srgbClr val="80BD41">
                <a:alpha val="100000"/>
              </a:srgbClr>
            </a:solidFill>
          </p:spPr>
          <p:txBody>
            <a:bodyPr/>
            <a:lstStyle/>
            <a:p/>
          </p:txBody>
        </p:sp>
        <p:sp>
          <p:nvSpPr>
            <p:cNvPr id="50" name="rc50"/>
            <p:cNvSpPr/>
            <p:nvPr/>
          </p:nvSpPr>
          <p:spPr>
            <a:xfrm>
              <a:off x="3138609" y="2924632"/>
              <a:ext cx="203168" cy="119064"/>
            </a:xfrm>
            <a:prstGeom prst="rect">
              <a:avLst/>
            </a:prstGeom>
            <a:solidFill>
              <a:srgbClr val="0058AB">
                <a:alpha val="100000"/>
              </a:srgbClr>
            </a:solidFill>
          </p:spPr>
          <p:txBody>
            <a:bodyPr/>
            <a:lstStyle/>
            <a:p/>
          </p:txBody>
        </p:sp>
        <p:sp>
          <p:nvSpPr>
            <p:cNvPr id="51" name="rc51"/>
            <p:cNvSpPr/>
            <p:nvPr/>
          </p:nvSpPr>
          <p:spPr>
            <a:xfrm>
              <a:off x="3138609" y="3043696"/>
              <a:ext cx="203168" cy="17007"/>
            </a:xfrm>
            <a:prstGeom prst="rect">
              <a:avLst/>
            </a:prstGeom>
            <a:solidFill>
              <a:srgbClr val="1CABE2">
                <a:alpha val="100000"/>
              </a:srgbClr>
            </a:solidFill>
          </p:spPr>
          <p:txBody>
            <a:bodyPr/>
            <a:lstStyle/>
            <a:p/>
          </p:txBody>
        </p:sp>
        <p:sp>
          <p:nvSpPr>
            <p:cNvPr id="52" name="rc52"/>
            <p:cNvSpPr/>
            <p:nvPr/>
          </p:nvSpPr>
          <p:spPr>
            <a:xfrm>
              <a:off x="3364352" y="3094808"/>
              <a:ext cx="203168" cy="1530726"/>
            </a:xfrm>
            <a:prstGeom prst="rect">
              <a:avLst/>
            </a:prstGeom>
            <a:solidFill>
              <a:srgbClr val="80BD41">
                <a:alpha val="100000"/>
              </a:srgbClr>
            </a:solidFill>
          </p:spPr>
          <p:txBody>
            <a:bodyPr/>
            <a:lstStyle/>
            <a:p/>
          </p:txBody>
        </p:sp>
        <p:sp>
          <p:nvSpPr>
            <p:cNvPr id="53" name="rc53"/>
            <p:cNvSpPr/>
            <p:nvPr/>
          </p:nvSpPr>
          <p:spPr>
            <a:xfrm>
              <a:off x="3364352" y="2979592"/>
              <a:ext cx="203168" cy="98758"/>
            </a:xfrm>
            <a:prstGeom prst="rect">
              <a:avLst/>
            </a:prstGeom>
            <a:solidFill>
              <a:srgbClr val="0058AB">
                <a:alpha val="100000"/>
              </a:srgbClr>
            </a:solidFill>
          </p:spPr>
          <p:txBody>
            <a:bodyPr/>
            <a:lstStyle/>
            <a:p/>
          </p:txBody>
        </p:sp>
        <p:sp>
          <p:nvSpPr>
            <p:cNvPr id="54" name="rc54"/>
            <p:cNvSpPr/>
            <p:nvPr/>
          </p:nvSpPr>
          <p:spPr>
            <a:xfrm>
              <a:off x="3364352" y="3078351"/>
              <a:ext cx="203168" cy="16457"/>
            </a:xfrm>
            <a:prstGeom prst="rect">
              <a:avLst/>
            </a:prstGeom>
            <a:solidFill>
              <a:srgbClr val="1CABE2">
                <a:alpha val="100000"/>
              </a:srgbClr>
            </a:solidFill>
          </p:spPr>
          <p:txBody>
            <a:bodyPr/>
            <a:lstStyle/>
            <a:p/>
          </p:txBody>
        </p:sp>
        <p:sp>
          <p:nvSpPr>
            <p:cNvPr id="55" name="rc55"/>
            <p:cNvSpPr/>
            <p:nvPr/>
          </p:nvSpPr>
          <p:spPr>
            <a:xfrm>
              <a:off x="3590094" y="3099302"/>
              <a:ext cx="203168" cy="1526232"/>
            </a:xfrm>
            <a:prstGeom prst="rect">
              <a:avLst/>
            </a:prstGeom>
            <a:solidFill>
              <a:srgbClr val="80BD41">
                <a:alpha val="100000"/>
              </a:srgbClr>
            </a:solidFill>
          </p:spPr>
          <p:txBody>
            <a:bodyPr/>
            <a:lstStyle/>
            <a:p/>
          </p:txBody>
        </p:sp>
        <p:sp>
          <p:nvSpPr>
            <p:cNvPr id="56" name="rc56"/>
            <p:cNvSpPr/>
            <p:nvPr/>
          </p:nvSpPr>
          <p:spPr>
            <a:xfrm>
              <a:off x="3590094" y="2984424"/>
              <a:ext cx="203168" cy="98466"/>
            </a:xfrm>
            <a:prstGeom prst="rect">
              <a:avLst/>
            </a:prstGeom>
            <a:solidFill>
              <a:srgbClr val="0058AB">
                <a:alpha val="100000"/>
              </a:srgbClr>
            </a:solidFill>
          </p:spPr>
          <p:txBody>
            <a:bodyPr/>
            <a:lstStyle/>
            <a:p/>
          </p:txBody>
        </p:sp>
        <p:sp>
          <p:nvSpPr>
            <p:cNvPr id="57" name="rc57"/>
            <p:cNvSpPr/>
            <p:nvPr/>
          </p:nvSpPr>
          <p:spPr>
            <a:xfrm>
              <a:off x="3590094" y="3082890"/>
              <a:ext cx="203168" cy="16411"/>
            </a:xfrm>
            <a:prstGeom prst="rect">
              <a:avLst/>
            </a:prstGeom>
            <a:solidFill>
              <a:srgbClr val="1CABE2">
                <a:alpha val="100000"/>
              </a:srgbClr>
            </a:solidFill>
          </p:spPr>
          <p:txBody>
            <a:bodyPr/>
            <a:lstStyle/>
            <a:p/>
          </p:txBody>
        </p:sp>
        <p:sp>
          <p:nvSpPr>
            <p:cNvPr id="58" name="rc58"/>
            <p:cNvSpPr/>
            <p:nvPr/>
          </p:nvSpPr>
          <p:spPr>
            <a:xfrm>
              <a:off x="3815836" y="3076954"/>
              <a:ext cx="203168" cy="1548580"/>
            </a:xfrm>
            <a:prstGeom prst="rect">
              <a:avLst/>
            </a:prstGeom>
            <a:solidFill>
              <a:srgbClr val="80BD41">
                <a:alpha val="100000"/>
              </a:srgbClr>
            </a:solidFill>
          </p:spPr>
          <p:txBody>
            <a:bodyPr/>
            <a:lstStyle/>
            <a:p/>
          </p:txBody>
        </p:sp>
        <p:sp>
          <p:nvSpPr>
            <p:cNvPr id="59" name="rc59"/>
            <p:cNvSpPr/>
            <p:nvPr/>
          </p:nvSpPr>
          <p:spPr>
            <a:xfrm>
              <a:off x="3815836" y="2978109"/>
              <a:ext cx="203168" cy="82372"/>
            </a:xfrm>
            <a:prstGeom prst="rect">
              <a:avLst/>
            </a:prstGeom>
            <a:solidFill>
              <a:srgbClr val="0058AB">
                <a:alpha val="100000"/>
              </a:srgbClr>
            </a:solidFill>
          </p:spPr>
          <p:txBody>
            <a:bodyPr/>
            <a:lstStyle/>
            <a:p/>
          </p:txBody>
        </p:sp>
        <p:sp>
          <p:nvSpPr>
            <p:cNvPr id="60" name="rc60"/>
            <p:cNvSpPr/>
            <p:nvPr/>
          </p:nvSpPr>
          <p:spPr>
            <a:xfrm>
              <a:off x="3815836" y="3060482"/>
              <a:ext cx="203168" cy="16472"/>
            </a:xfrm>
            <a:prstGeom prst="rect">
              <a:avLst/>
            </a:prstGeom>
            <a:solidFill>
              <a:srgbClr val="1CABE2">
                <a:alpha val="100000"/>
              </a:srgbClr>
            </a:solidFill>
          </p:spPr>
          <p:txBody>
            <a:bodyPr/>
            <a:lstStyle/>
            <a:p/>
          </p:txBody>
        </p:sp>
        <p:sp>
          <p:nvSpPr>
            <p:cNvPr id="61" name="rc61"/>
            <p:cNvSpPr/>
            <p:nvPr/>
          </p:nvSpPr>
          <p:spPr>
            <a:xfrm>
              <a:off x="4041579" y="3029842"/>
              <a:ext cx="203168" cy="1595693"/>
            </a:xfrm>
            <a:prstGeom prst="rect">
              <a:avLst/>
            </a:prstGeom>
            <a:solidFill>
              <a:srgbClr val="80BD41">
                <a:alpha val="100000"/>
              </a:srgbClr>
            </a:solidFill>
          </p:spPr>
          <p:txBody>
            <a:bodyPr/>
            <a:lstStyle/>
            <a:p/>
          </p:txBody>
        </p:sp>
        <p:sp>
          <p:nvSpPr>
            <p:cNvPr id="62" name="rc62"/>
            <p:cNvSpPr/>
            <p:nvPr/>
          </p:nvSpPr>
          <p:spPr>
            <a:xfrm>
              <a:off x="4041579" y="2963357"/>
              <a:ext cx="203168" cy="49866"/>
            </a:xfrm>
            <a:prstGeom prst="rect">
              <a:avLst/>
            </a:prstGeom>
            <a:solidFill>
              <a:srgbClr val="0058AB">
                <a:alpha val="100000"/>
              </a:srgbClr>
            </a:solidFill>
          </p:spPr>
          <p:txBody>
            <a:bodyPr/>
            <a:lstStyle/>
            <a:p/>
          </p:txBody>
        </p:sp>
        <p:sp>
          <p:nvSpPr>
            <p:cNvPr id="63" name="rc63"/>
            <p:cNvSpPr/>
            <p:nvPr/>
          </p:nvSpPr>
          <p:spPr>
            <a:xfrm>
              <a:off x="4041579" y="3013223"/>
              <a:ext cx="203168" cy="16618"/>
            </a:xfrm>
            <a:prstGeom prst="rect">
              <a:avLst/>
            </a:prstGeom>
            <a:solidFill>
              <a:srgbClr val="1CABE2">
                <a:alpha val="100000"/>
              </a:srgbClr>
            </a:solidFill>
          </p:spPr>
          <p:txBody>
            <a:bodyPr/>
            <a:lstStyle/>
            <a:p/>
          </p:txBody>
        </p:sp>
        <p:sp>
          <p:nvSpPr>
            <p:cNvPr id="64" name="rc64"/>
            <p:cNvSpPr/>
            <p:nvPr/>
          </p:nvSpPr>
          <p:spPr>
            <a:xfrm>
              <a:off x="4267321" y="3065924"/>
              <a:ext cx="203168" cy="1559611"/>
            </a:xfrm>
            <a:prstGeom prst="rect">
              <a:avLst/>
            </a:prstGeom>
            <a:solidFill>
              <a:srgbClr val="80BD41">
                <a:alpha val="100000"/>
              </a:srgbClr>
            </a:solidFill>
          </p:spPr>
          <p:txBody>
            <a:bodyPr/>
            <a:lstStyle/>
            <a:p/>
          </p:txBody>
        </p:sp>
        <p:sp>
          <p:nvSpPr>
            <p:cNvPr id="65" name="rc65"/>
            <p:cNvSpPr/>
            <p:nvPr/>
          </p:nvSpPr>
          <p:spPr>
            <a:xfrm>
              <a:off x="4267321" y="2948534"/>
              <a:ext cx="203168" cy="100620"/>
            </a:xfrm>
            <a:prstGeom prst="rect">
              <a:avLst/>
            </a:prstGeom>
            <a:solidFill>
              <a:srgbClr val="0058AB">
                <a:alpha val="100000"/>
              </a:srgbClr>
            </a:solidFill>
          </p:spPr>
          <p:txBody>
            <a:bodyPr/>
            <a:lstStyle/>
            <a:p/>
          </p:txBody>
        </p:sp>
        <p:sp>
          <p:nvSpPr>
            <p:cNvPr id="66" name="rc66"/>
            <p:cNvSpPr/>
            <p:nvPr/>
          </p:nvSpPr>
          <p:spPr>
            <a:xfrm>
              <a:off x="4267321" y="3049154"/>
              <a:ext cx="203168" cy="16770"/>
            </a:xfrm>
            <a:prstGeom prst="rect">
              <a:avLst/>
            </a:prstGeom>
            <a:solidFill>
              <a:srgbClr val="1CABE2">
                <a:alpha val="100000"/>
              </a:srgbClr>
            </a:solidFill>
          </p:spPr>
          <p:txBody>
            <a:bodyPr/>
            <a:lstStyle/>
            <a:p/>
          </p:txBody>
        </p:sp>
        <p:sp>
          <p:nvSpPr>
            <p:cNvPr id="67" name="rc67"/>
            <p:cNvSpPr/>
            <p:nvPr/>
          </p:nvSpPr>
          <p:spPr>
            <a:xfrm>
              <a:off x="4493063" y="3050349"/>
              <a:ext cx="203168" cy="1575186"/>
            </a:xfrm>
            <a:prstGeom prst="rect">
              <a:avLst/>
            </a:prstGeom>
            <a:solidFill>
              <a:srgbClr val="80BD41">
                <a:alpha val="100000"/>
              </a:srgbClr>
            </a:solidFill>
          </p:spPr>
          <p:txBody>
            <a:bodyPr/>
            <a:lstStyle/>
            <a:p/>
          </p:txBody>
        </p:sp>
        <p:sp>
          <p:nvSpPr>
            <p:cNvPr id="68" name="rc68"/>
            <p:cNvSpPr/>
            <p:nvPr/>
          </p:nvSpPr>
          <p:spPr>
            <a:xfrm>
              <a:off x="4493063" y="2931789"/>
              <a:ext cx="203168" cy="101623"/>
            </a:xfrm>
            <a:prstGeom prst="rect">
              <a:avLst/>
            </a:prstGeom>
            <a:solidFill>
              <a:srgbClr val="0058AB">
                <a:alpha val="100000"/>
              </a:srgbClr>
            </a:solidFill>
          </p:spPr>
          <p:txBody>
            <a:bodyPr/>
            <a:lstStyle/>
            <a:p/>
          </p:txBody>
        </p:sp>
        <p:sp>
          <p:nvSpPr>
            <p:cNvPr id="69" name="rc69"/>
            <p:cNvSpPr/>
            <p:nvPr/>
          </p:nvSpPr>
          <p:spPr>
            <a:xfrm>
              <a:off x="4493063" y="3033413"/>
              <a:ext cx="203168" cy="16936"/>
            </a:xfrm>
            <a:prstGeom prst="rect">
              <a:avLst/>
            </a:prstGeom>
            <a:solidFill>
              <a:srgbClr val="1CABE2">
                <a:alpha val="100000"/>
              </a:srgbClr>
            </a:solidFill>
          </p:spPr>
          <p:txBody>
            <a:bodyPr/>
            <a:lstStyle/>
            <a:p/>
          </p:txBody>
        </p:sp>
        <p:sp>
          <p:nvSpPr>
            <p:cNvPr id="70" name="rc70"/>
            <p:cNvSpPr/>
            <p:nvPr/>
          </p:nvSpPr>
          <p:spPr>
            <a:xfrm>
              <a:off x="4718806" y="2988661"/>
              <a:ext cx="203168" cy="1636874"/>
            </a:xfrm>
            <a:prstGeom prst="rect">
              <a:avLst/>
            </a:prstGeom>
            <a:solidFill>
              <a:srgbClr val="80BD41">
                <a:alpha val="100000"/>
              </a:srgbClr>
            </a:solidFill>
          </p:spPr>
          <p:txBody>
            <a:bodyPr/>
            <a:lstStyle/>
            <a:p/>
          </p:txBody>
        </p:sp>
        <p:sp>
          <p:nvSpPr>
            <p:cNvPr id="71" name="rc71"/>
            <p:cNvSpPr/>
            <p:nvPr/>
          </p:nvSpPr>
          <p:spPr>
            <a:xfrm>
              <a:off x="4718806" y="2920456"/>
              <a:ext cx="203168" cy="51152"/>
            </a:xfrm>
            <a:prstGeom prst="rect">
              <a:avLst/>
            </a:prstGeom>
            <a:solidFill>
              <a:srgbClr val="0058AB">
                <a:alpha val="100000"/>
              </a:srgbClr>
            </a:solidFill>
          </p:spPr>
          <p:txBody>
            <a:bodyPr/>
            <a:lstStyle/>
            <a:p/>
          </p:txBody>
        </p:sp>
        <p:sp>
          <p:nvSpPr>
            <p:cNvPr id="72" name="rc72"/>
            <p:cNvSpPr/>
            <p:nvPr/>
          </p:nvSpPr>
          <p:spPr>
            <a:xfrm>
              <a:off x="4718806" y="2971608"/>
              <a:ext cx="203168" cy="17052"/>
            </a:xfrm>
            <a:prstGeom prst="rect">
              <a:avLst/>
            </a:prstGeom>
            <a:solidFill>
              <a:srgbClr val="1CABE2">
                <a:alpha val="100000"/>
              </a:srgbClr>
            </a:solidFill>
          </p:spPr>
          <p:txBody>
            <a:bodyPr/>
            <a:lstStyle/>
            <a:p/>
          </p:txBody>
        </p:sp>
        <p:sp>
          <p:nvSpPr>
            <p:cNvPr id="73" name="rc73"/>
            <p:cNvSpPr/>
            <p:nvPr/>
          </p:nvSpPr>
          <p:spPr>
            <a:xfrm>
              <a:off x="4944548" y="2975421"/>
              <a:ext cx="203168" cy="1650113"/>
            </a:xfrm>
            <a:prstGeom prst="rect">
              <a:avLst/>
            </a:prstGeom>
            <a:solidFill>
              <a:srgbClr val="80BD41">
                <a:alpha val="100000"/>
              </a:srgbClr>
            </a:solidFill>
          </p:spPr>
          <p:txBody>
            <a:bodyPr/>
            <a:lstStyle/>
            <a:p/>
          </p:txBody>
        </p:sp>
        <p:sp>
          <p:nvSpPr>
            <p:cNvPr id="74" name="rc74"/>
            <p:cNvSpPr/>
            <p:nvPr/>
          </p:nvSpPr>
          <p:spPr>
            <a:xfrm>
              <a:off x="4944548" y="2906667"/>
              <a:ext cx="203168" cy="51565"/>
            </a:xfrm>
            <a:prstGeom prst="rect">
              <a:avLst/>
            </a:prstGeom>
            <a:solidFill>
              <a:srgbClr val="0058AB">
                <a:alpha val="100000"/>
              </a:srgbClr>
            </a:solidFill>
          </p:spPr>
          <p:txBody>
            <a:bodyPr/>
            <a:lstStyle/>
            <a:p/>
          </p:txBody>
        </p:sp>
        <p:sp>
          <p:nvSpPr>
            <p:cNvPr id="75" name="rc75"/>
            <p:cNvSpPr/>
            <p:nvPr/>
          </p:nvSpPr>
          <p:spPr>
            <a:xfrm>
              <a:off x="4944548" y="2958232"/>
              <a:ext cx="203168" cy="17188"/>
            </a:xfrm>
            <a:prstGeom prst="rect">
              <a:avLst/>
            </a:prstGeom>
            <a:solidFill>
              <a:srgbClr val="1CABE2">
                <a:alpha val="100000"/>
              </a:srgbClr>
            </a:solidFill>
          </p:spPr>
          <p:txBody>
            <a:bodyPr/>
            <a:lstStyle/>
            <a:p/>
          </p:txBody>
        </p:sp>
        <p:sp>
          <p:nvSpPr>
            <p:cNvPr id="76" name="rc76"/>
            <p:cNvSpPr/>
            <p:nvPr/>
          </p:nvSpPr>
          <p:spPr>
            <a:xfrm>
              <a:off x="5170291" y="2946874"/>
              <a:ext cx="203168" cy="1678660"/>
            </a:xfrm>
            <a:prstGeom prst="rect">
              <a:avLst/>
            </a:prstGeom>
            <a:solidFill>
              <a:srgbClr val="80BD41">
                <a:alpha val="100000"/>
              </a:srgbClr>
            </a:solidFill>
          </p:spPr>
          <p:txBody>
            <a:bodyPr/>
            <a:lstStyle/>
            <a:p/>
          </p:txBody>
        </p:sp>
        <p:sp>
          <p:nvSpPr>
            <p:cNvPr id="77" name="rc77"/>
            <p:cNvSpPr/>
            <p:nvPr/>
          </p:nvSpPr>
          <p:spPr>
            <a:xfrm>
              <a:off x="5170291" y="2894955"/>
              <a:ext cx="203168" cy="34609"/>
            </a:xfrm>
            <a:prstGeom prst="rect">
              <a:avLst/>
            </a:prstGeom>
            <a:solidFill>
              <a:srgbClr val="0058AB">
                <a:alpha val="100000"/>
              </a:srgbClr>
            </a:solidFill>
          </p:spPr>
          <p:txBody>
            <a:bodyPr/>
            <a:lstStyle/>
            <a:p/>
          </p:txBody>
        </p:sp>
        <p:sp>
          <p:nvSpPr>
            <p:cNvPr id="78" name="rc78"/>
            <p:cNvSpPr/>
            <p:nvPr/>
          </p:nvSpPr>
          <p:spPr>
            <a:xfrm>
              <a:off x="5170291" y="2929565"/>
              <a:ext cx="203168" cy="17309"/>
            </a:xfrm>
            <a:prstGeom prst="rect">
              <a:avLst/>
            </a:prstGeom>
            <a:solidFill>
              <a:srgbClr val="1CABE2">
                <a:alpha val="100000"/>
              </a:srgbClr>
            </a:solidFill>
          </p:spPr>
          <p:txBody>
            <a:bodyPr/>
            <a:lstStyle/>
            <a:p/>
          </p:txBody>
        </p:sp>
        <p:sp>
          <p:nvSpPr>
            <p:cNvPr id="79" name="rc79"/>
            <p:cNvSpPr/>
            <p:nvPr/>
          </p:nvSpPr>
          <p:spPr>
            <a:xfrm>
              <a:off x="5396033" y="2944423"/>
              <a:ext cx="203168" cy="1681112"/>
            </a:xfrm>
            <a:prstGeom prst="rect">
              <a:avLst/>
            </a:prstGeom>
            <a:solidFill>
              <a:srgbClr val="80BD41">
                <a:alpha val="100000"/>
              </a:srgbClr>
            </a:solidFill>
          </p:spPr>
          <p:txBody>
            <a:bodyPr/>
            <a:lstStyle/>
            <a:p/>
          </p:txBody>
        </p:sp>
        <p:sp>
          <p:nvSpPr>
            <p:cNvPr id="80" name="rc80"/>
            <p:cNvSpPr/>
            <p:nvPr/>
          </p:nvSpPr>
          <p:spPr>
            <a:xfrm>
              <a:off x="5396033" y="2892428"/>
              <a:ext cx="203168" cy="17329"/>
            </a:xfrm>
            <a:prstGeom prst="rect">
              <a:avLst/>
            </a:prstGeom>
            <a:solidFill>
              <a:srgbClr val="0058AB">
                <a:alpha val="100000"/>
              </a:srgbClr>
            </a:solidFill>
          </p:spPr>
          <p:txBody>
            <a:bodyPr/>
            <a:lstStyle/>
            <a:p/>
          </p:txBody>
        </p:sp>
        <p:sp>
          <p:nvSpPr>
            <p:cNvPr id="81" name="rc81"/>
            <p:cNvSpPr/>
            <p:nvPr/>
          </p:nvSpPr>
          <p:spPr>
            <a:xfrm>
              <a:off x="5396033" y="2909758"/>
              <a:ext cx="203168" cy="34664"/>
            </a:xfrm>
            <a:prstGeom prst="rect">
              <a:avLst/>
            </a:prstGeom>
            <a:solidFill>
              <a:srgbClr val="1CABE2">
                <a:alpha val="100000"/>
              </a:srgbClr>
            </a:solidFill>
          </p:spPr>
          <p:txBody>
            <a:bodyPr/>
            <a:lstStyle/>
            <a:p/>
          </p:txBody>
        </p:sp>
        <p:sp>
          <p:nvSpPr>
            <p:cNvPr id="82" name="rc82"/>
            <p:cNvSpPr/>
            <p:nvPr/>
          </p:nvSpPr>
          <p:spPr>
            <a:xfrm>
              <a:off x="5621775" y="2939490"/>
              <a:ext cx="203168" cy="1686044"/>
            </a:xfrm>
            <a:prstGeom prst="rect">
              <a:avLst/>
            </a:prstGeom>
            <a:solidFill>
              <a:srgbClr val="80BD41">
                <a:alpha val="100000"/>
              </a:srgbClr>
            </a:solidFill>
          </p:spPr>
          <p:txBody>
            <a:bodyPr/>
            <a:lstStyle/>
            <a:p/>
          </p:txBody>
        </p:sp>
        <p:sp>
          <p:nvSpPr>
            <p:cNvPr id="83" name="rc83"/>
            <p:cNvSpPr/>
            <p:nvPr/>
          </p:nvSpPr>
          <p:spPr>
            <a:xfrm>
              <a:off x="5621775" y="2887344"/>
              <a:ext cx="203168" cy="34765"/>
            </a:xfrm>
            <a:prstGeom prst="rect">
              <a:avLst/>
            </a:prstGeom>
            <a:solidFill>
              <a:srgbClr val="0058AB">
                <a:alpha val="100000"/>
              </a:srgbClr>
            </a:solidFill>
          </p:spPr>
          <p:txBody>
            <a:bodyPr/>
            <a:lstStyle/>
            <a:p/>
          </p:txBody>
        </p:sp>
        <p:sp>
          <p:nvSpPr>
            <p:cNvPr id="84" name="rc84"/>
            <p:cNvSpPr/>
            <p:nvPr/>
          </p:nvSpPr>
          <p:spPr>
            <a:xfrm>
              <a:off x="5621775" y="2922110"/>
              <a:ext cx="203168" cy="17380"/>
            </a:xfrm>
            <a:prstGeom prst="rect">
              <a:avLst/>
            </a:prstGeom>
            <a:solidFill>
              <a:srgbClr val="1CABE2">
                <a:alpha val="100000"/>
              </a:srgbClr>
            </a:solidFill>
          </p:spPr>
          <p:txBody>
            <a:bodyPr/>
            <a:lstStyle/>
            <a:p/>
          </p:txBody>
        </p:sp>
        <p:sp>
          <p:nvSpPr>
            <p:cNvPr id="85" name="rc85"/>
            <p:cNvSpPr/>
            <p:nvPr/>
          </p:nvSpPr>
          <p:spPr>
            <a:xfrm>
              <a:off x="5847518" y="2934527"/>
              <a:ext cx="203168" cy="1691007"/>
            </a:xfrm>
            <a:prstGeom prst="rect">
              <a:avLst/>
            </a:prstGeom>
            <a:solidFill>
              <a:srgbClr val="80BD41">
                <a:alpha val="100000"/>
              </a:srgbClr>
            </a:solidFill>
          </p:spPr>
          <p:txBody>
            <a:bodyPr/>
            <a:lstStyle/>
            <a:p/>
          </p:txBody>
        </p:sp>
        <p:sp>
          <p:nvSpPr>
            <p:cNvPr id="86" name="rc86"/>
            <p:cNvSpPr/>
            <p:nvPr/>
          </p:nvSpPr>
          <p:spPr>
            <a:xfrm>
              <a:off x="5847518" y="2882230"/>
              <a:ext cx="203168" cy="34866"/>
            </a:xfrm>
            <a:prstGeom prst="rect">
              <a:avLst/>
            </a:prstGeom>
            <a:solidFill>
              <a:srgbClr val="0058AB">
                <a:alpha val="100000"/>
              </a:srgbClr>
            </a:solidFill>
          </p:spPr>
          <p:txBody>
            <a:bodyPr/>
            <a:lstStyle/>
            <a:p/>
          </p:txBody>
        </p:sp>
        <p:sp>
          <p:nvSpPr>
            <p:cNvPr id="87" name="rc87"/>
            <p:cNvSpPr/>
            <p:nvPr/>
          </p:nvSpPr>
          <p:spPr>
            <a:xfrm>
              <a:off x="5847518" y="2917097"/>
              <a:ext cx="203168" cy="17430"/>
            </a:xfrm>
            <a:prstGeom prst="rect">
              <a:avLst/>
            </a:prstGeom>
            <a:solidFill>
              <a:srgbClr val="1CABE2">
                <a:alpha val="100000"/>
              </a:srgbClr>
            </a:solidFill>
          </p:spPr>
          <p:txBody>
            <a:bodyPr/>
            <a:lstStyle/>
            <a:p/>
          </p:txBody>
        </p:sp>
        <p:sp>
          <p:nvSpPr>
            <p:cNvPr id="88" name="rc88"/>
            <p:cNvSpPr/>
            <p:nvPr/>
          </p:nvSpPr>
          <p:spPr>
            <a:xfrm>
              <a:off x="6073260" y="2909314"/>
              <a:ext cx="203168" cy="1716220"/>
            </a:xfrm>
            <a:prstGeom prst="rect">
              <a:avLst/>
            </a:prstGeom>
            <a:solidFill>
              <a:srgbClr val="80BD41">
                <a:alpha val="100000"/>
              </a:srgbClr>
            </a:solidFill>
          </p:spPr>
          <p:txBody>
            <a:bodyPr/>
            <a:lstStyle/>
            <a:p/>
          </p:txBody>
        </p:sp>
        <p:sp>
          <p:nvSpPr>
            <p:cNvPr id="89" name="rc89"/>
            <p:cNvSpPr/>
            <p:nvPr/>
          </p:nvSpPr>
          <p:spPr>
            <a:xfrm>
              <a:off x="6073260" y="2891980"/>
              <a:ext cx="203168" cy="17334"/>
            </a:xfrm>
            <a:prstGeom prst="rect">
              <a:avLst/>
            </a:prstGeom>
            <a:solidFill>
              <a:srgbClr val="0058AB">
                <a:alpha val="100000"/>
              </a:srgbClr>
            </a:solidFill>
          </p:spPr>
          <p:txBody>
            <a:bodyPr/>
            <a:lstStyle/>
            <a:p/>
          </p:txBody>
        </p:sp>
        <p:sp>
          <p:nvSpPr>
            <p:cNvPr id="90" name="rc90"/>
            <p:cNvSpPr/>
            <p:nvPr/>
          </p:nvSpPr>
          <p:spPr>
            <a:xfrm>
              <a:off x="6073260" y="2909314"/>
              <a:ext cx="203168" cy="0"/>
            </a:xfrm>
            <a:prstGeom prst="rect">
              <a:avLst/>
            </a:prstGeom>
            <a:solidFill>
              <a:srgbClr val="1CABE2">
                <a:alpha val="100000"/>
              </a:srgbClr>
            </a:solidFill>
          </p:spPr>
          <p:txBody>
            <a:bodyPr/>
            <a:lstStyle/>
            <a:p/>
          </p:txBody>
        </p:sp>
        <p:sp>
          <p:nvSpPr>
            <p:cNvPr id="91" name="rc91"/>
            <p:cNvSpPr/>
            <p:nvPr/>
          </p:nvSpPr>
          <p:spPr>
            <a:xfrm>
              <a:off x="6299002" y="2918741"/>
              <a:ext cx="203168" cy="1706794"/>
            </a:xfrm>
            <a:prstGeom prst="rect">
              <a:avLst/>
            </a:prstGeom>
            <a:solidFill>
              <a:srgbClr val="80BD41">
                <a:alpha val="100000"/>
              </a:srgbClr>
            </a:solidFill>
          </p:spPr>
          <p:txBody>
            <a:bodyPr/>
            <a:lstStyle/>
            <a:p/>
          </p:txBody>
        </p:sp>
        <p:sp>
          <p:nvSpPr>
            <p:cNvPr id="92" name="rc92"/>
            <p:cNvSpPr/>
            <p:nvPr/>
          </p:nvSpPr>
          <p:spPr>
            <a:xfrm>
              <a:off x="6299002" y="2901502"/>
              <a:ext cx="203168" cy="17239"/>
            </a:xfrm>
            <a:prstGeom prst="rect">
              <a:avLst/>
            </a:prstGeom>
            <a:solidFill>
              <a:srgbClr val="0058AB">
                <a:alpha val="100000"/>
              </a:srgbClr>
            </a:solidFill>
          </p:spPr>
          <p:txBody>
            <a:bodyPr/>
            <a:lstStyle/>
            <a:p/>
          </p:txBody>
        </p:sp>
        <p:sp>
          <p:nvSpPr>
            <p:cNvPr id="93" name="rc93"/>
            <p:cNvSpPr/>
            <p:nvPr/>
          </p:nvSpPr>
          <p:spPr>
            <a:xfrm>
              <a:off x="6299002" y="2918741"/>
              <a:ext cx="203168" cy="0"/>
            </a:xfrm>
            <a:prstGeom prst="rect">
              <a:avLst/>
            </a:prstGeom>
            <a:solidFill>
              <a:srgbClr val="1CABE2">
                <a:alpha val="100000"/>
              </a:srgbClr>
            </a:solidFill>
          </p:spPr>
          <p:txBody>
            <a:bodyPr/>
            <a:lstStyle/>
            <a:p/>
          </p:txBody>
        </p:sp>
        <p:sp>
          <p:nvSpPr>
            <p:cNvPr id="94" name="rc94"/>
            <p:cNvSpPr/>
            <p:nvPr/>
          </p:nvSpPr>
          <p:spPr>
            <a:xfrm>
              <a:off x="6524745" y="2939531"/>
              <a:ext cx="203168" cy="1686004"/>
            </a:xfrm>
            <a:prstGeom prst="rect">
              <a:avLst/>
            </a:prstGeom>
            <a:solidFill>
              <a:srgbClr val="80BD41">
                <a:alpha val="100000"/>
              </a:srgbClr>
            </a:solidFill>
          </p:spPr>
          <p:txBody>
            <a:bodyPr/>
            <a:lstStyle/>
            <a:p/>
          </p:txBody>
        </p:sp>
        <p:sp>
          <p:nvSpPr>
            <p:cNvPr id="95" name="rc95"/>
            <p:cNvSpPr/>
            <p:nvPr/>
          </p:nvSpPr>
          <p:spPr>
            <a:xfrm>
              <a:off x="6524745" y="2922498"/>
              <a:ext cx="203168" cy="17032"/>
            </a:xfrm>
            <a:prstGeom prst="rect">
              <a:avLst/>
            </a:prstGeom>
            <a:solidFill>
              <a:srgbClr val="0058AB">
                <a:alpha val="100000"/>
              </a:srgbClr>
            </a:solidFill>
          </p:spPr>
          <p:txBody>
            <a:bodyPr/>
            <a:lstStyle/>
            <a:p/>
          </p:txBody>
        </p:sp>
        <p:sp>
          <p:nvSpPr>
            <p:cNvPr id="96" name="rc96"/>
            <p:cNvSpPr/>
            <p:nvPr/>
          </p:nvSpPr>
          <p:spPr>
            <a:xfrm>
              <a:off x="6524745" y="2939531"/>
              <a:ext cx="203168" cy="0"/>
            </a:xfrm>
            <a:prstGeom prst="rect">
              <a:avLst/>
            </a:prstGeom>
            <a:solidFill>
              <a:srgbClr val="1CABE2">
                <a:alpha val="100000"/>
              </a:srgbClr>
            </a:solidFill>
          </p:spPr>
          <p:txBody>
            <a:bodyPr/>
            <a:lstStyle/>
            <a:p/>
          </p:txBody>
        </p:sp>
        <p:sp>
          <p:nvSpPr>
            <p:cNvPr id="97" name="rc97"/>
            <p:cNvSpPr/>
            <p:nvPr/>
          </p:nvSpPr>
          <p:spPr>
            <a:xfrm>
              <a:off x="6750487" y="2944105"/>
              <a:ext cx="203168" cy="1681429"/>
            </a:xfrm>
            <a:prstGeom prst="rect">
              <a:avLst/>
            </a:prstGeom>
            <a:solidFill>
              <a:srgbClr val="80BD41">
                <a:alpha val="100000"/>
              </a:srgbClr>
            </a:solidFill>
          </p:spPr>
          <p:txBody>
            <a:bodyPr/>
            <a:lstStyle/>
            <a:p/>
          </p:txBody>
        </p:sp>
        <p:sp>
          <p:nvSpPr>
            <p:cNvPr id="98" name="rc98"/>
            <p:cNvSpPr/>
            <p:nvPr/>
          </p:nvSpPr>
          <p:spPr>
            <a:xfrm>
              <a:off x="6750487" y="2927123"/>
              <a:ext cx="203168" cy="16981"/>
            </a:xfrm>
            <a:prstGeom prst="rect">
              <a:avLst/>
            </a:prstGeom>
            <a:solidFill>
              <a:srgbClr val="0058AB">
                <a:alpha val="100000"/>
              </a:srgbClr>
            </a:solidFill>
          </p:spPr>
          <p:txBody>
            <a:bodyPr/>
            <a:lstStyle/>
            <a:p/>
          </p:txBody>
        </p:sp>
        <p:sp>
          <p:nvSpPr>
            <p:cNvPr id="99" name="rc99"/>
            <p:cNvSpPr/>
            <p:nvPr/>
          </p:nvSpPr>
          <p:spPr>
            <a:xfrm>
              <a:off x="6750487" y="2944105"/>
              <a:ext cx="203168" cy="0"/>
            </a:xfrm>
            <a:prstGeom prst="rect">
              <a:avLst/>
            </a:prstGeom>
            <a:solidFill>
              <a:srgbClr val="1CABE2">
                <a:alpha val="100000"/>
              </a:srgbClr>
            </a:solidFill>
          </p:spPr>
          <p:txBody>
            <a:bodyPr/>
            <a:lstStyle/>
            <a:p/>
          </p:txBody>
        </p:sp>
        <p:sp>
          <p:nvSpPr>
            <p:cNvPr id="100" name="rc100"/>
            <p:cNvSpPr/>
            <p:nvPr/>
          </p:nvSpPr>
          <p:spPr>
            <a:xfrm>
              <a:off x="6976229" y="2955852"/>
              <a:ext cx="203168" cy="17048"/>
            </a:xfrm>
            <a:prstGeom prst="rect">
              <a:avLst/>
            </a:prstGeom>
            <a:solidFill>
              <a:srgbClr val="F26A21">
                <a:alpha val="100000"/>
              </a:srgbClr>
            </a:solidFill>
          </p:spPr>
          <p:txBody>
            <a:bodyPr/>
            <a:lstStyle/>
            <a:p/>
          </p:txBody>
        </p:sp>
        <p:sp>
          <p:nvSpPr>
            <p:cNvPr id="101" name="rc101"/>
            <p:cNvSpPr/>
            <p:nvPr/>
          </p:nvSpPr>
          <p:spPr>
            <a:xfrm>
              <a:off x="6976229" y="2972900"/>
              <a:ext cx="203168" cy="1652635"/>
            </a:xfrm>
            <a:prstGeom prst="rect">
              <a:avLst/>
            </a:prstGeom>
            <a:solidFill>
              <a:srgbClr val="FFC20E">
                <a:alpha val="100000"/>
              </a:srgbClr>
            </a:solidFill>
          </p:spPr>
          <p:txBody>
            <a:bodyPr/>
            <a:lstStyle/>
            <a:p/>
          </p:txBody>
        </p:sp>
        <p:sp>
          <p:nvSpPr>
            <p:cNvPr id="102" name="rc102"/>
            <p:cNvSpPr/>
            <p:nvPr/>
          </p:nvSpPr>
          <p:spPr>
            <a:xfrm>
              <a:off x="7201972" y="2987324"/>
              <a:ext cx="203168" cy="17114"/>
            </a:xfrm>
            <a:prstGeom prst="rect">
              <a:avLst/>
            </a:prstGeom>
            <a:solidFill>
              <a:srgbClr val="F26A21">
                <a:alpha val="100000"/>
              </a:srgbClr>
            </a:solidFill>
          </p:spPr>
          <p:txBody>
            <a:bodyPr/>
            <a:lstStyle/>
            <a:p/>
          </p:txBody>
        </p:sp>
        <p:sp>
          <p:nvSpPr>
            <p:cNvPr id="103" name="rc103"/>
            <p:cNvSpPr/>
            <p:nvPr/>
          </p:nvSpPr>
          <p:spPr>
            <a:xfrm>
              <a:off x="7201972" y="3004438"/>
              <a:ext cx="203168" cy="1621096"/>
            </a:xfrm>
            <a:prstGeom prst="rect">
              <a:avLst/>
            </a:prstGeom>
            <a:solidFill>
              <a:srgbClr val="FFC20E">
                <a:alpha val="100000"/>
              </a:srgbClr>
            </a:solidFill>
          </p:spPr>
          <p:txBody>
            <a:bodyPr/>
            <a:lstStyle/>
            <a:p/>
          </p:txBody>
        </p:sp>
        <p:sp>
          <p:nvSpPr>
            <p:cNvPr id="104" name="rc104"/>
            <p:cNvSpPr/>
            <p:nvPr/>
          </p:nvSpPr>
          <p:spPr>
            <a:xfrm>
              <a:off x="7427714" y="3021747"/>
              <a:ext cx="203168" cy="17181"/>
            </a:xfrm>
            <a:prstGeom prst="rect">
              <a:avLst/>
            </a:prstGeom>
            <a:solidFill>
              <a:srgbClr val="F26A21">
                <a:alpha val="100000"/>
              </a:srgbClr>
            </a:solidFill>
          </p:spPr>
          <p:txBody>
            <a:bodyPr/>
            <a:lstStyle/>
            <a:p/>
          </p:txBody>
        </p:sp>
        <p:sp>
          <p:nvSpPr>
            <p:cNvPr id="105" name="rc105"/>
            <p:cNvSpPr/>
            <p:nvPr/>
          </p:nvSpPr>
          <p:spPr>
            <a:xfrm>
              <a:off x="7427714" y="3038928"/>
              <a:ext cx="203168" cy="1586607"/>
            </a:xfrm>
            <a:prstGeom prst="rect">
              <a:avLst/>
            </a:prstGeom>
            <a:solidFill>
              <a:srgbClr val="FFC20E">
                <a:alpha val="100000"/>
              </a:srgbClr>
            </a:solidFill>
          </p:spPr>
          <p:txBody>
            <a:bodyPr/>
            <a:lstStyle/>
            <a:p/>
          </p:txBody>
        </p:sp>
        <p:sp>
          <p:nvSpPr>
            <p:cNvPr id="106" name="rc106"/>
            <p:cNvSpPr/>
            <p:nvPr/>
          </p:nvSpPr>
          <p:spPr>
            <a:xfrm>
              <a:off x="7653457" y="3055766"/>
              <a:ext cx="203168" cy="17248"/>
            </a:xfrm>
            <a:prstGeom prst="rect">
              <a:avLst/>
            </a:prstGeom>
            <a:solidFill>
              <a:srgbClr val="F26A21">
                <a:alpha val="100000"/>
              </a:srgbClr>
            </a:solidFill>
          </p:spPr>
          <p:txBody>
            <a:bodyPr/>
            <a:lstStyle/>
            <a:p/>
          </p:txBody>
        </p:sp>
        <p:sp>
          <p:nvSpPr>
            <p:cNvPr id="107" name="rc107"/>
            <p:cNvSpPr/>
            <p:nvPr/>
          </p:nvSpPr>
          <p:spPr>
            <a:xfrm>
              <a:off x="7653457" y="3073014"/>
              <a:ext cx="203168" cy="1552521"/>
            </a:xfrm>
            <a:prstGeom prst="rect">
              <a:avLst/>
            </a:prstGeom>
            <a:solidFill>
              <a:srgbClr val="FFC20E">
                <a:alpha val="100000"/>
              </a:srgbClr>
            </a:solidFill>
          </p:spPr>
          <p:txBody>
            <a:bodyPr/>
            <a:lstStyle/>
            <a:p/>
          </p:txBody>
        </p:sp>
        <p:sp>
          <p:nvSpPr>
            <p:cNvPr id="108" name="rc108"/>
            <p:cNvSpPr/>
            <p:nvPr/>
          </p:nvSpPr>
          <p:spPr>
            <a:xfrm>
              <a:off x="7879199" y="3091303"/>
              <a:ext cx="203168" cy="17315"/>
            </a:xfrm>
            <a:prstGeom prst="rect">
              <a:avLst/>
            </a:prstGeom>
            <a:solidFill>
              <a:srgbClr val="F26A21">
                <a:alpha val="100000"/>
              </a:srgbClr>
            </a:solidFill>
          </p:spPr>
          <p:txBody>
            <a:bodyPr/>
            <a:lstStyle/>
            <a:p/>
          </p:txBody>
        </p:sp>
        <p:sp>
          <p:nvSpPr>
            <p:cNvPr id="109" name="rc109"/>
            <p:cNvSpPr/>
            <p:nvPr/>
          </p:nvSpPr>
          <p:spPr>
            <a:xfrm>
              <a:off x="7879199" y="3108618"/>
              <a:ext cx="203168" cy="1516916"/>
            </a:xfrm>
            <a:prstGeom prst="rect">
              <a:avLst/>
            </a:prstGeom>
            <a:solidFill>
              <a:srgbClr val="FFC20E">
                <a:alpha val="100000"/>
              </a:srgbClr>
            </a:solidFill>
          </p:spPr>
          <p:txBody>
            <a:bodyPr/>
            <a:lstStyle/>
            <a:p/>
          </p:txBody>
        </p:sp>
        <p:sp>
          <p:nvSpPr>
            <p:cNvPr id="110" name="rc110"/>
            <p:cNvSpPr/>
            <p:nvPr/>
          </p:nvSpPr>
          <p:spPr>
            <a:xfrm>
              <a:off x="8104941" y="3124803"/>
              <a:ext cx="203168" cy="17382"/>
            </a:xfrm>
            <a:prstGeom prst="rect">
              <a:avLst/>
            </a:prstGeom>
            <a:solidFill>
              <a:srgbClr val="F26A21">
                <a:alpha val="100000"/>
              </a:srgbClr>
            </a:solidFill>
          </p:spPr>
          <p:txBody>
            <a:bodyPr/>
            <a:lstStyle/>
            <a:p/>
          </p:txBody>
        </p:sp>
        <p:sp>
          <p:nvSpPr>
            <p:cNvPr id="111" name="rc111"/>
            <p:cNvSpPr/>
            <p:nvPr/>
          </p:nvSpPr>
          <p:spPr>
            <a:xfrm>
              <a:off x="8104941" y="3142186"/>
              <a:ext cx="203168" cy="1483349"/>
            </a:xfrm>
            <a:prstGeom prst="rect">
              <a:avLst/>
            </a:prstGeom>
            <a:solidFill>
              <a:srgbClr val="FFC20E">
                <a:alpha val="100000"/>
              </a:srgbClr>
            </a:solidFill>
          </p:spPr>
          <p:txBody>
            <a:bodyPr/>
            <a:lstStyle/>
            <a:p/>
          </p:txBody>
        </p:sp>
        <p:sp>
          <p:nvSpPr>
            <p:cNvPr id="112" name="pl112"/>
            <p:cNvSpPr/>
            <p:nvPr/>
          </p:nvSpPr>
          <p:spPr>
            <a:xfrm>
              <a:off x="1434255" y="1227418"/>
              <a:ext cx="5417816" cy="1304327"/>
            </a:xfrm>
            <a:custGeom>
              <a:avLst/>
              <a:pathLst>
                <a:path w="5417816" h="1304327">
                  <a:moveTo>
                    <a:pt x="0" y="1304327"/>
                  </a:moveTo>
                  <a:lnTo>
                    <a:pt x="225742" y="1235678"/>
                  </a:lnTo>
                  <a:lnTo>
                    <a:pt x="451484" y="1167030"/>
                  </a:lnTo>
                  <a:lnTo>
                    <a:pt x="677227" y="995407"/>
                  </a:lnTo>
                  <a:lnTo>
                    <a:pt x="902969" y="823785"/>
                  </a:lnTo>
                  <a:lnTo>
                    <a:pt x="1128711" y="549190"/>
                  </a:lnTo>
                  <a:lnTo>
                    <a:pt x="1354454" y="274595"/>
                  </a:lnTo>
                  <a:lnTo>
                    <a:pt x="1580196" y="205946"/>
                  </a:lnTo>
                  <a:lnTo>
                    <a:pt x="1805938" y="205946"/>
                  </a:lnTo>
                  <a:lnTo>
                    <a:pt x="2031681" y="171622"/>
                  </a:lnTo>
                  <a:lnTo>
                    <a:pt x="2257423" y="171622"/>
                  </a:lnTo>
                  <a:lnTo>
                    <a:pt x="2483165" y="137297"/>
                  </a:lnTo>
                  <a:lnTo>
                    <a:pt x="2708908" y="68648"/>
                  </a:lnTo>
                  <a:lnTo>
                    <a:pt x="2934650" y="171622"/>
                  </a:lnTo>
                  <a:lnTo>
                    <a:pt x="3160393" y="171622"/>
                  </a:lnTo>
                  <a:lnTo>
                    <a:pt x="3386135" y="68648"/>
                  </a:lnTo>
                  <a:lnTo>
                    <a:pt x="3611877" y="68648"/>
                  </a:lnTo>
                  <a:lnTo>
                    <a:pt x="3837620" y="34324"/>
                  </a:lnTo>
                  <a:lnTo>
                    <a:pt x="4063362" y="0"/>
                  </a:lnTo>
                  <a:lnTo>
                    <a:pt x="4289104" y="34324"/>
                  </a:lnTo>
                  <a:lnTo>
                    <a:pt x="4514847" y="34324"/>
                  </a:lnTo>
                  <a:lnTo>
                    <a:pt x="4740589" y="0"/>
                  </a:lnTo>
                  <a:lnTo>
                    <a:pt x="4966331" y="0"/>
                  </a:lnTo>
                  <a:lnTo>
                    <a:pt x="5192074" y="0"/>
                  </a:lnTo>
                  <a:lnTo>
                    <a:pt x="5417816" y="0"/>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227418"/>
              <a:ext cx="5417816" cy="1475949"/>
            </a:xfrm>
            <a:custGeom>
              <a:avLst/>
              <a:pathLst>
                <a:path w="5417816" h="1475949">
                  <a:moveTo>
                    <a:pt x="0" y="1475949"/>
                  </a:moveTo>
                  <a:lnTo>
                    <a:pt x="225742" y="1270003"/>
                  </a:lnTo>
                  <a:lnTo>
                    <a:pt x="451484" y="1201354"/>
                  </a:lnTo>
                  <a:lnTo>
                    <a:pt x="677227" y="1064056"/>
                  </a:lnTo>
                  <a:lnTo>
                    <a:pt x="902969" y="926759"/>
                  </a:lnTo>
                  <a:lnTo>
                    <a:pt x="1128711" y="686488"/>
                  </a:lnTo>
                  <a:lnTo>
                    <a:pt x="1354454" y="343244"/>
                  </a:lnTo>
                  <a:lnTo>
                    <a:pt x="1580196" y="240270"/>
                  </a:lnTo>
                  <a:lnTo>
                    <a:pt x="1805938" y="240270"/>
                  </a:lnTo>
                  <a:lnTo>
                    <a:pt x="2031681" y="205946"/>
                  </a:lnTo>
                  <a:lnTo>
                    <a:pt x="2257423" y="205946"/>
                  </a:lnTo>
                  <a:lnTo>
                    <a:pt x="2483165" y="171622"/>
                  </a:lnTo>
                  <a:lnTo>
                    <a:pt x="2708908" y="102973"/>
                  </a:lnTo>
                  <a:lnTo>
                    <a:pt x="2934650" y="205946"/>
                  </a:lnTo>
                  <a:lnTo>
                    <a:pt x="3160393" y="205946"/>
                  </a:lnTo>
                  <a:lnTo>
                    <a:pt x="3386135" y="102973"/>
                  </a:lnTo>
                  <a:lnTo>
                    <a:pt x="3611877" y="102973"/>
                  </a:lnTo>
                  <a:lnTo>
                    <a:pt x="3837620" y="68648"/>
                  </a:lnTo>
                  <a:lnTo>
                    <a:pt x="4063362" y="68648"/>
                  </a:lnTo>
                  <a:lnTo>
                    <a:pt x="4289104" y="68648"/>
                  </a:lnTo>
                  <a:lnTo>
                    <a:pt x="4514847" y="68648"/>
                  </a:lnTo>
                  <a:lnTo>
                    <a:pt x="4740589" y="0"/>
                  </a:lnTo>
                  <a:lnTo>
                    <a:pt x="4966331" y="0"/>
                  </a:lnTo>
                  <a:lnTo>
                    <a:pt x="5192074" y="0"/>
                  </a:lnTo>
                  <a:lnTo>
                    <a:pt x="5417816" y="0"/>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2327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61</a:t>
              </a:r>
            </a:p>
          </p:txBody>
        </p:sp>
        <p:sp>
          <p:nvSpPr>
            <p:cNvPr id="115" name="tx115"/>
            <p:cNvSpPr/>
            <p:nvPr/>
          </p:nvSpPr>
          <p:spPr>
            <a:xfrm>
              <a:off x="2494638"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6" name="tx116"/>
            <p:cNvSpPr/>
            <p:nvPr/>
          </p:nvSpPr>
          <p:spPr>
            <a:xfrm>
              <a:off x="3623350"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7" name="tx117"/>
            <p:cNvSpPr/>
            <p:nvPr/>
          </p:nvSpPr>
          <p:spPr>
            <a:xfrm>
              <a:off x="4752062"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65503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78374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1365926" y="27718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25" name="tx125"/>
            <p:cNvSpPr/>
            <p:nvPr/>
          </p:nvSpPr>
          <p:spPr>
            <a:xfrm>
              <a:off x="2494638"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6" name="tx126"/>
            <p:cNvSpPr/>
            <p:nvPr/>
          </p:nvSpPr>
          <p:spPr>
            <a:xfrm>
              <a:off x="3623350"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7" name="tx127"/>
            <p:cNvSpPr/>
            <p:nvPr/>
          </p:nvSpPr>
          <p:spPr>
            <a:xfrm>
              <a:off x="4752062"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5655031"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588077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610651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33225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55800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78374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5938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6" name="tx136"/>
            <p:cNvSpPr/>
            <p:nvPr/>
          </p:nvSpPr>
          <p:spPr>
            <a:xfrm>
              <a:off x="508103" y="255066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37" name="tx137"/>
            <p:cNvSpPr/>
            <p:nvPr/>
          </p:nvSpPr>
          <p:spPr>
            <a:xfrm>
              <a:off x="508103" y="154193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80629"/>
              <a:ext cx="41378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DPRK</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DPRK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2265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98645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65025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5455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31835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98214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866434"/>
              <a:ext cx="214223" cy="4124325"/>
            </a:xfrm>
            <a:prstGeom prst="rect">
              <a:avLst/>
            </a:prstGeom>
            <a:solidFill>
              <a:srgbClr val="0058AB">
                <a:alpha val="100000"/>
              </a:srgbClr>
            </a:solidFill>
          </p:spPr>
          <p:txBody>
            <a:bodyPr/>
            <a:lstStyle/>
            <a:p/>
          </p:txBody>
        </p:sp>
        <p:sp>
          <p:nvSpPr>
            <p:cNvPr id="39" name="rc39"/>
            <p:cNvSpPr/>
            <p:nvPr/>
          </p:nvSpPr>
          <p:spPr>
            <a:xfrm>
              <a:off x="1589675" y="1192200"/>
              <a:ext cx="214223" cy="3798559"/>
            </a:xfrm>
            <a:prstGeom prst="rect">
              <a:avLst/>
            </a:prstGeom>
            <a:solidFill>
              <a:srgbClr val="0058AB">
                <a:alpha val="100000"/>
              </a:srgbClr>
            </a:solidFill>
          </p:spPr>
          <p:txBody>
            <a:bodyPr/>
            <a:lstStyle/>
            <a:p/>
          </p:txBody>
        </p:sp>
        <p:sp>
          <p:nvSpPr>
            <p:cNvPr id="40" name="rc40"/>
            <p:cNvSpPr/>
            <p:nvPr/>
          </p:nvSpPr>
          <p:spPr>
            <a:xfrm>
              <a:off x="1827702" y="1556904"/>
              <a:ext cx="214223" cy="3433856"/>
            </a:xfrm>
            <a:prstGeom prst="rect">
              <a:avLst/>
            </a:prstGeom>
            <a:solidFill>
              <a:srgbClr val="0058AB">
                <a:alpha val="100000"/>
              </a:srgbClr>
            </a:solidFill>
          </p:spPr>
          <p:txBody>
            <a:bodyPr/>
            <a:lstStyle/>
            <a:p/>
          </p:txBody>
        </p:sp>
        <p:sp>
          <p:nvSpPr>
            <p:cNvPr id="41" name="rc41"/>
            <p:cNvSpPr/>
            <p:nvPr/>
          </p:nvSpPr>
          <p:spPr>
            <a:xfrm>
              <a:off x="2065728" y="2103518"/>
              <a:ext cx="214223" cy="2887241"/>
            </a:xfrm>
            <a:prstGeom prst="rect">
              <a:avLst/>
            </a:prstGeom>
            <a:solidFill>
              <a:srgbClr val="0058AB">
                <a:alpha val="100000"/>
              </a:srgbClr>
            </a:solidFill>
          </p:spPr>
          <p:txBody>
            <a:bodyPr/>
            <a:lstStyle/>
            <a:p/>
          </p:txBody>
        </p:sp>
        <p:sp>
          <p:nvSpPr>
            <p:cNvPr id="42" name="rc42"/>
            <p:cNvSpPr/>
            <p:nvPr/>
          </p:nvSpPr>
          <p:spPr>
            <a:xfrm>
              <a:off x="2303754" y="2680918"/>
              <a:ext cx="214223" cy="2309841"/>
            </a:xfrm>
            <a:prstGeom prst="rect">
              <a:avLst/>
            </a:prstGeom>
            <a:solidFill>
              <a:srgbClr val="0058AB">
                <a:alpha val="100000"/>
              </a:srgbClr>
            </a:solidFill>
          </p:spPr>
          <p:txBody>
            <a:bodyPr/>
            <a:lstStyle/>
            <a:p/>
          </p:txBody>
        </p:sp>
        <p:sp>
          <p:nvSpPr>
            <p:cNvPr id="43" name="rc43"/>
            <p:cNvSpPr/>
            <p:nvPr/>
          </p:nvSpPr>
          <p:spPr>
            <a:xfrm>
              <a:off x="2541780" y="3485740"/>
              <a:ext cx="214223" cy="1505019"/>
            </a:xfrm>
            <a:prstGeom prst="rect">
              <a:avLst/>
            </a:prstGeom>
            <a:solidFill>
              <a:srgbClr val="0058AB">
                <a:alpha val="100000"/>
              </a:srgbClr>
            </a:solidFill>
          </p:spPr>
          <p:txBody>
            <a:bodyPr/>
            <a:lstStyle/>
            <a:p/>
          </p:txBody>
        </p:sp>
        <p:sp>
          <p:nvSpPr>
            <p:cNvPr id="44" name="rc44"/>
            <p:cNvSpPr/>
            <p:nvPr/>
          </p:nvSpPr>
          <p:spPr>
            <a:xfrm>
              <a:off x="2779807" y="4182677"/>
              <a:ext cx="214223" cy="808082"/>
            </a:xfrm>
            <a:prstGeom prst="rect">
              <a:avLst/>
            </a:prstGeom>
            <a:solidFill>
              <a:srgbClr val="0058AB">
                <a:alpha val="100000"/>
              </a:srgbClr>
            </a:solidFill>
          </p:spPr>
          <p:txBody>
            <a:bodyPr/>
            <a:lstStyle/>
            <a:p/>
          </p:txBody>
        </p:sp>
        <p:sp>
          <p:nvSpPr>
            <p:cNvPr id="45" name="rc45"/>
            <p:cNvSpPr/>
            <p:nvPr/>
          </p:nvSpPr>
          <p:spPr>
            <a:xfrm>
              <a:off x="3017833" y="4366405"/>
              <a:ext cx="214223" cy="624354"/>
            </a:xfrm>
            <a:prstGeom prst="rect">
              <a:avLst/>
            </a:prstGeom>
            <a:solidFill>
              <a:srgbClr val="0058AB">
                <a:alpha val="100000"/>
              </a:srgbClr>
            </a:solidFill>
          </p:spPr>
          <p:txBody>
            <a:bodyPr/>
            <a:lstStyle/>
            <a:p/>
          </p:txBody>
        </p:sp>
        <p:sp>
          <p:nvSpPr>
            <p:cNvPr id="46" name="rc46"/>
            <p:cNvSpPr/>
            <p:nvPr/>
          </p:nvSpPr>
          <p:spPr>
            <a:xfrm>
              <a:off x="3255859" y="4359884"/>
              <a:ext cx="214223" cy="630875"/>
            </a:xfrm>
            <a:prstGeom prst="rect">
              <a:avLst/>
            </a:prstGeom>
            <a:solidFill>
              <a:srgbClr val="0058AB">
                <a:alpha val="100000"/>
              </a:srgbClr>
            </a:solidFill>
          </p:spPr>
          <p:txBody>
            <a:bodyPr/>
            <a:lstStyle/>
            <a:p/>
          </p:txBody>
        </p:sp>
        <p:sp>
          <p:nvSpPr>
            <p:cNvPr id="47" name="rc47"/>
            <p:cNvSpPr/>
            <p:nvPr/>
          </p:nvSpPr>
          <p:spPr>
            <a:xfrm>
              <a:off x="3493885" y="4467476"/>
              <a:ext cx="214223" cy="523284"/>
            </a:xfrm>
            <a:prstGeom prst="rect">
              <a:avLst/>
            </a:prstGeom>
            <a:solidFill>
              <a:srgbClr val="0058AB">
                <a:alpha val="100000"/>
              </a:srgbClr>
            </a:solidFill>
          </p:spPr>
          <p:txBody>
            <a:bodyPr/>
            <a:lstStyle/>
            <a:p/>
          </p:txBody>
        </p:sp>
        <p:sp>
          <p:nvSpPr>
            <p:cNvPr id="48" name="rc48"/>
            <p:cNvSpPr/>
            <p:nvPr/>
          </p:nvSpPr>
          <p:spPr>
            <a:xfrm>
              <a:off x="3731911" y="4469026"/>
              <a:ext cx="214223" cy="521734"/>
            </a:xfrm>
            <a:prstGeom prst="rect">
              <a:avLst/>
            </a:prstGeom>
            <a:solidFill>
              <a:srgbClr val="0058AB">
                <a:alpha val="100000"/>
              </a:srgbClr>
            </a:solidFill>
          </p:spPr>
          <p:txBody>
            <a:bodyPr/>
            <a:lstStyle/>
            <a:p/>
          </p:txBody>
        </p:sp>
        <p:sp>
          <p:nvSpPr>
            <p:cNvPr id="49" name="rc49"/>
            <p:cNvSpPr/>
            <p:nvPr/>
          </p:nvSpPr>
          <p:spPr>
            <a:xfrm>
              <a:off x="3969938" y="4554302"/>
              <a:ext cx="214223" cy="436457"/>
            </a:xfrm>
            <a:prstGeom prst="rect">
              <a:avLst/>
            </a:prstGeom>
            <a:solidFill>
              <a:srgbClr val="0058AB">
                <a:alpha val="100000"/>
              </a:srgbClr>
            </a:solidFill>
          </p:spPr>
          <p:txBody>
            <a:bodyPr/>
            <a:lstStyle/>
            <a:p/>
          </p:txBody>
        </p:sp>
        <p:sp>
          <p:nvSpPr>
            <p:cNvPr id="50" name="rc50"/>
            <p:cNvSpPr/>
            <p:nvPr/>
          </p:nvSpPr>
          <p:spPr>
            <a:xfrm>
              <a:off x="4207964" y="4726539"/>
              <a:ext cx="214223" cy="264220"/>
            </a:xfrm>
            <a:prstGeom prst="rect">
              <a:avLst/>
            </a:prstGeom>
            <a:solidFill>
              <a:srgbClr val="0058AB">
                <a:alpha val="100000"/>
              </a:srgbClr>
            </a:solidFill>
          </p:spPr>
          <p:txBody>
            <a:bodyPr/>
            <a:lstStyle/>
            <a:p/>
          </p:txBody>
        </p:sp>
        <p:sp>
          <p:nvSpPr>
            <p:cNvPr id="51" name="rc51"/>
            <p:cNvSpPr/>
            <p:nvPr/>
          </p:nvSpPr>
          <p:spPr>
            <a:xfrm>
              <a:off x="4445990" y="4457614"/>
              <a:ext cx="214223" cy="533145"/>
            </a:xfrm>
            <a:prstGeom prst="rect">
              <a:avLst/>
            </a:prstGeom>
            <a:solidFill>
              <a:srgbClr val="0058AB">
                <a:alpha val="100000"/>
              </a:srgbClr>
            </a:solidFill>
          </p:spPr>
          <p:txBody>
            <a:bodyPr/>
            <a:lstStyle/>
            <a:p/>
          </p:txBody>
        </p:sp>
        <p:sp>
          <p:nvSpPr>
            <p:cNvPr id="52" name="rc52"/>
            <p:cNvSpPr/>
            <p:nvPr/>
          </p:nvSpPr>
          <p:spPr>
            <a:xfrm>
              <a:off x="4684016" y="4452296"/>
              <a:ext cx="214223" cy="538463"/>
            </a:xfrm>
            <a:prstGeom prst="rect">
              <a:avLst/>
            </a:prstGeom>
            <a:solidFill>
              <a:srgbClr val="0058AB">
                <a:alpha val="100000"/>
              </a:srgbClr>
            </a:solidFill>
          </p:spPr>
          <p:txBody>
            <a:bodyPr/>
            <a:lstStyle/>
            <a:p/>
          </p:txBody>
        </p:sp>
        <p:sp>
          <p:nvSpPr>
            <p:cNvPr id="53" name="rc53"/>
            <p:cNvSpPr/>
            <p:nvPr/>
          </p:nvSpPr>
          <p:spPr>
            <a:xfrm>
              <a:off x="4922043" y="4719724"/>
              <a:ext cx="214223" cy="271035"/>
            </a:xfrm>
            <a:prstGeom prst="rect">
              <a:avLst/>
            </a:prstGeom>
            <a:solidFill>
              <a:srgbClr val="0058AB">
                <a:alpha val="100000"/>
              </a:srgbClr>
            </a:solidFill>
          </p:spPr>
          <p:txBody>
            <a:bodyPr/>
            <a:lstStyle/>
            <a:p/>
          </p:txBody>
        </p:sp>
        <p:sp>
          <p:nvSpPr>
            <p:cNvPr id="54" name="rc54"/>
            <p:cNvSpPr/>
            <p:nvPr/>
          </p:nvSpPr>
          <p:spPr>
            <a:xfrm>
              <a:off x="5160069" y="4717533"/>
              <a:ext cx="214223" cy="273226"/>
            </a:xfrm>
            <a:prstGeom prst="rect">
              <a:avLst/>
            </a:prstGeom>
            <a:solidFill>
              <a:srgbClr val="0058AB">
                <a:alpha val="100000"/>
              </a:srgbClr>
            </a:solidFill>
          </p:spPr>
          <p:txBody>
            <a:bodyPr/>
            <a:lstStyle/>
            <a:p/>
          </p:txBody>
        </p:sp>
        <p:sp>
          <p:nvSpPr>
            <p:cNvPr id="55" name="rc55"/>
            <p:cNvSpPr/>
            <p:nvPr/>
          </p:nvSpPr>
          <p:spPr>
            <a:xfrm>
              <a:off x="5398095" y="4807379"/>
              <a:ext cx="214223" cy="183380"/>
            </a:xfrm>
            <a:prstGeom prst="rect">
              <a:avLst/>
            </a:prstGeom>
            <a:solidFill>
              <a:srgbClr val="0058AB">
                <a:alpha val="100000"/>
              </a:srgbClr>
            </a:solidFill>
          </p:spPr>
          <p:txBody>
            <a:bodyPr/>
            <a:lstStyle/>
            <a:p/>
          </p:txBody>
        </p:sp>
        <p:sp>
          <p:nvSpPr>
            <p:cNvPr id="56" name="rc56"/>
            <p:cNvSpPr/>
            <p:nvPr/>
          </p:nvSpPr>
          <p:spPr>
            <a:xfrm>
              <a:off x="5636121" y="4898936"/>
              <a:ext cx="214223" cy="91823"/>
            </a:xfrm>
            <a:prstGeom prst="rect">
              <a:avLst/>
            </a:prstGeom>
            <a:solidFill>
              <a:srgbClr val="0058AB">
                <a:alpha val="100000"/>
              </a:srgbClr>
            </a:solidFill>
          </p:spPr>
          <p:txBody>
            <a:bodyPr/>
            <a:lstStyle/>
            <a:p/>
          </p:txBody>
        </p:sp>
        <p:sp>
          <p:nvSpPr>
            <p:cNvPr id="57" name="rc57"/>
            <p:cNvSpPr/>
            <p:nvPr/>
          </p:nvSpPr>
          <p:spPr>
            <a:xfrm>
              <a:off x="5874148" y="4806551"/>
              <a:ext cx="214223" cy="184209"/>
            </a:xfrm>
            <a:prstGeom prst="rect">
              <a:avLst/>
            </a:prstGeom>
            <a:solidFill>
              <a:srgbClr val="0058AB">
                <a:alpha val="100000"/>
              </a:srgbClr>
            </a:solidFill>
          </p:spPr>
          <p:txBody>
            <a:bodyPr/>
            <a:lstStyle/>
            <a:p/>
          </p:txBody>
        </p:sp>
        <p:sp>
          <p:nvSpPr>
            <p:cNvPr id="58" name="rc58"/>
            <p:cNvSpPr/>
            <p:nvPr/>
          </p:nvSpPr>
          <p:spPr>
            <a:xfrm>
              <a:off x="6112174" y="4806016"/>
              <a:ext cx="214223" cy="184743"/>
            </a:xfrm>
            <a:prstGeom prst="rect">
              <a:avLst/>
            </a:prstGeom>
            <a:solidFill>
              <a:srgbClr val="0058AB">
                <a:alpha val="100000"/>
              </a:srgbClr>
            </a:solidFill>
          </p:spPr>
          <p:txBody>
            <a:bodyPr/>
            <a:lstStyle/>
            <a:p/>
          </p:txBody>
        </p:sp>
        <p:sp>
          <p:nvSpPr>
            <p:cNvPr id="59" name="rc59"/>
            <p:cNvSpPr/>
            <p:nvPr/>
          </p:nvSpPr>
          <p:spPr>
            <a:xfrm>
              <a:off x="6350200" y="4898909"/>
              <a:ext cx="214223" cy="91850"/>
            </a:xfrm>
            <a:prstGeom prst="rect">
              <a:avLst/>
            </a:prstGeom>
            <a:solidFill>
              <a:srgbClr val="0058AB">
                <a:alpha val="100000"/>
              </a:srgbClr>
            </a:solidFill>
          </p:spPr>
          <p:txBody>
            <a:bodyPr/>
            <a:lstStyle/>
            <a:p/>
          </p:txBody>
        </p:sp>
        <p:sp>
          <p:nvSpPr>
            <p:cNvPr id="60" name="rc60"/>
            <p:cNvSpPr/>
            <p:nvPr/>
          </p:nvSpPr>
          <p:spPr>
            <a:xfrm>
              <a:off x="6588226" y="4899417"/>
              <a:ext cx="214223" cy="91342"/>
            </a:xfrm>
            <a:prstGeom prst="rect">
              <a:avLst/>
            </a:prstGeom>
            <a:solidFill>
              <a:srgbClr val="0058AB">
                <a:alpha val="100000"/>
              </a:srgbClr>
            </a:solidFill>
          </p:spPr>
          <p:txBody>
            <a:bodyPr/>
            <a:lstStyle/>
            <a:p/>
          </p:txBody>
        </p:sp>
        <p:sp>
          <p:nvSpPr>
            <p:cNvPr id="61" name="rc61"/>
            <p:cNvSpPr/>
            <p:nvPr/>
          </p:nvSpPr>
          <p:spPr>
            <a:xfrm>
              <a:off x="6826253" y="4900512"/>
              <a:ext cx="214223" cy="90247"/>
            </a:xfrm>
            <a:prstGeom prst="rect">
              <a:avLst/>
            </a:prstGeom>
            <a:solidFill>
              <a:srgbClr val="0058AB">
                <a:alpha val="100000"/>
              </a:srgbClr>
            </a:solidFill>
          </p:spPr>
          <p:txBody>
            <a:bodyPr/>
            <a:lstStyle/>
            <a:p/>
          </p:txBody>
        </p:sp>
        <p:sp>
          <p:nvSpPr>
            <p:cNvPr id="62" name="rc62"/>
            <p:cNvSpPr/>
            <p:nvPr/>
          </p:nvSpPr>
          <p:spPr>
            <a:xfrm>
              <a:off x="7064279" y="4900780"/>
              <a:ext cx="214223" cy="89979"/>
            </a:xfrm>
            <a:prstGeom prst="rect">
              <a:avLst/>
            </a:prstGeom>
            <a:solidFill>
              <a:srgbClr val="0058AB">
                <a:alpha val="100000"/>
              </a:srgbClr>
            </a:solidFill>
          </p:spPr>
          <p:txBody>
            <a:bodyPr/>
            <a:lstStyle/>
            <a:p/>
          </p:txBody>
        </p:sp>
        <p:sp>
          <p:nvSpPr>
            <p:cNvPr id="63" name="rc63"/>
            <p:cNvSpPr/>
            <p:nvPr/>
          </p:nvSpPr>
          <p:spPr>
            <a:xfrm>
              <a:off x="8492436" y="4898668"/>
              <a:ext cx="214223" cy="92091"/>
            </a:xfrm>
            <a:prstGeom prst="rect">
              <a:avLst/>
            </a:prstGeom>
            <a:solidFill>
              <a:srgbClr val="69DBFF">
                <a:alpha val="100000"/>
              </a:srgbClr>
            </a:solidFill>
          </p:spPr>
          <p:txBody>
            <a:bodyPr/>
            <a:lstStyle/>
            <a:p/>
          </p:txBody>
        </p:sp>
        <p:sp>
          <p:nvSpPr>
            <p:cNvPr id="64" name="pl64"/>
            <p:cNvSpPr/>
            <p:nvPr/>
          </p:nvSpPr>
          <p:spPr>
            <a:xfrm>
              <a:off x="6219286" y="4806551"/>
              <a:ext cx="2380262" cy="92104"/>
            </a:xfrm>
            <a:custGeom>
              <a:avLst/>
              <a:pathLst>
                <a:path w="2380262" h="92104">
                  <a:moveTo>
                    <a:pt x="0" y="0"/>
                  </a:moveTo>
                  <a:lnTo>
                    <a:pt x="238026" y="9210"/>
                  </a:lnTo>
                  <a:lnTo>
                    <a:pt x="476052" y="18420"/>
                  </a:lnTo>
                  <a:lnTo>
                    <a:pt x="714078" y="27631"/>
                  </a:lnTo>
                  <a:lnTo>
                    <a:pt x="952104" y="36841"/>
                  </a:lnTo>
                  <a:lnTo>
                    <a:pt x="1190131" y="46052"/>
                  </a:lnTo>
                  <a:lnTo>
                    <a:pt x="1428157" y="55262"/>
                  </a:lnTo>
                  <a:lnTo>
                    <a:pt x="1666183" y="64473"/>
                  </a:lnTo>
                  <a:lnTo>
                    <a:pt x="1904209" y="73683"/>
                  </a:lnTo>
                  <a:lnTo>
                    <a:pt x="2142236" y="82894"/>
                  </a:lnTo>
                  <a:lnTo>
                    <a:pt x="2380262" y="92104"/>
                  </a:lnTo>
                </a:path>
              </a:pathLst>
            </a:custGeom>
            <a:ln w="13550" cap="flat">
              <a:solidFill>
                <a:srgbClr val="000000">
                  <a:alpha val="100000"/>
                </a:srgbClr>
              </a:solidFill>
              <a:prstDash val="solid"/>
              <a:round/>
            </a:ln>
          </p:spPr>
          <p:txBody>
            <a:bodyPr/>
            <a:lstStyle/>
            <a:p/>
          </p:txBody>
        </p:sp>
        <p:sp>
          <p:nvSpPr>
            <p:cNvPr id="65" name="pt65"/>
            <p:cNvSpPr/>
            <p:nvPr/>
          </p:nvSpPr>
          <p:spPr>
            <a:xfrm>
              <a:off x="6194460" y="47817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47909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48001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48093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48185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48277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48369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48461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48554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48646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48738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59712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8" name="tx78"/>
            <p:cNvSpPr/>
            <p:nvPr/>
          </p:nvSpPr>
          <p:spPr>
            <a:xfrm>
              <a:off x="508103" y="226092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9" name="tx79"/>
            <p:cNvSpPr/>
            <p:nvPr/>
          </p:nvSpPr>
          <p:spPr>
            <a:xfrm>
              <a:off x="508103" y="92472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93736" y="398022"/>
              <a:ext cx="58708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DPRK</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39% lower than (ie. the country had achieved)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DPRK</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37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58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078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29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47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468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689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43082"/>
              <a:ext cx="249522" cy="1059615"/>
            </a:xfrm>
            <a:prstGeom prst="rect">
              <a:avLst/>
            </a:prstGeom>
            <a:solidFill>
              <a:srgbClr val="80BD41">
                <a:alpha val="100000"/>
              </a:srgbClr>
            </a:solidFill>
          </p:spPr>
          <p:txBody>
            <a:bodyPr/>
            <a:lstStyle/>
            <a:p/>
          </p:txBody>
        </p:sp>
        <p:sp>
          <p:nvSpPr>
            <p:cNvPr id="24" name="rc24"/>
            <p:cNvSpPr/>
            <p:nvPr/>
          </p:nvSpPr>
          <p:spPr>
            <a:xfrm>
              <a:off x="1296273" y="2365628"/>
              <a:ext cx="249522" cy="677453"/>
            </a:xfrm>
            <a:prstGeom prst="rect">
              <a:avLst/>
            </a:prstGeom>
            <a:solidFill>
              <a:srgbClr val="1CABE2">
                <a:alpha val="100000"/>
              </a:srgbClr>
            </a:solidFill>
          </p:spPr>
          <p:txBody>
            <a:bodyPr/>
            <a:lstStyle/>
            <a:p/>
          </p:txBody>
        </p:sp>
        <p:sp>
          <p:nvSpPr>
            <p:cNvPr id="25" name="rc25"/>
            <p:cNvSpPr/>
            <p:nvPr/>
          </p:nvSpPr>
          <p:spPr>
            <a:xfrm>
              <a:off x="1573521" y="3040316"/>
              <a:ext cx="249522" cy="1062380"/>
            </a:xfrm>
            <a:prstGeom prst="rect">
              <a:avLst/>
            </a:prstGeom>
            <a:solidFill>
              <a:srgbClr val="80BD41">
                <a:alpha val="100000"/>
              </a:srgbClr>
            </a:solidFill>
          </p:spPr>
          <p:txBody>
            <a:bodyPr/>
            <a:lstStyle/>
            <a:p/>
          </p:txBody>
        </p:sp>
        <p:sp>
          <p:nvSpPr>
            <p:cNvPr id="26" name="rc26"/>
            <p:cNvSpPr/>
            <p:nvPr/>
          </p:nvSpPr>
          <p:spPr>
            <a:xfrm>
              <a:off x="1573521" y="2416373"/>
              <a:ext cx="249522" cy="623943"/>
            </a:xfrm>
            <a:prstGeom prst="rect">
              <a:avLst/>
            </a:prstGeom>
            <a:solidFill>
              <a:srgbClr val="1CABE2">
                <a:alpha val="100000"/>
              </a:srgbClr>
            </a:solidFill>
          </p:spPr>
          <p:txBody>
            <a:bodyPr/>
            <a:lstStyle/>
            <a:p/>
          </p:txBody>
        </p:sp>
        <p:sp>
          <p:nvSpPr>
            <p:cNvPr id="27" name="rc27"/>
            <p:cNvSpPr/>
            <p:nvPr/>
          </p:nvSpPr>
          <p:spPr>
            <a:xfrm>
              <a:off x="1850769" y="3055197"/>
              <a:ext cx="249522" cy="1047499"/>
            </a:xfrm>
            <a:prstGeom prst="rect">
              <a:avLst/>
            </a:prstGeom>
            <a:solidFill>
              <a:srgbClr val="80BD41">
                <a:alpha val="100000"/>
              </a:srgbClr>
            </a:solidFill>
          </p:spPr>
          <p:txBody>
            <a:bodyPr/>
            <a:lstStyle/>
            <a:p/>
          </p:txBody>
        </p:sp>
        <p:sp>
          <p:nvSpPr>
            <p:cNvPr id="28" name="rc28"/>
            <p:cNvSpPr/>
            <p:nvPr/>
          </p:nvSpPr>
          <p:spPr>
            <a:xfrm>
              <a:off x="1850769" y="2491172"/>
              <a:ext cx="249522" cy="564024"/>
            </a:xfrm>
            <a:prstGeom prst="rect">
              <a:avLst/>
            </a:prstGeom>
            <a:solidFill>
              <a:srgbClr val="1CABE2">
                <a:alpha val="100000"/>
              </a:srgbClr>
            </a:solidFill>
          </p:spPr>
          <p:txBody>
            <a:bodyPr/>
            <a:lstStyle/>
            <a:p/>
          </p:txBody>
        </p:sp>
        <p:sp>
          <p:nvSpPr>
            <p:cNvPr id="29" name="rc29"/>
            <p:cNvSpPr/>
            <p:nvPr/>
          </p:nvSpPr>
          <p:spPr>
            <a:xfrm>
              <a:off x="2128016" y="2996112"/>
              <a:ext cx="249522" cy="1106584"/>
            </a:xfrm>
            <a:prstGeom prst="rect">
              <a:avLst/>
            </a:prstGeom>
            <a:solidFill>
              <a:srgbClr val="80BD41">
                <a:alpha val="100000"/>
              </a:srgbClr>
            </a:solidFill>
          </p:spPr>
          <p:txBody>
            <a:bodyPr/>
            <a:lstStyle/>
            <a:p/>
          </p:txBody>
        </p:sp>
        <p:sp>
          <p:nvSpPr>
            <p:cNvPr id="30" name="rc30"/>
            <p:cNvSpPr/>
            <p:nvPr/>
          </p:nvSpPr>
          <p:spPr>
            <a:xfrm>
              <a:off x="2128016" y="2521856"/>
              <a:ext cx="249522" cy="474256"/>
            </a:xfrm>
            <a:prstGeom prst="rect">
              <a:avLst/>
            </a:prstGeom>
            <a:solidFill>
              <a:srgbClr val="1CABE2">
                <a:alpha val="100000"/>
              </a:srgbClr>
            </a:solidFill>
          </p:spPr>
          <p:txBody>
            <a:bodyPr/>
            <a:lstStyle/>
            <a:p/>
          </p:txBody>
        </p:sp>
        <p:sp>
          <p:nvSpPr>
            <p:cNvPr id="31" name="rc31"/>
            <p:cNvSpPr/>
            <p:nvPr/>
          </p:nvSpPr>
          <p:spPr>
            <a:xfrm>
              <a:off x="2405264" y="2964463"/>
              <a:ext cx="249522" cy="1138233"/>
            </a:xfrm>
            <a:prstGeom prst="rect">
              <a:avLst/>
            </a:prstGeom>
            <a:solidFill>
              <a:srgbClr val="80BD41">
                <a:alpha val="100000"/>
              </a:srgbClr>
            </a:solidFill>
          </p:spPr>
          <p:txBody>
            <a:bodyPr/>
            <a:lstStyle/>
            <a:p/>
          </p:txBody>
        </p:sp>
        <p:sp>
          <p:nvSpPr>
            <p:cNvPr id="32" name="rc32"/>
            <p:cNvSpPr/>
            <p:nvPr/>
          </p:nvSpPr>
          <p:spPr>
            <a:xfrm>
              <a:off x="2405264" y="2585066"/>
              <a:ext cx="249522" cy="379396"/>
            </a:xfrm>
            <a:prstGeom prst="rect">
              <a:avLst/>
            </a:prstGeom>
            <a:solidFill>
              <a:srgbClr val="1CABE2">
                <a:alpha val="100000"/>
              </a:srgbClr>
            </a:solidFill>
          </p:spPr>
          <p:txBody>
            <a:bodyPr/>
            <a:lstStyle/>
            <a:p/>
          </p:txBody>
        </p:sp>
        <p:sp>
          <p:nvSpPr>
            <p:cNvPr id="33" name="rc33"/>
            <p:cNvSpPr/>
            <p:nvPr/>
          </p:nvSpPr>
          <p:spPr>
            <a:xfrm>
              <a:off x="2682512" y="2895721"/>
              <a:ext cx="249522" cy="1206975"/>
            </a:xfrm>
            <a:prstGeom prst="rect">
              <a:avLst/>
            </a:prstGeom>
            <a:solidFill>
              <a:srgbClr val="80BD41">
                <a:alpha val="100000"/>
              </a:srgbClr>
            </a:solidFill>
          </p:spPr>
          <p:txBody>
            <a:bodyPr/>
            <a:lstStyle/>
            <a:p/>
          </p:txBody>
        </p:sp>
        <p:sp>
          <p:nvSpPr>
            <p:cNvPr id="34" name="rc34"/>
            <p:cNvSpPr/>
            <p:nvPr/>
          </p:nvSpPr>
          <p:spPr>
            <a:xfrm>
              <a:off x="2682512" y="2648497"/>
              <a:ext cx="249522" cy="247224"/>
            </a:xfrm>
            <a:prstGeom prst="rect">
              <a:avLst/>
            </a:prstGeom>
            <a:solidFill>
              <a:srgbClr val="1CABE2">
                <a:alpha val="100000"/>
              </a:srgbClr>
            </a:solidFill>
          </p:spPr>
          <p:txBody>
            <a:bodyPr/>
            <a:lstStyle/>
            <a:p/>
          </p:txBody>
        </p:sp>
        <p:sp>
          <p:nvSpPr>
            <p:cNvPr id="35" name="rc35"/>
            <p:cNvSpPr/>
            <p:nvPr/>
          </p:nvSpPr>
          <p:spPr>
            <a:xfrm>
              <a:off x="2959759" y="2760608"/>
              <a:ext cx="249522" cy="1342088"/>
            </a:xfrm>
            <a:prstGeom prst="rect">
              <a:avLst/>
            </a:prstGeom>
            <a:solidFill>
              <a:srgbClr val="80BD41">
                <a:alpha val="100000"/>
              </a:srgbClr>
            </a:solidFill>
          </p:spPr>
          <p:txBody>
            <a:bodyPr/>
            <a:lstStyle/>
            <a:p/>
          </p:txBody>
        </p:sp>
        <p:sp>
          <p:nvSpPr>
            <p:cNvPr id="36" name="rc36"/>
            <p:cNvSpPr/>
            <p:nvPr/>
          </p:nvSpPr>
          <p:spPr>
            <a:xfrm>
              <a:off x="2959759" y="2627865"/>
              <a:ext cx="249522" cy="132742"/>
            </a:xfrm>
            <a:prstGeom prst="rect">
              <a:avLst/>
            </a:prstGeom>
            <a:solidFill>
              <a:srgbClr val="1CABE2">
                <a:alpha val="100000"/>
              </a:srgbClr>
            </a:solidFill>
          </p:spPr>
          <p:txBody>
            <a:bodyPr/>
            <a:lstStyle/>
            <a:p/>
          </p:txBody>
        </p:sp>
        <p:sp>
          <p:nvSpPr>
            <p:cNvPr id="37" name="rc37"/>
            <p:cNvSpPr/>
            <p:nvPr/>
          </p:nvSpPr>
          <p:spPr>
            <a:xfrm>
              <a:off x="3237007" y="2740152"/>
              <a:ext cx="249522" cy="1362544"/>
            </a:xfrm>
            <a:prstGeom prst="rect">
              <a:avLst/>
            </a:prstGeom>
            <a:solidFill>
              <a:srgbClr val="80BD41">
                <a:alpha val="100000"/>
              </a:srgbClr>
            </a:solidFill>
          </p:spPr>
          <p:txBody>
            <a:bodyPr/>
            <a:lstStyle/>
            <a:p/>
          </p:txBody>
        </p:sp>
        <p:sp>
          <p:nvSpPr>
            <p:cNvPr id="38" name="rc38"/>
            <p:cNvSpPr/>
            <p:nvPr/>
          </p:nvSpPr>
          <p:spPr>
            <a:xfrm>
              <a:off x="3237007" y="2637610"/>
              <a:ext cx="249522" cy="102541"/>
            </a:xfrm>
            <a:prstGeom prst="rect">
              <a:avLst/>
            </a:prstGeom>
            <a:solidFill>
              <a:srgbClr val="1CABE2">
                <a:alpha val="100000"/>
              </a:srgbClr>
            </a:solidFill>
          </p:spPr>
          <p:txBody>
            <a:bodyPr/>
            <a:lstStyle/>
            <a:p/>
          </p:txBody>
        </p:sp>
        <p:sp>
          <p:nvSpPr>
            <p:cNvPr id="39" name="rc39"/>
            <p:cNvSpPr/>
            <p:nvPr/>
          </p:nvSpPr>
          <p:spPr>
            <a:xfrm>
              <a:off x="3514255" y="2725974"/>
              <a:ext cx="249522" cy="1376722"/>
            </a:xfrm>
            <a:prstGeom prst="rect">
              <a:avLst/>
            </a:prstGeom>
            <a:solidFill>
              <a:srgbClr val="80BD41">
                <a:alpha val="100000"/>
              </a:srgbClr>
            </a:solidFill>
          </p:spPr>
          <p:txBody>
            <a:bodyPr/>
            <a:lstStyle/>
            <a:p/>
          </p:txBody>
        </p:sp>
        <p:sp>
          <p:nvSpPr>
            <p:cNvPr id="40" name="rc40"/>
            <p:cNvSpPr/>
            <p:nvPr/>
          </p:nvSpPr>
          <p:spPr>
            <a:xfrm>
              <a:off x="3514255" y="2622334"/>
              <a:ext cx="249522" cy="103639"/>
            </a:xfrm>
            <a:prstGeom prst="rect">
              <a:avLst/>
            </a:prstGeom>
            <a:solidFill>
              <a:srgbClr val="1CABE2">
                <a:alpha val="100000"/>
              </a:srgbClr>
            </a:solidFill>
          </p:spPr>
          <p:txBody>
            <a:bodyPr/>
            <a:lstStyle/>
            <a:p/>
          </p:txBody>
        </p:sp>
        <p:sp>
          <p:nvSpPr>
            <p:cNvPr id="41" name="rc41"/>
            <p:cNvSpPr/>
            <p:nvPr/>
          </p:nvSpPr>
          <p:spPr>
            <a:xfrm>
              <a:off x="3791502" y="2756131"/>
              <a:ext cx="249522" cy="1346566"/>
            </a:xfrm>
            <a:prstGeom prst="rect">
              <a:avLst/>
            </a:prstGeom>
            <a:solidFill>
              <a:srgbClr val="80BD41">
                <a:alpha val="100000"/>
              </a:srgbClr>
            </a:solidFill>
          </p:spPr>
          <p:txBody>
            <a:bodyPr/>
            <a:lstStyle/>
            <a:p/>
          </p:txBody>
        </p:sp>
        <p:sp>
          <p:nvSpPr>
            <p:cNvPr id="42" name="rc42"/>
            <p:cNvSpPr/>
            <p:nvPr/>
          </p:nvSpPr>
          <p:spPr>
            <a:xfrm>
              <a:off x="3791502" y="2670182"/>
              <a:ext cx="249522" cy="85949"/>
            </a:xfrm>
            <a:prstGeom prst="rect">
              <a:avLst/>
            </a:prstGeom>
            <a:solidFill>
              <a:srgbClr val="1CABE2">
                <a:alpha val="100000"/>
              </a:srgbClr>
            </a:solidFill>
          </p:spPr>
          <p:txBody>
            <a:bodyPr/>
            <a:lstStyle/>
            <a:p/>
          </p:txBody>
        </p:sp>
        <p:sp>
          <p:nvSpPr>
            <p:cNvPr id="43" name="rc43"/>
            <p:cNvSpPr/>
            <p:nvPr/>
          </p:nvSpPr>
          <p:spPr>
            <a:xfrm>
              <a:off x="4068750" y="2760081"/>
              <a:ext cx="249522" cy="1342615"/>
            </a:xfrm>
            <a:prstGeom prst="rect">
              <a:avLst/>
            </a:prstGeom>
            <a:solidFill>
              <a:srgbClr val="80BD41">
                <a:alpha val="100000"/>
              </a:srgbClr>
            </a:solidFill>
          </p:spPr>
          <p:txBody>
            <a:bodyPr/>
            <a:lstStyle/>
            <a:p/>
          </p:txBody>
        </p:sp>
        <p:sp>
          <p:nvSpPr>
            <p:cNvPr id="44" name="rc44"/>
            <p:cNvSpPr/>
            <p:nvPr/>
          </p:nvSpPr>
          <p:spPr>
            <a:xfrm>
              <a:off x="4068750" y="2674396"/>
              <a:ext cx="249522" cy="85685"/>
            </a:xfrm>
            <a:prstGeom prst="rect">
              <a:avLst/>
            </a:prstGeom>
            <a:solidFill>
              <a:srgbClr val="1CABE2">
                <a:alpha val="100000"/>
              </a:srgbClr>
            </a:solidFill>
          </p:spPr>
          <p:txBody>
            <a:bodyPr/>
            <a:lstStyle/>
            <a:p/>
          </p:txBody>
        </p:sp>
        <p:sp>
          <p:nvSpPr>
            <p:cNvPr id="45" name="rc45"/>
            <p:cNvSpPr/>
            <p:nvPr/>
          </p:nvSpPr>
          <p:spPr>
            <a:xfrm>
              <a:off x="4345998" y="2740591"/>
              <a:ext cx="249522" cy="1362105"/>
            </a:xfrm>
            <a:prstGeom prst="rect">
              <a:avLst/>
            </a:prstGeom>
            <a:solidFill>
              <a:srgbClr val="80BD41">
                <a:alpha val="100000"/>
              </a:srgbClr>
            </a:solidFill>
          </p:spPr>
          <p:txBody>
            <a:bodyPr/>
            <a:lstStyle/>
            <a:p/>
          </p:txBody>
        </p:sp>
        <p:sp>
          <p:nvSpPr>
            <p:cNvPr id="46" name="rc46"/>
            <p:cNvSpPr/>
            <p:nvPr/>
          </p:nvSpPr>
          <p:spPr>
            <a:xfrm>
              <a:off x="4345998" y="2668909"/>
              <a:ext cx="249522" cy="71682"/>
            </a:xfrm>
            <a:prstGeom prst="rect">
              <a:avLst/>
            </a:prstGeom>
            <a:solidFill>
              <a:srgbClr val="1CABE2">
                <a:alpha val="100000"/>
              </a:srgbClr>
            </a:solidFill>
          </p:spPr>
          <p:txBody>
            <a:bodyPr/>
            <a:lstStyle/>
            <a:p/>
          </p:txBody>
        </p:sp>
        <p:sp>
          <p:nvSpPr>
            <p:cNvPr id="47" name="rc47"/>
            <p:cNvSpPr/>
            <p:nvPr/>
          </p:nvSpPr>
          <p:spPr>
            <a:xfrm>
              <a:off x="4623245" y="2699460"/>
              <a:ext cx="249522" cy="1403236"/>
            </a:xfrm>
            <a:prstGeom prst="rect">
              <a:avLst/>
            </a:prstGeom>
            <a:solidFill>
              <a:srgbClr val="80BD41">
                <a:alpha val="100000"/>
              </a:srgbClr>
            </a:solidFill>
          </p:spPr>
          <p:txBody>
            <a:bodyPr/>
            <a:lstStyle/>
            <a:p/>
          </p:txBody>
        </p:sp>
        <p:sp>
          <p:nvSpPr>
            <p:cNvPr id="48" name="rc48"/>
            <p:cNvSpPr/>
            <p:nvPr/>
          </p:nvSpPr>
          <p:spPr>
            <a:xfrm>
              <a:off x="4623245" y="2656047"/>
              <a:ext cx="249522" cy="43413"/>
            </a:xfrm>
            <a:prstGeom prst="rect">
              <a:avLst/>
            </a:prstGeom>
            <a:solidFill>
              <a:srgbClr val="1CABE2">
                <a:alpha val="100000"/>
              </a:srgbClr>
            </a:solidFill>
          </p:spPr>
          <p:txBody>
            <a:bodyPr/>
            <a:lstStyle/>
            <a:p/>
          </p:txBody>
        </p:sp>
        <p:sp>
          <p:nvSpPr>
            <p:cNvPr id="49" name="rc49"/>
            <p:cNvSpPr/>
            <p:nvPr/>
          </p:nvSpPr>
          <p:spPr>
            <a:xfrm>
              <a:off x="4900493" y="2730715"/>
              <a:ext cx="249522" cy="1371982"/>
            </a:xfrm>
            <a:prstGeom prst="rect">
              <a:avLst/>
            </a:prstGeom>
            <a:solidFill>
              <a:srgbClr val="80BD41">
                <a:alpha val="100000"/>
              </a:srgbClr>
            </a:solidFill>
          </p:spPr>
          <p:txBody>
            <a:bodyPr/>
            <a:lstStyle/>
            <a:p/>
          </p:txBody>
        </p:sp>
        <p:sp>
          <p:nvSpPr>
            <p:cNvPr id="50" name="rc50"/>
            <p:cNvSpPr/>
            <p:nvPr/>
          </p:nvSpPr>
          <p:spPr>
            <a:xfrm>
              <a:off x="4900493" y="2643141"/>
              <a:ext cx="249522" cy="87573"/>
            </a:xfrm>
            <a:prstGeom prst="rect">
              <a:avLst/>
            </a:prstGeom>
            <a:solidFill>
              <a:srgbClr val="1CABE2">
                <a:alpha val="100000"/>
              </a:srgbClr>
            </a:solidFill>
          </p:spPr>
          <p:txBody>
            <a:bodyPr/>
            <a:lstStyle/>
            <a:p/>
          </p:txBody>
        </p:sp>
        <p:sp>
          <p:nvSpPr>
            <p:cNvPr id="51" name="rc51"/>
            <p:cNvSpPr/>
            <p:nvPr/>
          </p:nvSpPr>
          <p:spPr>
            <a:xfrm>
              <a:off x="5177741" y="2717019"/>
              <a:ext cx="249522" cy="1385677"/>
            </a:xfrm>
            <a:prstGeom prst="rect">
              <a:avLst/>
            </a:prstGeom>
            <a:solidFill>
              <a:srgbClr val="80BD41">
                <a:alpha val="100000"/>
              </a:srgbClr>
            </a:solidFill>
          </p:spPr>
          <p:txBody>
            <a:bodyPr/>
            <a:lstStyle/>
            <a:p/>
          </p:txBody>
        </p:sp>
        <p:sp>
          <p:nvSpPr>
            <p:cNvPr id="52" name="rc52"/>
            <p:cNvSpPr/>
            <p:nvPr/>
          </p:nvSpPr>
          <p:spPr>
            <a:xfrm>
              <a:off x="5177741" y="2628568"/>
              <a:ext cx="249522" cy="88451"/>
            </a:xfrm>
            <a:prstGeom prst="rect">
              <a:avLst/>
            </a:prstGeom>
            <a:solidFill>
              <a:srgbClr val="1CABE2">
                <a:alpha val="100000"/>
              </a:srgbClr>
            </a:solidFill>
          </p:spPr>
          <p:txBody>
            <a:bodyPr/>
            <a:lstStyle/>
            <a:p/>
          </p:txBody>
        </p:sp>
        <p:sp>
          <p:nvSpPr>
            <p:cNvPr id="53" name="rc53"/>
            <p:cNvSpPr/>
            <p:nvPr/>
          </p:nvSpPr>
          <p:spPr>
            <a:xfrm>
              <a:off x="5454988" y="2663246"/>
              <a:ext cx="249522" cy="1439450"/>
            </a:xfrm>
            <a:prstGeom prst="rect">
              <a:avLst/>
            </a:prstGeom>
            <a:solidFill>
              <a:srgbClr val="80BD41">
                <a:alpha val="100000"/>
              </a:srgbClr>
            </a:solidFill>
          </p:spPr>
          <p:txBody>
            <a:bodyPr/>
            <a:lstStyle/>
            <a:p/>
          </p:txBody>
        </p:sp>
        <p:sp>
          <p:nvSpPr>
            <p:cNvPr id="54" name="rc54"/>
            <p:cNvSpPr/>
            <p:nvPr/>
          </p:nvSpPr>
          <p:spPr>
            <a:xfrm>
              <a:off x="5454988" y="2618735"/>
              <a:ext cx="249522" cy="44510"/>
            </a:xfrm>
            <a:prstGeom prst="rect">
              <a:avLst/>
            </a:prstGeom>
            <a:solidFill>
              <a:srgbClr val="1CABE2">
                <a:alpha val="100000"/>
              </a:srgbClr>
            </a:solidFill>
          </p:spPr>
          <p:txBody>
            <a:bodyPr/>
            <a:lstStyle/>
            <a:p/>
          </p:txBody>
        </p:sp>
        <p:sp>
          <p:nvSpPr>
            <p:cNvPr id="55" name="rc55"/>
            <p:cNvSpPr/>
            <p:nvPr/>
          </p:nvSpPr>
          <p:spPr>
            <a:xfrm>
              <a:off x="5732236" y="2651569"/>
              <a:ext cx="249522" cy="1451127"/>
            </a:xfrm>
            <a:prstGeom prst="rect">
              <a:avLst/>
            </a:prstGeom>
            <a:solidFill>
              <a:srgbClr val="80BD41">
                <a:alpha val="100000"/>
              </a:srgbClr>
            </a:solidFill>
          </p:spPr>
          <p:txBody>
            <a:bodyPr/>
            <a:lstStyle/>
            <a:p/>
          </p:txBody>
        </p:sp>
        <p:sp>
          <p:nvSpPr>
            <p:cNvPr id="56" name="rc56"/>
            <p:cNvSpPr/>
            <p:nvPr/>
          </p:nvSpPr>
          <p:spPr>
            <a:xfrm>
              <a:off x="5732236" y="2606707"/>
              <a:ext cx="249522" cy="44862"/>
            </a:xfrm>
            <a:prstGeom prst="rect">
              <a:avLst/>
            </a:prstGeom>
            <a:solidFill>
              <a:srgbClr val="1CABE2">
                <a:alpha val="100000"/>
              </a:srgbClr>
            </a:solidFill>
          </p:spPr>
          <p:txBody>
            <a:bodyPr/>
            <a:lstStyle/>
            <a:p/>
          </p:txBody>
        </p:sp>
        <p:sp>
          <p:nvSpPr>
            <p:cNvPr id="57" name="rc57"/>
            <p:cNvSpPr/>
            <p:nvPr/>
          </p:nvSpPr>
          <p:spPr>
            <a:xfrm>
              <a:off x="6009484" y="2626636"/>
              <a:ext cx="249522" cy="1476060"/>
            </a:xfrm>
            <a:prstGeom prst="rect">
              <a:avLst/>
            </a:prstGeom>
            <a:solidFill>
              <a:srgbClr val="80BD41">
                <a:alpha val="100000"/>
              </a:srgbClr>
            </a:solidFill>
          </p:spPr>
          <p:txBody>
            <a:bodyPr/>
            <a:lstStyle/>
            <a:p/>
          </p:txBody>
        </p:sp>
        <p:sp>
          <p:nvSpPr>
            <p:cNvPr id="58" name="rc58"/>
            <p:cNvSpPr/>
            <p:nvPr/>
          </p:nvSpPr>
          <p:spPr>
            <a:xfrm>
              <a:off x="6009484" y="2596523"/>
              <a:ext cx="249522" cy="30112"/>
            </a:xfrm>
            <a:prstGeom prst="rect">
              <a:avLst/>
            </a:prstGeom>
            <a:solidFill>
              <a:srgbClr val="1CABE2">
                <a:alpha val="100000"/>
              </a:srgbClr>
            </a:solidFill>
          </p:spPr>
          <p:txBody>
            <a:bodyPr/>
            <a:lstStyle/>
            <a:p/>
          </p:txBody>
        </p:sp>
        <p:sp>
          <p:nvSpPr>
            <p:cNvPr id="59" name="rc59"/>
            <p:cNvSpPr/>
            <p:nvPr/>
          </p:nvSpPr>
          <p:spPr>
            <a:xfrm>
              <a:off x="6286731" y="2609385"/>
              <a:ext cx="249522" cy="1493311"/>
            </a:xfrm>
            <a:prstGeom prst="rect">
              <a:avLst/>
            </a:prstGeom>
            <a:solidFill>
              <a:srgbClr val="80BD41">
                <a:alpha val="100000"/>
              </a:srgbClr>
            </a:solidFill>
          </p:spPr>
          <p:txBody>
            <a:bodyPr/>
            <a:lstStyle/>
            <a:p/>
          </p:txBody>
        </p:sp>
        <p:sp>
          <p:nvSpPr>
            <p:cNvPr id="60" name="rc60"/>
            <p:cNvSpPr/>
            <p:nvPr/>
          </p:nvSpPr>
          <p:spPr>
            <a:xfrm>
              <a:off x="6286731" y="2594285"/>
              <a:ext cx="249522" cy="15100"/>
            </a:xfrm>
            <a:prstGeom prst="rect">
              <a:avLst/>
            </a:prstGeom>
            <a:solidFill>
              <a:srgbClr val="1CABE2">
                <a:alpha val="100000"/>
              </a:srgbClr>
            </a:solidFill>
          </p:spPr>
          <p:txBody>
            <a:bodyPr/>
            <a:lstStyle/>
            <a:p/>
          </p:txBody>
        </p:sp>
        <p:sp>
          <p:nvSpPr>
            <p:cNvPr id="61" name="rc61"/>
            <p:cNvSpPr/>
            <p:nvPr/>
          </p:nvSpPr>
          <p:spPr>
            <a:xfrm>
              <a:off x="6563979" y="2620140"/>
              <a:ext cx="249522" cy="1482557"/>
            </a:xfrm>
            <a:prstGeom prst="rect">
              <a:avLst/>
            </a:prstGeom>
            <a:solidFill>
              <a:srgbClr val="80BD41">
                <a:alpha val="100000"/>
              </a:srgbClr>
            </a:solidFill>
          </p:spPr>
          <p:txBody>
            <a:bodyPr/>
            <a:lstStyle/>
            <a:p/>
          </p:txBody>
        </p:sp>
        <p:sp>
          <p:nvSpPr>
            <p:cNvPr id="62" name="rc62"/>
            <p:cNvSpPr/>
            <p:nvPr/>
          </p:nvSpPr>
          <p:spPr>
            <a:xfrm>
              <a:off x="6563979" y="2589895"/>
              <a:ext cx="249522" cy="30244"/>
            </a:xfrm>
            <a:prstGeom prst="rect">
              <a:avLst/>
            </a:prstGeom>
            <a:solidFill>
              <a:srgbClr val="1CABE2">
                <a:alpha val="100000"/>
              </a:srgbClr>
            </a:solidFill>
          </p:spPr>
          <p:txBody>
            <a:bodyPr/>
            <a:lstStyle/>
            <a:p/>
          </p:txBody>
        </p:sp>
        <p:sp>
          <p:nvSpPr>
            <p:cNvPr id="63" name="rc63"/>
            <p:cNvSpPr/>
            <p:nvPr/>
          </p:nvSpPr>
          <p:spPr>
            <a:xfrm>
              <a:off x="6841227" y="2615794"/>
              <a:ext cx="249522" cy="1486902"/>
            </a:xfrm>
            <a:prstGeom prst="rect">
              <a:avLst/>
            </a:prstGeom>
            <a:solidFill>
              <a:srgbClr val="80BD41">
                <a:alpha val="100000"/>
              </a:srgbClr>
            </a:solidFill>
          </p:spPr>
          <p:txBody>
            <a:bodyPr/>
            <a:lstStyle/>
            <a:p/>
          </p:txBody>
        </p:sp>
        <p:sp>
          <p:nvSpPr>
            <p:cNvPr id="64" name="rc64"/>
            <p:cNvSpPr/>
            <p:nvPr/>
          </p:nvSpPr>
          <p:spPr>
            <a:xfrm>
              <a:off x="6841227" y="2585462"/>
              <a:ext cx="249522" cy="30332"/>
            </a:xfrm>
            <a:prstGeom prst="rect">
              <a:avLst/>
            </a:prstGeom>
            <a:solidFill>
              <a:srgbClr val="1CABE2">
                <a:alpha val="100000"/>
              </a:srgbClr>
            </a:solidFill>
          </p:spPr>
          <p:txBody>
            <a:bodyPr/>
            <a:lstStyle/>
            <a:p/>
          </p:txBody>
        </p:sp>
        <p:sp>
          <p:nvSpPr>
            <p:cNvPr id="65" name="rc65"/>
            <p:cNvSpPr/>
            <p:nvPr/>
          </p:nvSpPr>
          <p:spPr>
            <a:xfrm>
              <a:off x="7118474" y="2608990"/>
              <a:ext cx="249522" cy="1493706"/>
            </a:xfrm>
            <a:prstGeom prst="rect">
              <a:avLst/>
            </a:prstGeom>
            <a:solidFill>
              <a:srgbClr val="80BD41">
                <a:alpha val="100000"/>
              </a:srgbClr>
            </a:solidFill>
          </p:spPr>
          <p:txBody>
            <a:bodyPr/>
            <a:lstStyle/>
            <a:p/>
          </p:txBody>
        </p:sp>
        <p:sp>
          <p:nvSpPr>
            <p:cNvPr id="66" name="rc66"/>
            <p:cNvSpPr/>
            <p:nvPr/>
          </p:nvSpPr>
          <p:spPr>
            <a:xfrm>
              <a:off x="7118474" y="2593890"/>
              <a:ext cx="249522" cy="15100"/>
            </a:xfrm>
            <a:prstGeom prst="rect">
              <a:avLst/>
            </a:prstGeom>
            <a:solidFill>
              <a:srgbClr val="1CABE2">
                <a:alpha val="100000"/>
              </a:srgbClr>
            </a:solidFill>
          </p:spPr>
          <p:txBody>
            <a:bodyPr/>
            <a:lstStyle/>
            <a:p/>
          </p:txBody>
        </p:sp>
        <p:sp>
          <p:nvSpPr>
            <p:cNvPr id="67" name="rc67"/>
            <p:cNvSpPr/>
            <p:nvPr/>
          </p:nvSpPr>
          <p:spPr>
            <a:xfrm>
              <a:off x="7395722" y="2617199"/>
              <a:ext cx="249522" cy="1485498"/>
            </a:xfrm>
            <a:prstGeom prst="rect">
              <a:avLst/>
            </a:prstGeom>
            <a:solidFill>
              <a:srgbClr val="80BD41">
                <a:alpha val="100000"/>
              </a:srgbClr>
            </a:solidFill>
          </p:spPr>
          <p:txBody>
            <a:bodyPr/>
            <a:lstStyle/>
            <a:p/>
          </p:txBody>
        </p:sp>
        <p:sp>
          <p:nvSpPr>
            <p:cNvPr id="68" name="rc68"/>
            <p:cNvSpPr/>
            <p:nvPr/>
          </p:nvSpPr>
          <p:spPr>
            <a:xfrm>
              <a:off x="7395722" y="2602186"/>
              <a:ext cx="249522" cy="15012"/>
            </a:xfrm>
            <a:prstGeom prst="rect">
              <a:avLst/>
            </a:prstGeom>
            <a:solidFill>
              <a:srgbClr val="1CABE2">
                <a:alpha val="100000"/>
              </a:srgbClr>
            </a:solidFill>
          </p:spPr>
          <p:txBody>
            <a:bodyPr/>
            <a:lstStyle/>
            <a:p/>
          </p:txBody>
        </p:sp>
        <p:sp>
          <p:nvSpPr>
            <p:cNvPr id="69" name="rc69"/>
            <p:cNvSpPr/>
            <p:nvPr/>
          </p:nvSpPr>
          <p:spPr>
            <a:xfrm>
              <a:off x="7672970" y="2635284"/>
              <a:ext cx="249522" cy="1467412"/>
            </a:xfrm>
            <a:prstGeom prst="rect">
              <a:avLst/>
            </a:prstGeom>
            <a:solidFill>
              <a:srgbClr val="80BD41">
                <a:alpha val="100000"/>
              </a:srgbClr>
            </a:solidFill>
          </p:spPr>
          <p:txBody>
            <a:bodyPr/>
            <a:lstStyle/>
            <a:p/>
          </p:txBody>
        </p:sp>
        <p:sp>
          <p:nvSpPr>
            <p:cNvPr id="70" name="rc70"/>
            <p:cNvSpPr/>
            <p:nvPr/>
          </p:nvSpPr>
          <p:spPr>
            <a:xfrm>
              <a:off x="7672970" y="2620447"/>
              <a:ext cx="249522" cy="14836"/>
            </a:xfrm>
            <a:prstGeom prst="rect">
              <a:avLst/>
            </a:prstGeom>
            <a:solidFill>
              <a:srgbClr val="1CABE2">
                <a:alpha val="100000"/>
              </a:srgbClr>
            </a:solidFill>
          </p:spPr>
          <p:txBody>
            <a:bodyPr/>
            <a:lstStyle/>
            <a:p/>
          </p:txBody>
        </p:sp>
        <p:sp>
          <p:nvSpPr>
            <p:cNvPr id="71" name="rc71"/>
            <p:cNvSpPr/>
            <p:nvPr/>
          </p:nvSpPr>
          <p:spPr>
            <a:xfrm>
              <a:off x="7950217" y="2639278"/>
              <a:ext cx="249522" cy="1463418"/>
            </a:xfrm>
            <a:prstGeom prst="rect">
              <a:avLst/>
            </a:prstGeom>
            <a:solidFill>
              <a:srgbClr val="80BD41">
                <a:alpha val="100000"/>
              </a:srgbClr>
            </a:solidFill>
          </p:spPr>
          <p:txBody>
            <a:bodyPr/>
            <a:lstStyle/>
            <a:p/>
          </p:txBody>
        </p:sp>
        <p:sp>
          <p:nvSpPr>
            <p:cNvPr id="72" name="rc72"/>
            <p:cNvSpPr/>
            <p:nvPr/>
          </p:nvSpPr>
          <p:spPr>
            <a:xfrm>
              <a:off x="7950217" y="2624485"/>
              <a:ext cx="249522" cy="14793"/>
            </a:xfrm>
            <a:prstGeom prst="rect">
              <a:avLst/>
            </a:prstGeom>
            <a:solidFill>
              <a:srgbClr val="1CABE2">
                <a:alpha val="100000"/>
              </a:srgbClr>
            </a:solidFill>
          </p:spPr>
          <p:txBody>
            <a:bodyPr/>
            <a:lstStyle/>
            <a:p/>
          </p:txBody>
        </p:sp>
        <p:sp>
          <p:nvSpPr>
            <p:cNvPr id="73" name="pl73"/>
            <p:cNvSpPr/>
            <p:nvPr/>
          </p:nvSpPr>
          <p:spPr>
            <a:xfrm>
              <a:off x="1421035" y="1236556"/>
              <a:ext cx="6653943" cy="1100135"/>
            </a:xfrm>
            <a:custGeom>
              <a:avLst/>
              <a:pathLst>
                <a:path w="6653943" h="1100135">
                  <a:moveTo>
                    <a:pt x="0" y="1100135"/>
                  </a:moveTo>
                  <a:lnTo>
                    <a:pt x="277247" y="1042233"/>
                  </a:lnTo>
                  <a:lnTo>
                    <a:pt x="554495" y="984331"/>
                  </a:lnTo>
                  <a:lnTo>
                    <a:pt x="831742" y="839576"/>
                  </a:lnTo>
                  <a:lnTo>
                    <a:pt x="1108990" y="694822"/>
                  </a:lnTo>
                  <a:lnTo>
                    <a:pt x="1386238" y="463214"/>
                  </a:lnTo>
                  <a:lnTo>
                    <a:pt x="1663485" y="231607"/>
                  </a:lnTo>
                  <a:lnTo>
                    <a:pt x="1940733" y="173705"/>
                  </a:lnTo>
                  <a:lnTo>
                    <a:pt x="2217981" y="173705"/>
                  </a:lnTo>
                  <a:lnTo>
                    <a:pt x="2495228" y="144754"/>
                  </a:lnTo>
                  <a:lnTo>
                    <a:pt x="2772476" y="144754"/>
                  </a:lnTo>
                  <a:lnTo>
                    <a:pt x="3049724" y="115803"/>
                  </a:lnTo>
                  <a:lnTo>
                    <a:pt x="3326971" y="57901"/>
                  </a:lnTo>
                  <a:lnTo>
                    <a:pt x="3604219" y="144754"/>
                  </a:lnTo>
                  <a:lnTo>
                    <a:pt x="3881467" y="144754"/>
                  </a:lnTo>
                  <a:lnTo>
                    <a:pt x="4158714" y="57901"/>
                  </a:lnTo>
                  <a:lnTo>
                    <a:pt x="4435962" y="57901"/>
                  </a:lnTo>
                  <a:lnTo>
                    <a:pt x="4713210" y="28950"/>
                  </a:lnTo>
                  <a:lnTo>
                    <a:pt x="4990457" y="0"/>
                  </a:lnTo>
                  <a:lnTo>
                    <a:pt x="5267705" y="28950"/>
                  </a:lnTo>
                  <a:lnTo>
                    <a:pt x="5544953" y="2895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5" name="tx75"/>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03481" y="22296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395.7</a:t>
              </a:r>
            </a:p>
          </p:txBody>
        </p:sp>
        <p:sp>
          <p:nvSpPr>
            <p:cNvPr id="85" name="tx85"/>
            <p:cNvSpPr/>
            <p:nvPr/>
          </p:nvSpPr>
          <p:spPr>
            <a:xfrm>
              <a:off x="2689720" y="25125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331.3</a:t>
              </a:r>
            </a:p>
          </p:txBody>
        </p:sp>
        <p:sp>
          <p:nvSpPr>
            <p:cNvPr id="86" name="tx86"/>
            <p:cNvSpPr/>
            <p:nvPr/>
          </p:nvSpPr>
          <p:spPr>
            <a:xfrm>
              <a:off x="4075958" y="25384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325.4</a:t>
              </a:r>
            </a:p>
          </p:txBody>
        </p:sp>
        <p:sp>
          <p:nvSpPr>
            <p:cNvPr id="87" name="tx87"/>
            <p:cNvSpPr/>
            <p:nvPr/>
          </p:nvSpPr>
          <p:spPr>
            <a:xfrm>
              <a:off x="5462196" y="24827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338.1</a:t>
              </a:r>
            </a:p>
          </p:txBody>
        </p:sp>
        <p:sp>
          <p:nvSpPr>
            <p:cNvPr id="88" name="tx88"/>
            <p:cNvSpPr/>
            <p:nvPr/>
          </p:nvSpPr>
          <p:spPr>
            <a:xfrm>
              <a:off x="6571187" y="24539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344.6</a:t>
              </a:r>
            </a:p>
          </p:txBody>
        </p:sp>
        <p:sp>
          <p:nvSpPr>
            <p:cNvPr id="89" name="tx89"/>
            <p:cNvSpPr/>
            <p:nvPr/>
          </p:nvSpPr>
          <p:spPr>
            <a:xfrm>
              <a:off x="6848435" y="24494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345.6</a:t>
              </a:r>
            </a:p>
          </p:txBody>
        </p:sp>
        <p:sp>
          <p:nvSpPr>
            <p:cNvPr id="90" name="tx90"/>
            <p:cNvSpPr/>
            <p:nvPr/>
          </p:nvSpPr>
          <p:spPr>
            <a:xfrm>
              <a:off x="7125682" y="24579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343.7</a:t>
              </a:r>
            </a:p>
          </p:txBody>
        </p:sp>
        <p:sp>
          <p:nvSpPr>
            <p:cNvPr id="91" name="tx91"/>
            <p:cNvSpPr/>
            <p:nvPr/>
          </p:nvSpPr>
          <p:spPr>
            <a:xfrm>
              <a:off x="7402930" y="24662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341.8</a:t>
              </a:r>
            </a:p>
          </p:txBody>
        </p:sp>
        <p:sp>
          <p:nvSpPr>
            <p:cNvPr id="92" name="tx92"/>
            <p:cNvSpPr/>
            <p:nvPr/>
          </p:nvSpPr>
          <p:spPr>
            <a:xfrm>
              <a:off x="7680178" y="24845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337.7</a:t>
              </a:r>
            </a:p>
          </p:txBody>
        </p:sp>
        <p:sp>
          <p:nvSpPr>
            <p:cNvPr id="93" name="tx93"/>
            <p:cNvSpPr/>
            <p:nvPr/>
          </p:nvSpPr>
          <p:spPr>
            <a:xfrm>
              <a:off x="7957425" y="24885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336.7</a:t>
              </a:r>
            </a:p>
          </p:txBody>
        </p:sp>
        <p:sp>
          <p:nvSpPr>
            <p:cNvPr id="94" name="pl94"/>
            <p:cNvSpPr/>
            <p:nvPr/>
          </p:nvSpPr>
          <p:spPr>
            <a:xfrm>
              <a:off x="1421035"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3898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241.4</a:t>
              </a:r>
            </a:p>
          </p:txBody>
        </p:sp>
        <p:sp>
          <p:nvSpPr>
            <p:cNvPr id="105" name="tx105"/>
            <p:cNvSpPr/>
            <p:nvPr/>
          </p:nvSpPr>
          <p:spPr>
            <a:xfrm>
              <a:off x="1303481" y="26692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154.3</a:t>
              </a:r>
            </a:p>
          </p:txBody>
        </p:sp>
        <p:sp>
          <p:nvSpPr>
            <p:cNvPr id="106" name="tx106"/>
            <p:cNvSpPr/>
            <p:nvPr/>
          </p:nvSpPr>
          <p:spPr>
            <a:xfrm>
              <a:off x="2728897" y="346416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a:t>
              </a:r>
            </a:p>
          </p:txBody>
        </p:sp>
        <p:sp>
          <p:nvSpPr>
            <p:cNvPr id="107" name="tx107"/>
            <p:cNvSpPr/>
            <p:nvPr/>
          </p:nvSpPr>
          <p:spPr>
            <a:xfrm>
              <a:off x="2715845" y="27370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08" name="tx108"/>
            <p:cNvSpPr/>
            <p:nvPr/>
          </p:nvSpPr>
          <p:spPr>
            <a:xfrm>
              <a:off x="4075958" y="33962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305.9</a:t>
              </a:r>
            </a:p>
          </p:txBody>
        </p:sp>
        <p:sp>
          <p:nvSpPr>
            <p:cNvPr id="109" name="tx109"/>
            <p:cNvSpPr/>
            <p:nvPr/>
          </p:nvSpPr>
          <p:spPr>
            <a:xfrm>
              <a:off x="4102084" y="26821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10" name="tx110"/>
            <p:cNvSpPr/>
            <p:nvPr/>
          </p:nvSpPr>
          <p:spPr>
            <a:xfrm>
              <a:off x="5462196" y="33478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327.9</a:t>
              </a:r>
            </a:p>
          </p:txBody>
        </p:sp>
        <p:sp>
          <p:nvSpPr>
            <p:cNvPr id="111" name="tx111"/>
            <p:cNvSpPr/>
            <p:nvPr/>
          </p:nvSpPr>
          <p:spPr>
            <a:xfrm>
              <a:off x="5488322" y="26059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2" name="tx112"/>
            <p:cNvSpPr/>
            <p:nvPr/>
          </p:nvSpPr>
          <p:spPr>
            <a:xfrm>
              <a:off x="6571187" y="33263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337.7</a:t>
              </a:r>
            </a:p>
          </p:txBody>
        </p:sp>
        <p:sp>
          <p:nvSpPr>
            <p:cNvPr id="113" name="tx113"/>
            <p:cNvSpPr/>
            <p:nvPr/>
          </p:nvSpPr>
          <p:spPr>
            <a:xfrm>
              <a:off x="6623438" y="25699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4" name="tx114"/>
            <p:cNvSpPr/>
            <p:nvPr/>
          </p:nvSpPr>
          <p:spPr>
            <a:xfrm>
              <a:off x="6848435" y="33241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338.7</a:t>
              </a:r>
            </a:p>
          </p:txBody>
        </p:sp>
        <p:sp>
          <p:nvSpPr>
            <p:cNvPr id="115" name="tx115"/>
            <p:cNvSpPr/>
            <p:nvPr/>
          </p:nvSpPr>
          <p:spPr>
            <a:xfrm>
              <a:off x="6900686" y="25655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6" name="tx116"/>
            <p:cNvSpPr/>
            <p:nvPr/>
          </p:nvSpPr>
          <p:spPr>
            <a:xfrm>
              <a:off x="7125682" y="33207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340.3</a:t>
              </a:r>
            </a:p>
          </p:txBody>
        </p:sp>
        <p:sp>
          <p:nvSpPr>
            <p:cNvPr id="117" name="tx117"/>
            <p:cNvSpPr/>
            <p:nvPr/>
          </p:nvSpPr>
          <p:spPr>
            <a:xfrm>
              <a:off x="7177933" y="25663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8" name="tx118"/>
            <p:cNvSpPr/>
            <p:nvPr/>
          </p:nvSpPr>
          <p:spPr>
            <a:xfrm>
              <a:off x="7402930" y="33248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338.4</a:t>
              </a:r>
            </a:p>
          </p:txBody>
        </p:sp>
        <p:sp>
          <p:nvSpPr>
            <p:cNvPr id="119" name="tx119"/>
            <p:cNvSpPr/>
            <p:nvPr/>
          </p:nvSpPr>
          <p:spPr>
            <a:xfrm>
              <a:off x="7455181" y="25745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0" name="tx120"/>
            <p:cNvSpPr/>
            <p:nvPr/>
          </p:nvSpPr>
          <p:spPr>
            <a:xfrm>
              <a:off x="7680178" y="33338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334.3</a:t>
              </a:r>
            </a:p>
          </p:txBody>
        </p:sp>
        <p:sp>
          <p:nvSpPr>
            <p:cNvPr id="121" name="tx121"/>
            <p:cNvSpPr/>
            <p:nvPr/>
          </p:nvSpPr>
          <p:spPr>
            <a:xfrm>
              <a:off x="7732429" y="25927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2" name="tx122"/>
            <p:cNvSpPr/>
            <p:nvPr/>
          </p:nvSpPr>
          <p:spPr>
            <a:xfrm>
              <a:off x="7957425" y="33358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333.4</a:t>
              </a:r>
            </a:p>
          </p:txBody>
        </p:sp>
        <p:sp>
          <p:nvSpPr>
            <p:cNvPr id="123" name="tx123"/>
            <p:cNvSpPr/>
            <p:nvPr/>
          </p:nvSpPr>
          <p:spPr>
            <a:xfrm>
              <a:off x="8009676" y="25967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726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2947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416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3606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DPRK, 2000-2024</a:t>
              </a:r>
            </a:p>
          </p:txBody>
        </p:sp>
        <p:sp>
          <p:nvSpPr>
            <p:cNvPr id="153" name="pl153"/>
            <p:cNvSpPr/>
            <p:nvPr/>
          </p:nvSpPr>
          <p:spPr>
            <a:xfrm>
              <a:off x="22501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15792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0656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9734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040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11180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01956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443285" cy="167191"/>
            </a:xfrm>
            <a:prstGeom prst="rect">
              <a:avLst/>
            </a:prstGeom>
            <a:solidFill>
              <a:srgbClr val="80BD41">
                <a:alpha val="100000"/>
              </a:srgbClr>
            </a:solidFill>
          </p:spPr>
          <p:txBody>
            <a:bodyPr/>
            <a:lstStyle/>
            <a:p/>
          </p:txBody>
        </p:sp>
        <p:sp>
          <p:nvSpPr>
            <p:cNvPr id="165" name="rc165"/>
            <p:cNvSpPr/>
            <p:nvPr/>
          </p:nvSpPr>
          <p:spPr>
            <a:xfrm>
              <a:off x="7739559" y="5889059"/>
              <a:ext cx="131445" cy="167191"/>
            </a:xfrm>
            <a:prstGeom prst="rect">
              <a:avLst/>
            </a:prstGeom>
            <a:solidFill>
              <a:srgbClr val="1CABE2">
                <a:alpha val="100000"/>
              </a:srgbClr>
            </a:solidFill>
          </p:spPr>
          <p:txBody>
            <a:bodyPr/>
            <a:lstStyle/>
            <a:p/>
          </p:txBody>
        </p:sp>
        <p:sp>
          <p:nvSpPr>
            <p:cNvPr id="166" name="rc166"/>
            <p:cNvSpPr/>
            <p:nvPr/>
          </p:nvSpPr>
          <p:spPr>
            <a:xfrm>
              <a:off x="1296273" y="5680069"/>
              <a:ext cx="6377467" cy="167191"/>
            </a:xfrm>
            <a:prstGeom prst="rect">
              <a:avLst/>
            </a:prstGeom>
            <a:solidFill>
              <a:srgbClr val="80BD41">
                <a:alpha val="100000"/>
              </a:srgbClr>
            </a:solidFill>
          </p:spPr>
          <p:txBody>
            <a:bodyPr/>
            <a:lstStyle/>
            <a:p/>
          </p:txBody>
        </p:sp>
        <p:sp>
          <p:nvSpPr>
            <p:cNvPr id="167" name="rc167"/>
            <p:cNvSpPr/>
            <p:nvPr/>
          </p:nvSpPr>
          <p:spPr>
            <a:xfrm>
              <a:off x="7673741" y="5680069"/>
              <a:ext cx="64482" cy="167191"/>
            </a:xfrm>
            <a:prstGeom prst="rect">
              <a:avLst/>
            </a:prstGeom>
            <a:solidFill>
              <a:srgbClr val="1CABE2">
                <a:alpha val="100000"/>
              </a:srgbClr>
            </a:solidFill>
          </p:spPr>
          <p:txBody>
            <a:bodyPr/>
            <a:lstStyle/>
            <a:p/>
          </p:txBody>
        </p:sp>
        <p:sp>
          <p:nvSpPr>
            <p:cNvPr id="168" name="rc168"/>
            <p:cNvSpPr/>
            <p:nvPr/>
          </p:nvSpPr>
          <p:spPr>
            <a:xfrm>
              <a:off x="1296273" y="5471080"/>
              <a:ext cx="6360106" cy="167191"/>
            </a:xfrm>
            <a:prstGeom prst="rect">
              <a:avLst/>
            </a:prstGeom>
            <a:solidFill>
              <a:srgbClr val="80BD41">
                <a:alpha val="100000"/>
              </a:srgbClr>
            </a:solidFill>
          </p:spPr>
          <p:txBody>
            <a:bodyPr/>
            <a:lstStyle/>
            <a:p/>
          </p:txBody>
        </p:sp>
        <p:sp>
          <p:nvSpPr>
            <p:cNvPr id="169" name="rc169"/>
            <p:cNvSpPr/>
            <p:nvPr/>
          </p:nvSpPr>
          <p:spPr>
            <a:xfrm>
              <a:off x="7656380" y="5471080"/>
              <a:ext cx="64291" cy="167191"/>
            </a:xfrm>
            <a:prstGeom prst="rect">
              <a:avLst/>
            </a:prstGeom>
            <a:solidFill>
              <a:srgbClr val="1CABE2">
                <a:alpha val="100000"/>
              </a:srgbClr>
            </a:solidFill>
          </p:spPr>
          <p:txBody>
            <a:bodyPr/>
            <a:lstStyle/>
            <a:p/>
          </p:txBody>
        </p:sp>
        <p:sp>
          <p:nvSpPr>
            <p:cNvPr id="170" name="tx170"/>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344.6</a:t>
              </a:r>
            </a:p>
          </p:txBody>
        </p:sp>
        <p:sp>
          <p:nvSpPr>
            <p:cNvPr id="171" name="tx171"/>
            <p:cNvSpPr/>
            <p:nvPr/>
          </p:nvSpPr>
          <p:spPr>
            <a:xfrm>
              <a:off x="7915439"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337.7</a:t>
              </a:r>
            </a:p>
          </p:txBody>
        </p:sp>
        <p:sp>
          <p:nvSpPr>
            <p:cNvPr id="172" name="tx172"/>
            <p:cNvSpPr/>
            <p:nvPr/>
          </p:nvSpPr>
          <p:spPr>
            <a:xfrm>
              <a:off x="7897010"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336.7</a:t>
              </a:r>
            </a:p>
          </p:txBody>
        </p:sp>
        <p:sp>
          <p:nvSpPr>
            <p:cNvPr id="173" name="tx173"/>
            <p:cNvSpPr/>
            <p:nvPr/>
          </p:nvSpPr>
          <p:spPr>
            <a:xfrm>
              <a:off x="4382277"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337.7</a:t>
              </a:r>
            </a:p>
          </p:txBody>
        </p:sp>
        <p:sp>
          <p:nvSpPr>
            <p:cNvPr id="174" name="tx174"/>
            <p:cNvSpPr/>
            <p:nvPr/>
          </p:nvSpPr>
          <p:spPr>
            <a:xfrm>
              <a:off x="7729932"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75" name="tx175"/>
            <p:cNvSpPr/>
            <p:nvPr/>
          </p:nvSpPr>
          <p:spPr>
            <a:xfrm>
              <a:off x="4349368"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334.3</a:t>
              </a:r>
            </a:p>
          </p:txBody>
        </p:sp>
        <p:sp>
          <p:nvSpPr>
            <p:cNvPr id="176" name="tx176"/>
            <p:cNvSpPr/>
            <p:nvPr/>
          </p:nvSpPr>
          <p:spPr>
            <a:xfrm>
              <a:off x="7630633"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77" name="tx177"/>
            <p:cNvSpPr/>
            <p:nvPr/>
          </p:nvSpPr>
          <p:spPr>
            <a:xfrm>
              <a:off x="4340688"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333.4</a:t>
              </a:r>
            </a:p>
          </p:txBody>
        </p:sp>
        <p:sp>
          <p:nvSpPr>
            <p:cNvPr id="178" name="tx178"/>
            <p:cNvSpPr/>
            <p:nvPr/>
          </p:nvSpPr>
          <p:spPr>
            <a:xfrm>
              <a:off x="7613177"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08749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499526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6903026"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relatively constant within 1% compared to 2019 (98%).
The number of children vaccinated with DTP1 decreased 1%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228520"/>
            </a:xfrm>
            <a:custGeom>
              <a:avLst/>
              <a:pathLst>
                <a:path w="3397293" h="1228520">
                  <a:moveTo>
                    <a:pt x="0" y="1228520"/>
                  </a:moveTo>
                  <a:lnTo>
                    <a:pt x="141553" y="1057099"/>
                  </a:lnTo>
                  <a:lnTo>
                    <a:pt x="283107" y="999958"/>
                  </a:lnTo>
                  <a:lnTo>
                    <a:pt x="424661" y="885677"/>
                  </a:lnTo>
                  <a:lnTo>
                    <a:pt x="566215" y="771396"/>
                  </a:lnTo>
                  <a:lnTo>
                    <a:pt x="707769" y="571405"/>
                  </a:lnTo>
                  <a:lnTo>
                    <a:pt x="849323" y="285702"/>
                  </a:lnTo>
                  <a:lnTo>
                    <a:pt x="990877" y="199991"/>
                  </a:lnTo>
                  <a:lnTo>
                    <a:pt x="1132431" y="199991"/>
                  </a:lnTo>
                  <a:lnTo>
                    <a:pt x="1273984" y="171421"/>
                  </a:lnTo>
                  <a:lnTo>
                    <a:pt x="1415538" y="171421"/>
                  </a:lnTo>
                  <a:lnTo>
                    <a:pt x="1557092" y="142851"/>
                  </a:lnTo>
                  <a:lnTo>
                    <a:pt x="1698646" y="85710"/>
                  </a:lnTo>
                  <a:lnTo>
                    <a:pt x="1840200" y="171421"/>
                  </a:lnTo>
                  <a:lnTo>
                    <a:pt x="1981754" y="171421"/>
                  </a:lnTo>
                  <a:lnTo>
                    <a:pt x="2123308" y="85710"/>
                  </a:lnTo>
                  <a:lnTo>
                    <a:pt x="2264862" y="85710"/>
                  </a:lnTo>
                  <a:lnTo>
                    <a:pt x="2406416" y="57140"/>
                  </a:lnTo>
                  <a:lnTo>
                    <a:pt x="2547969" y="57140"/>
                  </a:lnTo>
                  <a:lnTo>
                    <a:pt x="2689523" y="57140"/>
                  </a:lnTo>
                  <a:lnTo>
                    <a:pt x="2831077" y="5714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228520"/>
            </a:xfrm>
            <a:custGeom>
              <a:avLst/>
              <a:pathLst>
                <a:path w="3397293" h="1228520">
                  <a:moveTo>
                    <a:pt x="0" y="1228520"/>
                  </a:moveTo>
                  <a:lnTo>
                    <a:pt x="141553" y="1057099"/>
                  </a:lnTo>
                  <a:lnTo>
                    <a:pt x="283107" y="999958"/>
                  </a:lnTo>
                  <a:lnTo>
                    <a:pt x="424661" y="885677"/>
                  </a:lnTo>
                  <a:lnTo>
                    <a:pt x="566215" y="771396"/>
                  </a:lnTo>
                  <a:lnTo>
                    <a:pt x="707769" y="571405"/>
                  </a:lnTo>
                  <a:lnTo>
                    <a:pt x="849323" y="285702"/>
                  </a:lnTo>
                  <a:lnTo>
                    <a:pt x="990877" y="199991"/>
                  </a:lnTo>
                  <a:lnTo>
                    <a:pt x="1132431" y="199991"/>
                  </a:lnTo>
                  <a:lnTo>
                    <a:pt x="1273984" y="171421"/>
                  </a:lnTo>
                  <a:lnTo>
                    <a:pt x="1415538" y="171421"/>
                  </a:lnTo>
                  <a:lnTo>
                    <a:pt x="1557092" y="142851"/>
                  </a:lnTo>
                  <a:lnTo>
                    <a:pt x="1698646" y="85710"/>
                  </a:lnTo>
                  <a:lnTo>
                    <a:pt x="1840200" y="171421"/>
                  </a:lnTo>
                  <a:lnTo>
                    <a:pt x="1981754" y="171421"/>
                  </a:lnTo>
                  <a:lnTo>
                    <a:pt x="2123308" y="85710"/>
                  </a:lnTo>
                  <a:lnTo>
                    <a:pt x="2264862" y="85710"/>
                  </a:lnTo>
                  <a:lnTo>
                    <a:pt x="2406416" y="57140"/>
                  </a:lnTo>
                  <a:lnTo>
                    <a:pt x="2547969" y="57140"/>
                  </a:lnTo>
                  <a:lnTo>
                    <a:pt x="2689523" y="57140"/>
                  </a:lnTo>
                  <a:lnTo>
                    <a:pt x="2831077" y="5714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314231"/>
            </a:xfrm>
            <a:custGeom>
              <a:avLst/>
              <a:pathLst>
                <a:path w="0" h="1314231">
                  <a:moveTo>
                    <a:pt x="0" y="0"/>
                  </a:moveTo>
                  <a:lnTo>
                    <a:pt x="0" y="131423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228520"/>
            </a:xfrm>
            <a:custGeom>
              <a:avLst/>
              <a:pathLst>
                <a:path w="3397293" h="1228520">
                  <a:moveTo>
                    <a:pt x="0" y="1228520"/>
                  </a:moveTo>
                  <a:lnTo>
                    <a:pt x="141553" y="1057099"/>
                  </a:lnTo>
                  <a:lnTo>
                    <a:pt x="283107" y="999958"/>
                  </a:lnTo>
                  <a:lnTo>
                    <a:pt x="424661" y="885677"/>
                  </a:lnTo>
                  <a:lnTo>
                    <a:pt x="566215" y="771396"/>
                  </a:lnTo>
                  <a:lnTo>
                    <a:pt x="707769" y="571405"/>
                  </a:lnTo>
                  <a:lnTo>
                    <a:pt x="849323" y="285702"/>
                  </a:lnTo>
                  <a:lnTo>
                    <a:pt x="990877" y="199991"/>
                  </a:lnTo>
                  <a:lnTo>
                    <a:pt x="1132431" y="199991"/>
                  </a:lnTo>
                  <a:lnTo>
                    <a:pt x="1273984" y="171421"/>
                  </a:lnTo>
                  <a:lnTo>
                    <a:pt x="1415538" y="171421"/>
                  </a:lnTo>
                  <a:lnTo>
                    <a:pt x="1557092" y="142851"/>
                  </a:lnTo>
                  <a:lnTo>
                    <a:pt x="1698646" y="85710"/>
                  </a:lnTo>
                  <a:lnTo>
                    <a:pt x="1840200" y="171421"/>
                  </a:lnTo>
                  <a:lnTo>
                    <a:pt x="1981754" y="171421"/>
                  </a:lnTo>
                  <a:lnTo>
                    <a:pt x="2123308" y="85710"/>
                  </a:lnTo>
                  <a:lnTo>
                    <a:pt x="2264862" y="85710"/>
                  </a:lnTo>
                  <a:lnTo>
                    <a:pt x="2406416" y="57140"/>
                  </a:lnTo>
                  <a:lnTo>
                    <a:pt x="2547969" y="57140"/>
                  </a:lnTo>
                  <a:lnTo>
                    <a:pt x="2689523" y="57140"/>
                  </a:lnTo>
                  <a:lnTo>
                    <a:pt x="2831077" y="5714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22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22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89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14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9312" y="4833415"/>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DPRK</a:t>
              </a:r>
            </a:p>
          </p:txBody>
        </p:sp>
        <p:sp>
          <p:nvSpPr>
            <p:cNvPr id="60" name="tx60"/>
            <p:cNvSpPr/>
            <p:nvPr/>
          </p:nvSpPr>
          <p:spPr>
            <a:xfrm>
              <a:off x="276607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853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29396" y="472419"/>
              <a:ext cx="238043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DPRK, 2000-2024</a:t>
              </a:r>
            </a:p>
          </p:txBody>
        </p:sp>
        <p:sp>
          <p:nvSpPr>
            <p:cNvPr id="63" name="pl63"/>
            <p:cNvSpPr/>
            <p:nvPr/>
          </p:nvSpPr>
          <p:spPr>
            <a:xfrm>
              <a:off x="5267799" y="35259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599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939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279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618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089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429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769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10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449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788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31698"/>
              <a:ext cx="3397293" cy="2433861"/>
            </a:xfrm>
            <a:custGeom>
              <a:avLst/>
              <a:pathLst>
                <a:path w="3397293" h="2433861">
                  <a:moveTo>
                    <a:pt x="0" y="2433861"/>
                  </a:moveTo>
                  <a:lnTo>
                    <a:pt x="141553" y="2094253"/>
                  </a:lnTo>
                  <a:lnTo>
                    <a:pt x="283107" y="1981050"/>
                  </a:lnTo>
                  <a:lnTo>
                    <a:pt x="424661" y="1754644"/>
                  </a:lnTo>
                  <a:lnTo>
                    <a:pt x="566215" y="1528238"/>
                  </a:lnTo>
                  <a:lnTo>
                    <a:pt x="707769" y="1132028"/>
                  </a:lnTo>
                  <a:lnTo>
                    <a:pt x="849323" y="566014"/>
                  </a:lnTo>
                  <a:lnTo>
                    <a:pt x="990877" y="396210"/>
                  </a:lnTo>
                  <a:lnTo>
                    <a:pt x="1132431" y="396210"/>
                  </a:lnTo>
                  <a:lnTo>
                    <a:pt x="1273984" y="339608"/>
                  </a:lnTo>
                  <a:lnTo>
                    <a:pt x="1415538" y="339608"/>
                  </a:lnTo>
                  <a:lnTo>
                    <a:pt x="1557092" y="283007"/>
                  </a:lnTo>
                  <a:lnTo>
                    <a:pt x="1698646" y="169804"/>
                  </a:lnTo>
                  <a:lnTo>
                    <a:pt x="1840200" y="339608"/>
                  </a:lnTo>
                  <a:lnTo>
                    <a:pt x="1981754" y="339608"/>
                  </a:lnTo>
                  <a:lnTo>
                    <a:pt x="2123308" y="169804"/>
                  </a:lnTo>
                  <a:lnTo>
                    <a:pt x="2264862" y="169804"/>
                  </a:lnTo>
                  <a:lnTo>
                    <a:pt x="2406416" y="113202"/>
                  </a:lnTo>
                  <a:lnTo>
                    <a:pt x="2547969" y="113202"/>
                  </a:lnTo>
                  <a:lnTo>
                    <a:pt x="2689523" y="113202"/>
                  </a:lnTo>
                  <a:lnTo>
                    <a:pt x="2831077" y="113202"/>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1544901"/>
              <a:ext cx="3397293" cy="792420"/>
            </a:xfrm>
            <a:custGeom>
              <a:avLst/>
              <a:pathLst>
                <a:path w="3397293" h="792420">
                  <a:moveTo>
                    <a:pt x="0" y="792420"/>
                  </a:moveTo>
                  <a:lnTo>
                    <a:pt x="141553" y="792420"/>
                  </a:lnTo>
                  <a:lnTo>
                    <a:pt x="283107" y="792420"/>
                  </a:lnTo>
                  <a:lnTo>
                    <a:pt x="424661" y="679217"/>
                  </a:lnTo>
                  <a:lnTo>
                    <a:pt x="566215" y="566014"/>
                  </a:lnTo>
                  <a:lnTo>
                    <a:pt x="707769" y="509412"/>
                  </a:lnTo>
                  <a:lnTo>
                    <a:pt x="849323" y="452811"/>
                  </a:lnTo>
                  <a:lnTo>
                    <a:pt x="990877" y="452811"/>
                  </a:lnTo>
                  <a:lnTo>
                    <a:pt x="1132431" y="283007"/>
                  </a:lnTo>
                  <a:lnTo>
                    <a:pt x="1273984" y="169804"/>
                  </a:lnTo>
                  <a:lnTo>
                    <a:pt x="1415538" y="169804"/>
                  </a:lnTo>
                  <a:lnTo>
                    <a:pt x="1557092" y="113202"/>
                  </a:lnTo>
                  <a:lnTo>
                    <a:pt x="1698646" y="113202"/>
                  </a:lnTo>
                  <a:lnTo>
                    <a:pt x="1840200" y="169804"/>
                  </a:lnTo>
                  <a:lnTo>
                    <a:pt x="1981754" y="113202"/>
                  </a:lnTo>
                  <a:lnTo>
                    <a:pt x="2123308" y="56601"/>
                  </a:lnTo>
                  <a:lnTo>
                    <a:pt x="2264862" y="0"/>
                  </a:lnTo>
                  <a:lnTo>
                    <a:pt x="2406416" y="0"/>
                  </a:lnTo>
                  <a:lnTo>
                    <a:pt x="2547969" y="0"/>
                  </a:lnTo>
                  <a:lnTo>
                    <a:pt x="2689523" y="0"/>
                  </a:lnTo>
                  <a:lnTo>
                    <a:pt x="2831077" y="169804"/>
                  </a:lnTo>
                  <a:lnTo>
                    <a:pt x="2972631" y="226405"/>
                  </a:lnTo>
                  <a:lnTo>
                    <a:pt x="3114185" y="56601"/>
                  </a:lnTo>
                  <a:lnTo>
                    <a:pt x="3255739" y="113202"/>
                  </a:lnTo>
                  <a:lnTo>
                    <a:pt x="3397293" y="56601"/>
                  </a:lnTo>
                </a:path>
              </a:pathLst>
            </a:custGeom>
            <a:ln w="27101" cap="flat">
              <a:solidFill>
                <a:srgbClr val="80BD41">
                  <a:alpha val="100000"/>
                </a:srgbClr>
              </a:solidFill>
              <a:prstDash val="solid"/>
              <a:round/>
            </a:ln>
          </p:spPr>
          <p:txBody>
            <a:bodyPr/>
            <a:lstStyle/>
            <a:p/>
          </p:txBody>
        </p:sp>
        <p:sp>
          <p:nvSpPr>
            <p:cNvPr id="83" name="pl83"/>
            <p:cNvSpPr/>
            <p:nvPr/>
          </p:nvSpPr>
          <p:spPr>
            <a:xfrm>
              <a:off x="5437664" y="1431698"/>
              <a:ext cx="3397293" cy="792420"/>
            </a:xfrm>
            <a:custGeom>
              <a:avLst/>
              <a:pathLst>
                <a:path w="3397293" h="792420">
                  <a:moveTo>
                    <a:pt x="0" y="679217"/>
                  </a:moveTo>
                  <a:lnTo>
                    <a:pt x="141553" y="679217"/>
                  </a:lnTo>
                  <a:lnTo>
                    <a:pt x="283107" y="792420"/>
                  </a:lnTo>
                  <a:lnTo>
                    <a:pt x="424661" y="622615"/>
                  </a:lnTo>
                  <a:lnTo>
                    <a:pt x="566215" y="566014"/>
                  </a:lnTo>
                  <a:lnTo>
                    <a:pt x="707769" y="566014"/>
                  </a:lnTo>
                  <a:lnTo>
                    <a:pt x="849323" y="396210"/>
                  </a:lnTo>
                  <a:lnTo>
                    <a:pt x="990877" y="339608"/>
                  </a:lnTo>
                  <a:lnTo>
                    <a:pt x="1132431" y="169804"/>
                  </a:lnTo>
                  <a:lnTo>
                    <a:pt x="1273984" y="56601"/>
                  </a:lnTo>
                  <a:lnTo>
                    <a:pt x="1415538" y="56601"/>
                  </a:lnTo>
                  <a:lnTo>
                    <a:pt x="1557092" y="56601"/>
                  </a:lnTo>
                  <a:lnTo>
                    <a:pt x="1698646" y="0"/>
                  </a:lnTo>
                  <a:lnTo>
                    <a:pt x="1840200" y="113202"/>
                  </a:lnTo>
                  <a:lnTo>
                    <a:pt x="1981754" y="0"/>
                  </a:lnTo>
                  <a:lnTo>
                    <a:pt x="2123308" y="56601"/>
                  </a:lnTo>
                  <a:lnTo>
                    <a:pt x="2264862" y="56601"/>
                  </a:lnTo>
                  <a:lnTo>
                    <a:pt x="2406416" y="56601"/>
                  </a:lnTo>
                  <a:lnTo>
                    <a:pt x="2547969" y="113202"/>
                  </a:lnTo>
                  <a:lnTo>
                    <a:pt x="2689523" y="113202"/>
                  </a:lnTo>
                  <a:lnTo>
                    <a:pt x="2831077" y="226405"/>
                  </a:lnTo>
                  <a:lnTo>
                    <a:pt x="2972631" y="622615"/>
                  </a:lnTo>
                  <a:lnTo>
                    <a:pt x="3114185" y="113202"/>
                  </a:lnTo>
                  <a:lnTo>
                    <a:pt x="3255739" y="396210"/>
                  </a:lnTo>
                  <a:lnTo>
                    <a:pt x="3397293" y="39621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54490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31698"/>
              <a:ext cx="3397293" cy="2433861"/>
            </a:xfrm>
            <a:custGeom>
              <a:avLst/>
              <a:pathLst>
                <a:path w="3397293" h="2433861">
                  <a:moveTo>
                    <a:pt x="0" y="2433861"/>
                  </a:moveTo>
                  <a:lnTo>
                    <a:pt x="141553" y="2094253"/>
                  </a:lnTo>
                  <a:lnTo>
                    <a:pt x="283107" y="1981050"/>
                  </a:lnTo>
                  <a:lnTo>
                    <a:pt x="424661" y="1754644"/>
                  </a:lnTo>
                  <a:lnTo>
                    <a:pt x="566215" y="1528238"/>
                  </a:lnTo>
                  <a:lnTo>
                    <a:pt x="707769" y="1132028"/>
                  </a:lnTo>
                  <a:lnTo>
                    <a:pt x="849323" y="566014"/>
                  </a:lnTo>
                  <a:lnTo>
                    <a:pt x="990877" y="396210"/>
                  </a:lnTo>
                  <a:lnTo>
                    <a:pt x="1132431" y="396210"/>
                  </a:lnTo>
                  <a:lnTo>
                    <a:pt x="1273984" y="339608"/>
                  </a:lnTo>
                  <a:lnTo>
                    <a:pt x="1415538" y="339608"/>
                  </a:lnTo>
                  <a:lnTo>
                    <a:pt x="1557092" y="283007"/>
                  </a:lnTo>
                  <a:lnTo>
                    <a:pt x="1698646" y="169804"/>
                  </a:lnTo>
                  <a:lnTo>
                    <a:pt x="1840200" y="339608"/>
                  </a:lnTo>
                  <a:lnTo>
                    <a:pt x="1981754" y="339608"/>
                  </a:lnTo>
                  <a:lnTo>
                    <a:pt x="2123308" y="169804"/>
                  </a:lnTo>
                  <a:lnTo>
                    <a:pt x="2264862" y="169804"/>
                  </a:lnTo>
                  <a:lnTo>
                    <a:pt x="2406416" y="113202"/>
                  </a:lnTo>
                  <a:lnTo>
                    <a:pt x="2547969" y="113202"/>
                  </a:lnTo>
                  <a:lnTo>
                    <a:pt x="2689523" y="113202"/>
                  </a:lnTo>
                  <a:lnTo>
                    <a:pt x="2831077" y="113202"/>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97737"/>
              <a:ext cx="0" cy="2467822"/>
            </a:xfrm>
            <a:custGeom>
              <a:avLst/>
              <a:pathLst>
                <a:path w="0" h="2467822">
                  <a:moveTo>
                    <a:pt x="0" y="246782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97737"/>
              <a:ext cx="0" cy="1165989"/>
            </a:xfrm>
            <a:custGeom>
              <a:avLst/>
              <a:pathLst>
                <a:path w="0" h="1165989">
                  <a:moveTo>
                    <a:pt x="0" y="116598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97737"/>
              <a:ext cx="0" cy="373569"/>
            </a:xfrm>
            <a:custGeom>
              <a:avLst/>
              <a:pathLst>
                <a:path w="0" h="373569">
                  <a:moveTo>
                    <a:pt x="0" y="37356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97737"/>
              <a:ext cx="0" cy="203765"/>
            </a:xfrm>
            <a:custGeom>
              <a:avLst/>
              <a:pathLst>
                <a:path w="0" h="203765">
                  <a:moveTo>
                    <a:pt x="0" y="20376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97737"/>
              <a:ext cx="0" cy="147163"/>
            </a:xfrm>
            <a:custGeom>
              <a:avLst/>
              <a:pathLst>
                <a:path w="0" h="147163">
                  <a:moveTo>
                    <a:pt x="0" y="14716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97737"/>
              <a:ext cx="0" cy="33960"/>
            </a:xfrm>
            <a:custGeom>
              <a:avLst/>
              <a:pathLst>
                <a:path w="0" h="33960">
                  <a:moveTo>
                    <a:pt x="0" y="3396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97737"/>
              <a:ext cx="0" cy="33960"/>
            </a:xfrm>
            <a:custGeom>
              <a:avLst/>
              <a:pathLst>
                <a:path w="0" h="33960">
                  <a:moveTo>
                    <a:pt x="0" y="339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31698"/>
              <a:ext cx="3397293" cy="2433861"/>
            </a:xfrm>
            <a:custGeom>
              <a:avLst/>
              <a:pathLst>
                <a:path w="3397293" h="2433861">
                  <a:moveTo>
                    <a:pt x="0" y="2433861"/>
                  </a:moveTo>
                  <a:lnTo>
                    <a:pt x="141553" y="2094253"/>
                  </a:lnTo>
                  <a:lnTo>
                    <a:pt x="283107" y="1981050"/>
                  </a:lnTo>
                  <a:lnTo>
                    <a:pt x="424661" y="1754644"/>
                  </a:lnTo>
                  <a:lnTo>
                    <a:pt x="566215" y="1528238"/>
                  </a:lnTo>
                  <a:lnTo>
                    <a:pt x="707769" y="1132028"/>
                  </a:lnTo>
                  <a:lnTo>
                    <a:pt x="849323" y="566014"/>
                  </a:lnTo>
                  <a:lnTo>
                    <a:pt x="990877" y="396210"/>
                  </a:lnTo>
                  <a:lnTo>
                    <a:pt x="1132431" y="396210"/>
                  </a:lnTo>
                  <a:lnTo>
                    <a:pt x="1273984" y="339608"/>
                  </a:lnTo>
                  <a:lnTo>
                    <a:pt x="1415538" y="339608"/>
                  </a:lnTo>
                  <a:lnTo>
                    <a:pt x="1557092" y="283007"/>
                  </a:lnTo>
                  <a:lnTo>
                    <a:pt x="1698646" y="169804"/>
                  </a:lnTo>
                  <a:lnTo>
                    <a:pt x="1840200" y="339608"/>
                  </a:lnTo>
                  <a:lnTo>
                    <a:pt x="1981754" y="339608"/>
                  </a:lnTo>
                  <a:lnTo>
                    <a:pt x="2123308" y="169804"/>
                  </a:lnTo>
                  <a:lnTo>
                    <a:pt x="2264862" y="169804"/>
                  </a:lnTo>
                  <a:lnTo>
                    <a:pt x="2406416" y="113202"/>
                  </a:lnTo>
                  <a:lnTo>
                    <a:pt x="2547969" y="113202"/>
                  </a:lnTo>
                  <a:lnTo>
                    <a:pt x="2689523" y="113202"/>
                  </a:lnTo>
                  <a:lnTo>
                    <a:pt x="2831077" y="113202"/>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133598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95" name="tx95"/>
            <p:cNvSpPr/>
            <p:nvPr/>
          </p:nvSpPr>
          <p:spPr>
            <a:xfrm>
              <a:off x="6067093" y="133465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6" name="tx96"/>
            <p:cNvSpPr/>
            <p:nvPr/>
          </p:nvSpPr>
          <p:spPr>
            <a:xfrm>
              <a:off x="6805008" y="133629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512777" y="13359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3346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3359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804812" y="13359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15623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178884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37568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4" name="tx104"/>
            <p:cNvSpPr/>
            <p:nvPr/>
          </p:nvSpPr>
          <p:spPr>
            <a:xfrm>
              <a:off x="5003259" y="319076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26248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0588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149278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9267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689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689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156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7813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36011" y="4833415"/>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DPRK</a:t>
              </a:r>
            </a:p>
          </p:txBody>
        </p:sp>
        <p:sp>
          <p:nvSpPr>
            <p:cNvPr id="122" name="tx122"/>
            <p:cNvSpPr/>
            <p:nvPr/>
          </p:nvSpPr>
          <p:spPr>
            <a:xfrm>
              <a:off x="708277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4523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2023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727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7431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134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8755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85792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62830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3986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7321564" cy="149993"/>
            </a:xfrm>
            <a:prstGeom prst="rect">
              <a:avLst/>
            </a:prstGeom>
            <a:solidFill>
              <a:srgbClr val="1CABE2">
                <a:alpha val="80000"/>
              </a:srgbClr>
            </a:solidFill>
          </p:spPr>
          <p:txBody>
            <a:bodyPr/>
            <a:lstStyle/>
            <a:p/>
          </p:txBody>
        </p:sp>
        <p:sp>
          <p:nvSpPr>
            <p:cNvPr id="138" name="rc138"/>
            <p:cNvSpPr/>
            <p:nvPr/>
          </p:nvSpPr>
          <p:spPr>
            <a:xfrm>
              <a:off x="1317178" y="5637654"/>
              <a:ext cx="2391423" cy="149993"/>
            </a:xfrm>
            <a:prstGeom prst="rect">
              <a:avLst/>
            </a:prstGeom>
            <a:solidFill>
              <a:srgbClr val="1CABE2">
                <a:alpha val="80000"/>
              </a:srgbClr>
            </a:solidFill>
          </p:spPr>
          <p:txBody>
            <a:bodyPr/>
            <a:lstStyle/>
            <a:p/>
          </p:txBody>
        </p:sp>
        <p:sp>
          <p:nvSpPr>
            <p:cNvPr id="139" name="rc139"/>
            <p:cNvSpPr/>
            <p:nvPr/>
          </p:nvSpPr>
          <p:spPr>
            <a:xfrm>
              <a:off x="1317178" y="5450161"/>
              <a:ext cx="2384341"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73796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5" name="tx145"/>
            <p:cNvSpPr/>
            <p:nvPr/>
          </p:nvSpPr>
          <p:spPr>
            <a:xfrm>
              <a:off x="450833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6" name="tx146"/>
            <p:cNvSpPr/>
            <p:nvPr/>
          </p:nvSpPr>
          <p:spPr>
            <a:xfrm>
              <a:off x="627871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7" name="tx147"/>
            <p:cNvSpPr/>
            <p:nvPr/>
          </p:nvSpPr>
          <p:spPr>
            <a:xfrm>
              <a:off x="797139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8" name="tx14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DPRK (99%) was 14 percentage points higher than the global average (85%) and 11 percentage points higher than the average across all EAPR countries (88%).
National DTP3 coverage was 2 percentage points higher than in 2019 (97%).
This equates to 3,000 un- and undervaccinated children in 2024 compared to 10,000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DPRK ranked number 23 out of 27 countries for lowest DTP3 coverage (based on tied ranks).
DPRK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09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4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778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263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51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036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521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63201"/>
              <a:ext cx="249522" cy="943483"/>
            </a:xfrm>
            <a:prstGeom prst="rect">
              <a:avLst/>
            </a:prstGeom>
            <a:solidFill>
              <a:srgbClr val="80BD41">
                <a:alpha val="100000"/>
              </a:srgbClr>
            </a:solidFill>
          </p:spPr>
          <p:txBody>
            <a:bodyPr/>
            <a:lstStyle/>
            <a:p/>
          </p:txBody>
        </p:sp>
        <p:sp>
          <p:nvSpPr>
            <p:cNvPr id="24" name="rc24"/>
            <p:cNvSpPr/>
            <p:nvPr/>
          </p:nvSpPr>
          <p:spPr>
            <a:xfrm>
              <a:off x="1296273" y="2321868"/>
              <a:ext cx="249522" cy="741332"/>
            </a:xfrm>
            <a:prstGeom prst="rect">
              <a:avLst/>
            </a:prstGeom>
            <a:solidFill>
              <a:srgbClr val="1CABE2">
                <a:alpha val="100000"/>
              </a:srgbClr>
            </a:solidFill>
          </p:spPr>
          <p:txBody>
            <a:bodyPr/>
            <a:lstStyle/>
            <a:p/>
          </p:txBody>
        </p:sp>
        <p:sp>
          <p:nvSpPr>
            <p:cNvPr id="25" name="rc25"/>
            <p:cNvSpPr/>
            <p:nvPr/>
          </p:nvSpPr>
          <p:spPr>
            <a:xfrm>
              <a:off x="1573521" y="2992610"/>
              <a:ext cx="249522" cy="1014074"/>
            </a:xfrm>
            <a:prstGeom prst="rect">
              <a:avLst/>
            </a:prstGeom>
            <a:solidFill>
              <a:srgbClr val="80BD41">
                <a:alpha val="100000"/>
              </a:srgbClr>
            </a:solidFill>
          </p:spPr>
          <p:txBody>
            <a:bodyPr/>
            <a:lstStyle/>
            <a:p/>
          </p:txBody>
        </p:sp>
        <p:sp>
          <p:nvSpPr>
            <p:cNvPr id="26" name="rc26"/>
            <p:cNvSpPr/>
            <p:nvPr/>
          </p:nvSpPr>
          <p:spPr>
            <a:xfrm>
              <a:off x="1573521" y="2371086"/>
              <a:ext cx="249522" cy="621524"/>
            </a:xfrm>
            <a:prstGeom prst="rect">
              <a:avLst/>
            </a:prstGeom>
            <a:solidFill>
              <a:srgbClr val="1CABE2">
                <a:alpha val="100000"/>
              </a:srgbClr>
            </a:solidFill>
          </p:spPr>
          <p:txBody>
            <a:bodyPr/>
            <a:lstStyle/>
            <a:p/>
          </p:txBody>
        </p:sp>
        <p:sp>
          <p:nvSpPr>
            <p:cNvPr id="27" name="rc27"/>
            <p:cNvSpPr/>
            <p:nvPr/>
          </p:nvSpPr>
          <p:spPr>
            <a:xfrm>
              <a:off x="1850769" y="3006320"/>
              <a:ext cx="249522" cy="1000365"/>
            </a:xfrm>
            <a:prstGeom prst="rect">
              <a:avLst/>
            </a:prstGeom>
            <a:solidFill>
              <a:srgbClr val="80BD41">
                <a:alpha val="100000"/>
              </a:srgbClr>
            </a:solidFill>
          </p:spPr>
          <p:txBody>
            <a:bodyPr/>
            <a:lstStyle/>
            <a:p/>
          </p:txBody>
        </p:sp>
        <p:sp>
          <p:nvSpPr>
            <p:cNvPr id="28" name="rc28"/>
            <p:cNvSpPr/>
            <p:nvPr/>
          </p:nvSpPr>
          <p:spPr>
            <a:xfrm>
              <a:off x="1850769" y="2443635"/>
              <a:ext cx="249522" cy="562684"/>
            </a:xfrm>
            <a:prstGeom prst="rect">
              <a:avLst/>
            </a:prstGeom>
            <a:solidFill>
              <a:srgbClr val="1CABE2">
                <a:alpha val="100000"/>
              </a:srgbClr>
            </a:solidFill>
          </p:spPr>
          <p:txBody>
            <a:bodyPr/>
            <a:lstStyle/>
            <a:p/>
          </p:txBody>
        </p:sp>
        <p:sp>
          <p:nvSpPr>
            <p:cNvPr id="29" name="rc29"/>
            <p:cNvSpPr/>
            <p:nvPr/>
          </p:nvSpPr>
          <p:spPr>
            <a:xfrm>
              <a:off x="2128016" y="2964042"/>
              <a:ext cx="249522" cy="1042643"/>
            </a:xfrm>
            <a:prstGeom prst="rect">
              <a:avLst/>
            </a:prstGeom>
            <a:solidFill>
              <a:srgbClr val="80BD41">
                <a:alpha val="100000"/>
              </a:srgbClr>
            </a:solidFill>
          </p:spPr>
          <p:txBody>
            <a:bodyPr/>
            <a:lstStyle/>
            <a:p/>
          </p:txBody>
        </p:sp>
        <p:sp>
          <p:nvSpPr>
            <p:cNvPr id="30" name="rc30"/>
            <p:cNvSpPr/>
            <p:nvPr/>
          </p:nvSpPr>
          <p:spPr>
            <a:xfrm>
              <a:off x="2128016" y="2473396"/>
              <a:ext cx="249522" cy="490645"/>
            </a:xfrm>
            <a:prstGeom prst="rect">
              <a:avLst/>
            </a:prstGeom>
            <a:solidFill>
              <a:srgbClr val="1CABE2">
                <a:alpha val="100000"/>
              </a:srgbClr>
            </a:solidFill>
          </p:spPr>
          <p:txBody>
            <a:bodyPr/>
            <a:lstStyle/>
            <a:p/>
          </p:txBody>
        </p:sp>
        <p:sp>
          <p:nvSpPr>
            <p:cNvPr id="31" name="rc31"/>
            <p:cNvSpPr/>
            <p:nvPr/>
          </p:nvSpPr>
          <p:spPr>
            <a:xfrm>
              <a:off x="2405264" y="2946841"/>
              <a:ext cx="249522" cy="1059843"/>
            </a:xfrm>
            <a:prstGeom prst="rect">
              <a:avLst/>
            </a:prstGeom>
            <a:solidFill>
              <a:srgbClr val="80BD41">
                <a:alpha val="100000"/>
              </a:srgbClr>
            </a:solidFill>
          </p:spPr>
          <p:txBody>
            <a:bodyPr/>
            <a:lstStyle/>
            <a:p/>
          </p:txBody>
        </p:sp>
        <p:sp>
          <p:nvSpPr>
            <p:cNvPr id="32" name="rc32"/>
            <p:cNvSpPr/>
            <p:nvPr/>
          </p:nvSpPr>
          <p:spPr>
            <a:xfrm>
              <a:off x="2405264" y="2534663"/>
              <a:ext cx="249522" cy="412178"/>
            </a:xfrm>
            <a:prstGeom prst="rect">
              <a:avLst/>
            </a:prstGeom>
            <a:solidFill>
              <a:srgbClr val="1CABE2">
                <a:alpha val="100000"/>
              </a:srgbClr>
            </a:solidFill>
          </p:spPr>
          <p:txBody>
            <a:bodyPr/>
            <a:lstStyle/>
            <a:p/>
          </p:txBody>
        </p:sp>
        <p:sp>
          <p:nvSpPr>
            <p:cNvPr id="33" name="rc33"/>
            <p:cNvSpPr/>
            <p:nvPr/>
          </p:nvSpPr>
          <p:spPr>
            <a:xfrm>
              <a:off x="2682512" y="2892429"/>
              <a:ext cx="249522" cy="1114255"/>
            </a:xfrm>
            <a:prstGeom prst="rect">
              <a:avLst/>
            </a:prstGeom>
            <a:solidFill>
              <a:srgbClr val="80BD41">
                <a:alpha val="100000"/>
              </a:srgbClr>
            </a:solidFill>
          </p:spPr>
          <p:txBody>
            <a:bodyPr/>
            <a:lstStyle/>
            <a:p/>
          </p:txBody>
        </p:sp>
        <p:sp>
          <p:nvSpPr>
            <p:cNvPr id="34" name="rc34"/>
            <p:cNvSpPr/>
            <p:nvPr/>
          </p:nvSpPr>
          <p:spPr>
            <a:xfrm>
              <a:off x="2682512" y="2596228"/>
              <a:ext cx="249522" cy="296201"/>
            </a:xfrm>
            <a:prstGeom prst="rect">
              <a:avLst/>
            </a:prstGeom>
            <a:solidFill>
              <a:srgbClr val="1CABE2">
                <a:alpha val="100000"/>
              </a:srgbClr>
            </a:solidFill>
          </p:spPr>
          <p:txBody>
            <a:bodyPr/>
            <a:lstStyle/>
            <a:p/>
          </p:txBody>
        </p:sp>
        <p:sp>
          <p:nvSpPr>
            <p:cNvPr id="35" name="rc35"/>
            <p:cNvSpPr/>
            <p:nvPr/>
          </p:nvSpPr>
          <p:spPr>
            <a:xfrm>
              <a:off x="2959759" y="2733578"/>
              <a:ext cx="249522" cy="1273106"/>
            </a:xfrm>
            <a:prstGeom prst="rect">
              <a:avLst/>
            </a:prstGeom>
            <a:solidFill>
              <a:srgbClr val="80BD41">
                <a:alpha val="100000"/>
              </a:srgbClr>
            </a:solidFill>
          </p:spPr>
          <p:txBody>
            <a:bodyPr/>
            <a:lstStyle/>
            <a:p/>
          </p:txBody>
        </p:sp>
        <p:sp>
          <p:nvSpPr>
            <p:cNvPr id="36" name="rc36"/>
            <p:cNvSpPr/>
            <p:nvPr/>
          </p:nvSpPr>
          <p:spPr>
            <a:xfrm>
              <a:off x="2959759" y="2576217"/>
              <a:ext cx="249522" cy="157360"/>
            </a:xfrm>
            <a:prstGeom prst="rect">
              <a:avLst/>
            </a:prstGeom>
            <a:solidFill>
              <a:srgbClr val="1CABE2">
                <a:alpha val="100000"/>
              </a:srgbClr>
            </a:solidFill>
          </p:spPr>
          <p:txBody>
            <a:bodyPr/>
            <a:lstStyle/>
            <a:p/>
          </p:txBody>
        </p:sp>
        <p:sp>
          <p:nvSpPr>
            <p:cNvPr id="37" name="rc37"/>
            <p:cNvSpPr/>
            <p:nvPr/>
          </p:nvSpPr>
          <p:spPr>
            <a:xfrm>
              <a:off x="3237007" y="2699347"/>
              <a:ext cx="249522" cy="1307338"/>
            </a:xfrm>
            <a:prstGeom prst="rect">
              <a:avLst/>
            </a:prstGeom>
            <a:solidFill>
              <a:srgbClr val="80BD41">
                <a:alpha val="100000"/>
              </a:srgbClr>
            </a:solidFill>
          </p:spPr>
          <p:txBody>
            <a:bodyPr/>
            <a:lstStyle/>
            <a:p/>
          </p:txBody>
        </p:sp>
        <p:sp>
          <p:nvSpPr>
            <p:cNvPr id="38" name="rc38"/>
            <p:cNvSpPr/>
            <p:nvPr/>
          </p:nvSpPr>
          <p:spPr>
            <a:xfrm>
              <a:off x="3237007" y="2585669"/>
              <a:ext cx="249522" cy="113677"/>
            </a:xfrm>
            <a:prstGeom prst="rect">
              <a:avLst/>
            </a:prstGeom>
            <a:solidFill>
              <a:srgbClr val="1CABE2">
                <a:alpha val="100000"/>
              </a:srgbClr>
            </a:solidFill>
          </p:spPr>
          <p:txBody>
            <a:bodyPr/>
            <a:lstStyle/>
            <a:p/>
          </p:txBody>
        </p:sp>
        <p:sp>
          <p:nvSpPr>
            <p:cNvPr id="39" name="rc39"/>
            <p:cNvSpPr/>
            <p:nvPr/>
          </p:nvSpPr>
          <p:spPr>
            <a:xfrm>
              <a:off x="3514255" y="2685722"/>
              <a:ext cx="249522" cy="1320962"/>
            </a:xfrm>
            <a:prstGeom prst="rect">
              <a:avLst/>
            </a:prstGeom>
            <a:solidFill>
              <a:srgbClr val="80BD41">
                <a:alpha val="100000"/>
              </a:srgbClr>
            </a:solidFill>
          </p:spPr>
          <p:txBody>
            <a:bodyPr/>
            <a:lstStyle/>
            <a:p/>
          </p:txBody>
        </p:sp>
        <p:sp>
          <p:nvSpPr>
            <p:cNvPr id="40" name="rc40"/>
            <p:cNvSpPr/>
            <p:nvPr/>
          </p:nvSpPr>
          <p:spPr>
            <a:xfrm>
              <a:off x="3514255" y="2570852"/>
              <a:ext cx="249522" cy="114869"/>
            </a:xfrm>
            <a:prstGeom prst="rect">
              <a:avLst/>
            </a:prstGeom>
            <a:solidFill>
              <a:srgbClr val="1CABE2">
                <a:alpha val="100000"/>
              </a:srgbClr>
            </a:solidFill>
          </p:spPr>
          <p:txBody>
            <a:bodyPr/>
            <a:lstStyle/>
            <a:p/>
          </p:txBody>
        </p:sp>
        <p:sp>
          <p:nvSpPr>
            <p:cNvPr id="41" name="rc41"/>
            <p:cNvSpPr/>
            <p:nvPr/>
          </p:nvSpPr>
          <p:spPr>
            <a:xfrm>
              <a:off x="3791502" y="2714504"/>
              <a:ext cx="249522" cy="1292180"/>
            </a:xfrm>
            <a:prstGeom prst="rect">
              <a:avLst/>
            </a:prstGeom>
            <a:solidFill>
              <a:srgbClr val="80BD41">
                <a:alpha val="100000"/>
              </a:srgbClr>
            </a:solidFill>
          </p:spPr>
          <p:txBody>
            <a:bodyPr/>
            <a:lstStyle/>
            <a:p/>
          </p:txBody>
        </p:sp>
        <p:sp>
          <p:nvSpPr>
            <p:cNvPr id="42" name="rc42"/>
            <p:cNvSpPr/>
            <p:nvPr/>
          </p:nvSpPr>
          <p:spPr>
            <a:xfrm>
              <a:off x="3791502" y="2617260"/>
              <a:ext cx="249522" cy="97243"/>
            </a:xfrm>
            <a:prstGeom prst="rect">
              <a:avLst/>
            </a:prstGeom>
            <a:solidFill>
              <a:srgbClr val="1CABE2">
                <a:alpha val="100000"/>
              </a:srgbClr>
            </a:solidFill>
          </p:spPr>
          <p:txBody>
            <a:bodyPr/>
            <a:lstStyle/>
            <a:p/>
          </p:txBody>
        </p:sp>
        <p:sp>
          <p:nvSpPr>
            <p:cNvPr id="43" name="rc43"/>
            <p:cNvSpPr/>
            <p:nvPr/>
          </p:nvSpPr>
          <p:spPr>
            <a:xfrm>
              <a:off x="4068750" y="2718293"/>
              <a:ext cx="249522" cy="1288391"/>
            </a:xfrm>
            <a:prstGeom prst="rect">
              <a:avLst/>
            </a:prstGeom>
            <a:solidFill>
              <a:srgbClr val="80BD41">
                <a:alpha val="100000"/>
              </a:srgbClr>
            </a:solidFill>
          </p:spPr>
          <p:txBody>
            <a:bodyPr/>
            <a:lstStyle/>
            <a:p/>
          </p:txBody>
        </p:sp>
        <p:sp>
          <p:nvSpPr>
            <p:cNvPr id="44" name="rc44"/>
            <p:cNvSpPr/>
            <p:nvPr/>
          </p:nvSpPr>
          <p:spPr>
            <a:xfrm>
              <a:off x="4068750" y="2621305"/>
              <a:ext cx="249522" cy="96988"/>
            </a:xfrm>
            <a:prstGeom prst="rect">
              <a:avLst/>
            </a:prstGeom>
            <a:solidFill>
              <a:srgbClr val="1CABE2">
                <a:alpha val="100000"/>
              </a:srgbClr>
            </a:solidFill>
          </p:spPr>
          <p:txBody>
            <a:bodyPr/>
            <a:lstStyle/>
            <a:p/>
          </p:txBody>
        </p:sp>
        <p:sp>
          <p:nvSpPr>
            <p:cNvPr id="45" name="rc45"/>
            <p:cNvSpPr/>
            <p:nvPr/>
          </p:nvSpPr>
          <p:spPr>
            <a:xfrm>
              <a:off x="4345998" y="2699432"/>
              <a:ext cx="249522" cy="1307252"/>
            </a:xfrm>
            <a:prstGeom prst="rect">
              <a:avLst/>
            </a:prstGeom>
            <a:solidFill>
              <a:srgbClr val="80BD41">
                <a:alpha val="100000"/>
              </a:srgbClr>
            </a:solidFill>
          </p:spPr>
          <p:txBody>
            <a:bodyPr/>
            <a:lstStyle/>
            <a:p/>
          </p:txBody>
        </p:sp>
        <p:sp>
          <p:nvSpPr>
            <p:cNvPr id="46" name="rc46"/>
            <p:cNvSpPr/>
            <p:nvPr/>
          </p:nvSpPr>
          <p:spPr>
            <a:xfrm>
              <a:off x="4345998" y="2615983"/>
              <a:ext cx="249522" cy="83448"/>
            </a:xfrm>
            <a:prstGeom prst="rect">
              <a:avLst/>
            </a:prstGeom>
            <a:solidFill>
              <a:srgbClr val="1CABE2">
                <a:alpha val="100000"/>
              </a:srgbClr>
            </a:solidFill>
          </p:spPr>
          <p:txBody>
            <a:bodyPr/>
            <a:lstStyle/>
            <a:p/>
          </p:txBody>
        </p:sp>
        <p:sp>
          <p:nvSpPr>
            <p:cNvPr id="47" name="rc47"/>
            <p:cNvSpPr/>
            <p:nvPr/>
          </p:nvSpPr>
          <p:spPr>
            <a:xfrm>
              <a:off x="4623245" y="2659666"/>
              <a:ext cx="249522" cy="1347018"/>
            </a:xfrm>
            <a:prstGeom prst="rect">
              <a:avLst/>
            </a:prstGeom>
            <a:solidFill>
              <a:srgbClr val="80BD41">
                <a:alpha val="100000"/>
              </a:srgbClr>
            </a:solidFill>
          </p:spPr>
          <p:txBody>
            <a:bodyPr/>
            <a:lstStyle/>
            <a:p/>
          </p:txBody>
        </p:sp>
        <p:sp>
          <p:nvSpPr>
            <p:cNvPr id="48" name="rc48"/>
            <p:cNvSpPr/>
            <p:nvPr/>
          </p:nvSpPr>
          <p:spPr>
            <a:xfrm>
              <a:off x="4623245" y="2603551"/>
              <a:ext cx="249522" cy="56115"/>
            </a:xfrm>
            <a:prstGeom prst="rect">
              <a:avLst/>
            </a:prstGeom>
            <a:solidFill>
              <a:srgbClr val="1CABE2">
                <a:alpha val="100000"/>
              </a:srgbClr>
            </a:solidFill>
          </p:spPr>
          <p:txBody>
            <a:bodyPr/>
            <a:lstStyle/>
            <a:p/>
          </p:txBody>
        </p:sp>
        <p:sp>
          <p:nvSpPr>
            <p:cNvPr id="49" name="rc49"/>
            <p:cNvSpPr/>
            <p:nvPr/>
          </p:nvSpPr>
          <p:spPr>
            <a:xfrm>
              <a:off x="4900493" y="2690150"/>
              <a:ext cx="249522" cy="1316534"/>
            </a:xfrm>
            <a:prstGeom prst="rect">
              <a:avLst/>
            </a:prstGeom>
            <a:solidFill>
              <a:srgbClr val="80BD41">
                <a:alpha val="100000"/>
              </a:srgbClr>
            </a:solidFill>
          </p:spPr>
          <p:txBody>
            <a:bodyPr/>
            <a:lstStyle/>
            <a:p/>
          </p:txBody>
        </p:sp>
        <p:sp>
          <p:nvSpPr>
            <p:cNvPr id="50" name="rc50"/>
            <p:cNvSpPr/>
            <p:nvPr/>
          </p:nvSpPr>
          <p:spPr>
            <a:xfrm>
              <a:off x="4900493" y="2591076"/>
              <a:ext cx="249522" cy="99074"/>
            </a:xfrm>
            <a:prstGeom prst="rect">
              <a:avLst/>
            </a:prstGeom>
            <a:solidFill>
              <a:srgbClr val="1CABE2">
                <a:alpha val="100000"/>
              </a:srgbClr>
            </a:solidFill>
          </p:spPr>
          <p:txBody>
            <a:bodyPr/>
            <a:lstStyle/>
            <a:p/>
          </p:txBody>
        </p:sp>
        <p:sp>
          <p:nvSpPr>
            <p:cNvPr id="51" name="rc51"/>
            <p:cNvSpPr/>
            <p:nvPr/>
          </p:nvSpPr>
          <p:spPr>
            <a:xfrm>
              <a:off x="5177741" y="2676994"/>
              <a:ext cx="249522" cy="1329690"/>
            </a:xfrm>
            <a:prstGeom prst="rect">
              <a:avLst/>
            </a:prstGeom>
            <a:solidFill>
              <a:srgbClr val="80BD41">
                <a:alpha val="100000"/>
              </a:srgbClr>
            </a:solidFill>
          </p:spPr>
          <p:txBody>
            <a:bodyPr/>
            <a:lstStyle/>
            <a:p/>
          </p:txBody>
        </p:sp>
        <p:sp>
          <p:nvSpPr>
            <p:cNvPr id="52" name="rc52"/>
            <p:cNvSpPr/>
            <p:nvPr/>
          </p:nvSpPr>
          <p:spPr>
            <a:xfrm>
              <a:off x="5177741" y="2576898"/>
              <a:ext cx="249522" cy="100096"/>
            </a:xfrm>
            <a:prstGeom prst="rect">
              <a:avLst/>
            </a:prstGeom>
            <a:solidFill>
              <a:srgbClr val="1CABE2">
                <a:alpha val="100000"/>
              </a:srgbClr>
            </a:solidFill>
          </p:spPr>
          <p:txBody>
            <a:bodyPr/>
            <a:lstStyle/>
            <a:p/>
          </p:txBody>
        </p:sp>
        <p:sp>
          <p:nvSpPr>
            <p:cNvPr id="53" name="rc53"/>
            <p:cNvSpPr/>
            <p:nvPr/>
          </p:nvSpPr>
          <p:spPr>
            <a:xfrm>
              <a:off x="5454988" y="2624924"/>
              <a:ext cx="249522" cy="1381760"/>
            </a:xfrm>
            <a:prstGeom prst="rect">
              <a:avLst/>
            </a:prstGeom>
            <a:solidFill>
              <a:srgbClr val="80BD41">
                <a:alpha val="100000"/>
              </a:srgbClr>
            </a:solidFill>
          </p:spPr>
          <p:txBody>
            <a:bodyPr/>
            <a:lstStyle/>
            <a:p/>
          </p:txBody>
        </p:sp>
        <p:sp>
          <p:nvSpPr>
            <p:cNvPr id="54" name="rc54"/>
            <p:cNvSpPr/>
            <p:nvPr/>
          </p:nvSpPr>
          <p:spPr>
            <a:xfrm>
              <a:off x="5454988" y="2567361"/>
              <a:ext cx="249522" cy="57562"/>
            </a:xfrm>
            <a:prstGeom prst="rect">
              <a:avLst/>
            </a:prstGeom>
            <a:solidFill>
              <a:srgbClr val="1CABE2">
                <a:alpha val="100000"/>
              </a:srgbClr>
            </a:solidFill>
          </p:spPr>
          <p:txBody>
            <a:bodyPr/>
            <a:lstStyle/>
            <a:p/>
          </p:txBody>
        </p:sp>
        <p:sp>
          <p:nvSpPr>
            <p:cNvPr id="55" name="rc55"/>
            <p:cNvSpPr/>
            <p:nvPr/>
          </p:nvSpPr>
          <p:spPr>
            <a:xfrm>
              <a:off x="5732236" y="2613726"/>
              <a:ext cx="249522" cy="1392958"/>
            </a:xfrm>
            <a:prstGeom prst="rect">
              <a:avLst/>
            </a:prstGeom>
            <a:solidFill>
              <a:srgbClr val="80BD41">
                <a:alpha val="100000"/>
              </a:srgbClr>
            </a:solidFill>
          </p:spPr>
          <p:txBody>
            <a:bodyPr/>
            <a:lstStyle/>
            <a:p/>
          </p:txBody>
        </p:sp>
        <p:sp>
          <p:nvSpPr>
            <p:cNvPr id="56" name="rc56"/>
            <p:cNvSpPr/>
            <p:nvPr/>
          </p:nvSpPr>
          <p:spPr>
            <a:xfrm>
              <a:off x="5732236" y="2555695"/>
              <a:ext cx="249522" cy="58031"/>
            </a:xfrm>
            <a:prstGeom prst="rect">
              <a:avLst/>
            </a:prstGeom>
            <a:solidFill>
              <a:srgbClr val="1CABE2">
                <a:alpha val="100000"/>
              </a:srgbClr>
            </a:solidFill>
          </p:spPr>
          <p:txBody>
            <a:bodyPr/>
            <a:lstStyle/>
            <a:p/>
          </p:txBody>
        </p:sp>
        <p:sp>
          <p:nvSpPr>
            <p:cNvPr id="57" name="rc57"/>
            <p:cNvSpPr/>
            <p:nvPr/>
          </p:nvSpPr>
          <p:spPr>
            <a:xfrm>
              <a:off x="6009484" y="2589628"/>
              <a:ext cx="249522" cy="1417056"/>
            </a:xfrm>
            <a:prstGeom prst="rect">
              <a:avLst/>
            </a:prstGeom>
            <a:solidFill>
              <a:srgbClr val="80BD41">
                <a:alpha val="100000"/>
              </a:srgbClr>
            </a:solidFill>
          </p:spPr>
          <p:txBody>
            <a:bodyPr/>
            <a:lstStyle/>
            <a:p/>
          </p:txBody>
        </p:sp>
        <p:sp>
          <p:nvSpPr>
            <p:cNvPr id="58" name="rc58"/>
            <p:cNvSpPr/>
            <p:nvPr/>
          </p:nvSpPr>
          <p:spPr>
            <a:xfrm>
              <a:off x="6009484" y="2545818"/>
              <a:ext cx="249522" cy="43810"/>
            </a:xfrm>
            <a:prstGeom prst="rect">
              <a:avLst/>
            </a:prstGeom>
            <a:solidFill>
              <a:srgbClr val="1CABE2">
                <a:alpha val="100000"/>
              </a:srgbClr>
            </a:solidFill>
          </p:spPr>
          <p:txBody>
            <a:bodyPr/>
            <a:lstStyle/>
            <a:p/>
          </p:txBody>
        </p:sp>
        <p:sp>
          <p:nvSpPr>
            <p:cNvPr id="59" name="rc59"/>
            <p:cNvSpPr/>
            <p:nvPr/>
          </p:nvSpPr>
          <p:spPr>
            <a:xfrm>
              <a:off x="6286731" y="2587542"/>
              <a:ext cx="249522" cy="1419142"/>
            </a:xfrm>
            <a:prstGeom prst="rect">
              <a:avLst/>
            </a:prstGeom>
            <a:solidFill>
              <a:srgbClr val="80BD41">
                <a:alpha val="100000"/>
              </a:srgbClr>
            </a:solidFill>
          </p:spPr>
          <p:txBody>
            <a:bodyPr/>
            <a:lstStyle/>
            <a:p/>
          </p:txBody>
        </p:sp>
        <p:sp>
          <p:nvSpPr>
            <p:cNvPr id="60" name="rc60"/>
            <p:cNvSpPr/>
            <p:nvPr/>
          </p:nvSpPr>
          <p:spPr>
            <a:xfrm>
              <a:off x="6286731" y="2543646"/>
              <a:ext cx="249522" cy="43895"/>
            </a:xfrm>
            <a:prstGeom prst="rect">
              <a:avLst/>
            </a:prstGeom>
            <a:solidFill>
              <a:srgbClr val="1CABE2">
                <a:alpha val="100000"/>
              </a:srgbClr>
            </a:solidFill>
          </p:spPr>
          <p:txBody>
            <a:bodyPr/>
            <a:lstStyle/>
            <a:p/>
          </p:txBody>
        </p:sp>
        <p:sp>
          <p:nvSpPr>
            <p:cNvPr id="61" name="rc61"/>
            <p:cNvSpPr/>
            <p:nvPr/>
          </p:nvSpPr>
          <p:spPr>
            <a:xfrm>
              <a:off x="6563979" y="2583412"/>
              <a:ext cx="249522" cy="1423272"/>
            </a:xfrm>
            <a:prstGeom prst="rect">
              <a:avLst/>
            </a:prstGeom>
            <a:solidFill>
              <a:srgbClr val="80BD41">
                <a:alpha val="100000"/>
              </a:srgbClr>
            </a:solidFill>
          </p:spPr>
          <p:txBody>
            <a:bodyPr/>
            <a:lstStyle/>
            <a:p/>
          </p:txBody>
        </p:sp>
        <p:sp>
          <p:nvSpPr>
            <p:cNvPr id="62" name="rc62"/>
            <p:cNvSpPr/>
            <p:nvPr/>
          </p:nvSpPr>
          <p:spPr>
            <a:xfrm>
              <a:off x="6563979" y="2539389"/>
              <a:ext cx="249522" cy="44023"/>
            </a:xfrm>
            <a:prstGeom prst="rect">
              <a:avLst/>
            </a:prstGeom>
            <a:solidFill>
              <a:srgbClr val="1CABE2">
                <a:alpha val="100000"/>
              </a:srgbClr>
            </a:solidFill>
          </p:spPr>
          <p:txBody>
            <a:bodyPr/>
            <a:lstStyle/>
            <a:p/>
          </p:txBody>
        </p:sp>
        <p:sp>
          <p:nvSpPr>
            <p:cNvPr id="63" name="rc63"/>
            <p:cNvSpPr/>
            <p:nvPr/>
          </p:nvSpPr>
          <p:spPr>
            <a:xfrm>
              <a:off x="6841227" y="2579197"/>
              <a:ext cx="249522" cy="1427487"/>
            </a:xfrm>
            <a:prstGeom prst="rect">
              <a:avLst/>
            </a:prstGeom>
            <a:solidFill>
              <a:srgbClr val="80BD41">
                <a:alpha val="100000"/>
              </a:srgbClr>
            </a:solidFill>
          </p:spPr>
          <p:txBody>
            <a:bodyPr/>
            <a:lstStyle/>
            <a:p/>
          </p:txBody>
        </p:sp>
        <p:sp>
          <p:nvSpPr>
            <p:cNvPr id="64" name="rc64"/>
            <p:cNvSpPr/>
            <p:nvPr/>
          </p:nvSpPr>
          <p:spPr>
            <a:xfrm>
              <a:off x="6841227" y="2535046"/>
              <a:ext cx="249522" cy="44151"/>
            </a:xfrm>
            <a:prstGeom prst="rect">
              <a:avLst/>
            </a:prstGeom>
            <a:solidFill>
              <a:srgbClr val="1CABE2">
                <a:alpha val="100000"/>
              </a:srgbClr>
            </a:solidFill>
          </p:spPr>
          <p:txBody>
            <a:bodyPr/>
            <a:lstStyle/>
            <a:p/>
          </p:txBody>
        </p:sp>
        <p:sp>
          <p:nvSpPr>
            <p:cNvPr id="65" name="rc65"/>
            <p:cNvSpPr/>
            <p:nvPr/>
          </p:nvSpPr>
          <p:spPr>
            <a:xfrm>
              <a:off x="7118474" y="2557909"/>
              <a:ext cx="249522" cy="1448775"/>
            </a:xfrm>
            <a:prstGeom prst="rect">
              <a:avLst/>
            </a:prstGeom>
            <a:solidFill>
              <a:srgbClr val="80BD41">
                <a:alpha val="100000"/>
              </a:srgbClr>
            </a:solidFill>
          </p:spPr>
          <p:txBody>
            <a:bodyPr/>
            <a:lstStyle/>
            <a:p/>
          </p:txBody>
        </p:sp>
        <p:sp>
          <p:nvSpPr>
            <p:cNvPr id="66" name="rc66"/>
            <p:cNvSpPr/>
            <p:nvPr/>
          </p:nvSpPr>
          <p:spPr>
            <a:xfrm>
              <a:off x="7118474" y="2543263"/>
              <a:ext cx="249522" cy="14646"/>
            </a:xfrm>
            <a:prstGeom prst="rect">
              <a:avLst/>
            </a:prstGeom>
            <a:solidFill>
              <a:srgbClr val="1CABE2">
                <a:alpha val="100000"/>
              </a:srgbClr>
            </a:solidFill>
          </p:spPr>
          <p:txBody>
            <a:bodyPr/>
            <a:lstStyle/>
            <a:p/>
          </p:txBody>
        </p:sp>
        <p:sp>
          <p:nvSpPr>
            <p:cNvPr id="67" name="rc67"/>
            <p:cNvSpPr/>
            <p:nvPr/>
          </p:nvSpPr>
          <p:spPr>
            <a:xfrm>
              <a:off x="7395722" y="2565871"/>
              <a:ext cx="249522" cy="1440813"/>
            </a:xfrm>
            <a:prstGeom prst="rect">
              <a:avLst/>
            </a:prstGeom>
            <a:solidFill>
              <a:srgbClr val="80BD41">
                <a:alpha val="100000"/>
              </a:srgbClr>
            </a:solidFill>
          </p:spPr>
          <p:txBody>
            <a:bodyPr/>
            <a:lstStyle/>
            <a:p/>
          </p:txBody>
        </p:sp>
        <p:sp>
          <p:nvSpPr>
            <p:cNvPr id="68" name="rc68"/>
            <p:cNvSpPr/>
            <p:nvPr/>
          </p:nvSpPr>
          <p:spPr>
            <a:xfrm>
              <a:off x="7395722" y="2551310"/>
              <a:ext cx="249522" cy="14560"/>
            </a:xfrm>
            <a:prstGeom prst="rect">
              <a:avLst/>
            </a:prstGeom>
            <a:solidFill>
              <a:srgbClr val="1CABE2">
                <a:alpha val="100000"/>
              </a:srgbClr>
            </a:solidFill>
          </p:spPr>
          <p:txBody>
            <a:bodyPr/>
            <a:lstStyle/>
            <a:p/>
          </p:txBody>
        </p:sp>
        <p:sp>
          <p:nvSpPr>
            <p:cNvPr id="69" name="rc69"/>
            <p:cNvSpPr/>
            <p:nvPr/>
          </p:nvSpPr>
          <p:spPr>
            <a:xfrm>
              <a:off x="7672970" y="2583412"/>
              <a:ext cx="249522" cy="1423272"/>
            </a:xfrm>
            <a:prstGeom prst="rect">
              <a:avLst/>
            </a:prstGeom>
            <a:solidFill>
              <a:srgbClr val="80BD41">
                <a:alpha val="100000"/>
              </a:srgbClr>
            </a:solidFill>
          </p:spPr>
          <p:txBody>
            <a:bodyPr/>
            <a:lstStyle/>
            <a:p/>
          </p:txBody>
        </p:sp>
        <p:sp>
          <p:nvSpPr>
            <p:cNvPr id="70" name="rc70"/>
            <p:cNvSpPr/>
            <p:nvPr/>
          </p:nvSpPr>
          <p:spPr>
            <a:xfrm>
              <a:off x="7672970" y="2569022"/>
              <a:ext cx="249522" cy="14390"/>
            </a:xfrm>
            <a:prstGeom prst="rect">
              <a:avLst/>
            </a:prstGeom>
            <a:solidFill>
              <a:srgbClr val="1CABE2">
                <a:alpha val="100000"/>
              </a:srgbClr>
            </a:solidFill>
          </p:spPr>
          <p:txBody>
            <a:bodyPr/>
            <a:lstStyle/>
            <a:p/>
          </p:txBody>
        </p:sp>
        <p:sp>
          <p:nvSpPr>
            <p:cNvPr id="71" name="rc71"/>
            <p:cNvSpPr/>
            <p:nvPr/>
          </p:nvSpPr>
          <p:spPr>
            <a:xfrm>
              <a:off x="7950217" y="2587287"/>
              <a:ext cx="249522" cy="1419398"/>
            </a:xfrm>
            <a:prstGeom prst="rect">
              <a:avLst/>
            </a:prstGeom>
            <a:solidFill>
              <a:srgbClr val="80BD41">
                <a:alpha val="100000"/>
              </a:srgbClr>
            </a:solidFill>
          </p:spPr>
          <p:txBody>
            <a:bodyPr/>
            <a:lstStyle/>
            <a:p/>
          </p:txBody>
        </p:sp>
        <p:sp>
          <p:nvSpPr>
            <p:cNvPr id="72" name="rc72"/>
            <p:cNvSpPr/>
            <p:nvPr/>
          </p:nvSpPr>
          <p:spPr>
            <a:xfrm>
              <a:off x="7950217" y="2572939"/>
              <a:ext cx="249522" cy="14348"/>
            </a:xfrm>
            <a:prstGeom prst="rect">
              <a:avLst/>
            </a:prstGeom>
            <a:solidFill>
              <a:srgbClr val="1CABE2">
                <a:alpha val="100000"/>
              </a:srgbClr>
            </a:solidFill>
          </p:spPr>
          <p:txBody>
            <a:bodyPr/>
            <a:lstStyle/>
            <a:p/>
          </p:txBody>
        </p:sp>
        <p:sp>
          <p:nvSpPr>
            <p:cNvPr id="73" name="pl73"/>
            <p:cNvSpPr/>
            <p:nvPr/>
          </p:nvSpPr>
          <p:spPr>
            <a:xfrm>
              <a:off x="1421035" y="1226758"/>
              <a:ext cx="6653943" cy="1207442"/>
            </a:xfrm>
            <a:custGeom>
              <a:avLst/>
              <a:pathLst>
                <a:path w="6653943" h="1207442">
                  <a:moveTo>
                    <a:pt x="0" y="1207442"/>
                  </a:moveTo>
                  <a:lnTo>
                    <a:pt x="277247" y="1038962"/>
                  </a:lnTo>
                  <a:lnTo>
                    <a:pt x="554495" y="982802"/>
                  </a:lnTo>
                  <a:lnTo>
                    <a:pt x="831742" y="870482"/>
                  </a:lnTo>
                  <a:lnTo>
                    <a:pt x="1108990" y="758161"/>
                  </a:lnTo>
                  <a:lnTo>
                    <a:pt x="1386238" y="561601"/>
                  </a:lnTo>
                  <a:lnTo>
                    <a:pt x="1663485" y="280800"/>
                  </a:lnTo>
                  <a:lnTo>
                    <a:pt x="1940733" y="196560"/>
                  </a:lnTo>
                  <a:lnTo>
                    <a:pt x="2217981" y="196560"/>
                  </a:lnTo>
                  <a:lnTo>
                    <a:pt x="2495228" y="168480"/>
                  </a:lnTo>
                  <a:lnTo>
                    <a:pt x="2772476" y="168480"/>
                  </a:lnTo>
                  <a:lnTo>
                    <a:pt x="3049724" y="140400"/>
                  </a:lnTo>
                  <a:lnTo>
                    <a:pt x="3326971" y="84240"/>
                  </a:lnTo>
                  <a:lnTo>
                    <a:pt x="3604219" y="168480"/>
                  </a:lnTo>
                  <a:lnTo>
                    <a:pt x="3881467" y="168480"/>
                  </a:lnTo>
                  <a:lnTo>
                    <a:pt x="4158714" y="84240"/>
                  </a:lnTo>
                  <a:lnTo>
                    <a:pt x="4435962" y="84240"/>
                  </a:lnTo>
                  <a:lnTo>
                    <a:pt x="4713210" y="56160"/>
                  </a:lnTo>
                  <a:lnTo>
                    <a:pt x="4990457" y="56160"/>
                  </a:lnTo>
                  <a:lnTo>
                    <a:pt x="5267705" y="56160"/>
                  </a:lnTo>
                  <a:lnTo>
                    <a:pt x="5544953" y="5616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6" name="tx76"/>
            <p:cNvSpPr/>
            <p:nvPr/>
          </p:nvSpPr>
          <p:spPr>
            <a:xfrm>
              <a:off x="413322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03481" y="21858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395.7</a:t>
              </a:r>
            </a:p>
          </p:txBody>
        </p:sp>
        <p:sp>
          <p:nvSpPr>
            <p:cNvPr id="85" name="tx85"/>
            <p:cNvSpPr/>
            <p:nvPr/>
          </p:nvSpPr>
          <p:spPr>
            <a:xfrm>
              <a:off x="2689720" y="24602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331.3</a:t>
              </a:r>
            </a:p>
          </p:txBody>
        </p:sp>
        <p:sp>
          <p:nvSpPr>
            <p:cNvPr id="86" name="tx86"/>
            <p:cNvSpPr/>
            <p:nvPr/>
          </p:nvSpPr>
          <p:spPr>
            <a:xfrm>
              <a:off x="4075958" y="24853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325.4</a:t>
              </a:r>
            </a:p>
          </p:txBody>
        </p:sp>
        <p:sp>
          <p:nvSpPr>
            <p:cNvPr id="87" name="tx87"/>
            <p:cNvSpPr/>
            <p:nvPr/>
          </p:nvSpPr>
          <p:spPr>
            <a:xfrm>
              <a:off x="5462196" y="24313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338.1</a:t>
              </a:r>
            </a:p>
          </p:txBody>
        </p:sp>
        <p:sp>
          <p:nvSpPr>
            <p:cNvPr id="88" name="tx88"/>
            <p:cNvSpPr/>
            <p:nvPr/>
          </p:nvSpPr>
          <p:spPr>
            <a:xfrm>
              <a:off x="6571187" y="24034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344.6</a:t>
              </a:r>
            </a:p>
          </p:txBody>
        </p:sp>
        <p:sp>
          <p:nvSpPr>
            <p:cNvPr id="89" name="tx89"/>
            <p:cNvSpPr/>
            <p:nvPr/>
          </p:nvSpPr>
          <p:spPr>
            <a:xfrm>
              <a:off x="6848435" y="23990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345.6</a:t>
              </a:r>
            </a:p>
          </p:txBody>
        </p:sp>
        <p:sp>
          <p:nvSpPr>
            <p:cNvPr id="90" name="tx90"/>
            <p:cNvSpPr/>
            <p:nvPr/>
          </p:nvSpPr>
          <p:spPr>
            <a:xfrm>
              <a:off x="7125682" y="24073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343.7</a:t>
              </a:r>
            </a:p>
          </p:txBody>
        </p:sp>
        <p:sp>
          <p:nvSpPr>
            <p:cNvPr id="91" name="tx91"/>
            <p:cNvSpPr/>
            <p:nvPr/>
          </p:nvSpPr>
          <p:spPr>
            <a:xfrm>
              <a:off x="7402930" y="24153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341.8</a:t>
              </a:r>
            </a:p>
          </p:txBody>
        </p:sp>
        <p:sp>
          <p:nvSpPr>
            <p:cNvPr id="92" name="tx92"/>
            <p:cNvSpPr/>
            <p:nvPr/>
          </p:nvSpPr>
          <p:spPr>
            <a:xfrm>
              <a:off x="7680178" y="24330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337.7</a:t>
              </a:r>
            </a:p>
          </p:txBody>
        </p:sp>
        <p:sp>
          <p:nvSpPr>
            <p:cNvPr id="93" name="tx93"/>
            <p:cNvSpPr/>
            <p:nvPr/>
          </p:nvSpPr>
          <p:spPr>
            <a:xfrm>
              <a:off x="7957425" y="24370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336.7</a:t>
              </a:r>
            </a:p>
          </p:txBody>
        </p:sp>
        <p:sp>
          <p:nvSpPr>
            <p:cNvPr id="94" name="pl94"/>
            <p:cNvSpPr/>
            <p:nvPr/>
          </p:nvSpPr>
          <p:spPr>
            <a:xfrm>
              <a:off x="1421035" y="1198678"/>
              <a:ext cx="0" cy="1235522"/>
            </a:xfrm>
            <a:custGeom>
              <a:avLst/>
              <a:pathLst>
                <a:path w="0" h="1235522">
                  <a:moveTo>
                    <a:pt x="0" y="123552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4998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221.6</a:t>
              </a:r>
            </a:p>
          </p:txBody>
        </p:sp>
        <p:sp>
          <p:nvSpPr>
            <p:cNvPr id="105" name="tx105"/>
            <p:cNvSpPr/>
            <p:nvPr/>
          </p:nvSpPr>
          <p:spPr>
            <a:xfrm>
              <a:off x="1303481" y="265863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174.1</a:t>
              </a:r>
            </a:p>
          </p:txBody>
        </p:sp>
        <p:sp>
          <p:nvSpPr>
            <p:cNvPr id="106" name="tx106"/>
            <p:cNvSpPr/>
            <p:nvPr/>
          </p:nvSpPr>
          <p:spPr>
            <a:xfrm>
              <a:off x="2689720" y="34145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261.7</a:t>
              </a:r>
            </a:p>
          </p:txBody>
        </p:sp>
        <p:sp>
          <p:nvSpPr>
            <p:cNvPr id="107" name="tx107"/>
            <p:cNvSpPr/>
            <p:nvPr/>
          </p:nvSpPr>
          <p:spPr>
            <a:xfrm>
              <a:off x="2715845" y="27092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69.6</a:t>
              </a:r>
            </a:p>
          </p:txBody>
        </p:sp>
        <p:sp>
          <p:nvSpPr>
            <p:cNvPr id="108" name="tx108"/>
            <p:cNvSpPr/>
            <p:nvPr/>
          </p:nvSpPr>
          <p:spPr>
            <a:xfrm>
              <a:off x="4075958" y="33273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302.6</a:t>
              </a:r>
            </a:p>
          </p:txBody>
        </p:sp>
        <p:sp>
          <p:nvSpPr>
            <p:cNvPr id="109" name="tx109"/>
            <p:cNvSpPr/>
            <p:nvPr/>
          </p:nvSpPr>
          <p:spPr>
            <a:xfrm>
              <a:off x="4102084" y="26347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10" name="tx110"/>
            <p:cNvSpPr/>
            <p:nvPr/>
          </p:nvSpPr>
          <p:spPr>
            <a:xfrm>
              <a:off x="5462196" y="32807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324.5</a:t>
              </a:r>
            </a:p>
          </p:txBody>
        </p:sp>
        <p:sp>
          <p:nvSpPr>
            <p:cNvPr id="111" name="tx111"/>
            <p:cNvSpPr/>
            <p:nvPr/>
          </p:nvSpPr>
          <p:spPr>
            <a:xfrm>
              <a:off x="5488322" y="25610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2" name="tx112"/>
            <p:cNvSpPr/>
            <p:nvPr/>
          </p:nvSpPr>
          <p:spPr>
            <a:xfrm>
              <a:off x="6571187" y="32599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334.3</a:t>
              </a:r>
            </a:p>
          </p:txBody>
        </p:sp>
        <p:sp>
          <p:nvSpPr>
            <p:cNvPr id="113" name="tx113"/>
            <p:cNvSpPr/>
            <p:nvPr/>
          </p:nvSpPr>
          <p:spPr>
            <a:xfrm>
              <a:off x="6597312" y="25263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14" name="tx114"/>
            <p:cNvSpPr/>
            <p:nvPr/>
          </p:nvSpPr>
          <p:spPr>
            <a:xfrm>
              <a:off x="6848435" y="32578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335.3</a:t>
              </a:r>
            </a:p>
          </p:txBody>
        </p:sp>
        <p:sp>
          <p:nvSpPr>
            <p:cNvPr id="115" name="tx115"/>
            <p:cNvSpPr/>
            <p:nvPr/>
          </p:nvSpPr>
          <p:spPr>
            <a:xfrm>
              <a:off x="6874560" y="25220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16" name="tx116"/>
            <p:cNvSpPr/>
            <p:nvPr/>
          </p:nvSpPr>
          <p:spPr>
            <a:xfrm>
              <a:off x="7125682" y="32472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340.3</a:t>
              </a:r>
            </a:p>
          </p:txBody>
        </p:sp>
        <p:sp>
          <p:nvSpPr>
            <p:cNvPr id="117" name="tx117"/>
            <p:cNvSpPr/>
            <p:nvPr/>
          </p:nvSpPr>
          <p:spPr>
            <a:xfrm>
              <a:off x="7177933" y="251549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8" name="tx118"/>
            <p:cNvSpPr/>
            <p:nvPr/>
          </p:nvSpPr>
          <p:spPr>
            <a:xfrm>
              <a:off x="7402930" y="32511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338.4</a:t>
              </a:r>
            </a:p>
          </p:txBody>
        </p:sp>
        <p:sp>
          <p:nvSpPr>
            <p:cNvPr id="119" name="tx119"/>
            <p:cNvSpPr/>
            <p:nvPr/>
          </p:nvSpPr>
          <p:spPr>
            <a:xfrm>
              <a:off x="7455181" y="252349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0" name="tx120"/>
            <p:cNvSpPr/>
            <p:nvPr/>
          </p:nvSpPr>
          <p:spPr>
            <a:xfrm>
              <a:off x="7680178" y="32599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334.3</a:t>
              </a:r>
            </a:p>
          </p:txBody>
        </p:sp>
        <p:sp>
          <p:nvSpPr>
            <p:cNvPr id="121" name="tx121"/>
            <p:cNvSpPr/>
            <p:nvPr/>
          </p:nvSpPr>
          <p:spPr>
            <a:xfrm>
              <a:off x="7732429" y="25411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2" name="tx122"/>
            <p:cNvSpPr/>
            <p:nvPr/>
          </p:nvSpPr>
          <p:spPr>
            <a:xfrm>
              <a:off x="7957425" y="32618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333.4</a:t>
              </a:r>
            </a:p>
          </p:txBody>
        </p:sp>
        <p:sp>
          <p:nvSpPr>
            <p:cNvPr id="123" name="tx123"/>
            <p:cNvSpPr/>
            <p:nvPr/>
          </p:nvSpPr>
          <p:spPr>
            <a:xfrm>
              <a:off x="8009676" y="25450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030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2515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4000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3606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DPRK, 2000-2024</a:t>
              </a:r>
            </a:p>
          </p:txBody>
        </p:sp>
        <p:sp>
          <p:nvSpPr>
            <p:cNvPr id="153" name="pl153"/>
            <p:cNvSpPr/>
            <p:nvPr/>
          </p:nvSpPr>
          <p:spPr>
            <a:xfrm>
              <a:off x="225015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1579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0656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9734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040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1118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01956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6377467" cy="162162"/>
            </a:xfrm>
            <a:prstGeom prst="rect">
              <a:avLst/>
            </a:prstGeom>
            <a:solidFill>
              <a:srgbClr val="80BD41">
                <a:alpha val="100000"/>
              </a:srgbClr>
            </a:solidFill>
          </p:spPr>
          <p:txBody>
            <a:bodyPr/>
            <a:lstStyle/>
            <a:p/>
          </p:txBody>
        </p:sp>
        <p:sp>
          <p:nvSpPr>
            <p:cNvPr id="165" name="rc165"/>
            <p:cNvSpPr/>
            <p:nvPr/>
          </p:nvSpPr>
          <p:spPr>
            <a:xfrm>
              <a:off x="7673741" y="5774644"/>
              <a:ext cx="197262" cy="162162"/>
            </a:xfrm>
            <a:prstGeom prst="rect">
              <a:avLst/>
            </a:prstGeom>
            <a:solidFill>
              <a:srgbClr val="1CABE2">
                <a:alpha val="100000"/>
              </a:srgbClr>
            </a:solidFill>
          </p:spPr>
          <p:txBody>
            <a:bodyPr/>
            <a:lstStyle/>
            <a:p/>
          </p:txBody>
        </p:sp>
        <p:sp>
          <p:nvSpPr>
            <p:cNvPr id="166" name="rc166"/>
            <p:cNvSpPr/>
            <p:nvPr/>
          </p:nvSpPr>
          <p:spPr>
            <a:xfrm>
              <a:off x="1296273" y="5571941"/>
              <a:ext cx="6377467" cy="162162"/>
            </a:xfrm>
            <a:prstGeom prst="rect">
              <a:avLst/>
            </a:prstGeom>
            <a:solidFill>
              <a:srgbClr val="80BD41">
                <a:alpha val="100000"/>
              </a:srgbClr>
            </a:solidFill>
          </p:spPr>
          <p:txBody>
            <a:bodyPr/>
            <a:lstStyle/>
            <a:p/>
          </p:txBody>
        </p:sp>
        <p:sp>
          <p:nvSpPr>
            <p:cNvPr id="167" name="rc167"/>
            <p:cNvSpPr/>
            <p:nvPr/>
          </p:nvSpPr>
          <p:spPr>
            <a:xfrm>
              <a:off x="7673741" y="5571941"/>
              <a:ext cx="64482" cy="162162"/>
            </a:xfrm>
            <a:prstGeom prst="rect">
              <a:avLst/>
            </a:prstGeom>
            <a:solidFill>
              <a:srgbClr val="1CABE2">
                <a:alpha val="100000"/>
              </a:srgbClr>
            </a:solidFill>
          </p:spPr>
          <p:txBody>
            <a:bodyPr/>
            <a:lstStyle/>
            <a:p/>
          </p:txBody>
        </p:sp>
        <p:sp>
          <p:nvSpPr>
            <p:cNvPr id="168" name="rc168"/>
            <p:cNvSpPr/>
            <p:nvPr/>
          </p:nvSpPr>
          <p:spPr>
            <a:xfrm>
              <a:off x="1296273" y="5369238"/>
              <a:ext cx="6360106" cy="162162"/>
            </a:xfrm>
            <a:prstGeom prst="rect">
              <a:avLst/>
            </a:prstGeom>
            <a:solidFill>
              <a:srgbClr val="80BD41">
                <a:alpha val="100000"/>
              </a:srgbClr>
            </a:solidFill>
          </p:spPr>
          <p:txBody>
            <a:bodyPr/>
            <a:lstStyle/>
            <a:p/>
          </p:txBody>
        </p:sp>
        <p:sp>
          <p:nvSpPr>
            <p:cNvPr id="169" name="rc169"/>
            <p:cNvSpPr/>
            <p:nvPr/>
          </p:nvSpPr>
          <p:spPr>
            <a:xfrm>
              <a:off x="7656380" y="5369238"/>
              <a:ext cx="64291" cy="162162"/>
            </a:xfrm>
            <a:prstGeom prst="rect">
              <a:avLst/>
            </a:prstGeom>
            <a:solidFill>
              <a:srgbClr val="1CABE2">
                <a:alpha val="100000"/>
              </a:srgbClr>
            </a:solidFill>
          </p:spPr>
          <p:txBody>
            <a:bodyPr/>
            <a:lstStyle/>
            <a:p/>
          </p:txBody>
        </p:sp>
        <p:sp>
          <p:nvSpPr>
            <p:cNvPr id="170" name="tx170"/>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344.6</a:t>
              </a:r>
            </a:p>
          </p:txBody>
        </p:sp>
        <p:sp>
          <p:nvSpPr>
            <p:cNvPr id="171" name="tx171"/>
            <p:cNvSpPr/>
            <p:nvPr/>
          </p:nvSpPr>
          <p:spPr>
            <a:xfrm>
              <a:off x="7915439"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337.7</a:t>
              </a:r>
            </a:p>
          </p:txBody>
        </p:sp>
        <p:sp>
          <p:nvSpPr>
            <p:cNvPr id="172" name="tx172"/>
            <p:cNvSpPr/>
            <p:nvPr/>
          </p:nvSpPr>
          <p:spPr>
            <a:xfrm>
              <a:off x="7897010"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336.7</a:t>
              </a:r>
            </a:p>
          </p:txBody>
        </p:sp>
        <p:sp>
          <p:nvSpPr>
            <p:cNvPr id="173" name="tx173"/>
            <p:cNvSpPr/>
            <p:nvPr/>
          </p:nvSpPr>
          <p:spPr>
            <a:xfrm>
              <a:off x="4349368"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334.3</a:t>
              </a:r>
            </a:p>
          </p:txBody>
        </p:sp>
        <p:sp>
          <p:nvSpPr>
            <p:cNvPr id="174" name="tx174"/>
            <p:cNvSpPr/>
            <p:nvPr/>
          </p:nvSpPr>
          <p:spPr>
            <a:xfrm>
              <a:off x="7666878"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75" name="tx175"/>
            <p:cNvSpPr/>
            <p:nvPr/>
          </p:nvSpPr>
          <p:spPr>
            <a:xfrm>
              <a:off x="4349368"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334.3</a:t>
              </a:r>
            </a:p>
          </p:txBody>
        </p:sp>
        <p:sp>
          <p:nvSpPr>
            <p:cNvPr id="176" name="tx176"/>
            <p:cNvSpPr/>
            <p:nvPr/>
          </p:nvSpPr>
          <p:spPr>
            <a:xfrm>
              <a:off x="7630633"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77" name="tx177"/>
            <p:cNvSpPr/>
            <p:nvPr/>
          </p:nvSpPr>
          <p:spPr>
            <a:xfrm>
              <a:off x="4340688"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333.4</a:t>
              </a:r>
            </a:p>
          </p:txBody>
        </p:sp>
        <p:sp>
          <p:nvSpPr>
            <p:cNvPr id="178" name="tx178"/>
            <p:cNvSpPr/>
            <p:nvPr/>
          </p:nvSpPr>
          <p:spPr>
            <a:xfrm>
              <a:off x="7613177"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08749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499526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6903026"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6" name="tx186"/>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higher than in 2019 (97%).
The number of children vaccinated with DTP3 remained constant 0% compared to in 2019.
The number of surviving infants decreased approximately 2% compared to in 2019.
In 2024, approximately the same number of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2286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5523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58760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03905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07141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10378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2321881"/>
              <a:ext cx="249014" cy="1684803"/>
            </a:xfrm>
            <a:prstGeom prst="rect">
              <a:avLst/>
            </a:prstGeom>
            <a:solidFill>
              <a:srgbClr val="E2231A">
                <a:alpha val="100000"/>
              </a:srgbClr>
            </a:solidFill>
          </p:spPr>
          <p:txBody>
            <a:bodyPr/>
            <a:lstStyle/>
            <a:p/>
          </p:txBody>
        </p:sp>
        <p:sp>
          <p:nvSpPr>
            <p:cNvPr id="23" name="rc23"/>
            <p:cNvSpPr/>
            <p:nvPr/>
          </p:nvSpPr>
          <p:spPr>
            <a:xfrm>
              <a:off x="1587736" y="3411919"/>
              <a:ext cx="249014" cy="594765"/>
            </a:xfrm>
            <a:prstGeom prst="rect">
              <a:avLst/>
            </a:prstGeom>
            <a:solidFill>
              <a:srgbClr val="E2231A">
                <a:alpha val="100000"/>
              </a:srgbClr>
            </a:solidFill>
          </p:spPr>
          <p:txBody>
            <a:bodyPr/>
            <a:lstStyle/>
            <a:p/>
          </p:txBody>
        </p:sp>
        <p:sp>
          <p:nvSpPr>
            <p:cNvPr id="24" name="rc24"/>
            <p:cNvSpPr/>
            <p:nvPr/>
          </p:nvSpPr>
          <p:spPr>
            <a:xfrm>
              <a:off x="1864419" y="3864598"/>
              <a:ext cx="249014" cy="142087"/>
            </a:xfrm>
            <a:prstGeom prst="rect">
              <a:avLst/>
            </a:prstGeom>
            <a:solidFill>
              <a:srgbClr val="E2231A">
                <a:alpha val="100000"/>
              </a:srgbClr>
            </a:solidFill>
          </p:spPr>
          <p:txBody>
            <a:bodyPr/>
            <a:lstStyle/>
            <a:p/>
          </p:txBody>
        </p:sp>
        <p:sp>
          <p:nvSpPr>
            <p:cNvPr id="25" name="rc25"/>
            <p:cNvSpPr/>
            <p:nvPr/>
          </p:nvSpPr>
          <p:spPr>
            <a:xfrm>
              <a:off x="2141101" y="3658201"/>
              <a:ext cx="249014" cy="348483"/>
            </a:xfrm>
            <a:prstGeom prst="rect">
              <a:avLst/>
            </a:prstGeom>
            <a:solidFill>
              <a:srgbClr val="E2231A">
                <a:alpha val="100000"/>
              </a:srgbClr>
            </a:solidFill>
          </p:spPr>
          <p:txBody>
            <a:bodyPr/>
            <a:lstStyle/>
            <a:p/>
          </p:txBody>
        </p:sp>
        <p:sp>
          <p:nvSpPr>
            <p:cNvPr id="26" name="rc26"/>
            <p:cNvSpPr/>
            <p:nvPr/>
          </p:nvSpPr>
          <p:spPr>
            <a:xfrm>
              <a:off x="2417783" y="3672135"/>
              <a:ext cx="249014" cy="334549"/>
            </a:xfrm>
            <a:prstGeom prst="rect">
              <a:avLst/>
            </a:prstGeom>
            <a:solidFill>
              <a:srgbClr val="E2231A">
                <a:alpha val="100000"/>
              </a:srgbClr>
            </a:solidFill>
          </p:spPr>
          <p:txBody>
            <a:bodyPr/>
            <a:lstStyle/>
            <a:p/>
          </p:txBody>
        </p:sp>
        <p:sp>
          <p:nvSpPr>
            <p:cNvPr id="27" name="rc27"/>
            <p:cNvSpPr/>
            <p:nvPr/>
          </p:nvSpPr>
          <p:spPr>
            <a:xfrm>
              <a:off x="2694466" y="3750243"/>
              <a:ext cx="249014" cy="256442"/>
            </a:xfrm>
            <a:prstGeom prst="rect">
              <a:avLst/>
            </a:prstGeom>
            <a:solidFill>
              <a:srgbClr val="E2231A">
                <a:alpha val="100000"/>
              </a:srgbClr>
            </a:solidFill>
          </p:spPr>
          <p:txBody>
            <a:bodyPr/>
            <a:lstStyle/>
            <a:p/>
          </p:txBody>
        </p:sp>
        <p:sp>
          <p:nvSpPr>
            <p:cNvPr id="28" name="rc28"/>
            <p:cNvSpPr/>
            <p:nvPr/>
          </p:nvSpPr>
          <p:spPr>
            <a:xfrm>
              <a:off x="2971148" y="3746604"/>
              <a:ext cx="249014" cy="260080"/>
            </a:xfrm>
            <a:prstGeom prst="rect">
              <a:avLst/>
            </a:prstGeom>
            <a:solidFill>
              <a:srgbClr val="E2231A">
                <a:alpha val="100000"/>
              </a:srgbClr>
            </a:solidFill>
          </p:spPr>
          <p:txBody>
            <a:bodyPr/>
            <a:lstStyle/>
            <a:p/>
          </p:txBody>
        </p:sp>
        <p:sp>
          <p:nvSpPr>
            <p:cNvPr id="29" name="rc29"/>
            <p:cNvSpPr/>
            <p:nvPr/>
          </p:nvSpPr>
          <p:spPr>
            <a:xfrm>
              <a:off x="3247830" y="3942086"/>
              <a:ext cx="249014" cy="64599"/>
            </a:xfrm>
            <a:prstGeom prst="rect">
              <a:avLst/>
            </a:prstGeom>
            <a:solidFill>
              <a:srgbClr val="E2231A">
                <a:alpha val="100000"/>
              </a:srgbClr>
            </a:solidFill>
          </p:spPr>
          <p:txBody>
            <a:bodyPr/>
            <a:lstStyle/>
            <a:p/>
          </p:txBody>
        </p:sp>
        <p:sp>
          <p:nvSpPr>
            <p:cNvPr id="30" name="rc30"/>
            <p:cNvSpPr/>
            <p:nvPr/>
          </p:nvSpPr>
          <p:spPr>
            <a:xfrm>
              <a:off x="3524513" y="3876151"/>
              <a:ext cx="249014" cy="130533"/>
            </a:xfrm>
            <a:prstGeom prst="rect">
              <a:avLst/>
            </a:prstGeom>
            <a:solidFill>
              <a:srgbClr val="E2231A">
                <a:alpha val="100000"/>
              </a:srgbClr>
            </a:solidFill>
          </p:spPr>
          <p:txBody>
            <a:bodyPr/>
            <a:lstStyle/>
            <a:p/>
          </p:txBody>
        </p:sp>
        <p:sp>
          <p:nvSpPr>
            <p:cNvPr id="31" name="rc31"/>
            <p:cNvSpPr/>
            <p:nvPr/>
          </p:nvSpPr>
          <p:spPr>
            <a:xfrm>
              <a:off x="3801195" y="3880370"/>
              <a:ext cx="249014" cy="126314"/>
            </a:xfrm>
            <a:prstGeom prst="rect">
              <a:avLst/>
            </a:prstGeom>
            <a:solidFill>
              <a:srgbClr val="E2231A">
                <a:alpha val="100000"/>
              </a:srgbClr>
            </a:solidFill>
          </p:spPr>
          <p:txBody>
            <a:bodyPr/>
            <a:lstStyle/>
            <a:p/>
          </p:txBody>
        </p:sp>
        <p:sp>
          <p:nvSpPr>
            <p:cNvPr id="32" name="rc32"/>
            <p:cNvSpPr/>
            <p:nvPr/>
          </p:nvSpPr>
          <p:spPr>
            <a:xfrm>
              <a:off x="4077877" y="3943711"/>
              <a:ext cx="249014" cy="62973"/>
            </a:xfrm>
            <a:prstGeom prst="rect">
              <a:avLst/>
            </a:prstGeom>
            <a:solidFill>
              <a:srgbClr val="E2231A">
                <a:alpha val="100000"/>
              </a:srgbClr>
            </a:solidFill>
          </p:spPr>
          <p:txBody>
            <a:bodyPr/>
            <a:lstStyle/>
            <a:p/>
          </p:txBody>
        </p:sp>
        <p:sp>
          <p:nvSpPr>
            <p:cNvPr id="33" name="rc33"/>
            <p:cNvSpPr/>
            <p:nvPr/>
          </p:nvSpPr>
          <p:spPr>
            <a:xfrm>
              <a:off x="4354560" y="3943479"/>
              <a:ext cx="249014" cy="63205"/>
            </a:xfrm>
            <a:prstGeom prst="rect">
              <a:avLst/>
            </a:prstGeom>
            <a:solidFill>
              <a:srgbClr val="E2231A">
                <a:alpha val="100000"/>
              </a:srgbClr>
            </a:solidFill>
          </p:spPr>
          <p:txBody>
            <a:bodyPr/>
            <a:lstStyle/>
            <a:p/>
          </p:txBody>
        </p:sp>
        <p:sp>
          <p:nvSpPr>
            <p:cNvPr id="34" name="rc34"/>
            <p:cNvSpPr/>
            <p:nvPr/>
          </p:nvSpPr>
          <p:spPr>
            <a:xfrm>
              <a:off x="4631242" y="3942898"/>
              <a:ext cx="249014" cy="63786"/>
            </a:xfrm>
            <a:prstGeom prst="rect">
              <a:avLst/>
            </a:prstGeom>
            <a:solidFill>
              <a:srgbClr val="E2231A">
                <a:alpha val="100000"/>
              </a:srgbClr>
            </a:solidFill>
          </p:spPr>
          <p:txBody>
            <a:bodyPr/>
            <a:lstStyle/>
            <a:p/>
          </p:txBody>
        </p:sp>
        <p:sp>
          <p:nvSpPr>
            <p:cNvPr id="35" name="rc35"/>
            <p:cNvSpPr/>
            <p:nvPr/>
          </p:nvSpPr>
          <p:spPr>
            <a:xfrm>
              <a:off x="4907924" y="3942337"/>
              <a:ext cx="249014" cy="64347"/>
            </a:xfrm>
            <a:prstGeom prst="rect">
              <a:avLst/>
            </a:prstGeom>
            <a:solidFill>
              <a:srgbClr val="E2231A">
                <a:alpha val="100000"/>
              </a:srgbClr>
            </a:solidFill>
          </p:spPr>
          <p:txBody>
            <a:bodyPr/>
            <a:lstStyle/>
            <a:p/>
          </p:txBody>
        </p:sp>
        <p:sp>
          <p:nvSpPr>
            <p:cNvPr id="36" name="rc36"/>
            <p:cNvSpPr/>
            <p:nvPr/>
          </p:nvSpPr>
          <p:spPr>
            <a:xfrm>
              <a:off x="5184607" y="3941699"/>
              <a:ext cx="249014" cy="64986"/>
            </a:xfrm>
            <a:prstGeom prst="rect">
              <a:avLst/>
            </a:prstGeom>
            <a:solidFill>
              <a:srgbClr val="E2231A">
                <a:alpha val="100000"/>
              </a:srgbClr>
            </a:solidFill>
          </p:spPr>
          <p:txBody>
            <a:bodyPr/>
            <a:lstStyle/>
            <a:p/>
          </p:txBody>
        </p:sp>
        <p:sp>
          <p:nvSpPr>
            <p:cNvPr id="37" name="rc37"/>
            <p:cNvSpPr/>
            <p:nvPr/>
          </p:nvSpPr>
          <p:spPr>
            <a:xfrm>
              <a:off x="5461289" y="3875841"/>
              <a:ext cx="249014" cy="130843"/>
            </a:xfrm>
            <a:prstGeom prst="rect">
              <a:avLst/>
            </a:prstGeom>
            <a:solidFill>
              <a:srgbClr val="E2231A">
                <a:alpha val="100000"/>
              </a:srgbClr>
            </a:solidFill>
          </p:spPr>
          <p:txBody>
            <a:bodyPr/>
            <a:lstStyle/>
            <a:p/>
          </p:txBody>
        </p:sp>
        <p:sp>
          <p:nvSpPr>
            <p:cNvPr id="38" name="rc38"/>
            <p:cNvSpPr/>
            <p:nvPr/>
          </p:nvSpPr>
          <p:spPr>
            <a:xfrm>
              <a:off x="5737971" y="3940731"/>
              <a:ext cx="249014" cy="65953"/>
            </a:xfrm>
            <a:prstGeom prst="rect">
              <a:avLst/>
            </a:prstGeom>
            <a:solidFill>
              <a:srgbClr val="E2231A">
                <a:alpha val="100000"/>
              </a:srgbClr>
            </a:solidFill>
          </p:spPr>
          <p:txBody>
            <a:bodyPr/>
            <a:lstStyle/>
            <a:p/>
          </p:txBody>
        </p:sp>
        <p:sp>
          <p:nvSpPr>
            <p:cNvPr id="39" name="rc39"/>
            <p:cNvSpPr/>
            <p:nvPr/>
          </p:nvSpPr>
          <p:spPr>
            <a:xfrm>
              <a:off x="6014654" y="3940286"/>
              <a:ext cx="249014" cy="66398"/>
            </a:xfrm>
            <a:prstGeom prst="rect">
              <a:avLst/>
            </a:prstGeom>
            <a:solidFill>
              <a:srgbClr val="E2231A">
                <a:alpha val="100000"/>
              </a:srgbClr>
            </a:solidFill>
          </p:spPr>
          <p:txBody>
            <a:bodyPr/>
            <a:lstStyle/>
            <a:p/>
          </p:txBody>
        </p:sp>
        <p:sp>
          <p:nvSpPr>
            <p:cNvPr id="40" name="rc40"/>
            <p:cNvSpPr/>
            <p:nvPr/>
          </p:nvSpPr>
          <p:spPr>
            <a:xfrm>
              <a:off x="6291336" y="3873693"/>
              <a:ext cx="249014" cy="132991"/>
            </a:xfrm>
            <a:prstGeom prst="rect">
              <a:avLst/>
            </a:prstGeom>
            <a:solidFill>
              <a:srgbClr val="E2231A">
                <a:alpha val="100000"/>
              </a:srgbClr>
            </a:solidFill>
          </p:spPr>
          <p:txBody>
            <a:bodyPr/>
            <a:lstStyle/>
            <a:p/>
          </p:txBody>
        </p:sp>
        <p:sp>
          <p:nvSpPr>
            <p:cNvPr id="41" name="rc41"/>
            <p:cNvSpPr/>
            <p:nvPr/>
          </p:nvSpPr>
          <p:spPr>
            <a:xfrm>
              <a:off x="6568018" y="3939996"/>
              <a:ext cx="249014" cy="66689"/>
            </a:xfrm>
            <a:prstGeom prst="rect">
              <a:avLst/>
            </a:prstGeom>
            <a:solidFill>
              <a:srgbClr val="E2231A">
                <a:alpha val="100000"/>
              </a:srgbClr>
            </a:solidFill>
          </p:spPr>
          <p:txBody>
            <a:bodyPr/>
            <a:lstStyle/>
            <a:p/>
          </p:txBody>
        </p:sp>
        <p:sp>
          <p:nvSpPr>
            <p:cNvPr id="42" name="rc42"/>
            <p:cNvSpPr/>
            <p:nvPr/>
          </p:nvSpPr>
          <p:spPr>
            <a:xfrm>
              <a:off x="6844701" y="3939802"/>
              <a:ext cx="249014" cy="66882"/>
            </a:xfrm>
            <a:prstGeom prst="rect">
              <a:avLst/>
            </a:prstGeom>
            <a:solidFill>
              <a:srgbClr val="E2231A">
                <a:alpha val="100000"/>
              </a:srgbClr>
            </a:solidFill>
          </p:spPr>
          <p:txBody>
            <a:bodyPr/>
            <a:lstStyle/>
            <a:p/>
          </p:txBody>
        </p:sp>
        <p:sp>
          <p:nvSpPr>
            <p:cNvPr id="43" name="rc43"/>
            <p:cNvSpPr/>
            <p:nvPr/>
          </p:nvSpPr>
          <p:spPr>
            <a:xfrm>
              <a:off x="7121383" y="3940170"/>
              <a:ext cx="249014" cy="66515"/>
            </a:xfrm>
            <a:prstGeom prst="rect">
              <a:avLst/>
            </a:prstGeom>
            <a:solidFill>
              <a:srgbClr val="E2231A">
                <a:alpha val="100000"/>
              </a:srgbClr>
            </a:solidFill>
          </p:spPr>
          <p:txBody>
            <a:bodyPr/>
            <a:lstStyle/>
            <a:p/>
          </p:txBody>
        </p:sp>
        <p:sp>
          <p:nvSpPr>
            <p:cNvPr id="44" name="rc44"/>
            <p:cNvSpPr/>
            <p:nvPr/>
          </p:nvSpPr>
          <p:spPr>
            <a:xfrm>
              <a:off x="7398065" y="3940537"/>
              <a:ext cx="249014" cy="66147"/>
            </a:xfrm>
            <a:prstGeom prst="rect">
              <a:avLst/>
            </a:prstGeom>
            <a:solidFill>
              <a:srgbClr val="E2231A">
                <a:alpha val="100000"/>
              </a:srgbClr>
            </a:solidFill>
          </p:spPr>
          <p:txBody>
            <a:bodyPr/>
            <a:lstStyle/>
            <a:p/>
          </p:txBody>
        </p:sp>
        <p:sp>
          <p:nvSpPr>
            <p:cNvPr id="45" name="rc45"/>
            <p:cNvSpPr/>
            <p:nvPr/>
          </p:nvSpPr>
          <p:spPr>
            <a:xfrm>
              <a:off x="7674748" y="3941331"/>
              <a:ext cx="249014" cy="65353"/>
            </a:xfrm>
            <a:prstGeom prst="rect">
              <a:avLst/>
            </a:prstGeom>
            <a:solidFill>
              <a:srgbClr val="E2231A">
                <a:alpha val="100000"/>
              </a:srgbClr>
            </a:solidFill>
          </p:spPr>
          <p:txBody>
            <a:bodyPr/>
            <a:lstStyle/>
            <a:p/>
          </p:txBody>
        </p:sp>
        <p:sp>
          <p:nvSpPr>
            <p:cNvPr id="46" name="rc46"/>
            <p:cNvSpPr/>
            <p:nvPr/>
          </p:nvSpPr>
          <p:spPr>
            <a:xfrm>
              <a:off x="7951430" y="3941524"/>
              <a:ext cx="249014" cy="65160"/>
            </a:xfrm>
            <a:prstGeom prst="rect">
              <a:avLst/>
            </a:prstGeom>
            <a:solidFill>
              <a:srgbClr val="E2231A">
                <a:alpha val="100000"/>
              </a:srgbClr>
            </a:solidFill>
          </p:spPr>
          <p:txBody>
            <a:bodyPr/>
            <a:lstStyle/>
            <a:p/>
          </p:txBody>
        </p:sp>
        <p:sp>
          <p:nvSpPr>
            <p:cNvPr id="47" name="rc47"/>
            <p:cNvSpPr/>
            <p:nvPr/>
          </p:nvSpPr>
          <p:spPr>
            <a:xfrm>
              <a:off x="3524513" y="2403123"/>
              <a:ext cx="249014" cy="1473027"/>
            </a:xfrm>
            <a:prstGeom prst="rect">
              <a:avLst/>
            </a:prstGeom>
            <a:solidFill>
              <a:srgbClr val="B3B3B3">
                <a:alpha val="100000"/>
              </a:srgbClr>
            </a:solidFill>
          </p:spPr>
          <p:txBody>
            <a:bodyPr/>
            <a:lstStyle/>
            <a:p/>
          </p:txBody>
        </p:sp>
        <p:sp>
          <p:nvSpPr>
            <p:cNvPr id="48" name="rc48"/>
            <p:cNvSpPr/>
            <p:nvPr/>
          </p:nvSpPr>
          <p:spPr>
            <a:xfrm>
              <a:off x="3801195" y="2396582"/>
              <a:ext cx="249014" cy="1483787"/>
            </a:xfrm>
            <a:prstGeom prst="rect">
              <a:avLst/>
            </a:prstGeom>
            <a:solidFill>
              <a:srgbClr val="B3B3B3">
                <a:alpha val="100000"/>
              </a:srgbClr>
            </a:solidFill>
          </p:spPr>
          <p:txBody>
            <a:bodyPr/>
            <a:lstStyle/>
            <a:p/>
          </p:txBody>
        </p:sp>
        <p:sp>
          <p:nvSpPr>
            <p:cNvPr id="49" name="rc49"/>
            <p:cNvSpPr/>
            <p:nvPr/>
          </p:nvSpPr>
          <p:spPr>
            <a:xfrm>
              <a:off x="4077877" y="2457466"/>
              <a:ext cx="249014" cy="1486245"/>
            </a:xfrm>
            <a:prstGeom prst="rect">
              <a:avLst/>
            </a:prstGeom>
            <a:solidFill>
              <a:srgbClr val="B3B3B3">
                <a:alpha val="100000"/>
              </a:srgbClr>
            </a:solidFill>
          </p:spPr>
          <p:txBody>
            <a:bodyPr/>
            <a:lstStyle/>
            <a:p/>
          </p:txBody>
        </p:sp>
        <p:sp>
          <p:nvSpPr>
            <p:cNvPr id="50" name="rc50"/>
            <p:cNvSpPr/>
            <p:nvPr/>
          </p:nvSpPr>
          <p:spPr>
            <a:xfrm>
              <a:off x="4354560" y="2474070"/>
              <a:ext cx="249014" cy="1469408"/>
            </a:xfrm>
            <a:prstGeom prst="rect">
              <a:avLst/>
            </a:prstGeom>
            <a:solidFill>
              <a:srgbClr val="B3B3B3">
                <a:alpha val="100000"/>
              </a:srgbClr>
            </a:solidFill>
          </p:spPr>
          <p:txBody>
            <a:bodyPr/>
            <a:lstStyle/>
            <a:p/>
          </p:txBody>
        </p:sp>
        <p:sp>
          <p:nvSpPr>
            <p:cNvPr id="51" name="rc51"/>
            <p:cNvSpPr/>
            <p:nvPr/>
          </p:nvSpPr>
          <p:spPr>
            <a:xfrm>
              <a:off x="4631242" y="2500893"/>
              <a:ext cx="249014" cy="1442005"/>
            </a:xfrm>
            <a:prstGeom prst="rect">
              <a:avLst/>
            </a:prstGeom>
            <a:solidFill>
              <a:srgbClr val="B3B3B3">
                <a:alpha val="100000"/>
              </a:srgbClr>
            </a:solidFill>
          </p:spPr>
          <p:txBody>
            <a:bodyPr/>
            <a:lstStyle/>
            <a:p/>
          </p:txBody>
        </p:sp>
        <p:sp>
          <p:nvSpPr>
            <p:cNvPr id="52" name="rc52"/>
            <p:cNvSpPr/>
            <p:nvPr/>
          </p:nvSpPr>
          <p:spPr>
            <a:xfrm>
              <a:off x="4907924" y="2499693"/>
              <a:ext cx="249014" cy="1442644"/>
            </a:xfrm>
            <a:prstGeom prst="rect">
              <a:avLst/>
            </a:prstGeom>
            <a:solidFill>
              <a:srgbClr val="B3B3B3">
                <a:alpha val="100000"/>
              </a:srgbClr>
            </a:solidFill>
          </p:spPr>
          <p:txBody>
            <a:bodyPr/>
            <a:lstStyle/>
            <a:p/>
          </p:txBody>
        </p:sp>
        <p:sp>
          <p:nvSpPr>
            <p:cNvPr id="53" name="rc53"/>
            <p:cNvSpPr/>
            <p:nvPr/>
          </p:nvSpPr>
          <p:spPr>
            <a:xfrm>
              <a:off x="5184607" y="2489649"/>
              <a:ext cx="249014" cy="1452049"/>
            </a:xfrm>
            <a:prstGeom prst="rect">
              <a:avLst/>
            </a:prstGeom>
            <a:solidFill>
              <a:srgbClr val="B3B3B3">
                <a:alpha val="100000"/>
              </a:srgbClr>
            </a:solidFill>
          </p:spPr>
          <p:txBody>
            <a:bodyPr/>
            <a:lstStyle/>
            <a:p/>
          </p:txBody>
        </p:sp>
        <p:sp>
          <p:nvSpPr>
            <p:cNvPr id="54" name="rc54"/>
            <p:cNvSpPr/>
            <p:nvPr/>
          </p:nvSpPr>
          <p:spPr>
            <a:xfrm>
              <a:off x="5461289" y="3049889"/>
              <a:ext cx="249014" cy="825952"/>
            </a:xfrm>
            <a:prstGeom prst="rect">
              <a:avLst/>
            </a:prstGeom>
            <a:solidFill>
              <a:srgbClr val="B3B3B3">
                <a:alpha val="100000"/>
              </a:srgbClr>
            </a:solidFill>
          </p:spPr>
          <p:txBody>
            <a:bodyPr/>
            <a:lstStyle/>
            <a:p/>
          </p:txBody>
        </p:sp>
        <p:sp>
          <p:nvSpPr>
            <p:cNvPr id="55" name="rc55"/>
            <p:cNvSpPr/>
            <p:nvPr/>
          </p:nvSpPr>
          <p:spPr>
            <a:xfrm>
              <a:off x="5737971" y="3877893"/>
              <a:ext cx="249014" cy="62838"/>
            </a:xfrm>
            <a:prstGeom prst="rect">
              <a:avLst/>
            </a:prstGeom>
            <a:solidFill>
              <a:srgbClr val="B3B3B3">
                <a:alpha val="100000"/>
              </a:srgbClr>
            </a:solidFill>
          </p:spPr>
          <p:txBody>
            <a:bodyPr/>
            <a:lstStyle/>
            <a:p/>
          </p:txBody>
        </p:sp>
        <p:sp>
          <p:nvSpPr>
            <p:cNvPr id="56" name="rc56"/>
            <p:cNvSpPr/>
            <p:nvPr/>
          </p:nvSpPr>
          <p:spPr>
            <a:xfrm>
              <a:off x="6014654" y="3876790"/>
              <a:ext cx="249014" cy="63496"/>
            </a:xfrm>
            <a:prstGeom prst="rect">
              <a:avLst/>
            </a:prstGeom>
            <a:solidFill>
              <a:srgbClr val="B3B3B3">
                <a:alpha val="100000"/>
              </a:srgbClr>
            </a:solidFill>
          </p:spPr>
          <p:txBody>
            <a:bodyPr/>
            <a:lstStyle/>
            <a:p/>
          </p:txBody>
        </p:sp>
        <p:sp>
          <p:nvSpPr>
            <p:cNvPr id="57" name="rc57"/>
            <p:cNvSpPr/>
            <p:nvPr/>
          </p:nvSpPr>
          <p:spPr>
            <a:xfrm>
              <a:off x="6568018" y="3874796"/>
              <a:ext cx="249014" cy="65199"/>
            </a:xfrm>
            <a:prstGeom prst="rect">
              <a:avLst/>
            </a:prstGeom>
            <a:solidFill>
              <a:srgbClr val="B3B3B3">
                <a:alpha val="100000"/>
              </a:srgbClr>
            </a:solidFill>
          </p:spPr>
          <p:txBody>
            <a:bodyPr/>
            <a:lstStyle/>
            <a:p/>
          </p:txBody>
        </p:sp>
        <p:sp>
          <p:nvSpPr>
            <p:cNvPr id="58" name="rc58"/>
            <p:cNvSpPr/>
            <p:nvPr/>
          </p:nvSpPr>
          <p:spPr>
            <a:xfrm>
              <a:off x="7398065" y="3940112"/>
              <a:ext cx="249014" cy="425"/>
            </a:xfrm>
            <a:prstGeom prst="rect">
              <a:avLst/>
            </a:prstGeom>
            <a:solidFill>
              <a:srgbClr val="B3B3B3">
                <a:alpha val="100000"/>
              </a:srgbClr>
            </a:solidFill>
          </p:spPr>
          <p:txBody>
            <a:bodyPr/>
            <a:lstStyle/>
            <a:p/>
          </p:txBody>
        </p:sp>
        <p:sp>
          <p:nvSpPr>
            <p:cNvPr id="59" name="rc59"/>
            <p:cNvSpPr/>
            <p:nvPr/>
          </p:nvSpPr>
          <p:spPr>
            <a:xfrm>
              <a:off x="7674748" y="3940208"/>
              <a:ext cx="249014" cy="1122"/>
            </a:xfrm>
            <a:prstGeom prst="rect">
              <a:avLst/>
            </a:prstGeom>
            <a:solidFill>
              <a:srgbClr val="B3B3B3">
                <a:alpha val="100000"/>
              </a:srgbClr>
            </a:solidFill>
          </p:spPr>
          <p:txBody>
            <a:bodyPr/>
            <a:lstStyle/>
            <a:p/>
          </p:txBody>
        </p:sp>
        <p:sp>
          <p:nvSpPr>
            <p:cNvPr id="60" name="rc60"/>
            <p:cNvSpPr/>
            <p:nvPr/>
          </p:nvSpPr>
          <p:spPr>
            <a:xfrm>
              <a:off x="7951430" y="3940576"/>
              <a:ext cx="249014" cy="948"/>
            </a:xfrm>
            <a:prstGeom prst="rect">
              <a:avLst/>
            </a:prstGeom>
            <a:solidFill>
              <a:srgbClr val="B3B3B3">
                <a:alpha val="100000"/>
              </a:srgbClr>
            </a:solidFill>
          </p:spPr>
          <p:txBody>
            <a:bodyPr/>
            <a:lstStyle/>
            <a:p/>
          </p:txBody>
        </p:sp>
        <p:sp>
          <p:nvSpPr>
            <p:cNvPr id="61" name="pl61"/>
            <p:cNvSpPr/>
            <p:nvPr/>
          </p:nvSpPr>
          <p:spPr>
            <a:xfrm>
              <a:off x="1435561" y="1226758"/>
              <a:ext cx="6640376" cy="589681"/>
            </a:xfrm>
            <a:custGeom>
              <a:avLst/>
              <a:pathLst>
                <a:path w="6640376" h="589681">
                  <a:moveTo>
                    <a:pt x="0" y="589681"/>
                  </a:moveTo>
                  <a:lnTo>
                    <a:pt x="276682" y="196560"/>
                  </a:lnTo>
                  <a:lnTo>
                    <a:pt x="553364" y="28080"/>
                  </a:lnTo>
                  <a:lnTo>
                    <a:pt x="830047" y="112320"/>
                  </a:lnTo>
                  <a:lnTo>
                    <a:pt x="1106729" y="112320"/>
                  </a:lnTo>
                  <a:lnTo>
                    <a:pt x="1383411" y="84240"/>
                  </a:lnTo>
                  <a:lnTo>
                    <a:pt x="1660094" y="84240"/>
                  </a:lnTo>
                  <a:lnTo>
                    <a:pt x="1936776" y="0"/>
                  </a:lnTo>
                  <a:lnTo>
                    <a:pt x="2213458" y="28080"/>
                  </a:lnTo>
                  <a:lnTo>
                    <a:pt x="2490141" y="28080"/>
                  </a:lnTo>
                  <a:lnTo>
                    <a:pt x="2766823" y="0"/>
                  </a:lnTo>
                  <a:lnTo>
                    <a:pt x="3043505" y="0"/>
                  </a:lnTo>
                  <a:lnTo>
                    <a:pt x="3320188" y="0"/>
                  </a:lnTo>
                  <a:lnTo>
                    <a:pt x="3596870" y="0"/>
                  </a:lnTo>
                  <a:lnTo>
                    <a:pt x="3873552" y="0"/>
                  </a:lnTo>
                  <a:lnTo>
                    <a:pt x="4150235" y="28080"/>
                  </a:lnTo>
                  <a:lnTo>
                    <a:pt x="4426917" y="0"/>
                  </a:lnTo>
                  <a:lnTo>
                    <a:pt x="4703599" y="0"/>
                  </a:lnTo>
                  <a:lnTo>
                    <a:pt x="4980282" y="28080"/>
                  </a:lnTo>
                  <a:lnTo>
                    <a:pt x="5256964" y="0"/>
                  </a:lnTo>
                  <a:lnTo>
                    <a:pt x="5533646" y="0"/>
                  </a:lnTo>
                  <a:lnTo>
                    <a:pt x="5810329" y="0"/>
                  </a:lnTo>
                  <a:lnTo>
                    <a:pt x="6087011" y="0"/>
                  </a:lnTo>
                  <a:lnTo>
                    <a:pt x="6363693" y="0"/>
                  </a:lnTo>
                  <a:lnTo>
                    <a:pt x="6640376" y="0"/>
                  </a:lnTo>
                </a:path>
              </a:pathLst>
            </a:custGeom>
            <a:ln w="27101" cap="flat">
              <a:solidFill>
                <a:srgbClr val="0058AB">
                  <a:alpha val="100000"/>
                </a:srgbClr>
              </a:solidFill>
              <a:prstDash val="solid"/>
              <a:round/>
            </a:ln>
          </p:spPr>
          <p:txBody>
            <a:bodyPr/>
            <a:lstStyle/>
            <a:p/>
          </p:txBody>
        </p:sp>
        <p:sp>
          <p:nvSpPr>
            <p:cNvPr id="62" name="pl62"/>
            <p:cNvSpPr/>
            <p:nvPr/>
          </p:nvSpPr>
          <p:spPr>
            <a:xfrm>
              <a:off x="3649020" y="1226758"/>
              <a:ext cx="4426917" cy="673921"/>
            </a:xfrm>
            <a:custGeom>
              <a:avLst/>
              <a:pathLst>
                <a:path w="4426917" h="673921">
                  <a:moveTo>
                    <a:pt x="0" y="673921"/>
                  </a:moveTo>
                  <a:lnTo>
                    <a:pt x="276682" y="673921"/>
                  </a:lnTo>
                  <a:lnTo>
                    <a:pt x="553364" y="645841"/>
                  </a:lnTo>
                  <a:lnTo>
                    <a:pt x="830047" y="645841"/>
                  </a:lnTo>
                  <a:lnTo>
                    <a:pt x="1106729" y="645841"/>
                  </a:lnTo>
                  <a:lnTo>
                    <a:pt x="1383411" y="645841"/>
                  </a:lnTo>
                  <a:lnTo>
                    <a:pt x="1660094" y="645841"/>
                  </a:lnTo>
                  <a:lnTo>
                    <a:pt x="1936776" y="393120"/>
                  </a:lnTo>
                  <a:lnTo>
                    <a:pt x="2213458" y="28080"/>
                  </a:lnTo>
                  <a:lnTo>
                    <a:pt x="2490141" y="28080"/>
                  </a:lnTo>
                  <a:lnTo>
                    <a:pt x="2766823" y="0"/>
                  </a:lnTo>
                  <a:lnTo>
                    <a:pt x="3043505" y="28080"/>
                  </a:lnTo>
                  <a:lnTo>
                    <a:pt x="3320188" y="0"/>
                  </a:lnTo>
                  <a:lnTo>
                    <a:pt x="3596870" y="0"/>
                  </a:lnTo>
                  <a:lnTo>
                    <a:pt x="3873552" y="0"/>
                  </a:lnTo>
                  <a:lnTo>
                    <a:pt x="4150235" y="0"/>
                  </a:lnTo>
                  <a:lnTo>
                    <a:pt x="4426917" y="0"/>
                  </a:lnTo>
                </a:path>
              </a:pathLst>
            </a:custGeom>
            <a:ln w="27101" cap="flat">
              <a:solidFill>
                <a:srgbClr val="333333">
                  <a:alpha val="100000"/>
                </a:srgbClr>
              </a:solidFill>
              <a:prstDash val="solid"/>
              <a:round/>
            </a:ln>
          </p:spPr>
          <p:txBody>
            <a:bodyPr/>
            <a:lstStyle/>
            <a:p/>
          </p:txBody>
        </p:sp>
        <p:sp>
          <p:nvSpPr>
            <p:cNvPr id="63" name="tx63"/>
            <p:cNvSpPr/>
            <p:nvPr/>
          </p:nvSpPr>
          <p:spPr>
            <a:xfrm>
              <a:off x="6622187"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4" name="tx64"/>
            <p:cNvSpPr/>
            <p:nvPr/>
          </p:nvSpPr>
          <p:spPr>
            <a:xfrm>
              <a:off x="689887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5" name="tx65"/>
            <p:cNvSpPr/>
            <p:nvPr/>
          </p:nvSpPr>
          <p:spPr>
            <a:xfrm>
              <a:off x="717555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6" name="tx66"/>
            <p:cNvSpPr/>
            <p:nvPr/>
          </p:nvSpPr>
          <p:spPr>
            <a:xfrm>
              <a:off x="7452234"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7" name="tx67"/>
            <p:cNvSpPr/>
            <p:nvPr/>
          </p:nvSpPr>
          <p:spPr>
            <a:xfrm>
              <a:off x="7728917"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8" name="tx68"/>
            <p:cNvSpPr/>
            <p:nvPr/>
          </p:nvSpPr>
          <p:spPr>
            <a:xfrm>
              <a:off x="8005599"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9" name="tx69"/>
            <p:cNvSpPr/>
            <p:nvPr/>
          </p:nvSpPr>
          <p:spPr>
            <a:xfrm>
              <a:off x="6622187"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0" name="tx70"/>
            <p:cNvSpPr/>
            <p:nvPr/>
          </p:nvSpPr>
          <p:spPr>
            <a:xfrm>
              <a:off x="689887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1" name="tx71"/>
            <p:cNvSpPr/>
            <p:nvPr/>
          </p:nvSpPr>
          <p:spPr>
            <a:xfrm>
              <a:off x="717555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2" name="tx72"/>
            <p:cNvSpPr/>
            <p:nvPr/>
          </p:nvSpPr>
          <p:spPr>
            <a:xfrm>
              <a:off x="7452234"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3" name="tx73"/>
            <p:cNvSpPr/>
            <p:nvPr/>
          </p:nvSpPr>
          <p:spPr>
            <a:xfrm>
              <a:off x="7728917"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4" name="tx74"/>
            <p:cNvSpPr/>
            <p:nvPr/>
          </p:nvSpPr>
          <p:spPr>
            <a:xfrm>
              <a:off x="8005599"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5" name="tx75"/>
            <p:cNvSpPr/>
            <p:nvPr/>
          </p:nvSpPr>
          <p:spPr>
            <a:xfrm>
              <a:off x="1330067" y="312384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87.1</a:t>
              </a:r>
            </a:p>
          </p:txBody>
        </p:sp>
        <p:sp>
          <p:nvSpPr>
            <p:cNvPr id="76" name="tx76"/>
            <p:cNvSpPr/>
            <p:nvPr/>
          </p:nvSpPr>
          <p:spPr>
            <a:xfrm>
              <a:off x="2713479" y="383797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77" name="tx77"/>
            <p:cNvSpPr/>
            <p:nvPr/>
          </p:nvSpPr>
          <p:spPr>
            <a:xfrm>
              <a:off x="4127035" y="39347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78" name="tx78"/>
            <p:cNvSpPr/>
            <p:nvPr/>
          </p:nvSpPr>
          <p:spPr>
            <a:xfrm>
              <a:off x="5510447" y="39008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79" name="tx79"/>
            <p:cNvSpPr/>
            <p:nvPr/>
          </p:nvSpPr>
          <p:spPr>
            <a:xfrm>
              <a:off x="6617176" y="39328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0" name="tx80"/>
            <p:cNvSpPr/>
            <p:nvPr/>
          </p:nvSpPr>
          <p:spPr>
            <a:xfrm>
              <a:off x="6893859" y="393275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1" name="tx81"/>
            <p:cNvSpPr/>
            <p:nvPr/>
          </p:nvSpPr>
          <p:spPr>
            <a:xfrm>
              <a:off x="7170541" y="39329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2" name="tx82"/>
            <p:cNvSpPr/>
            <p:nvPr/>
          </p:nvSpPr>
          <p:spPr>
            <a:xfrm>
              <a:off x="7447223" y="39331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3" name="tx83"/>
            <p:cNvSpPr/>
            <p:nvPr/>
          </p:nvSpPr>
          <p:spPr>
            <a:xfrm>
              <a:off x="7723906" y="39335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4" name="tx84"/>
            <p:cNvSpPr/>
            <p:nvPr/>
          </p:nvSpPr>
          <p:spPr>
            <a:xfrm>
              <a:off x="8000588" y="393361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5" name="tx85"/>
            <p:cNvSpPr/>
            <p:nvPr/>
          </p:nvSpPr>
          <p:spPr>
            <a:xfrm>
              <a:off x="4096891" y="3160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76.8</a:t>
              </a:r>
            </a:p>
          </p:txBody>
        </p:sp>
        <p:sp>
          <p:nvSpPr>
            <p:cNvPr id="86" name="tx86"/>
            <p:cNvSpPr/>
            <p:nvPr/>
          </p:nvSpPr>
          <p:spPr>
            <a:xfrm>
              <a:off x="5480302" y="342374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42.7</a:t>
              </a:r>
            </a:p>
          </p:txBody>
        </p:sp>
        <p:sp>
          <p:nvSpPr>
            <p:cNvPr id="87" name="tx87"/>
            <p:cNvSpPr/>
            <p:nvPr/>
          </p:nvSpPr>
          <p:spPr>
            <a:xfrm>
              <a:off x="6617176" y="386690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8" name="tx88"/>
            <p:cNvSpPr/>
            <p:nvPr/>
          </p:nvSpPr>
          <p:spPr>
            <a:xfrm>
              <a:off x="4107440" y="235123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80.1</a:t>
              </a:r>
            </a:p>
          </p:txBody>
        </p:sp>
        <p:sp>
          <p:nvSpPr>
            <p:cNvPr id="89" name="tx89"/>
            <p:cNvSpPr/>
            <p:nvPr/>
          </p:nvSpPr>
          <p:spPr>
            <a:xfrm>
              <a:off x="5490852" y="294365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49.4</a:t>
              </a:r>
            </a:p>
          </p:txBody>
        </p:sp>
        <p:sp>
          <p:nvSpPr>
            <p:cNvPr id="90" name="tx90"/>
            <p:cNvSpPr/>
            <p:nvPr/>
          </p:nvSpPr>
          <p:spPr>
            <a:xfrm>
              <a:off x="6624711" y="376856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91" name="tx91"/>
            <p:cNvSpPr/>
            <p:nvPr/>
          </p:nvSpPr>
          <p:spPr>
            <a:xfrm>
              <a:off x="7454758" y="383382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92" name="tx92"/>
            <p:cNvSpPr/>
            <p:nvPr/>
          </p:nvSpPr>
          <p:spPr>
            <a:xfrm>
              <a:off x="7731441" y="383392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93" name="tx93"/>
            <p:cNvSpPr/>
            <p:nvPr/>
          </p:nvSpPr>
          <p:spPr>
            <a:xfrm>
              <a:off x="8008123" y="383429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94" name="tx94"/>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5" name="tx95"/>
            <p:cNvSpPr/>
            <p:nvPr/>
          </p:nvSpPr>
          <p:spPr>
            <a:xfrm>
              <a:off x="655386" y="298693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6" name="tx96"/>
            <p:cNvSpPr/>
            <p:nvPr/>
          </p:nvSpPr>
          <p:spPr>
            <a:xfrm>
              <a:off x="577692" y="201930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7" name="tx97"/>
            <p:cNvSpPr/>
            <p:nvPr/>
          </p:nvSpPr>
          <p:spPr>
            <a:xfrm>
              <a:off x="577692" y="105167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98" name="tx9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4" name="tx11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5" name="pl115"/>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7" name="tx117"/>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686533" y="4909475"/>
              <a:ext cx="201456" cy="201456"/>
            </a:xfrm>
            <a:prstGeom prst="rect">
              <a:avLst/>
            </a:prstGeom>
            <a:solidFill>
              <a:srgbClr val="E2231A">
                <a:alpha val="100000"/>
              </a:srgbClr>
            </a:solidFill>
          </p:spPr>
          <p:txBody>
            <a:bodyPr/>
            <a:lstStyle/>
            <a:p/>
          </p:txBody>
        </p:sp>
        <p:sp>
          <p:nvSpPr>
            <p:cNvPr id="120" name="rc120"/>
            <p:cNvSpPr/>
            <p:nvPr/>
          </p:nvSpPr>
          <p:spPr>
            <a:xfrm>
              <a:off x="5650692" y="4909475"/>
              <a:ext cx="201456" cy="201456"/>
            </a:xfrm>
            <a:prstGeom prst="rect">
              <a:avLst/>
            </a:prstGeom>
            <a:solidFill>
              <a:srgbClr val="B3B3B3">
                <a:alpha val="100000"/>
              </a:srgbClr>
            </a:solidFill>
          </p:spPr>
          <p:txBody>
            <a:bodyPr/>
            <a:lstStyle/>
            <a:p/>
          </p:txBody>
        </p:sp>
        <p:sp>
          <p:nvSpPr>
            <p:cNvPr id="121" name="tx121"/>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4" name="tx124"/>
            <p:cNvSpPr/>
            <p:nvPr/>
          </p:nvSpPr>
          <p:spPr>
            <a:xfrm>
              <a:off x="966584" y="661760"/>
              <a:ext cx="13606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DPRK, 2000-2024</a:t>
              </a:r>
            </a:p>
          </p:txBody>
        </p:sp>
        <p:sp>
          <p:nvSpPr>
            <p:cNvPr id="125" name="pl125"/>
            <p:cNvSpPr/>
            <p:nvPr/>
          </p:nvSpPr>
          <p:spPr>
            <a:xfrm>
              <a:off x="23219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34380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3656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3874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1" name="pl131"/>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2" name="pl132"/>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328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3547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7654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1054" y="5774644"/>
              <a:ext cx="3483615" cy="162162"/>
            </a:xfrm>
            <a:prstGeom prst="rect">
              <a:avLst/>
            </a:prstGeom>
            <a:solidFill>
              <a:srgbClr val="E2231A">
                <a:alpha val="100000"/>
              </a:srgbClr>
            </a:solidFill>
          </p:spPr>
          <p:txBody>
            <a:bodyPr/>
            <a:lstStyle/>
            <a:p/>
          </p:txBody>
        </p:sp>
        <p:sp>
          <p:nvSpPr>
            <p:cNvPr id="137" name="rc137"/>
            <p:cNvSpPr/>
            <p:nvPr/>
          </p:nvSpPr>
          <p:spPr>
            <a:xfrm>
              <a:off x="1311054" y="5571941"/>
              <a:ext cx="3413862" cy="162162"/>
            </a:xfrm>
            <a:prstGeom prst="rect">
              <a:avLst/>
            </a:prstGeom>
            <a:solidFill>
              <a:srgbClr val="E2231A">
                <a:alpha val="100000"/>
              </a:srgbClr>
            </a:solidFill>
          </p:spPr>
          <p:txBody>
            <a:bodyPr/>
            <a:lstStyle/>
            <a:p/>
          </p:txBody>
        </p:sp>
        <p:sp>
          <p:nvSpPr>
            <p:cNvPr id="138" name="rc138"/>
            <p:cNvSpPr/>
            <p:nvPr/>
          </p:nvSpPr>
          <p:spPr>
            <a:xfrm>
              <a:off x="1311054" y="5369238"/>
              <a:ext cx="3403752" cy="162162"/>
            </a:xfrm>
            <a:prstGeom prst="rect">
              <a:avLst/>
            </a:prstGeom>
            <a:solidFill>
              <a:srgbClr val="E2231A">
                <a:alpha val="100000"/>
              </a:srgbClr>
            </a:solidFill>
          </p:spPr>
          <p:txBody>
            <a:bodyPr/>
            <a:lstStyle/>
            <a:p/>
          </p:txBody>
        </p:sp>
        <p:sp>
          <p:nvSpPr>
            <p:cNvPr id="139" name="rc139"/>
            <p:cNvSpPr/>
            <p:nvPr/>
          </p:nvSpPr>
          <p:spPr>
            <a:xfrm>
              <a:off x="4794669" y="5774644"/>
              <a:ext cx="3405774" cy="162162"/>
            </a:xfrm>
            <a:prstGeom prst="rect">
              <a:avLst/>
            </a:prstGeom>
            <a:solidFill>
              <a:srgbClr val="B3B3B3">
                <a:alpha val="100000"/>
              </a:srgbClr>
            </a:solidFill>
          </p:spPr>
          <p:txBody>
            <a:bodyPr/>
            <a:lstStyle/>
            <a:p/>
          </p:txBody>
        </p:sp>
        <p:sp>
          <p:nvSpPr>
            <p:cNvPr id="140" name="rc140"/>
            <p:cNvSpPr/>
            <p:nvPr/>
          </p:nvSpPr>
          <p:spPr>
            <a:xfrm>
              <a:off x="4724916" y="5571941"/>
              <a:ext cx="58633" cy="162162"/>
            </a:xfrm>
            <a:prstGeom prst="rect">
              <a:avLst/>
            </a:prstGeom>
            <a:solidFill>
              <a:srgbClr val="B3B3B3">
                <a:alpha val="100000"/>
              </a:srgbClr>
            </a:solidFill>
          </p:spPr>
          <p:txBody>
            <a:bodyPr/>
            <a:lstStyle/>
            <a:p/>
          </p:txBody>
        </p:sp>
        <p:sp>
          <p:nvSpPr>
            <p:cNvPr id="141" name="rc141"/>
            <p:cNvSpPr/>
            <p:nvPr/>
          </p:nvSpPr>
          <p:spPr>
            <a:xfrm>
              <a:off x="4714807" y="5369238"/>
              <a:ext cx="49534" cy="162162"/>
            </a:xfrm>
            <a:prstGeom prst="rect">
              <a:avLst/>
            </a:prstGeom>
            <a:solidFill>
              <a:srgbClr val="B3B3B3">
                <a:alpha val="100000"/>
              </a:srgbClr>
            </a:solidFill>
          </p:spPr>
          <p:txBody>
            <a:bodyPr/>
            <a:lstStyle/>
            <a:p/>
          </p:txBody>
        </p:sp>
        <p:sp>
          <p:nvSpPr>
            <p:cNvPr id="142" name="tx142"/>
            <p:cNvSpPr/>
            <p:nvPr/>
          </p:nvSpPr>
          <p:spPr>
            <a:xfrm>
              <a:off x="8280816"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a:t>
              </a:r>
            </a:p>
          </p:txBody>
        </p:sp>
        <p:sp>
          <p:nvSpPr>
            <p:cNvPr id="143" name="tx143"/>
            <p:cNvSpPr/>
            <p:nvPr/>
          </p:nvSpPr>
          <p:spPr>
            <a:xfrm>
              <a:off x="4863921"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44" name="tx144"/>
            <p:cNvSpPr/>
            <p:nvPr/>
          </p:nvSpPr>
          <p:spPr>
            <a:xfrm>
              <a:off x="4844714"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45" name="tx145"/>
            <p:cNvSpPr/>
            <p:nvPr/>
          </p:nvSpPr>
          <p:spPr>
            <a:xfrm>
              <a:off x="2972489"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46" name="tx146"/>
            <p:cNvSpPr/>
            <p:nvPr/>
          </p:nvSpPr>
          <p:spPr>
            <a:xfrm>
              <a:off x="2937613"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47" name="tx147"/>
            <p:cNvSpPr/>
            <p:nvPr/>
          </p:nvSpPr>
          <p:spPr>
            <a:xfrm>
              <a:off x="2932558"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48" name="tx148"/>
            <p:cNvSpPr/>
            <p:nvPr/>
          </p:nvSpPr>
          <p:spPr>
            <a:xfrm>
              <a:off x="6417184"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49" name="tx149"/>
            <p:cNvSpPr/>
            <p:nvPr/>
          </p:nvSpPr>
          <p:spPr>
            <a:xfrm>
              <a:off x="4640097"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0" name="tx150"/>
            <p:cNvSpPr/>
            <p:nvPr/>
          </p:nvSpPr>
          <p:spPr>
            <a:xfrm>
              <a:off x="4625438"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1" name="tx151"/>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5" name="tx155"/>
            <p:cNvSpPr/>
            <p:nvPr/>
          </p:nvSpPr>
          <p:spPr>
            <a:xfrm>
              <a:off x="3247448"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56" name="tx156"/>
            <p:cNvSpPr/>
            <p:nvPr/>
          </p:nvSpPr>
          <p:spPr>
            <a:xfrm>
              <a:off x="5269280"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57" name="tx157"/>
            <p:cNvSpPr/>
            <p:nvPr/>
          </p:nvSpPr>
          <p:spPr>
            <a:xfrm>
              <a:off x="7291111"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58" name="tx158"/>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9" name="tx15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0" name="tx16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3,000 children missed their routine first dose of measles vaccine.
MCV2 is typically administered to children between 18 months and five years old. MCV2 coverage remained constant at 99%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99975"/>
            </a:xfrm>
            <a:custGeom>
              <a:avLst/>
              <a:pathLst>
                <a:path w="3397293" h="599975">
                  <a:moveTo>
                    <a:pt x="0" y="599975"/>
                  </a:moveTo>
                  <a:lnTo>
                    <a:pt x="141553" y="199991"/>
                  </a:lnTo>
                  <a:lnTo>
                    <a:pt x="283107" y="28570"/>
                  </a:lnTo>
                  <a:lnTo>
                    <a:pt x="424661" y="114281"/>
                  </a:lnTo>
                  <a:lnTo>
                    <a:pt x="566215" y="114281"/>
                  </a:lnTo>
                  <a:lnTo>
                    <a:pt x="707769" y="85710"/>
                  </a:lnTo>
                  <a:lnTo>
                    <a:pt x="849323" y="85710"/>
                  </a:lnTo>
                  <a:lnTo>
                    <a:pt x="990877" y="0"/>
                  </a:lnTo>
                  <a:lnTo>
                    <a:pt x="1132431" y="28570"/>
                  </a:lnTo>
                  <a:lnTo>
                    <a:pt x="1273984" y="28570"/>
                  </a:lnTo>
                  <a:lnTo>
                    <a:pt x="1415538" y="0"/>
                  </a:lnTo>
                  <a:lnTo>
                    <a:pt x="1557092" y="0"/>
                  </a:lnTo>
                  <a:lnTo>
                    <a:pt x="1698646" y="0"/>
                  </a:lnTo>
                  <a:lnTo>
                    <a:pt x="1840200" y="0"/>
                  </a:lnTo>
                  <a:lnTo>
                    <a:pt x="1981754" y="0"/>
                  </a:lnTo>
                  <a:lnTo>
                    <a:pt x="2123308" y="28570"/>
                  </a:lnTo>
                  <a:lnTo>
                    <a:pt x="2264862" y="0"/>
                  </a:lnTo>
                  <a:lnTo>
                    <a:pt x="2406416" y="0"/>
                  </a:lnTo>
                  <a:lnTo>
                    <a:pt x="2547969" y="2857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99975"/>
            </a:xfrm>
            <a:custGeom>
              <a:avLst/>
              <a:pathLst>
                <a:path w="3397293" h="599975">
                  <a:moveTo>
                    <a:pt x="0" y="599975"/>
                  </a:moveTo>
                  <a:lnTo>
                    <a:pt x="141553" y="199991"/>
                  </a:lnTo>
                  <a:lnTo>
                    <a:pt x="283107" y="28570"/>
                  </a:lnTo>
                  <a:lnTo>
                    <a:pt x="424661" y="114281"/>
                  </a:lnTo>
                  <a:lnTo>
                    <a:pt x="566215" y="114281"/>
                  </a:lnTo>
                  <a:lnTo>
                    <a:pt x="707769" y="85710"/>
                  </a:lnTo>
                  <a:lnTo>
                    <a:pt x="849323" y="85710"/>
                  </a:lnTo>
                  <a:lnTo>
                    <a:pt x="990877" y="0"/>
                  </a:lnTo>
                  <a:lnTo>
                    <a:pt x="1132431" y="28570"/>
                  </a:lnTo>
                  <a:lnTo>
                    <a:pt x="1273984" y="28570"/>
                  </a:lnTo>
                  <a:lnTo>
                    <a:pt x="1415538" y="0"/>
                  </a:lnTo>
                  <a:lnTo>
                    <a:pt x="1557092" y="0"/>
                  </a:lnTo>
                  <a:lnTo>
                    <a:pt x="1698646" y="0"/>
                  </a:lnTo>
                  <a:lnTo>
                    <a:pt x="1840200" y="0"/>
                  </a:lnTo>
                  <a:lnTo>
                    <a:pt x="1981754" y="0"/>
                  </a:lnTo>
                  <a:lnTo>
                    <a:pt x="2123308" y="28570"/>
                  </a:lnTo>
                  <a:lnTo>
                    <a:pt x="2264862" y="0"/>
                  </a:lnTo>
                  <a:lnTo>
                    <a:pt x="2406416" y="0"/>
                  </a:lnTo>
                  <a:lnTo>
                    <a:pt x="2547969" y="2857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99975"/>
            </a:xfrm>
            <a:custGeom>
              <a:avLst/>
              <a:pathLst>
                <a:path w="3397293" h="599975">
                  <a:moveTo>
                    <a:pt x="0" y="599975"/>
                  </a:moveTo>
                  <a:lnTo>
                    <a:pt x="141553" y="199991"/>
                  </a:lnTo>
                  <a:lnTo>
                    <a:pt x="283107" y="28570"/>
                  </a:lnTo>
                  <a:lnTo>
                    <a:pt x="424661" y="114281"/>
                  </a:lnTo>
                  <a:lnTo>
                    <a:pt x="566215" y="114281"/>
                  </a:lnTo>
                  <a:lnTo>
                    <a:pt x="707769" y="85710"/>
                  </a:lnTo>
                  <a:lnTo>
                    <a:pt x="849323" y="85710"/>
                  </a:lnTo>
                  <a:lnTo>
                    <a:pt x="990877" y="0"/>
                  </a:lnTo>
                  <a:lnTo>
                    <a:pt x="1132431" y="28570"/>
                  </a:lnTo>
                  <a:lnTo>
                    <a:pt x="1273984" y="28570"/>
                  </a:lnTo>
                  <a:lnTo>
                    <a:pt x="1415538" y="0"/>
                  </a:lnTo>
                  <a:lnTo>
                    <a:pt x="1557092" y="0"/>
                  </a:lnTo>
                  <a:lnTo>
                    <a:pt x="1698646" y="0"/>
                  </a:lnTo>
                  <a:lnTo>
                    <a:pt x="1840200" y="0"/>
                  </a:lnTo>
                  <a:lnTo>
                    <a:pt x="1981754" y="0"/>
                  </a:lnTo>
                  <a:lnTo>
                    <a:pt x="2123308" y="28570"/>
                  </a:lnTo>
                  <a:lnTo>
                    <a:pt x="2264862" y="0"/>
                  </a:lnTo>
                  <a:lnTo>
                    <a:pt x="2406416" y="0"/>
                  </a:lnTo>
                  <a:lnTo>
                    <a:pt x="2547969" y="2857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22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22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89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14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9312" y="4833415"/>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DPRK</a:t>
              </a:r>
            </a:p>
          </p:txBody>
        </p:sp>
        <p:sp>
          <p:nvSpPr>
            <p:cNvPr id="60" name="tx60"/>
            <p:cNvSpPr/>
            <p:nvPr/>
          </p:nvSpPr>
          <p:spPr>
            <a:xfrm>
              <a:off x="276607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853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12466" y="471005"/>
              <a:ext cx="24142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DPRK, 2000-2024</a:t>
              </a:r>
            </a:p>
          </p:txBody>
        </p:sp>
        <p:sp>
          <p:nvSpPr>
            <p:cNvPr id="63" name="pl63"/>
            <p:cNvSpPr/>
            <p:nvPr/>
          </p:nvSpPr>
          <p:spPr>
            <a:xfrm>
              <a:off x="5267799" y="33030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281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718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343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968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594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96891"/>
              <a:ext cx="3397293" cy="1968668"/>
            </a:xfrm>
            <a:custGeom>
              <a:avLst/>
              <a:pathLst>
                <a:path w="3397293" h="1968668">
                  <a:moveTo>
                    <a:pt x="0" y="1968668"/>
                  </a:moveTo>
                  <a:lnTo>
                    <a:pt x="141553" y="656222"/>
                  </a:lnTo>
                  <a:lnTo>
                    <a:pt x="283107" y="93746"/>
                  </a:lnTo>
                  <a:lnTo>
                    <a:pt x="424661" y="374984"/>
                  </a:lnTo>
                  <a:lnTo>
                    <a:pt x="566215" y="374984"/>
                  </a:lnTo>
                  <a:lnTo>
                    <a:pt x="707769" y="281238"/>
                  </a:lnTo>
                  <a:lnTo>
                    <a:pt x="849323" y="281238"/>
                  </a:lnTo>
                  <a:lnTo>
                    <a:pt x="990877" y="0"/>
                  </a:lnTo>
                  <a:lnTo>
                    <a:pt x="1132431" y="93746"/>
                  </a:lnTo>
                  <a:lnTo>
                    <a:pt x="1273984" y="93746"/>
                  </a:lnTo>
                  <a:lnTo>
                    <a:pt x="1415538" y="0"/>
                  </a:lnTo>
                  <a:lnTo>
                    <a:pt x="1557092" y="0"/>
                  </a:lnTo>
                  <a:lnTo>
                    <a:pt x="1698646" y="0"/>
                  </a:lnTo>
                  <a:lnTo>
                    <a:pt x="1840200" y="0"/>
                  </a:lnTo>
                  <a:lnTo>
                    <a:pt x="1981754" y="0"/>
                  </a:lnTo>
                  <a:lnTo>
                    <a:pt x="2123308" y="93746"/>
                  </a:lnTo>
                  <a:lnTo>
                    <a:pt x="2264862" y="0"/>
                  </a:lnTo>
                  <a:lnTo>
                    <a:pt x="2406416" y="0"/>
                  </a:lnTo>
                  <a:lnTo>
                    <a:pt x="2547969" y="93746"/>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896891"/>
              <a:ext cx="3397293" cy="1406192"/>
            </a:xfrm>
            <a:custGeom>
              <a:avLst/>
              <a:pathLst>
                <a:path w="3397293" h="1406192">
                  <a:moveTo>
                    <a:pt x="0" y="1406192"/>
                  </a:moveTo>
                  <a:lnTo>
                    <a:pt x="141553" y="1312445"/>
                  </a:lnTo>
                  <a:lnTo>
                    <a:pt x="283107" y="1312445"/>
                  </a:lnTo>
                  <a:lnTo>
                    <a:pt x="424661" y="1218699"/>
                  </a:lnTo>
                  <a:lnTo>
                    <a:pt x="566215" y="1031207"/>
                  </a:lnTo>
                  <a:lnTo>
                    <a:pt x="707769" y="843715"/>
                  </a:lnTo>
                  <a:lnTo>
                    <a:pt x="849323" y="656222"/>
                  </a:lnTo>
                  <a:lnTo>
                    <a:pt x="990877" y="656222"/>
                  </a:lnTo>
                  <a:lnTo>
                    <a:pt x="1132431" y="468730"/>
                  </a:lnTo>
                  <a:lnTo>
                    <a:pt x="1273984" y="281238"/>
                  </a:lnTo>
                  <a:lnTo>
                    <a:pt x="1415538" y="187492"/>
                  </a:lnTo>
                  <a:lnTo>
                    <a:pt x="1557092" y="187492"/>
                  </a:lnTo>
                  <a:lnTo>
                    <a:pt x="1698646" y="187492"/>
                  </a:lnTo>
                  <a:lnTo>
                    <a:pt x="1840200" y="187492"/>
                  </a:lnTo>
                  <a:lnTo>
                    <a:pt x="1981754" y="187492"/>
                  </a:lnTo>
                  <a:lnTo>
                    <a:pt x="2123308" y="187492"/>
                  </a:lnTo>
                  <a:lnTo>
                    <a:pt x="2264862" y="93746"/>
                  </a:lnTo>
                  <a:lnTo>
                    <a:pt x="2406416" y="93746"/>
                  </a:lnTo>
                  <a:lnTo>
                    <a:pt x="2547969" y="0"/>
                  </a:lnTo>
                  <a:lnTo>
                    <a:pt x="2689523" y="0"/>
                  </a:lnTo>
                  <a:lnTo>
                    <a:pt x="2831077" y="281238"/>
                  </a:lnTo>
                  <a:lnTo>
                    <a:pt x="2972631" y="468730"/>
                  </a:lnTo>
                  <a:lnTo>
                    <a:pt x="3114185" y="281238"/>
                  </a:lnTo>
                  <a:lnTo>
                    <a:pt x="3255739" y="281238"/>
                  </a:lnTo>
                  <a:lnTo>
                    <a:pt x="3397293" y="187492"/>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03145"/>
              <a:ext cx="3397293" cy="1124953"/>
            </a:xfrm>
            <a:custGeom>
              <a:avLst/>
              <a:pathLst>
                <a:path w="3397293" h="1124953">
                  <a:moveTo>
                    <a:pt x="0" y="1124953"/>
                  </a:moveTo>
                  <a:lnTo>
                    <a:pt x="141553" y="1124953"/>
                  </a:lnTo>
                  <a:lnTo>
                    <a:pt x="283107" y="1124953"/>
                  </a:lnTo>
                  <a:lnTo>
                    <a:pt x="424661" y="1031207"/>
                  </a:lnTo>
                  <a:lnTo>
                    <a:pt x="566215" y="843715"/>
                  </a:lnTo>
                  <a:lnTo>
                    <a:pt x="707769" y="843715"/>
                  </a:lnTo>
                  <a:lnTo>
                    <a:pt x="849323" y="468730"/>
                  </a:lnTo>
                  <a:lnTo>
                    <a:pt x="990877" y="562476"/>
                  </a:lnTo>
                  <a:lnTo>
                    <a:pt x="1132431" y="281238"/>
                  </a:lnTo>
                  <a:lnTo>
                    <a:pt x="1273984" y="187492"/>
                  </a:lnTo>
                  <a:lnTo>
                    <a:pt x="1415538" y="187492"/>
                  </a:lnTo>
                  <a:lnTo>
                    <a:pt x="1557092" y="93746"/>
                  </a:lnTo>
                  <a:lnTo>
                    <a:pt x="1698646" y="93746"/>
                  </a:lnTo>
                  <a:lnTo>
                    <a:pt x="1840200" y="0"/>
                  </a:lnTo>
                  <a:lnTo>
                    <a:pt x="1981754" y="93746"/>
                  </a:lnTo>
                  <a:lnTo>
                    <a:pt x="2123308" y="93746"/>
                  </a:lnTo>
                  <a:lnTo>
                    <a:pt x="2264862" y="0"/>
                  </a:lnTo>
                  <a:lnTo>
                    <a:pt x="2406416" y="0"/>
                  </a:lnTo>
                  <a:lnTo>
                    <a:pt x="2547969" y="0"/>
                  </a:lnTo>
                  <a:lnTo>
                    <a:pt x="2689523" y="93746"/>
                  </a:lnTo>
                  <a:lnTo>
                    <a:pt x="2831077" y="374984"/>
                  </a:lnTo>
                  <a:lnTo>
                    <a:pt x="2972631" y="843715"/>
                  </a:lnTo>
                  <a:lnTo>
                    <a:pt x="3114185" y="281238"/>
                  </a:lnTo>
                  <a:lnTo>
                    <a:pt x="3255739" y="656222"/>
                  </a:lnTo>
                  <a:lnTo>
                    <a:pt x="3397293" y="562476"/>
                  </a:lnTo>
                </a:path>
              </a:pathLst>
            </a:custGeom>
            <a:ln w="27101" cap="flat">
              <a:solidFill>
                <a:srgbClr val="961A49">
                  <a:alpha val="100000"/>
                </a:srgbClr>
              </a:solidFill>
              <a:prstDash val="solid"/>
              <a:round/>
            </a:ln>
          </p:spPr>
          <p:txBody>
            <a:bodyPr/>
            <a:lstStyle/>
            <a:p/>
          </p:txBody>
        </p:sp>
        <p:sp>
          <p:nvSpPr>
            <p:cNvPr id="80" name="pl80"/>
            <p:cNvSpPr/>
            <p:nvPr/>
          </p:nvSpPr>
          <p:spPr>
            <a:xfrm>
              <a:off x="5437664" y="189689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96891"/>
              <a:ext cx="3397293" cy="1968668"/>
            </a:xfrm>
            <a:custGeom>
              <a:avLst/>
              <a:pathLst>
                <a:path w="3397293" h="1968668">
                  <a:moveTo>
                    <a:pt x="0" y="1968668"/>
                  </a:moveTo>
                  <a:lnTo>
                    <a:pt x="141553" y="656222"/>
                  </a:lnTo>
                  <a:lnTo>
                    <a:pt x="283107" y="93746"/>
                  </a:lnTo>
                  <a:lnTo>
                    <a:pt x="424661" y="374984"/>
                  </a:lnTo>
                  <a:lnTo>
                    <a:pt x="566215" y="374984"/>
                  </a:lnTo>
                  <a:lnTo>
                    <a:pt x="707769" y="281238"/>
                  </a:lnTo>
                  <a:lnTo>
                    <a:pt x="849323" y="281238"/>
                  </a:lnTo>
                  <a:lnTo>
                    <a:pt x="990877" y="0"/>
                  </a:lnTo>
                  <a:lnTo>
                    <a:pt x="1132431" y="93746"/>
                  </a:lnTo>
                  <a:lnTo>
                    <a:pt x="1273984" y="93746"/>
                  </a:lnTo>
                  <a:lnTo>
                    <a:pt x="1415538" y="0"/>
                  </a:lnTo>
                  <a:lnTo>
                    <a:pt x="1557092" y="0"/>
                  </a:lnTo>
                  <a:lnTo>
                    <a:pt x="1698646" y="0"/>
                  </a:lnTo>
                  <a:lnTo>
                    <a:pt x="1840200" y="0"/>
                  </a:lnTo>
                  <a:lnTo>
                    <a:pt x="1981754" y="0"/>
                  </a:lnTo>
                  <a:lnTo>
                    <a:pt x="2123308" y="93746"/>
                  </a:lnTo>
                  <a:lnTo>
                    <a:pt x="2264862" y="0"/>
                  </a:lnTo>
                  <a:lnTo>
                    <a:pt x="2406416" y="0"/>
                  </a:lnTo>
                  <a:lnTo>
                    <a:pt x="2547969" y="93746"/>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653151"/>
              <a:ext cx="0" cy="2212408"/>
            </a:xfrm>
            <a:custGeom>
              <a:avLst/>
              <a:pathLst>
                <a:path w="0" h="2212408">
                  <a:moveTo>
                    <a:pt x="0" y="221240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653151"/>
              <a:ext cx="0" cy="524978"/>
            </a:xfrm>
            <a:custGeom>
              <a:avLst/>
              <a:pathLst>
                <a:path w="0" h="524978">
                  <a:moveTo>
                    <a:pt x="0" y="52497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653151"/>
              <a:ext cx="0" cy="243739"/>
            </a:xfrm>
            <a:custGeom>
              <a:avLst/>
              <a:pathLst>
                <a:path w="0" h="243739">
                  <a:moveTo>
                    <a:pt x="0" y="24373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653151"/>
              <a:ext cx="0" cy="337486"/>
            </a:xfrm>
            <a:custGeom>
              <a:avLst/>
              <a:pathLst>
                <a:path w="0" h="337486">
                  <a:moveTo>
                    <a:pt x="0" y="3374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653151"/>
              <a:ext cx="0" cy="243739"/>
            </a:xfrm>
            <a:custGeom>
              <a:avLst/>
              <a:pathLst>
                <a:path w="0" h="243739">
                  <a:moveTo>
                    <a:pt x="0" y="24373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653151"/>
              <a:ext cx="0" cy="243739"/>
            </a:xfrm>
            <a:custGeom>
              <a:avLst/>
              <a:pathLst>
                <a:path w="0" h="243739">
                  <a:moveTo>
                    <a:pt x="0" y="24373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653151"/>
              <a:ext cx="0" cy="243739"/>
            </a:xfrm>
            <a:custGeom>
              <a:avLst/>
              <a:pathLst>
                <a:path w="0" h="243739">
                  <a:moveTo>
                    <a:pt x="0" y="24373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96891"/>
              <a:ext cx="3397293" cy="1968668"/>
            </a:xfrm>
            <a:custGeom>
              <a:avLst/>
              <a:pathLst>
                <a:path w="3397293" h="1968668">
                  <a:moveTo>
                    <a:pt x="0" y="1968668"/>
                  </a:moveTo>
                  <a:lnTo>
                    <a:pt x="141553" y="656222"/>
                  </a:lnTo>
                  <a:lnTo>
                    <a:pt x="283107" y="93746"/>
                  </a:lnTo>
                  <a:lnTo>
                    <a:pt x="424661" y="374984"/>
                  </a:lnTo>
                  <a:lnTo>
                    <a:pt x="566215" y="374984"/>
                  </a:lnTo>
                  <a:lnTo>
                    <a:pt x="707769" y="281238"/>
                  </a:lnTo>
                  <a:lnTo>
                    <a:pt x="849323" y="281238"/>
                  </a:lnTo>
                  <a:lnTo>
                    <a:pt x="990877" y="0"/>
                  </a:lnTo>
                  <a:lnTo>
                    <a:pt x="1132431" y="93746"/>
                  </a:lnTo>
                  <a:lnTo>
                    <a:pt x="1273984" y="93746"/>
                  </a:lnTo>
                  <a:lnTo>
                    <a:pt x="1415538" y="0"/>
                  </a:lnTo>
                  <a:lnTo>
                    <a:pt x="1557092" y="0"/>
                  </a:lnTo>
                  <a:lnTo>
                    <a:pt x="1698646" y="0"/>
                  </a:lnTo>
                  <a:lnTo>
                    <a:pt x="1840200" y="0"/>
                  </a:lnTo>
                  <a:lnTo>
                    <a:pt x="1981754" y="0"/>
                  </a:lnTo>
                  <a:lnTo>
                    <a:pt x="2123308" y="93746"/>
                  </a:lnTo>
                  <a:lnTo>
                    <a:pt x="2264862" y="0"/>
                  </a:lnTo>
                  <a:lnTo>
                    <a:pt x="2406416" y="0"/>
                  </a:lnTo>
                  <a:lnTo>
                    <a:pt x="2547969" y="93746"/>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157653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1" name="tx91"/>
            <p:cNvSpPr/>
            <p:nvPr/>
          </p:nvSpPr>
          <p:spPr>
            <a:xfrm>
              <a:off x="6097238" y="157516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823058"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12777" y="15765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0452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32655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7196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78223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8447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073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689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689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156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7813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36011" y="4833415"/>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DPRK</a:t>
              </a:r>
            </a:p>
          </p:txBody>
        </p:sp>
        <p:sp>
          <p:nvSpPr>
            <p:cNvPr id="116" name="tx116"/>
            <p:cNvSpPr/>
            <p:nvPr/>
          </p:nvSpPr>
          <p:spPr>
            <a:xfrm>
              <a:off x="708277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4523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7950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5041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62881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7534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4418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5664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6911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E2231A">
                <a:alpha val="80000"/>
              </a:srgbClr>
            </a:solidFill>
          </p:spPr>
          <p:txBody>
            <a:bodyPr/>
            <a:lstStyle/>
            <a:p/>
          </p:txBody>
        </p:sp>
        <p:sp>
          <p:nvSpPr>
            <p:cNvPr id="131" name="rc131"/>
            <p:cNvSpPr/>
            <p:nvPr/>
          </p:nvSpPr>
          <p:spPr>
            <a:xfrm>
              <a:off x="1317178" y="5637654"/>
              <a:ext cx="7174963" cy="149993"/>
            </a:xfrm>
            <a:prstGeom prst="rect">
              <a:avLst/>
            </a:prstGeom>
            <a:solidFill>
              <a:srgbClr val="E2231A">
                <a:alpha val="80000"/>
              </a:srgbClr>
            </a:solidFill>
          </p:spPr>
          <p:txBody>
            <a:bodyPr/>
            <a:lstStyle/>
            <a:p/>
          </p:txBody>
        </p:sp>
        <p:sp>
          <p:nvSpPr>
            <p:cNvPr id="132" name="rc132"/>
            <p:cNvSpPr/>
            <p:nvPr/>
          </p:nvSpPr>
          <p:spPr>
            <a:xfrm>
              <a:off x="1317178" y="5450161"/>
              <a:ext cx="7153717" cy="149993"/>
            </a:xfrm>
            <a:prstGeom prst="rect">
              <a:avLst/>
            </a:prstGeom>
            <a:solidFill>
              <a:srgbClr val="E2231A">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09224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21689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734155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0" name="tx14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DPRK (99%) was 15 percentage points higher than the global average (84%) and 10 percentage points higher than the average across all EAPR countries (89%).
National MCV1 coverage was the same as in 2019 (99%).
This equates to 3,000 unvaccinated children in 2024 - the same number of unvaccinated children as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DPRK ranked number 23 out of 27 countries for lowest MCV1 coverage (based on tied ranks).
DPRK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37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58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078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29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47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468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689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747790"/>
              <a:ext cx="249522" cy="1354906"/>
            </a:xfrm>
            <a:prstGeom prst="rect">
              <a:avLst/>
            </a:prstGeom>
            <a:solidFill>
              <a:srgbClr val="80BD41">
                <a:alpha val="100000"/>
              </a:srgbClr>
            </a:solidFill>
          </p:spPr>
          <p:txBody>
            <a:bodyPr/>
            <a:lstStyle/>
            <a:p/>
          </p:txBody>
        </p:sp>
        <p:sp>
          <p:nvSpPr>
            <p:cNvPr id="24" name="rc24"/>
            <p:cNvSpPr/>
            <p:nvPr/>
          </p:nvSpPr>
          <p:spPr>
            <a:xfrm>
              <a:off x="1296273" y="2365628"/>
              <a:ext cx="249522" cy="382162"/>
            </a:xfrm>
            <a:prstGeom prst="rect">
              <a:avLst/>
            </a:prstGeom>
            <a:solidFill>
              <a:srgbClr val="E2231A">
                <a:alpha val="100000"/>
              </a:srgbClr>
            </a:solidFill>
          </p:spPr>
          <p:txBody>
            <a:bodyPr/>
            <a:lstStyle/>
            <a:p/>
          </p:txBody>
        </p:sp>
        <p:sp>
          <p:nvSpPr>
            <p:cNvPr id="25" name="rc25"/>
            <p:cNvSpPr/>
            <p:nvPr/>
          </p:nvSpPr>
          <p:spPr>
            <a:xfrm>
              <a:off x="1573521" y="2551266"/>
              <a:ext cx="249522" cy="1551430"/>
            </a:xfrm>
            <a:prstGeom prst="rect">
              <a:avLst/>
            </a:prstGeom>
            <a:solidFill>
              <a:srgbClr val="80BD41">
                <a:alpha val="100000"/>
              </a:srgbClr>
            </a:solidFill>
          </p:spPr>
          <p:txBody>
            <a:bodyPr/>
            <a:lstStyle/>
            <a:p/>
          </p:txBody>
        </p:sp>
        <p:sp>
          <p:nvSpPr>
            <p:cNvPr id="26" name="rc26"/>
            <p:cNvSpPr/>
            <p:nvPr/>
          </p:nvSpPr>
          <p:spPr>
            <a:xfrm>
              <a:off x="1573521" y="2416373"/>
              <a:ext cx="249522" cy="134893"/>
            </a:xfrm>
            <a:prstGeom prst="rect">
              <a:avLst/>
            </a:prstGeom>
            <a:solidFill>
              <a:srgbClr val="E2231A">
                <a:alpha val="100000"/>
              </a:srgbClr>
            </a:solidFill>
          </p:spPr>
          <p:txBody>
            <a:bodyPr/>
            <a:lstStyle/>
            <a:p/>
          </p:txBody>
        </p:sp>
        <p:sp>
          <p:nvSpPr>
            <p:cNvPr id="27" name="rc27"/>
            <p:cNvSpPr/>
            <p:nvPr/>
          </p:nvSpPr>
          <p:spPr>
            <a:xfrm>
              <a:off x="1850769" y="2523392"/>
              <a:ext cx="249522" cy="1579304"/>
            </a:xfrm>
            <a:prstGeom prst="rect">
              <a:avLst/>
            </a:prstGeom>
            <a:solidFill>
              <a:srgbClr val="80BD41">
                <a:alpha val="100000"/>
              </a:srgbClr>
            </a:solidFill>
          </p:spPr>
          <p:txBody>
            <a:bodyPr/>
            <a:lstStyle/>
            <a:p/>
          </p:txBody>
        </p:sp>
        <p:sp>
          <p:nvSpPr>
            <p:cNvPr id="28" name="rc28"/>
            <p:cNvSpPr/>
            <p:nvPr/>
          </p:nvSpPr>
          <p:spPr>
            <a:xfrm>
              <a:off x="1850769" y="2491172"/>
              <a:ext cx="249522" cy="32219"/>
            </a:xfrm>
            <a:prstGeom prst="rect">
              <a:avLst/>
            </a:prstGeom>
            <a:solidFill>
              <a:srgbClr val="E2231A">
                <a:alpha val="100000"/>
              </a:srgbClr>
            </a:solidFill>
          </p:spPr>
          <p:txBody>
            <a:bodyPr/>
            <a:lstStyle/>
            <a:p/>
          </p:txBody>
        </p:sp>
        <p:sp>
          <p:nvSpPr>
            <p:cNvPr id="29" name="rc29"/>
            <p:cNvSpPr/>
            <p:nvPr/>
          </p:nvSpPr>
          <p:spPr>
            <a:xfrm>
              <a:off x="2128016" y="2600913"/>
              <a:ext cx="249522" cy="1501783"/>
            </a:xfrm>
            <a:prstGeom prst="rect">
              <a:avLst/>
            </a:prstGeom>
            <a:solidFill>
              <a:srgbClr val="80BD41">
                <a:alpha val="100000"/>
              </a:srgbClr>
            </a:solidFill>
          </p:spPr>
          <p:txBody>
            <a:bodyPr/>
            <a:lstStyle/>
            <a:p/>
          </p:txBody>
        </p:sp>
        <p:sp>
          <p:nvSpPr>
            <p:cNvPr id="30" name="rc30"/>
            <p:cNvSpPr/>
            <p:nvPr/>
          </p:nvSpPr>
          <p:spPr>
            <a:xfrm>
              <a:off x="2128016" y="2521856"/>
              <a:ext cx="249522" cy="79057"/>
            </a:xfrm>
            <a:prstGeom prst="rect">
              <a:avLst/>
            </a:prstGeom>
            <a:solidFill>
              <a:srgbClr val="E2231A">
                <a:alpha val="100000"/>
              </a:srgbClr>
            </a:solidFill>
          </p:spPr>
          <p:txBody>
            <a:bodyPr/>
            <a:lstStyle/>
            <a:p/>
          </p:txBody>
        </p:sp>
        <p:sp>
          <p:nvSpPr>
            <p:cNvPr id="31" name="rc31"/>
            <p:cNvSpPr/>
            <p:nvPr/>
          </p:nvSpPr>
          <p:spPr>
            <a:xfrm>
              <a:off x="2405264" y="2660963"/>
              <a:ext cx="249522" cy="1441733"/>
            </a:xfrm>
            <a:prstGeom prst="rect">
              <a:avLst/>
            </a:prstGeom>
            <a:solidFill>
              <a:srgbClr val="80BD41">
                <a:alpha val="100000"/>
              </a:srgbClr>
            </a:solidFill>
          </p:spPr>
          <p:txBody>
            <a:bodyPr/>
            <a:lstStyle/>
            <a:p/>
          </p:txBody>
        </p:sp>
        <p:sp>
          <p:nvSpPr>
            <p:cNvPr id="32" name="rc32"/>
            <p:cNvSpPr/>
            <p:nvPr/>
          </p:nvSpPr>
          <p:spPr>
            <a:xfrm>
              <a:off x="2405264" y="2585066"/>
              <a:ext cx="249522" cy="75896"/>
            </a:xfrm>
            <a:prstGeom prst="rect">
              <a:avLst/>
            </a:prstGeom>
            <a:solidFill>
              <a:srgbClr val="E2231A">
                <a:alpha val="100000"/>
              </a:srgbClr>
            </a:solidFill>
          </p:spPr>
          <p:txBody>
            <a:bodyPr/>
            <a:lstStyle/>
            <a:p/>
          </p:txBody>
        </p:sp>
        <p:sp>
          <p:nvSpPr>
            <p:cNvPr id="33" name="rc33"/>
            <p:cNvSpPr/>
            <p:nvPr/>
          </p:nvSpPr>
          <p:spPr>
            <a:xfrm>
              <a:off x="2682512" y="2706659"/>
              <a:ext cx="249522" cy="1396037"/>
            </a:xfrm>
            <a:prstGeom prst="rect">
              <a:avLst/>
            </a:prstGeom>
            <a:solidFill>
              <a:srgbClr val="80BD41">
                <a:alpha val="100000"/>
              </a:srgbClr>
            </a:solidFill>
          </p:spPr>
          <p:txBody>
            <a:bodyPr/>
            <a:lstStyle/>
            <a:p/>
          </p:txBody>
        </p:sp>
        <p:sp>
          <p:nvSpPr>
            <p:cNvPr id="34" name="rc34"/>
            <p:cNvSpPr/>
            <p:nvPr/>
          </p:nvSpPr>
          <p:spPr>
            <a:xfrm>
              <a:off x="2682512" y="2648497"/>
              <a:ext cx="249522" cy="58162"/>
            </a:xfrm>
            <a:prstGeom prst="rect">
              <a:avLst/>
            </a:prstGeom>
            <a:solidFill>
              <a:srgbClr val="E2231A">
                <a:alpha val="100000"/>
              </a:srgbClr>
            </a:solidFill>
          </p:spPr>
          <p:txBody>
            <a:bodyPr/>
            <a:lstStyle/>
            <a:p/>
          </p:txBody>
        </p:sp>
        <p:sp>
          <p:nvSpPr>
            <p:cNvPr id="35" name="rc35"/>
            <p:cNvSpPr/>
            <p:nvPr/>
          </p:nvSpPr>
          <p:spPr>
            <a:xfrm>
              <a:off x="2959759" y="2686862"/>
              <a:ext cx="249522" cy="1415834"/>
            </a:xfrm>
            <a:prstGeom prst="rect">
              <a:avLst/>
            </a:prstGeom>
            <a:solidFill>
              <a:srgbClr val="80BD41">
                <a:alpha val="100000"/>
              </a:srgbClr>
            </a:solidFill>
          </p:spPr>
          <p:txBody>
            <a:bodyPr/>
            <a:lstStyle/>
            <a:p/>
          </p:txBody>
        </p:sp>
        <p:sp>
          <p:nvSpPr>
            <p:cNvPr id="36" name="rc36"/>
            <p:cNvSpPr/>
            <p:nvPr/>
          </p:nvSpPr>
          <p:spPr>
            <a:xfrm>
              <a:off x="2959759" y="2627865"/>
              <a:ext cx="249522" cy="58996"/>
            </a:xfrm>
            <a:prstGeom prst="rect">
              <a:avLst/>
            </a:prstGeom>
            <a:solidFill>
              <a:srgbClr val="E2231A">
                <a:alpha val="100000"/>
              </a:srgbClr>
            </a:solidFill>
          </p:spPr>
          <p:txBody>
            <a:bodyPr/>
            <a:lstStyle/>
            <a:p/>
          </p:txBody>
        </p:sp>
        <p:sp>
          <p:nvSpPr>
            <p:cNvPr id="37" name="rc37"/>
            <p:cNvSpPr/>
            <p:nvPr/>
          </p:nvSpPr>
          <p:spPr>
            <a:xfrm>
              <a:off x="3237007" y="2652228"/>
              <a:ext cx="249522" cy="1450468"/>
            </a:xfrm>
            <a:prstGeom prst="rect">
              <a:avLst/>
            </a:prstGeom>
            <a:solidFill>
              <a:srgbClr val="80BD41">
                <a:alpha val="100000"/>
              </a:srgbClr>
            </a:solidFill>
          </p:spPr>
          <p:txBody>
            <a:bodyPr/>
            <a:lstStyle/>
            <a:p/>
          </p:txBody>
        </p:sp>
        <p:sp>
          <p:nvSpPr>
            <p:cNvPr id="38" name="rc38"/>
            <p:cNvSpPr/>
            <p:nvPr/>
          </p:nvSpPr>
          <p:spPr>
            <a:xfrm>
              <a:off x="3237007" y="2637567"/>
              <a:ext cx="249522" cy="14661"/>
            </a:xfrm>
            <a:prstGeom prst="rect">
              <a:avLst/>
            </a:prstGeom>
            <a:solidFill>
              <a:srgbClr val="E2231A">
                <a:alpha val="100000"/>
              </a:srgbClr>
            </a:solidFill>
          </p:spPr>
          <p:txBody>
            <a:bodyPr/>
            <a:lstStyle/>
            <a:p/>
          </p:txBody>
        </p:sp>
        <p:sp>
          <p:nvSpPr>
            <p:cNvPr id="39" name="rc39"/>
            <p:cNvSpPr/>
            <p:nvPr/>
          </p:nvSpPr>
          <p:spPr>
            <a:xfrm>
              <a:off x="3514255" y="2651965"/>
              <a:ext cx="249522" cy="1450732"/>
            </a:xfrm>
            <a:prstGeom prst="rect">
              <a:avLst/>
            </a:prstGeom>
            <a:solidFill>
              <a:srgbClr val="80BD41">
                <a:alpha val="100000"/>
              </a:srgbClr>
            </a:solidFill>
          </p:spPr>
          <p:txBody>
            <a:bodyPr/>
            <a:lstStyle/>
            <a:p/>
          </p:txBody>
        </p:sp>
        <p:sp>
          <p:nvSpPr>
            <p:cNvPr id="40" name="rc40"/>
            <p:cNvSpPr/>
            <p:nvPr/>
          </p:nvSpPr>
          <p:spPr>
            <a:xfrm>
              <a:off x="3514255" y="2622378"/>
              <a:ext cx="249522" cy="29586"/>
            </a:xfrm>
            <a:prstGeom prst="rect">
              <a:avLst/>
            </a:prstGeom>
            <a:solidFill>
              <a:srgbClr val="E2231A">
                <a:alpha val="100000"/>
              </a:srgbClr>
            </a:solidFill>
          </p:spPr>
          <p:txBody>
            <a:bodyPr/>
            <a:lstStyle/>
            <a:p/>
          </p:txBody>
        </p:sp>
        <p:sp>
          <p:nvSpPr>
            <p:cNvPr id="41" name="rc41"/>
            <p:cNvSpPr/>
            <p:nvPr/>
          </p:nvSpPr>
          <p:spPr>
            <a:xfrm>
              <a:off x="3791502" y="2698802"/>
              <a:ext cx="249522" cy="1403894"/>
            </a:xfrm>
            <a:prstGeom prst="rect">
              <a:avLst/>
            </a:prstGeom>
            <a:solidFill>
              <a:srgbClr val="80BD41">
                <a:alpha val="100000"/>
              </a:srgbClr>
            </a:solidFill>
          </p:spPr>
          <p:txBody>
            <a:bodyPr/>
            <a:lstStyle/>
            <a:p/>
          </p:txBody>
        </p:sp>
        <p:sp>
          <p:nvSpPr>
            <p:cNvPr id="42" name="rc42"/>
            <p:cNvSpPr/>
            <p:nvPr/>
          </p:nvSpPr>
          <p:spPr>
            <a:xfrm>
              <a:off x="3791502" y="2670138"/>
              <a:ext cx="249522" cy="28664"/>
            </a:xfrm>
            <a:prstGeom prst="rect">
              <a:avLst/>
            </a:prstGeom>
            <a:solidFill>
              <a:srgbClr val="E2231A">
                <a:alpha val="100000"/>
              </a:srgbClr>
            </a:solidFill>
          </p:spPr>
          <p:txBody>
            <a:bodyPr/>
            <a:lstStyle/>
            <a:p/>
          </p:txBody>
        </p:sp>
        <p:sp>
          <p:nvSpPr>
            <p:cNvPr id="43" name="rc43"/>
            <p:cNvSpPr/>
            <p:nvPr/>
          </p:nvSpPr>
          <p:spPr>
            <a:xfrm>
              <a:off x="4068750" y="2688662"/>
              <a:ext cx="249522" cy="1414034"/>
            </a:xfrm>
            <a:prstGeom prst="rect">
              <a:avLst/>
            </a:prstGeom>
            <a:solidFill>
              <a:srgbClr val="80BD41">
                <a:alpha val="100000"/>
              </a:srgbClr>
            </a:solidFill>
          </p:spPr>
          <p:txBody>
            <a:bodyPr/>
            <a:lstStyle/>
            <a:p/>
          </p:txBody>
        </p:sp>
        <p:sp>
          <p:nvSpPr>
            <p:cNvPr id="44" name="rc44"/>
            <p:cNvSpPr/>
            <p:nvPr/>
          </p:nvSpPr>
          <p:spPr>
            <a:xfrm>
              <a:off x="4068750" y="2674396"/>
              <a:ext cx="249522" cy="14266"/>
            </a:xfrm>
            <a:prstGeom prst="rect">
              <a:avLst/>
            </a:prstGeom>
            <a:solidFill>
              <a:srgbClr val="E2231A">
                <a:alpha val="100000"/>
              </a:srgbClr>
            </a:solidFill>
          </p:spPr>
          <p:txBody>
            <a:bodyPr/>
            <a:lstStyle/>
            <a:p/>
          </p:txBody>
        </p:sp>
        <p:sp>
          <p:nvSpPr>
            <p:cNvPr id="45" name="rc45"/>
            <p:cNvSpPr/>
            <p:nvPr/>
          </p:nvSpPr>
          <p:spPr>
            <a:xfrm>
              <a:off x="4345998" y="2683219"/>
              <a:ext cx="249522" cy="1419478"/>
            </a:xfrm>
            <a:prstGeom prst="rect">
              <a:avLst/>
            </a:prstGeom>
            <a:solidFill>
              <a:srgbClr val="80BD41">
                <a:alpha val="100000"/>
              </a:srgbClr>
            </a:solidFill>
          </p:spPr>
          <p:txBody>
            <a:bodyPr/>
            <a:lstStyle/>
            <a:p/>
          </p:txBody>
        </p:sp>
        <p:sp>
          <p:nvSpPr>
            <p:cNvPr id="46" name="rc46"/>
            <p:cNvSpPr/>
            <p:nvPr/>
          </p:nvSpPr>
          <p:spPr>
            <a:xfrm>
              <a:off x="4345998" y="2668865"/>
              <a:ext cx="249522" cy="14354"/>
            </a:xfrm>
            <a:prstGeom prst="rect">
              <a:avLst/>
            </a:prstGeom>
            <a:solidFill>
              <a:srgbClr val="E2231A">
                <a:alpha val="100000"/>
              </a:srgbClr>
            </a:solidFill>
          </p:spPr>
          <p:txBody>
            <a:bodyPr/>
            <a:lstStyle/>
            <a:p/>
          </p:txBody>
        </p:sp>
        <p:sp>
          <p:nvSpPr>
            <p:cNvPr id="47" name="rc47"/>
            <p:cNvSpPr/>
            <p:nvPr/>
          </p:nvSpPr>
          <p:spPr>
            <a:xfrm>
              <a:off x="4623245" y="2670533"/>
              <a:ext cx="249522" cy="1432164"/>
            </a:xfrm>
            <a:prstGeom prst="rect">
              <a:avLst/>
            </a:prstGeom>
            <a:solidFill>
              <a:srgbClr val="80BD41">
                <a:alpha val="100000"/>
              </a:srgbClr>
            </a:solidFill>
          </p:spPr>
          <p:txBody>
            <a:bodyPr/>
            <a:lstStyle/>
            <a:p/>
          </p:txBody>
        </p:sp>
        <p:sp>
          <p:nvSpPr>
            <p:cNvPr id="48" name="rc48"/>
            <p:cNvSpPr/>
            <p:nvPr/>
          </p:nvSpPr>
          <p:spPr>
            <a:xfrm>
              <a:off x="4623245" y="2656047"/>
              <a:ext cx="249522" cy="14485"/>
            </a:xfrm>
            <a:prstGeom prst="rect">
              <a:avLst/>
            </a:prstGeom>
            <a:solidFill>
              <a:srgbClr val="E2231A">
                <a:alpha val="100000"/>
              </a:srgbClr>
            </a:solidFill>
          </p:spPr>
          <p:txBody>
            <a:bodyPr/>
            <a:lstStyle/>
            <a:p/>
          </p:txBody>
        </p:sp>
        <p:sp>
          <p:nvSpPr>
            <p:cNvPr id="49" name="rc49"/>
            <p:cNvSpPr/>
            <p:nvPr/>
          </p:nvSpPr>
          <p:spPr>
            <a:xfrm>
              <a:off x="4900493" y="2657715"/>
              <a:ext cx="249522" cy="1444981"/>
            </a:xfrm>
            <a:prstGeom prst="rect">
              <a:avLst/>
            </a:prstGeom>
            <a:solidFill>
              <a:srgbClr val="80BD41">
                <a:alpha val="100000"/>
              </a:srgbClr>
            </a:solidFill>
          </p:spPr>
          <p:txBody>
            <a:bodyPr/>
            <a:lstStyle/>
            <a:p/>
          </p:txBody>
        </p:sp>
        <p:sp>
          <p:nvSpPr>
            <p:cNvPr id="50" name="rc50"/>
            <p:cNvSpPr/>
            <p:nvPr/>
          </p:nvSpPr>
          <p:spPr>
            <a:xfrm>
              <a:off x="4900493" y="2643097"/>
              <a:ext cx="249522" cy="14617"/>
            </a:xfrm>
            <a:prstGeom prst="rect">
              <a:avLst/>
            </a:prstGeom>
            <a:solidFill>
              <a:srgbClr val="E2231A">
                <a:alpha val="100000"/>
              </a:srgbClr>
            </a:solidFill>
          </p:spPr>
          <p:txBody>
            <a:bodyPr/>
            <a:lstStyle/>
            <a:p/>
          </p:txBody>
        </p:sp>
        <p:sp>
          <p:nvSpPr>
            <p:cNvPr id="51" name="rc51"/>
            <p:cNvSpPr/>
            <p:nvPr/>
          </p:nvSpPr>
          <p:spPr>
            <a:xfrm>
              <a:off x="5177741" y="2643317"/>
              <a:ext cx="249522" cy="1459379"/>
            </a:xfrm>
            <a:prstGeom prst="rect">
              <a:avLst/>
            </a:prstGeom>
            <a:solidFill>
              <a:srgbClr val="80BD41">
                <a:alpha val="100000"/>
              </a:srgbClr>
            </a:solidFill>
          </p:spPr>
          <p:txBody>
            <a:bodyPr/>
            <a:lstStyle/>
            <a:p/>
          </p:txBody>
        </p:sp>
        <p:sp>
          <p:nvSpPr>
            <p:cNvPr id="52" name="rc52"/>
            <p:cNvSpPr/>
            <p:nvPr/>
          </p:nvSpPr>
          <p:spPr>
            <a:xfrm>
              <a:off x="5177741" y="2628568"/>
              <a:ext cx="249522" cy="14749"/>
            </a:xfrm>
            <a:prstGeom prst="rect">
              <a:avLst/>
            </a:prstGeom>
            <a:solidFill>
              <a:srgbClr val="E2231A">
                <a:alpha val="100000"/>
              </a:srgbClr>
            </a:solidFill>
          </p:spPr>
          <p:txBody>
            <a:bodyPr/>
            <a:lstStyle/>
            <a:p/>
          </p:txBody>
        </p:sp>
        <p:sp>
          <p:nvSpPr>
            <p:cNvPr id="53" name="rc53"/>
            <p:cNvSpPr/>
            <p:nvPr/>
          </p:nvSpPr>
          <p:spPr>
            <a:xfrm>
              <a:off x="5454988" y="2648365"/>
              <a:ext cx="249522" cy="1454331"/>
            </a:xfrm>
            <a:prstGeom prst="rect">
              <a:avLst/>
            </a:prstGeom>
            <a:solidFill>
              <a:srgbClr val="80BD41">
                <a:alpha val="100000"/>
              </a:srgbClr>
            </a:solidFill>
          </p:spPr>
          <p:txBody>
            <a:bodyPr/>
            <a:lstStyle/>
            <a:p/>
          </p:txBody>
        </p:sp>
        <p:sp>
          <p:nvSpPr>
            <p:cNvPr id="54" name="rc54"/>
            <p:cNvSpPr/>
            <p:nvPr/>
          </p:nvSpPr>
          <p:spPr>
            <a:xfrm>
              <a:off x="5454988" y="2618691"/>
              <a:ext cx="249522" cy="29673"/>
            </a:xfrm>
            <a:prstGeom prst="rect">
              <a:avLst/>
            </a:prstGeom>
            <a:solidFill>
              <a:srgbClr val="E2231A">
                <a:alpha val="100000"/>
              </a:srgbClr>
            </a:solidFill>
          </p:spPr>
          <p:txBody>
            <a:bodyPr/>
            <a:lstStyle/>
            <a:p/>
          </p:txBody>
        </p:sp>
        <p:sp>
          <p:nvSpPr>
            <p:cNvPr id="55" name="rc55"/>
            <p:cNvSpPr/>
            <p:nvPr/>
          </p:nvSpPr>
          <p:spPr>
            <a:xfrm>
              <a:off x="5732236" y="2621676"/>
              <a:ext cx="249522" cy="1481020"/>
            </a:xfrm>
            <a:prstGeom prst="rect">
              <a:avLst/>
            </a:prstGeom>
            <a:solidFill>
              <a:srgbClr val="80BD41">
                <a:alpha val="100000"/>
              </a:srgbClr>
            </a:solidFill>
          </p:spPr>
          <p:txBody>
            <a:bodyPr/>
            <a:lstStyle/>
            <a:p/>
          </p:txBody>
        </p:sp>
        <p:sp>
          <p:nvSpPr>
            <p:cNvPr id="56" name="rc56"/>
            <p:cNvSpPr/>
            <p:nvPr/>
          </p:nvSpPr>
          <p:spPr>
            <a:xfrm>
              <a:off x="5732236" y="2606707"/>
              <a:ext cx="249522" cy="14968"/>
            </a:xfrm>
            <a:prstGeom prst="rect">
              <a:avLst/>
            </a:prstGeom>
            <a:solidFill>
              <a:srgbClr val="E2231A">
                <a:alpha val="100000"/>
              </a:srgbClr>
            </a:solidFill>
          </p:spPr>
          <p:txBody>
            <a:bodyPr/>
            <a:lstStyle/>
            <a:p/>
          </p:txBody>
        </p:sp>
        <p:sp>
          <p:nvSpPr>
            <p:cNvPr id="57" name="rc57"/>
            <p:cNvSpPr/>
            <p:nvPr/>
          </p:nvSpPr>
          <p:spPr>
            <a:xfrm>
              <a:off x="6009484" y="2611580"/>
              <a:ext cx="249522" cy="1491116"/>
            </a:xfrm>
            <a:prstGeom prst="rect">
              <a:avLst/>
            </a:prstGeom>
            <a:solidFill>
              <a:srgbClr val="80BD41">
                <a:alpha val="100000"/>
              </a:srgbClr>
            </a:solidFill>
          </p:spPr>
          <p:txBody>
            <a:bodyPr/>
            <a:lstStyle/>
            <a:p/>
          </p:txBody>
        </p:sp>
        <p:sp>
          <p:nvSpPr>
            <p:cNvPr id="58" name="rc58"/>
            <p:cNvSpPr/>
            <p:nvPr/>
          </p:nvSpPr>
          <p:spPr>
            <a:xfrm>
              <a:off x="6009484" y="2596523"/>
              <a:ext cx="249522" cy="15056"/>
            </a:xfrm>
            <a:prstGeom prst="rect">
              <a:avLst/>
            </a:prstGeom>
            <a:solidFill>
              <a:srgbClr val="E2231A">
                <a:alpha val="100000"/>
              </a:srgbClr>
            </a:solidFill>
          </p:spPr>
          <p:txBody>
            <a:bodyPr/>
            <a:lstStyle/>
            <a:p/>
          </p:txBody>
        </p:sp>
        <p:sp>
          <p:nvSpPr>
            <p:cNvPr id="59" name="rc59"/>
            <p:cNvSpPr/>
            <p:nvPr/>
          </p:nvSpPr>
          <p:spPr>
            <a:xfrm>
              <a:off x="6286731" y="2624485"/>
              <a:ext cx="249522" cy="1478211"/>
            </a:xfrm>
            <a:prstGeom prst="rect">
              <a:avLst/>
            </a:prstGeom>
            <a:solidFill>
              <a:srgbClr val="80BD41">
                <a:alpha val="100000"/>
              </a:srgbClr>
            </a:solidFill>
          </p:spPr>
          <p:txBody>
            <a:bodyPr/>
            <a:lstStyle/>
            <a:p/>
          </p:txBody>
        </p:sp>
        <p:sp>
          <p:nvSpPr>
            <p:cNvPr id="60" name="rc60"/>
            <p:cNvSpPr/>
            <p:nvPr/>
          </p:nvSpPr>
          <p:spPr>
            <a:xfrm>
              <a:off x="6286731" y="2594329"/>
              <a:ext cx="249522" cy="30156"/>
            </a:xfrm>
            <a:prstGeom prst="rect">
              <a:avLst/>
            </a:prstGeom>
            <a:solidFill>
              <a:srgbClr val="E2231A">
                <a:alpha val="100000"/>
              </a:srgbClr>
            </a:solidFill>
          </p:spPr>
          <p:txBody>
            <a:bodyPr/>
            <a:lstStyle/>
            <a:p/>
          </p:txBody>
        </p:sp>
        <p:sp>
          <p:nvSpPr>
            <p:cNvPr id="61" name="rc61"/>
            <p:cNvSpPr/>
            <p:nvPr/>
          </p:nvSpPr>
          <p:spPr>
            <a:xfrm>
              <a:off x="6563979" y="2604995"/>
              <a:ext cx="249522" cy="1497701"/>
            </a:xfrm>
            <a:prstGeom prst="rect">
              <a:avLst/>
            </a:prstGeom>
            <a:solidFill>
              <a:srgbClr val="80BD41">
                <a:alpha val="100000"/>
              </a:srgbClr>
            </a:solidFill>
          </p:spPr>
          <p:txBody>
            <a:bodyPr/>
            <a:lstStyle/>
            <a:p/>
          </p:txBody>
        </p:sp>
        <p:sp>
          <p:nvSpPr>
            <p:cNvPr id="62" name="rc62"/>
            <p:cNvSpPr/>
            <p:nvPr/>
          </p:nvSpPr>
          <p:spPr>
            <a:xfrm>
              <a:off x="6563979" y="2589851"/>
              <a:ext cx="249522" cy="15144"/>
            </a:xfrm>
            <a:prstGeom prst="rect">
              <a:avLst/>
            </a:prstGeom>
            <a:solidFill>
              <a:srgbClr val="E2231A">
                <a:alpha val="100000"/>
              </a:srgbClr>
            </a:solidFill>
          </p:spPr>
          <p:txBody>
            <a:bodyPr/>
            <a:lstStyle/>
            <a:p/>
          </p:txBody>
        </p:sp>
        <p:sp>
          <p:nvSpPr>
            <p:cNvPr id="63" name="rc63"/>
            <p:cNvSpPr/>
            <p:nvPr/>
          </p:nvSpPr>
          <p:spPr>
            <a:xfrm>
              <a:off x="6841227" y="2600606"/>
              <a:ext cx="249522" cy="1502091"/>
            </a:xfrm>
            <a:prstGeom prst="rect">
              <a:avLst/>
            </a:prstGeom>
            <a:solidFill>
              <a:srgbClr val="80BD41">
                <a:alpha val="100000"/>
              </a:srgbClr>
            </a:solidFill>
          </p:spPr>
          <p:txBody>
            <a:bodyPr/>
            <a:lstStyle/>
            <a:p/>
          </p:txBody>
        </p:sp>
        <p:sp>
          <p:nvSpPr>
            <p:cNvPr id="64" name="rc64"/>
            <p:cNvSpPr/>
            <p:nvPr/>
          </p:nvSpPr>
          <p:spPr>
            <a:xfrm>
              <a:off x="6841227" y="2585418"/>
              <a:ext cx="249522" cy="15188"/>
            </a:xfrm>
            <a:prstGeom prst="rect">
              <a:avLst/>
            </a:prstGeom>
            <a:solidFill>
              <a:srgbClr val="E2231A">
                <a:alpha val="100000"/>
              </a:srgbClr>
            </a:solidFill>
          </p:spPr>
          <p:txBody>
            <a:bodyPr/>
            <a:lstStyle/>
            <a:p/>
          </p:txBody>
        </p:sp>
        <p:sp>
          <p:nvSpPr>
            <p:cNvPr id="65" name="rc65"/>
            <p:cNvSpPr/>
            <p:nvPr/>
          </p:nvSpPr>
          <p:spPr>
            <a:xfrm>
              <a:off x="7118474" y="2608990"/>
              <a:ext cx="249522" cy="1493706"/>
            </a:xfrm>
            <a:prstGeom prst="rect">
              <a:avLst/>
            </a:prstGeom>
            <a:solidFill>
              <a:srgbClr val="80BD41">
                <a:alpha val="100000"/>
              </a:srgbClr>
            </a:solidFill>
          </p:spPr>
          <p:txBody>
            <a:bodyPr/>
            <a:lstStyle/>
            <a:p/>
          </p:txBody>
        </p:sp>
        <p:sp>
          <p:nvSpPr>
            <p:cNvPr id="66" name="rc66"/>
            <p:cNvSpPr/>
            <p:nvPr/>
          </p:nvSpPr>
          <p:spPr>
            <a:xfrm>
              <a:off x="7118474" y="2593890"/>
              <a:ext cx="249522" cy="15100"/>
            </a:xfrm>
            <a:prstGeom prst="rect">
              <a:avLst/>
            </a:prstGeom>
            <a:solidFill>
              <a:srgbClr val="E2231A">
                <a:alpha val="100000"/>
              </a:srgbClr>
            </a:solidFill>
          </p:spPr>
          <p:txBody>
            <a:bodyPr/>
            <a:lstStyle/>
            <a:p/>
          </p:txBody>
        </p:sp>
        <p:sp>
          <p:nvSpPr>
            <p:cNvPr id="67" name="rc67"/>
            <p:cNvSpPr/>
            <p:nvPr/>
          </p:nvSpPr>
          <p:spPr>
            <a:xfrm>
              <a:off x="7395722" y="2617199"/>
              <a:ext cx="249522" cy="1485498"/>
            </a:xfrm>
            <a:prstGeom prst="rect">
              <a:avLst/>
            </a:prstGeom>
            <a:solidFill>
              <a:srgbClr val="80BD41">
                <a:alpha val="100000"/>
              </a:srgbClr>
            </a:solidFill>
          </p:spPr>
          <p:txBody>
            <a:bodyPr/>
            <a:lstStyle/>
            <a:p/>
          </p:txBody>
        </p:sp>
        <p:sp>
          <p:nvSpPr>
            <p:cNvPr id="68" name="rc68"/>
            <p:cNvSpPr/>
            <p:nvPr/>
          </p:nvSpPr>
          <p:spPr>
            <a:xfrm>
              <a:off x="7395722" y="2602186"/>
              <a:ext cx="249522" cy="15012"/>
            </a:xfrm>
            <a:prstGeom prst="rect">
              <a:avLst/>
            </a:prstGeom>
            <a:solidFill>
              <a:srgbClr val="E2231A">
                <a:alpha val="100000"/>
              </a:srgbClr>
            </a:solidFill>
          </p:spPr>
          <p:txBody>
            <a:bodyPr/>
            <a:lstStyle/>
            <a:p/>
          </p:txBody>
        </p:sp>
        <p:sp>
          <p:nvSpPr>
            <p:cNvPr id="69" name="rc69"/>
            <p:cNvSpPr/>
            <p:nvPr/>
          </p:nvSpPr>
          <p:spPr>
            <a:xfrm>
              <a:off x="7672970" y="2635284"/>
              <a:ext cx="249522" cy="1467412"/>
            </a:xfrm>
            <a:prstGeom prst="rect">
              <a:avLst/>
            </a:prstGeom>
            <a:solidFill>
              <a:srgbClr val="80BD41">
                <a:alpha val="100000"/>
              </a:srgbClr>
            </a:solidFill>
          </p:spPr>
          <p:txBody>
            <a:bodyPr/>
            <a:lstStyle/>
            <a:p/>
          </p:txBody>
        </p:sp>
        <p:sp>
          <p:nvSpPr>
            <p:cNvPr id="70" name="rc70"/>
            <p:cNvSpPr/>
            <p:nvPr/>
          </p:nvSpPr>
          <p:spPr>
            <a:xfrm>
              <a:off x="7672970" y="2620447"/>
              <a:ext cx="249522" cy="14836"/>
            </a:xfrm>
            <a:prstGeom prst="rect">
              <a:avLst/>
            </a:prstGeom>
            <a:solidFill>
              <a:srgbClr val="E2231A">
                <a:alpha val="100000"/>
              </a:srgbClr>
            </a:solidFill>
          </p:spPr>
          <p:txBody>
            <a:bodyPr/>
            <a:lstStyle/>
            <a:p/>
          </p:txBody>
        </p:sp>
        <p:sp>
          <p:nvSpPr>
            <p:cNvPr id="71" name="rc71"/>
            <p:cNvSpPr/>
            <p:nvPr/>
          </p:nvSpPr>
          <p:spPr>
            <a:xfrm>
              <a:off x="7950217" y="2639278"/>
              <a:ext cx="249522" cy="1463418"/>
            </a:xfrm>
            <a:prstGeom prst="rect">
              <a:avLst/>
            </a:prstGeom>
            <a:solidFill>
              <a:srgbClr val="80BD41">
                <a:alpha val="100000"/>
              </a:srgbClr>
            </a:solidFill>
          </p:spPr>
          <p:txBody>
            <a:bodyPr/>
            <a:lstStyle/>
            <a:p/>
          </p:txBody>
        </p:sp>
        <p:sp>
          <p:nvSpPr>
            <p:cNvPr id="72" name="rc72"/>
            <p:cNvSpPr/>
            <p:nvPr/>
          </p:nvSpPr>
          <p:spPr>
            <a:xfrm>
              <a:off x="7950217" y="2624485"/>
              <a:ext cx="249522" cy="14793"/>
            </a:xfrm>
            <a:prstGeom prst="rect">
              <a:avLst/>
            </a:prstGeom>
            <a:solidFill>
              <a:srgbClr val="E2231A">
                <a:alpha val="100000"/>
              </a:srgbClr>
            </a:solidFill>
          </p:spPr>
          <p:txBody>
            <a:bodyPr/>
            <a:lstStyle/>
            <a:p/>
          </p:txBody>
        </p:sp>
        <p:sp>
          <p:nvSpPr>
            <p:cNvPr id="73" name="pl73"/>
            <p:cNvSpPr/>
            <p:nvPr/>
          </p:nvSpPr>
          <p:spPr>
            <a:xfrm>
              <a:off x="1421035" y="1236556"/>
              <a:ext cx="6653943" cy="607969"/>
            </a:xfrm>
            <a:custGeom>
              <a:avLst/>
              <a:pathLst>
                <a:path w="6653943" h="607969">
                  <a:moveTo>
                    <a:pt x="0" y="607969"/>
                  </a:moveTo>
                  <a:lnTo>
                    <a:pt x="277247" y="202656"/>
                  </a:lnTo>
                  <a:lnTo>
                    <a:pt x="554495" y="28950"/>
                  </a:lnTo>
                  <a:lnTo>
                    <a:pt x="831742" y="115803"/>
                  </a:lnTo>
                  <a:lnTo>
                    <a:pt x="1108990" y="115803"/>
                  </a:lnTo>
                  <a:lnTo>
                    <a:pt x="1386238" y="86852"/>
                  </a:lnTo>
                  <a:lnTo>
                    <a:pt x="1663485" y="86852"/>
                  </a:lnTo>
                  <a:lnTo>
                    <a:pt x="1940733" y="0"/>
                  </a:lnTo>
                  <a:lnTo>
                    <a:pt x="2217981" y="28950"/>
                  </a:lnTo>
                  <a:lnTo>
                    <a:pt x="2495228" y="28950"/>
                  </a:lnTo>
                  <a:lnTo>
                    <a:pt x="2772476" y="0"/>
                  </a:lnTo>
                  <a:lnTo>
                    <a:pt x="3049724" y="0"/>
                  </a:lnTo>
                  <a:lnTo>
                    <a:pt x="3326971" y="0"/>
                  </a:lnTo>
                  <a:lnTo>
                    <a:pt x="3604219" y="0"/>
                  </a:lnTo>
                  <a:lnTo>
                    <a:pt x="3881467" y="0"/>
                  </a:lnTo>
                  <a:lnTo>
                    <a:pt x="4158714" y="28950"/>
                  </a:lnTo>
                  <a:lnTo>
                    <a:pt x="4435962" y="0"/>
                  </a:lnTo>
                  <a:lnTo>
                    <a:pt x="4713210" y="0"/>
                  </a:lnTo>
                  <a:lnTo>
                    <a:pt x="4990457" y="2895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03481" y="22296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395.7</a:t>
              </a:r>
            </a:p>
          </p:txBody>
        </p:sp>
        <p:sp>
          <p:nvSpPr>
            <p:cNvPr id="85" name="tx85"/>
            <p:cNvSpPr/>
            <p:nvPr/>
          </p:nvSpPr>
          <p:spPr>
            <a:xfrm>
              <a:off x="2689720" y="25125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331.3</a:t>
              </a:r>
            </a:p>
          </p:txBody>
        </p:sp>
        <p:sp>
          <p:nvSpPr>
            <p:cNvPr id="86" name="tx86"/>
            <p:cNvSpPr/>
            <p:nvPr/>
          </p:nvSpPr>
          <p:spPr>
            <a:xfrm>
              <a:off x="4075958" y="25384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325.4</a:t>
              </a:r>
            </a:p>
          </p:txBody>
        </p:sp>
        <p:sp>
          <p:nvSpPr>
            <p:cNvPr id="87" name="tx87"/>
            <p:cNvSpPr/>
            <p:nvPr/>
          </p:nvSpPr>
          <p:spPr>
            <a:xfrm>
              <a:off x="5462196" y="24827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338.1</a:t>
              </a:r>
            </a:p>
          </p:txBody>
        </p:sp>
        <p:sp>
          <p:nvSpPr>
            <p:cNvPr id="88" name="tx88"/>
            <p:cNvSpPr/>
            <p:nvPr/>
          </p:nvSpPr>
          <p:spPr>
            <a:xfrm>
              <a:off x="6571187" y="24539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344.6</a:t>
              </a:r>
            </a:p>
          </p:txBody>
        </p:sp>
        <p:sp>
          <p:nvSpPr>
            <p:cNvPr id="89" name="tx89"/>
            <p:cNvSpPr/>
            <p:nvPr/>
          </p:nvSpPr>
          <p:spPr>
            <a:xfrm>
              <a:off x="6848435" y="24494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345.6</a:t>
              </a:r>
            </a:p>
          </p:txBody>
        </p:sp>
        <p:sp>
          <p:nvSpPr>
            <p:cNvPr id="90" name="tx90"/>
            <p:cNvSpPr/>
            <p:nvPr/>
          </p:nvSpPr>
          <p:spPr>
            <a:xfrm>
              <a:off x="7125682" y="24579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343.7</a:t>
              </a:r>
            </a:p>
          </p:txBody>
        </p:sp>
        <p:sp>
          <p:nvSpPr>
            <p:cNvPr id="91" name="tx91"/>
            <p:cNvSpPr/>
            <p:nvPr/>
          </p:nvSpPr>
          <p:spPr>
            <a:xfrm>
              <a:off x="7402930" y="24662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341.8</a:t>
              </a:r>
            </a:p>
          </p:txBody>
        </p:sp>
        <p:sp>
          <p:nvSpPr>
            <p:cNvPr id="92" name="tx92"/>
            <p:cNvSpPr/>
            <p:nvPr/>
          </p:nvSpPr>
          <p:spPr>
            <a:xfrm>
              <a:off x="7680178" y="24845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337.7</a:t>
              </a:r>
            </a:p>
          </p:txBody>
        </p:sp>
        <p:sp>
          <p:nvSpPr>
            <p:cNvPr id="93" name="tx93"/>
            <p:cNvSpPr/>
            <p:nvPr/>
          </p:nvSpPr>
          <p:spPr>
            <a:xfrm>
              <a:off x="7957425" y="24885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336.7</a:t>
              </a:r>
            </a:p>
          </p:txBody>
        </p:sp>
        <p:sp>
          <p:nvSpPr>
            <p:cNvPr id="94" name="pl94"/>
            <p:cNvSpPr/>
            <p:nvPr/>
          </p:nvSpPr>
          <p:spPr>
            <a:xfrm>
              <a:off x="1421035"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3901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308.7</a:t>
              </a:r>
            </a:p>
          </p:txBody>
        </p:sp>
        <p:sp>
          <p:nvSpPr>
            <p:cNvPr id="105" name="tx105"/>
            <p:cNvSpPr/>
            <p:nvPr/>
          </p:nvSpPr>
          <p:spPr>
            <a:xfrm>
              <a:off x="1329607" y="25216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87.1</a:t>
              </a:r>
            </a:p>
          </p:txBody>
        </p:sp>
        <p:sp>
          <p:nvSpPr>
            <p:cNvPr id="106" name="tx106"/>
            <p:cNvSpPr/>
            <p:nvPr/>
          </p:nvSpPr>
          <p:spPr>
            <a:xfrm>
              <a:off x="2728897" y="336958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a:t>
              </a:r>
            </a:p>
          </p:txBody>
        </p:sp>
        <p:sp>
          <p:nvSpPr>
            <p:cNvPr id="107" name="tx107"/>
            <p:cNvSpPr/>
            <p:nvPr/>
          </p:nvSpPr>
          <p:spPr>
            <a:xfrm>
              <a:off x="2715845" y="26424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08" name="tx108"/>
            <p:cNvSpPr/>
            <p:nvPr/>
          </p:nvSpPr>
          <p:spPr>
            <a:xfrm>
              <a:off x="4075958" y="33605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322.1</a:t>
              </a:r>
            </a:p>
          </p:txBody>
        </p:sp>
        <p:sp>
          <p:nvSpPr>
            <p:cNvPr id="109" name="tx109"/>
            <p:cNvSpPr/>
            <p:nvPr/>
          </p:nvSpPr>
          <p:spPr>
            <a:xfrm>
              <a:off x="4128209" y="264643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0" name="tx110"/>
            <p:cNvSpPr/>
            <p:nvPr/>
          </p:nvSpPr>
          <p:spPr>
            <a:xfrm>
              <a:off x="5462196" y="33404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331.3</a:t>
              </a:r>
            </a:p>
          </p:txBody>
        </p:sp>
        <p:sp>
          <p:nvSpPr>
            <p:cNvPr id="111" name="tx111"/>
            <p:cNvSpPr/>
            <p:nvPr/>
          </p:nvSpPr>
          <p:spPr>
            <a:xfrm>
              <a:off x="5514447" y="25984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2" name="tx112"/>
            <p:cNvSpPr/>
            <p:nvPr/>
          </p:nvSpPr>
          <p:spPr>
            <a:xfrm>
              <a:off x="6571187" y="33187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341.2</a:t>
              </a:r>
            </a:p>
          </p:txBody>
        </p:sp>
        <p:sp>
          <p:nvSpPr>
            <p:cNvPr id="113" name="tx113"/>
            <p:cNvSpPr/>
            <p:nvPr/>
          </p:nvSpPr>
          <p:spPr>
            <a:xfrm>
              <a:off x="6623438" y="256232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4" name="tx114"/>
            <p:cNvSpPr/>
            <p:nvPr/>
          </p:nvSpPr>
          <p:spPr>
            <a:xfrm>
              <a:off x="6848435" y="33165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342.2</a:t>
              </a:r>
            </a:p>
          </p:txBody>
        </p:sp>
        <p:sp>
          <p:nvSpPr>
            <p:cNvPr id="115" name="tx115"/>
            <p:cNvSpPr/>
            <p:nvPr/>
          </p:nvSpPr>
          <p:spPr>
            <a:xfrm>
              <a:off x="6900686" y="255791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6" name="tx116"/>
            <p:cNvSpPr/>
            <p:nvPr/>
          </p:nvSpPr>
          <p:spPr>
            <a:xfrm>
              <a:off x="7125682" y="33207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340.3</a:t>
              </a:r>
            </a:p>
          </p:txBody>
        </p:sp>
        <p:sp>
          <p:nvSpPr>
            <p:cNvPr id="117" name="tx117"/>
            <p:cNvSpPr/>
            <p:nvPr/>
          </p:nvSpPr>
          <p:spPr>
            <a:xfrm>
              <a:off x="7177933" y="25663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8" name="tx118"/>
            <p:cNvSpPr/>
            <p:nvPr/>
          </p:nvSpPr>
          <p:spPr>
            <a:xfrm>
              <a:off x="7402930" y="33248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338.4</a:t>
              </a:r>
            </a:p>
          </p:txBody>
        </p:sp>
        <p:sp>
          <p:nvSpPr>
            <p:cNvPr id="119" name="tx119"/>
            <p:cNvSpPr/>
            <p:nvPr/>
          </p:nvSpPr>
          <p:spPr>
            <a:xfrm>
              <a:off x="7455181" y="25745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0" name="tx120"/>
            <p:cNvSpPr/>
            <p:nvPr/>
          </p:nvSpPr>
          <p:spPr>
            <a:xfrm>
              <a:off x="7680178" y="33338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334.3</a:t>
              </a:r>
            </a:p>
          </p:txBody>
        </p:sp>
        <p:sp>
          <p:nvSpPr>
            <p:cNvPr id="121" name="tx121"/>
            <p:cNvSpPr/>
            <p:nvPr/>
          </p:nvSpPr>
          <p:spPr>
            <a:xfrm>
              <a:off x="7732429" y="25927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2" name="tx122"/>
            <p:cNvSpPr/>
            <p:nvPr/>
          </p:nvSpPr>
          <p:spPr>
            <a:xfrm>
              <a:off x="7957425" y="33358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333.4</a:t>
              </a:r>
            </a:p>
          </p:txBody>
        </p:sp>
        <p:sp>
          <p:nvSpPr>
            <p:cNvPr id="123" name="tx123"/>
            <p:cNvSpPr/>
            <p:nvPr/>
          </p:nvSpPr>
          <p:spPr>
            <a:xfrm>
              <a:off x="8009676" y="25967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726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2947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416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3606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DPRK, 2000-2024</a:t>
              </a:r>
            </a:p>
          </p:txBody>
        </p:sp>
        <p:sp>
          <p:nvSpPr>
            <p:cNvPr id="153" name="pl153"/>
            <p:cNvSpPr/>
            <p:nvPr/>
          </p:nvSpPr>
          <p:spPr>
            <a:xfrm>
              <a:off x="22501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15792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0656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9734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040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11180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01956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509103" cy="167191"/>
            </a:xfrm>
            <a:prstGeom prst="rect">
              <a:avLst/>
            </a:prstGeom>
            <a:solidFill>
              <a:srgbClr val="80BD41">
                <a:alpha val="100000"/>
              </a:srgbClr>
            </a:solidFill>
          </p:spPr>
          <p:txBody>
            <a:bodyPr/>
            <a:lstStyle/>
            <a:p/>
          </p:txBody>
        </p:sp>
        <p:sp>
          <p:nvSpPr>
            <p:cNvPr id="165" name="rc165"/>
            <p:cNvSpPr/>
            <p:nvPr/>
          </p:nvSpPr>
          <p:spPr>
            <a:xfrm>
              <a:off x="7805376" y="5889059"/>
              <a:ext cx="65817" cy="167191"/>
            </a:xfrm>
            <a:prstGeom prst="rect">
              <a:avLst/>
            </a:prstGeom>
            <a:solidFill>
              <a:srgbClr val="E2231A">
                <a:alpha val="100000"/>
              </a:srgbClr>
            </a:solidFill>
          </p:spPr>
          <p:txBody>
            <a:bodyPr/>
            <a:lstStyle/>
            <a:p/>
          </p:txBody>
        </p:sp>
        <p:sp>
          <p:nvSpPr>
            <p:cNvPr id="166" name="rc166"/>
            <p:cNvSpPr/>
            <p:nvPr/>
          </p:nvSpPr>
          <p:spPr>
            <a:xfrm>
              <a:off x="1296273" y="5680069"/>
              <a:ext cx="6377467" cy="167191"/>
            </a:xfrm>
            <a:prstGeom prst="rect">
              <a:avLst/>
            </a:prstGeom>
            <a:solidFill>
              <a:srgbClr val="80BD41">
                <a:alpha val="100000"/>
              </a:srgbClr>
            </a:solidFill>
          </p:spPr>
          <p:txBody>
            <a:bodyPr/>
            <a:lstStyle/>
            <a:p/>
          </p:txBody>
        </p:sp>
        <p:sp>
          <p:nvSpPr>
            <p:cNvPr id="167" name="rc167"/>
            <p:cNvSpPr/>
            <p:nvPr/>
          </p:nvSpPr>
          <p:spPr>
            <a:xfrm>
              <a:off x="7673741" y="5680069"/>
              <a:ext cx="64482" cy="167191"/>
            </a:xfrm>
            <a:prstGeom prst="rect">
              <a:avLst/>
            </a:prstGeom>
            <a:solidFill>
              <a:srgbClr val="E2231A">
                <a:alpha val="100000"/>
              </a:srgbClr>
            </a:solidFill>
          </p:spPr>
          <p:txBody>
            <a:bodyPr/>
            <a:lstStyle/>
            <a:p/>
          </p:txBody>
        </p:sp>
        <p:sp>
          <p:nvSpPr>
            <p:cNvPr id="168" name="rc168"/>
            <p:cNvSpPr/>
            <p:nvPr/>
          </p:nvSpPr>
          <p:spPr>
            <a:xfrm>
              <a:off x="1296273" y="5471080"/>
              <a:ext cx="6360106" cy="167191"/>
            </a:xfrm>
            <a:prstGeom prst="rect">
              <a:avLst/>
            </a:prstGeom>
            <a:solidFill>
              <a:srgbClr val="80BD41">
                <a:alpha val="100000"/>
              </a:srgbClr>
            </a:solidFill>
          </p:spPr>
          <p:txBody>
            <a:bodyPr/>
            <a:lstStyle/>
            <a:p/>
          </p:txBody>
        </p:sp>
        <p:sp>
          <p:nvSpPr>
            <p:cNvPr id="169" name="rc169"/>
            <p:cNvSpPr/>
            <p:nvPr/>
          </p:nvSpPr>
          <p:spPr>
            <a:xfrm>
              <a:off x="7656380" y="5471080"/>
              <a:ext cx="64291" cy="167191"/>
            </a:xfrm>
            <a:prstGeom prst="rect">
              <a:avLst/>
            </a:prstGeom>
            <a:solidFill>
              <a:srgbClr val="E2231A">
                <a:alpha val="100000"/>
              </a:srgbClr>
            </a:solidFill>
          </p:spPr>
          <p:txBody>
            <a:bodyPr/>
            <a:lstStyle/>
            <a:p/>
          </p:txBody>
        </p:sp>
        <p:sp>
          <p:nvSpPr>
            <p:cNvPr id="170" name="tx170"/>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344.6</a:t>
              </a:r>
            </a:p>
          </p:txBody>
        </p:sp>
        <p:sp>
          <p:nvSpPr>
            <p:cNvPr id="171" name="tx171"/>
            <p:cNvSpPr/>
            <p:nvPr/>
          </p:nvSpPr>
          <p:spPr>
            <a:xfrm>
              <a:off x="7915439"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337.7</a:t>
              </a:r>
            </a:p>
          </p:txBody>
        </p:sp>
        <p:sp>
          <p:nvSpPr>
            <p:cNvPr id="172" name="tx172"/>
            <p:cNvSpPr/>
            <p:nvPr/>
          </p:nvSpPr>
          <p:spPr>
            <a:xfrm>
              <a:off x="7897010"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336.7</a:t>
              </a:r>
            </a:p>
          </p:txBody>
        </p:sp>
        <p:sp>
          <p:nvSpPr>
            <p:cNvPr id="173" name="tx173"/>
            <p:cNvSpPr/>
            <p:nvPr/>
          </p:nvSpPr>
          <p:spPr>
            <a:xfrm>
              <a:off x="441518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341.2</a:t>
              </a:r>
            </a:p>
          </p:txBody>
        </p:sp>
        <p:sp>
          <p:nvSpPr>
            <p:cNvPr id="174" name="tx174"/>
            <p:cNvSpPr/>
            <p:nvPr/>
          </p:nvSpPr>
          <p:spPr>
            <a:xfrm>
              <a:off x="7762937"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75" name="tx175"/>
            <p:cNvSpPr/>
            <p:nvPr/>
          </p:nvSpPr>
          <p:spPr>
            <a:xfrm>
              <a:off x="4349368"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334.3</a:t>
              </a:r>
            </a:p>
          </p:txBody>
        </p:sp>
        <p:sp>
          <p:nvSpPr>
            <p:cNvPr id="176" name="tx176"/>
            <p:cNvSpPr/>
            <p:nvPr/>
          </p:nvSpPr>
          <p:spPr>
            <a:xfrm>
              <a:off x="7630633"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77" name="tx177"/>
            <p:cNvSpPr/>
            <p:nvPr/>
          </p:nvSpPr>
          <p:spPr>
            <a:xfrm>
              <a:off x="4340688"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333.4</a:t>
              </a:r>
            </a:p>
          </p:txBody>
        </p:sp>
        <p:sp>
          <p:nvSpPr>
            <p:cNvPr id="178" name="tx178"/>
            <p:cNvSpPr/>
            <p:nvPr/>
          </p:nvSpPr>
          <p:spPr>
            <a:xfrm>
              <a:off x="7613177"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08749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499526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6903026"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the same as in 2019 (99%).
The number of children vaccinated with MCV1 decreased 2%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510336"/>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2889432"/>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126852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5320788"/>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8" name="pl8"/>
            <p:cNvSpPr/>
            <p:nvPr/>
          </p:nvSpPr>
          <p:spPr>
            <a:xfrm>
              <a:off x="711996" y="3699884"/>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207898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104445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9856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5266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0677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60877"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81498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6908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92319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7729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3140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8550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3960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9371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795111" y="5320788"/>
              <a:ext cx="498694" cy="0"/>
            </a:xfrm>
            <a:prstGeom prst="rect">
              <a:avLst/>
            </a:prstGeom>
            <a:solidFill>
              <a:srgbClr val="1CABE2">
                <a:alpha val="100000"/>
              </a:srgbClr>
            </a:solidFill>
          </p:spPr>
          <p:txBody>
            <a:bodyPr/>
            <a:lstStyle/>
            <a:p/>
          </p:txBody>
        </p:sp>
        <p:sp>
          <p:nvSpPr>
            <p:cNvPr id="24" name="rc24"/>
            <p:cNvSpPr/>
            <p:nvPr/>
          </p:nvSpPr>
          <p:spPr>
            <a:xfrm>
              <a:off x="1349216" y="4024065"/>
              <a:ext cx="498694" cy="1296723"/>
            </a:xfrm>
            <a:prstGeom prst="rect">
              <a:avLst/>
            </a:prstGeom>
            <a:solidFill>
              <a:srgbClr val="1CABE2">
                <a:alpha val="100000"/>
              </a:srgbClr>
            </a:solidFill>
          </p:spPr>
          <p:txBody>
            <a:bodyPr/>
            <a:lstStyle/>
            <a:p/>
          </p:txBody>
        </p:sp>
        <p:sp>
          <p:nvSpPr>
            <p:cNvPr id="25" name="rc25"/>
            <p:cNvSpPr/>
            <p:nvPr/>
          </p:nvSpPr>
          <p:spPr>
            <a:xfrm>
              <a:off x="1903321" y="5320788"/>
              <a:ext cx="498694" cy="0"/>
            </a:xfrm>
            <a:prstGeom prst="rect">
              <a:avLst/>
            </a:prstGeom>
            <a:solidFill>
              <a:srgbClr val="1CABE2">
                <a:alpha val="100000"/>
              </a:srgbClr>
            </a:solidFill>
          </p:spPr>
          <p:txBody>
            <a:bodyPr/>
            <a:lstStyle/>
            <a:p/>
          </p:txBody>
        </p:sp>
        <p:sp>
          <p:nvSpPr>
            <p:cNvPr id="26" name="rc26"/>
            <p:cNvSpPr/>
            <p:nvPr/>
          </p:nvSpPr>
          <p:spPr>
            <a:xfrm>
              <a:off x="2457425" y="5320788"/>
              <a:ext cx="498694" cy="0"/>
            </a:xfrm>
            <a:prstGeom prst="rect">
              <a:avLst/>
            </a:prstGeom>
            <a:solidFill>
              <a:srgbClr val="1CABE2">
                <a:alpha val="100000"/>
              </a:srgbClr>
            </a:solidFill>
          </p:spPr>
          <p:txBody>
            <a:bodyPr/>
            <a:lstStyle/>
            <a:p/>
          </p:txBody>
        </p:sp>
        <p:sp>
          <p:nvSpPr>
            <p:cNvPr id="27" name="rc27"/>
            <p:cNvSpPr/>
            <p:nvPr/>
          </p:nvSpPr>
          <p:spPr>
            <a:xfrm>
              <a:off x="3011530" y="5320788"/>
              <a:ext cx="498694" cy="0"/>
            </a:xfrm>
            <a:prstGeom prst="rect">
              <a:avLst/>
            </a:prstGeom>
            <a:solidFill>
              <a:srgbClr val="1CABE2">
                <a:alpha val="100000"/>
              </a:srgbClr>
            </a:solidFill>
          </p:spPr>
          <p:txBody>
            <a:bodyPr/>
            <a:lstStyle/>
            <a:p/>
          </p:txBody>
        </p:sp>
        <p:sp>
          <p:nvSpPr>
            <p:cNvPr id="28" name="rc28"/>
            <p:cNvSpPr/>
            <p:nvPr/>
          </p:nvSpPr>
          <p:spPr>
            <a:xfrm>
              <a:off x="3565635" y="5320788"/>
              <a:ext cx="498694" cy="0"/>
            </a:xfrm>
            <a:prstGeom prst="rect">
              <a:avLst/>
            </a:prstGeom>
            <a:solidFill>
              <a:srgbClr val="1CABE2">
                <a:alpha val="100000"/>
              </a:srgbClr>
            </a:solidFill>
          </p:spPr>
          <p:txBody>
            <a:bodyPr/>
            <a:lstStyle/>
            <a:p/>
          </p:txBody>
        </p:sp>
        <p:sp>
          <p:nvSpPr>
            <p:cNvPr id="29" name="rc29"/>
            <p:cNvSpPr/>
            <p:nvPr/>
          </p:nvSpPr>
          <p:spPr>
            <a:xfrm>
              <a:off x="4119739" y="5320788"/>
              <a:ext cx="498694" cy="0"/>
            </a:xfrm>
            <a:prstGeom prst="rect">
              <a:avLst/>
            </a:prstGeom>
            <a:solidFill>
              <a:srgbClr val="1CABE2">
                <a:alpha val="100000"/>
              </a:srgbClr>
            </a:solidFill>
          </p:spPr>
          <p:txBody>
            <a:bodyPr/>
            <a:lstStyle/>
            <a:p/>
          </p:txBody>
        </p:sp>
        <p:sp>
          <p:nvSpPr>
            <p:cNvPr id="30" name="rc30"/>
            <p:cNvSpPr/>
            <p:nvPr/>
          </p:nvSpPr>
          <p:spPr>
            <a:xfrm>
              <a:off x="4673844" y="5320788"/>
              <a:ext cx="498694" cy="0"/>
            </a:xfrm>
            <a:prstGeom prst="rect">
              <a:avLst/>
            </a:prstGeom>
            <a:solidFill>
              <a:srgbClr val="1CABE2">
                <a:alpha val="100000"/>
              </a:srgbClr>
            </a:solidFill>
          </p:spPr>
          <p:txBody>
            <a:bodyPr/>
            <a:lstStyle/>
            <a:p/>
          </p:txBody>
        </p:sp>
        <p:sp>
          <p:nvSpPr>
            <p:cNvPr id="31" name="rc31"/>
            <p:cNvSpPr/>
            <p:nvPr/>
          </p:nvSpPr>
          <p:spPr>
            <a:xfrm>
              <a:off x="5227948" y="5320788"/>
              <a:ext cx="498694" cy="0"/>
            </a:xfrm>
            <a:prstGeom prst="rect">
              <a:avLst/>
            </a:prstGeom>
            <a:solidFill>
              <a:srgbClr val="1CABE2">
                <a:alpha val="100000"/>
              </a:srgbClr>
            </a:solidFill>
          </p:spPr>
          <p:txBody>
            <a:bodyPr/>
            <a:lstStyle/>
            <a:p/>
          </p:txBody>
        </p:sp>
        <p:sp>
          <p:nvSpPr>
            <p:cNvPr id="32" name="rc32"/>
            <p:cNvSpPr/>
            <p:nvPr/>
          </p:nvSpPr>
          <p:spPr>
            <a:xfrm>
              <a:off x="5782053" y="5320788"/>
              <a:ext cx="498694" cy="0"/>
            </a:xfrm>
            <a:prstGeom prst="rect">
              <a:avLst/>
            </a:prstGeom>
            <a:solidFill>
              <a:srgbClr val="1CABE2">
                <a:alpha val="100000"/>
              </a:srgbClr>
            </a:solidFill>
          </p:spPr>
          <p:txBody>
            <a:bodyPr/>
            <a:lstStyle/>
            <a:p/>
          </p:txBody>
        </p:sp>
        <p:sp>
          <p:nvSpPr>
            <p:cNvPr id="33" name="rc33"/>
            <p:cNvSpPr/>
            <p:nvPr/>
          </p:nvSpPr>
          <p:spPr>
            <a:xfrm>
              <a:off x="6336158" y="5320788"/>
              <a:ext cx="498694" cy="0"/>
            </a:xfrm>
            <a:prstGeom prst="rect">
              <a:avLst/>
            </a:prstGeom>
            <a:solidFill>
              <a:srgbClr val="1CABE2">
                <a:alpha val="100000"/>
              </a:srgbClr>
            </a:solidFill>
          </p:spPr>
          <p:txBody>
            <a:bodyPr/>
            <a:lstStyle/>
            <a:p/>
          </p:txBody>
        </p:sp>
        <p:sp>
          <p:nvSpPr>
            <p:cNvPr id="34" name="rc34"/>
            <p:cNvSpPr/>
            <p:nvPr/>
          </p:nvSpPr>
          <p:spPr>
            <a:xfrm>
              <a:off x="6890262" y="5320788"/>
              <a:ext cx="498694" cy="0"/>
            </a:xfrm>
            <a:prstGeom prst="rect">
              <a:avLst/>
            </a:prstGeom>
            <a:solidFill>
              <a:srgbClr val="1CABE2">
                <a:alpha val="100000"/>
              </a:srgbClr>
            </a:solidFill>
          </p:spPr>
          <p:txBody>
            <a:bodyPr/>
            <a:lstStyle/>
            <a:p/>
          </p:txBody>
        </p:sp>
        <p:sp>
          <p:nvSpPr>
            <p:cNvPr id="35" name="rc35"/>
            <p:cNvSpPr/>
            <p:nvPr/>
          </p:nvSpPr>
          <p:spPr>
            <a:xfrm>
              <a:off x="7444367" y="5320788"/>
              <a:ext cx="498694" cy="0"/>
            </a:xfrm>
            <a:prstGeom prst="rect">
              <a:avLst/>
            </a:prstGeom>
            <a:solidFill>
              <a:srgbClr val="1CABE2">
                <a:alpha val="100000"/>
              </a:srgbClr>
            </a:solidFill>
          </p:spPr>
          <p:txBody>
            <a:bodyPr/>
            <a:lstStyle/>
            <a:p/>
          </p:txBody>
        </p:sp>
        <p:sp>
          <p:nvSpPr>
            <p:cNvPr id="36" name="pl36"/>
            <p:cNvSpPr/>
            <p:nvPr/>
          </p:nvSpPr>
          <p:spPr>
            <a:xfrm>
              <a:off x="1044459" y="1041602"/>
              <a:ext cx="6649255" cy="43224"/>
            </a:xfrm>
            <a:custGeom>
              <a:avLst/>
              <a:pathLst>
                <a:path w="6649255" h="43224">
                  <a:moveTo>
                    <a:pt x="0" y="0"/>
                  </a:moveTo>
                  <a:lnTo>
                    <a:pt x="554104" y="0"/>
                  </a:lnTo>
                  <a:lnTo>
                    <a:pt x="1108209" y="0"/>
                  </a:lnTo>
                  <a:lnTo>
                    <a:pt x="1662313" y="43224"/>
                  </a:lnTo>
                  <a:lnTo>
                    <a:pt x="2216418" y="0"/>
                  </a:lnTo>
                  <a:lnTo>
                    <a:pt x="2770523" y="0"/>
                  </a:lnTo>
                  <a:lnTo>
                    <a:pt x="3324627" y="43224"/>
                  </a:lnTo>
                  <a:lnTo>
                    <a:pt x="3878732" y="0"/>
                  </a:lnTo>
                  <a:lnTo>
                    <a:pt x="4432837" y="0"/>
                  </a:lnTo>
                  <a:lnTo>
                    <a:pt x="4986941" y="0"/>
                  </a:lnTo>
                  <a:lnTo>
                    <a:pt x="5541046" y="0"/>
                  </a:lnTo>
                  <a:lnTo>
                    <a:pt x="6095150" y="0"/>
                  </a:lnTo>
                  <a:lnTo>
                    <a:pt x="6649255" y="0"/>
                  </a:lnTo>
                </a:path>
              </a:pathLst>
            </a:custGeom>
            <a:ln w="27101" cap="flat">
              <a:solidFill>
                <a:srgbClr val="00833D">
                  <a:alpha val="100000"/>
                </a:srgbClr>
              </a:solidFill>
              <a:prstDash val="solid"/>
              <a:round/>
            </a:ln>
          </p:spPr>
          <p:txBody>
            <a:bodyPr/>
            <a:lstStyle/>
            <a:p/>
          </p:txBody>
        </p:sp>
        <p:sp>
          <p:nvSpPr>
            <p:cNvPr id="37" name="pl37"/>
            <p:cNvSpPr/>
            <p:nvPr/>
          </p:nvSpPr>
          <p:spPr>
            <a:xfrm>
              <a:off x="1044459" y="1041602"/>
              <a:ext cx="6649255" cy="994154"/>
            </a:xfrm>
            <a:custGeom>
              <a:avLst/>
              <a:pathLst>
                <a:path w="6649255" h="994154">
                  <a:moveTo>
                    <a:pt x="0" y="994154"/>
                  </a:moveTo>
                  <a:lnTo>
                    <a:pt x="554104" y="994154"/>
                  </a:lnTo>
                  <a:lnTo>
                    <a:pt x="1108209" y="994154"/>
                  </a:lnTo>
                  <a:lnTo>
                    <a:pt x="1662313" y="605137"/>
                  </a:lnTo>
                  <a:lnTo>
                    <a:pt x="2216418" y="43224"/>
                  </a:lnTo>
                  <a:lnTo>
                    <a:pt x="2770523" y="43224"/>
                  </a:lnTo>
                  <a:lnTo>
                    <a:pt x="3324627" y="0"/>
                  </a:lnTo>
                  <a:lnTo>
                    <a:pt x="3878732" y="43224"/>
                  </a:lnTo>
                  <a:lnTo>
                    <a:pt x="4432837" y="0"/>
                  </a:lnTo>
                  <a:lnTo>
                    <a:pt x="4986941" y="0"/>
                  </a:lnTo>
                  <a:lnTo>
                    <a:pt x="5541046" y="0"/>
                  </a:lnTo>
                  <a:lnTo>
                    <a:pt x="6095150" y="0"/>
                  </a:lnTo>
                  <a:lnTo>
                    <a:pt x="6649255" y="0"/>
                  </a:lnTo>
                </a:path>
              </a:pathLst>
            </a:custGeom>
            <a:ln w="27101" cap="flat">
              <a:solidFill>
                <a:srgbClr val="002759">
                  <a:alpha val="100000"/>
                </a:srgbClr>
              </a:solidFill>
              <a:prstDash val="solid"/>
              <a:round/>
            </a:ln>
          </p:spPr>
          <p:txBody>
            <a:bodyPr/>
            <a:lstStyle/>
            <a:p/>
          </p:txBody>
        </p:sp>
        <p:sp>
          <p:nvSpPr>
            <p:cNvPr id="38" name="pt38"/>
            <p:cNvSpPr/>
            <p:nvPr/>
          </p:nvSpPr>
          <p:spPr>
            <a:xfrm>
              <a:off x="1012857"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566962"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121067"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675171"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229276"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783380"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337485"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891590"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445694"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999799"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53904"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08008"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62113"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012857" y="20041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566962" y="20041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121067" y="20041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675171" y="16151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229276" y="10532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783380" y="10532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337485" y="10100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891590" y="10532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445694" y="10100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999799" y="10100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53904" y="10100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08008" y="10100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62113" y="10100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011299"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1565404" y="38942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6" name="tx66"/>
            <p:cNvSpPr/>
            <p:nvPr/>
          </p:nvSpPr>
          <p:spPr>
            <a:xfrm>
              <a:off x="2119508"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2673613"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3227718"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3781822"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4335927"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4890032"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5444136"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5998241"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6552345"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7106450"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7660555"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pl77"/>
            <p:cNvSpPr/>
            <p:nvPr/>
          </p:nvSpPr>
          <p:spPr>
            <a:xfrm>
              <a:off x="7701295" y="1051841"/>
              <a:ext cx="161008" cy="217459"/>
            </a:xfrm>
            <a:custGeom>
              <a:avLst/>
              <a:pathLst>
                <a:path w="161008" h="217459">
                  <a:moveTo>
                    <a:pt x="161008" y="217459"/>
                  </a:moveTo>
                  <a:lnTo>
                    <a:pt x="0" y="0"/>
                  </a:lnTo>
                </a:path>
              </a:pathLst>
            </a:custGeom>
          </p:spPr>
          <p:txBody>
            <a:bodyPr/>
            <a:lstStyle/>
            <a:p/>
          </p:txBody>
        </p:sp>
        <p:sp>
          <p:nvSpPr>
            <p:cNvPr id="78" name="pl78"/>
            <p:cNvSpPr/>
            <p:nvPr/>
          </p:nvSpPr>
          <p:spPr>
            <a:xfrm>
              <a:off x="7697369" y="1052633"/>
              <a:ext cx="164934" cy="497872"/>
            </a:xfrm>
            <a:custGeom>
              <a:avLst/>
              <a:pathLst>
                <a:path w="164934" h="497872">
                  <a:moveTo>
                    <a:pt x="164934" y="497872"/>
                  </a:moveTo>
                  <a:lnTo>
                    <a:pt x="0" y="0"/>
                  </a:lnTo>
                </a:path>
              </a:pathLst>
            </a:custGeom>
          </p:spPr>
          <p:txBody>
            <a:bodyPr/>
            <a:lstStyle/>
            <a:p/>
          </p:txBody>
        </p:sp>
        <p:sp>
          <p:nvSpPr>
            <p:cNvPr id="79" name="pg79"/>
            <p:cNvSpPr/>
            <p:nvPr/>
          </p:nvSpPr>
          <p:spPr>
            <a:xfrm>
              <a:off x="7793724" y="120635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24747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1" name="pg81"/>
            <p:cNvSpPr/>
            <p:nvPr/>
          </p:nvSpPr>
          <p:spPr>
            <a:xfrm>
              <a:off x="7793724" y="147641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151753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3" name="rc83"/>
            <p:cNvSpPr/>
            <p:nvPr/>
          </p:nvSpPr>
          <p:spPr>
            <a:xfrm>
              <a:off x="711996" y="646101"/>
              <a:ext cx="7923696" cy="4897291"/>
            </a:xfrm>
            <a:prstGeom prst="rect">
              <a:avLst/>
            </a:prstGeom>
            <a:ln w="13550" cap="rnd">
              <a:solidFill>
                <a:srgbClr val="BEBEBE">
                  <a:alpha val="100000"/>
                </a:srgbClr>
              </a:solidFill>
              <a:prstDash val="solid"/>
              <a:round/>
            </a:ln>
          </p:spPr>
          <p:txBody>
            <a:bodyPr/>
            <a:lstStyle/>
            <a:p/>
          </p:txBody>
        </p:sp>
        <p:sp>
          <p:nvSpPr>
            <p:cNvPr id="84" name="tx84"/>
            <p:cNvSpPr/>
            <p:nvPr/>
          </p:nvSpPr>
          <p:spPr>
            <a:xfrm>
              <a:off x="578734"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365250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6" name="tx86"/>
            <p:cNvSpPr/>
            <p:nvPr/>
          </p:nvSpPr>
          <p:spPr>
            <a:xfrm>
              <a:off x="508103" y="203160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7" name="tx87"/>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902235"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456308"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201044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56454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3118653"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67275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422686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780967"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533507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863876"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6417980"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6972054" y="5724961"/>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7496393"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2" name="tx112"/>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3" name="tx113"/>
            <p:cNvSpPr/>
            <p:nvPr/>
          </p:nvSpPr>
          <p:spPr>
            <a:xfrm>
              <a:off x="2005467" y="401416"/>
              <a:ext cx="53367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DPRK, 2012-2024</a:t>
              </a:r>
            </a:p>
          </p:txBody>
        </p:sp>
        <p:sp>
          <p:nvSpPr>
            <p:cNvPr id="114" name="tx114"/>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6" name="tx116"/>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7" name="tx117"/>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DPRK. In the same year, MCV1 coverage was 99% and MCV2 coverage was 99%.
The number of cases in 2024 was the same as in 2023 (n=0).
The highest number of measles cases was reported in 2013 (n=8). In this year, MCV1 coverage was 99%.
DPRK has not reported any measles cases over the last 5 years (2020-2024).
DPRK reported measles vaccine stockouts in 2021, 2022, 2023, and 2024.
There were measles-containing vaccine supplementary immunization activities/campaigns in 2024.</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04349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91164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77980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164796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47757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34572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21388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108203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1761146"/>
              <a:ext cx="3485499" cy="452737"/>
            </a:xfrm>
            <a:custGeom>
              <a:avLst/>
              <a:pathLst>
                <a:path w="3485499" h="452737">
                  <a:moveTo>
                    <a:pt x="0" y="0"/>
                  </a:moveTo>
                  <a:lnTo>
                    <a:pt x="145229" y="339553"/>
                  </a:lnTo>
                  <a:lnTo>
                    <a:pt x="290458" y="339553"/>
                  </a:lnTo>
                  <a:lnTo>
                    <a:pt x="435687" y="282960"/>
                  </a:lnTo>
                  <a:lnTo>
                    <a:pt x="580916" y="226368"/>
                  </a:lnTo>
                  <a:lnTo>
                    <a:pt x="726145" y="169776"/>
                  </a:lnTo>
                  <a:lnTo>
                    <a:pt x="871374" y="339553"/>
                  </a:lnTo>
                  <a:lnTo>
                    <a:pt x="1016603" y="396145"/>
                  </a:lnTo>
                  <a:lnTo>
                    <a:pt x="1161833" y="396145"/>
                  </a:lnTo>
                  <a:lnTo>
                    <a:pt x="1307062" y="396145"/>
                  </a:lnTo>
                  <a:lnTo>
                    <a:pt x="1452291" y="396145"/>
                  </a:lnTo>
                  <a:lnTo>
                    <a:pt x="1597520" y="396145"/>
                  </a:lnTo>
                  <a:lnTo>
                    <a:pt x="1742749" y="396145"/>
                  </a:lnTo>
                  <a:lnTo>
                    <a:pt x="1887978" y="396145"/>
                  </a:lnTo>
                  <a:lnTo>
                    <a:pt x="2033207" y="396145"/>
                  </a:lnTo>
                  <a:lnTo>
                    <a:pt x="2178437" y="396145"/>
                  </a:lnTo>
                  <a:lnTo>
                    <a:pt x="2323666" y="396145"/>
                  </a:lnTo>
                  <a:lnTo>
                    <a:pt x="2468895" y="396145"/>
                  </a:lnTo>
                  <a:lnTo>
                    <a:pt x="2614124" y="339553"/>
                  </a:lnTo>
                  <a:lnTo>
                    <a:pt x="2759353" y="396145"/>
                  </a:lnTo>
                  <a:lnTo>
                    <a:pt x="2904582" y="396145"/>
                  </a:lnTo>
                  <a:lnTo>
                    <a:pt x="3049811" y="452737"/>
                  </a:lnTo>
                  <a:lnTo>
                    <a:pt x="3195040" y="452737"/>
                  </a:lnTo>
                  <a:lnTo>
                    <a:pt x="3340270" y="452737"/>
                  </a:lnTo>
                  <a:lnTo>
                    <a:pt x="3485499" y="452737"/>
                  </a:lnTo>
                </a:path>
              </a:pathLst>
            </a:custGeom>
            <a:ln w="27101" cap="flat">
              <a:solidFill>
                <a:srgbClr val="0058AB">
                  <a:alpha val="80000"/>
                </a:srgbClr>
              </a:solidFill>
              <a:prstDash val="solid"/>
              <a:round/>
            </a:ln>
          </p:spPr>
          <p:txBody>
            <a:bodyPr/>
            <a:lstStyle/>
            <a:p/>
          </p:txBody>
        </p:sp>
        <p:sp>
          <p:nvSpPr>
            <p:cNvPr id="21" name="pl21"/>
            <p:cNvSpPr/>
            <p:nvPr/>
          </p:nvSpPr>
          <p:spPr>
            <a:xfrm>
              <a:off x="979796" y="1478185"/>
              <a:ext cx="3485499" cy="452737"/>
            </a:xfrm>
            <a:custGeom>
              <a:avLst/>
              <a:pathLst>
                <a:path w="3485499" h="452737">
                  <a:moveTo>
                    <a:pt x="0" y="0"/>
                  </a:moveTo>
                  <a:lnTo>
                    <a:pt x="145229" y="56592"/>
                  </a:lnTo>
                  <a:lnTo>
                    <a:pt x="290458" y="0"/>
                  </a:lnTo>
                  <a:lnTo>
                    <a:pt x="435687" y="113184"/>
                  </a:lnTo>
                  <a:lnTo>
                    <a:pt x="580916" y="169776"/>
                  </a:lnTo>
                  <a:lnTo>
                    <a:pt x="726145" y="113184"/>
                  </a:lnTo>
                  <a:lnTo>
                    <a:pt x="871374" y="169776"/>
                  </a:lnTo>
                  <a:lnTo>
                    <a:pt x="1016603" y="169776"/>
                  </a:lnTo>
                  <a:lnTo>
                    <a:pt x="1161833" y="282960"/>
                  </a:lnTo>
                  <a:lnTo>
                    <a:pt x="1307062" y="339553"/>
                  </a:lnTo>
                  <a:lnTo>
                    <a:pt x="1452291" y="396145"/>
                  </a:lnTo>
                  <a:lnTo>
                    <a:pt x="1597520" y="396145"/>
                  </a:lnTo>
                  <a:lnTo>
                    <a:pt x="1742749" y="396145"/>
                  </a:lnTo>
                  <a:lnTo>
                    <a:pt x="1887978" y="396145"/>
                  </a:lnTo>
                  <a:lnTo>
                    <a:pt x="2033207" y="452737"/>
                  </a:lnTo>
                  <a:lnTo>
                    <a:pt x="2178437" y="452737"/>
                  </a:lnTo>
                  <a:lnTo>
                    <a:pt x="2323666" y="452737"/>
                  </a:lnTo>
                  <a:lnTo>
                    <a:pt x="2468895" y="452737"/>
                  </a:lnTo>
                  <a:lnTo>
                    <a:pt x="2614124" y="452737"/>
                  </a:lnTo>
                  <a:lnTo>
                    <a:pt x="2759353" y="452737"/>
                  </a:lnTo>
                  <a:lnTo>
                    <a:pt x="2904582" y="452737"/>
                  </a:lnTo>
                  <a:lnTo>
                    <a:pt x="3049811" y="396145"/>
                  </a:lnTo>
                  <a:lnTo>
                    <a:pt x="3195040" y="452737"/>
                  </a:lnTo>
                  <a:lnTo>
                    <a:pt x="3340270" y="452737"/>
                  </a:lnTo>
                  <a:lnTo>
                    <a:pt x="3485499" y="452737"/>
                  </a:lnTo>
                </a:path>
              </a:pathLst>
            </a:custGeom>
            <a:ln w="27101" cap="flat">
              <a:solidFill>
                <a:srgbClr val="1CABE2">
                  <a:alpha val="80000"/>
                </a:srgbClr>
              </a:solidFill>
              <a:prstDash val="solid"/>
              <a:round/>
            </a:ln>
          </p:spPr>
          <p:txBody>
            <a:bodyPr/>
            <a:lstStyle/>
            <a:p/>
          </p:txBody>
        </p:sp>
        <p:sp>
          <p:nvSpPr>
            <p:cNvPr id="22" name="pl22"/>
            <p:cNvSpPr/>
            <p:nvPr/>
          </p:nvSpPr>
          <p:spPr>
            <a:xfrm>
              <a:off x="979796" y="1647961"/>
              <a:ext cx="3485499" cy="509329"/>
            </a:xfrm>
            <a:custGeom>
              <a:avLst/>
              <a:pathLst>
                <a:path w="3485499" h="509329">
                  <a:moveTo>
                    <a:pt x="0" y="0"/>
                  </a:moveTo>
                  <a:lnTo>
                    <a:pt x="145229" y="56592"/>
                  </a:lnTo>
                  <a:lnTo>
                    <a:pt x="290458" y="0"/>
                  </a:lnTo>
                  <a:lnTo>
                    <a:pt x="435687" y="56592"/>
                  </a:lnTo>
                  <a:lnTo>
                    <a:pt x="580916" y="113184"/>
                  </a:lnTo>
                  <a:lnTo>
                    <a:pt x="726145" y="113184"/>
                  </a:lnTo>
                  <a:lnTo>
                    <a:pt x="871374" y="169776"/>
                  </a:lnTo>
                  <a:lnTo>
                    <a:pt x="1016603" y="226368"/>
                  </a:lnTo>
                  <a:lnTo>
                    <a:pt x="1161833" y="339553"/>
                  </a:lnTo>
                  <a:lnTo>
                    <a:pt x="1307062" y="452737"/>
                  </a:lnTo>
                  <a:lnTo>
                    <a:pt x="1452291" y="452737"/>
                  </a:lnTo>
                  <a:lnTo>
                    <a:pt x="1597520" y="452737"/>
                  </a:lnTo>
                  <a:lnTo>
                    <a:pt x="1742749" y="509329"/>
                  </a:lnTo>
                  <a:lnTo>
                    <a:pt x="1887978" y="396145"/>
                  </a:lnTo>
                  <a:lnTo>
                    <a:pt x="2033207" y="452737"/>
                  </a:lnTo>
                  <a:lnTo>
                    <a:pt x="2178437" y="452737"/>
                  </a:lnTo>
                  <a:lnTo>
                    <a:pt x="2323666" y="452737"/>
                  </a:lnTo>
                  <a:lnTo>
                    <a:pt x="2468895" y="452737"/>
                  </a:lnTo>
                  <a:lnTo>
                    <a:pt x="2614124" y="452737"/>
                  </a:lnTo>
                  <a:lnTo>
                    <a:pt x="2759353" y="452737"/>
                  </a:lnTo>
                  <a:lnTo>
                    <a:pt x="2904582" y="452737"/>
                  </a:lnTo>
                  <a:lnTo>
                    <a:pt x="3049811" y="396145"/>
                  </a:lnTo>
                  <a:lnTo>
                    <a:pt x="3195040" y="452737"/>
                  </a:lnTo>
                  <a:lnTo>
                    <a:pt x="3340270" y="396145"/>
                  </a:lnTo>
                  <a:lnTo>
                    <a:pt x="3485499" y="396145"/>
                  </a:lnTo>
                </a:path>
              </a:pathLst>
            </a:custGeom>
            <a:ln w="27101" cap="flat">
              <a:solidFill>
                <a:srgbClr val="00833D">
                  <a:alpha val="80000"/>
                </a:srgbClr>
              </a:solidFill>
              <a:prstDash val="solid"/>
              <a:round/>
            </a:ln>
          </p:spPr>
          <p:txBody>
            <a:bodyPr/>
            <a:lstStyle/>
            <a:p/>
          </p:txBody>
        </p:sp>
        <p:sp>
          <p:nvSpPr>
            <p:cNvPr id="23" name="pl23"/>
            <p:cNvSpPr/>
            <p:nvPr/>
          </p:nvSpPr>
          <p:spPr>
            <a:xfrm>
              <a:off x="979796" y="1761146"/>
              <a:ext cx="3485499" cy="452737"/>
            </a:xfrm>
            <a:custGeom>
              <a:avLst/>
              <a:pathLst>
                <a:path w="3485499" h="452737">
                  <a:moveTo>
                    <a:pt x="0" y="0"/>
                  </a:moveTo>
                  <a:lnTo>
                    <a:pt x="145229" y="339553"/>
                  </a:lnTo>
                  <a:lnTo>
                    <a:pt x="290458" y="339553"/>
                  </a:lnTo>
                  <a:lnTo>
                    <a:pt x="435687" y="282960"/>
                  </a:lnTo>
                  <a:lnTo>
                    <a:pt x="580916" y="226368"/>
                  </a:lnTo>
                  <a:lnTo>
                    <a:pt x="726145" y="169776"/>
                  </a:lnTo>
                  <a:lnTo>
                    <a:pt x="871374" y="339553"/>
                  </a:lnTo>
                  <a:lnTo>
                    <a:pt x="1016603" y="396145"/>
                  </a:lnTo>
                  <a:lnTo>
                    <a:pt x="1161833" y="396145"/>
                  </a:lnTo>
                  <a:lnTo>
                    <a:pt x="1307062" y="396145"/>
                  </a:lnTo>
                  <a:lnTo>
                    <a:pt x="1452291" y="396145"/>
                  </a:lnTo>
                  <a:lnTo>
                    <a:pt x="1597520" y="396145"/>
                  </a:lnTo>
                  <a:lnTo>
                    <a:pt x="1742749" y="396145"/>
                  </a:lnTo>
                  <a:lnTo>
                    <a:pt x="1887978" y="396145"/>
                  </a:lnTo>
                  <a:lnTo>
                    <a:pt x="2033207" y="396145"/>
                  </a:lnTo>
                  <a:lnTo>
                    <a:pt x="2178437" y="396145"/>
                  </a:lnTo>
                  <a:lnTo>
                    <a:pt x="2323666" y="396145"/>
                  </a:lnTo>
                  <a:lnTo>
                    <a:pt x="2468895" y="396145"/>
                  </a:lnTo>
                  <a:lnTo>
                    <a:pt x="2614124" y="339553"/>
                  </a:lnTo>
                  <a:lnTo>
                    <a:pt x="2759353" y="396145"/>
                  </a:lnTo>
                  <a:lnTo>
                    <a:pt x="2904582" y="396145"/>
                  </a:lnTo>
                  <a:lnTo>
                    <a:pt x="3049811" y="452737"/>
                  </a:lnTo>
                  <a:lnTo>
                    <a:pt x="3195040" y="452737"/>
                  </a:lnTo>
                  <a:lnTo>
                    <a:pt x="3340270" y="452737"/>
                  </a:lnTo>
                  <a:lnTo>
                    <a:pt x="3485499" y="452737"/>
                  </a:lnTo>
                </a:path>
              </a:pathLst>
            </a:custGeom>
            <a:ln w="43362" cap="flat">
              <a:solidFill>
                <a:srgbClr val="000000">
                  <a:alpha val="100000"/>
                </a:srgbClr>
              </a:solidFill>
              <a:prstDash val="solid"/>
              <a:round/>
            </a:ln>
          </p:spPr>
          <p:txBody>
            <a:bodyPr/>
            <a:lstStyle/>
            <a:p/>
          </p:txBody>
        </p:sp>
        <p:sp>
          <p:nvSpPr>
            <p:cNvPr id="24" name="pl24"/>
            <p:cNvSpPr/>
            <p:nvPr/>
          </p:nvSpPr>
          <p:spPr>
            <a:xfrm>
              <a:off x="979796" y="1761146"/>
              <a:ext cx="3485499" cy="452737"/>
            </a:xfrm>
            <a:custGeom>
              <a:avLst/>
              <a:pathLst>
                <a:path w="3485499" h="452737">
                  <a:moveTo>
                    <a:pt x="0" y="0"/>
                  </a:moveTo>
                  <a:lnTo>
                    <a:pt x="145229" y="339553"/>
                  </a:lnTo>
                  <a:lnTo>
                    <a:pt x="290458" y="339553"/>
                  </a:lnTo>
                  <a:lnTo>
                    <a:pt x="435687" y="282960"/>
                  </a:lnTo>
                  <a:lnTo>
                    <a:pt x="580916" y="226368"/>
                  </a:lnTo>
                  <a:lnTo>
                    <a:pt x="726145" y="169776"/>
                  </a:lnTo>
                  <a:lnTo>
                    <a:pt x="871374" y="339553"/>
                  </a:lnTo>
                  <a:lnTo>
                    <a:pt x="1016603" y="396145"/>
                  </a:lnTo>
                  <a:lnTo>
                    <a:pt x="1161833" y="396145"/>
                  </a:lnTo>
                  <a:lnTo>
                    <a:pt x="1307062" y="396145"/>
                  </a:lnTo>
                  <a:lnTo>
                    <a:pt x="1452291" y="396145"/>
                  </a:lnTo>
                  <a:lnTo>
                    <a:pt x="1597520" y="396145"/>
                  </a:lnTo>
                  <a:lnTo>
                    <a:pt x="1742749" y="396145"/>
                  </a:lnTo>
                  <a:lnTo>
                    <a:pt x="1887978" y="396145"/>
                  </a:lnTo>
                  <a:lnTo>
                    <a:pt x="2033207" y="396145"/>
                  </a:lnTo>
                  <a:lnTo>
                    <a:pt x="2178437" y="396145"/>
                  </a:lnTo>
                  <a:lnTo>
                    <a:pt x="2323666" y="396145"/>
                  </a:lnTo>
                  <a:lnTo>
                    <a:pt x="2468895" y="396145"/>
                  </a:lnTo>
                  <a:lnTo>
                    <a:pt x="2614124" y="339553"/>
                  </a:lnTo>
                  <a:lnTo>
                    <a:pt x="2759353" y="396145"/>
                  </a:lnTo>
                  <a:lnTo>
                    <a:pt x="2904582" y="396145"/>
                  </a:lnTo>
                  <a:lnTo>
                    <a:pt x="3049811" y="452737"/>
                  </a:lnTo>
                  <a:lnTo>
                    <a:pt x="3195040" y="452737"/>
                  </a:lnTo>
                  <a:lnTo>
                    <a:pt x="3340270" y="452737"/>
                  </a:lnTo>
                  <a:lnTo>
                    <a:pt x="3485499" y="452737"/>
                  </a:lnTo>
                </a:path>
              </a:pathLst>
            </a:custGeom>
            <a:ln w="27101" cap="flat">
              <a:solidFill>
                <a:srgbClr val="0058AB">
                  <a:alpha val="100000"/>
                </a:srgbClr>
              </a:solidFill>
              <a:prstDash val="solid"/>
              <a:round/>
            </a:ln>
          </p:spPr>
          <p:txBody>
            <a:bodyPr/>
            <a:lstStyle/>
            <a:p/>
          </p:txBody>
        </p:sp>
        <p:sp>
          <p:nvSpPr>
            <p:cNvPr id="25" name="pl25"/>
            <p:cNvSpPr/>
            <p:nvPr/>
          </p:nvSpPr>
          <p:spPr>
            <a:xfrm>
              <a:off x="805521" y="221388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1591369"/>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705942" y="1761146"/>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32088" y="1987514"/>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58233" y="1987514"/>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9150" y="1987514"/>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0066" y="2044107"/>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2044107"/>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921308" y="152480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51661" y="155362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5" name="pg35"/>
            <p:cNvSpPr/>
            <p:nvPr/>
          </p:nvSpPr>
          <p:spPr>
            <a:xfrm>
              <a:off x="1647453" y="16945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77807" y="172468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7" name="pg37"/>
            <p:cNvSpPr/>
            <p:nvPr/>
          </p:nvSpPr>
          <p:spPr>
            <a:xfrm>
              <a:off x="2373599" y="19209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403952" y="195100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099745" y="19209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30098" y="195100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680661" y="19209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11015" y="195100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4261578" y="197754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1931" y="200636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6807" y="197754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7160" y="200636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5585" y="189185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200361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577692" y="4434931"/>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0" name="tx50"/>
            <p:cNvSpPr/>
            <p:nvPr/>
          </p:nvSpPr>
          <p:spPr>
            <a:xfrm>
              <a:off x="577692" y="3303088"/>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679323" y="217124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15755" y="103940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5514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5514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0191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6436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22247" y="6104255"/>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DPRK</a:t>
              </a:r>
            </a:p>
          </p:txBody>
        </p:sp>
        <p:sp>
          <p:nvSpPr>
            <p:cNvPr id="66" name="tx66"/>
            <p:cNvSpPr/>
            <p:nvPr/>
          </p:nvSpPr>
          <p:spPr>
            <a:xfrm>
              <a:off x="266901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31467"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8" name="tx68"/>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504349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91164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277980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164796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47757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34572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21388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108203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2157291"/>
              <a:ext cx="3485499" cy="2942793"/>
            </a:xfrm>
            <a:custGeom>
              <a:avLst/>
              <a:pathLst>
                <a:path w="3485499" h="2942793">
                  <a:moveTo>
                    <a:pt x="0" y="1641173"/>
                  </a:moveTo>
                  <a:lnTo>
                    <a:pt x="145229" y="2659832"/>
                  </a:lnTo>
                  <a:lnTo>
                    <a:pt x="290458" y="2942793"/>
                  </a:lnTo>
                  <a:lnTo>
                    <a:pt x="435687" y="2093910"/>
                  </a:lnTo>
                  <a:lnTo>
                    <a:pt x="580916" y="1584581"/>
                  </a:lnTo>
                  <a:lnTo>
                    <a:pt x="726145" y="962067"/>
                  </a:lnTo>
                  <a:lnTo>
                    <a:pt x="871374" y="339553"/>
                  </a:lnTo>
                  <a:lnTo>
                    <a:pt x="1016603" y="396145"/>
                  </a:lnTo>
                  <a:lnTo>
                    <a:pt x="1161833" y="339553"/>
                  </a:lnTo>
                  <a:lnTo>
                    <a:pt x="1307062" y="282960"/>
                  </a:lnTo>
                  <a:lnTo>
                    <a:pt x="1452291" y="339553"/>
                  </a:lnTo>
                  <a:lnTo>
                    <a:pt x="1597520" y="282960"/>
                  </a:lnTo>
                  <a:lnTo>
                    <a:pt x="1742749" y="169776"/>
                  </a:lnTo>
                  <a:lnTo>
                    <a:pt x="1887978" y="339553"/>
                  </a:lnTo>
                  <a:lnTo>
                    <a:pt x="2033207" y="339553"/>
                  </a:lnTo>
                  <a:lnTo>
                    <a:pt x="2178437" y="113184"/>
                  </a:lnTo>
                  <a:lnTo>
                    <a:pt x="2323666" y="169776"/>
                  </a:lnTo>
                  <a:lnTo>
                    <a:pt x="2468895" y="113184"/>
                  </a:lnTo>
                  <a:lnTo>
                    <a:pt x="2614124" y="0"/>
                  </a:lnTo>
                  <a:lnTo>
                    <a:pt x="2759353" y="113184"/>
                  </a:lnTo>
                  <a:lnTo>
                    <a:pt x="2904582" y="113184"/>
                  </a:lnTo>
                  <a:lnTo>
                    <a:pt x="3049811" y="56592"/>
                  </a:lnTo>
                  <a:lnTo>
                    <a:pt x="3195040" y="56592"/>
                  </a:lnTo>
                  <a:lnTo>
                    <a:pt x="3340270" y="56592"/>
                  </a:lnTo>
                  <a:lnTo>
                    <a:pt x="3485499" y="56592"/>
                  </a:lnTo>
                </a:path>
              </a:pathLst>
            </a:custGeom>
            <a:ln w="27101" cap="flat">
              <a:solidFill>
                <a:srgbClr val="0058AB">
                  <a:alpha val="80000"/>
                </a:srgbClr>
              </a:solidFill>
              <a:prstDash val="solid"/>
              <a:round/>
            </a:ln>
          </p:spPr>
          <p:txBody>
            <a:bodyPr/>
            <a:lstStyle/>
            <a:p/>
          </p:txBody>
        </p:sp>
        <p:sp>
          <p:nvSpPr>
            <p:cNvPr id="85" name="pl85"/>
            <p:cNvSpPr/>
            <p:nvPr/>
          </p:nvSpPr>
          <p:spPr>
            <a:xfrm>
              <a:off x="5345047" y="1421593"/>
              <a:ext cx="3485499" cy="509329"/>
            </a:xfrm>
            <a:custGeom>
              <a:avLst/>
              <a:pathLst>
                <a:path w="3485499" h="509329">
                  <a:moveTo>
                    <a:pt x="0" y="0"/>
                  </a:moveTo>
                  <a:lnTo>
                    <a:pt x="145229" y="56592"/>
                  </a:lnTo>
                  <a:lnTo>
                    <a:pt x="290458" y="56592"/>
                  </a:lnTo>
                  <a:lnTo>
                    <a:pt x="435687" y="113184"/>
                  </a:lnTo>
                  <a:lnTo>
                    <a:pt x="580916" y="169776"/>
                  </a:lnTo>
                  <a:lnTo>
                    <a:pt x="726145" y="169776"/>
                  </a:lnTo>
                  <a:lnTo>
                    <a:pt x="871374" y="226368"/>
                  </a:lnTo>
                  <a:lnTo>
                    <a:pt x="1016603" y="282960"/>
                  </a:lnTo>
                  <a:lnTo>
                    <a:pt x="1161833" y="339553"/>
                  </a:lnTo>
                  <a:lnTo>
                    <a:pt x="1307062" y="396145"/>
                  </a:lnTo>
                  <a:lnTo>
                    <a:pt x="1452291" y="452737"/>
                  </a:lnTo>
                  <a:lnTo>
                    <a:pt x="1597520" y="452737"/>
                  </a:lnTo>
                  <a:lnTo>
                    <a:pt x="1742749" y="452737"/>
                  </a:lnTo>
                  <a:lnTo>
                    <a:pt x="1887978" y="509329"/>
                  </a:lnTo>
                  <a:lnTo>
                    <a:pt x="2033207" y="452737"/>
                  </a:lnTo>
                  <a:lnTo>
                    <a:pt x="2178437" y="509329"/>
                  </a:lnTo>
                  <a:lnTo>
                    <a:pt x="2323666" y="452737"/>
                  </a:lnTo>
                  <a:lnTo>
                    <a:pt x="2468895" y="452737"/>
                  </a:lnTo>
                  <a:lnTo>
                    <a:pt x="2614124" y="509329"/>
                  </a:lnTo>
                  <a:lnTo>
                    <a:pt x="2759353" y="509329"/>
                  </a:lnTo>
                  <a:lnTo>
                    <a:pt x="2904582" y="509329"/>
                  </a:lnTo>
                  <a:lnTo>
                    <a:pt x="3049811" y="452737"/>
                  </a:lnTo>
                  <a:lnTo>
                    <a:pt x="3195040" y="396145"/>
                  </a:lnTo>
                  <a:lnTo>
                    <a:pt x="3340270" y="396145"/>
                  </a:lnTo>
                  <a:lnTo>
                    <a:pt x="3485499" y="452737"/>
                  </a:lnTo>
                </a:path>
              </a:pathLst>
            </a:custGeom>
            <a:ln w="27101" cap="flat">
              <a:solidFill>
                <a:srgbClr val="1CABE2">
                  <a:alpha val="80000"/>
                </a:srgbClr>
              </a:solidFill>
              <a:prstDash val="solid"/>
              <a:round/>
            </a:ln>
          </p:spPr>
          <p:txBody>
            <a:bodyPr/>
            <a:lstStyle/>
            <a:p/>
          </p:txBody>
        </p:sp>
        <p:sp>
          <p:nvSpPr>
            <p:cNvPr id="86" name="pl86"/>
            <p:cNvSpPr/>
            <p:nvPr/>
          </p:nvSpPr>
          <p:spPr>
            <a:xfrm>
              <a:off x="5345047" y="1647961"/>
              <a:ext cx="3485499" cy="565921"/>
            </a:xfrm>
            <a:custGeom>
              <a:avLst/>
              <a:pathLst>
                <a:path w="3485499" h="565921">
                  <a:moveTo>
                    <a:pt x="0" y="0"/>
                  </a:moveTo>
                  <a:lnTo>
                    <a:pt x="145229" y="56592"/>
                  </a:lnTo>
                  <a:lnTo>
                    <a:pt x="290458" y="113184"/>
                  </a:lnTo>
                  <a:lnTo>
                    <a:pt x="435687" y="56592"/>
                  </a:lnTo>
                  <a:lnTo>
                    <a:pt x="580916" y="169776"/>
                  </a:lnTo>
                  <a:lnTo>
                    <a:pt x="726145" y="169776"/>
                  </a:lnTo>
                  <a:lnTo>
                    <a:pt x="871374" y="282960"/>
                  </a:lnTo>
                  <a:lnTo>
                    <a:pt x="1016603" y="226368"/>
                  </a:lnTo>
                  <a:lnTo>
                    <a:pt x="1161833" y="339553"/>
                  </a:lnTo>
                  <a:lnTo>
                    <a:pt x="1307062" y="396145"/>
                  </a:lnTo>
                  <a:lnTo>
                    <a:pt x="1452291" y="452737"/>
                  </a:lnTo>
                  <a:lnTo>
                    <a:pt x="1597520" y="452737"/>
                  </a:lnTo>
                  <a:lnTo>
                    <a:pt x="1742749" y="396145"/>
                  </a:lnTo>
                  <a:lnTo>
                    <a:pt x="1887978" y="452737"/>
                  </a:lnTo>
                  <a:lnTo>
                    <a:pt x="2033207" y="452737"/>
                  </a:lnTo>
                  <a:lnTo>
                    <a:pt x="2178437" y="509329"/>
                  </a:lnTo>
                  <a:lnTo>
                    <a:pt x="2323666" y="509329"/>
                  </a:lnTo>
                  <a:lnTo>
                    <a:pt x="2468895" y="509329"/>
                  </a:lnTo>
                  <a:lnTo>
                    <a:pt x="2614124" y="565921"/>
                  </a:lnTo>
                  <a:lnTo>
                    <a:pt x="2759353" y="509329"/>
                  </a:lnTo>
                  <a:lnTo>
                    <a:pt x="2904582" y="452737"/>
                  </a:lnTo>
                  <a:lnTo>
                    <a:pt x="3049811" y="509329"/>
                  </a:lnTo>
                  <a:lnTo>
                    <a:pt x="3195040" y="452737"/>
                  </a:lnTo>
                  <a:lnTo>
                    <a:pt x="3340270" y="396145"/>
                  </a:lnTo>
                  <a:lnTo>
                    <a:pt x="3485499" y="509329"/>
                  </a:lnTo>
                </a:path>
              </a:pathLst>
            </a:custGeom>
            <a:ln w="27101" cap="flat">
              <a:solidFill>
                <a:srgbClr val="00833D">
                  <a:alpha val="80000"/>
                </a:srgbClr>
              </a:solidFill>
              <a:prstDash val="solid"/>
              <a:round/>
            </a:ln>
          </p:spPr>
          <p:txBody>
            <a:bodyPr/>
            <a:lstStyle/>
            <a:p/>
          </p:txBody>
        </p:sp>
        <p:sp>
          <p:nvSpPr>
            <p:cNvPr id="87" name="pl87"/>
            <p:cNvSpPr/>
            <p:nvPr/>
          </p:nvSpPr>
          <p:spPr>
            <a:xfrm>
              <a:off x="5345047" y="2157291"/>
              <a:ext cx="3485499" cy="2942793"/>
            </a:xfrm>
            <a:custGeom>
              <a:avLst/>
              <a:pathLst>
                <a:path w="3485499" h="2942793">
                  <a:moveTo>
                    <a:pt x="0" y="1641173"/>
                  </a:moveTo>
                  <a:lnTo>
                    <a:pt x="145229" y="2659832"/>
                  </a:lnTo>
                  <a:lnTo>
                    <a:pt x="290458" y="2942793"/>
                  </a:lnTo>
                  <a:lnTo>
                    <a:pt x="435687" y="2093910"/>
                  </a:lnTo>
                  <a:lnTo>
                    <a:pt x="580916" y="1584581"/>
                  </a:lnTo>
                  <a:lnTo>
                    <a:pt x="726145" y="962067"/>
                  </a:lnTo>
                  <a:lnTo>
                    <a:pt x="871374" y="339553"/>
                  </a:lnTo>
                  <a:lnTo>
                    <a:pt x="1016603" y="396145"/>
                  </a:lnTo>
                  <a:lnTo>
                    <a:pt x="1161833" y="339553"/>
                  </a:lnTo>
                  <a:lnTo>
                    <a:pt x="1307062" y="282960"/>
                  </a:lnTo>
                  <a:lnTo>
                    <a:pt x="1452291" y="339553"/>
                  </a:lnTo>
                  <a:lnTo>
                    <a:pt x="1597520" y="282960"/>
                  </a:lnTo>
                  <a:lnTo>
                    <a:pt x="1742749" y="169776"/>
                  </a:lnTo>
                  <a:lnTo>
                    <a:pt x="1887978" y="339553"/>
                  </a:lnTo>
                  <a:lnTo>
                    <a:pt x="2033207" y="339553"/>
                  </a:lnTo>
                  <a:lnTo>
                    <a:pt x="2178437" y="113184"/>
                  </a:lnTo>
                  <a:lnTo>
                    <a:pt x="2323666" y="169776"/>
                  </a:lnTo>
                  <a:lnTo>
                    <a:pt x="2468895" y="113184"/>
                  </a:lnTo>
                  <a:lnTo>
                    <a:pt x="2614124" y="0"/>
                  </a:lnTo>
                  <a:lnTo>
                    <a:pt x="2759353" y="113184"/>
                  </a:lnTo>
                  <a:lnTo>
                    <a:pt x="2904582" y="113184"/>
                  </a:lnTo>
                  <a:lnTo>
                    <a:pt x="3049811" y="56592"/>
                  </a:lnTo>
                  <a:lnTo>
                    <a:pt x="3195040" y="56592"/>
                  </a:lnTo>
                  <a:lnTo>
                    <a:pt x="3340270" y="56592"/>
                  </a:lnTo>
                  <a:lnTo>
                    <a:pt x="3485499" y="56592"/>
                  </a:lnTo>
                </a:path>
              </a:pathLst>
            </a:custGeom>
            <a:ln w="43362" cap="flat">
              <a:solidFill>
                <a:srgbClr val="000000">
                  <a:alpha val="100000"/>
                </a:srgbClr>
              </a:solidFill>
              <a:prstDash val="solid"/>
              <a:round/>
            </a:ln>
          </p:spPr>
          <p:txBody>
            <a:bodyPr/>
            <a:lstStyle/>
            <a:p/>
          </p:txBody>
        </p:sp>
        <p:sp>
          <p:nvSpPr>
            <p:cNvPr id="88" name="pl88"/>
            <p:cNvSpPr/>
            <p:nvPr/>
          </p:nvSpPr>
          <p:spPr>
            <a:xfrm>
              <a:off x="5345047" y="2157291"/>
              <a:ext cx="3485499" cy="2942793"/>
            </a:xfrm>
            <a:custGeom>
              <a:avLst/>
              <a:pathLst>
                <a:path w="3485499" h="2942793">
                  <a:moveTo>
                    <a:pt x="0" y="1641173"/>
                  </a:moveTo>
                  <a:lnTo>
                    <a:pt x="145229" y="2659832"/>
                  </a:lnTo>
                  <a:lnTo>
                    <a:pt x="290458" y="2942793"/>
                  </a:lnTo>
                  <a:lnTo>
                    <a:pt x="435687" y="2093910"/>
                  </a:lnTo>
                  <a:lnTo>
                    <a:pt x="580916" y="1584581"/>
                  </a:lnTo>
                  <a:lnTo>
                    <a:pt x="726145" y="962067"/>
                  </a:lnTo>
                  <a:lnTo>
                    <a:pt x="871374" y="339553"/>
                  </a:lnTo>
                  <a:lnTo>
                    <a:pt x="1016603" y="396145"/>
                  </a:lnTo>
                  <a:lnTo>
                    <a:pt x="1161833" y="339553"/>
                  </a:lnTo>
                  <a:lnTo>
                    <a:pt x="1307062" y="282960"/>
                  </a:lnTo>
                  <a:lnTo>
                    <a:pt x="1452291" y="339553"/>
                  </a:lnTo>
                  <a:lnTo>
                    <a:pt x="1597520" y="282960"/>
                  </a:lnTo>
                  <a:lnTo>
                    <a:pt x="1742749" y="169776"/>
                  </a:lnTo>
                  <a:lnTo>
                    <a:pt x="1887978" y="339553"/>
                  </a:lnTo>
                  <a:lnTo>
                    <a:pt x="2033207" y="339553"/>
                  </a:lnTo>
                  <a:lnTo>
                    <a:pt x="2178437" y="113184"/>
                  </a:lnTo>
                  <a:lnTo>
                    <a:pt x="2323666" y="169776"/>
                  </a:lnTo>
                  <a:lnTo>
                    <a:pt x="2468895" y="113184"/>
                  </a:lnTo>
                  <a:lnTo>
                    <a:pt x="2614124" y="0"/>
                  </a:lnTo>
                  <a:lnTo>
                    <a:pt x="2759353" y="113184"/>
                  </a:lnTo>
                  <a:lnTo>
                    <a:pt x="2904582" y="113184"/>
                  </a:lnTo>
                  <a:lnTo>
                    <a:pt x="3049811" y="56592"/>
                  </a:lnTo>
                  <a:lnTo>
                    <a:pt x="3195040" y="56592"/>
                  </a:lnTo>
                  <a:lnTo>
                    <a:pt x="3340270" y="56592"/>
                  </a:lnTo>
                  <a:lnTo>
                    <a:pt x="3485499" y="56592"/>
                  </a:lnTo>
                </a:path>
              </a:pathLst>
            </a:custGeom>
            <a:ln w="27101" cap="flat">
              <a:solidFill>
                <a:srgbClr val="0058AB">
                  <a:alpha val="100000"/>
                </a:srgbClr>
              </a:solidFill>
              <a:prstDash val="solid"/>
              <a:round/>
            </a:ln>
          </p:spPr>
          <p:txBody>
            <a:bodyPr/>
            <a:lstStyle/>
            <a:p/>
          </p:txBody>
        </p:sp>
        <p:sp>
          <p:nvSpPr>
            <p:cNvPr id="89" name="pl89"/>
            <p:cNvSpPr/>
            <p:nvPr/>
          </p:nvSpPr>
          <p:spPr>
            <a:xfrm>
              <a:off x="5170772" y="221388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628688"/>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71193" y="2949581"/>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97339" y="2327067"/>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23484" y="2100699"/>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104401" y="2100699"/>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5317" y="2044107"/>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2044107"/>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41577" y="3562122"/>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71930" y="3590944"/>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99" name="pg99"/>
            <p:cNvSpPr/>
            <p:nvPr/>
          </p:nvSpPr>
          <p:spPr>
            <a:xfrm>
              <a:off x="5967723" y="2883015"/>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98076" y="2911837"/>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1" name="pg101"/>
            <p:cNvSpPr/>
            <p:nvPr/>
          </p:nvSpPr>
          <p:spPr>
            <a:xfrm>
              <a:off x="6722003" y="226050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52357" y="2290608"/>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3" name="pg103"/>
            <p:cNvSpPr/>
            <p:nvPr/>
          </p:nvSpPr>
          <p:spPr>
            <a:xfrm>
              <a:off x="7448149" y="203413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78503" y="206419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8029066" y="203413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59419" y="206419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626829" y="197754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7182" y="200636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2058" y="197754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200636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90836" y="18338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2118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3" name="tx113"/>
            <p:cNvSpPr/>
            <p:nvPr/>
          </p:nvSpPr>
          <p:spPr>
            <a:xfrm>
              <a:off x="4942943" y="4434931"/>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4" name="tx114"/>
            <p:cNvSpPr/>
            <p:nvPr/>
          </p:nvSpPr>
          <p:spPr>
            <a:xfrm>
              <a:off x="4942943" y="3303088"/>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a:off x="5044574" y="217124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6" name="tx116"/>
            <p:cNvSpPr/>
            <p:nvPr/>
          </p:nvSpPr>
          <p:spPr>
            <a:xfrm>
              <a:off x="4981006" y="103940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602039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2039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6716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2961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87498" y="6104255"/>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DPRK</a:t>
              </a:r>
            </a:p>
          </p:txBody>
        </p:sp>
        <p:sp>
          <p:nvSpPr>
            <p:cNvPr id="130" name="tx130"/>
            <p:cNvSpPr/>
            <p:nvPr/>
          </p:nvSpPr>
          <p:spPr>
            <a:xfrm>
              <a:off x="703426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96718"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2" name="tx132"/>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DPRK DTP drop-out was lower and DTP-MCV drop-out was lower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59879"/>
            </a:xfrm>
            <a:custGeom>
              <a:avLst/>
              <a:pathLst>
                <a:path w="2123063" h="259879">
                  <a:moveTo>
                    <a:pt x="0" y="259879"/>
                  </a:moveTo>
                  <a:lnTo>
                    <a:pt x="88460" y="210378"/>
                  </a:lnTo>
                  <a:lnTo>
                    <a:pt x="176921" y="37125"/>
                  </a:lnTo>
                  <a:lnTo>
                    <a:pt x="265382" y="136127"/>
                  </a:lnTo>
                  <a:lnTo>
                    <a:pt x="353843" y="49500"/>
                  </a:lnTo>
                  <a:lnTo>
                    <a:pt x="442304" y="61876"/>
                  </a:lnTo>
                  <a:lnTo>
                    <a:pt x="530765" y="37125"/>
                  </a:lnTo>
                  <a:lnTo>
                    <a:pt x="619226" y="37125"/>
                  </a:lnTo>
                  <a:lnTo>
                    <a:pt x="707687" y="24750"/>
                  </a:lnTo>
                  <a:lnTo>
                    <a:pt x="796148" y="12375"/>
                  </a:lnTo>
                  <a:lnTo>
                    <a:pt x="884609" y="12375"/>
                  </a:lnTo>
                  <a:lnTo>
                    <a:pt x="973070" y="12375"/>
                  </a:lnTo>
                  <a:lnTo>
                    <a:pt x="1061531" y="12375"/>
                  </a:lnTo>
                  <a:lnTo>
                    <a:pt x="1149992" y="12375"/>
                  </a:lnTo>
                  <a:lnTo>
                    <a:pt x="1238453" y="12375"/>
                  </a:lnTo>
                  <a:lnTo>
                    <a:pt x="1326914" y="24750"/>
                  </a:lnTo>
                  <a:lnTo>
                    <a:pt x="1415375" y="24750"/>
                  </a:lnTo>
                  <a:lnTo>
                    <a:pt x="1503836" y="12375"/>
                  </a:lnTo>
                  <a:lnTo>
                    <a:pt x="1592297" y="37125"/>
                  </a:lnTo>
                  <a:lnTo>
                    <a:pt x="1680758" y="37125"/>
                  </a:lnTo>
                  <a:lnTo>
                    <a:pt x="1769219" y="0"/>
                  </a:lnTo>
                  <a:lnTo>
                    <a:pt x="1857680" y="4950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1225147"/>
            </a:xfrm>
            <a:custGeom>
              <a:avLst/>
              <a:pathLst>
                <a:path w="796148" h="1225147">
                  <a:moveTo>
                    <a:pt x="0" y="222754"/>
                  </a:moveTo>
                  <a:lnTo>
                    <a:pt x="88460" y="581635"/>
                  </a:lnTo>
                  <a:lnTo>
                    <a:pt x="176921" y="1225147"/>
                  </a:lnTo>
                  <a:lnTo>
                    <a:pt x="265382" y="420757"/>
                  </a:lnTo>
                  <a:lnTo>
                    <a:pt x="353843" y="12375"/>
                  </a:lnTo>
                  <a:lnTo>
                    <a:pt x="442304" y="12375"/>
                  </a:lnTo>
                  <a:lnTo>
                    <a:pt x="530765" y="0"/>
                  </a:lnTo>
                  <a:lnTo>
                    <a:pt x="619226" y="0"/>
                  </a:lnTo>
                  <a:lnTo>
                    <a:pt x="707687" y="0"/>
                  </a:lnTo>
                  <a:lnTo>
                    <a:pt x="796148" y="606386"/>
                  </a:lnTo>
                </a:path>
              </a:pathLst>
            </a:custGeom>
            <a:ln w="27101" cap="flat">
              <a:solidFill>
                <a:srgbClr val="1CABE2">
                  <a:alpha val="100000"/>
                </a:srgbClr>
              </a:solidFill>
              <a:prstDash val="solid"/>
              <a:round/>
            </a:ln>
          </p:spPr>
          <p:txBody>
            <a:bodyPr/>
            <a:lstStyle/>
            <a:p/>
          </p:txBody>
        </p:sp>
        <p:sp>
          <p:nvSpPr>
            <p:cNvPr id="48" name="tx48"/>
            <p:cNvSpPr/>
            <p:nvPr/>
          </p:nvSpPr>
          <p:spPr>
            <a:xfrm>
              <a:off x="2237190"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49" name="tx49"/>
            <p:cNvSpPr/>
            <p:nvPr/>
          </p:nvSpPr>
          <p:spPr>
            <a:xfrm>
              <a:off x="3217825" y="3375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50" name="tx50"/>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1225147"/>
            </a:xfrm>
            <a:custGeom>
              <a:avLst/>
              <a:pathLst>
                <a:path w="2123063" h="1225147">
                  <a:moveTo>
                    <a:pt x="0" y="74251"/>
                  </a:moveTo>
                  <a:lnTo>
                    <a:pt x="88460" y="12375"/>
                  </a:lnTo>
                  <a:lnTo>
                    <a:pt x="176921" y="0"/>
                  </a:lnTo>
                  <a:lnTo>
                    <a:pt x="265382" y="0"/>
                  </a:lnTo>
                  <a:lnTo>
                    <a:pt x="353843" y="0"/>
                  </a:lnTo>
                  <a:lnTo>
                    <a:pt x="442304" y="24750"/>
                  </a:lnTo>
                  <a:lnTo>
                    <a:pt x="530765" y="12375"/>
                  </a:lnTo>
                  <a:lnTo>
                    <a:pt x="619226" y="0"/>
                  </a:lnTo>
                  <a:lnTo>
                    <a:pt x="707687" y="12375"/>
                  </a:lnTo>
                  <a:lnTo>
                    <a:pt x="796148" y="12375"/>
                  </a:lnTo>
                  <a:lnTo>
                    <a:pt x="884609" y="0"/>
                  </a:lnTo>
                  <a:lnTo>
                    <a:pt x="973070" y="0"/>
                  </a:lnTo>
                  <a:lnTo>
                    <a:pt x="1061531" y="0"/>
                  </a:lnTo>
                  <a:lnTo>
                    <a:pt x="1149992" y="0"/>
                  </a:lnTo>
                  <a:lnTo>
                    <a:pt x="1238453" y="0"/>
                  </a:lnTo>
                  <a:lnTo>
                    <a:pt x="1326914" y="0"/>
                  </a:lnTo>
                  <a:lnTo>
                    <a:pt x="1415375" y="0"/>
                  </a:lnTo>
                  <a:lnTo>
                    <a:pt x="1503836" y="0"/>
                  </a:lnTo>
                  <a:lnTo>
                    <a:pt x="1592297" y="0"/>
                  </a:lnTo>
                  <a:lnTo>
                    <a:pt x="1680758" y="12375"/>
                  </a:lnTo>
                  <a:lnTo>
                    <a:pt x="1769219" y="358881"/>
                  </a:lnTo>
                  <a:lnTo>
                    <a:pt x="1857680" y="1225147"/>
                  </a:lnTo>
                  <a:lnTo>
                    <a:pt x="1946141" y="1225147"/>
                  </a:lnTo>
                  <a:lnTo>
                    <a:pt x="2034602" y="1225147"/>
                  </a:lnTo>
                  <a:lnTo>
                    <a:pt x="2123063" y="1225147"/>
                  </a:lnTo>
                </a:path>
              </a:pathLst>
            </a:custGeom>
            <a:ln w="27101" cap="flat">
              <a:solidFill>
                <a:srgbClr val="1CABE2">
                  <a:alpha val="100000"/>
                </a:srgbClr>
              </a:solidFill>
              <a:prstDash val="solid"/>
              <a:round/>
            </a:ln>
          </p:spPr>
          <p:txBody>
            <a:bodyPr/>
            <a:lstStyle/>
            <a:p/>
          </p:txBody>
        </p:sp>
        <p:sp>
          <p:nvSpPr>
            <p:cNvPr id="72" name="tx72"/>
            <p:cNvSpPr/>
            <p:nvPr/>
          </p:nvSpPr>
          <p:spPr>
            <a:xfrm>
              <a:off x="910275"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3" name="tx73"/>
            <p:cNvSpPr/>
            <p:nvPr/>
          </p:nvSpPr>
          <p:spPr>
            <a:xfrm>
              <a:off x="3201547" y="5775859"/>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74" name="tx74"/>
            <p:cNvSpPr/>
            <p:nvPr/>
          </p:nvSpPr>
          <p:spPr>
            <a:xfrm>
              <a:off x="2688703"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5" name="tx75"/>
            <p:cNvSpPr/>
            <p:nvPr/>
          </p:nvSpPr>
          <p:spPr>
            <a:xfrm>
              <a:off x="3069677" y="572697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470258"/>
            </a:xfrm>
            <a:custGeom>
              <a:avLst/>
              <a:pathLst>
                <a:path w="2123063" h="470258">
                  <a:moveTo>
                    <a:pt x="0" y="470258"/>
                  </a:moveTo>
                  <a:lnTo>
                    <a:pt x="88460" y="445508"/>
                  </a:lnTo>
                  <a:lnTo>
                    <a:pt x="176921" y="420757"/>
                  </a:lnTo>
                  <a:lnTo>
                    <a:pt x="265382" y="358881"/>
                  </a:lnTo>
                  <a:lnTo>
                    <a:pt x="353843" y="297005"/>
                  </a:lnTo>
                  <a:lnTo>
                    <a:pt x="442304" y="198003"/>
                  </a:lnTo>
                  <a:lnTo>
                    <a:pt x="530765" y="99001"/>
                  </a:lnTo>
                  <a:lnTo>
                    <a:pt x="619226" y="74251"/>
                  </a:lnTo>
                  <a:lnTo>
                    <a:pt x="707687" y="74251"/>
                  </a:lnTo>
                  <a:lnTo>
                    <a:pt x="796148" y="61876"/>
                  </a:lnTo>
                  <a:lnTo>
                    <a:pt x="884609" y="61876"/>
                  </a:lnTo>
                  <a:lnTo>
                    <a:pt x="973070" y="49500"/>
                  </a:lnTo>
                  <a:lnTo>
                    <a:pt x="1061531" y="24750"/>
                  </a:lnTo>
                  <a:lnTo>
                    <a:pt x="1149992" y="61876"/>
                  </a:lnTo>
                  <a:lnTo>
                    <a:pt x="1238453" y="61876"/>
                  </a:lnTo>
                  <a:lnTo>
                    <a:pt x="1326914" y="24750"/>
                  </a:lnTo>
                  <a:lnTo>
                    <a:pt x="1415375" y="24750"/>
                  </a:lnTo>
                  <a:lnTo>
                    <a:pt x="1503836" y="12375"/>
                  </a:lnTo>
                  <a:lnTo>
                    <a:pt x="1592297" y="0"/>
                  </a:lnTo>
                  <a:lnTo>
                    <a:pt x="1680758" y="12375"/>
                  </a:lnTo>
                  <a:lnTo>
                    <a:pt x="1769219" y="12375"/>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4572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59879"/>
            </a:xfrm>
            <a:custGeom>
              <a:avLst/>
              <a:pathLst>
                <a:path w="2123063" h="259879">
                  <a:moveTo>
                    <a:pt x="0" y="259879"/>
                  </a:moveTo>
                  <a:lnTo>
                    <a:pt x="88460" y="86626"/>
                  </a:lnTo>
                  <a:lnTo>
                    <a:pt x="176921" y="12375"/>
                  </a:lnTo>
                  <a:lnTo>
                    <a:pt x="265382" y="49500"/>
                  </a:lnTo>
                  <a:lnTo>
                    <a:pt x="353843" y="49500"/>
                  </a:lnTo>
                  <a:lnTo>
                    <a:pt x="442304" y="37125"/>
                  </a:lnTo>
                  <a:lnTo>
                    <a:pt x="530765" y="37125"/>
                  </a:lnTo>
                  <a:lnTo>
                    <a:pt x="619226" y="0"/>
                  </a:lnTo>
                  <a:lnTo>
                    <a:pt x="707687" y="12375"/>
                  </a:lnTo>
                  <a:lnTo>
                    <a:pt x="796148" y="12375"/>
                  </a:lnTo>
                  <a:lnTo>
                    <a:pt x="884609" y="0"/>
                  </a:lnTo>
                  <a:lnTo>
                    <a:pt x="973070" y="0"/>
                  </a:lnTo>
                  <a:lnTo>
                    <a:pt x="1061531" y="0"/>
                  </a:lnTo>
                  <a:lnTo>
                    <a:pt x="1149992" y="0"/>
                  </a:lnTo>
                  <a:lnTo>
                    <a:pt x="1238453" y="0"/>
                  </a:lnTo>
                  <a:lnTo>
                    <a:pt x="1326914" y="12375"/>
                  </a:lnTo>
                  <a:lnTo>
                    <a:pt x="1415375" y="0"/>
                  </a:lnTo>
                  <a:lnTo>
                    <a:pt x="1503836" y="0"/>
                  </a:lnTo>
                  <a:lnTo>
                    <a:pt x="1592297" y="12375"/>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1" name="tx121"/>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532134"/>
            </a:xfrm>
            <a:custGeom>
              <a:avLst/>
              <a:pathLst>
                <a:path w="2123063" h="532134">
                  <a:moveTo>
                    <a:pt x="0" y="532134"/>
                  </a:moveTo>
                  <a:lnTo>
                    <a:pt x="88460" y="457883"/>
                  </a:lnTo>
                  <a:lnTo>
                    <a:pt x="176921" y="433132"/>
                  </a:lnTo>
                  <a:lnTo>
                    <a:pt x="265382" y="383632"/>
                  </a:lnTo>
                  <a:lnTo>
                    <a:pt x="353843" y="334131"/>
                  </a:lnTo>
                  <a:lnTo>
                    <a:pt x="442304" y="247504"/>
                  </a:lnTo>
                  <a:lnTo>
                    <a:pt x="530765" y="123752"/>
                  </a:lnTo>
                  <a:lnTo>
                    <a:pt x="619226" y="86626"/>
                  </a:lnTo>
                  <a:lnTo>
                    <a:pt x="707687" y="86626"/>
                  </a:lnTo>
                  <a:lnTo>
                    <a:pt x="796148" y="74251"/>
                  </a:lnTo>
                  <a:lnTo>
                    <a:pt x="884609" y="74251"/>
                  </a:lnTo>
                  <a:lnTo>
                    <a:pt x="973070" y="61876"/>
                  </a:lnTo>
                  <a:lnTo>
                    <a:pt x="1061531" y="37125"/>
                  </a:lnTo>
                  <a:lnTo>
                    <a:pt x="1149992" y="74251"/>
                  </a:lnTo>
                  <a:lnTo>
                    <a:pt x="1238453" y="74251"/>
                  </a:lnTo>
                  <a:lnTo>
                    <a:pt x="1326914" y="37125"/>
                  </a:lnTo>
                  <a:lnTo>
                    <a:pt x="1415375" y="37125"/>
                  </a:lnTo>
                  <a:lnTo>
                    <a:pt x="1503836" y="24750"/>
                  </a:lnTo>
                  <a:lnTo>
                    <a:pt x="1592297" y="24750"/>
                  </a:lnTo>
                  <a:lnTo>
                    <a:pt x="1680758" y="24750"/>
                  </a:lnTo>
                  <a:lnTo>
                    <a:pt x="1769219" y="2475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15191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45" name="tx145"/>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tx147"/>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358267" y="2861125"/>
              <a:ext cx="1415375" cy="297005"/>
            </a:xfrm>
            <a:custGeom>
              <a:avLst/>
              <a:pathLst>
                <a:path w="1415375" h="297005">
                  <a:moveTo>
                    <a:pt x="0" y="297005"/>
                  </a:moveTo>
                  <a:lnTo>
                    <a:pt x="88460" y="297005"/>
                  </a:lnTo>
                  <a:lnTo>
                    <a:pt x="176921" y="284630"/>
                  </a:lnTo>
                  <a:lnTo>
                    <a:pt x="265382" y="284630"/>
                  </a:lnTo>
                  <a:lnTo>
                    <a:pt x="353843" y="284630"/>
                  </a:lnTo>
                  <a:lnTo>
                    <a:pt x="442304" y="284630"/>
                  </a:lnTo>
                  <a:lnTo>
                    <a:pt x="530765" y="284630"/>
                  </a:lnTo>
                  <a:lnTo>
                    <a:pt x="619226" y="173253"/>
                  </a:lnTo>
                  <a:lnTo>
                    <a:pt x="707687" y="12375"/>
                  </a:lnTo>
                  <a:lnTo>
                    <a:pt x="796148" y="12375"/>
                  </a:lnTo>
                  <a:lnTo>
                    <a:pt x="884609" y="0"/>
                  </a:lnTo>
                  <a:lnTo>
                    <a:pt x="973070" y="12375"/>
                  </a:lnTo>
                  <a:lnTo>
                    <a:pt x="1061531" y="0"/>
                  </a:lnTo>
                  <a:lnTo>
                    <a:pt x="1149992" y="0"/>
                  </a:lnTo>
                  <a:lnTo>
                    <a:pt x="1238453" y="0"/>
                  </a:lnTo>
                  <a:lnTo>
                    <a:pt x="1326914" y="0"/>
                  </a:lnTo>
                  <a:lnTo>
                    <a:pt x="1415375" y="0"/>
                  </a:lnTo>
                </a:path>
              </a:pathLst>
            </a:custGeom>
            <a:ln w="27101" cap="flat">
              <a:solidFill>
                <a:srgbClr val="1CABE2">
                  <a:alpha val="100000"/>
                </a:srgbClr>
              </a:solidFill>
              <a:prstDash val="solid"/>
              <a:round/>
            </a:ln>
          </p:spPr>
          <p:txBody>
            <a:bodyPr/>
            <a:lstStyle/>
            <a:p/>
          </p:txBody>
        </p:sp>
        <p:sp>
          <p:nvSpPr>
            <p:cNvPr id="168" name="tx168"/>
            <p:cNvSpPr/>
            <p:nvPr/>
          </p:nvSpPr>
          <p:spPr>
            <a:xfrm>
              <a:off x="7206337"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69" name="tx169"/>
            <p:cNvSpPr/>
            <p:nvPr/>
          </p:nvSpPr>
          <p:spPr>
            <a:xfrm>
              <a:off x="880620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1" name="tx171"/>
            <p:cNvSpPr/>
            <p:nvPr/>
          </p:nvSpPr>
          <p:spPr>
            <a:xfrm>
              <a:off x="8630921"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443802" y="398022"/>
              <a:ext cx="49482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DPRK,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POL3 had the lowest coverage (0%), followed by IPV1 (50%).
Compared to 2019, coverage of 4 vaccines increased (BCG, DTP1, DTP3 and MCV2), 2 vaccines decreased (IPV1 and POL3), and one vaccine remained constant (MCV1).
Compared to 2023, coverage of 6 vaccines remained constant (BCG, DTP1, DTP3, MCV1, MCV2 and POL3) and one vaccine decreased (IPV1).</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2040333"/>
            </a:xfrm>
            <a:custGeom>
              <a:avLst/>
              <a:pathLst>
                <a:path w="6480943" h="2040333">
                  <a:moveTo>
                    <a:pt x="0" y="2040333"/>
                  </a:moveTo>
                  <a:lnTo>
                    <a:pt x="270039" y="1755635"/>
                  </a:lnTo>
                  <a:lnTo>
                    <a:pt x="540078" y="1660736"/>
                  </a:lnTo>
                  <a:lnTo>
                    <a:pt x="810117" y="1470937"/>
                  </a:lnTo>
                  <a:lnTo>
                    <a:pt x="1080157" y="1281139"/>
                  </a:lnTo>
                  <a:lnTo>
                    <a:pt x="1350196" y="948992"/>
                  </a:lnTo>
                  <a:lnTo>
                    <a:pt x="1620235" y="474496"/>
                  </a:lnTo>
                  <a:lnTo>
                    <a:pt x="1890275" y="332147"/>
                  </a:lnTo>
                  <a:lnTo>
                    <a:pt x="2160314" y="332147"/>
                  </a:lnTo>
                  <a:lnTo>
                    <a:pt x="2430353" y="284697"/>
                  </a:lnTo>
                  <a:lnTo>
                    <a:pt x="2700393" y="284697"/>
                  </a:lnTo>
                  <a:lnTo>
                    <a:pt x="2970432" y="237248"/>
                  </a:lnTo>
                  <a:lnTo>
                    <a:pt x="3240471" y="142348"/>
                  </a:lnTo>
                  <a:lnTo>
                    <a:pt x="3510510" y="284697"/>
                  </a:lnTo>
                  <a:lnTo>
                    <a:pt x="3780550" y="284697"/>
                  </a:lnTo>
                  <a:lnTo>
                    <a:pt x="4050589" y="142348"/>
                  </a:lnTo>
                  <a:lnTo>
                    <a:pt x="4320628" y="142348"/>
                  </a:lnTo>
                  <a:lnTo>
                    <a:pt x="4590668" y="94899"/>
                  </a:lnTo>
                  <a:lnTo>
                    <a:pt x="4860707" y="94899"/>
                  </a:lnTo>
                  <a:lnTo>
                    <a:pt x="5130746" y="94899"/>
                  </a:lnTo>
                  <a:lnTo>
                    <a:pt x="5400786" y="94899"/>
                  </a:lnTo>
                  <a:lnTo>
                    <a:pt x="5670825" y="0"/>
                  </a:lnTo>
                  <a:lnTo>
                    <a:pt x="5940864" y="0"/>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945373" y="930799"/>
              <a:ext cx="5670825" cy="3416372"/>
            </a:xfrm>
            <a:custGeom>
              <a:avLst/>
              <a:pathLst>
                <a:path w="5670825" h="3416372">
                  <a:moveTo>
                    <a:pt x="0" y="3416372"/>
                  </a:moveTo>
                  <a:lnTo>
                    <a:pt x="270039" y="47449"/>
                  </a:lnTo>
                  <a:lnTo>
                    <a:pt x="540078" y="332147"/>
                  </a:lnTo>
                  <a:lnTo>
                    <a:pt x="810117" y="142348"/>
                  </a:lnTo>
                  <a:lnTo>
                    <a:pt x="1080157" y="332147"/>
                  </a:lnTo>
                  <a:lnTo>
                    <a:pt x="1350196" y="332147"/>
                  </a:lnTo>
                  <a:lnTo>
                    <a:pt x="1620235" y="284697"/>
                  </a:lnTo>
                  <a:lnTo>
                    <a:pt x="1890275" y="284697"/>
                  </a:lnTo>
                  <a:lnTo>
                    <a:pt x="2160314" y="237248"/>
                  </a:lnTo>
                  <a:lnTo>
                    <a:pt x="2430353" y="142348"/>
                  </a:lnTo>
                  <a:lnTo>
                    <a:pt x="2700393" y="284697"/>
                  </a:lnTo>
                  <a:lnTo>
                    <a:pt x="2970432" y="284697"/>
                  </a:lnTo>
                  <a:lnTo>
                    <a:pt x="3240471" y="142348"/>
                  </a:lnTo>
                  <a:lnTo>
                    <a:pt x="3510510" y="142348"/>
                  </a:lnTo>
                  <a:lnTo>
                    <a:pt x="3780550" y="94899"/>
                  </a:lnTo>
                  <a:lnTo>
                    <a:pt x="4050589" y="94899"/>
                  </a:lnTo>
                  <a:lnTo>
                    <a:pt x="4320628" y="94899"/>
                  </a:lnTo>
                  <a:lnTo>
                    <a:pt x="4590668" y="94899"/>
                  </a:lnTo>
                  <a:lnTo>
                    <a:pt x="4860707" y="0"/>
                  </a:lnTo>
                  <a:lnTo>
                    <a:pt x="5130746" y="0"/>
                  </a:lnTo>
                  <a:lnTo>
                    <a:pt x="5400786" y="0"/>
                  </a:lnTo>
                  <a:lnTo>
                    <a:pt x="5670825" y="0"/>
                  </a:lnTo>
                </a:path>
              </a:pathLst>
            </a:custGeom>
            <a:ln w="27101" cap="flat">
              <a:solidFill>
                <a:srgbClr val="80BD41">
                  <a:alpha val="100000"/>
                </a:srgbClr>
              </a:solidFill>
              <a:prstDash val="solid"/>
              <a:round/>
            </a:ln>
          </p:spPr>
          <p:txBody>
            <a:bodyPr/>
            <a:lstStyle/>
            <a:p/>
          </p:txBody>
        </p:sp>
        <p:sp>
          <p:nvSpPr>
            <p:cNvPr id="39" name="pl39"/>
            <p:cNvSpPr/>
            <p:nvPr/>
          </p:nvSpPr>
          <p:spPr>
            <a:xfrm>
              <a:off x="4375727" y="930799"/>
              <a:ext cx="3240471" cy="3179123"/>
            </a:xfrm>
            <a:custGeom>
              <a:avLst/>
              <a:pathLst>
                <a:path w="3240471" h="3179123">
                  <a:moveTo>
                    <a:pt x="0" y="3179123"/>
                  </a:moveTo>
                  <a:lnTo>
                    <a:pt x="270039" y="284697"/>
                  </a:lnTo>
                  <a:lnTo>
                    <a:pt x="540078" y="284697"/>
                  </a:lnTo>
                  <a:lnTo>
                    <a:pt x="810117" y="142348"/>
                  </a:lnTo>
                  <a:lnTo>
                    <a:pt x="1080157" y="142348"/>
                  </a:lnTo>
                  <a:lnTo>
                    <a:pt x="1350196" y="94899"/>
                  </a:lnTo>
                  <a:lnTo>
                    <a:pt x="1620235" y="94899"/>
                  </a:lnTo>
                  <a:lnTo>
                    <a:pt x="1890275" y="94899"/>
                  </a:lnTo>
                  <a:lnTo>
                    <a:pt x="2160314" y="94899"/>
                  </a:lnTo>
                  <a:lnTo>
                    <a:pt x="2430353" y="0"/>
                  </a:lnTo>
                  <a:lnTo>
                    <a:pt x="2700393" y="0"/>
                  </a:lnTo>
                  <a:lnTo>
                    <a:pt x="2970432" y="0"/>
                  </a:lnTo>
                  <a:lnTo>
                    <a:pt x="3240471" y="0"/>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4697511"/>
            </a:xfrm>
            <a:custGeom>
              <a:avLst/>
              <a:pathLst>
                <a:path w="2430353" h="4697511">
                  <a:moveTo>
                    <a:pt x="0" y="854093"/>
                  </a:moveTo>
                  <a:lnTo>
                    <a:pt x="270039" y="2230131"/>
                  </a:lnTo>
                  <a:lnTo>
                    <a:pt x="540078" y="4697511"/>
                  </a:lnTo>
                  <a:lnTo>
                    <a:pt x="810117" y="1613286"/>
                  </a:lnTo>
                  <a:lnTo>
                    <a:pt x="1080157" y="47449"/>
                  </a:lnTo>
                  <a:lnTo>
                    <a:pt x="1350196" y="47449"/>
                  </a:lnTo>
                  <a:lnTo>
                    <a:pt x="1620235" y="0"/>
                  </a:lnTo>
                  <a:lnTo>
                    <a:pt x="1890275" y="0"/>
                  </a:lnTo>
                  <a:lnTo>
                    <a:pt x="2160314" y="0"/>
                  </a:lnTo>
                  <a:lnTo>
                    <a:pt x="2430353" y="2325030"/>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996441"/>
            </a:xfrm>
            <a:custGeom>
              <a:avLst/>
              <a:pathLst>
                <a:path w="6480943" h="996441">
                  <a:moveTo>
                    <a:pt x="0" y="996441"/>
                  </a:moveTo>
                  <a:lnTo>
                    <a:pt x="270039" y="332147"/>
                  </a:lnTo>
                  <a:lnTo>
                    <a:pt x="540078" y="47449"/>
                  </a:lnTo>
                  <a:lnTo>
                    <a:pt x="810117" y="189798"/>
                  </a:lnTo>
                  <a:lnTo>
                    <a:pt x="1080157" y="189798"/>
                  </a:lnTo>
                  <a:lnTo>
                    <a:pt x="1350196" y="142348"/>
                  </a:lnTo>
                  <a:lnTo>
                    <a:pt x="1620235" y="142348"/>
                  </a:lnTo>
                  <a:lnTo>
                    <a:pt x="1890275" y="0"/>
                  </a:lnTo>
                  <a:lnTo>
                    <a:pt x="2160314" y="47449"/>
                  </a:lnTo>
                  <a:lnTo>
                    <a:pt x="2430353" y="47449"/>
                  </a:lnTo>
                  <a:lnTo>
                    <a:pt x="2700393" y="0"/>
                  </a:lnTo>
                  <a:lnTo>
                    <a:pt x="2970432" y="0"/>
                  </a:lnTo>
                  <a:lnTo>
                    <a:pt x="3240471" y="0"/>
                  </a:lnTo>
                  <a:lnTo>
                    <a:pt x="3510510" y="0"/>
                  </a:lnTo>
                  <a:lnTo>
                    <a:pt x="3780550" y="0"/>
                  </a:lnTo>
                  <a:lnTo>
                    <a:pt x="4050589" y="47449"/>
                  </a:lnTo>
                  <a:lnTo>
                    <a:pt x="4320628" y="0"/>
                  </a:lnTo>
                  <a:lnTo>
                    <a:pt x="4590668" y="0"/>
                  </a:lnTo>
                  <a:lnTo>
                    <a:pt x="4860707" y="47449"/>
                  </a:lnTo>
                  <a:lnTo>
                    <a:pt x="5130746" y="0"/>
                  </a:lnTo>
                  <a:lnTo>
                    <a:pt x="5400786" y="0"/>
                  </a:lnTo>
                  <a:lnTo>
                    <a:pt x="5670825" y="0"/>
                  </a:lnTo>
                  <a:lnTo>
                    <a:pt x="5940864" y="0"/>
                  </a:lnTo>
                  <a:lnTo>
                    <a:pt x="6210904" y="0"/>
                  </a:lnTo>
                  <a:lnTo>
                    <a:pt x="6480943" y="0"/>
                  </a:lnTo>
                </a:path>
              </a:pathLst>
            </a:custGeom>
            <a:ln w="27101" cap="flat">
              <a:solidFill>
                <a:srgbClr val="E31A1C">
                  <a:alpha val="100000"/>
                </a:srgbClr>
              </a:solidFill>
              <a:prstDash val="solid"/>
              <a:round/>
            </a:ln>
          </p:spPr>
          <p:txBody>
            <a:bodyPr/>
            <a:lstStyle/>
            <a:p/>
          </p:txBody>
        </p:sp>
        <p:sp>
          <p:nvSpPr>
            <p:cNvPr id="42" name="pl42"/>
            <p:cNvSpPr/>
            <p:nvPr/>
          </p:nvSpPr>
          <p:spPr>
            <a:xfrm>
              <a:off x="3295569" y="930799"/>
              <a:ext cx="4320628" cy="1138790"/>
            </a:xfrm>
            <a:custGeom>
              <a:avLst/>
              <a:pathLst>
                <a:path w="4320628" h="1138790">
                  <a:moveTo>
                    <a:pt x="0" y="1138790"/>
                  </a:moveTo>
                  <a:lnTo>
                    <a:pt x="270039" y="1138790"/>
                  </a:lnTo>
                  <a:lnTo>
                    <a:pt x="540078" y="1091341"/>
                  </a:lnTo>
                  <a:lnTo>
                    <a:pt x="810117" y="1091341"/>
                  </a:lnTo>
                  <a:lnTo>
                    <a:pt x="1080157" y="1091341"/>
                  </a:lnTo>
                  <a:lnTo>
                    <a:pt x="1350196" y="1091341"/>
                  </a:lnTo>
                  <a:lnTo>
                    <a:pt x="1620235" y="1091341"/>
                  </a:lnTo>
                  <a:lnTo>
                    <a:pt x="1890275" y="664294"/>
                  </a:lnTo>
                  <a:lnTo>
                    <a:pt x="2160314" y="47449"/>
                  </a:lnTo>
                  <a:lnTo>
                    <a:pt x="2430353" y="47449"/>
                  </a:lnTo>
                  <a:lnTo>
                    <a:pt x="2700393" y="0"/>
                  </a:lnTo>
                  <a:lnTo>
                    <a:pt x="2970432" y="47449"/>
                  </a:lnTo>
                  <a:lnTo>
                    <a:pt x="3240471" y="0"/>
                  </a:lnTo>
                  <a:lnTo>
                    <a:pt x="3510510" y="0"/>
                  </a:lnTo>
                  <a:lnTo>
                    <a:pt x="3780550" y="0"/>
                  </a:lnTo>
                  <a:lnTo>
                    <a:pt x="4050589" y="0"/>
                  </a:lnTo>
                  <a:lnTo>
                    <a:pt x="4320628"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4697511"/>
            </a:xfrm>
            <a:custGeom>
              <a:avLst/>
              <a:pathLst>
                <a:path w="6480943" h="4697511">
                  <a:moveTo>
                    <a:pt x="0" y="284697"/>
                  </a:moveTo>
                  <a:lnTo>
                    <a:pt x="270039" y="47449"/>
                  </a:lnTo>
                  <a:lnTo>
                    <a:pt x="540078" y="0"/>
                  </a:lnTo>
                  <a:lnTo>
                    <a:pt x="810117" y="0"/>
                  </a:lnTo>
                  <a:lnTo>
                    <a:pt x="1080157" y="0"/>
                  </a:lnTo>
                  <a:lnTo>
                    <a:pt x="1350196" y="94899"/>
                  </a:lnTo>
                  <a:lnTo>
                    <a:pt x="1620235" y="47449"/>
                  </a:lnTo>
                  <a:lnTo>
                    <a:pt x="1890275" y="0"/>
                  </a:lnTo>
                  <a:lnTo>
                    <a:pt x="2160314" y="47449"/>
                  </a:lnTo>
                  <a:lnTo>
                    <a:pt x="2430353" y="47449"/>
                  </a:lnTo>
                  <a:lnTo>
                    <a:pt x="2700393" y="0"/>
                  </a:lnTo>
                  <a:lnTo>
                    <a:pt x="2970432" y="0"/>
                  </a:lnTo>
                  <a:lnTo>
                    <a:pt x="3240471" y="0"/>
                  </a:lnTo>
                  <a:lnTo>
                    <a:pt x="3510510" y="0"/>
                  </a:lnTo>
                  <a:lnTo>
                    <a:pt x="3780550" y="0"/>
                  </a:lnTo>
                  <a:lnTo>
                    <a:pt x="4050589" y="0"/>
                  </a:lnTo>
                  <a:lnTo>
                    <a:pt x="4320628" y="0"/>
                  </a:lnTo>
                  <a:lnTo>
                    <a:pt x="4590668" y="0"/>
                  </a:lnTo>
                  <a:lnTo>
                    <a:pt x="4860707" y="0"/>
                  </a:lnTo>
                  <a:lnTo>
                    <a:pt x="5130746" y="47449"/>
                  </a:lnTo>
                  <a:lnTo>
                    <a:pt x="5400786" y="1376038"/>
                  </a:lnTo>
                  <a:lnTo>
                    <a:pt x="5670825" y="4697511"/>
                  </a:lnTo>
                  <a:lnTo>
                    <a:pt x="5940864" y="4697511"/>
                  </a:lnTo>
                  <a:lnTo>
                    <a:pt x="6210904" y="4697511"/>
                  </a:lnTo>
                  <a:lnTo>
                    <a:pt x="6480943" y="4697511"/>
                  </a:lnTo>
                </a:path>
              </a:pathLst>
            </a:custGeom>
            <a:ln w="27101" cap="flat">
              <a:solidFill>
                <a:srgbClr val="FFC20E">
                  <a:alpha val="100000"/>
                </a:srgbClr>
              </a:solidFill>
              <a:prstDash val="solid"/>
              <a:round/>
            </a:ln>
          </p:spPr>
          <p:txBody>
            <a:bodyPr/>
            <a:lstStyle/>
            <a:p/>
          </p:txBody>
        </p:sp>
        <p:sp>
          <p:nvSpPr>
            <p:cNvPr id="44" name="pl44"/>
            <p:cNvSpPr/>
            <p:nvPr/>
          </p:nvSpPr>
          <p:spPr>
            <a:xfrm>
              <a:off x="6536041" y="930799"/>
              <a:ext cx="1080157" cy="0"/>
            </a:xfrm>
            <a:custGeom>
              <a:avLst/>
              <a:pathLst>
                <a:path w="1080157" h="0">
                  <a:moveTo>
                    <a:pt x="0" y="0"/>
                  </a:moveTo>
                  <a:lnTo>
                    <a:pt x="270039" y="0"/>
                  </a:lnTo>
                  <a:lnTo>
                    <a:pt x="540078" y="0"/>
                  </a:lnTo>
                  <a:lnTo>
                    <a:pt x="810117" y="0"/>
                  </a:lnTo>
                  <a:lnTo>
                    <a:pt x="1080157" y="0"/>
                  </a:lnTo>
                </a:path>
              </a:pathLst>
            </a:custGeom>
            <a:ln w="27101" cap="flat">
              <a:solidFill>
                <a:srgbClr val="008B00">
                  <a:alpha val="100000"/>
                </a:srgbClr>
              </a:solidFill>
              <a:prstDash val="solid"/>
              <a:round/>
            </a:ln>
          </p:spPr>
          <p:txBody>
            <a:bodyPr/>
            <a:lstStyle/>
            <a:p/>
          </p:txBody>
        </p:sp>
        <p:sp>
          <p:nvSpPr>
            <p:cNvPr id="45" name="pl45"/>
            <p:cNvSpPr/>
            <p:nvPr/>
          </p:nvSpPr>
          <p:spPr>
            <a:xfrm>
              <a:off x="7633504" y="779539"/>
              <a:ext cx="749441" cy="147845"/>
            </a:xfrm>
            <a:custGeom>
              <a:avLst/>
              <a:pathLst>
                <a:path w="749441" h="147845">
                  <a:moveTo>
                    <a:pt x="749441" y="0"/>
                  </a:moveTo>
                  <a:lnTo>
                    <a:pt x="0" y="147845"/>
                  </a:lnTo>
                </a:path>
              </a:pathLst>
            </a:custGeom>
          </p:spPr>
          <p:txBody>
            <a:bodyPr/>
            <a:lstStyle/>
            <a:p/>
          </p:txBody>
        </p:sp>
        <p:sp>
          <p:nvSpPr>
            <p:cNvPr id="46" name="pl46"/>
            <p:cNvSpPr/>
            <p:nvPr/>
          </p:nvSpPr>
          <p:spPr>
            <a:xfrm>
              <a:off x="7622799" y="941402"/>
              <a:ext cx="705784" cy="1133707"/>
            </a:xfrm>
            <a:custGeom>
              <a:avLst/>
              <a:pathLst>
                <a:path w="705784" h="1133707">
                  <a:moveTo>
                    <a:pt x="705784" y="1133707"/>
                  </a:moveTo>
                  <a:lnTo>
                    <a:pt x="0" y="0"/>
                  </a:lnTo>
                </a:path>
              </a:pathLst>
            </a:custGeom>
          </p:spPr>
          <p:txBody>
            <a:bodyPr/>
            <a:lstStyle/>
            <a:p/>
          </p:txBody>
        </p:sp>
        <p:sp>
          <p:nvSpPr>
            <p:cNvPr id="47" name="pl47"/>
            <p:cNvSpPr/>
            <p:nvPr/>
          </p:nvSpPr>
          <p:spPr>
            <a:xfrm>
              <a:off x="7625324" y="940637"/>
              <a:ext cx="811770" cy="875149"/>
            </a:xfrm>
            <a:custGeom>
              <a:avLst/>
              <a:pathLst>
                <a:path w="811770" h="875149">
                  <a:moveTo>
                    <a:pt x="811770" y="875149"/>
                  </a:moveTo>
                  <a:lnTo>
                    <a:pt x="0" y="0"/>
                  </a:lnTo>
                </a:path>
              </a:pathLst>
            </a:custGeom>
          </p:spPr>
          <p:txBody>
            <a:bodyPr/>
            <a:lstStyle/>
            <a:p/>
          </p:txBody>
        </p:sp>
        <p:sp>
          <p:nvSpPr>
            <p:cNvPr id="48" name="pl48"/>
            <p:cNvSpPr/>
            <p:nvPr/>
          </p:nvSpPr>
          <p:spPr>
            <a:xfrm>
              <a:off x="7633887" y="933322"/>
              <a:ext cx="724973" cy="103422"/>
            </a:xfrm>
            <a:custGeom>
              <a:avLst/>
              <a:pathLst>
                <a:path w="724973" h="103422">
                  <a:moveTo>
                    <a:pt x="724973" y="103422"/>
                  </a:moveTo>
                  <a:lnTo>
                    <a:pt x="0" y="0"/>
                  </a:lnTo>
                </a:path>
              </a:pathLst>
            </a:custGeom>
          </p:spPr>
          <p:txBody>
            <a:bodyPr/>
            <a:lstStyle/>
            <a:p/>
          </p:txBody>
        </p:sp>
        <p:sp>
          <p:nvSpPr>
            <p:cNvPr id="49" name="pl49"/>
            <p:cNvSpPr/>
            <p:nvPr/>
          </p:nvSpPr>
          <p:spPr>
            <a:xfrm>
              <a:off x="7627090" y="939903"/>
              <a:ext cx="731771" cy="611677"/>
            </a:xfrm>
            <a:custGeom>
              <a:avLst/>
              <a:pathLst>
                <a:path w="731771" h="611677">
                  <a:moveTo>
                    <a:pt x="731771" y="611677"/>
                  </a:moveTo>
                  <a:lnTo>
                    <a:pt x="0" y="0"/>
                  </a:lnTo>
                </a:path>
              </a:pathLst>
            </a:custGeom>
          </p:spPr>
          <p:txBody>
            <a:bodyPr/>
            <a:lstStyle/>
            <a:p/>
          </p:txBody>
        </p:sp>
        <p:sp>
          <p:nvSpPr>
            <p:cNvPr id="50" name="pl50"/>
            <p:cNvSpPr/>
            <p:nvPr/>
          </p:nvSpPr>
          <p:spPr>
            <a:xfrm>
              <a:off x="7630012" y="938178"/>
              <a:ext cx="662419" cy="353862"/>
            </a:xfrm>
            <a:custGeom>
              <a:avLst/>
              <a:pathLst>
                <a:path w="662419" h="353862">
                  <a:moveTo>
                    <a:pt x="662419" y="353862"/>
                  </a:moveTo>
                  <a:lnTo>
                    <a:pt x="0" y="0"/>
                  </a:lnTo>
                </a:path>
              </a:pathLst>
            </a:custGeom>
          </p:spPr>
          <p:txBody>
            <a:bodyPr/>
            <a:lstStyle/>
            <a:p/>
          </p:txBody>
        </p:sp>
        <p:sp>
          <p:nvSpPr>
            <p:cNvPr id="51" name="pl51"/>
            <p:cNvSpPr/>
            <p:nvPr/>
          </p:nvSpPr>
          <p:spPr>
            <a:xfrm>
              <a:off x="7634339" y="3255824"/>
              <a:ext cx="790687" cy="5"/>
            </a:xfrm>
            <a:custGeom>
              <a:avLst/>
              <a:pathLst>
                <a:path w="790687" h="5">
                  <a:moveTo>
                    <a:pt x="790687" y="0"/>
                  </a:moveTo>
                  <a:lnTo>
                    <a:pt x="0" y="5"/>
                  </a:lnTo>
                </a:path>
              </a:pathLst>
            </a:custGeom>
          </p:spPr>
          <p:txBody>
            <a:bodyPr/>
            <a:lstStyle/>
            <a:p/>
          </p:txBody>
        </p:sp>
        <p:sp>
          <p:nvSpPr>
            <p:cNvPr id="52" name="pl52"/>
            <p:cNvSpPr/>
            <p:nvPr/>
          </p:nvSpPr>
          <p:spPr>
            <a:xfrm>
              <a:off x="7634339" y="5628310"/>
              <a:ext cx="784653" cy="10"/>
            </a:xfrm>
            <a:custGeom>
              <a:avLst/>
              <a:pathLst>
                <a:path w="784653" h="10">
                  <a:moveTo>
                    <a:pt x="784653" y="10"/>
                  </a:moveTo>
                  <a:lnTo>
                    <a:pt x="0" y="0"/>
                  </a:lnTo>
                </a:path>
              </a:pathLst>
            </a:custGeom>
          </p:spPr>
          <p:txBody>
            <a:bodyPr/>
            <a:lstStyle/>
            <a:p/>
          </p:txBody>
        </p:sp>
        <p:sp>
          <p:nvSpPr>
            <p:cNvPr id="53" name="pg53"/>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4" name="tx54"/>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5" name="pg55"/>
            <p:cNvSpPr/>
            <p:nvPr/>
          </p:nvSpPr>
          <p:spPr>
            <a:xfrm>
              <a:off x="8260004" y="199596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6" name="tx56"/>
            <p:cNvSpPr/>
            <p:nvPr/>
          </p:nvSpPr>
          <p:spPr>
            <a:xfrm>
              <a:off x="8282864" y="201881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57" name="pg57"/>
            <p:cNvSpPr/>
            <p:nvPr/>
          </p:nvSpPr>
          <p:spPr>
            <a:xfrm>
              <a:off x="8368515" y="173720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8" name="tx58"/>
            <p:cNvSpPr/>
            <p:nvPr/>
          </p:nvSpPr>
          <p:spPr>
            <a:xfrm>
              <a:off x="8391375" y="177873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59" name="pg59"/>
            <p:cNvSpPr/>
            <p:nvPr/>
          </p:nvSpPr>
          <p:spPr>
            <a:xfrm>
              <a:off x="8290281" y="95430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13141" y="99584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99%</a:t>
              </a:r>
            </a:p>
          </p:txBody>
        </p:sp>
        <p:sp>
          <p:nvSpPr>
            <p:cNvPr id="61" name="pg61"/>
            <p:cNvSpPr/>
            <p:nvPr/>
          </p:nvSpPr>
          <p:spPr>
            <a:xfrm>
              <a:off x="8290281" y="147420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151574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99%</a:t>
              </a:r>
            </a:p>
          </p:txBody>
        </p:sp>
        <p:sp>
          <p:nvSpPr>
            <p:cNvPr id="63" name="pg63"/>
            <p:cNvSpPr/>
            <p:nvPr/>
          </p:nvSpPr>
          <p:spPr>
            <a:xfrm>
              <a:off x="8223851" y="121525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246711" y="125679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Rubella: 99%</a:t>
              </a:r>
            </a:p>
          </p:txBody>
        </p:sp>
        <p:sp>
          <p:nvSpPr>
            <p:cNvPr id="65" name="pg65"/>
            <p:cNvSpPr/>
            <p:nvPr/>
          </p:nvSpPr>
          <p:spPr>
            <a:xfrm>
              <a:off x="8356446" y="317130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2"/>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6" name="tx66"/>
            <p:cNvSpPr/>
            <p:nvPr/>
          </p:nvSpPr>
          <p:spPr>
            <a:xfrm>
              <a:off x="8379306" y="321284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50%</a:t>
              </a:r>
            </a:p>
          </p:txBody>
        </p:sp>
        <p:sp>
          <p:nvSpPr>
            <p:cNvPr id="67" name="pg67"/>
            <p:cNvSpPr/>
            <p:nvPr/>
          </p:nvSpPr>
          <p:spPr>
            <a:xfrm>
              <a:off x="8350412" y="5543802"/>
              <a:ext cx="609698" cy="169038"/>
            </a:xfrm>
            <a:custGeom>
              <a:avLst/>
              <a:pathLst>
                <a:path w="609698" h="169038">
                  <a:moveTo>
                    <a:pt x="27431" y="169038"/>
                  </a:moveTo>
                  <a:lnTo>
                    <a:pt x="582266" y="169038"/>
                  </a:lnTo>
                  <a:lnTo>
                    <a:pt x="581161" y="169016"/>
                  </a:lnTo>
                  <a:lnTo>
                    <a:pt x="585573" y="168838"/>
                  </a:lnTo>
                  <a:lnTo>
                    <a:pt x="589898" y="167955"/>
                  </a:lnTo>
                  <a:lnTo>
                    <a:pt x="594026" y="166389"/>
                  </a:lnTo>
                  <a:lnTo>
                    <a:pt x="597849" y="164182"/>
                  </a:lnTo>
                  <a:lnTo>
                    <a:pt x="601269" y="161390"/>
                  </a:lnTo>
                  <a:lnTo>
                    <a:pt x="604196" y="158086"/>
                  </a:lnTo>
                  <a:lnTo>
                    <a:pt x="606556" y="154354"/>
                  </a:lnTo>
                  <a:lnTo>
                    <a:pt x="608286" y="150293"/>
                  </a:lnTo>
                  <a:lnTo>
                    <a:pt x="609343" y="146006"/>
                  </a:lnTo>
                  <a:lnTo>
                    <a:pt x="609698" y="141606"/>
                  </a:lnTo>
                  <a:lnTo>
                    <a:pt x="609698" y="27432"/>
                  </a:lnTo>
                  <a:lnTo>
                    <a:pt x="609343" y="23031"/>
                  </a:lnTo>
                  <a:lnTo>
                    <a:pt x="608286" y="18745"/>
                  </a:lnTo>
                  <a:lnTo>
                    <a:pt x="606556" y="14683"/>
                  </a:lnTo>
                  <a:lnTo>
                    <a:pt x="604196" y="10952"/>
                  </a:lnTo>
                  <a:lnTo>
                    <a:pt x="601269" y="7647"/>
                  </a:lnTo>
                  <a:lnTo>
                    <a:pt x="597849" y="4855"/>
                  </a:lnTo>
                  <a:lnTo>
                    <a:pt x="594026" y="2648"/>
                  </a:lnTo>
                  <a:lnTo>
                    <a:pt x="589898" y="1083"/>
                  </a:lnTo>
                  <a:lnTo>
                    <a:pt x="585573" y="200"/>
                  </a:lnTo>
                  <a:lnTo>
                    <a:pt x="58226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73272" y="5585340"/>
              <a:ext cx="51825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0%</a:t>
              </a:r>
            </a:p>
          </p:txBody>
        </p:sp>
        <p:sp>
          <p:nvSpPr>
            <p:cNvPr id="69" name="pl69"/>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0" name="rc70"/>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1" name="tx71"/>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2" name="tx72"/>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 name="tx73"/>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4" name="tx74"/>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 name="tx75"/>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6" name="tx76"/>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 name="tx77"/>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8" name="tx78"/>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 name="tx79"/>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0" name="tx80"/>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1" name="tx81"/>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2" name="tx82"/>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3" name="tx83"/>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5" name="tx85"/>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6" name="tx86"/>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7" name="tx87"/>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8" name="tx88"/>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9" name="tx89"/>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0" name="tx90"/>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1" name="tx91"/>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2" name="tx9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3" name="tx93"/>
            <p:cNvSpPr/>
            <p:nvPr/>
          </p:nvSpPr>
          <p:spPr>
            <a:xfrm>
              <a:off x="3509603" y="401416"/>
              <a:ext cx="28124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DPRK, 2000-2024</a:t>
              </a:r>
            </a:p>
          </p:txBody>
        </p:sp>
        <p:sp>
          <p:nvSpPr>
            <p:cNvPr id="94" name="tx9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5" name="tx9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POL3 had the lowest coverage of all vaccines (0%), followed by IPV1 (50%).
Coverage of 4 vaccines increased (DTP3, HepB3, Hib3 and MCV2), 2 vaccines decreased (IPV1 and Polio3), and 1 vaccine was the same (MCV1) compared to respective coverage in 2019.
Coverage of 7 vaccines were the same (DTP3, HepB3, Hib3, MCV1, MCV2, Polio3 and Rubella) and 1 vaccine decreased (IPV1)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1219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55886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10553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65220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1988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27455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29221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183887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138554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93221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348905" y="932216"/>
              <a:ext cx="290202" cy="0"/>
            </a:xfrm>
            <a:custGeom>
              <a:avLst/>
              <a:pathLst>
                <a:path w="290202" h="0">
                  <a:moveTo>
                    <a:pt x="0" y="0"/>
                  </a:moveTo>
                  <a:lnTo>
                    <a:pt x="72550" y="0"/>
                  </a:lnTo>
                  <a:lnTo>
                    <a:pt x="290202" y="0"/>
                  </a:lnTo>
                  <a:lnTo>
                    <a:pt x="290202" y="0"/>
                  </a:lnTo>
                  <a:lnTo>
                    <a:pt x="290202" y="0"/>
                  </a:lnTo>
                  <a:lnTo>
                    <a:pt x="290202" y="0"/>
                  </a:lnTo>
                </a:path>
              </a:pathLst>
            </a:custGeom>
            <a:ln w="116535" cap="flat">
              <a:solidFill>
                <a:srgbClr val="E8E8E8">
                  <a:alpha val="100000"/>
                </a:srgbClr>
              </a:solidFill>
              <a:prstDash val="solid"/>
              <a:round/>
            </a:ln>
          </p:spPr>
          <p:txBody>
            <a:bodyPr/>
            <a:lstStyle/>
            <a:p/>
          </p:txBody>
        </p:sp>
        <p:sp>
          <p:nvSpPr>
            <p:cNvPr id="20" name="pl20"/>
            <p:cNvSpPr/>
            <p:nvPr/>
          </p:nvSpPr>
          <p:spPr>
            <a:xfrm>
              <a:off x="8566556" y="1385547"/>
              <a:ext cx="72550" cy="0"/>
            </a:xfrm>
            <a:custGeom>
              <a:avLst/>
              <a:pathLst>
                <a:path w="72550" h="0">
                  <a:moveTo>
                    <a:pt x="0" y="0"/>
                  </a:moveTo>
                  <a:lnTo>
                    <a:pt x="0" y="0"/>
                  </a:lnTo>
                  <a:lnTo>
                    <a:pt x="72550" y="0"/>
                  </a:lnTo>
                  <a:lnTo>
                    <a:pt x="72550" y="0"/>
                  </a:lnTo>
                  <a:lnTo>
                    <a:pt x="72550" y="0"/>
                  </a:lnTo>
                  <a:lnTo>
                    <a:pt x="72550" y="0"/>
                  </a:lnTo>
                </a:path>
              </a:pathLst>
            </a:custGeom>
            <a:ln w="116535" cap="flat">
              <a:solidFill>
                <a:srgbClr val="E8E8E8">
                  <a:alpha val="100000"/>
                </a:srgbClr>
              </a:solidFill>
              <a:prstDash val="solid"/>
              <a:round/>
            </a:ln>
          </p:spPr>
          <p:txBody>
            <a:bodyPr/>
            <a:lstStyle/>
            <a:p/>
          </p:txBody>
        </p:sp>
        <p:sp>
          <p:nvSpPr>
            <p:cNvPr id="21" name="pl21"/>
            <p:cNvSpPr/>
            <p:nvPr/>
          </p:nvSpPr>
          <p:spPr>
            <a:xfrm>
              <a:off x="8494006" y="1838878"/>
              <a:ext cx="145101" cy="0"/>
            </a:xfrm>
            <a:custGeom>
              <a:avLst/>
              <a:pathLst>
                <a:path w="145101" h="0">
                  <a:moveTo>
                    <a:pt x="0" y="0"/>
                  </a:moveTo>
                  <a:lnTo>
                    <a:pt x="0" y="0"/>
                  </a:lnTo>
                  <a:lnTo>
                    <a:pt x="145101" y="0"/>
                  </a:lnTo>
                  <a:lnTo>
                    <a:pt x="145101" y="0"/>
                  </a:lnTo>
                  <a:lnTo>
                    <a:pt x="145101" y="0"/>
                  </a:lnTo>
                  <a:lnTo>
                    <a:pt x="145101" y="0"/>
                  </a:lnTo>
                </a:path>
              </a:pathLst>
            </a:custGeom>
            <a:ln w="116535" cap="flat">
              <a:solidFill>
                <a:srgbClr val="E8E8E8">
                  <a:alpha val="100000"/>
                </a:srgbClr>
              </a:solidFill>
              <a:prstDash val="solid"/>
              <a:round/>
            </a:ln>
          </p:spPr>
          <p:txBody>
            <a:bodyPr/>
            <a:lstStyle/>
            <a:p/>
          </p:txBody>
        </p:sp>
        <p:sp>
          <p:nvSpPr>
            <p:cNvPr id="22" name="pl22"/>
            <p:cNvSpPr/>
            <p:nvPr/>
          </p:nvSpPr>
          <p:spPr>
            <a:xfrm>
              <a:off x="8494006" y="2292210"/>
              <a:ext cx="145101" cy="0"/>
            </a:xfrm>
            <a:custGeom>
              <a:avLst/>
              <a:pathLst>
                <a:path w="145101" h="0">
                  <a:moveTo>
                    <a:pt x="0" y="0"/>
                  </a:moveTo>
                  <a:lnTo>
                    <a:pt x="0" y="0"/>
                  </a:lnTo>
                  <a:lnTo>
                    <a:pt x="145101" y="0"/>
                  </a:lnTo>
                  <a:lnTo>
                    <a:pt x="145101" y="0"/>
                  </a:lnTo>
                  <a:lnTo>
                    <a:pt x="145101" y="0"/>
                  </a:lnTo>
                  <a:lnTo>
                    <a:pt x="145101" y="0"/>
                  </a:lnTo>
                </a:path>
              </a:pathLst>
            </a:custGeom>
            <a:ln w="116535" cap="flat">
              <a:solidFill>
                <a:srgbClr val="E8E8E8">
                  <a:alpha val="100000"/>
                </a:srgbClr>
              </a:solidFill>
              <a:prstDash val="solid"/>
              <a:round/>
            </a:ln>
          </p:spPr>
          <p:txBody>
            <a:bodyPr/>
            <a:lstStyle/>
            <a:p/>
          </p:txBody>
        </p:sp>
        <p:sp>
          <p:nvSpPr>
            <p:cNvPr id="23" name="pl23"/>
            <p:cNvSpPr/>
            <p:nvPr/>
          </p:nvSpPr>
          <p:spPr>
            <a:xfrm>
              <a:off x="1456598" y="2745541"/>
              <a:ext cx="7182508" cy="0"/>
            </a:xfrm>
            <a:custGeom>
              <a:avLst/>
              <a:pathLst>
                <a:path w="7182508" h="0">
                  <a:moveTo>
                    <a:pt x="0" y="0"/>
                  </a:moveTo>
                  <a:lnTo>
                    <a:pt x="2394169" y="0"/>
                  </a:lnTo>
                  <a:lnTo>
                    <a:pt x="3627529" y="0"/>
                  </a:lnTo>
                  <a:lnTo>
                    <a:pt x="7182508" y="0"/>
                  </a:lnTo>
                  <a:lnTo>
                    <a:pt x="7182508" y="0"/>
                  </a:lnTo>
                  <a:lnTo>
                    <a:pt x="7182508" y="0"/>
                  </a:lnTo>
                </a:path>
              </a:pathLst>
            </a:custGeom>
            <a:ln w="116535" cap="flat">
              <a:solidFill>
                <a:srgbClr val="E8E8E8">
                  <a:alpha val="100000"/>
                </a:srgbClr>
              </a:solidFill>
              <a:prstDash val="solid"/>
              <a:round/>
            </a:ln>
          </p:spPr>
          <p:txBody>
            <a:bodyPr/>
            <a:lstStyle/>
            <a:p/>
          </p:txBody>
        </p:sp>
        <p:sp>
          <p:nvSpPr>
            <p:cNvPr id="24" name="pl24"/>
            <p:cNvSpPr/>
            <p:nvPr/>
          </p:nvSpPr>
          <p:spPr>
            <a:xfrm>
              <a:off x="8494006" y="3198872"/>
              <a:ext cx="145101" cy="0"/>
            </a:xfrm>
            <a:custGeom>
              <a:avLst/>
              <a:pathLst>
                <a:path w="145101" h="0">
                  <a:moveTo>
                    <a:pt x="0" y="0"/>
                  </a:moveTo>
                  <a:lnTo>
                    <a:pt x="0" y="0"/>
                  </a:lnTo>
                  <a:lnTo>
                    <a:pt x="145101" y="0"/>
                  </a:lnTo>
                  <a:lnTo>
                    <a:pt x="145101" y="0"/>
                  </a:lnTo>
                  <a:lnTo>
                    <a:pt x="145101" y="0"/>
                  </a:lnTo>
                  <a:lnTo>
                    <a:pt x="145101" y="0"/>
                  </a:lnTo>
                </a:path>
              </a:pathLst>
            </a:custGeom>
            <a:ln w="116535" cap="flat">
              <a:solidFill>
                <a:srgbClr val="E8E8E8">
                  <a:alpha val="100000"/>
                </a:srgbClr>
              </a:solidFill>
              <a:prstDash val="solid"/>
              <a:round/>
            </a:ln>
          </p:spPr>
          <p:txBody>
            <a:bodyPr/>
            <a:lstStyle/>
            <a:p/>
          </p:txBody>
        </p:sp>
        <p:sp>
          <p:nvSpPr>
            <p:cNvPr id="25" name="pl25"/>
            <p:cNvSpPr/>
            <p:nvPr/>
          </p:nvSpPr>
          <p:spPr>
            <a:xfrm>
              <a:off x="5084128" y="3652203"/>
              <a:ext cx="3554979" cy="0"/>
            </a:xfrm>
            <a:custGeom>
              <a:avLst/>
              <a:pathLst>
                <a:path w="3554979" h="0">
                  <a:moveTo>
                    <a:pt x="0" y="0"/>
                  </a:moveTo>
                  <a:lnTo>
                    <a:pt x="3482428" y="0"/>
                  </a:lnTo>
                  <a:lnTo>
                    <a:pt x="3482428" y="0"/>
                  </a:lnTo>
                  <a:lnTo>
                    <a:pt x="3554979" y="0"/>
                  </a:lnTo>
                  <a:lnTo>
                    <a:pt x="3554979" y="0"/>
                  </a:lnTo>
                  <a:lnTo>
                    <a:pt x="3554979" y="0"/>
                  </a:lnTo>
                </a:path>
              </a:pathLst>
            </a:custGeom>
            <a:ln w="116535" cap="flat">
              <a:solidFill>
                <a:srgbClr val="E8E8E8">
                  <a:alpha val="100000"/>
                </a:srgbClr>
              </a:solidFill>
              <a:prstDash val="solid"/>
              <a:round/>
            </a:ln>
          </p:spPr>
          <p:txBody>
            <a:bodyPr/>
            <a:lstStyle/>
            <a:p/>
          </p:txBody>
        </p:sp>
        <p:sp>
          <p:nvSpPr>
            <p:cNvPr id="26" name="pl26"/>
            <p:cNvSpPr/>
            <p:nvPr/>
          </p:nvSpPr>
          <p:spPr>
            <a:xfrm>
              <a:off x="8639107" y="4105534"/>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566556" y="4558865"/>
              <a:ext cx="72550" cy="0"/>
            </a:xfrm>
            <a:custGeom>
              <a:avLst/>
              <a:pathLst>
                <a:path w="72550" h="0">
                  <a:moveTo>
                    <a:pt x="0" y="0"/>
                  </a:moveTo>
                  <a:lnTo>
                    <a:pt x="72550" y="0"/>
                  </a:lnTo>
                  <a:lnTo>
                    <a:pt x="72550" y="0"/>
                  </a:lnTo>
                  <a:lnTo>
                    <a:pt x="72550" y="0"/>
                  </a:lnTo>
                  <a:lnTo>
                    <a:pt x="72550" y="0"/>
                  </a:lnTo>
                  <a:lnTo>
                    <a:pt x="72550" y="0"/>
                  </a:lnTo>
                </a:path>
              </a:pathLst>
            </a:custGeom>
            <a:ln w="116535" cap="flat">
              <a:solidFill>
                <a:srgbClr val="E8E8E8">
                  <a:alpha val="100000"/>
                </a:srgbClr>
              </a:solidFill>
              <a:prstDash val="solid"/>
              <a:round/>
            </a:ln>
          </p:spPr>
          <p:txBody>
            <a:bodyPr/>
            <a:lstStyle/>
            <a:p/>
          </p:txBody>
        </p:sp>
        <p:sp>
          <p:nvSpPr>
            <p:cNvPr id="28" name="pl28"/>
            <p:cNvSpPr/>
            <p:nvPr/>
          </p:nvSpPr>
          <p:spPr>
            <a:xfrm>
              <a:off x="1456598" y="5012197"/>
              <a:ext cx="7109958" cy="0"/>
            </a:xfrm>
            <a:custGeom>
              <a:avLst/>
              <a:pathLst>
                <a:path w="7109958" h="0">
                  <a:moveTo>
                    <a:pt x="0" y="0"/>
                  </a:moveTo>
                  <a:lnTo>
                    <a:pt x="0" y="0"/>
                  </a:lnTo>
                  <a:lnTo>
                    <a:pt x="0" y="0"/>
                  </a:lnTo>
                  <a:lnTo>
                    <a:pt x="0" y="0"/>
                  </a:lnTo>
                  <a:lnTo>
                    <a:pt x="5078541" y="0"/>
                  </a:lnTo>
                  <a:lnTo>
                    <a:pt x="7109958" y="0"/>
                  </a:lnTo>
                </a:path>
              </a:pathLst>
            </a:custGeom>
            <a:ln w="116535" cap="flat">
              <a:solidFill>
                <a:srgbClr val="E8E8E8">
                  <a:alpha val="100000"/>
                </a:srgbClr>
              </a:solidFill>
              <a:prstDash val="solid"/>
              <a:round/>
            </a:ln>
          </p:spPr>
          <p:txBody>
            <a:bodyPr/>
            <a:lstStyle/>
            <a:p/>
          </p:txBody>
        </p:sp>
        <p:sp>
          <p:nvSpPr>
            <p:cNvPr id="29" name="pt29"/>
            <p:cNvSpPr/>
            <p:nvPr/>
          </p:nvSpPr>
          <p:spPr>
            <a:xfrm>
              <a:off x="841695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460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34440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460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460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460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205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205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460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460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460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460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8950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8950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460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460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460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460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8950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8950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460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460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460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460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460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460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460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07962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145209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384626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8950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8950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460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460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460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460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205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205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460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460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460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07962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460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460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460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460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460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460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205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460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460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460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460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460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205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53064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145209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145209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145209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145209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58687"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576339"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576339"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503789"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576339"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576339"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431238"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576339"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576339"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431238"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576339"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576339"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576339"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1393831"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3788000"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431238"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576339"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576339"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8503789"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8576339"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5021360"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576339"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8576339"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8576339"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503789"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76339"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76339"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503789"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1393831"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1393831"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72273" y="4933153"/>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0" name="tx120"/>
            <p:cNvSpPr/>
            <p:nvPr/>
          </p:nvSpPr>
          <p:spPr>
            <a:xfrm>
              <a:off x="572514"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21" name="tx121"/>
            <p:cNvSpPr/>
            <p:nvPr/>
          </p:nvSpPr>
          <p:spPr>
            <a:xfrm>
              <a:off x="572514"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22" name="tx122"/>
            <p:cNvSpPr/>
            <p:nvPr/>
          </p:nvSpPr>
          <p:spPr>
            <a:xfrm>
              <a:off x="67328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3" name="tx123"/>
            <p:cNvSpPr/>
            <p:nvPr/>
          </p:nvSpPr>
          <p:spPr>
            <a:xfrm>
              <a:off x="69166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4" name="tx124"/>
            <p:cNvSpPr/>
            <p:nvPr/>
          </p:nvSpPr>
          <p:spPr>
            <a:xfrm>
              <a:off x="50810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25" name="tx125"/>
            <p:cNvSpPr/>
            <p:nvPr/>
          </p:nvSpPr>
          <p:spPr>
            <a:xfrm>
              <a:off x="52640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6" name="tx126"/>
            <p:cNvSpPr/>
            <p:nvPr/>
          </p:nvSpPr>
          <p:spPr>
            <a:xfrm>
              <a:off x="609194"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27" name="tx127"/>
            <p:cNvSpPr/>
            <p:nvPr/>
          </p:nvSpPr>
          <p:spPr>
            <a:xfrm>
              <a:off x="609194"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28" name="tx128"/>
            <p:cNvSpPr/>
            <p:nvPr/>
          </p:nvSpPr>
          <p:spPr>
            <a:xfrm>
              <a:off x="67344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29" name="tx129"/>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79803"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093845" y="398022"/>
              <a:ext cx="30936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DPRK,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(98%) and 2023 (99%). DTP1 coverage remained the same in 2024 (99%) compared to 2023, and was higher than in 2019. In 2019-2024, DTP1 coverage was at it's lowest level in 2019 and 2020 (98%).
In 2023, 2 vaccines had lower coverage than in 2019.
In 2024, 3 vaccines had lower coverage than in 2019.
In 2024, 1 vaccine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1675075"/>
            </a:xfrm>
            <a:custGeom>
              <a:avLst/>
              <a:pathLst>
                <a:path w="6444618" h="1675075">
                  <a:moveTo>
                    <a:pt x="0" y="1675075"/>
                  </a:moveTo>
                  <a:lnTo>
                    <a:pt x="268525" y="1441343"/>
                  </a:lnTo>
                  <a:lnTo>
                    <a:pt x="537051" y="1363433"/>
                  </a:lnTo>
                  <a:lnTo>
                    <a:pt x="805577" y="1207612"/>
                  </a:lnTo>
                  <a:lnTo>
                    <a:pt x="1074103" y="1051791"/>
                  </a:lnTo>
                  <a:lnTo>
                    <a:pt x="1342628" y="779104"/>
                  </a:lnTo>
                  <a:lnTo>
                    <a:pt x="1611154" y="389552"/>
                  </a:lnTo>
                  <a:lnTo>
                    <a:pt x="1879680" y="272686"/>
                  </a:lnTo>
                  <a:lnTo>
                    <a:pt x="2148206" y="272686"/>
                  </a:lnTo>
                  <a:lnTo>
                    <a:pt x="2416732" y="233731"/>
                  </a:lnTo>
                  <a:lnTo>
                    <a:pt x="2685257" y="233731"/>
                  </a:lnTo>
                  <a:lnTo>
                    <a:pt x="2953783" y="194776"/>
                  </a:lnTo>
                  <a:lnTo>
                    <a:pt x="3222309" y="116865"/>
                  </a:lnTo>
                  <a:lnTo>
                    <a:pt x="3490835" y="233731"/>
                  </a:lnTo>
                  <a:lnTo>
                    <a:pt x="3759360" y="233731"/>
                  </a:lnTo>
                  <a:lnTo>
                    <a:pt x="4027886" y="116865"/>
                  </a:lnTo>
                  <a:lnTo>
                    <a:pt x="4296412" y="116865"/>
                  </a:lnTo>
                  <a:lnTo>
                    <a:pt x="4564938" y="77910"/>
                  </a:lnTo>
                  <a:lnTo>
                    <a:pt x="4833464" y="77910"/>
                  </a:lnTo>
                  <a:lnTo>
                    <a:pt x="5101989" y="77910"/>
                  </a:lnTo>
                  <a:lnTo>
                    <a:pt x="5370515" y="7791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3596485" y="1075000"/>
              <a:ext cx="4296412" cy="934925"/>
            </a:xfrm>
            <a:custGeom>
              <a:avLst/>
              <a:pathLst>
                <a:path w="4296412" h="934925">
                  <a:moveTo>
                    <a:pt x="0" y="934925"/>
                  </a:moveTo>
                  <a:lnTo>
                    <a:pt x="268525" y="934925"/>
                  </a:lnTo>
                  <a:lnTo>
                    <a:pt x="537051" y="895970"/>
                  </a:lnTo>
                  <a:lnTo>
                    <a:pt x="805577" y="895970"/>
                  </a:lnTo>
                  <a:lnTo>
                    <a:pt x="1074103" y="895970"/>
                  </a:lnTo>
                  <a:lnTo>
                    <a:pt x="1342628" y="895970"/>
                  </a:lnTo>
                  <a:lnTo>
                    <a:pt x="1611154" y="895970"/>
                  </a:lnTo>
                  <a:lnTo>
                    <a:pt x="1879680" y="545373"/>
                  </a:lnTo>
                  <a:lnTo>
                    <a:pt x="2148206" y="38955"/>
                  </a:lnTo>
                  <a:lnTo>
                    <a:pt x="2416732" y="38955"/>
                  </a:lnTo>
                  <a:lnTo>
                    <a:pt x="2685257" y="0"/>
                  </a:lnTo>
                  <a:lnTo>
                    <a:pt x="2953783" y="38955"/>
                  </a:lnTo>
                  <a:lnTo>
                    <a:pt x="3222309" y="0"/>
                  </a:lnTo>
                  <a:lnTo>
                    <a:pt x="3490835" y="0"/>
                  </a:lnTo>
                  <a:lnTo>
                    <a:pt x="3759360" y="0"/>
                  </a:lnTo>
                  <a:lnTo>
                    <a:pt x="4027886" y="0"/>
                  </a:lnTo>
                  <a:lnTo>
                    <a:pt x="4296412" y="0"/>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10366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271169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3558108" y="19715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05661" y="1082235"/>
              <a:ext cx="255761" cy="144962"/>
            </a:xfrm>
            <a:custGeom>
              <a:avLst/>
              <a:pathLst>
                <a:path w="255761" h="144962">
                  <a:moveTo>
                    <a:pt x="255761" y="144962"/>
                  </a:moveTo>
                  <a:lnTo>
                    <a:pt x="0" y="0"/>
                  </a:lnTo>
                </a:path>
              </a:pathLst>
            </a:custGeom>
          </p:spPr>
          <p:txBody>
            <a:bodyPr/>
            <a:lstStyle/>
            <a:p/>
          </p:txBody>
        </p:sp>
        <p:sp>
          <p:nvSpPr>
            <p:cNvPr id="34" name="pl34"/>
            <p:cNvSpPr/>
            <p:nvPr/>
          </p:nvSpPr>
          <p:spPr>
            <a:xfrm>
              <a:off x="7909316" y="995363"/>
              <a:ext cx="252106" cy="74767"/>
            </a:xfrm>
            <a:custGeom>
              <a:avLst/>
              <a:pathLst>
                <a:path w="252106" h="74767">
                  <a:moveTo>
                    <a:pt x="252106" y="0"/>
                  </a:moveTo>
                  <a:lnTo>
                    <a:pt x="0" y="74767"/>
                  </a:lnTo>
                </a:path>
              </a:pathLst>
            </a:custGeom>
          </p:spPr>
          <p:txBody>
            <a:bodyPr/>
            <a:lstStyle/>
            <a:p/>
          </p:txBody>
        </p:sp>
        <p:sp>
          <p:nvSpPr>
            <p:cNvPr id="35" name="pg35"/>
            <p:cNvSpPr/>
            <p:nvPr/>
          </p:nvSpPr>
          <p:spPr>
            <a:xfrm>
              <a:off x="8092843" y="116109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120193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37" name="pg37"/>
            <p:cNvSpPr/>
            <p:nvPr/>
          </p:nvSpPr>
          <p:spPr>
            <a:xfrm>
              <a:off x="8092843" y="88842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92926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99%</a:t>
              </a:r>
            </a:p>
          </p:txBody>
        </p:sp>
        <p:sp>
          <p:nvSpPr>
            <p:cNvPr id="39" name="pg39"/>
            <p:cNvSpPr/>
            <p:nvPr/>
          </p:nvSpPr>
          <p:spPr>
            <a:xfrm>
              <a:off x="1152192" y="275235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197912" y="27961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56</a:t>
              </a:r>
            </a:p>
          </p:txBody>
        </p:sp>
        <p:sp>
          <p:nvSpPr>
            <p:cNvPr id="41" name="pg41"/>
            <p:cNvSpPr/>
            <p:nvPr/>
          </p:nvSpPr>
          <p:spPr>
            <a:xfrm>
              <a:off x="3298919" y="201230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3344639" y="20576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75</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191908" y="580629"/>
              <a:ext cx="349440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DPRK, 2000-2024</a:t>
              </a:r>
            </a:p>
          </p:txBody>
        </p:sp>
        <p:sp>
          <p:nvSpPr>
            <p:cNvPr id="67" name="tx6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8" name="tx6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0" name="tx70"/>
            <p:cNvSpPr/>
            <p:nvPr/>
          </p:nvSpPr>
          <p:spPr>
            <a:xfrm>
              <a:off x="2657378" y="6568567"/>
              <a:ext cx="64170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DPRK has 2 out of the 4 SDG vaccines.
In 2024, DPRK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99% between 2023 and 2024.
• There were there were approximately the same number of zero-dose children in 2024. This leaves 3,000 children without vaccination, vulnerable to vaccine-preventable diseases and a further &lt;100 with incomplete protection.
• DPRK accounted for 0.2% of zero-dose children in East Asia and the Pacific (EAPR) and &lt;0.1% of zero-dose children globally.
• MCV1 coverage remained constant at 99% between 2023 and 2024. There were 3,000 children who missed out on the first measles vaccination.
• MCV2 coverage remained constant at 99% between 2023 and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DPRK,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DPRK.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(10m)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(10m)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DAPMHHIV-502652578-1605195</_dlc_DocId>
    <_dlc_DocIdUrl xmlns="9e17fbd9-fb4c-4d20-9ec4-18aa77a91b0d">
      <Url>https://unicef.sharepoint.com/teams/DAPM-Health-HIV/_layouts/15/DocIdRedir.aspx?ID=DAPMHHIV-502652578-1605195</Url>
      <Description>DAPMHHIV-502652578-1605195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2025-07-14T21:20:26Z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d0fa1e98-4bce-4573-84ab-66eb6667a91d</vt:lpwstr>
  </property>
  <property fmtid="{D5CDD505-2E9C-101B-9397-08002B2CF9AE}" pid="4" name="MediaServiceImageTags">
    <vt:lpwstr/>
  </property>
</Properties>
</file>