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59976ecdc53ee23000d9b9597150f3aa0a468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3 vaccins sur 14 (21%) du calendrier ont atteint une couverture de 90% ou plus. La couverture vaccinale était comprise entre 77 % et 95 %.
Depuis 2009, des estimations ont été faites pour 8 nouveaux vaccins. Le VPI2 est le vaccin le plus récent déclaré (2022), qui a atteint une couverture de 83 % en 2024.
En 2024, le Niger a signalé des ruptures de stock de vaccins/approvisionnements (BCG, DTC-Hib-HepB, MCV, MenA, PCV, Rotavirus et YFV)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1995136"/>
            </a:xfrm>
            <a:custGeom>
              <a:avLst/>
              <a:pathLst>
                <a:path w="6444618" h="1995136">
                  <a:moveTo>
                    <a:pt x="0" y="1995136"/>
                  </a:moveTo>
                  <a:lnTo>
                    <a:pt x="268525" y="1915330"/>
                  </a:lnTo>
                  <a:lnTo>
                    <a:pt x="537051" y="1795622"/>
                  </a:lnTo>
                  <a:lnTo>
                    <a:pt x="805577" y="1715817"/>
                  </a:lnTo>
                  <a:lnTo>
                    <a:pt x="1074103" y="1596108"/>
                  </a:lnTo>
                  <a:lnTo>
                    <a:pt x="1342628" y="1516303"/>
                  </a:lnTo>
                  <a:lnTo>
                    <a:pt x="1611154" y="1276887"/>
                  </a:lnTo>
                  <a:lnTo>
                    <a:pt x="1879680" y="1077373"/>
                  </a:lnTo>
                  <a:lnTo>
                    <a:pt x="2148206" y="798054"/>
                  </a:lnTo>
                  <a:lnTo>
                    <a:pt x="2416732" y="598540"/>
                  </a:lnTo>
                  <a:lnTo>
                    <a:pt x="2685257" y="518735"/>
                  </a:lnTo>
                  <a:lnTo>
                    <a:pt x="2953783" y="399027"/>
                  </a:lnTo>
                  <a:lnTo>
                    <a:pt x="3222309" y="359124"/>
                  </a:lnTo>
                  <a:lnTo>
                    <a:pt x="3490835" y="279319"/>
                  </a:lnTo>
                  <a:lnTo>
                    <a:pt x="3759360" y="39902"/>
                  </a:lnTo>
                  <a:lnTo>
                    <a:pt x="4027886" y="119708"/>
                  </a:lnTo>
                  <a:lnTo>
                    <a:pt x="4296412" y="159610"/>
                  </a:lnTo>
                  <a:lnTo>
                    <a:pt x="4564938" y="39902"/>
                  </a:lnTo>
                  <a:lnTo>
                    <a:pt x="4833464" y="199513"/>
                  </a:lnTo>
                  <a:lnTo>
                    <a:pt x="5101989" y="159610"/>
                  </a:lnTo>
                  <a:lnTo>
                    <a:pt x="5370515" y="119708"/>
                  </a:lnTo>
                  <a:lnTo>
                    <a:pt x="5639041" y="79805"/>
                  </a:lnTo>
                  <a:lnTo>
                    <a:pt x="5907567" y="0"/>
                  </a:lnTo>
                  <a:lnTo>
                    <a:pt x="6176092" y="79805"/>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837348"/>
              <a:ext cx="6444618" cy="2074941"/>
            </a:xfrm>
            <a:custGeom>
              <a:avLst/>
              <a:pathLst>
                <a:path w="6444618" h="2074941">
                  <a:moveTo>
                    <a:pt x="0" y="2074941"/>
                  </a:moveTo>
                  <a:lnTo>
                    <a:pt x="268525" y="1995136"/>
                  </a:lnTo>
                  <a:lnTo>
                    <a:pt x="537051" y="1875427"/>
                  </a:lnTo>
                  <a:lnTo>
                    <a:pt x="805577" y="1795622"/>
                  </a:lnTo>
                  <a:lnTo>
                    <a:pt x="1074103" y="1715817"/>
                  </a:lnTo>
                  <a:lnTo>
                    <a:pt x="1342628" y="1636011"/>
                  </a:lnTo>
                  <a:lnTo>
                    <a:pt x="1611154" y="1356692"/>
                  </a:lnTo>
                  <a:lnTo>
                    <a:pt x="1879680" y="1117276"/>
                  </a:lnTo>
                  <a:lnTo>
                    <a:pt x="2148206" y="758151"/>
                  </a:lnTo>
                  <a:lnTo>
                    <a:pt x="2416732" y="598540"/>
                  </a:lnTo>
                  <a:lnTo>
                    <a:pt x="2685257" y="638443"/>
                  </a:lnTo>
                  <a:lnTo>
                    <a:pt x="2953783" y="438929"/>
                  </a:lnTo>
                  <a:lnTo>
                    <a:pt x="3222309" y="518735"/>
                  </a:lnTo>
                  <a:lnTo>
                    <a:pt x="3490835" y="438929"/>
                  </a:lnTo>
                  <a:lnTo>
                    <a:pt x="3759360" y="159610"/>
                  </a:lnTo>
                  <a:lnTo>
                    <a:pt x="4027886" y="79805"/>
                  </a:lnTo>
                  <a:lnTo>
                    <a:pt x="4296412" y="239416"/>
                  </a:lnTo>
                  <a:lnTo>
                    <a:pt x="4564938" y="39902"/>
                  </a:lnTo>
                  <a:lnTo>
                    <a:pt x="4833464" y="279319"/>
                  </a:lnTo>
                  <a:lnTo>
                    <a:pt x="5101989" y="199513"/>
                  </a:lnTo>
                  <a:lnTo>
                    <a:pt x="5370515" y="199513"/>
                  </a:lnTo>
                  <a:lnTo>
                    <a:pt x="5639041" y="159610"/>
                  </a:lnTo>
                  <a:lnTo>
                    <a:pt x="5907567" y="79805"/>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77250"/>
              <a:ext cx="6444618" cy="1915330"/>
            </a:xfrm>
            <a:custGeom>
              <a:avLst/>
              <a:pathLst>
                <a:path w="6444618" h="1915330">
                  <a:moveTo>
                    <a:pt x="0" y="1915330"/>
                  </a:moveTo>
                  <a:lnTo>
                    <a:pt x="268525" y="1835525"/>
                  </a:lnTo>
                  <a:lnTo>
                    <a:pt x="537051" y="1755719"/>
                  </a:lnTo>
                  <a:lnTo>
                    <a:pt x="805577" y="1675914"/>
                  </a:lnTo>
                  <a:lnTo>
                    <a:pt x="1074103" y="1596108"/>
                  </a:lnTo>
                  <a:lnTo>
                    <a:pt x="1342628" y="1516303"/>
                  </a:lnTo>
                  <a:lnTo>
                    <a:pt x="1611154" y="1276887"/>
                  </a:lnTo>
                  <a:lnTo>
                    <a:pt x="1879680" y="997568"/>
                  </a:lnTo>
                  <a:lnTo>
                    <a:pt x="2148206" y="758151"/>
                  </a:lnTo>
                  <a:lnTo>
                    <a:pt x="2416732" y="638443"/>
                  </a:lnTo>
                  <a:lnTo>
                    <a:pt x="2685257" y="718249"/>
                  </a:lnTo>
                  <a:lnTo>
                    <a:pt x="2953783" y="638443"/>
                  </a:lnTo>
                  <a:lnTo>
                    <a:pt x="3222309" y="399027"/>
                  </a:lnTo>
                  <a:lnTo>
                    <a:pt x="3490835" y="199513"/>
                  </a:lnTo>
                  <a:lnTo>
                    <a:pt x="3759360" y="199513"/>
                  </a:lnTo>
                  <a:lnTo>
                    <a:pt x="4027886" y="0"/>
                  </a:lnTo>
                  <a:lnTo>
                    <a:pt x="4296412" y="359124"/>
                  </a:lnTo>
                  <a:lnTo>
                    <a:pt x="4564938" y="119708"/>
                  </a:lnTo>
                  <a:lnTo>
                    <a:pt x="4833464" y="319221"/>
                  </a:lnTo>
                  <a:lnTo>
                    <a:pt x="5101989" y="239416"/>
                  </a:lnTo>
                  <a:lnTo>
                    <a:pt x="5370515" y="239416"/>
                  </a:lnTo>
                  <a:lnTo>
                    <a:pt x="5639041" y="199513"/>
                  </a:lnTo>
                  <a:lnTo>
                    <a:pt x="5907567" y="798054"/>
                  </a:lnTo>
                  <a:lnTo>
                    <a:pt x="6176092" y="199513"/>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5207639" y="2196472"/>
              <a:ext cx="2685257" cy="2952801"/>
            </a:xfrm>
            <a:custGeom>
              <a:avLst/>
              <a:pathLst>
                <a:path w="2685257" h="2952801">
                  <a:moveTo>
                    <a:pt x="0" y="2952801"/>
                  </a:moveTo>
                  <a:lnTo>
                    <a:pt x="268525" y="2434066"/>
                  </a:lnTo>
                  <a:lnTo>
                    <a:pt x="537051" y="1835525"/>
                  </a:lnTo>
                  <a:lnTo>
                    <a:pt x="805577" y="1236984"/>
                  </a:lnTo>
                  <a:lnTo>
                    <a:pt x="1074103" y="1157178"/>
                  </a:lnTo>
                  <a:lnTo>
                    <a:pt x="1342628" y="758151"/>
                  </a:lnTo>
                  <a:lnTo>
                    <a:pt x="1611154" y="678346"/>
                  </a:lnTo>
                  <a:lnTo>
                    <a:pt x="1879680" y="438929"/>
                  </a:lnTo>
                  <a:lnTo>
                    <a:pt x="2148206" y="1396595"/>
                  </a:lnTo>
                  <a:lnTo>
                    <a:pt x="2416732" y="359124"/>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3950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8739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75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34" y="1466583"/>
              <a:ext cx="250088" cy="10841"/>
            </a:xfrm>
            <a:custGeom>
              <a:avLst/>
              <a:pathLst>
                <a:path w="250088" h="10841">
                  <a:moveTo>
                    <a:pt x="250088" y="0"/>
                  </a:moveTo>
                  <a:lnTo>
                    <a:pt x="0" y="10841"/>
                  </a:lnTo>
                </a:path>
              </a:pathLst>
            </a:custGeom>
          </p:spPr>
          <p:txBody>
            <a:bodyPr/>
            <a:lstStyle/>
            <a:p/>
          </p:txBody>
        </p:sp>
        <p:sp>
          <p:nvSpPr>
            <p:cNvPr id="41" name="pl41"/>
            <p:cNvSpPr/>
            <p:nvPr/>
          </p:nvSpPr>
          <p:spPr>
            <a:xfrm>
              <a:off x="7909304" y="1755943"/>
              <a:ext cx="252118" cy="76430"/>
            </a:xfrm>
            <a:custGeom>
              <a:avLst/>
              <a:pathLst>
                <a:path w="252118" h="76430">
                  <a:moveTo>
                    <a:pt x="252118" y="0"/>
                  </a:moveTo>
                  <a:lnTo>
                    <a:pt x="0" y="76430"/>
                  </a:lnTo>
                </a:path>
              </a:pathLst>
            </a:custGeom>
          </p:spPr>
          <p:txBody>
            <a:bodyPr/>
            <a:lstStyle/>
            <a:p/>
          </p:txBody>
        </p:sp>
        <p:sp>
          <p:nvSpPr>
            <p:cNvPr id="42" name="pl42"/>
            <p:cNvSpPr/>
            <p:nvPr/>
          </p:nvSpPr>
          <p:spPr>
            <a:xfrm>
              <a:off x="7911250" y="2017801"/>
              <a:ext cx="250173" cy="17757"/>
            </a:xfrm>
            <a:custGeom>
              <a:avLst/>
              <a:pathLst>
                <a:path w="250173" h="17757">
                  <a:moveTo>
                    <a:pt x="250173" y="0"/>
                  </a:moveTo>
                  <a:lnTo>
                    <a:pt x="0" y="17757"/>
                  </a:lnTo>
                </a:path>
              </a:pathLst>
            </a:custGeom>
          </p:spPr>
          <p:txBody>
            <a:bodyPr/>
            <a:lstStyle/>
            <a:p/>
          </p:txBody>
        </p:sp>
        <p:sp>
          <p:nvSpPr>
            <p:cNvPr id="43" name="pl43"/>
            <p:cNvSpPr/>
            <p:nvPr/>
          </p:nvSpPr>
          <p:spPr>
            <a:xfrm>
              <a:off x="7909316" y="2201434"/>
              <a:ext cx="252107" cy="76179"/>
            </a:xfrm>
            <a:custGeom>
              <a:avLst/>
              <a:pathLst>
                <a:path w="252107" h="76179">
                  <a:moveTo>
                    <a:pt x="252107" y="76179"/>
                  </a:moveTo>
                  <a:lnTo>
                    <a:pt x="0" y="0"/>
                  </a:lnTo>
                </a:path>
              </a:pathLst>
            </a:custGeom>
          </p:spPr>
          <p:txBody>
            <a:bodyPr/>
            <a:lstStyle/>
            <a:p/>
          </p:txBody>
        </p:sp>
        <p:sp>
          <p:nvSpPr>
            <p:cNvPr id="44" name="pg44"/>
            <p:cNvSpPr/>
            <p:nvPr/>
          </p:nvSpPr>
          <p:spPr>
            <a:xfrm>
              <a:off x="8092843" y="137556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1640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6519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927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48" name="pg48"/>
            <p:cNvSpPr/>
            <p:nvPr/>
          </p:nvSpPr>
          <p:spPr>
            <a:xfrm>
              <a:off x="8092843" y="19266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675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0" name="pg50"/>
            <p:cNvSpPr/>
            <p:nvPr/>
          </p:nvSpPr>
          <p:spPr>
            <a:xfrm>
              <a:off x="8092843" y="21995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404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Niger,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81 %.
La couverture par le DTC3 - un marqueur de la qualité des services de vaccination fournis aux enfants par les pays - n'a pas atteint l'objectif de 90 %, mais s'en est 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MCV1 NA et la couverture MCV2 étaient inférieures à l'objectif de 95 %.
Entre 2023 et 2024, la couverture a augmenté pour 4 vaccins, a diminué pour 0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83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136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489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459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812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31660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2574947"/>
              <a:ext cx="249014" cy="1335725"/>
            </a:xfrm>
            <a:prstGeom prst="rect">
              <a:avLst/>
            </a:prstGeom>
            <a:solidFill>
              <a:srgbClr val="1CABE2">
                <a:alpha val="100000"/>
              </a:srgbClr>
            </a:solidFill>
          </p:spPr>
          <p:txBody>
            <a:bodyPr/>
            <a:lstStyle/>
            <a:p/>
          </p:txBody>
        </p:sp>
        <p:sp>
          <p:nvSpPr>
            <p:cNvPr id="23" name="rc23"/>
            <p:cNvSpPr/>
            <p:nvPr/>
          </p:nvSpPr>
          <p:spPr>
            <a:xfrm>
              <a:off x="1587736" y="2585055"/>
              <a:ext cx="249014" cy="1325617"/>
            </a:xfrm>
            <a:prstGeom prst="rect">
              <a:avLst/>
            </a:prstGeom>
            <a:solidFill>
              <a:srgbClr val="1CABE2">
                <a:alpha val="100000"/>
              </a:srgbClr>
            </a:solidFill>
          </p:spPr>
          <p:txBody>
            <a:bodyPr/>
            <a:lstStyle/>
            <a:p/>
          </p:txBody>
        </p:sp>
        <p:sp>
          <p:nvSpPr>
            <p:cNvPr id="24" name="rc24"/>
            <p:cNvSpPr/>
            <p:nvPr/>
          </p:nvSpPr>
          <p:spPr>
            <a:xfrm>
              <a:off x="1864419" y="2625497"/>
              <a:ext cx="249014" cy="1285176"/>
            </a:xfrm>
            <a:prstGeom prst="rect">
              <a:avLst/>
            </a:prstGeom>
            <a:solidFill>
              <a:srgbClr val="1CABE2">
                <a:alpha val="100000"/>
              </a:srgbClr>
            </a:solidFill>
          </p:spPr>
          <p:txBody>
            <a:bodyPr/>
            <a:lstStyle/>
            <a:p/>
          </p:txBody>
        </p:sp>
        <p:sp>
          <p:nvSpPr>
            <p:cNvPr id="25" name="rc25"/>
            <p:cNvSpPr/>
            <p:nvPr/>
          </p:nvSpPr>
          <p:spPr>
            <a:xfrm>
              <a:off x="2141101" y="2641174"/>
              <a:ext cx="249014" cy="1269499"/>
            </a:xfrm>
            <a:prstGeom prst="rect">
              <a:avLst/>
            </a:prstGeom>
            <a:solidFill>
              <a:srgbClr val="1CABE2">
                <a:alpha val="100000"/>
              </a:srgbClr>
            </a:solidFill>
          </p:spPr>
          <p:txBody>
            <a:bodyPr/>
            <a:lstStyle/>
            <a:p/>
          </p:txBody>
        </p:sp>
        <p:sp>
          <p:nvSpPr>
            <p:cNvPr id="26" name="rc26"/>
            <p:cNvSpPr/>
            <p:nvPr/>
          </p:nvSpPr>
          <p:spPr>
            <a:xfrm>
              <a:off x="2417783" y="2686237"/>
              <a:ext cx="249014" cy="1224435"/>
            </a:xfrm>
            <a:prstGeom prst="rect">
              <a:avLst/>
            </a:prstGeom>
            <a:solidFill>
              <a:srgbClr val="1CABE2">
                <a:alpha val="100000"/>
              </a:srgbClr>
            </a:solidFill>
          </p:spPr>
          <p:txBody>
            <a:bodyPr/>
            <a:lstStyle/>
            <a:p/>
          </p:txBody>
        </p:sp>
        <p:sp>
          <p:nvSpPr>
            <p:cNvPr id="27" name="rc27"/>
            <p:cNvSpPr/>
            <p:nvPr/>
          </p:nvSpPr>
          <p:spPr>
            <a:xfrm>
              <a:off x="2694466" y="2705122"/>
              <a:ext cx="249014" cy="1205551"/>
            </a:xfrm>
            <a:prstGeom prst="rect">
              <a:avLst/>
            </a:prstGeom>
            <a:solidFill>
              <a:srgbClr val="1CABE2">
                <a:alpha val="100000"/>
              </a:srgbClr>
            </a:solidFill>
          </p:spPr>
          <p:txBody>
            <a:bodyPr/>
            <a:lstStyle/>
            <a:p/>
          </p:txBody>
        </p:sp>
        <p:sp>
          <p:nvSpPr>
            <p:cNvPr id="28" name="rc28"/>
            <p:cNvSpPr/>
            <p:nvPr/>
          </p:nvSpPr>
          <p:spPr>
            <a:xfrm>
              <a:off x="2971148" y="2846537"/>
              <a:ext cx="249014" cy="1064135"/>
            </a:xfrm>
            <a:prstGeom prst="rect">
              <a:avLst/>
            </a:prstGeom>
            <a:solidFill>
              <a:srgbClr val="1CABE2">
                <a:alpha val="100000"/>
              </a:srgbClr>
            </a:solidFill>
          </p:spPr>
          <p:txBody>
            <a:bodyPr/>
            <a:lstStyle/>
            <a:p/>
          </p:txBody>
        </p:sp>
        <p:sp>
          <p:nvSpPr>
            <p:cNvPr id="29" name="rc29"/>
            <p:cNvSpPr/>
            <p:nvPr/>
          </p:nvSpPr>
          <p:spPr>
            <a:xfrm>
              <a:off x="3247830" y="2965489"/>
              <a:ext cx="249014" cy="945184"/>
            </a:xfrm>
            <a:prstGeom prst="rect">
              <a:avLst/>
            </a:prstGeom>
            <a:solidFill>
              <a:srgbClr val="1CABE2">
                <a:alpha val="100000"/>
              </a:srgbClr>
            </a:solidFill>
          </p:spPr>
          <p:txBody>
            <a:bodyPr/>
            <a:lstStyle/>
            <a:p/>
          </p:txBody>
        </p:sp>
        <p:sp>
          <p:nvSpPr>
            <p:cNvPr id="30" name="rc30"/>
            <p:cNvSpPr/>
            <p:nvPr/>
          </p:nvSpPr>
          <p:spPr>
            <a:xfrm>
              <a:off x="3524513" y="3156637"/>
              <a:ext cx="249014" cy="754035"/>
            </a:xfrm>
            <a:prstGeom prst="rect">
              <a:avLst/>
            </a:prstGeom>
            <a:solidFill>
              <a:srgbClr val="1CABE2">
                <a:alpha val="100000"/>
              </a:srgbClr>
            </a:solidFill>
          </p:spPr>
          <p:txBody>
            <a:bodyPr/>
            <a:lstStyle/>
            <a:p/>
          </p:txBody>
        </p:sp>
        <p:sp>
          <p:nvSpPr>
            <p:cNvPr id="31" name="rc31"/>
            <p:cNvSpPr/>
            <p:nvPr/>
          </p:nvSpPr>
          <p:spPr>
            <a:xfrm>
              <a:off x="3801195" y="3294987"/>
              <a:ext cx="249014" cy="615685"/>
            </a:xfrm>
            <a:prstGeom prst="rect">
              <a:avLst/>
            </a:prstGeom>
            <a:solidFill>
              <a:srgbClr val="1CABE2">
                <a:alpha val="100000"/>
              </a:srgbClr>
            </a:solidFill>
          </p:spPr>
          <p:txBody>
            <a:bodyPr/>
            <a:lstStyle/>
            <a:p/>
          </p:txBody>
        </p:sp>
        <p:sp>
          <p:nvSpPr>
            <p:cNvPr id="32" name="rc32"/>
            <p:cNvSpPr/>
            <p:nvPr/>
          </p:nvSpPr>
          <p:spPr>
            <a:xfrm>
              <a:off x="4077877" y="3343453"/>
              <a:ext cx="249014" cy="567219"/>
            </a:xfrm>
            <a:prstGeom prst="rect">
              <a:avLst/>
            </a:prstGeom>
            <a:solidFill>
              <a:srgbClr val="1CABE2">
                <a:alpha val="100000"/>
              </a:srgbClr>
            </a:solidFill>
          </p:spPr>
          <p:txBody>
            <a:bodyPr/>
            <a:lstStyle/>
            <a:p/>
          </p:txBody>
        </p:sp>
        <p:sp>
          <p:nvSpPr>
            <p:cNvPr id="33" name="rc33"/>
            <p:cNvSpPr/>
            <p:nvPr/>
          </p:nvSpPr>
          <p:spPr>
            <a:xfrm>
              <a:off x="4354560" y="3430657"/>
              <a:ext cx="249014" cy="480015"/>
            </a:xfrm>
            <a:prstGeom prst="rect">
              <a:avLst/>
            </a:prstGeom>
            <a:solidFill>
              <a:srgbClr val="1CABE2">
                <a:alpha val="100000"/>
              </a:srgbClr>
            </a:solidFill>
          </p:spPr>
          <p:txBody>
            <a:bodyPr/>
            <a:lstStyle/>
            <a:p/>
          </p:txBody>
        </p:sp>
        <p:sp>
          <p:nvSpPr>
            <p:cNvPr id="34" name="rc34"/>
            <p:cNvSpPr/>
            <p:nvPr/>
          </p:nvSpPr>
          <p:spPr>
            <a:xfrm>
              <a:off x="4631242" y="3453260"/>
              <a:ext cx="249014" cy="457412"/>
            </a:xfrm>
            <a:prstGeom prst="rect">
              <a:avLst/>
            </a:prstGeom>
            <a:solidFill>
              <a:srgbClr val="1CABE2">
                <a:alpha val="100000"/>
              </a:srgbClr>
            </a:solidFill>
          </p:spPr>
          <p:txBody>
            <a:bodyPr/>
            <a:lstStyle/>
            <a:p/>
          </p:txBody>
        </p:sp>
        <p:sp>
          <p:nvSpPr>
            <p:cNvPr id="35" name="rc35"/>
            <p:cNvSpPr/>
            <p:nvPr/>
          </p:nvSpPr>
          <p:spPr>
            <a:xfrm>
              <a:off x="4907924" y="3512115"/>
              <a:ext cx="249014" cy="398557"/>
            </a:xfrm>
            <a:prstGeom prst="rect">
              <a:avLst/>
            </a:prstGeom>
            <a:solidFill>
              <a:srgbClr val="1CABE2">
                <a:alpha val="100000"/>
              </a:srgbClr>
            </a:solidFill>
          </p:spPr>
          <p:txBody>
            <a:bodyPr/>
            <a:lstStyle/>
            <a:p/>
          </p:txBody>
        </p:sp>
        <p:sp>
          <p:nvSpPr>
            <p:cNvPr id="36" name="rc36"/>
            <p:cNvSpPr/>
            <p:nvPr/>
          </p:nvSpPr>
          <p:spPr>
            <a:xfrm>
              <a:off x="5184607" y="3724968"/>
              <a:ext cx="249014" cy="185705"/>
            </a:xfrm>
            <a:prstGeom prst="rect">
              <a:avLst/>
            </a:prstGeom>
            <a:solidFill>
              <a:srgbClr val="1CABE2">
                <a:alpha val="100000"/>
              </a:srgbClr>
            </a:solidFill>
          </p:spPr>
          <p:txBody>
            <a:bodyPr/>
            <a:lstStyle/>
            <a:p/>
          </p:txBody>
        </p:sp>
        <p:sp>
          <p:nvSpPr>
            <p:cNvPr id="37" name="rc37"/>
            <p:cNvSpPr/>
            <p:nvPr/>
          </p:nvSpPr>
          <p:spPr>
            <a:xfrm>
              <a:off x="5461289" y="3644370"/>
              <a:ext cx="249014" cy="266302"/>
            </a:xfrm>
            <a:prstGeom prst="rect">
              <a:avLst/>
            </a:prstGeom>
            <a:solidFill>
              <a:srgbClr val="1CABE2">
                <a:alpha val="100000"/>
              </a:srgbClr>
            </a:solidFill>
          </p:spPr>
          <p:txBody>
            <a:bodyPr/>
            <a:lstStyle/>
            <a:p/>
          </p:txBody>
        </p:sp>
        <p:sp>
          <p:nvSpPr>
            <p:cNvPr id="38" name="rc38"/>
            <p:cNvSpPr/>
            <p:nvPr/>
          </p:nvSpPr>
          <p:spPr>
            <a:xfrm>
              <a:off x="5737971" y="3599553"/>
              <a:ext cx="249014" cy="311119"/>
            </a:xfrm>
            <a:prstGeom prst="rect">
              <a:avLst/>
            </a:prstGeom>
            <a:solidFill>
              <a:srgbClr val="1CABE2">
                <a:alpha val="100000"/>
              </a:srgbClr>
            </a:solidFill>
          </p:spPr>
          <p:txBody>
            <a:bodyPr/>
            <a:lstStyle/>
            <a:p/>
          </p:txBody>
        </p:sp>
        <p:sp>
          <p:nvSpPr>
            <p:cNvPr id="39" name="rc39"/>
            <p:cNvSpPr/>
            <p:nvPr/>
          </p:nvSpPr>
          <p:spPr>
            <a:xfrm>
              <a:off x="6014654" y="3712737"/>
              <a:ext cx="249014" cy="197936"/>
            </a:xfrm>
            <a:prstGeom prst="rect">
              <a:avLst/>
            </a:prstGeom>
            <a:solidFill>
              <a:srgbClr val="1CABE2">
                <a:alpha val="100000"/>
              </a:srgbClr>
            </a:solidFill>
          </p:spPr>
          <p:txBody>
            <a:bodyPr/>
            <a:lstStyle/>
            <a:p/>
          </p:txBody>
        </p:sp>
        <p:sp>
          <p:nvSpPr>
            <p:cNvPr id="40" name="rc40"/>
            <p:cNvSpPr/>
            <p:nvPr/>
          </p:nvSpPr>
          <p:spPr>
            <a:xfrm>
              <a:off x="6291336" y="3548930"/>
              <a:ext cx="249014" cy="361743"/>
            </a:xfrm>
            <a:prstGeom prst="rect">
              <a:avLst/>
            </a:prstGeom>
            <a:solidFill>
              <a:srgbClr val="1CABE2">
                <a:alpha val="100000"/>
              </a:srgbClr>
            </a:solidFill>
          </p:spPr>
          <p:txBody>
            <a:bodyPr/>
            <a:lstStyle/>
            <a:p/>
          </p:txBody>
        </p:sp>
        <p:sp>
          <p:nvSpPr>
            <p:cNvPr id="41" name="rc41"/>
            <p:cNvSpPr/>
            <p:nvPr/>
          </p:nvSpPr>
          <p:spPr>
            <a:xfrm>
              <a:off x="6568018" y="3584140"/>
              <a:ext cx="249014" cy="326532"/>
            </a:xfrm>
            <a:prstGeom prst="rect">
              <a:avLst/>
            </a:prstGeom>
            <a:solidFill>
              <a:srgbClr val="1CABE2">
                <a:alpha val="100000"/>
              </a:srgbClr>
            </a:solidFill>
          </p:spPr>
          <p:txBody>
            <a:bodyPr/>
            <a:lstStyle/>
            <a:p/>
          </p:txBody>
        </p:sp>
        <p:sp>
          <p:nvSpPr>
            <p:cNvPr id="42" name="rc42"/>
            <p:cNvSpPr/>
            <p:nvPr/>
          </p:nvSpPr>
          <p:spPr>
            <a:xfrm>
              <a:off x="6844701" y="3620483"/>
              <a:ext cx="249014" cy="290190"/>
            </a:xfrm>
            <a:prstGeom prst="rect">
              <a:avLst/>
            </a:prstGeom>
            <a:solidFill>
              <a:srgbClr val="1CABE2">
                <a:alpha val="100000"/>
              </a:srgbClr>
            </a:solidFill>
          </p:spPr>
          <p:txBody>
            <a:bodyPr/>
            <a:lstStyle/>
            <a:p/>
          </p:txBody>
        </p:sp>
        <p:sp>
          <p:nvSpPr>
            <p:cNvPr id="43" name="rc43"/>
            <p:cNvSpPr/>
            <p:nvPr/>
          </p:nvSpPr>
          <p:spPr>
            <a:xfrm>
              <a:off x="7121383" y="3657647"/>
              <a:ext cx="249014" cy="253025"/>
            </a:xfrm>
            <a:prstGeom prst="rect">
              <a:avLst/>
            </a:prstGeom>
            <a:solidFill>
              <a:srgbClr val="1CABE2">
                <a:alpha val="100000"/>
              </a:srgbClr>
            </a:solidFill>
          </p:spPr>
          <p:txBody>
            <a:bodyPr/>
            <a:lstStyle/>
            <a:p/>
          </p:txBody>
        </p:sp>
        <p:sp>
          <p:nvSpPr>
            <p:cNvPr id="44" name="rc44"/>
            <p:cNvSpPr/>
            <p:nvPr/>
          </p:nvSpPr>
          <p:spPr>
            <a:xfrm>
              <a:off x="7398065" y="3736269"/>
              <a:ext cx="249014" cy="174403"/>
            </a:xfrm>
            <a:prstGeom prst="rect">
              <a:avLst/>
            </a:prstGeom>
            <a:solidFill>
              <a:srgbClr val="1CABE2">
                <a:alpha val="100000"/>
              </a:srgbClr>
            </a:solidFill>
          </p:spPr>
          <p:txBody>
            <a:bodyPr/>
            <a:lstStyle/>
            <a:p/>
          </p:txBody>
        </p:sp>
        <p:sp>
          <p:nvSpPr>
            <p:cNvPr id="45" name="rc45"/>
            <p:cNvSpPr/>
            <p:nvPr/>
          </p:nvSpPr>
          <p:spPr>
            <a:xfrm>
              <a:off x="7674748" y="3640557"/>
              <a:ext cx="249014" cy="270116"/>
            </a:xfrm>
            <a:prstGeom prst="rect">
              <a:avLst/>
            </a:prstGeom>
            <a:solidFill>
              <a:srgbClr val="1CABE2">
                <a:alpha val="100000"/>
              </a:srgbClr>
            </a:solidFill>
          </p:spPr>
          <p:txBody>
            <a:bodyPr/>
            <a:lstStyle/>
            <a:p/>
          </p:txBody>
        </p:sp>
        <p:sp>
          <p:nvSpPr>
            <p:cNvPr id="46" name="rc46"/>
            <p:cNvSpPr/>
            <p:nvPr/>
          </p:nvSpPr>
          <p:spPr>
            <a:xfrm>
              <a:off x="7951430" y="3680501"/>
              <a:ext cx="249014" cy="230171"/>
            </a:xfrm>
            <a:prstGeom prst="rect">
              <a:avLst/>
            </a:prstGeom>
            <a:solidFill>
              <a:srgbClr val="1CABE2">
                <a:alpha val="100000"/>
              </a:srgbClr>
            </a:solidFill>
          </p:spPr>
          <p:txBody>
            <a:bodyPr/>
            <a:lstStyle/>
            <a:p/>
          </p:txBody>
        </p:sp>
        <p:sp>
          <p:nvSpPr>
            <p:cNvPr id="47" name="rc47"/>
            <p:cNvSpPr/>
            <p:nvPr/>
          </p:nvSpPr>
          <p:spPr>
            <a:xfrm>
              <a:off x="1311054" y="2278120"/>
              <a:ext cx="249014" cy="296826"/>
            </a:xfrm>
            <a:prstGeom prst="rect">
              <a:avLst/>
            </a:prstGeom>
            <a:solidFill>
              <a:srgbClr val="B3B3B3">
                <a:alpha val="100000"/>
              </a:srgbClr>
            </a:solidFill>
          </p:spPr>
          <p:txBody>
            <a:bodyPr/>
            <a:lstStyle/>
            <a:p/>
          </p:txBody>
        </p:sp>
        <p:sp>
          <p:nvSpPr>
            <p:cNvPr id="48" name="rc48"/>
            <p:cNvSpPr/>
            <p:nvPr/>
          </p:nvSpPr>
          <p:spPr>
            <a:xfrm>
              <a:off x="1587736" y="2279145"/>
              <a:ext cx="249014" cy="305910"/>
            </a:xfrm>
            <a:prstGeom prst="rect">
              <a:avLst/>
            </a:prstGeom>
            <a:solidFill>
              <a:srgbClr val="B3B3B3">
                <a:alpha val="100000"/>
              </a:srgbClr>
            </a:solidFill>
          </p:spPr>
          <p:txBody>
            <a:bodyPr/>
            <a:lstStyle/>
            <a:p/>
          </p:txBody>
        </p:sp>
        <p:sp>
          <p:nvSpPr>
            <p:cNvPr id="49" name="rc49"/>
            <p:cNvSpPr/>
            <p:nvPr/>
          </p:nvSpPr>
          <p:spPr>
            <a:xfrm>
              <a:off x="1864419" y="2310758"/>
              <a:ext cx="249014" cy="314738"/>
            </a:xfrm>
            <a:prstGeom prst="rect">
              <a:avLst/>
            </a:prstGeom>
            <a:solidFill>
              <a:srgbClr val="B3B3B3">
                <a:alpha val="100000"/>
              </a:srgbClr>
            </a:solidFill>
          </p:spPr>
          <p:txBody>
            <a:bodyPr/>
            <a:lstStyle/>
            <a:p/>
          </p:txBody>
        </p:sp>
        <p:sp>
          <p:nvSpPr>
            <p:cNvPr id="50" name="rc50"/>
            <p:cNvSpPr/>
            <p:nvPr/>
          </p:nvSpPr>
          <p:spPr>
            <a:xfrm>
              <a:off x="2141101" y="2317044"/>
              <a:ext cx="249014" cy="324129"/>
            </a:xfrm>
            <a:prstGeom prst="rect">
              <a:avLst/>
            </a:prstGeom>
            <a:solidFill>
              <a:srgbClr val="B3B3B3">
                <a:alpha val="100000"/>
              </a:srgbClr>
            </a:solidFill>
          </p:spPr>
          <p:txBody>
            <a:bodyPr/>
            <a:lstStyle/>
            <a:p/>
          </p:txBody>
        </p:sp>
        <p:sp>
          <p:nvSpPr>
            <p:cNvPr id="51" name="rc51"/>
            <p:cNvSpPr/>
            <p:nvPr/>
          </p:nvSpPr>
          <p:spPr>
            <a:xfrm>
              <a:off x="2417783" y="2324472"/>
              <a:ext cx="249014" cy="361764"/>
            </a:xfrm>
            <a:prstGeom prst="rect">
              <a:avLst/>
            </a:prstGeom>
            <a:solidFill>
              <a:srgbClr val="B3B3B3">
                <a:alpha val="100000"/>
              </a:srgbClr>
            </a:solidFill>
          </p:spPr>
          <p:txBody>
            <a:bodyPr/>
            <a:lstStyle/>
            <a:p/>
          </p:txBody>
        </p:sp>
        <p:sp>
          <p:nvSpPr>
            <p:cNvPr id="52" name="rc52"/>
            <p:cNvSpPr/>
            <p:nvPr/>
          </p:nvSpPr>
          <p:spPr>
            <a:xfrm>
              <a:off x="2694466" y="2331978"/>
              <a:ext cx="249014" cy="373144"/>
            </a:xfrm>
            <a:prstGeom prst="rect">
              <a:avLst/>
            </a:prstGeom>
            <a:solidFill>
              <a:srgbClr val="B3B3B3">
                <a:alpha val="100000"/>
              </a:srgbClr>
            </a:solidFill>
          </p:spPr>
          <p:txBody>
            <a:bodyPr/>
            <a:lstStyle/>
            <a:p/>
          </p:txBody>
        </p:sp>
        <p:sp>
          <p:nvSpPr>
            <p:cNvPr id="53" name="rc53"/>
            <p:cNvSpPr/>
            <p:nvPr/>
          </p:nvSpPr>
          <p:spPr>
            <a:xfrm>
              <a:off x="2971148" y="2491824"/>
              <a:ext cx="249014" cy="354713"/>
            </a:xfrm>
            <a:prstGeom prst="rect">
              <a:avLst/>
            </a:prstGeom>
            <a:solidFill>
              <a:srgbClr val="B3B3B3">
                <a:alpha val="100000"/>
              </a:srgbClr>
            </a:solidFill>
          </p:spPr>
          <p:txBody>
            <a:bodyPr/>
            <a:lstStyle/>
            <a:p/>
          </p:txBody>
        </p:sp>
        <p:sp>
          <p:nvSpPr>
            <p:cNvPr id="54" name="rc54"/>
            <p:cNvSpPr/>
            <p:nvPr/>
          </p:nvSpPr>
          <p:spPr>
            <a:xfrm>
              <a:off x="3247830" y="2630101"/>
              <a:ext cx="249014" cy="335387"/>
            </a:xfrm>
            <a:prstGeom prst="rect">
              <a:avLst/>
            </a:prstGeom>
            <a:solidFill>
              <a:srgbClr val="B3B3B3">
                <a:alpha val="100000"/>
              </a:srgbClr>
            </a:solidFill>
          </p:spPr>
          <p:txBody>
            <a:bodyPr/>
            <a:lstStyle/>
            <a:p/>
          </p:txBody>
        </p:sp>
        <p:sp>
          <p:nvSpPr>
            <p:cNvPr id="55" name="rc55"/>
            <p:cNvSpPr/>
            <p:nvPr/>
          </p:nvSpPr>
          <p:spPr>
            <a:xfrm>
              <a:off x="3524513" y="2873875"/>
              <a:ext cx="249014" cy="282762"/>
            </a:xfrm>
            <a:prstGeom prst="rect">
              <a:avLst/>
            </a:prstGeom>
            <a:solidFill>
              <a:srgbClr val="B3B3B3">
                <a:alpha val="100000"/>
              </a:srgbClr>
            </a:solidFill>
          </p:spPr>
          <p:txBody>
            <a:bodyPr/>
            <a:lstStyle/>
            <a:p/>
          </p:txBody>
        </p:sp>
        <p:sp>
          <p:nvSpPr>
            <p:cNvPr id="56" name="rc56"/>
            <p:cNvSpPr/>
            <p:nvPr/>
          </p:nvSpPr>
          <p:spPr>
            <a:xfrm>
              <a:off x="3801195" y="2970945"/>
              <a:ext cx="249014" cy="324042"/>
            </a:xfrm>
            <a:prstGeom prst="rect">
              <a:avLst/>
            </a:prstGeom>
            <a:solidFill>
              <a:srgbClr val="B3B3B3">
                <a:alpha val="100000"/>
              </a:srgbClr>
            </a:solidFill>
          </p:spPr>
          <p:txBody>
            <a:bodyPr/>
            <a:lstStyle/>
            <a:p/>
          </p:txBody>
        </p:sp>
        <p:sp>
          <p:nvSpPr>
            <p:cNvPr id="57" name="rc57"/>
            <p:cNvSpPr/>
            <p:nvPr/>
          </p:nvSpPr>
          <p:spPr>
            <a:xfrm>
              <a:off x="4077877" y="2909699"/>
              <a:ext cx="249014" cy="433754"/>
            </a:xfrm>
            <a:prstGeom prst="rect">
              <a:avLst/>
            </a:prstGeom>
            <a:solidFill>
              <a:srgbClr val="B3B3B3">
                <a:alpha val="100000"/>
              </a:srgbClr>
            </a:solidFill>
          </p:spPr>
          <p:txBody>
            <a:bodyPr/>
            <a:lstStyle/>
            <a:p/>
          </p:txBody>
        </p:sp>
        <p:sp>
          <p:nvSpPr>
            <p:cNvPr id="58" name="rc58"/>
            <p:cNvSpPr/>
            <p:nvPr/>
          </p:nvSpPr>
          <p:spPr>
            <a:xfrm>
              <a:off x="4354560" y="3053505"/>
              <a:ext cx="249014" cy="377151"/>
            </a:xfrm>
            <a:prstGeom prst="rect">
              <a:avLst/>
            </a:prstGeom>
            <a:solidFill>
              <a:srgbClr val="B3B3B3">
                <a:alpha val="100000"/>
              </a:srgbClr>
            </a:solidFill>
          </p:spPr>
          <p:txBody>
            <a:bodyPr/>
            <a:lstStyle/>
            <a:p/>
          </p:txBody>
        </p:sp>
        <p:sp>
          <p:nvSpPr>
            <p:cNvPr id="59" name="rc59"/>
            <p:cNvSpPr/>
            <p:nvPr/>
          </p:nvSpPr>
          <p:spPr>
            <a:xfrm>
              <a:off x="4631242" y="2960664"/>
              <a:ext cx="249014" cy="492596"/>
            </a:xfrm>
            <a:prstGeom prst="rect">
              <a:avLst/>
            </a:prstGeom>
            <a:solidFill>
              <a:srgbClr val="B3B3B3">
                <a:alpha val="100000"/>
              </a:srgbClr>
            </a:solidFill>
          </p:spPr>
          <p:txBody>
            <a:bodyPr/>
            <a:lstStyle/>
            <a:p/>
          </p:txBody>
        </p:sp>
        <p:sp>
          <p:nvSpPr>
            <p:cNvPr id="60" name="rc60"/>
            <p:cNvSpPr/>
            <p:nvPr/>
          </p:nvSpPr>
          <p:spPr>
            <a:xfrm>
              <a:off x="4907924" y="3004862"/>
              <a:ext cx="249014" cy="507253"/>
            </a:xfrm>
            <a:prstGeom prst="rect">
              <a:avLst/>
            </a:prstGeom>
            <a:solidFill>
              <a:srgbClr val="B3B3B3">
                <a:alpha val="100000"/>
              </a:srgbClr>
            </a:solidFill>
          </p:spPr>
          <p:txBody>
            <a:bodyPr/>
            <a:lstStyle/>
            <a:p/>
          </p:txBody>
        </p:sp>
        <p:sp>
          <p:nvSpPr>
            <p:cNvPr id="61" name="rc61"/>
            <p:cNvSpPr/>
            <p:nvPr/>
          </p:nvSpPr>
          <p:spPr>
            <a:xfrm>
              <a:off x="5184607" y="3242138"/>
              <a:ext cx="249014" cy="482830"/>
            </a:xfrm>
            <a:prstGeom prst="rect">
              <a:avLst/>
            </a:prstGeom>
            <a:solidFill>
              <a:srgbClr val="B3B3B3">
                <a:alpha val="100000"/>
              </a:srgbClr>
            </a:solidFill>
          </p:spPr>
          <p:txBody>
            <a:bodyPr/>
            <a:lstStyle/>
            <a:p/>
          </p:txBody>
        </p:sp>
        <p:sp>
          <p:nvSpPr>
            <p:cNvPr id="62" name="rc62"/>
            <p:cNvSpPr/>
            <p:nvPr/>
          </p:nvSpPr>
          <p:spPr>
            <a:xfrm>
              <a:off x="5461289" y="3301983"/>
              <a:ext cx="249014" cy="342387"/>
            </a:xfrm>
            <a:prstGeom prst="rect">
              <a:avLst/>
            </a:prstGeom>
            <a:solidFill>
              <a:srgbClr val="B3B3B3">
                <a:alpha val="100000"/>
              </a:srgbClr>
            </a:solidFill>
          </p:spPr>
          <p:txBody>
            <a:bodyPr/>
            <a:lstStyle/>
            <a:p/>
          </p:txBody>
        </p:sp>
        <p:sp>
          <p:nvSpPr>
            <p:cNvPr id="63" name="rc63"/>
            <p:cNvSpPr/>
            <p:nvPr/>
          </p:nvSpPr>
          <p:spPr>
            <a:xfrm>
              <a:off x="5737971" y="3132875"/>
              <a:ext cx="249014" cy="466677"/>
            </a:xfrm>
            <a:prstGeom prst="rect">
              <a:avLst/>
            </a:prstGeom>
            <a:solidFill>
              <a:srgbClr val="B3B3B3">
                <a:alpha val="100000"/>
              </a:srgbClr>
            </a:solidFill>
          </p:spPr>
          <p:txBody>
            <a:bodyPr/>
            <a:lstStyle/>
            <a:p/>
          </p:txBody>
        </p:sp>
        <p:sp>
          <p:nvSpPr>
            <p:cNvPr id="64" name="rc64"/>
            <p:cNvSpPr/>
            <p:nvPr/>
          </p:nvSpPr>
          <p:spPr>
            <a:xfrm>
              <a:off x="6014654" y="3316864"/>
              <a:ext cx="249014" cy="395872"/>
            </a:xfrm>
            <a:prstGeom prst="rect">
              <a:avLst/>
            </a:prstGeom>
            <a:solidFill>
              <a:srgbClr val="B3B3B3">
                <a:alpha val="100000"/>
              </a:srgbClr>
            </a:solidFill>
          </p:spPr>
          <p:txBody>
            <a:bodyPr/>
            <a:lstStyle/>
            <a:p/>
          </p:txBody>
        </p:sp>
        <p:sp>
          <p:nvSpPr>
            <p:cNvPr id="65" name="rc65"/>
            <p:cNvSpPr/>
            <p:nvPr/>
          </p:nvSpPr>
          <p:spPr>
            <a:xfrm>
              <a:off x="6291336" y="3066605"/>
              <a:ext cx="249014" cy="482324"/>
            </a:xfrm>
            <a:prstGeom prst="rect">
              <a:avLst/>
            </a:prstGeom>
            <a:solidFill>
              <a:srgbClr val="B3B3B3">
                <a:alpha val="100000"/>
              </a:srgbClr>
            </a:solidFill>
          </p:spPr>
          <p:txBody>
            <a:bodyPr/>
            <a:lstStyle/>
            <a:p/>
          </p:txBody>
        </p:sp>
        <p:sp>
          <p:nvSpPr>
            <p:cNvPr id="66" name="rc66"/>
            <p:cNvSpPr/>
            <p:nvPr/>
          </p:nvSpPr>
          <p:spPr>
            <a:xfrm>
              <a:off x="6568018" y="3135158"/>
              <a:ext cx="249014" cy="448981"/>
            </a:xfrm>
            <a:prstGeom prst="rect">
              <a:avLst/>
            </a:prstGeom>
            <a:solidFill>
              <a:srgbClr val="B3B3B3">
                <a:alpha val="100000"/>
              </a:srgbClr>
            </a:solidFill>
          </p:spPr>
          <p:txBody>
            <a:bodyPr/>
            <a:lstStyle/>
            <a:p/>
          </p:txBody>
        </p:sp>
        <p:sp>
          <p:nvSpPr>
            <p:cNvPr id="67" name="rc67"/>
            <p:cNvSpPr/>
            <p:nvPr/>
          </p:nvSpPr>
          <p:spPr>
            <a:xfrm>
              <a:off x="6844701" y="3123009"/>
              <a:ext cx="249014" cy="497473"/>
            </a:xfrm>
            <a:prstGeom prst="rect">
              <a:avLst/>
            </a:prstGeom>
            <a:solidFill>
              <a:srgbClr val="B3B3B3">
                <a:alpha val="100000"/>
              </a:srgbClr>
            </a:solidFill>
          </p:spPr>
          <p:txBody>
            <a:bodyPr/>
            <a:lstStyle/>
            <a:p/>
          </p:txBody>
        </p:sp>
        <p:sp>
          <p:nvSpPr>
            <p:cNvPr id="68" name="rc68"/>
            <p:cNvSpPr/>
            <p:nvPr/>
          </p:nvSpPr>
          <p:spPr>
            <a:xfrm>
              <a:off x="7121383" y="3151596"/>
              <a:ext cx="249014" cy="506051"/>
            </a:xfrm>
            <a:prstGeom prst="rect">
              <a:avLst/>
            </a:prstGeom>
            <a:solidFill>
              <a:srgbClr val="B3B3B3">
                <a:alpha val="100000"/>
              </a:srgbClr>
            </a:solidFill>
          </p:spPr>
          <p:txBody>
            <a:bodyPr/>
            <a:lstStyle/>
            <a:p/>
          </p:txBody>
        </p:sp>
        <p:sp>
          <p:nvSpPr>
            <p:cNvPr id="69" name="rc69"/>
            <p:cNvSpPr/>
            <p:nvPr/>
          </p:nvSpPr>
          <p:spPr>
            <a:xfrm>
              <a:off x="7398065" y="3213054"/>
              <a:ext cx="249014" cy="523215"/>
            </a:xfrm>
            <a:prstGeom prst="rect">
              <a:avLst/>
            </a:prstGeom>
            <a:solidFill>
              <a:srgbClr val="B3B3B3">
                <a:alpha val="100000"/>
              </a:srgbClr>
            </a:solidFill>
          </p:spPr>
          <p:txBody>
            <a:bodyPr/>
            <a:lstStyle/>
            <a:p/>
          </p:txBody>
        </p:sp>
        <p:sp>
          <p:nvSpPr>
            <p:cNvPr id="70" name="rc70"/>
            <p:cNvSpPr/>
            <p:nvPr/>
          </p:nvSpPr>
          <p:spPr>
            <a:xfrm>
              <a:off x="7674748" y="3235384"/>
              <a:ext cx="249014" cy="405172"/>
            </a:xfrm>
            <a:prstGeom prst="rect">
              <a:avLst/>
            </a:prstGeom>
            <a:solidFill>
              <a:srgbClr val="B3B3B3">
                <a:alpha val="100000"/>
              </a:srgbClr>
            </a:solidFill>
          </p:spPr>
          <p:txBody>
            <a:bodyPr/>
            <a:lstStyle/>
            <a:p/>
          </p:txBody>
        </p:sp>
        <p:sp>
          <p:nvSpPr>
            <p:cNvPr id="71" name="rc71"/>
            <p:cNvSpPr/>
            <p:nvPr/>
          </p:nvSpPr>
          <p:spPr>
            <a:xfrm>
              <a:off x="7951430" y="3266193"/>
              <a:ext cx="249014" cy="414307"/>
            </a:xfrm>
            <a:prstGeom prst="rect">
              <a:avLst/>
            </a:prstGeom>
            <a:solidFill>
              <a:srgbClr val="B3B3B3">
                <a:alpha val="100000"/>
              </a:srgbClr>
            </a:solidFill>
          </p:spPr>
          <p:txBody>
            <a:bodyPr/>
            <a:lstStyle/>
            <a:p/>
          </p:txBody>
        </p:sp>
        <p:sp>
          <p:nvSpPr>
            <p:cNvPr id="72" name="pl72"/>
            <p:cNvSpPr/>
            <p:nvPr/>
          </p:nvSpPr>
          <p:spPr>
            <a:xfrm>
              <a:off x="1435561" y="1298589"/>
              <a:ext cx="6640376" cy="1360460"/>
            </a:xfrm>
            <a:custGeom>
              <a:avLst/>
              <a:pathLst>
                <a:path w="6640376" h="1360460">
                  <a:moveTo>
                    <a:pt x="0" y="1360460"/>
                  </a:moveTo>
                  <a:lnTo>
                    <a:pt x="276682" y="1306041"/>
                  </a:lnTo>
                  <a:lnTo>
                    <a:pt x="553364" y="1224414"/>
                  </a:lnTo>
                  <a:lnTo>
                    <a:pt x="830047" y="1169995"/>
                  </a:lnTo>
                  <a:lnTo>
                    <a:pt x="1106729" y="1088368"/>
                  </a:lnTo>
                  <a:lnTo>
                    <a:pt x="1383411" y="1033949"/>
                  </a:lnTo>
                  <a:lnTo>
                    <a:pt x="1660094" y="870694"/>
                  </a:lnTo>
                  <a:lnTo>
                    <a:pt x="1936776" y="734648"/>
                  </a:lnTo>
                  <a:lnTo>
                    <a:pt x="2213458" y="544184"/>
                  </a:lnTo>
                  <a:lnTo>
                    <a:pt x="2490141" y="408138"/>
                  </a:lnTo>
                  <a:lnTo>
                    <a:pt x="2766823" y="353719"/>
                  </a:lnTo>
                  <a:lnTo>
                    <a:pt x="3043505" y="272092"/>
                  </a:lnTo>
                  <a:lnTo>
                    <a:pt x="3320188" y="244882"/>
                  </a:lnTo>
                  <a:lnTo>
                    <a:pt x="3596870" y="190464"/>
                  </a:lnTo>
                  <a:lnTo>
                    <a:pt x="3873552" y="27209"/>
                  </a:lnTo>
                  <a:lnTo>
                    <a:pt x="4150235" y="81627"/>
                  </a:lnTo>
                  <a:lnTo>
                    <a:pt x="4426917" y="108836"/>
                  </a:lnTo>
                  <a:lnTo>
                    <a:pt x="4703599" y="27209"/>
                  </a:lnTo>
                  <a:lnTo>
                    <a:pt x="4980282" y="136046"/>
                  </a:lnTo>
                  <a:lnTo>
                    <a:pt x="5256964" y="108836"/>
                  </a:lnTo>
                  <a:lnTo>
                    <a:pt x="5533646" y="81627"/>
                  </a:lnTo>
                  <a:lnTo>
                    <a:pt x="5810329" y="54418"/>
                  </a:lnTo>
                  <a:lnTo>
                    <a:pt x="6087011" y="0"/>
                  </a:lnTo>
                  <a:lnTo>
                    <a:pt x="6363693" y="54418"/>
                  </a:lnTo>
                  <a:lnTo>
                    <a:pt x="6640376" y="27209"/>
                  </a:lnTo>
                </a:path>
              </a:pathLst>
            </a:custGeom>
            <a:ln w="27101" cap="flat">
              <a:solidFill>
                <a:srgbClr val="0058AB">
                  <a:alpha val="50196"/>
                </a:srgbClr>
              </a:solidFill>
              <a:prstDash val="solid"/>
              <a:round/>
            </a:ln>
          </p:spPr>
          <p:txBody>
            <a:bodyPr/>
            <a:lstStyle/>
            <a:p/>
          </p:txBody>
        </p:sp>
        <p:sp>
          <p:nvSpPr>
            <p:cNvPr id="73" name="pl73"/>
            <p:cNvSpPr/>
            <p:nvPr/>
          </p:nvSpPr>
          <p:spPr>
            <a:xfrm>
              <a:off x="1435561" y="1570681"/>
              <a:ext cx="6640376" cy="1414878"/>
            </a:xfrm>
            <a:custGeom>
              <a:avLst/>
              <a:pathLst>
                <a:path w="6640376" h="1414878">
                  <a:moveTo>
                    <a:pt x="0" y="1414878"/>
                  </a:moveTo>
                  <a:lnTo>
                    <a:pt x="276682" y="1360460"/>
                  </a:lnTo>
                  <a:lnTo>
                    <a:pt x="553364" y="1278832"/>
                  </a:lnTo>
                  <a:lnTo>
                    <a:pt x="830047" y="1224414"/>
                  </a:lnTo>
                  <a:lnTo>
                    <a:pt x="1106729" y="1169995"/>
                  </a:lnTo>
                  <a:lnTo>
                    <a:pt x="1383411" y="1115577"/>
                  </a:lnTo>
                  <a:lnTo>
                    <a:pt x="1660094" y="925113"/>
                  </a:lnTo>
                  <a:lnTo>
                    <a:pt x="1936776" y="761857"/>
                  </a:lnTo>
                  <a:lnTo>
                    <a:pt x="2213458" y="516974"/>
                  </a:lnTo>
                  <a:lnTo>
                    <a:pt x="2490141" y="408138"/>
                  </a:lnTo>
                  <a:lnTo>
                    <a:pt x="2766823" y="435347"/>
                  </a:lnTo>
                  <a:lnTo>
                    <a:pt x="3043505" y="299301"/>
                  </a:lnTo>
                  <a:lnTo>
                    <a:pt x="3320188" y="353719"/>
                  </a:lnTo>
                  <a:lnTo>
                    <a:pt x="3596870" y="299301"/>
                  </a:lnTo>
                  <a:lnTo>
                    <a:pt x="3873552" y="108836"/>
                  </a:lnTo>
                  <a:lnTo>
                    <a:pt x="4150235" y="54418"/>
                  </a:lnTo>
                  <a:lnTo>
                    <a:pt x="4426917" y="163255"/>
                  </a:lnTo>
                  <a:lnTo>
                    <a:pt x="4703599" y="27209"/>
                  </a:lnTo>
                  <a:lnTo>
                    <a:pt x="4980282" y="190464"/>
                  </a:lnTo>
                  <a:lnTo>
                    <a:pt x="5256964" y="136046"/>
                  </a:lnTo>
                  <a:lnTo>
                    <a:pt x="5533646" y="136046"/>
                  </a:lnTo>
                  <a:lnTo>
                    <a:pt x="5810329" y="108836"/>
                  </a:lnTo>
                  <a:lnTo>
                    <a:pt x="6087011" y="54418"/>
                  </a:lnTo>
                  <a:lnTo>
                    <a:pt x="6363693" y="27209"/>
                  </a:lnTo>
                  <a:lnTo>
                    <a:pt x="6640376" y="0"/>
                  </a:lnTo>
                </a:path>
              </a:pathLst>
            </a:custGeom>
            <a:ln w="27101" cap="flat">
              <a:solidFill>
                <a:srgbClr val="333333">
                  <a:alpha val="50196"/>
                </a:srgbClr>
              </a:solidFill>
              <a:prstDash val="solid"/>
              <a:round/>
            </a:ln>
          </p:spPr>
          <p:txBody>
            <a:bodyPr/>
            <a:lstStyle/>
            <a:p/>
          </p:txBody>
        </p:sp>
        <p:sp>
          <p:nvSpPr>
            <p:cNvPr id="74" name="tx74"/>
            <p:cNvSpPr/>
            <p:nvPr/>
          </p:nvSpPr>
          <p:spPr>
            <a:xfrm>
              <a:off x="6632236"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6908918"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7185600" y="11961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462283"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738965" y="11961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8015647"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32236"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1" name="tx81"/>
            <p:cNvSpPr/>
            <p:nvPr/>
          </p:nvSpPr>
          <p:spPr>
            <a:xfrm>
              <a:off x="6908918"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2" name="tx82"/>
            <p:cNvSpPr/>
            <p:nvPr/>
          </p:nvSpPr>
          <p:spPr>
            <a:xfrm>
              <a:off x="7185600" y="1732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7462283" y="1677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7738965" y="16505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5" name="tx85"/>
            <p:cNvSpPr/>
            <p:nvPr/>
          </p:nvSpPr>
          <p:spPr>
            <a:xfrm>
              <a:off x="8015647" y="1623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1345126" y="32023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87" name="tx87"/>
            <p:cNvSpPr/>
            <p:nvPr/>
          </p:nvSpPr>
          <p:spPr>
            <a:xfrm>
              <a:off x="2728538" y="32674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88" name="tx88"/>
            <p:cNvSpPr/>
            <p:nvPr/>
          </p:nvSpPr>
          <p:spPr>
            <a:xfrm>
              <a:off x="4111950" y="35865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89" name="tx89"/>
            <p:cNvSpPr/>
            <p:nvPr/>
          </p:nvSpPr>
          <p:spPr>
            <a:xfrm>
              <a:off x="5525506" y="3737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0" name="tx90"/>
            <p:cNvSpPr/>
            <p:nvPr/>
          </p:nvSpPr>
          <p:spPr>
            <a:xfrm>
              <a:off x="6632236" y="3706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1" name="tx91"/>
            <p:cNvSpPr/>
            <p:nvPr/>
          </p:nvSpPr>
          <p:spPr>
            <a:xfrm>
              <a:off x="6908918" y="3725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2" name="tx92"/>
            <p:cNvSpPr/>
            <p:nvPr/>
          </p:nvSpPr>
          <p:spPr>
            <a:xfrm>
              <a:off x="7185600" y="3743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 name="tx93"/>
            <p:cNvSpPr/>
            <p:nvPr/>
          </p:nvSpPr>
          <p:spPr>
            <a:xfrm>
              <a:off x="7462283" y="3783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4" name="tx94"/>
            <p:cNvSpPr/>
            <p:nvPr/>
          </p:nvSpPr>
          <p:spPr>
            <a:xfrm>
              <a:off x="7738965" y="37351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5" name="tx95"/>
            <p:cNvSpPr/>
            <p:nvPr/>
          </p:nvSpPr>
          <p:spPr>
            <a:xfrm>
              <a:off x="8015647" y="37550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1375271" y="2386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7" name="tx97"/>
            <p:cNvSpPr/>
            <p:nvPr/>
          </p:nvSpPr>
          <p:spPr>
            <a:xfrm>
              <a:off x="2758683" y="247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8" name="tx98"/>
            <p:cNvSpPr/>
            <p:nvPr/>
          </p:nvSpPr>
          <p:spPr>
            <a:xfrm>
              <a:off x="4111950" y="30861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9" name="tx99"/>
            <p:cNvSpPr/>
            <p:nvPr/>
          </p:nvSpPr>
          <p:spPr>
            <a:xfrm>
              <a:off x="5525506" y="343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0" name="tx100"/>
            <p:cNvSpPr/>
            <p:nvPr/>
          </p:nvSpPr>
          <p:spPr>
            <a:xfrm>
              <a:off x="6602091" y="33192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1" name="tx101"/>
            <p:cNvSpPr/>
            <p:nvPr/>
          </p:nvSpPr>
          <p:spPr>
            <a:xfrm>
              <a:off x="6878773" y="33313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155455" y="33655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3" name="tx103"/>
            <p:cNvSpPr/>
            <p:nvPr/>
          </p:nvSpPr>
          <p:spPr>
            <a:xfrm>
              <a:off x="7432138" y="343554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4" name="tx104"/>
            <p:cNvSpPr/>
            <p:nvPr/>
          </p:nvSpPr>
          <p:spPr>
            <a:xfrm>
              <a:off x="7738965" y="339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5" name="tx105"/>
            <p:cNvSpPr/>
            <p:nvPr/>
          </p:nvSpPr>
          <p:spPr>
            <a:xfrm>
              <a:off x="8015647" y="34329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6" name="tx106"/>
            <p:cNvSpPr/>
            <p:nvPr/>
          </p:nvSpPr>
          <p:spPr>
            <a:xfrm>
              <a:off x="1345126" y="21600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07" name="tx107"/>
            <p:cNvSpPr/>
            <p:nvPr/>
          </p:nvSpPr>
          <p:spPr>
            <a:xfrm>
              <a:off x="2728538" y="22138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a:t>
              </a:r>
            </a:p>
          </p:txBody>
        </p:sp>
        <p:sp>
          <p:nvSpPr>
            <p:cNvPr id="108" name="tx108"/>
            <p:cNvSpPr/>
            <p:nvPr/>
          </p:nvSpPr>
          <p:spPr>
            <a:xfrm>
              <a:off x="4111950" y="27916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09" name="tx109"/>
            <p:cNvSpPr/>
            <p:nvPr/>
          </p:nvSpPr>
          <p:spPr>
            <a:xfrm>
              <a:off x="5495361" y="318526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10" name="tx110"/>
            <p:cNvSpPr/>
            <p:nvPr/>
          </p:nvSpPr>
          <p:spPr>
            <a:xfrm>
              <a:off x="6602091" y="30171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1" name="tx111"/>
            <p:cNvSpPr/>
            <p:nvPr/>
          </p:nvSpPr>
          <p:spPr>
            <a:xfrm>
              <a:off x="6878773" y="30049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12" name="tx112"/>
            <p:cNvSpPr/>
            <p:nvPr/>
          </p:nvSpPr>
          <p:spPr>
            <a:xfrm>
              <a:off x="7155455" y="30335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3" name="tx113"/>
            <p:cNvSpPr/>
            <p:nvPr/>
          </p:nvSpPr>
          <p:spPr>
            <a:xfrm>
              <a:off x="7432138" y="30950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14" name="tx114"/>
            <p:cNvSpPr/>
            <p:nvPr/>
          </p:nvSpPr>
          <p:spPr>
            <a:xfrm>
              <a:off x="7708820" y="31173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15" name="tx115"/>
            <p:cNvSpPr/>
            <p:nvPr/>
          </p:nvSpPr>
          <p:spPr>
            <a:xfrm>
              <a:off x="7985502" y="314815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16" name="tx116"/>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9938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212917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9" name="tx119"/>
            <p:cNvSpPr/>
            <p:nvPr/>
          </p:nvSpPr>
          <p:spPr>
            <a:xfrm>
              <a:off x="577692" y="126448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6" name="tx136"/>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7" name="pl137"/>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808891"/>
              <a:ext cx="201456" cy="201456"/>
            </a:xfrm>
            <a:prstGeom prst="rect">
              <a:avLst/>
            </a:prstGeom>
            <a:solidFill>
              <a:srgbClr val="B3B3B3">
                <a:alpha val="100000"/>
              </a:srgbClr>
            </a:solidFill>
          </p:spPr>
          <p:txBody>
            <a:bodyPr/>
            <a:lstStyle/>
            <a:p/>
          </p:txBody>
        </p:sp>
        <p:sp>
          <p:nvSpPr>
            <p:cNvPr id="142" name="rc142"/>
            <p:cNvSpPr/>
            <p:nvPr/>
          </p:nvSpPr>
          <p:spPr>
            <a:xfrm>
              <a:off x="5573066" y="4808891"/>
              <a:ext cx="201456" cy="201456"/>
            </a:xfrm>
            <a:prstGeom prst="rect">
              <a:avLst/>
            </a:prstGeom>
            <a:solidFill>
              <a:srgbClr val="1CABE2">
                <a:alpha val="100000"/>
              </a:srgbClr>
            </a:solidFill>
          </p:spPr>
          <p:txBody>
            <a:bodyPr/>
            <a:lstStyle/>
            <a:p/>
          </p:txBody>
        </p:sp>
        <p:sp>
          <p:nvSpPr>
            <p:cNvPr id="143" name="tx143"/>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6" name="tx146"/>
            <p:cNvSpPr/>
            <p:nvPr/>
          </p:nvSpPr>
          <p:spPr>
            <a:xfrm>
              <a:off x="966584"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47" name="pl147"/>
            <p:cNvSpPr/>
            <p:nvPr/>
          </p:nvSpPr>
          <p:spPr>
            <a:xfrm>
              <a:off x="227125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19165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11204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3244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23145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15185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07224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60230"/>
              <a:ext cx="2900799" cy="157133"/>
            </a:xfrm>
            <a:prstGeom prst="rect">
              <a:avLst/>
            </a:prstGeom>
            <a:solidFill>
              <a:srgbClr val="1CABE2">
                <a:alpha val="100000"/>
              </a:srgbClr>
            </a:solidFill>
          </p:spPr>
          <p:txBody>
            <a:bodyPr/>
            <a:lstStyle/>
            <a:p/>
          </p:txBody>
        </p:sp>
        <p:sp>
          <p:nvSpPr>
            <p:cNvPr id="159" name="rc159"/>
            <p:cNvSpPr/>
            <p:nvPr/>
          </p:nvSpPr>
          <p:spPr>
            <a:xfrm>
              <a:off x="1311054" y="5463814"/>
              <a:ext cx="2399614" cy="157133"/>
            </a:xfrm>
            <a:prstGeom prst="rect">
              <a:avLst/>
            </a:prstGeom>
            <a:solidFill>
              <a:srgbClr val="1CABE2">
                <a:alpha val="100000"/>
              </a:srgbClr>
            </a:solidFill>
          </p:spPr>
          <p:txBody>
            <a:bodyPr/>
            <a:lstStyle/>
            <a:p/>
          </p:txBody>
        </p:sp>
        <p:sp>
          <p:nvSpPr>
            <p:cNvPr id="160" name="rc160"/>
            <p:cNvSpPr/>
            <p:nvPr/>
          </p:nvSpPr>
          <p:spPr>
            <a:xfrm>
              <a:off x="1311054" y="5267397"/>
              <a:ext cx="2044763" cy="157133"/>
            </a:xfrm>
            <a:prstGeom prst="rect">
              <a:avLst/>
            </a:prstGeom>
            <a:solidFill>
              <a:srgbClr val="1CABE2">
                <a:alpha val="100000"/>
              </a:srgbClr>
            </a:solidFill>
          </p:spPr>
          <p:txBody>
            <a:bodyPr/>
            <a:lstStyle/>
            <a:p/>
          </p:txBody>
        </p:sp>
        <p:sp>
          <p:nvSpPr>
            <p:cNvPr id="161" name="rc161"/>
            <p:cNvSpPr/>
            <p:nvPr/>
          </p:nvSpPr>
          <p:spPr>
            <a:xfrm>
              <a:off x="4211854" y="5660230"/>
              <a:ext cx="3988590" cy="157133"/>
            </a:xfrm>
            <a:prstGeom prst="rect">
              <a:avLst/>
            </a:prstGeom>
            <a:solidFill>
              <a:srgbClr val="B3B3B3">
                <a:alpha val="100000"/>
              </a:srgbClr>
            </a:solidFill>
          </p:spPr>
          <p:txBody>
            <a:bodyPr/>
            <a:lstStyle/>
            <a:p/>
          </p:txBody>
        </p:sp>
        <p:sp>
          <p:nvSpPr>
            <p:cNvPr id="162" name="rc162"/>
            <p:cNvSpPr/>
            <p:nvPr/>
          </p:nvSpPr>
          <p:spPr>
            <a:xfrm>
              <a:off x="3710668" y="5463814"/>
              <a:ext cx="3599402" cy="157133"/>
            </a:xfrm>
            <a:prstGeom prst="rect">
              <a:avLst/>
            </a:prstGeom>
            <a:solidFill>
              <a:srgbClr val="B3B3B3">
                <a:alpha val="100000"/>
              </a:srgbClr>
            </a:solidFill>
          </p:spPr>
          <p:txBody>
            <a:bodyPr/>
            <a:lstStyle/>
            <a:p/>
          </p:txBody>
        </p:sp>
        <p:sp>
          <p:nvSpPr>
            <p:cNvPr id="163" name="rc163"/>
            <p:cNvSpPr/>
            <p:nvPr/>
          </p:nvSpPr>
          <p:spPr>
            <a:xfrm>
              <a:off x="3355817" y="5267397"/>
              <a:ext cx="3680558" cy="157133"/>
            </a:xfrm>
            <a:prstGeom prst="rect">
              <a:avLst/>
            </a:prstGeom>
            <a:solidFill>
              <a:srgbClr val="B3B3B3">
                <a:alpha val="100000"/>
              </a:srgbClr>
            </a:solidFill>
          </p:spPr>
          <p:txBody>
            <a:bodyPr/>
            <a:lstStyle/>
            <a:p/>
          </p:txBody>
        </p:sp>
        <p:sp>
          <p:nvSpPr>
            <p:cNvPr id="164" name="tx164"/>
            <p:cNvSpPr/>
            <p:nvPr/>
          </p:nvSpPr>
          <p:spPr>
            <a:xfrm>
              <a:off x="8345125"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179.4</a:t>
              </a:r>
            </a:p>
          </p:txBody>
        </p:sp>
        <p:sp>
          <p:nvSpPr>
            <p:cNvPr id="165" name="tx165"/>
            <p:cNvSpPr/>
            <p:nvPr/>
          </p:nvSpPr>
          <p:spPr>
            <a:xfrm>
              <a:off x="7454752" y="549924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156.2</a:t>
              </a:r>
            </a:p>
          </p:txBody>
        </p:sp>
        <p:sp>
          <p:nvSpPr>
            <p:cNvPr id="166" name="tx166"/>
            <p:cNvSpPr/>
            <p:nvPr/>
          </p:nvSpPr>
          <p:spPr>
            <a:xfrm>
              <a:off x="7181057"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149.1</a:t>
              </a:r>
            </a:p>
          </p:txBody>
        </p:sp>
        <p:sp>
          <p:nvSpPr>
            <p:cNvPr id="167" name="tx167"/>
            <p:cNvSpPr/>
            <p:nvPr/>
          </p:nvSpPr>
          <p:spPr>
            <a:xfrm>
              <a:off x="2648927" y="569707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75.5</a:t>
              </a:r>
            </a:p>
          </p:txBody>
        </p:sp>
        <p:sp>
          <p:nvSpPr>
            <p:cNvPr id="168" name="tx168"/>
            <p:cNvSpPr/>
            <p:nvPr/>
          </p:nvSpPr>
          <p:spPr>
            <a:xfrm>
              <a:off x="2398334"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62.5</a:t>
              </a:r>
            </a:p>
          </p:txBody>
        </p:sp>
        <p:sp>
          <p:nvSpPr>
            <p:cNvPr id="169" name="tx169"/>
            <p:cNvSpPr/>
            <p:nvPr/>
          </p:nvSpPr>
          <p:spPr>
            <a:xfrm>
              <a:off x="2220909"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70" name="tx170"/>
            <p:cNvSpPr/>
            <p:nvPr/>
          </p:nvSpPr>
          <p:spPr>
            <a:xfrm>
              <a:off x="6061468" y="569560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103.8</a:t>
              </a:r>
            </a:p>
          </p:txBody>
        </p:sp>
        <p:sp>
          <p:nvSpPr>
            <p:cNvPr id="171" name="tx171"/>
            <p:cNvSpPr/>
            <p:nvPr/>
          </p:nvSpPr>
          <p:spPr>
            <a:xfrm>
              <a:off x="5397843"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93.7</a:t>
              </a:r>
            </a:p>
          </p:txBody>
        </p:sp>
        <p:sp>
          <p:nvSpPr>
            <p:cNvPr id="172" name="tx172"/>
            <p:cNvSpPr/>
            <p:nvPr/>
          </p:nvSpPr>
          <p:spPr>
            <a:xfrm>
              <a:off x="5083570"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95.8</a:t>
              </a:r>
            </a:p>
          </p:txBody>
        </p:sp>
        <p:sp>
          <p:nvSpPr>
            <p:cNvPr id="173" name="tx173"/>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10716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8" name="tx178"/>
            <p:cNvSpPr/>
            <p:nvPr/>
          </p:nvSpPr>
          <p:spPr>
            <a:xfrm>
              <a:off x="498871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690911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0" name="tx180"/>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1" name="tx181"/>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2" name="tx182"/>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3" name="tx183"/>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Niger.
En 2024, la couverture DTC1 au Niger est restée relativement constante à 95%, à 1% près. Le nombre d'enfants n'ayant reçu aucune dose de vaccin DTC (enfants n'ayant reçu aucune dose) est passé de 62 000 en 2023 à 53 000 en 2024.
La couverture du DTC3 est restée relativement constante à 1% près, à 86% en 2024, laissant 149 000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1384299"/>
            </a:xfrm>
            <a:custGeom>
              <a:avLst/>
              <a:pathLst>
                <a:path w="3397293" h="1384299">
                  <a:moveTo>
                    <a:pt x="0" y="1384299"/>
                  </a:moveTo>
                  <a:lnTo>
                    <a:pt x="141553" y="1328927"/>
                  </a:lnTo>
                  <a:lnTo>
                    <a:pt x="283107" y="1245869"/>
                  </a:lnTo>
                  <a:lnTo>
                    <a:pt x="424661" y="1190497"/>
                  </a:lnTo>
                  <a:lnTo>
                    <a:pt x="566215" y="1107439"/>
                  </a:lnTo>
                  <a:lnTo>
                    <a:pt x="707769" y="1052067"/>
                  </a:lnTo>
                  <a:lnTo>
                    <a:pt x="849323" y="885951"/>
                  </a:lnTo>
                  <a:lnTo>
                    <a:pt x="990877" y="747521"/>
                  </a:lnTo>
                  <a:lnTo>
                    <a:pt x="1132431" y="553719"/>
                  </a:lnTo>
                  <a:lnTo>
                    <a:pt x="1273984" y="415289"/>
                  </a:lnTo>
                  <a:lnTo>
                    <a:pt x="1415538" y="359917"/>
                  </a:lnTo>
                  <a:lnTo>
                    <a:pt x="1557092" y="276859"/>
                  </a:lnTo>
                  <a:lnTo>
                    <a:pt x="1698646" y="249173"/>
                  </a:lnTo>
                  <a:lnTo>
                    <a:pt x="1840200" y="193801"/>
                  </a:lnTo>
                  <a:lnTo>
                    <a:pt x="1981754" y="27685"/>
                  </a:lnTo>
                  <a:lnTo>
                    <a:pt x="2123308" y="83057"/>
                  </a:lnTo>
                  <a:lnTo>
                    <a:pt x="2264862" y="110743"/>
                  </a:lnTo>
                  <a:lnTo>
                    <a:pt x="2406416" y="27685"/>
                  </a:lnTo>
                  <a:lnTo>
                    <a:pt x="2547969" y="138429"/>
                  </a:lnTo>
                  <a:lnTo>
                    <a:pt x="2689523" y="110743"/>
                  </a:lnTo>
                  <a:lnTo>
                    <a:pt x="2831077" y="83057"/>
                  </a:lnTo>
                  <a:lnTo>
                    <a:pt x="2972631" y="55371"/>
                  </a:lnTo>
                  <a:lnTo>
                    <a:pt x="3114185" y="0"/>
                  </a:lnTo>
                  <a:lnTo>
                    <a:pt x="3255739" y="55371"/>
                  </a:lnTo>
                  <a:lnTo>
                    <a:pt x="3397293" y="276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1384299"/>
            </a:xfrm>
            <a:custGeom>
              <a:avLst/>
              <a:pathLst>
                <a:path w="3397293" h="1384299">
                  <a:moveTo>
                    <a:pt x="0" y="1384299"/>
                  </a:moveTo>
                  <a:lnTo>
                    <a:pt x="141553" y="1328927"/>
                  </a:lnTo>
                  <a:lnTo>
                    <a:pt x="283107" y="1245869"/>
                  </a:lnTo>
                  <a:lnTo>
                    <a:pt x="424661" y="1190497"/>
                  </a:lnTo>
                  <a:lnTo>
                    <a:pt x="566215" y="1107439"/>
                  </a:lnTo>
                  <a:lnTo>
                    <a:pt x="707769" y="1052067"/>
                  </a:lnTo>
                  <a:lnTo>
                    <a:pt x="849323" y="885951"/>
                  </a:lnTo>
                  <a:lnTo>
                    <a:pt x="990877" y="747521"/>
                  </a:lnTo>
                  <a:lnTo>
                    <a:pt x="1132431" y="553719"/>
                  </a:lnTo>
                  <a:lnTo>
                    <a:pt x="1273984" y="415289"/>
                  </a:lnTo>
                  <a:lnTo>
                    <a:pt x="1415538" y="359917"/>
                  </a:lnTo>
                  <a:lnTo>
                    <a:pt x="1557092" y="276859"/>
                  </a:lnTo>
                  <a:lnTo>
                    <a:pt x="1698646" y="249173"/>
                  </a:lnTo>
                  <a:lnTo>
                    <a:pt x="1840200" y="193801"/>
                  </a:lnTo>
                  <a:lnTo>
                    <a:pt x="1981754" y="27685"/>
                  </a:lnTo>
                  <a:lnTo>
                    <a:pt x="2123308" y="83057"/>
                  </a:lnTo>
                  <a:lnTo>
                    <a:pt x="2264862" y="110743"/>
                  </a:lnTo>
                  <a:lnTo>
                    <a:pt x="2406416" y="27685"/>
                  </a:lnTo>
                  <a:lnTo>
                    <a:pt x="2547969" y="138429"/>
                  </a:lnTo>
                  <a:lnTo>
                    <a:pt x="2689523" y="110743"/>
                  </a:lnTo>
                  <a:lnTo>
                    <a:pt x="2831077" y="83057"/>
                  </a:lnTo>
                  <a:lnTo>
                    <a:pt x="2972631" y="55371"/>
                  </a:lnTo>
                  <a:lnTo>
                    <a:pt x="3114185" y="0"/>
                  </a:lnTo>
                  <a:lnTo>
                    <a:pt x="3255739" y="55371"/>
                  </a:lnTo>
                  <a:lnTo>
                    <a:pt x="3397293" y="276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50415"/>
            </a:xfrm>
            <a:custGeom>
              <a:avLst/>
              <a:pathLst>
                <a:path w="0" h="1550415">
                  <a:moveTo>
                    <a:pt x="0" y="0"/>
                  </a:moveTo>
                  <a:lnTo>
                    <a:pt x="0" y="155041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218183"/>
            </a:xfrm>
            <a:custGeom>
              <a:avLst/>
              <a:pathLst>
                <a:path w="0" h="1218183">
                  <a:moveTo>
                    <a:pt x="0" y="0"/>
                  </a:moveTo>
                  <a:lnTo>
                    <a:pt x="0" y="121818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1384299"/>
            </a:xfrm>
            <a:custGeom>
              <a:avLst/>
              <a:pathLst>
                <a:path w="3397293" h="1384299">
                  <a:moveTo>
                    <a:pt x="0" y="1384299"/>
                  </a:moveTo>
                  <a:lnTo>
                    <a:pt x="141553" y="1328927"/>
                  </a:lnTo>
                  <a:lnTo>
                    <a:pt x="283107" y="1245869"/>
                  </a:lnTo>
                  <a:lnTo>
                    <a:pt x="424661" y="1190497"/>
                  </a:lnTo>
                  <a:lnTo>
                    <a:pt x="566215" y="1107439"/>
                  </a:lnTo>
                  <a:lnTo>
                    <a:pt x="707769" y="1052067"/>
                  </a:lnTo>
                  <a:lnTo>
                    <a:pt x="849323" y="885951"/>
                  </a:lnTo>
                  <a:lnTo>
                    <a:pt x="990877" y="747521"/>
                  </a:lnTo>
                  <a:lnTo>
                    <a:pt x="1132431" y="553719"/>
                  </a:lnTo>
                  <a:lnTo>
                    <a:pt x="1273984" y="415289"/>
                  </a:lnTo>
                  <a:lnTo>
                    <a:pt x="1415538" y="359917"/>
                  </a:lnTo>
                  <a:lnTo>
                    <a:pt x="1557092" y="276859"/>
                  </a:lnTo>
                  <a:lnTo>
                    <a:pt x="1698646" y="249173"/>
                  </a:lnTo>
                  <a:lnTo>
                    <a:pt x="1840200" y="193801"/>
                  </a:lnTo>
                  <a:lnTo>
                    <a:pt x="1981754" y="27685"/>
                  </a:lnTo>
                  <a:lnTo>
                    <a:pt x="2123308" y="83057"/>
                  </a:lnTo>
                  <a:lnTo>
                    <a:pt x="2264862" y="110743"/>
                  </a:lnTo>
                  <a:lnTo>
                    <a:pt x="2406416" y="27685"/>
                  </a:lnTo>
                  <a:lnTo>
                    <a:pt x="2547969" y="138429"/>
                  </a:lnTo>
                  <a:lnTo>
                    <a:pt x="2689523" y="110743"/>
                  </a:lnTo>
                  <a:lnTo>
                    <a:pt x="2831077" y="83057"/>
                  </a:lnTo>
                  <a:lnTo>
                    <a:pt x="2972631" y="55371"/>
                  </a:lnTo>
                  <a:lnTo>
                    <a:pt x="3114185" y="0"/>
                  </a:lnTo>
                  <a:lnTo>
                    <a:pt x="3255739" y="55371"/>
                  </a:lnTo>
                  <a:lnTo>
                    <a:pt x="3397293" y="276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61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70188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466" y="472419"/>
              <a:ext cx="24142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Niger, 2000-2024</a:t>
              </a:r>
            </a:p>
          </p:txBody>
        </p:sp>
        <p:sp>
          <p:nvSpPr>
            <p:cNvPr id="63" name="pl63"/>
            <p:cNvSpPr/>
            <p:nvPr/>
          </p:nvSpPr>
          <p:spPr>
            <a:xfrm>
              <a:off x="5267799" y="2992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23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548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77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08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39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45547"/>
              <a:ext cx="3397293" cy="2422524"/>
            </a:xfrm>
            <a:custGeom>
              <a:avLst/>
              <a:pathLst>
                <a:path w="3397293" h="2422524">
                  <a:moveTo>
                    <a:pt x="0" y="2422524"/>
                  </a:moveTo>
                  <a:lnTo>
                    <a:pt x="141553" y="2325623"/>
                  </a:lnTo>
                  <a:lnTo>
                    <a:pt x="283107" y="2180272"/>
                  </a:lnTo>
                  <a:lnTo>
                    <a:pt x="424661" y="2083371"/>
                  </a:lnTo>
                  <a:lnTo>
                    <a:pt x="566215" y="1938019"/>
                  </a:lnTo>
                  <a:lnTo>
                    <a:pt x="707769" y="1841118"/>
                  </a:lnTo>
                  <a:lnTo>
                    <a:pt x="849323" y="1550415"/>
                  </a:lnTo>
                  <a:lnTo>
                    <a:pt x="990877" y="1308163"/>
                  </a:lnTo>
                  <a:lnTo>
                    <a:pt x="1132431" y="969009"/>
                  </a:lnTo>
                  <a:lnTo>
                    <a:pt x="1273984" y="726757"/>
                  </a:lnTo>
                  <a:lnTo>
                    <a:pt x="1415538" y="629856"/>
                  </a:lnTo>
                  <a:lnTo>
                    <a:pt x="1557092" y="484504"/>
                  </a:lnTo>
                  <a:lnTo>
                    <a:pt x="1698646" y="436054"/>
                  </a:lnTo>
                  <a:lnTo>
                    <a:pt x="1840200" y="339153"/>
                  </a:lnTo>
                  <a:lnTo>
                    <a:pt x="1981754" y="48450"/>
                  </a:lnTo>
                  <a:lnTo>
                    <a:pt x="2123308" y="145351"/>
                  </a:lnTo>
                  <a:lnTo>
                    <a:pt x="2264862" y="193801"/>
                  </a:lnTo>
                  <a:lnTo>
                    <a:pt x="2406416" y="48450"/>
                  </a:lnTo>
                  <a:lnTo>
                    <a:pt x="2547969" y="242252"/>
                  </a:lnTo>
                  <a:lnTo>
                    <a:pt x="2689523" y="193801"/>
                  </a:lnTo>
                  <a:lnTo>
                    <a:pt x="2831077" y="145351"/>
                  </a:lnTo>
                  <a:lnTo>
                    <a:pt x="2972631" y="96900"/>
                  </a:lnTo>
                  <a:lnTo>
                    <a:pt x="3114185" y="0"/>
                  </a:lnTo>
                  <a:lnTo>
                    <a:pt x="3255739" y="96900"/>
                  </a:lnTo>
                  <a:lnTo>
                    <a:pt x="3397293" y="48450"/>
                  </a:lnTo>
                </a:path>
              </a:pathLst>
            </a:custGeom>
            <a:ln w="27101" cap="flat">
              <a:solidFill>
                <a:srgbClr val="0058AB">
                  <a:alpha val="100000"/>
                </a:srgbClr>
              </a:solidFill>
              <a:prstDash val="solid"/>
              <a:round/>
            </a:ln>
          </p:spPr>
          <p:txBody>
            <a:bodyPr/>
            <a:lstStyle/>
            <a:p/>
          </p:txBody>
        </p:sp>
        <p:sp>
          <p:nvSpPr>
            <p:cNvPr id="77" name="pl77"/>
            <p:cNvSpPr/>
            <p:nvPr/>
          </p:nvSpPr>
          <p:spPr>
            <a:xfrm>
              <a:off x="5437664" y="1539348"/>
              <a:ext cx="3397293" cy="387603"/>
            </a:xfrm>
            <a:custGeom>
              <a:avLst/>
              <a:pathLst>
                <a:path w="3397293" h="387603">
                  <a:moveTo>
                    <a:pt x="0" y="387603"/>
                  </a:moveTo>
                  <a:lnTo>
                    <a:pt x="141553" y="339153"/>
                  </a:lnTo>
                  <a:lnTo>
                    <a:pt x="283107" y="339153"/>
                  </a:lnTo>
                  <a:lnTo>
                    <a:pt x="424661" y="290702"/>
                  </a:lnTo>
                  <a:lnTo>
                    <a:pt x="566215" y="242252"/>
                  </a:lnTo>
                  <a:lnTo>
                    <a:pt x="707769" y="193801"/>
                  </a:lnTo>
                  <a:lnTo>
                    <a:pt x="849323" y="145351"/>
                  </a:lnTo>
                  <a:lnTo>
                    <a:pt x="990877" y="145351"/>
                  </a:lnTo>
                  <a:lnTo>
                    <a:pt x="1132431" y="96900"/>
                  </a:lnTo>
                  <a:lnTo>
                    <a:pt x="1273984" y="48450"/>
                  </a:lnTo>
                  <a:lnTo>
                    <a:pt x="1415538" y="48450"/>
                  </a:lnTo>
                  <a:lnTo>
                    <a:pt x="1557092" y="48450"/>
                  </a:lnTo>
                  <a:lnTo>
                    <a:pt x="1698646" y="48450"/>
                  </a:lnTo>
                  <a:lnTo>
                    <a:pt x="1840200" y="48450"/>
                  </a:lnTo>
                  <a:lnTo>
                    <a:pt x="1981754" y="48450"/>
                  </a:lnTo>
                  <a:lnTo>
                    <a:pt x="2123308" y="48450"/>
                  </a:lnTo>
                  <a:lnTo>
                    <a:pt x="2264862" y="0"/>
                  </a:lnTo>
                  <a:lnTo>
                    <a:pt x="2406416" y="0"/>
                  </a:lnTo>
                  <a:lnTo>
                    <a:pt x="2547969" y="0"/>
                  </a:lnTo>
                  <a:lnTo>
                    <a:pt x="2689523" y="0"/>
                  </a:lnTo>
                  <a:lnTo>
                    <a:pt x="2831077" y="96900"/>
                  </a:lnTo>
                  <a:lnTo>
                    <a:pt x="2972631" y="145351"/>
                  </a:lnTo>
                  <a:lnTo>
                    <a:pt x="3114185" y="48450"/>
                  </a:lnTo>
                  <a:lnTo>
                    <a:pt x="3255739" y="48450"/>
                  </a:lnTo>
                  <a:lnTo>
                    <a:pt x="3397293" y="48450"/>
                  </a:lnTo>
                </a:path>
              </a:pathLst>
            </a:custGeom>
            <a:ln w="27101" cap="flat">
              <a:solidFill>
                <a:srgbClr val="80BD41">
                  <a:alpha val="100000"/>
                </a:srgbClr>
              </a:solidFill>
              <a:prstDash val="solid"/>
              <a:round/>
            </a:ln>
          </p:spPr>
          <p:txBody>
            <a:bodyPr/>
            <a:lstStyle/>
            <a:p/>
          </p:txBody>
        </p:sp>
        <p:sp>
          <p:nvSpPr>
            <p:cNvPr id="78" name="pl78"/>
            <p:cNvSpPr/>
            <p:nvPr/>
          </p:nvSpPr>
          <p:spPr>
            <a:xfrm>
              <a:off x="5437664" y="1490898"/>
              <a:ext cx="3397293" cy="1162811"/>
            </a:xfrm>
            <a:custGeom>
              <a:avLst/>
              <a:pathLst>
                <a:path w="3397293" h="1162811">
                  <a:moveTo>
                    <a:pt x="0" y="1162811"/>
                  </a:moveTo>
                  <a:lnTo>
                    <a:pt x="141553" y="1162811"/>
                  </a:lnTo>
                  <a:lnTo>
                    <a:pt x="283107" y="1114361"/>
                  </a:lnTo>
                  <a:lnTo>
                    <a:pt x="424661" y="1017460"/>
                  </a:lnTo>
                  <a:lnTo>
                    <a:pt x="566215" y="872108"/>
                  </a:lnTo>
                  <a:lnTo>
                    <a:pt x="707769" y="726757"/>
                  </a:lnTo>
                  <a:lnTo>
                    <a:pt x="849323" y="629856"/>
                  </a:lnTo>
                  <a:lnTo>
                    <a:pt x="990877" y="532955"/>
                  </a:lnTo>
                  <a:lnTo>
                    <a:pt x="1132431" y="290702"/>
                  </a:lnTo>
                  <a:lnTo>
                    <a:pt x="1273984" y="96900"/>
                  </a:lnTo>
                  <a:lnTo>
                    <a:pt x="1415538" y="387603"/>
                  </a:lnTo>
                  <a:lnTo>
                    <a:pt x="1557092" y="484504"/>
                  </a:lnTo>
                  <a:lnTo>
                    <a:pt x="1698646" y="678306"/>
                  </a:lnTo>
                  <a:lnTo>
                    <a:pt x="1840200" y="726757"/>
                  </a:lnTo>
                  <a:lnTo>
                    <a:pt x="1981754" y="532955"/>
                  </a:lnTo>
                  <a:lnTo>
                    <a:pt x="2123308" y="484504"/>
                  </a:lnTo>
                  <a:lnTo>
                    <a:pt x="2264862" y="242252"/>
                  </a:lnTo>
                  <a:lnTo>
                    <a:pt x="2406416" y="193801"/>
                  </a:lnTo>
                  <a:lnTo>
                    <a:pt x="2547969" y="145351"/>
                  </a:lnTo>
                  <a:lnTo>
                    <a:pt x="2689523" y="48450"/>
                  </a:lnTo>
                  <a:lnTo>
                    <a:pt x="2831077" y="145351"/>
                  </a:lnTo>
                  <a:lnTo>
                    <a:pt x="2972631" y="193801"/>
                  </a:lnTo>
                  <a:lnTo>
                    <a:pt x="3114185" y="193801"/>
                  </a:lnTo>
                  <a:lnTo>
                    <a:pt x="3255739" y="4845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5393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45547"/>
              <a:ext cx="3397293" cy="2422524"/>
            </a:xfrm>
            <a:custGeom>
              <a:avLst/>
              <a:pathLst>
                <a:path w="3397293" h="2422524">
                  <a:moveTo>
                    <a:pt x="0" y="2422524"/>
                  </a:moveTo>
                  <a:lnTo>
                    <a:pt x="141553" y="2325623"/>
                  </a:lnTo>
                  <a:lnTo>
                    <a:pt x="283107" y="2180272"/>
                  </a:lnTo>
                  <a:lnTo>
                    <a:pt x="424661" y="2083371"/>
                  </a:lnTo>
                  <a:lnTo>
                    <a:pt x="566215" y="1938019"/>
                  </a:lnTo>
                  <a:lnTo>
                    <a:pt x="707769" y="1841118"/>
                  </a:lnTo>
                  <a:lnTo>
                    <a:pt x="849323" y="1550415"/>
                  </a:lnTo>
                  <a:lnTo>
                    <a:pt x="990877" y="1308163"/>
                  </a:lnTo>
                  <a:lnTo>
                    <a:pt x="1132431" y="969009"/>
                  </a:lnTo>
                  <a:lnTo>
                    <a:pt x="1273984" y="726757"/>
                  </a:lnTo>
                  <a:lnTo>
                    <a:pt x="1415538" y="629856"/>
                  </a:lnTo>
                  <a:lnTo>
                    <a:pt x="1557092" y="484504"/>
                  </a:lnTo>
                  <a:lnTo>
                    <a:pt x="1698646" y="436054"/>
                  </a:lnTo>
                  <a:lnTo>
                    <a:pt x="1840200" y="339153"/>
                  </a:lnTo>
                  <a:lnTo>
                    <a:pt x="1981754" y="48450"/>
                  </a:lnTo>
                  <a:lnTo>
                    <a:pt x="2123308" y="145351"/>
                  </a:lnTo>
                  <a:lnTo>
                    <a:pt x="2264862" y="193801"/>
                  </a:lnTo>
                  <a:lnTo>
                    <a:pt x="2406416" y="48450"/>
                  </a:lnTo>
                  <a:lnTo>
                    <a:pt x="2547969" y="242252"/>
                  </a:lnTo>
                  <a:lnTo>
                    <a:pt x="2689523" y="193801"/>
                  </a:lnTo>
                  <a:lnTo>
                    <a:pt x="2831077" y="145351"/>
                  </a:lnTo>
                  <a:lnTo>
                    <a:pt x="2972631" y="96900"/>
                  </a:lnTo>
                  <a:lnTo>
                    <a:pt x="3114185" y="0"/>
                  </a:lnTo>
                  <a:lnTo>
                    <a:pt x="3255739" y="96900"/>
                  </a:lnTo>
                  <a:lnTo>
                    <a:pt x="3397293" y="4845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171125"/>
              <a:ext cx="0" cy="2596946"/>
            </a:xfrm>
            <a:custGeom>
              <a:avLst/>
              <a:pathLst>
                <a:path w="0" h="2596946">
                  <a:moveTo>
                    <a:pt x="0" y="259694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171125"/>
              <a:ext cx="0" cy="2015540"/>
            </a:xfrm>
            <a:custGeom>
              <a:avLst/>
              <a:pathLst>
                <a:path w="0" h="2015540">
                  <a:moveTo>
                    <a:pt x="0" y="201554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171125"/>
              <a:ext cx="0" cy="804278"/>
            </a:xfrm>
            <a:custGeom>
              <a:avLst/>
              <a:pathLst>
                <a:path w="0" h="804278">
                  <a:moveTo>
                    <a:pt x="0" y="80427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171125"/>
              <a:ext cx="0" cy="319773"/>
            </a:xfrm>
            <a:custGeom>
              <a:avLst/>
              <a:pathLst>
                <a:path w="0" h="319773">
                  <a:moveTo>
                    <a:pt x="0" y="31977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171125"/>
              <a:ext cx="0" cy="368223"/>
            </a:xfrm>
            <a:custGeom>
              <a:avLst/>
              <a:pathLst>
                <a:path w="0" h="368223">
                  <a:moveTo>
                    <a:pt x="0" y="3682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171125"/>
              <a:ext cx="0" cy="271322"/>
            </a:xfrm>
            <a:custGeom>
              <a:avLst/>
              <a:pathLst>
                <a:path w="0" h="271322">
                  <a:moveTo>
                    <a:pt x="0" y="2713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171125"/>
              <a:ext cx="0" cy="222872"/>
            </a:xfrm>
            <a:custGeom>
              <a:avLst/>
              <a:pathLst>
                <a:path w="0" h="222872">
                  <a:moveTo>
                    <a:pt x="0" y="2228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45547"/>
              <a:ext cx="3397293" cy="2422524"/>
            </a:xfrm>
            <a:custGeom>
              <a:avLst/>
              <a:pathLst>
                <a:path w="3397293" h="2422524">
                  <a:moveTo>
                    <a:pt x="0" y="2422524"/>
                  </a:moveTo>
                  <a:lnTo>
                    <a:pt x="141553" y="2325623"/>
                  </a:lnTo>
                  <a:lnTo>
                    <a:pt x="283107" y="2180272"/>
                  </a:lnTo>
                  <a:lnTo>
                    <a:pt x="424661" y="2083371"/>
                  </a:lnTo>
                  <a:lnTo>
                    <a:pt x="566215" y="1938019"/>
                  </a:lnTo>
                  <a:lnTo>
                    <a:pt x="707769" y="1841118"/>
                  </a:lnTo>
                  <a:lnTo>
                    <a:pt x="849323" y="1550415"/>
                  </a:lnTo>
                  <a:lnTo>
                    <a:pt x="990877" y="1308163"/>
                  </a:lnTo>
                  <a:lnTo>
                    <a:pt x="1132431" y="969009"/>
                  </a:lnTo>
                  <a:lnTo>
                    <a:pt x="1273984" y="726757"/>
                  </a:lnTo>
                  <a:lnTo>
                    <a:pt x="1415538" y="629856"/>
                  </a:lnTo>
                  <a:lnTo>
                    <a:pt x="1557092" y="484504"/>
                  </a:lnTo>
                  <a:lnTo>
                    <a:pt x="1698646" y="436054"/>
                  </a:lnTo>
                  <a:lnTo>
                    <a:pt x="1840200" y="339153"/>
                  </a:lnTo>
                  <a:lnTo>
                    <a:pt x="1981754" y="48450"/>
                  </a:lnTo>
                  <a:lnTo>
                    <a:pt x="2123308" y="145351"/>
                  </a:lnTo>
                  <a:lnTo>
                    <a:pt x="2264862" y="193801"/>
                  </a:lnTo>
                  <a:lnTo>
                    <a:pt x="2406416" y="48450"/>
                  </a:lnTo>
                  <a:lnTo>
                    <a:pt x="2547969" y="242252"/>
                  </a:lnTo>
                  <a:lnTo>
                    <a:pt x="2689523" y="193801"/>
                  </a:lnTo>
                  <a:lnTo>
                    <a:pt x="2831077" y="145351"/>
                  </a:lnTo>
                  <a:lnTo>
                    <a:pt x="2972631" y="96900"/>
                  </a:lnTo>
                  <a:lnTo>
                    <a:pt x="3114185" y="0"/>
                  </a:lnTo>
                  <a:lnTo>
                    <a:pt x="3255739" y="96900"/>
                  </a:lnTo>
                  <a:lnTo>
                    <a:pt x="3397293" y="48450"/>
                  </a:lnTo>
                </a:path>
              </a:pathLst>
            </a:custGeom>
            <a:ln w="27101" cap="flat">
              <a:solidFill>
                <a:srgbClr val="0058AB">
                  <a:alpha val="100000"/>
                </a:srgbClr>
              </a:solidFill>
              <a:prstDash val="solid"/>
              <a:round/>
            </a:ln>
          </p:spPr>
          <p:txBody>
            <a:bodyPr/>
            <a:lstStyle/>
            <a:p/>
          </p:txBody>
        </p:sp>
        <p:sp>
          <p:nvSpPr>
            <p:cNvPr id="89" name="tx89"/>
            <p:cNvSpPr/>
            <p:nvPr/>
          </p:nvSpPr>
          <p:spPr>
            <a:xfrm>
              <a:off x="5359324" y="111130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0" name="tx90"/>
            <p:cNvSpPr/>
            <p:nvPr/>
          </p:nvSpPr>
          <p:spPr>
            <a:xfrm>
              <a:off x="6067093" y="111125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1" name="tx91"/>
            <p:cNvSpPr/>
            <p:nvPr/>
          </p:nvSpPr>
          <p:spPr>
            <a:xfrm>
              <a:off x="6805008" y="11113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7530827" y="11126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1113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1126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111125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15486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4517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4252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4562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4872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7286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70188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28658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254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6422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030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5599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9481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336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10248"/>
              <a:ext cx="7321564" cy="145351"/>
            </a:xfrm>
            <a:prstGeom prst="rect">
              <a:avLst/>
            </a:prstGeom>
            <a:solidFill>
              <a:srgbClr val="1CABE2">
                <a:alpha val="80000"/>
              </a:srgbClr>
            </a:solidFill>
          </p:spPr>
          <p:txBody>
            <a:bodyPr/>
            <a:lstStyle/>
            <a:p/>
          </p:txBody>
        </p:sp>
        <p:sp>
          <p:nvSpPr>
            <p:cNvPr id="129" name="rc129"/>
            <p:cNvSpPr/>
            <p:nvPr/>
          </p:nvSpPr>
          <p:spPr>
            <a:xfrm>
              <a:off x="1317178" y="5528559"/>
              <a:ext cx="6056581" cy="145351"/>
            </a:xfrm>
            <a:prstGeom prst="rect">
              <a:avLst/>
            </a:prstGeom>
            <a:solidFill>
              <a:srgbClr val="1CABE2">
                <a:alpha val="80000"/>
              </a:srgbClr>
            </a:solidFill>
          </p:spPr>
          <p:txBody>
            <a:bodyPr/>
            <a:lstStyle/>
            <a:p/>
          </p:txBody>
        </p:sp>
        <p:sp>
          <p:nvSpPr>
            <p:cNvPr id="130" name="rc130"/>
            <p:cNvSpPr/>
            <p:nvPr/>
          </p:nvSpPr>
          <p:spPr>
            <a:xfrm>
              <a:off x="1317178" y="5346869"/>
              <a:ext cx="5160944" cy="145351"/>
            </a:xfrm>
            <a:prstGeom prst="rect">
              <a:avLst/>
            </a:prstGeom>
            <a:solidFill>
              <a:srgbClr val="1CABE2">
                <a:alpha val="80000"/>
              </a:srgbClr>
            </a:solidFill>
          </p:spPr>
          <p:txBody>
            <a:bodyPr/>
            <a:lstStyle/>
            <a:p/>
          </p:txBody>
        </p:sp>
        <p:sp>
          <p:nvSpPr>
            <p:cNvPr id="131" name="tx131"/>
            <p:cNvSpPr/>
            <p:nvPr/>
          </p:nvSpPr>
          <p:spPr>
            <a:xfrm>
              <a:off x="8207706"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2" name="tx132"/>
            <p:cNvSpPr/>
            <p:nvPr/>
          </p:nvSpPr>
          <p:spPr>
            <a:xfrm>
              <a:off x="6942723"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3" name="tx133"/>
            <p:cNvSpPr/>
            <p:nvPr/>
          </p:nvSpPr>
          <p:spPr>
            <a:xfrm>
              <a:off x="604708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2871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476753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670635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Niger (95 %) était supérieure de 6 points de pourcentage à la moyenne mondiale (89 %) et de 14 points de pourcentage à la moyenne de l'ensemble des pays du site WCAR (81 %).
La couverture nationale en DTC1 était supérieure de 3 points de pourcentage à celle de 2019 (92%).
Cela équivaut à 53 000 enfants recevant une dose zéro en 2024, contre 76 000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F26A21">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Niger se classera au 19e rang sur 24 pays pour la plus faible couverture en DTC1 (sur la base d'un classement ex æquo).
Le Niger était dans le top 10 des pays ayant le plus grand nombre d'enfants n'ayant reçu aucune dose (rang=10).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Niger se classait au 10e rang sur 24 pays, avec 59 000 enfants ne recevant aucune dose.
En 2024, le Niger se classe au 10e rang sur 24 pays avec 53 000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488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649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810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9716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21328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9568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729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38910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6052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435784"/>
              <a:ext cx="200644" cy="304965"/>
            </a:xfrm>
            <a:prstGeom prst="rect">
              <a:avLst/>
            </a:prstGeom>
            <a:solidFill>
              <a:srgbClr val="80BD41">
                <a:alpha val="100000"/>
              </a:srgbClr>
            </a:solidFill>
          </p:spPr>
          <p:txBody>
            <a:bodyPr/>
            <a:lstStyle/>
            <a:p/>
          </p:txBody>
        </p:sp>
        <p:sp>
          <p:nvSpPr>
            <p:cNvPr id="28" name="rc28"/>
            <p:cNvSpPr/>
            <p:nvPr/>
          </p:nvSpPr>
          <p:spPr>
            <a:xfrm>
              <a:off x="1423662" y="3843790"/>
              <a:ext cx="200644" cy="484358"/>
            </a:xfrm>
            <a:prstGeom prst="rect">
              <a:avLst/>
            </a:prstGeom>
            <a:solidFill>
              <a:srgbClr val="0058AB">
                <a:alpha val="100000"/>
              </a:srgbClr>
            </a:solidFill>
          </p:spPr>
          <p:txBody>
            <a:bodyPr/>
            <a:lstStyle/>
            <a:p/>
          </p:txBody>
        </p:sp>
        <p:sp>
          <p:nvSpPr>
            <p:cNvPr id="29" name="rc29"/>
            <p:cNvSpPr/>
            <p:nvPr/>
          </p:nvSpPr>
          <p:spPr>
            <a:xfrm>
              <a:off x="1423662" y="4328149"/>
              <a:ext cx="200644" cy="107634"/>
            </a:xfrm>
            <a:prstGeom prst="rect">
              <a:avLst/>
            </a:prstGeom>
            <a:solidFill>
              <a:srgbClr val="1CABE2">
                <a:alpha val="100000"/>
              </a:srgbClr>
            </a:solidFill>
          </p:spPr>
          <p:txBody>
            <a:bodyPr/>
            <a:lstStyle/>
            <a:p/>
          </p:txBody>
        </p:sp>
        <p:sp>
          <p:nvSpPr>
            <p:cNvPr id="30" name="rc30"/>
            <p:cNvSpPr/>
            <p:nvPr/>
          </p:nvSpPr>
          <p:spPr>
            <a:xfrm>
              <a:off x="1646600" y="4407962"/>
              <a:ext cx="200644" cy="332787"/>
            </a:xfrm>
            <a:prstGeom prst="rect">
              <a:avLst/>
            </a:prstGeom>
            <a:solidFill>
              <a:srgbClr val="80BD41">
                <a:alpha val="100000"/>
              </a:srgbClr>
            </a:solidFill>
          </p:spPr>
          <p:txBody>
            <a:bodyPr/>
            <a:lstStyle/>
            <a:p/>
          </p:txBody>
        </p:sp>
        <p:sp>
          <p:nvSpPr>
            <p:cNvPr id="31" name="rc31"/>
            <p:cNvSpPr/>
            <p:nvPr/>
          </p:nvSpPr>
          <p:spPr>
            <a:xfrm>
              <a:off x="1646600" y="3816340"/>
              <a:ext cx="200644" cy="480693"/>
            </a:xfrm>
            <a:prstGeom prst="rect">
              <a:avLst/>
            </a:prstGeom>
            <a:solidFill>
              <a:srgbClr val="0058AB">
                <a:alpha val="100000"/>
              </a:srgbClr>
            </a:solidFill>
          </p:spPr>
          <p:txBody>
            <a:bodyPr/>
            <a:lstStyle/>
            <a:p/>
          </p:txBody>
        </p:sp>
        <p:sp>
          <p:nvSpPr>
            <p:cNvPr id="32" name="rc32"/>
            <p:cNvSpPr/>
            <p:nvPr/>
          </p:nvSpPr>
          <p:spPr>
            <a:xfrm>
              <a:off x="1646600" y="4297034"/>
              <a:ext cx="200644" cy="110928"/>
            </a:xfrm>
            <a:prstGeom prst="rect">
              <a:avLst/>
            </a:prstGeom>
            <a:solidFill>
              <a:srgbClr val="1CABE2">
                <a:alpha val="100000"/>
              </a:srgbClr>
            </a:solidFill>
          </p:spPr>
          <p:txBody>
            <a:bodyPr/>
            <a:lstStyle/>
            <a:p/>
          </p:txBody>
        </p:sp>
        <p:sp>
          <p:nvSpPr>
            <p:cNvPr id="33" name="rc33"/>
            <p:cNvSpPr/>
            <p:nvPr/>
          </p:nvSpPr>
          <p:spPr>
            <a:xfrm>
              <a:off x="1869538" y="4369829"/>
              <a:ext cx="200644" cy="370920"/>
            </a:xfrm>
            <a:prstGeom prst="rect">
              <a:avLst/>
            </a:prstGeom>
            <a:solidFill>
              <a:srgbClr val="80BD41">
                <a:alpha val="100000"/>
              </a:srgbClr>
            </a:solidFill>
          </p:spPr>
          <p:txBody>
            <a:bodyPr/>
            <a:lstStyle/>
            <a:p/>
          </p:txBody>
        </p:sp>
        <p:sp>
          <p:nvSpPr>
            <p:cNvPr id="34" name="rc34"/>
            <p:cNvSpPr/>
            <p:nvPr/>
          </p:nvSpPr>
          <p:spPr>
            <a:xfrm>
              <a:off x="1869538" y="3789671"/>
              <a:ext cx="200644" cy="466028"/>
            </a:xfrm>
            <a:prstGeom prst="rect">
              <a:avLst/>
            </a:prstGeom>
            <a:solidFill>
              <a:srgbClr val="0058AB">
                <a:alpha val="100000"/>
              </a:srgbClr>
            </a:solidFill>
          </p:spPr>
          <p:txBody>
            <a:bodyPr/>
            <a:lstStyle/>
            <a:p/>
          </p:txBody>
        </p:sp>
        <p:sp>
          <p:nvSpPr>
            <p:cNvPr id="35" name="rc35"/>
            <p:cNvSpPr/>
            <p:nvPr/>
          </p:nvSpPr>
          <p:spPr>
            <a:xfrm>
              <a:off x="1869538" y="4255699"/>
              <a:ext cx="200644" cy="114129"/>
            </a:xfrm>
            <a:prstGeom prst="rect">
              <a:avLst/>
            </a:prstGeom>
            <a:solidFill>
              <a:srgbClr val="1CABE2">
                <a:alpha val="100000"/>
              </a:srgbClr>
            </a:solidFill>
          </p:spPr>
          <p:txBody>
            <a:bodyPr/>
            <a:lstStyle/>
            <a:p/>
          </p:txBody>
        </p:sp>
        <p:sp>
          <p:nvSpPr>
            <p:cNvPr id="36" name="rc36"/>
            <p:cNvSpPr/>
            <p:nvPr/>
          </p:nvSpPr>
          <p:spPr>
            <a:xfrm>
              <a:off x="2092476" y="4339173"/>
              <a:ext cx="200644" cy="401576"/>
            </a:xfrm>
            <a:prstGeom prst="rect">
              <a:avLst/>
            </a:prstGeom>
            <a:solidFill>
              <a:srgbClr val="80BD41">
                <a:alpha val="100000"/>
              </a:srgbClr>
            </a:solidFill>
          </p:spPr>
          <p:txBody>
            <a:bodyPr/>
            <a:lstStyle/>
            <a:p/>
          </p:txBody>
        </p:sp>
        <p:sp>
          <p:nvSpPr>
            <p:cNvPr id="37" name="rc37"/>
            <p:cNvSpPr/>
            <p:nvPr/>
          </p:nvSpPr>
          <p:spPr>
            <a:xfrm>
              <a:off x="2092476" y="3761295"/>
              <a:ext cx="200644" cy="460343"/>
            </a:xfrm>
            <a:prstGeom prst="rect">
              <a:avLst/>
            </a:prstGeom>
            <a:solidFill>
              <a:srgbClr val="0058AB">
                <a:alpha val="100000"/>
              </a:srgbClr>
            </a:solidFill>
          </p:spPr>
          <p:txBody>
            <a:bodyPr/>
            <a:lstStyle/>
            <a:p/>
          </p:txBody>
        </p:sp>
        <p:sp>
          <p:nvSpPr>
            <p:cNvPr id="38" name="rc38"/>
            <p:cNvSpPr/>
            <p:nvPr/>
          </p:nvSpPr>
          <p:spPr>
            <a:xfrm>
              <a:off x="2092476" y="4221638"/>
              <a:ext cx="200644" cy="117535"/>
            </a:xfrm>
            <a:prstGeom prst="rect">
              <a:avLst/>
            </a:prstGeom>
            <a:solidFill>
              <a:srgbClr val="1CABE2">
                <a:alpha val="100000"/>
              </a:srgbClr>
            </a:solidFill>
          </p:spPr>
          <p:txBody>
            <a:bodyPr/>
            <a:lstStyle/>
            <a:p/>
          </p:txBody>
        </p:sp>
        <p:sp>
          <p:nvSpPr>
            <p:cNvPr id="39" name="rc39"/>
            <p:cNvSpPr/>
            <p:nvPr/>
          </p:nvSpPr>
          <p:spPr>
            <a:xfrm>
              <a:off x="2315413" y="4306837"/>
              <a:ext cx="200644" cy="433912"/>
            </a:xfrm>
            <a:prstGeom prst="rect">
              <a:avLst/>
            </a:prstGeom>
            <a:solidFill>
              <a:srgbClr val="80BD41">
                <a:alpha val="100000"/>
              </a:srgbClr>
            </a:solidFill>
          </p:spPr>
          <p:txBody>
            <a:bodyPr/>
            <a:lstStyle/>
            <a:p/>
          </p:txBody>
        </p:sp>
        <p:sp>
          <p:nvSpPr>
            <p:cNvPr id="40" name="rc40"/>
            <p:cNvSpPr/>
            <p:nvPr/>
          </p:nvSpPr>
          <p:spPr>
            <a:xfrm>
              <a:off x="2315413" y="3731651"/>
              <a:ext cx="200644" cy="444002"/>
            </a:xfrm>
            <a:prstGeom prst="rect">
              <a:avLst/>
            </a:prstGeom>
            <a:solidFill>
              <a:srgbClr val="0058AB">
                <a:alpha val="100000"/>
              </a:srgbClr>
            </a:solidFill>
          </p:spPr>
          <p:txBody>
            <a:bodyPr/>
            <a:lstStyle/>
            <a:p/>
          </p:txBody>
        </p:sp>
        <p:sp>
          <p:nvSpPr>
            <p:cNvPr id="41" name="rc41"/>
            <p:cNvSpPr/>
            <p:nvPr/>
          </p:nvSpPr>
          <p:spPr>
            <a:xfrm>
              <a:off x="2315413" y="4175654"/>
              <a:ext cx="200644" cy="131182"/>
            </a:xfrm>
            <a:prstGeom prst="rect">
              <a:avLst/>
            </a:prstGeom>
            <a:solidFill>
              <a:srgbClr val="1CABE2">
                <a:alpha val="100000"/>
              </a:srgbClr>
            </a:solidFill>
          </p:spPr>
          <p:txBody>
            <a:bodyPr/>
            <a:lstStyle/>
            <a:p/>
          </p:txBody>
        </p:sp>
        <p:sp>
          <p:nvSpPr>
            <p:cNvPr id="42" name="rc42"/>
            <p:cNvSpPr/>
            <p:nvPr/>
          </p:nvSpPr>
          <p:spPr>
            <a:xfrm>
              <a:off x="2538351" y="4272369"/>
              <a:ext cx="200644" cy="468379"/>
            </a:xfrm>
            <a:prstGeom prst="rect">
              <a:avLst/>
            </a:prstGeom>
            <a:solidFill>
              <a:srgbClr val="80BD41">
                <a:alpha val="100000"/>
              </a:srgbClr>
            </a:solidFill>
          </p:spPr>
          <p:txBody>
            <a:bodyPr/>
            <a:lstStyle/>
            <a:p/>
          </p:txBody>
        </p:sp>
        <p:sp>
          <p:nvSpPr>
            <p:cNvPr id="43" name="rc43"/>
            <p:cNvSpPr/>
            <p:nvPr/>
          </p:nvSpPr>
          <p:spPr>
            <a:xfrm>
              <a:off x="2538351" y="3699906"/>
              <a:ext cx="200644" cy="437154"/>
            </a:xfrm>
            <a:prstGeom prst="rect">
              <a:avLst/>
            </a:prstGeom>
            <a:solidFill>
              <a:srgbClr val="0058AB">
                <a:alpha val="100000"/>
              </a:srgbClr>
            </a:solidFill>
          </p:spPr>
          <p:txBody>
            <a:bodyPr/>
            <a:lstStyle/>
            <a:p/>
          </p:txBody>
        </p:sp>
        <p:sp>
          <p:nvSpPr>
            <p:cNvPr id="44" name="rc44"/>
            <p:cNvSpPr/>
            <p:nvPr/>
          </p:nvSpPr>
          <p:spPr>
            <a:xfrm>
              <a:off x="2538351" y="4137061"/>
              <a:ext cx="200644" cy="135308"/>
            </a:xfrm>
            <a:prstGeom prst="rect">
              <a:avLst/>
            </a:prstGeom>
            <a:solidFill>
              <a:srgbClr val="1CABE2">
                <a:alpha val="100000"/>
              </a:srgbClr>
            </a:solidFill>
          </p:spPr>
          <p:txBody>
            <a:bodyPr/>
            <a:lstStyle/>
            <a:p/>
          </p:txBody>
        </p:sp>
        <p:sp>
          <p:nvSpPr>
            <p:cNvPr id="45" name="rc45"/>
            <p:cNvSpPr/>
            <p:nvPr/>
          </p:nvSpPr>
          <p:spPr>
            <a:xfrm>
              <a:off x="2761289" y="4183375"/>
              <a:ext cx="200644" cy="557374"/>
            </a:xfrm>
            <a:prstGeom prst="rect">
              <a:avLst/>
            </a:prstGeom>
            <a:solidFill>
              <a:srgbClr val="80BD41">
                <a:alpha val="100000"/>
              </a:srgbClr>
            </a:solidFill>
          </p:spPr>
          <p:txBody>
            <a:bodyPr/>
            <a:lstStyle/>
            <a:p/>
          </p:txBody>
        </p:sp>
        <p:sp>
          <p:nvSpPr>
            <p:cNvPr id="46" name="rc46"/>
            <p:cNvSpPr/>
            <p:nvPr/>
          </p:nvSpPr>
          <p:spPr>
            <a:xfrm>
              <a:off x="2761289" y="3668875"/>
              <a:ext cx="200644" cy="385874"/>
            </a:xfrm>
            <a:prstGeom prst="rect">
              <a:avLst/>
            </a:prstGeom>
            <a:solidFill>
              <a:srgbClr val="0058AB">
                <a:alpha val="100000"/>
              </a:srgbClr>
            </a:solidFill>
          </p:spPr>
          <p:txBody>
            <a:bodyPr/>
            <a:lstStyle/>
            <a:p/>
          </p:txBody>
        </p:sp>
        <p:sp>
          <p:nvSpPr>
            <p:cNvPr id="47" name="rc47"/>
            <p:cNvSpPr/>
            <p:nvPr/>
          </p:nvSpPr>
          <p:spPr>
            <a:xfrm>
              <a:off x="2761289" y="4054750"/>
              <a:ext cx="200644" cy="128625"/>
            </a:xfrm>
            <a:prstGeom prst="rect">
              <a:avLst/>
            </a:prstGeom>
            <a:solidFill>
              <a:srgbClr val="1CABE2">
                <a:alpha val="100000"/>
              </a:srgbClr>
            </a:solidFill>
          </p:spPr>
          <p:txBody>
            <a:bodyPr/>
            <a:lstStyle/>
            <a:p/>
          </p:txBody>
        </p:sp>
        <p:sp>
          <p:nvSpPr>
            <p:cNvPr id="48" name="rc48"/>
            <p:cNvSpPr/>
            <p:nvPr/>
          </p:nvSpPr>
          <p:spPr>
            <a:xfrm>
              <a:off x="2984227" y="4099491"/>
              <a:ext cx="200644" cy="641258"/>
            </a:xfrm>
            <a:prstGeom prst="rect">
              <a:avLst/>
            </a:prstGeom>
            <a:solidFill>
              <a:srgbClr val="80BD41">
                <a:alpha val="100000"/>
              </a:srgbClr>
            </a:solidFill>
          </p:spPr>
          <p:txBody>
            <a:bodyPr/>
            <a:lstStyle/>
            <a:p/>
          </p:txBody>
        </p:sp>
        <p:sp>
          <p:nvSpPr>
            <p:cNvPr id="49" name="rc49"/>
            <p:cNvSpPr/>
            <p:nvPr/>
          </p:nvSpPr>
          <p:spPr>
            <a:xfrm>
              <a:off x="2984227" y="3635132"/>
              <a:ext cx="200644" cy="342741"/>
            </a:xfrm>
            <a:prstGeom prst="rect">
              <a:avLst/>
            </a:prstGeom>
            <a:solidFill>
              <a:srgbClr val="0058AB">
                <a:alpha val="100000"/>
              </a:srgbClr>
            </a:solidFill>
          </p:spPr>
          <p:txBody>
            <a:bodyPr/>
            <a:lstStyle/>
            <a:p/>
          </p:txBody>
        </p:sp>
        <p:sp>
          <p:nvSpPr>
            <p:cNvPr id="50" name="rc50"/>
            <p:cNvSpPr/>
            <p:nvPr/>
          </p:nvSpPr>
          <p:spPr>
            <a:xfrm>
              <a:off x="2984227" y="3977873"/>
              <a:ext cx="200644" cy="121617"/>
            </a:xfrm>
            <a:prstGeom prst="rect">
              <a:avLst/>
            </a:prstGeom>
            <a:solidFill>
              <a:srgbClr val="1CABE2">
                <a:alpha val="100000"/>
              </a:srgbClr>
            </a:solidFill>
          </p:spPr>
          <p:txBody>
            <a:bodyPr/>
            <a:lstStyle/>
            <a:p/>
          </p:txBody>
        </p:sp>
        <p:sp>
          <p:nvSpPr>
            <p:cNvPr id="51" name="rc51"/>
            <p:cNvSpPr/>
            <p:nvPr/>
          </p:nvSpPr>
          <p:spPr>
            <a:xfrm>
              <a:off x="3207165" y="3977434"/>
              <a:ext cx="200644" cy="763315"/>
            </a:xfrm>
            <a:prstGeom prst="rect">
              <a:avLst/>
            </a:prstGeom>
            <a:solidFill>
              <a:srgbClr val="80BD41">
                <a:alpha val="100000"/>
              </a:srgbClr>
            </a:solidFill>
          </p:spPr>
          <p:txBody>
            <a:bodyPr/>
            <a:lstStyle/>
            <a:p/>
          </p:txBody>
        </p:sp>
        <p:sp>
          <p:nvSpPr>
            <p:cNvPr id="52" name="rc52"/>
            <p:cNvSpPr/>
            <p:nvPr/>
          </p:nvSpPr>
          <p:spPr>
            <a:xfrm>
              <a:off x="3207165" y="3601472"/>
              <a:ext cx="200644" cy="273427"/>
            </a:xfrm>
            <a:prstGeom prst="rect">
              <a:avLst/>
            </a:prstGeom>
            <a:solidFill>
              <a:srgbClr val="0058AB">
                <a:alpha val="100000"/>
              </a:srgbClr>
            </a:solidFill>
          </p:spPr>
          <p:txBody>
            <a:bodyPr/>
            <a:lstStyle/>
            <a:p/>
          </p:txBody>
        </p:sp>
        <p:sp>
          <p:nvSpPr>
            <p:cNvPr id="53" name="rc53"/>
            <p:cNvSpPr/>
            <p:nvPr/>
          </p:nvSpPr>
          <p:spPr>
            <a:xfrm>
              <a:off x="3207165" y="3874899"/>
              <a:ext cx="200644" cy="102534"/>
            </a:xfrm>
            <a:prstGeom prst="rect">
              <a:avLst/>
            </a:prstGeom>
            <a:solidFill>
              <a:srgbClr val="1CABE2">
                <a:alpha val="100000"/>
              </a:srgbClr>
            </a:solidFill>
          </p:spPr>
          <p:txBody>
            <a:bodyPr/>
            <a:lstStyle/>
            <a:p/>
          </p:txBody>
        </p:sp>
        <p:sp>
          <p:nvSpPr>
            <p:cNvPr id="54" name="rc54"/>
            <p:cNvSpPr/>
            <p:nvPr/>
          </p:nvSpPr>
          <p:spPr>
            <a:xfrm>
              <a:off x="3430103" y="3906469"/>
              <a:ext cx="200644" cy="834280"/>
            </a:xfrm>
            <a:prstGeom prst="rect">
              <a:avLst/>
            </a:prstGeom>
            <a:solidFill>
              <a:srgbClr val="80BD41">
                <a:alpha val="100000"/>
              </a:srgbClr>
            </a:solidFill>
          </p:spPr>
          <p:txBody>
            <a:bodyPr/>
            <a:lstStyle/>
            <a:p/>
          </p:txBody>
        </p:sp>
        <p:sp>
          <p:nvSpPr>
            <p:cNvPr id="55" name="rc55"/>
            <p:cNvSpPr/>
            <p:nvPr/>
          </p:nvSpPr>
          <p:spPr>
            <a:xfrm>
              <a:off x="3430103" y="3565707"/>
              <a:ext cx="200644" cy="223258"/>
            </a:xfrm>
            <a:prstGeom prst="rect">
              <a:avLst/>
            </a:prstGeom>
            <a:solidFill>
              <a:srgbClr val="0058AB">
                <a:alpha val="100000"/>
              </a:srgbClr>
            </a:solidFill>
          </p:spPr>
          <p:txBody>
            <a:bodyPr/>
            <a:lstStyle/>
            <a:p/>
          </p:txBody>
        </p:sp>
        <p:sp>
          <p:nvSpPr>
            <p:cNvPr id="56" name="rc56"/>
            <p:cNvSpPr/>
            <p:nvPr/>
          </p:nvSpPr>
          <p:spPr>
            <a:xfrm>
              <a:off x="3430103" y="3788966"/>
              <a:ext cx="200644" cy="117503"/>
            </a:xfrm>
            <a:prstGeom prst="rect">
              <a:avLst/>
            </a:prstGeom>
            <a:solidFill>
              <a:srgbClr val="1CABE2">
                <a:alpha val="100000"/>
              </a:srgbClr>
            </a:solidFill>
          </p:spPr>
          <p:txBody>
            <a:bodyPr/>
            <a:lstStyle/>
            <a:p/>
          </p:txBody>
        </p:sp>
        <p:sp>
          <p:nvSpPr>
            <p:cNvPr id="57" name="rc57"/>
            <p:cNvSpPr/>
            <p:nvPr/>
          </p:nvSpPr>
          <p:spPr>
            <a:xfrm>
              <a:off x="3653041" y="3893818"/>
              <a:ext cx="200644" cy="846931"/>
            </a:xfrm>
            <a:prstGeom prst="rect">
              <a:avLst/>
            </a:prstGeom>
            <a:solidFill>
              <a:srgbClr val="80BD41">
                <a:alpha val="100000"/>
              </a:srgbClr>
            </a:solidFill>
          </p:spPr>
          <p:txBody>
            <a:bodyPr/>
            <a:lstStyle/>
            <a:p/>
          </p:txBody>
        </p:sp>
        <p:sp>
          <p:nvSpPr>
            <p:cNvPr id="58" name="rc58"/>
            <p:cNvSpPr/>
            <p:nvPr/>
          </p:nvSpPr>
          <p:spPr>
            <a:xfrm>
              <a:off x="3653041" y="3530846"/>
              <a:ext cx="200644" cy="205684"/>
            </a:xfrm>
            <a:prstGeom prst="rect">
              <a:avLst/>
            </a:prstGeom>
            <a:solidFill>
              <a:srgbClr val="0058AB">
                <a:alpha val="100000"/>
              </a:srgbClr>
            </a:solidFill>
          </p:spPr>
          <p:txBody>
            <a:bodyPr/>
            <a:lstStyle/>
            <a:p/>
          </p:txBody>
        </p:sp>
        <p:sp>
          <p:nvSpPr>
            <p:cNvPr id="59" name="rc59"/>
            <p:cNvSpPr/>
            <p:nvPr/>
          </p:nvSpPr>
          <p:spPr>
            <a:xfrm>
              <a:off x="3653041" y="3736530"/>
              <a:ext cx="200644" cy="157287"/>
            </a:xfrm>
            <a:prstGeom prst="rect">
              <a:avLst/>
            </a:prstGeom>
            <a:solidFill>
              <a:srgbClr val="1CABE2">
                <a:alpha val="100000"/>
              </a:srgbClr>
            </a:solidFill>
          </p:spPr>
          <p:txBody>
            <a:bodyPr/>
            <a:lstStyle/>
            <a:p/>
          </p:txBody>
        </p:sp>
        <p:sp>
          <p:nvSpPr>
            <p:cNvPr id="60" name="rc60"/>
            <p:cNvSpPr/>
            <p:nvPr/>
          </p:nvSpPr>
          <p:spPr>
            <a:xfrm>
              <a:off x="3875979" y="3808274"/>
              <a:ext cx="200644" cy="932475"/>
            </a:xfrm>
            <a:prstGeom prst="rect">
              <a:avLst/>
            </a:prstGeom>
            <a:solidFill>
              <a:srgbClr val="80BD41">
                <a:alpha val="100000"/>
              </a:srgbClr>
            </a:solidFill>
          </p:spPr>
          <p:txBody>
            <a:bodyPr/>
            <a:lstStyle/>
            <a:p/>
          </p:txBody>
        </p:sp>
        <p:sp>
          <p:nvSpPr>
            <p:cNvPr id="61" name="rc61"/>
            <p:cNvSpPr/>
            <p:nvPr/>
          </p:nvSpPr>
          <p:spPr>
            <a:xfrm>
              <a:off x="3875979" y="3497450"/>
              <a:ext cx="200644" cy="174062"/>
            </a:xfrm>
            <a:prstGeom prst="rect">
              <a:avLst/>
            </a:prstGeom>
            <a:solidFill>
              <a:srgbClr val="0058AB">
                <a:alpha val="100000"/>
              </a:srgbClr>
            </a:solidFill>
          </p:spPr>
          <p:txBody>
            <a:bodyPr/>
            <a:lstStyle/>
            <a:p/>
          </p:txBody>
        </p:sp>
        <p:sp>
          <p:nvSpPr>
            <p:cNvPr id="62" name="rc62"/>
            <p:cNvSpPr/>
            <p:nvPr/>
          </p:nvSpPr>
          <p:spPr>
            <a:xfrm>
              <a:off x="3875979" y="3671512"/>
              <a:ext cx="200644" cy="136762"/>
            </a:xfrm>
            <a:prstGeom prst="rect">
              <a:avLst/>
            </a:prstGeom>
            <a:solidFill>
              <a:srgbClr val="1CABE2">
                <a:alpha val="100000"/>
              </a:srgbClr>
            </a:solidFill>
          </p:spPr>
          <p:txBody>
            <a:bodyPr/>
            <a:lstStyle/>
            <a:p/>
          </p:txBody>
        </p:sp>
        <p:sp>
          <p:nvSpPr>
            <p:cNvPr id="63" name="rc63"/>
            <p:cNvSpPr/>
            <p:nvPr/>
          </p:nvSpPr>
          <p:spPr>
            <a:xfrm>
              <a:off x="4098916" y="3809351"/>
              <a:ext cx="200644" cy="931398"/>
            </a:xfrm>
            <a:prstGeom prst="rect">
              <a:avLst/>
            </a:prstGeom>
            <a:solidFill>
              <a:srgbClr val="80BD41">
                <a:alpha val="100000"/>
              </a:srgbClr>
            </a:solidFill>
          </p:spPr>
          <p:txBody>
            <a:bodyPr/>
            <a:lstStyle/>
            <a:p/>
          </p:txBody>
        </p:sp>
        <p:sp>
          <p:nvSpPr>
            <p:cNvPr id="64" name="rc64"/>
            <p:cNvSpPr/>
            <p:nvPr/>
          </p:nvSpPr>
          <p:spPr>
            <a:xfrm>
              <a:off x="4098916" y="3464861"/>
              <a:ext cx="200644" cy="165866"/>
            </a:xfrm>
            <a:prstGeom prst="rect">
              <a:avLst/>
            </a:prstGeom>
            <a:solidFill>
              <a:srgbClr val="0058AB">
                <a:alpha val="100000"/>
              </a:srgbClr>
            </a:solidFill>
          </p:spPr>
          <p:txBody>
            <a:bodyPr/>
            <a:lstStyle/>
            <a:p/>
          </p:txBody>
        </p:sp>
        <p:sp>
          <p:nvSpPr>
            <p:cNvPr id="65" name="rc65"/>
            <p:cNvSpPr/>
            <p:nvPr/>
          </p:nvSpPr>
          <p:spPr>
            <a:xfrm>
              <a:off x="4098916" y="3630727"/>
              <a:ext cx="200644" cy="178624"/>
            </a:xfrm>
            <a:prstGeom prst="rect">
              <a:avLst/>
            </a:prstGeom>
            <a:solidFill>
              <a:srgbClr val="1CABE2">
                <a:alpha val="100000"/>
              </a:srgbClr>
            </a:solidFill>
          </p:spPr>
          <p:txBody>
            <a:bodyPr/>
            <a:lstStyle/>
            <a:p/>
          </p:txBody>
        </p:sp>
        <p:sp>
          <p:nvSpPr>
            <p:cNvPr id="66" name="rc66"/>
            <p:cNvSpPr/>
            <p:nvPr/>
          </p:nvSpPr>
          <p:spPr>
            <a:xfrm>
              <a:off x="4321854" y="3755359"/>
              <a:ext cx="200644" cy="985390"/>
            </a:xfrm>
            <a:prstGeom prst="rect">
              <a:avLst/>
            </a:prstGeom>
            <a:solidFill>
              <a:srgbClr val="80BD41">
                <a:alpha val="100000"/>
              </a:srgbClr>
            </a:solidFill>
          </p:spPr>
          <p:txBody>
            <a:bodyPr/>
            <a:lstStyle/>
            <a:p/>
          </p:txBody>
        </p:sp>
        <p:sp>
          <p:nvSpPr>
            <p:cNvPr id="67" name="rc67"/>
            <p:cNvSpPr/>
            <p:nvPr/>
          </p:nvSpPr>
          <p:spPr>
            <a:xfrm>
              <a:off x="4321854" y="3426896"/>
              <a:ext cx="200644" cy="144524"/>
            </a:xfrm>
            <a:prstGeom prst="rect">
              <a:avLst/>
            </a:prstGeom>
            <a:solidFill>
              <a:srgbClr val="0058AB">
                <a:alpha val="100000"/>
              </a:srgbClr>
            </a:solidFill>
          </p:spPr>
          <p:txBody>
            <a:bodyPr/>
            <a:lstStyle/>
            <a:p/>
          </p:txBody>
        </p:sp>
        <p:sp>
          <p:nvSpPr>
            <p:cNvPr id="68" name="rc68"/>
            <p:cNvSpPr/>
            <p:nvPr/>
          </p:nvSpPr>
          <p:spPr>
            <a:xfrm>
              <a:off x="4321854" y="3571420"/>
              <a:ext cx="200644" cy="183939"/>
            </a:xfrm>
            <a:prstGeom prst="rect">
              <a:avLst/>
            </a:prstGeom>
            <a:solidFill>
              <a:srgbClr val="1CABE2">
                <a:alpha val="100000"/>
              </a:srgbClr>
            </a:solidFill>
          </p:spPr>
          <p:txBody>
            <a:bodyPr/>
            <a:lstStyle/>
            <a:p/>
          </p:txBody>
        </p:sp>
        <p:sp>
          <p:nvSpPr>
            <p:cNvPr id="69" name="rc69"/>
            <p:cNvSpPr/>
            <p:nvPr/>
          </p:nvSpPr>
          <p:spPr>
            <a:xfrm>
              <a:off x="4544792" y="3636380"/>
              <a:ext cx="200644" cy="1104369"/>
            </a:xfrm>
            <a:prstGeom prst="rect">
              <a:avLst/>
            </a:prstGeom>
            <a:solidFill>
              <a:srgbClr val="80BD41">
                <a:alpha val="100000"/>
              </a:srgbClr>
            </a:solidFill>
          </p:spPr>
          <p:txBody>
            <a:bodyPr/>
            <a:lstStyle/>
            <a:p/>
          </p:txBody>
        </p:sp>
        <p:sp>
          <p:nvSpPr>
            <p:cNvPr id="70" name="rc70"/>
            <p:cNvSpPr/>
            <p:nvPr/>
          </p:nvSpPr>
          <p:spPr>
            <a:xfrm>
              <a:off x="4544792" y="3393957"/>
              <a:ext cx="200644" cy="67340"/>
            </a:xfrm>
            <a:prstGeom prst="rect">
              <a:avLst/>
            </a:prstGeom>
            <a:solidFill>
              <a:srgbClr val="0058AB">
                <a:alpha val="100000"/>
              </a:srgbClr>
            </a:solidFill>
          </p:spPr>
          <p:txBody>
            <a:bodyPr/>
            <a:lstStyle/>
            <a:p/>
          </p:txBody>
        </p:sp>
        <p:sp>
          <p:nvSpPr>
            <p:cNvPr id="71" name="rc71"/>
            <p:cNvSpPr/>
            <p:nvPr/>
          </p:nvSpPr>
          <p:spPr>
            <a:xfrm>
              <a:off x="4544792" y="3461297"/>
              <a:ext cx="200644" cy="175083"/>
            </a:xfrm>
            <a:prstGeom prst="rect">
              <a:avLst/>
            </a:prstGeom>
            <a:solidFill>
              <a:srgbClr val="1CABE2">
                <a:alpha val="100000"/>
              </a:srgbClr>
            </a:solidFill>
          </p:spPr>
          <p:txBody>
            <a:bodyPr/>
            <a:lstStyle/>
            <a:p/>
          </p:txBody>
        </p:sp>
        <p:sp>
          <p:nvSpPr>
            <p:cNvPr id="72" name="rc72"/>
            <p:cNvSpPr/>
            <p:nvPr/>
          </p:nvSpPr>
          <p:spPr>
            <a:xfrm>
              <a:off x="4767730" y="3581955"/>
              <a:ext cx="200644" cy="1158794"/>
            </a:xfrm>
            <a:prstGeom prst="rect">
              <a:avLst/>
            </a:prstGeom>
            <a:solidFill>
              <a:srgbClr val="80BD41">
                <a:alpha val="100000"/>
              </a:srgbClr>
            </a:solidFill>
          </p:spPr>
          <p:txBody>
            <a:bodyPr/>
            <a:lstStyle/>
            <a:p/>
          </p:txBody>
        </p:sp>
        <p:sp>
          <p:nvSpPr>
            <p:cNvPr id="73" name="rc73"/>
            <p:cNvSpPr/>
            <p:nvPr/>
          </p:nvSpPr>
          <p:spPr>
            <a:xfrm>
              <a:off x="4767730" y="3361233"/>
              <a:ext cx="200644" cy="96566"/>
            </a:xfrm>
            <a:prstGeom prst="rect">
              <a:avLst/>
            </a:prstGeom>
            <a:solidFill>
              <a:srgbClr val="0058AB">
                <a:alpha val="100000"/>
              </a:srgbClr>
            </a:solidFill>
          </p:spPr>
          <p:txBody>
            <a:bodyPr/>
            <a:lstStyle/>
            <a:p/>
          </p:txBody>
        </p:sp>
        <p:sp>
          <p:nvSpPr>
            <p:cNvPr id="74" name="rc74"/>
            <p:cNvSpPr/>
            <p:nvPr/>
          </p:nvSpPr>
          <p:spPr>
            <a:xfrm>
              <a:off x="4767730" y="3457799"/>
              <a:ext cx="200644" cy="124155"/>
            </a:xfrm>
            <a:prstGeom prst="rect">
              <a:avLst/>
            </a:prstGeom>
            <a:solidFill>
              <a:srgbClr val="1CABE2">
                <a:alpha val="100000"/>
              </a:srgbClr>
            </a:solidFill>
          </p:spPr>
          <p:txBody>
            <a:bodyPr/>
            <a:lstStyle/>
            <a:p/>
          </p:txBody>
        </p:sp>
        <p:sp>
          <p:nvSpPr>
            <p:cNvPr id="75" name="rc75"/>
            <p:cNvSpPr/>
            <p:nvPr/>
          </p:nvSpPr>
          <p:spPr>
            <a:xfrm>
              <a:off x="4990668" y="3612574"/>
              <a:ext cx="200644" cy="1128175"/>
            </a:xfrm>
            <a:prstGeom prst="rect">
              <a:avLst/>
            </a:prstGeom>
            <a:solidFill>
              <a:srgbClr val="80BD41">
                <a:alpha val="100000"/>
              </a:srgbClr>
            </a:solidFill>
          </p:spPr>
          <p:txBody>
            <a:bodyPr/>
            <a:lstStyle/>
            <a:p/>
          </p:txBody>
        </p:sp>
        <p:sp>
          <p:nvSpPr>
            <p:cNvPr id="76" name="rc76"/>
            <p:cNvSpPr/>
            <p:nvPr/>
          </p:nvSpPr>
          <p:spPr>
            <a:xfrm>
              <a:off x="4990668" y="3330530"/>
              <a:ext cx="200644" cy="112817"/>
            </a:xfrm>
            <a:prstGeom prst="rect">
              <a:avLst/>
            </a:prstGeom>
            <a:solidFill>
              <a:srgbClr val="0058AB">
                <a:alpha val="100000"/>
              </a:srgbClr>
            </a:solidFill>
          </p:spPr>
          <p:txBody>
            <a:bodyPr/>
            <a:lstStyle/>
            <a:p/>
          </p:txBody>
        </p:sp>
        <p:sp>
          <p:nvSpPr>
            <p:cNvPr id="77" name="rc77"/>
            <p:cNvSpPr/>
            <p:nvPr/>
          </p:nvSpPr>
          <p:spPr>
            <a:xfrm>
              <a:off x="4990668" y="3443348"/>
              <a:ext cx="200644" cy="169225"/>
            </a:xfrm>
            <a:prstGeom prst="rect">
              <a:avLst/>
            </a:prstGeom>
            <a:solidFill>
              <a:srgbClr val="1CABE2">
                <a:alpha val="100000"/>
              </a:srgbClr>
            </a:solidFill>
          </p:spPr>
          <p:txBody>
            <a:bodyPr/>
            <a:lstStyle/>
            <a:p/>
          </p:txBody>
        </p:sp>
        <p:sp>
          <p:nvSpPr>
            <p:cNvPr id="78" name="rc78"/>
            <p:cNvSpPr/>
            <p:nvPr/>
          </p:nvSpPr>
          <p:spPr>
            <a:xfrm>
              <a:off x="5213606" y="3520573"/>
              <a:ext cx="200644" cy="1220176"/>
            </a:xfrm>
            <a:prstGeom prst="rect">
              <a:avLst/>
            </a:prstGeom>
            <a:solidFill>
              <a:srgbClr val="80BD41">
                <a:alpha val="100000"/>
              </a:srgbClr>
            </a:solidFill>
          </p:spPr>
          <p:txBody>
            <a:bodyPr/>
            <a:lstStyle/>
            <a:p/>
          </p:txBody>
        </p:sp>
        <p:sp>
          <p:nvSpPr>
            <p:cNvPr id="79" name="rc79"/>
            <p:cNvSpPr/>
            <p:nvPr/>
          </p:nvSpPr>
          <p:spPr>
            <a:xfrm>
              <a:off x="5213606" y="3305247"/>
              <a:ext cx="200644" cy="71775"/>
            </a:xfrm>
            <a:prstGeom prst="rect">
              <a:avLst/>
            </a:prstGeom>
            <a:solidFill>
              <a:srgbClr val="0058AB">
                <a:alpha val="100000"/>
              </a:srgbClr>
            </a:solidFill>
          </p:spPr>
          <p:txBody>
            <a:bodyPr/>
            <a:lstStyle/>
            <a:p/>
          </p:txBody>
        </p:sp>
        <p:sp>
          <p:nvSpPr>
            <p:cNvPr id="80" name="rc80"/>
            <p:cNvSpPr/>
            <p:nvPr/>
          </p:nvSpPr>
          <p:spPr>
            <a:xfrm>
              <a:off x="5213606" y="3377022"/>
              <a:ext cx="200644" cy="143550"/>
            </a:xfrm>
            <a:prstGeom prst="rect">
              <a:avLst/>
            </a:prstGeom>
            <a:solidFill>
              <a:srgbClr val="1CABE2">
                <a:alpha val="100000"/>
              </a:srgbClr>
            </a:solidFill>
          </p:spPr>
          <p:txBody>
            <a:bodyPr/>
            <a:lstStyle/>
            <a:p/>
          </p:txBody>
        </p:sp>
        <p:sp>
          <p:nvSpPr>
            <p:cNvPr id="81" name="rc81"/>
            <p:cNvSpPr/>
            <p:nvPr/>
          </p:nvSpPr>
          <p:spPr>
            <a:xfrm>
              <a:off x="5436544" y="3589328"/>
              <a:ext cx="200644" cy="1151421"/>
            </a:xfrm>
            <a:prstGeom prst="rect">
              <a:avLst/>
            </a:prstGeom>
            <a:solidFill>
              <a:srgbClr val="80BD41">
                <a:alpha val="100000"/>
              </a:srgbClr>
            </a:solidFill>
          </p:spPr>
          <p:txBody>
            <a:bodyPr/>
            <a:lstStyle/>
            <a:p/>
          </p:txBody>
        </p:sp>
        <p:sp>
          <p:nvSpPr>
            <p:cNvPr id="82" name="rc82"/>
            <p:cNvSpPr/>
            <p:nvPr/>
          </p:nvSpPr>
          <p:spPr>
            <a:xfrm>
              <a:off x="5436544" y="3283254"/>
              <a:ext cx="200644" cy="131174"/>
            </a:xfrm>
            <a:prstGeom prst="rect">
              <a:avLst/>
            </a:prstGeom>
            <a:solidFill>
              <a:srgbClr val="0058AB">
                <a:alpha val="100000"/>
              </a:srgbClr>
            </a:solidFill>
          </p:spPr>
          <p:txBody>
            <a:bodyPr/>
            <a:lstStyle/>
            <a:p/>
          </p:txBody>
        </p:sp>
        <p:sp>
          <p:nvSpPr>
            <p:cNvPr id="83" name="rc83"/>
            <p:cNvSpPr/>
            <p:nvPr/>
          </p:nvSpPr>
          <p:spPr>
            <a:xfrm>
              <a:off x="5436544" y="3414429"/>
              <a:ext cx="200644" cy="174899"/>
            </a:xfrm>
            <a:prstGeom prst="rect">
              <a:avLst/>
            </a:prstGeom>
            <a:solidFill>
              <a:srgbClr val="1CABE2">
                <a:alpha val="100000"/>
              </a:srgbClr>
            </a:solidFill>
          </p:spPr>
          <p:txBody>
            <a:bodyPr/>
            <a:lstStyle/>
            <a:p/>
          </p:txBody>
        </p:sp>
        <p:sp>
          <p:nvSpPr>
            <p:cNvPr id="84" name="rc84"/>
            <p:cNvSpPr/>
            <p:nvPr/>
          </p:nvSpPr>
          <p:spPr>
            <a:xfrm>
              <a:off x="5659482" y="3541885"/>
              <a:ext cx="200644" cy="1198864"/>
            </a:xfrm>
            <a:prstGeom prst="rect">
              <a:avLst/>
            </a:prstGeom>
            <a:solidFill>
              <a:srgbClr val="80BD41">
                <a:alpha val="100000"/>
              </a:srgbClr>
            </a:solidFill>
          </p:spPr>
          <p:txBody>
            <a:bodyPr/>
            <a:lstStyle/>
            <a:p/>
          </p:txBody>
        </p:sp>
        <p:sp>
          <p:nvSpPr>
            <p:cNvPr id="85" name="rc85"/>
            <p:cNvSpPr/>
            <p:nvPr/>
          </p:nvSpPr>
          <p:spPr>
            <a:xfrm>
              <a:off x="5659482" y="3260669"/>
              <a:ext cx="200644" cy="118406"/>
            </a:xfrm>
            <a:prstGeom prst="rect">
              <a:avLst/>
            </a:prstGeom>
            <a:solidFill>
              <a:srgbClr val="0058AB">
                <a:alpha val="100000"/>
              </a:srgbClr>
            </a:solidFill>
          </p:spPr>
          <p:txBody>
            <a:bodyPr/>
            <a:lstStyle/>
            <a:p/>
          </p:txBody>
        </p:sp>
        <p:sp>
          <p:nvSpPr>
            <p:cNvPr id="86" name="rc86"/>
            <p:cNvSpPr/>
            <p:nvPr/>
          </p:nvSpPr>
          <p:spPr>
            <a:xfrm>
              <a:off x="5659482" y="3379076"/>
              <a:ext cx="200644" cy="162808"/>
            </a:xfrm>
            <a:prstGeom prst="rect">
              <a:avLst/>
            </a:prstGeom>
            <a:solidFill>
              <a:srgbClr val="1CABE2">
                <a:alpha val="100000"/>
              </a:srgbClr>
            </a:solidFill>
          </p:spPr>
          <p:txBody>
            <a:bodyPr/>
            <a:lstStyle/>
            <a:p/>
          </p:txBody>
        </p:sp>
        <p:sp>
          <p:nvSpPr>
            <p:cNvPr id="87" name="rc87"/>
            <p:cNvSpPr/>
            <p:nvPr/>
          </p:nvSpPr>
          <p:spPr>
            <a:xfrm>
              <a:off x="5882419" y="3523103"/>
              <a:ext cx="200644" cy="1217646"/>
            </a:xfrm>
            <a:prstGeom prst="rect">
              <a:avLst/>
            </a:prstGeom>
            <a:solidFill>
              <a:srgbClr val="80BD41">
                <a:alpha val="100000"/>
              </a:srgbClr>
            </a:solidFill>
          </p:spPr>
          <p:txBody>
            <a:bodyPr/>
            <a:lstStyle/>
            <a:p/>
          </p:txBody>
        </p:sp>
        <p:sp>
          <p:nvSpPr>
            <p:cNvPr id="88" name="rc88"/>
            <p:cNvSpPr/>
            <p:nvPr/>
          </p:nvSpPr>
          <p:spPr>
            <a:xfrm>
              <a:off x="5882419" y="3237482"/>
              <a:ext cx="200644" cy="105228"/>
            </a:xfrm>
            <a:prstGeom prst="rect">
              <a:avLst/>
            </a:prstGeom>
            <a:solidFill>
              <a:srgbClr val="0058AB">
                <a:alpha val="100000"/>
              </a:srgbClr>
            </a:solidFill>
          </p:spPr>
          <p:txBody>
            <a:bodyPr/>
            <a:lstStyle/>
            <a:p/>
          </p:txBody>
        </p:sp>
        <p:sp>
          <p:nvSpPr>
            <p:cNvPr id="89" name="rc89"/>
            <p:cNvSpPr/>
            <p:nvPr/>
          </p:nvSpPr>
          <p:spPr>
            <a:xfrm>
              <a:off x="5882419" y="3342710"/>
              <a:ext cx="200644" cy="180393"/>
            </a:xfrm>
            <a:prstGeom prst="rect">
              <a:avLst/>
            </a:prstGeom>
            <a:solidFill>
              <a:srgbClr val="1CABE2">
                <a:alpha val="100000"/>
              </a:srgbClr>
            </a:solidFill>
          </p:spPr>
          <p:txBody>
            <a:bodyPr/>
            <a:lstStyle/>
            <a:p/>
          </p:txBody>
        </p:sp>
        <p:sp>
          <p:nvSpPr>
            <p:cNvPr id="90" name="rc90"/>
            <p:cNvSpPr/>
            <p:nvPr/>
          </p:nvSpPr>
          <p:spPr>
            <a:xfrm>
              <a:off x="6105357" y="3486812"/>
              <a:ext cx="200644" cy="1253937"/>
            </a:xfrm>
            <a:prstGeom prst="rect">
              <a:avLst/>
            </a:prstGeom>
            <a:solidFill>
              <a:srgbClr val="80BD41">
                <a:alpha val="100000"/>
              </a:srgbClr>
            </a:solidFill>
          </p:spPr>
          <p:txBody>
            <a:bodyPr/>
            <a:lstStyle/>
            <a:p/>
          </p:txBody>
        </p:sp>
        <p:sp>
          <p:nvSpPr>
            <p:cNvPr id="91" name="rc91"/>
            <p:cNvSpPr/>
            <p:nvPr/>
          </p:nvSpPr>
          <p:spPr>
            <a:xfrm>
              <a:off x="6105357" y="3211557"/>
              <a:ext cx="200644" cy="91751"/>
            </a:xfrm>
            <a:prstGeom prst="rect">
              <a:avLst/>
            </a:prstGeom>
            <a:solidFill>
              <a:srgbClr val="0058AB">
                <a:alpha val="100000"/>
              </a:srgbClr>
            </a:solidFill>
          </p:spPr>
          <p:txBody>
            <a:bodyPr/>
            <a:lstStyle/>
            <a:p/>
          </p:txBody>
        </p:sp>
        <p:sp>
          <p:nvSpPr>
            <p:cNvPr id="92" name="rc92"/>
            <p:cNvSpPr/>
            <p:nvPr/>
          </p:nvSpPr>
          <p:spPr>
            <a:xfrm>
              <a:off x="6105357" y="3303309"/>
              <a:ext cx="200644" cy="183503"/>
            </a:xfrm>
            <a:prstGeom prst="rect">
              <a:avLst/>
            </a:prstGeom>
            <a:solidFill>
              <a:srgbClr val="1CABE2">
                <a:alpha val="100000"/>
              </a:srgbClr>
            </a:solidFill>
          </p:spPr>
          <p:txBody>
            <a:bodyPr/>
            <a:lstStyle/>
            <a:p/>
          </p:txBody>
        </p:sp>
        <p:sp>
          <p:nvSpPr>
            <p:cNvPr id="93" name="rc93"/>
            <p:cNvSpPr/>
            <p:nvPr/>
          </p:nvSpPr>
          <p:spPr>
            <a:xfrm>
              <a:off x="6328295" y="3412657"/>
              <a:ext cx="200644" cy="1328092"/>
            </a:xfrm>
            <a:prstGeom prst="rect">
              <a:avLst/>
            </a:prstGeom>
            <a:solidFill>
              <a:srgbClr val="80BD41">
                <a:alpha val="100000"/>
              </a:srgbClr>
            </a:solidFill>
          </p:spPr>
          <p:txBody>
            <a:bodyPr/>
            <a:lstStyle/>
            <a:p/>
          </p:txBody>
        </p:sp>
        <p:sp>
          <p:nvSpPr>
            <p:cNvPr id="94" name="rc94"/>
            <p:cNvSpPr/>
            <p:nvPr/>
          </p:nvSpPr>
          <p:spPr>
            <a:xfrm>
              <a:off x="6328295" y="3159688"/>
              <a:ext cx="200644" cy="63241"/>
            </a:xfrm>
            <a:prstGeom prst="rect">
              <a:avLst/>
            </a:prstGeom>
            <a:solidFill>
              <a:srgbClr val="0058AB">
                <a:alpha val="100000"/>
              </a:srgbClr>
            </a:solidFill>
          </p:spPr>
          <p:txBody>
            <a:bodyPr/>
            <a:lstStyle/>
            <a:p/>
          </p:txBody>
        </p:sp>
        <p:sp>
          <p:nvSpPr>
            <p:cNvPr id="95" name="rc95"/>
            <p:cNvSpPr/>
            <p:nvPr/>
          </p:nvSpPr>
          <p:spPr>
            <a:xfrm>
              <a:off x="6328295" y="3222930"/>
              <a:ext cx="200644" cy="189727"/>
            </a:xfrm>
            <a:prstGeom prst="rect">
              <a:avLst/>
            </a:prstGeom>
            <a:solidFill>
              <a:srgbClr val="1CABE2">
                <a:alpha val="100000"/>
              </a:srgbClr>
            </a:solidFill>
          </p:spPr>
          <p:txBody>
            <a:bodyPr/>
            <a:lstStyle/>
            <a:p/>
          </p:txBody>
        </p:sp>
        <p:sp>
          <p:nvSpPr>
            <p:cNvPr id="96" name="rc96"/>
            <p:cNvSpPr/>
            <p:nvPr/>
          </p:nvSpPr>
          <p:spPr>
            <a:xfrm>
              <a:off x="6551233" y="3353142"/>
              <a:ext cx="200644" cy="1387607"/>
            </a:xfrm>
            <a:prstGeom prst="rect">
              <a:avLst/>
            </a:prstGeom>
            <a:solidFill>
              <a:srgbClr val="80BD41">
                <a:alpha val="100000"/>
              </a:srgbClr>
            </a:solidFill>
          </p:spPr>
          <p:txBody>
            <a:bodyPr/>
            <a:lstStyle/>
            <a:p/>
          </p:txBody>
        </p:sp>
        <p:sp>
          <p:nvSpPr>
            <p:cNvPr id="97" name="rc97"/>
            <p:cNvSpPr/>
            <p:nvPr/>
          </p:nvSpPr>
          <p:spPr>
            <a:xfrm>
              <a:off x="6551233" y="3108270"/>
              <a:ext cx="200644" cy="97949"/>
            </a:xfrm>
            <a:prstGeom prst="rect">
              <a:avLst/>
            </a:prstGeom>
            <a:solidFill>
              <a:srgbClr val="0058AB">
                <a:alpha val="100000"/>
              </a:srgbClr>
            </a:solidFill>
          </p:spPr>
          <p:txBody>
            <a:bodyPr/>
            <a:lstStyle/>
            <a:p/>
          </p:txBody>
        </p:sp>
        <p:sp>
          <p:nvSpPr>
            <p:cNvPr id="98" name="rc98"/>
            <p:cNvSpPr/>
            <p:nvPr/>
          </p:nvSpPr>
          <p:spPr>
            <a:xfrm>
              <a:off x="6551233" y="3206219"/>
              <a:ext cx="200644" cy="146922"/>
            </a:xfrm>
            <a:prstGeom prst="rect">
              <a:avLst/>
            </a:prstGeom>
            <a:solidFill>
              <a:srgbClr val="1CABE2">
                <a:alpha val="100000"/>
              </a:srgbClr>
            </a:solidFill>
          </p:spPr>
          <p:txBody>
            <a:bodyPr/>
            <a:lstStyle/>
            <a:p/>
          </p:txBody>
        </p:sp>
        <p:sp>
          <p:nvSpPr>
            <p:cNvPr id="99" name="rc99"/>
            <p:cNvSpPr/>
            <p:nvPr/>
          </p:nvSpPr>
          <p:spPr>
            <a:xfrm>
              <a:off x="6774171" y="3305162"/>
              <a:ext cx="200644" cy="1435587"/>
            </a:xfrm>
            <a:prstGeom prst="rect">
              <a:avLst/>
            </a:prstGeom>
            <a:solidFill>
              <a:srgbClr val="80BD41">
                <a:alpha val="100000"/>
              </a:srgbClr>
            </a:solidFill>
          </p:spPr>
          <p:txBody>
            <a:bodyPr/>
            <a:lstStyle/>
            <a:p/>
          </p:txBody>
        </p:sp>
        <p:sp>
          <p:nvSpPr>
            <p:cNvPr id="100" name="rc100"/>
            <p:cNvSpPr/>
            <p:nvPr/>
          </p:nvSpPr>
          <p:spPr>
            <a:xfrm>
              <a:off x="6774171" y="3071462"/>
              <a:ext cx="200644" cy="83464"/>
            </a:xfrm>
            <a:prstGeom prst="rect">
              <a:avLst/>
            </a:prstGeom>
            <a:solidFill>
              <a:srgbClr val="0058AB">
                <a:alpha val="100000"/>
              </a:srgbClr>
            </a:solidFill>
          </p:spPr>
          <p:txBody>
            <a:bodyPr/>
            <a:lstStyle/>
            <a:p/>
          </p:txBody>
        </p:sp>
        <p:sp>
          <p:nvSpPr>
            <p:cNvPr id="101" name="rc101"/>
            <p:cNvSpPr/>
            <p:nvPr/>
          </p:nvSpPr>
          <p:spPr>
            <a:xfrm>
              <a:off x="6774171" y="3154926"/>
              <a:ext cx="200644" cy="150235"/>
            </a:xfrm>
            <a:prstGeom prst="rect">
              <a:avLst/>
            </a:prstGeom>
            <a:solidFill>
              <a:srgbClr val="1CABE2">
                <a:alpha val="100000"/>
              </a:srgbClr>
            </a:solidFill>
          </p:spPr>
          <p:txBody>
            <a:bodyPr/>
            <a:lstStyle/>
            <a:p/>
          </p:txBody>
        </p:sp>
        <p:sp>
          <p:nvSpPr>
            <p:cNvPr id="102" name="rc102"/>
            <p:cNvSpPr/>
            <p:nvPr/>
          </p:nvSpPr>
          <p:spPr>
            <a:xfrm>
              <a:off x="6997109" y="3042703"/>
              <a:ext cx="200644" cy="78821"/>
            </a:xfrm>
            <a:prstGeom prst="rect">
              <a:avLst/>
            </a:prstGeom>
            <a:solidFill>
              <a:srgbClr val="F26A21">
                <a:alpha val="100000"/>
              </a:srgbClr>
            </a:solidFill>
          </p:spPr>
          <p:txBody>
            <a:bodyPr/>
            <a:lstStyle/>
            <a:p/>
          </p:txBody>
        </p:sp>
        <p:sp>
          <p:nvSpPr>
            <p:cNvPr id="103" name="rc103"/>
            <p:cNvSpPr/>
            <p:nvPr/>
          </p:nvSpPr>
          <p:spPr>
            <a:xfrm>
              <a:off x="6997109" y="3121524"/>
              <a:ext cx="200644" cy="1619225"/>
            </a:xfrm>
            <a:prstGeom prst="rect">
              <a:avLst/>
            </a:prstGeom>
            <a:solidFill>
              <a:srgbClr val="FFC20E">
                <a:alpha val="100000"/>
              </a:srgbClr>
            </a:solidFill>
          </p:spPr>
          <p:txBody>
            <a:bodyPr/>
            <a:lstStyle/>
            <a:p/>
          </p:txBody>
        </p:sp>
        <p:sp>
          <p:nvSpPr>
            <p:cNvPr id="104" name="rc104"/>
            <p:cNvSpPr/>
            <p:nvPr/>
          </p:nvSpPr>
          <p:spPr>
            <a:xfrm>
              <a:off x="7220047" y="3013310"/>
              <a:ext cx="200644" cy="74436"/>
            </a:xfrm>
            <a:prstGeom prst="rect">
              <a:avLst/>
            </a:prstGeom>
            <a:solidFill>
              <a:srgbClr val="F26A21">
                <a:alpha val="100000"/>
              </a:srgbClr>
            </a:solidFill>
          </p:spPr>
          <p:txBody>
            <a:bodyPr/>
            <a:lstStyle/>
            <a:p/>
          </p:txBody>
        </p:sp>
        <p:sp>
          <p:nvSpPr>
            <p:cNvPr id="105" name="rc105"/>
            <p:cNvSpPr/>
            <p:nvPr/>
          </p:nvSpPr>
          <p:spPr>
            <a:xfrm>
              <a:off x="7220047" y="3087747"/>
              <a:ext cx="200644" cy="1653002"/>
            </a:xfrm>
            <a:prstGeom prst="rect">
              <a:avLst/>
            </a:prstGeom>
            <a:solidFill>
              <a:srgbClr val="FFC20E">
                <a:alpha val="100000"/>
              </a:srgbClr>
            </a:solidFill>
          </p:spPr>
          <p:txBody>
            <a:bodyPr/>
            <a:lstStyle/>
            <a:p/>
          </p:txBody>
        </p:sp>
        <p:sp>
          <p:nvSpPr>
            <p:cNvPr id="106" name="rc106"/>
            <p:cNvSpPr/>
            <p:nvPr/>
          </p:nvSpPr>
          <p:spPr>
            <a:xfrm>
              <a:off x="7442985" y="2988258"/>
              <a:ext cx="200644" cy="70294"/>
            </a:xfrm>
            <a:prstGeom prst="rect">
              <a:avLst/>
            </a:prstGeom>
            <a:solidFill>
              <a:srgbClr val="F26A21">
                <a:alpha val="100000"/>
              </a:srgbClr>
            </a:solidFill>
          </p:spPr>
          <p:txBody>
            <a:bodyPr/>
            <a:lstStyle/>
            <a:p/>
          </p:txBody>
        </p:sp>
        <p:sp>
          <p:nvSpPr>
            <p:cNvPr id="107" name="rc107"/>
            <p:cNvSpPr/>
            <p:nvPr/>
          </p:nvSpPr>
          <p:spPr>
            <a:xfrm>
              <a:off x="7442985" y="3058553"/>
              <a:ext cx="200644" cy="1682196"/>
            </a:xfrm>
            <a:prstGeom prst="rect">
              <a:avLst/>
            </a:prstGeom>
            <a:solidFill>
              <a:srgbClr val="FFC20E">
                <a:alpha val="100000"/>
              </a:srgbClr>
            </a:solidFill>
          </p:spPr>
          <p:txBody>
            <a:bodyPr/>
            <a:lstStyle/>
            <a:p/>
          </p:txBody>
        </p:sp>
        <p:sp>
          <p:nvSpPr>
            <p:cNvPr id="108" name="rc108"/>
            <p:cNvSpPr/>
            <p:nvPr/>
          </p:nvSpPr>
          <p:spPr>
            <a:xfrm>
              <a:off x="7665922" y="2963954"/>
              <a:ext cx="200644" cy="66384"/>
            </a:xfrm>
            <a:prstGeom prst="rect">
              <a:avLst/>
            </a:prstGeom>
            <a:solidFill>
              <a:srgbClr val="F26A21">
                <a:alpha val="100000"/>
              </a:srgbClr>
            </a:solidFill>
          </p:spPr>
          <p:txBody>
            <a:bodyPr/>
            <a:lstStyle/>
            <a:p/>
          </p:txBody>
        </p:sp>
        <p:sp>
          <p:nvSpPr>
            <p:cNvPr id="109" name="rc109"/>
            <p:cNvSpPr/>
            <p:nvPr/>
          </p:nvSpPr>
          <p:spPr>
            <a:xfrm>
              <a:off x="7665922" y="3030338"/>
              <a:ext cx="200644" cy="1710411"/>
            </a:xfrm>
            <a:prstGeom prst="rect">
              <a:avLst/>
            </a:prstGeom>
            <a:solidFill>
              <a:srgbClr val="FFC20E">
                <a:alpha val="100000"/>
              </a:srgbClr>
            </a:solidFill>
          </p:spPr>
          <p:txBody>
            <a:bodyPr/>
            <a:lstStyle/>
            <a:p/>
          </p:txBody>
        </p:sp>
        <p:sp>
          <p:nvSpPr>
            <p:cNvPr id="110" name="rc110"/>
            <p:cNvSpPr/>
            <p:nvPr/>
          </p:nvSpPr>
          <p:spPr>
            <a:xfrm>
              <a:off x="7888860" y="2936228"/>
              <a:ext cx="200644" cy="62691"/>
            </a:xfrm>
            <a:prstGeom prst="rect">
              <a:avLst/>
            </a:prstGeom>
            <a:solidFill>
              <a:srgbClr val="F26A21">
                <a:alpha val="100000"/>
              </a:srgbClr>
            </a:solidFill>
          </p:spPr>
          <p:txBody>
            <a:bodyPr/>
            <a:lstStyle/>
            <a:p/>
          </p:txBody>
        </p:sp>
        <p:sp>
          <p:nvSpPr>
            <p:cNvPr id="111" name="rc111"/>
            <p:cNvSpPr/>
            <p:nvPr/>
          </p:nvSpPr>
          <p:spPr>
            <a:xfrm>
              <a:off x="7888860" y="2998919"/>
              <a:ext cx="200644" cy="1741830"/>
            </a:xfrm>
            <a:prstGeom prst="rect">
              <a:avLst/>
            </a:prstGeom>
            <a:solidFill>
              <a:srgbClr val="FFC20E">
                <a:alpha val="100000"/>
              </a:srgbClr>
            </a:solidFill>
          </p:spPr>
          <p:txBody>
            <a:bodyPr/>
            <a:lstStyle/>
            <a:p/>
          </p:txBody>
        </p:sp>
        <p:sp>
          <p:nvSpPr>
            <p:cNvPr id="112" name="rc112"/>
            <p:cNvSpPr/>
            <p:nvPr/>
          </p:nvSpPr>
          <p:spPr>
            <a:xfrm>
              <a:off x="8111798" y="2913074"/>
              <a:ext cx="200644" cy="59203"/>
            </a:xfrm>
            <a:prstGeom prst="rect">
              <a:avLst/>
            </a:prstGeom>
            <a:solidFill>
              <a:srgbClr val="F26A21">
                <a:alpha val="100000"/>
              </a:srgbClr>
            </a:solidFill>
          </p:spPr>
          <p:txBody>
            <a:bodyPr/>
            <a:lstStyle/>
            <a:p/>
          </p:txBody>
        </p:sp>
        <p:sp>
          <p:nvSpPr>
            <p:cNvPr id="113" name="rc113"/>
            <p:cNvSpPr/>
            <p:nvPr/>
          </p:nvSpPr>
          <p:spPr>
            <a:xfrm>
              <a:off x="8111798" y="2972277"/>
              <a:ext cx="200644" cy="1768472"/>
            </a:xfrm>
            <a:prstGeom prst="rect">
              <a:avLst/>
            </a:prstGeom>
            <a:solidFill>
              <a:srgbClr val="FFC20E">
                <a:alpha val="100000"/>
              </a:srgbClr>
            </a:solidFill>
          </p:spPr>
          <p:txBody>
            <a:bodyPr/>
            <a:lstStyle/>
            <a:p/>
          </p:txBody>
        </p:sp>
        <p:sp>
          <p:nvSpPr>
            <p:cNvPr id="114" name="pl114"/>
            <p:cNvSpPr/>
            <p:nvPr/>
          </p:nvSpPr>
          <p:spPr>
            <a:xfrm>
              <a:off x="1523984" y="1345283"/>
              <a:ext cx="5350508" cy="1768472"/>
            </a:xfrm>
            <a:custGeom>
              <a:avLst/>
              <a:pathLst>
                <a:path w="5350508" h="1768472">
                  <a:moveTo>
                    <a:pt x="0" y="1768472"/>
                  </a:moveTo>
                  <a:lnTo>
                    <a:pt x="222937" y="1697733"/>
                  </a:lnTo>
                  <a:lnTo>
                    <a:pt x="445875" y="1591624"/>
                  </a:lnTo>
                  <a:lnTo>
                    <a:pt x="668813" y="1520885"/>
                  </a:lnTo>
                  <a:lnTo>
                    <a:pt x="891751" y="1414777"/>
                  </a:lnTo>
                  <a:lnTo>
                    <a:pt x="1114689" y="1344038"/>
                  </a:lnTo>
                  <a:lnTo>
                    <a:pt x="1337627" y="1131822"/>
                  </a:lnTo>
                  <a:lnTo>
                    <a:pt x="1560565" y="954974"/>
                  </a:lnTo>
                  <a:lnTo>
                    <a:pt x="1783502" y="707388"/>
                  </a:lnTo>
                  <a:lnTo>
                    <a:pt x="2006440" y="530541"/>
                  </a:lnTo>
                  <a:lnTo>
                    <a:pt x="2229378" y="459802"/>
                  </a:lnTo>
                  <a:lnTo>
                    <a:pt x="2452316" y="353694"/>
                  </a:lnTo>
                  <a:lnTo>
                    <a:pt x="2675254" y="318324"/>
                  </a:lnTo>
                  <a:lnTo>
                    <a:pt x="2898192" y="247586"/>
                  </a:lnTo>
                  <a:lnTo>
                    <a:pt x="3121130" y="35369"/>
                  </a:lnTo>
                  <a:lnTo>
                    <a:pt x="3344068" y="106108"/>
                  </a:lnTo>
                  <a:lnTo>
                    <a:pt x="3567005" y="141477"/>
                  </a:lnTo>
                  <a:lnTo>
                    <a:pt x="3789943" y="35369"/>
                  </a:lnTo>
                  <a:lnTo>
                    <a:pt x="4012881" y="176847"/>
                  </a:lnTo>
                  <a:lnTo>
                    <a:pt x="4235819" y="141477"/>
                  </a:lnTo>
                  <a:lnTo>
                    <a:pt x="4458757" y="106108"/>
                  </a:lnTo>
                  <a:lnTo>
                    <a:pt x="4681695" y="70738"/>
                  </a:lnTo>
                  <a:lnTo>
                    <a:pt x="4904633" y="0"/>
                  </a:lnTo>
                  <a:lnTo>
                    <a:pt x="5127571" y="70738"/>
                  </a:lnTo>
                  <a:lnTo>
                    <a:pt x="5350508" y="35369"/>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1698978"/>
              <a:ext cx="5350508" cy="1839210"/>
            </a:xfrm>
            <a:custGeom>
              <a:avLst/>
              <a:pathLst>
                <a:path w="5350508" h="1839210">
                  <a:moveTo>
                    <a:pt x="0" y="1839210"/>
                  </a:moveTo>
                  <a:lnTo>
                    <a:pt x="222937" y="1768472"/>
                  </a:lnTo>
                  <a:lnTo>
                    <a:pt x="445875" y="1662363"/>
                  </a:lnTo>
                  <a:lnTo>
                    <a:pt x="668813" y="1591624"/>
                  </a:lnTo>
                  <a:lnTo>
                    <a:pt x="891751" y="1520885"/>
                  </a:lnTo>
                  <a:lnTo>
                    <a:pt x="1114689" y="1450147"/>
                  </a:lnTo>
                  <a:lnTo>
                    <a:pt x="1337627" y="1202560"/>
                  </a:lnTo>
                  <a:lnTo>
                    <a:pt x="1560565" y="990344"/>
                  </a:lnTo>
                  <a:lnTo>
                    <a:pt x="1783502" y="672019"/>
                  </a:lnTo>
                  <a:lnTo>
                    <a:pt x="2006440" y="530541"/>
                  </a:lnTo>
                  <a:lnTo>
                    <a:pt x="2229378" y="565911"/>
                  </a:lnTo>
                  <a:lnTo>
                    <a:pt x="2452316" y="389063"/>
                  </a:lnTo>
                  <a:lnTo>
                    <a:pt x="2675254" y="459802"/>
                  </a:lnTo>
                  <a:lnTo>
                    <a:pt x="2898192" y="389063"/>
                  </a:lnTo>
                  <a:lnTo>
                    <a:pt x="3121130" y="141477"/>
                  </a:lnTo>
                  <a:lnTo>
                    <a:pt x="3344068" y="70738"/>
                  </a:lnTo>
                  <a:lnTo>
                    <a:pt x="3567005" y="212216"/>
                  </a:lnTo>
                  <a:lnTo>
                    <a:pt x="3789943" y="35369"/>
                  </a:lnTo>
                  <a:lnTo>
                    <a:pt x="4012881" y="247586"/>
                  </a:lnTo>
                  <a:lnTo>
                    <a:pt x="4235819" y="176847"/>
                  </a:lnTo>
                  <a:lnTo>
                    <a:pt x="4458757" y="176847"/>
                  </a:lnTo>
                  <a:lnTo>
                    <a:pt x="4681695" y="141477"/>
                  </a:lnTo>
                  <a:lnTo>
                    <a:pt x="4904633" y="70738"/>
                  </a:lnTo>
                  <a:lnTo>
                    <a:pt x="5127571" y="35369"/>
                  </a:lnTo>
                  <a:lnTo>
                    <a:pt x="5350508" y="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9096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7" name="tx117"/>
            <p:cNvSpPr/>
            <p:nvPr/>
          </p:nvSpPr>
          <p:spPr>
            <a:xfrm>
              <a:off x="2570345" y="24851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58</a:t>
              </a:r>
            </a:p>
          </p:txBody>
        </p:sp>
        <p:sp>
          <p:nvSpPr>
            <p:cNvPr id="118" name="tx118"/>
            <p:cNvSpPr/>
            <p:nvPr/>
          </p:nvSpPr>
          <p:spPr>
            <a:xfrm>
              <a:off x="3685034" y="16008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9" name="tx119"/>
            <p:cNvSpPr/>
            <p:nvPr/>
          </p:nvSpPr>
          <p:spPr>
            <a:xfrm>
              <a:off x="4799724"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691475" y="12826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5914413"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137351" y="12118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360289"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83227" y="12118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806165"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455656" y="360662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34</a:t>
              </a:r>
            </a:p>
          </p:txBody>
        </p:sp>
        <p:sp>
          <p:nvSpPr>
            <p:cNvPr id="127" name="tx127"/>
            <p:cNvSpPr/>
            <p:nvPr/>
          </p:nvSpPr>
          <p:spPr>
            <a:xfrm>
              <a:off x="2570345" y="3217981"/>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8" name="tx128"/>
            <p:cNvSpPr/>
            <p:nvPr/>
          </p:nvSpPr>
          <p:spPr>
            <a:xfrm>
              <a:off x="3685034"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4799724" y="18382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5691475" y="19443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1" name="tx131"/>
            <p:cNvSpPr/>
            <p:nvPr/>
          </p:nvSpPr>
          <p:spPr>
            <a:xfrm>
              <a:off x="5914413" y="19443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2" name="tx132"/>
            <p:cNvSpPr/>
            <p:nvPr/>
          </p:nvSpPr>
          <p:spPr>
            <a:xfrm>
              <a:off x="6137351" y="19089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3" name="tx133"/>
            <p:cNvSpPr/>
            <p:nvPr/>
          </p:nvSpPr>
          <p:spPr>
            <a:xfrm>
              <a:off x="6360289" y="18382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83227" y="18028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806165" y="1767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8994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311555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508103" y="233167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0" name="tx140"/>
            <p:cNvSpPr/>
            <p:nvPr/>
          </p:nvSpPr>
          <p:spPr>
            <a:xfrm>
              <a:off x="508103" y="15477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0" name="tx160"/>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1" name="rc161"/>
            <p:cNvSpPr/>
            <p:nvPr/>
          </p:nvSpPr>
          <p:spPr>
            <a:xfrm>
              <a:off x="1351923" y="5625304"/>
              <a:ext cx="201455" cy="201456"/>
            </a:xfrm>
            <a:prstGeom prst="rect">
              <a:avLst/>
            </a:prstGeom>
            <a:solidFill>
              <a:srgbClr val="80BD41">
                <a:alpha val="100000"/>
              </a:srgbClr>
            </a:solidFill>
          </p:spPr>
          <p:txBody>
            <a:bodyPr/>
            <a:lstStyle/>
            <a:p/>
          </p:txBody>
        </p:sp>
        <p:sp>
          <p:nvSpPr>
            <p:cNvPr id="162" name="rc162"/>
            <p:cNvSpPr/>
            <p:nvPr/>
          </p:nvSpPr>
          <p:spPr>
            <a:xfrm>
              <a:off x="3325498" y="5625304"/>
              <a:ext cx="201456" cy="201456"/>
            </a:xfrm>
            <a:prstGeom prst="rect">
              <a:avLst/>
            </a:prstGeom>
            <a:solidFill>
              <a:srgbClr val="1CABE2">
                <a:alpha val="100000"/>
              </a:srgbClr>
            </a:solidFill>
          </p:spPr>
          <p:txBody>
            <a:bodyPr/>
            <a:lstStyle/>
            <a:p/>
          </p:txBody>
        </p:sp>
        <p:sp>
          <p:nvSpPr>
            <p:cNvPr id="163" name="rc163"/>
            <p:cNvSpPr/>
            <p:nvPr/>
          </p:nvSpPr>
          <p:spPr>
            <a:xfrm>
              <a:off x="4382836" y="5625304"/>
              <a:ext cx="201456" cy="201456"/>
            </a:xfrm>
            <a:prstGeom prst="rect">
              <a:avLst/>
            </a:prstGeom>
            <a:solidFill>
              <a:srgbClr val="0058AB">
                <a:alpha val="100000"/>
              </a:srgbClr>
            </a:solidFill>
          </p:spPr>
          <p:txBody>
            <a:bodyPr/>
            <a:lstStyle/>
            <a:p/>
          </p:txBody>
        </p:sp>
        <p:sp>
          <p:nvSpPr>
            <p:cNvPr id="164" name="rc164"/>
            <p:cNvSpPr/>
            <p:nvPr/>
          </p:nvSpPr>
          <p:spPr>
            <a:xfrm>
              <a:off x="5370461" y="5625304"/>
              <a:ext cx="201456" cy="201456"/>
            </a:xfrm>
            <a:prstGeom prst="rect">
              <a:avLst/>
            </a:prstGeom>
            <a:solidFill>
              <a:srgbClr val="FFC20E">
                <a:alpha val="100000"/>
              </a:srgbClr>
            </a:solidFill>
          </p:spPr>
          <p:txBody>
            <a:bodyPr/>
            <a:lstStyle/>
            <a:p/>
          </p:txBody>
        </p:sp>
        <p:sp>
          <p:nvSpPr>
            <p:cNvPr id="165" name="rc165"/>
            <p:cNvSpPr/>
            <p:nvPr/>
          </p:nvSpPr>
          <p:spPr>
            <a:xfrm>
              <a:off x="7119206" y="5625304"/>
              <a:ext cx="201455" cy="201456"/>
            </a:xfrm>
            <a:prstGeom prst="rect">
              <a:avLst/>
            </a:prstGeom>
            <a:solidFill>
              <a:srgbClr val="F26A21">
                <a:alpha val="100000"/>
              </a:srgbClr>
            </a:solidFill>
          </p:spPr>
          <p:txBody>
            <a:bodyPr/>
            <a:lstStyle/>
            <a:p/>
          </p:txBody>
        </p:sp>
        <p:sp>
          <p:nvSpPr>
            <p:cNvPr id="166" name="tx166"/>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7" name="tx167"/>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8" name="tx168"/>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9" name="tx169"/>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0" name="tx170"/>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1" name="pl171"/>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4" name="tx174"/>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5" name="tx175"/>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6" name="tx176"/>
            <p:cNvSpPr/>
            <p:nvPr/>
          </p:nvSpPr>
          <p:spPr>
            <a:xfrm>
              <a:off x="1079223" y="579074"/>
              <a:ext cx="46635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Niger</a:t>
              </a:r>
            </a:p>
          </p:txBody>
        </p:sp>
        <p:sp>
          <p:nvSpPr>
            <p:cNvPr id="177" name="tx177"/>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Niger devrait connaître une forte augmentation (10 000 à 50 000) du nombre de nourrissons survivants d'ici 2030. Par conséquent, pour maintenir la couverture actuelle, il faut vacciner un nombre croissant d'enfants.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258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2639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6269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7610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7667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7723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860947"/>
              <a:ext cx="214223" cy="4014597"/>
            </a:xfrm>
            <a:prstGeom prst="rect">
              <a:avLst/>
            </a:prstGeom>
            <a:solidFill>
              <a:srgbClr val="0058AB">
                <a:alpha val="100000"/>
              </a:srgbClr>
            </a:solidFill>
          </p:spPr>
          <p:txBody>
            <a:bodyPr/>
            <a:lstStyle/>
            <a:p/>
          </p:txBody>
        </p:sp>
        <p:sp>
          <p:nvSpPr>
            <p:cNvPr id="39" name="rc39"/>
            <p:cNvSpPr/>
            <p:nvPr/>
          </p:nvSpPr>
          <p:spPr>
            <a:xfrm>
              <a:off x="1589675" y="891328"/>
              <a:ext cx="214223" cy="3984217"/>
            </a:xfrm>
            <a:prstGeom prst="rect">
              <a:avLst/>
            </a:prstGeom>
            <a:solidFill>
              <a:srgbClr val="0058AB">
                <a:alpha val="100000"/>
              </a:srgbClr>
            </a:solidFill>
          </p:spPr>
          <p:txBody>
            <a:bodyPr/>
            <a:lstStyle/>
            <a:p/>
          </p:txBody>
        </p:sp>
        <p:sp>
          <p:nvSpPr>
            <p:cNvPr id="40" name="rc40"/>
            <p:cNvSpPr/>
            <p:nvPr/>
          </p:nvSpPr>
          <p:spPr>
            <a:xfrm>
              <a:off x="1827702" y="1012877"/>
              <a:ext cx="214223" cy="3862667"/>
            </a:xfrm>
            <a:prstGeom prst="rect">
              <a:avLst/>
            </a:prstGeom>
            <a:solidFill>
              <a:srgbClr val="0058AB">
                <a:alpha val="100000"/>
              </a:srgbClr>
            </a:solidFill>
          </p:spPr>
          <p:txBody>
            <a:bodyPr/>
            <a:lstStyle/>
            <a:p/>
          </p:txBody>
        </p:sp>
        <p:sp>
          <p:nvSpPr>
            <p:cNvPr id="41" name="rc41"/>
            <p:cNvSpPr/>
            <p:nvPr/>
          </p:nvSpPr>
          <p:spPr>
            <a:xfrm>
              <a:off x="2065728" y="1059995"/>
              <a:ext cx="214223" cy="3815550"/>
            </a:xfrm>
            <a:prstGeom prst="rect">
              <a:avLst/>
            </a:prstGeom>
            <a:solidFill>
              <a:srgbClr val="0058AB">
                <a:alpha val="100000"/>
              </a:srgbClr>
            </a:solidFill>
          </p:spPr>
          <p:txBody>
            <a:bodyPr/>
            <a:lstStyle/>
            <a:p/>
          </p:txBody>
        </p:sp>
        <p:sp>
          <p:nvSpPr>
            <p:cNvPr id="42" name="rc42"/>
            <p:cNvSpPr/>
            <p:nvPr/>
          </p:nvSpPr>
          <p:spPr>
            <a:xfrm>
              <a:off x="2303754" y="1195435"/>
              <a:ext cx="214223" cy="3680109"/>
            </a:xfrm>
            <a:prstGeom prst="rect">
              <a:avLst/>
            </a:prstGeom>
            <a:solidFill>
              <a:srgbClr val="0058AB">
                <a:alpha val="100000"/>
              </a:srgbClr>
            </a:solidFill>
          </p:spPr>
          <p:txBody>
            <a:bodyPr/>
            <a:lstStyle/>
            <a:p/>
          </p:txBody>
        </p:sp>
        <p:sp>
          <p:nvSpPr>
            <p:cNvPr id="43" name="rc43"/>
            <p:cNvSpPr/>
            <p:nvPr/>
          </p:nvSpPr>
          <p:spPr>
            <a:xfrm>
              <a:off x="2541780" y="1252195"/>
              <a:ext cx="214223" cy="3623350"/>
            </a:xfrm>
            <a:prstGeom prst="rect">
              <a:avLst/>
            </a:prstGeom>
            <a:solidFill>
              <a:srgbClr val="0058AB">
                <a:alpha val="100000"/>
              </a:srgbClr>
            </a:solidFill>
          </p:spPr>
          <p:txBody>
            <a:bodyPr/>
            <a:lstStyle/>
            <a:p/>
          </p:txBody>
        </p:sp>
        <p:sp>
          <p:nvSpPr>
            <p:cNvPr id="44" name="rc44"/>
            <p:cNvSpPr/>
            <p:nvPr/>
          </p:nvSpPr>
          <p:spPr>
            <a:xfrm>
              <a:off x="2779807" y="1677228"/>
              <a:ext cx="214223" cy="3198317"/>
            </a:xfrm>
            <a:prstGeom prst="rect">
              <a:avLst/>
            </a:prstGeom>
            <a:solidFill>
              <a:srgbClr val="0058AB">
                <a:alpha val="100000"/>
              </a:srgbClr>
            </a:solidFill>
          </p:spPr>
          <p:txBody>
            <a:bodyPr/>
            <a:lstStyle/>
            <a:p/>
          </p:txBody>
        </p:sp>
        <p:sp>
          <p:nvSpPr>
            <p:cNvPr id="45" name="rc45"/>
            <p:cNvSpPr/>
            <p:nvPr/>
          </p:nvSpPr>
          <p:spPr>
            <a:xfrm>
              <a:off x="3017833" y="2034742"/>
              <a:ext cx="214223" cy="2840803"/>
            </a:xfrm>
            <a:prstGeom prst="rect">
              <a:avLst/>
            </a:prstGeom>
            <a:solidFill>
              <a:srgbClr val="0058AB">
                <a:alpha val="100000"/>
              </a:srgbClr>
            </a:solidFill>
          </p:spPr>
          <p:txBody>
            <a:bodyPr/>
            <a:lstStyle/>
            <a:p/>
          </p:txBody>
        </p:sp>
        <p:sp>
          <p:nvSpPr>
            <p:cNvPr id="46" name="rc46"/>
            <p:cNvSpPr/>
            <p:nvPr/>
          </p:nvSpPr>
          <p:spPr>
            <a:xfrm>
              <a:off x="3255859" y="2609249"/>
              <a:ext cx="214223" cy="2266296"/>
            </a:xfrm>
            <a:prstGeom prst="rect">
              <a:avLst/>
            </a:prstGeom>
            <a:solidFill>
              <a:srgbClr val="0058AB">
                <a:alpha val="100000"/>
              </a:srgbClr>
            </a:solidFill>
          </p:spPr>
          <p:txBody>
            <a:bodyPr/>
            <a:lstStyle/>
            <a:p/>
          </p:txBody>
        </p:sp>
        <p:sp>
          <p:nvSpPr>
            <p:cNvPr id="47" name="rc47"/>
            <p:cNvSpPr/>
            <p:nvPr/>
          </p:nvSpPr>
          <p:spPr>
            <a:xfrm>
              <a:off x="3493885" y="3025069"/>
              <a:ext cx="214223" cy="1850476"/>
            </a:xfrm>
            <a:prstGeom prst="rect">
              <a:avLst/>
            </a:prstGeom>
            <a:solidFill>
              <a:srgbClr val="0058AB">
                <a:alpha val="100000"/>
              </a:srgbClr>
            </a:solidFill>
          </p:spPr>
          <p:txBody>
            <a:bodyPr/>
            <a:lstStyle/>
            <a:p/>
          </p:txBody>
        </p:sp>
        <p:sp>
          <p:nvSpPr>
            <p:cNvPr id="48" name="rc48"/>
            <p:cNvSpPr/>
            <p:nvPr/>
          </p:nvSpPr>
          <p:spPr>
            <a:xfrm>
              <a:off x="3731911" y="3170736"/>
              <a:ext cx="214223" cy="1704809"/>
            </a:xfrm>
            <a:prstGeom prst="rect">
              <a:avLst/>
            </a:prstGeom>
            <a:solidFill>
              <a:srgbClr val="0058AB">
                <a:alpha val="100000"/>
              </a:srgbClr>
            </a:solidFill>
          </p:spPr>
          <p:txBody>
            <a:bodyPr/>
            <a:lstStyle/>
            <a:p/>
          </p:txBody>
        </p:sp>
        <p:sp>
          <p:nvSpPr>
            <p:cNvPr id="49" name="rc49"/>
            <p:cNvSpPr/>
            <p:nvPr/>
          </p:nvSpPr>
          <p:spPr>
            <a:xfrm>
              <a:off x="3969938" y="3432832"/>
              <a:ext cx="214223" cy="1442713"/>
            </a:xfrm>
            <a:prstGeom prst="rect">
              <a:avLst/>
            </a:prstGeom>
            <a:solidFill>
              <a:srgbClr val="0058AB">
                <a:alpha val="100000"/>
              </a:srgbClr>
            </a:solidFill>
          </p:spPr>
          <p:txBody>
            <a:bodyPr/>
            <a:lstStyle/>
            <a:p/>
          </p:txBody>
        </p:sp>
        <p:sp>
          <p:nvSpPr>
            <p:cNvPr id="50" name="rc50"/>
            <p:cNvSpPr/>
            <p:nvPr/>
          </p:nvSpPr>
          <p:spPr>
            <a:xfrm>
              <a:off x="4207964" y="3500767"/>
              <a:ext cx="214223" cy="1374778"/>
            </a:xfrm>
            <a:prstGeom prst="rect">
              <a:avLst/>
            </a:prstGeom>
            <a:solidFill>
              <a:srgbClr val="0058AB">
                <a:alpha val="100000"/>
              </a:srgbClr>
            </a:solidFill>
          </p:spPr>
          <p:txBody>
            <a:bodyPr/>
            <a:lstStyle/>
            <a:p/>
          </p:txBody>
        </p:sp>
        <p:sp>
          <p:nvSpPr>
            <p:cNvPr id="51" name="rc51"/>
            <p:cNvSpPr/>
            <p:nvPr/>
          </p:nvSpPr>
          <p:spPr>
            <a:xfrm>
              <a:off x="4445990" y="3677659"/>
              <a:ext cx="214223" cy="1197886"/>
            </a:xfrm>
            <a:prstGeom prst="rect">
              <a:avLst/>
            </a:prstGeom>
            <a:solidFill>
              <a:srgbClr val="0058AB">
                <a:alpha val="100000"/>
              </a:srgbClr>
            </a:solidFill>
          </p:spPr>
          <p:txBody>
            <a:bodyPr/>
            <a:lstStyle/>
            <a:p/>
          </p:txBody>
        </p:sp>
        <p:sp>
          <p:nvSpPr>
            <p:cNvPr id="52" name="rc52"/>
            <p:cNvSpPr/>
            <p:nvPr/>
          </p:nvSpPr>
          <p:spPr>
            <a:xfrm>
              <a:off x="4684016" y="4317398"/>
              <a:ext cx="214223" cy="558147"/>
            </a:xfrm>
            <a:prstGeom prst="rect">
              <a:avLst/>
            </a:prstGeom>
            <a:solidFill>
              <a:srgbClr val="0058AB">
                <a:alpha val="100000"/>
              </a:srgbClr>
            </a:solidFill>
          </p:spPr>
          <p:txBody>
            <a:bodyPr/>
            <a:lstStyle/>
            <a:p/>
          </p:txBody>
        </p:sp>
        <p:sp>
          <p:nvSpPr>
            <p:cNvPr id="53" name="rc53"/>
            <p:cNvSpPr/>
            <p:nvPr/>
          </p:nvSpPr>
          <p:spPr>
            <a:xfrm>
              <a:off x="4922043" y="4075157"/>
              <a:ext cx="214223" cy="800388"/>
            </a:xfrm>
            <a:prstGeom prst="rect">
              <a:avLst/>
            </a:prstGeom>
            <a:solidFill>
              <a:srgbClr val="0058AB">
                <a:alpha val="100000"/>
              </a:srgbClr>
            </a:solidFill>
          </p:spPr>
          <p:txBody>
            <a:bodyPr/>
            <a:lstStyle/>
            <a:p/>
          </p:txBody>
        </p:sp>
        <p:sp>
          <p:nvSpPr>
            <p:cNvPr id="54" name="rc54"/>
            <p:cNvSpPr/>
            <p:nvPr/>
          </p:nvSpPr>
          <p:spPr>
            <a:xfrm>
              <a:off x="5160069" y="3940457"/>
              <a:ext cx="214223" cy="935087"/>
            </a:xfrm>
            <a:prstGeom prst="rect">
              <a:avLst/>
            </a:prstGeom>
            <a:solidFill>
              <a:srgbClr val="0058AB">
                <a:alpha val="100000"/>
              </a:srgbClr>
            </a:solidFill>
          </p:spPr>
          <p:txBody>
            <a:bodyPr/>
            <a:lstStyle/>
            <a:p/>
          </p:txBody>
        </p:sp>
        <p:sp>
          <p:nvSpPr>
            <p:cNvPr id="55" name="rc55"/>
            <p:cNvSpPr/>
            <p:nvPr/>
          </p:nvSpPr>
          <p:spPr>
            <a:xfrm>
              <a:off x="5398095" y="4280637"/>
              <a:ext cx="214223" cy="594908"/>
            </a:xfrm>
            <a:prstGeom prst="rect">
              <a:avLst/>
            </a:prstGeom>
            <a:solidFill>
              <a:srgbClr val="0058AB">
                <a:alpha val="100000"/>
              </a:srgbClr>
            </a:solidFill>
          </p:spPr>
          <p:txBody>
            <a:bodyPr/>
            <a:lstStyle/>
            <a:p/>
          </p:txBody>
        </p:sp>
        <p:sp>
          <p:nvSpPr>
            <p:cNvPr id="56" name="rc56"/>
            <p:cNvSpPr/>
            <p:nvPr/>
          </p:nvSpPr>
          <p:spPr>
            <a:xfrm>
              <a:off x="5636121" y="3788306"/>
              <a:ext cx="214223" cy="1087239"/>
            </a:xfrm>
            <a:prstGeom prst="rect">
              <a:avLst/>
            </a:prstGeom>
            <a:solidFill>
              <a:srgbClr val="0058AB">
                <a:alpha val="100000"/>
              </a:srgbClr>
            </a:solidFill>
          </p:spPr>
          <p:txBody>
            <a:bodyPr/>
            <a:lstStyle/>
            <a:p/>
          </p:txBody>
        </p:sp>
        <p:sp>
          <p:nvSpPr>
            <p:cNvPr id="57" name="rc57"/>
            <p:cNvSpPr/>
            <p:nvPr/>
          </p:nvSpPr>
          <p:spPr>
            <a:xfrm>
              <a:off x="5874148" y="3894132"/>
              <a:ext cx="214223" cy="981412"/>
            </a:xfrm>
            <a:prstGeom prst="rect">
              <a:avLst/>
            </a:prstGeom>
            <a:solidFill>
              <a:srgbClr val="0058AB">
                <a:alpha val="100000"/>
              </a:srgbClr>
            </a:solidFill>
          </p:spPr>
          <p:txBody>
            <a:bodyPr/>
            <a:lstStyle/>
            <a:p/>
          </p:txBody>
        </p:sp>
        <p:sp>
          <p:nvSpPr>
            <p:cNvPr id="58" name="rc58"/>
            <p:cNvSpPr/>
            <p:nvPr/>
          </p:nvSpPr>
          <p:spPr>
            <a:xfrm>
              <a:off x="6112174" y="4003363"/>
              <a:ext cx="214223" cy="872182"/>
            </a:xfrm>
            <a:prstGeom prst="rect">
              <a:avLst/>
            </a:prstGeom>
            <a:solidFill>
              <a:srgbClr val="0058AB">
                <a:alpha val="100000"/>
              </a:srgbClr>
            </a:solidFill>
          </p:spPr>
          <p:txBody>
            <a:bodyPr/>
            <a:lstStyle/>
            <a:p/>
          </p:txBody>
        </p:sp>
        <p:sp>
          <p:nvSpPr>
            <p:cNvPr id="59" name="rc59"/>
            <p:cNvSpPr/>
            <p:nvPr/>
          </p:nvSpPr>
          <p:spPr>
            <a:xfrm>
              <a:off x="6350200" y="4115063"/>
              <a:ext cx="214223" cy="760482"/>
            </a:xfrm>
            <a:prstGeom prst="rect">
              <a:avLst/>
            </a:prstGeom>
            <a:solidFill>
              <a:srgbClr val="0058AB">
                <a:alpha val="100000"/>
              </a:srgbClr>
            </a:solidFill>
          </p:spPr>
          <p:txBody>
            <a:bodyPr/>
            <a:lstStyle/>
            <a:p/>
          </p:txBody>
        </p:sp>
        <p:sp>
          <p:nvSpPr>
            <p:cNvPr id="60" name="rc60"/>
            <p:cNvSpPr/>
            <p:nvPr/>
          </p:nvSpPr>
          <p:spPr>
            <a:xfrm>
              <a:off x="6588226" y="4351365"/>
              <a:ext cx="214223" cy="524179"/>
            </a:xfrm>
            <a:prstGeom prst="rect">
              <a:avLst/>
            </a:prstGeom>
            <a:solidFill>
              <a:srgbClr val="0058AB">
                <a:alpha val="100000"/>
              </a:srgbClr>
            </a:solidFill>
          </p:spPr>
          <p:txBody>
            <a:bodyPr/>
            <a:lstStyle/>
            <a:p/>
          </p:txBody>
        </p:sp>
        <p:sp>
          <p:nvSpPr>
            <p:cNvPr id="61" name="rc61"/>
            <p:cNvSpPr/>
            <p:nvPr/>
          </p:nvSpPr>
          <p:spPr>
            <a:xfrm>
              <a:off x="6826253" y="4063696"/>
              <a:ext cx="214223" cy="811849"/>
            </a:xfrm>
            <a:prstGeom prst="rect">
              <a:avLst/>
            </a:prstGeom>
            <a:solidFill>
              <a:srgbClr val="0058AB">
                <a:alpha val="100000"/>
              </a:srgbClr>
            </a:solidFill>
          </p:spPr>
          <p:txBody>
            <a:bodyPr/>
            <a:lstStyle/>
            <a:p/>
          </p:txBody>
        </p:sp>
        <p:sp>
          <p:nvSpPr>
            <p:cNvPr id="62" name="rc62"/>
            <p:cNvSpPr/>
            <p:nvPr/>
          </p:nvSpPr>
          <p:spPr>
            <a:xfrm>
              <a:off x="7064279" y="4183751"/>
              <a:ext cx="214223" cy="691794"/>
            </a:xfrm>
            <a:prstGeom prst="rect">
              <a:avLst/>
            </a:prstGeom>
            <a:solidFill>
              <a:srgbClr val="0058AB">
                <a:alpha val="100000"/>
              </a:srgbClr>
            </a:solidFill>
          </p:spPr>
          <p:txBody>
            <a:bodyPr/>
            <a:lstStyle/>
            <a:p/>
          </p:txBody>
        </p:sp>
        <p:sp>
          <p:nvSpPr>
            <p:cNvPr id="63" name="rc63"/>
            <p:cNvSpPr/>
            <p:nvPr/>
          </p:nvSpPr>
          <p:spPr>
            <a:xfrm>
              <a:off x="8492436" y="4384839"/>
              <a:ext cx="214223" cy="490706"/>
            </a:xfrm>
            <a:prstGeom prst="rect">
              <a:avLst/>
            </a:prstGeom>
            <a:solidFill>
              <a:srgbClr val="69DBFF">
                <a:alpha val="100000"/>
              </a:srgbClr>
            </a:solidFill>
          </p:spPr>
          <p:txBody>
            <a:bodyPr/>
            <a:lstStyle/>
            <a:p/>
          </p:txBody>
        </p:sp>
        <p:sp>
          <p:nvSpPr>
            <p:cNvPr id="64" name="pl64"/>
            <p:cNvSpPr/>
            <p:nvPr/>
          </p:nvSpPr>
          <p:spPr>
            <a:xfrm>
              <a:off x="6219286" y="3894132"/>
              <a:ext cx="2380262" cy="490706"/>
            </a:xfrm>
            <a:custGeom>
              <a:avLst/>
              <a:pathLst>
                <a:path w="2380262" h="490706">
                  <a:moveTo>
                    <a:pt x="0" y="0"/>
                  </a:moveTo>
                  <a:lnTo>
                    <a:pt x="238026" y="49070"/>
                  </a:lnTo>
                  <a:lnTo>
                    <a:pt x="476052" y="98141"/>
                  </a:lnTo>
                  <a:lnTo>
                    <a:pt x="714078" y="147211"/>
                  </a:lnTo>
                  <a:lnTo>
                    <a:pt x="952104" y="196282"/>
                  </a:lnTo>
                  <a:lnTo>
                    <a:pt x="1190131" y="245353"/>
                  </a:lnTo>
                  <a:lnTo>
                    <a:pt x="1428157" y="294423"/>
                  </a:lnTo>
                  <a:lnTo>
                    <a:pt x="1666183" y="343494"/>
                  </a:lnTo>
                  <a:lnTo>
                    <a:pt x="1904209" y="392565"/>
                  </a:lnTo>
                  <a:lnTo>
                    <a:pt x="2142236" y="441635"/>
                  </a:lnTo>
                  <a:lnTo>
                    <a:pt x="2380262" y="490706"/>
                  </a:lnTo>
                </a:path>
              </a:pathLst>
            </a:custGeom>
            <a:ln w="13550" cap="flat">
              <a:solidFill>
                <a:srgbClr val="000000">
                  <a:alpha val="100000"/>
                </a:srgbClr>
              </a:solidFill>
              <a:prstDash val="solid"/>
              <a:round/>
            </a:ln>
          </p:spPr>
          <p:txBody>
            <a:bodyPr/>
            <a:lstStyle/>
            <a:p/>
          </p:txBody>
        </p:sp>
        <p:sp>
          <p:nvSpPr>
            <p:cNvPr id="65" name="pt65"/>
            <p:cNvSpPr/>
            <p:nvPr/>
          </p:nvSpPr>
          <p:spPr>
            <a:xfrm>
              <a:off x="6194460" y="3869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3918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39674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016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065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114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1637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212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261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3109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360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186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2192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9198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8" name="rc108"/>
            <p:cNvSpPr/>
            <p:nvPr/>
          </p:nvSpPr>
          <p:spPr>
            <a:xfrm>
              <a:off x="3693168" y="5761013"/>
              <a:ext cx="201456" cy="201456"/>
            </a:xfrm>
            <a:prstGeom prst="rect">
              <a:avLst/>
            </a:prstGeom>
            <a:solidFill>
              <a:srgbClr val="0058AB">
                <a:alpha val="100000"/>
              </a:srgbClr>
            </a:solidFill>
          </p:spPr>
          <p:txBody>
            <a:bodyPr/>
            <a:lstStyle/>
            <a:p/>
          </p:txBody>
        </p:sp>
        <p:sp>
          <p:nvSpPr>
            <p:cNvPr id="109" name="rc109"/>
            <p:cNvSpPr/>
            <p:nvPr/>
          </p:nvSpPr>
          <p:spPr>
            <a:xfrm>
              <a:off x="4595254" y="5761013"/>
              <a:ext cx="201456" cy="201456"/>
            </a:xfrm>
            <a:prstGeom prst="rect">
              <a:avLst/>
            </a:prstGeom>
            <a:solidFill>
              <a:srgbClr val="69DBFF">
                <a:alpha val="100000"/>
              </a:srgbClr>
            </a:solidFill>
          </p:spPr>
          <p:txBody>
            <a:bodyPr/>
            <a:lstStyle/>
            <a:p/>
          </p:txBody>
        </p:sp>
        <p:sp>
          <p:nvSpPr>
            <p:cNvPr id="110" name="tx110"/>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395181" y="398022"/>
              <a:ext cx="72679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Niger</a:t>
              </a:r>
            </a:p>
          </p:txBody>
        </p:sp>
        <p:sp>
          <p:nvSpPr>
            <p:cNvPr id="113" name="tx113"/>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5" name="tx115"/>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6" name="tx116"/>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7" name="tx117"/>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12 %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8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1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3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5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7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16463"/>
              <a:ext cx="249522" cy="286233"/>
            </a:xfrm>
            <a:prstGeom prst="rect">
              <a:avLst/>
            </a:prstGeom>
            <a:solidFill>
              <a:srgbClr val="80BD41">
                <a:alpha val="100000"/>
              </a:srgbClr>
            </a:solidFill>
          </p:spPr>
          <p:txBody>
            <a:bodyPr/>
            <a:lstStyle/>
            <a:p/>
          </p:txBody>
        </p:sp>
        <p:sp>
          <p:nvSpPr>
            <p:cNvPr id="22" name="rc22"/>
            <p:cNvSpPr/>
            <p:nvPr/>
          </p:nvSpPr>
          <p:spPr>
            <a:xfrm>
              <a:off x="1296273" y="3480448"/>
              <a:ext cx="249522" cy="336014"/>
            </a:xfrm>
            <a:prstGeom prst="rect">
              <a:avLst/>
            </a:prstGeom>
            <a:solidFill>
              <a:srgbClr val="1CABE2">
                <a:alpha val="100000"/>
              </a:srgbClr>
            </a:solidFill>
          </p:spPr>
          <p:txBody>
            <a:bodyPr/>
            <a:lstStyle/>
            <a:p/>
          </p:txBody>
        </p:sp>
        <p:sp>
          <p:nvSpPr>
            <p:cNvPr id="23" name="rc23"/>
            <p:cNvSpPr/>
            <p:nvPr/>
          </p:nvSpPr>
          <p:spPr>
            <a:xfrm>
              <a:off x="1573521" y="3794877"/>
              <a:ext cx="249522" cy="307819"/>
            </a:xfrm>
            <a:prstGeom prst="rect">
              <a:avLst/>
            </a:prstGeom>
            <a:solidFill>
              <a:srgbClr val="80BD41">
                <a:alpha val="100000"/>
              </a:srgbClr>
            </a:solidFill>
          </p:spPr>
          <p:txBody>
            <a:bodyPr/>
            <a:lstStyle/>
            <a:p/>
          </p:txBody>
        </p:sp>
        <p:sp>
          <p:nvSpPr>
            <p:cNvPr id="24" name="rc24"/>
            <p:cNvSpPr/>
            <p:nvPr/>
          </p:nvSpPr>
          <p:spPr>
            <a:xfrm>
              <a:off x="1573521" y="3461405"/>
              <a:ext cx="249522" cy="333471"/>
            </a:xfrm>
            <a:prstGeom prst="rect">
              <a:avLst/>
            </a:prstGeom>
            <a:solidFill>
              <a:srgbClr val="1CABE2">
                <a:alpha val="100000"/>
              </a:srgbClr>
            </a:solidFill>
          </p:spPr>
          <p:txBody>
            <a:bodyPr/>
            <a:lstStyle/>
            <a:p/>
          </p:txBody>
        </p:sp>
        <p:sp>
          <p:nvSpPr>
            <p:cNvPr id="25" name="rc25"/>
            <p:cNvSpPr/>
            <p:nvPr/>
          </p:nvSpPr>
          <p:spPr>
            <a:xfrm>
              <a:off x="1850769" y="3766202"/>
              <a:ext cx="249522" cy="336494"/>
            </a:xfrm>
            <a:prstGeom prst="rect">
              <a:avLst/>
            </a:prstGeom>
            <a:solidFill>
              <a:srgbClr val="80BD41">
                <a:alpha val="100000"/>
              </a:srgbClr>
            </a:solidFill>
          </p:spPr>
          <p:txBody>
            <a:bodyPr/>
            <a:lstStyle/>
            <a:p/>
          </p:txBody>
        </p:sp>
        <p:sp>
          <p:nvSpPr>
            <p:cNvPr id="26" name="rc26"/>
            <p:cNvSpPr/>
            <p:nvPr/>
          </p:nvSpPr>
          <p:spPr>
            <a:xfrm>
              <a:off x="1850769" y="3442904"/>
              <a:ext cx="249522" cy="323298"/>
            </a:xfrm>
            <a:prstGeom prst="rect">
              <a:avLst/>
            </a:prstGeom>
            <a:solidFill>
              <a:srgbClr val="1CABE2">
                <a:alpha val="100000"/>
              </a:srgbClr>
            </a:solidFill>
          </p:spPr>
          <p:txBody>
            <a:bodyPr/>
            <a:lstStyle/>
            <a:p/>
          </p:txBody>
        </p:sp>
        <p:sp>
          <p:nvSpPr>
            <p:cNvPr id="27" name="rc27"/>
            <p:cNvSpPr/>
            <p:nvPr/>
          </p:nvSpPr>
          <p:spPr>
            <a:xfrm>
              <a:off x="2128016" y="3742573"/>
              <a:ext cx="249522" cy="360123"/>
            </a:xfrm>
            <a:prstGeom prst="rect">
              <a:avLst/>
            </a:prstGeom>
            <a:solidFill>
              <a:srgbClr val="80BD41">
                <a:alpha val="100000"/>
              </a:srgbClr>
            </a:solidFill>
          </p:spPr>
          <p:txBody>
            <a:bodyPr/>
            <a:lstStyle/>
            <a:p/>
          </p:txBody>
        </p:sp>
        <p:sp>
          <p:nvSpPr>
            <p:cNvPr id="28" name="rc28"/>
            <p:cNvSpPr/>
            <p:nvPr/>
          </p:nvSpPr>
          <p:spPr>
            <a:xfrm>
              <a:off x="2128016" y="3423218"/>
              <a:ext cx="249522" cy="319354"/>
            </a:xfrm>
            <a:prstGeom prst="rect">
              <a:avLst/>
            </a:prstGeom>
            <a:solidFill>
              <a:srgbClr val="1CABE2">
                <a:alpha val="100000"/>
              </a:srgbClr>
            </a:solidFill>
          </p:spPr>
          <p:txBody>
            <a:bodyPr/>
            <a:lstStyle/>
            <a:p/>
          </p:txBody>
        </p:sp>
        <p:sp>
          <p:nvSpPr>
            <p:cNvPr id="29" name="rc29"/>
            <p:cNvSpPr/>
            <p:nvPr/>
          </p:nvSpPr>
          <p:spPr>
            <a:xfrm>
              <a:off x="2405264" y="3710673"/>
              <a:ext cx="249522" cy="392024"/>
            </a:xfrm>
            <a:prstGeom prst="rect">
              <a:avLst/>
            </a:prstGeom>
            <a:solidFill>
              <a:srgbClr val="80BD41">
                <a:alpha val="100000"/>
              </a:srgbClr>
            </a:solidFill>
          </p:spPr>
          <p:txBody>
            <a:bodyPr/>
            <a:lstStyle/>
            <a:p/>
          </p:txBody>
        </p:sp>
        <p:sp>
          <p:nvSpPr>
            <p:cNvPr id="30" name="rc30"/>
            <p:cNvSpPr/>
            <p:nvPr/>
          </p:nvSpPr>
          <p:spPr>
            <a:xfrm>
              <a:off x="2405264" y="3402654"/>
              <a:ext cx="249522" cy="308018"/>
            </a:xfrm>
            <a:prstGeom prst="rect">
              <a:avLst/>
            </a:prstGeom>
            <a:solidFill>
              <a:srgbClr val="1CABE2">
                <a:alpha val="100000"/>
              </a:srgbClr>
            </a:solidFill>
          </p:spPr>
          <p:txBody>
            <a:bodyPr/>
            <a:lstStyle/>
            <a:p/>
          </p:txBody>
        </p:sp>
        <p:sp>
          <p:nvSpPr>
            <p:cNvPr id="31" name="rc31"/>
            <p:cNvSpPr/>
            <p:nvPr/>
          </p:nvSpPr>
          <p:spPr>
            <a:xfrm>
              <a:off x="2682512" y="3683899"/>
              <a:ext cx="249522" cy="418797"/>
            </a:xfrm>
            <a:prstGeom prst="rect">
              <a:avLst/>
            </a:prstGeom>
            <a:solidFill>
              <a:srgbClr val="80BD41">
                <a:alpha val="100000"/>
              </a:srgbClr>
            </a:solidFill>
          </p:spPr>
          <p:txBody>
            <a:bodyPr/>
            <a:lstStyle/>
            <a:p/>
          </p:txBody>
        </p:sp>
        <p:sp>
          <p:nvSpPr>
            <p:cNvPr id="32" name="rc32"/>
            <p:cNvSpPr/>
            <p:nvPr/>
          </p:nvSpPr>
          <p:spPr>
            <a:xfrm>
              <a:off x="2682512" y="3380631"/>
              <a:ext cx="249522" cy="303267"/>
            </a:xfrm>
            <a:prstGeom prst="rect">
              <a:avLst/>
            </a:prstGeom>
            <a:solidFill>
              <a:srgbClr val="1CABE2">
                <a:alpha val="100000"/>
              </a:srgbClr>
            </a:solidFill>
          </p:spPr>
          <p:txBody>
            <a:bodyPr/>
            <a:lstStyle/>
            <a:p/>
          </p:txBody>
        </p:sp>
        <p:sp>
          <p:nvSpPr>
            <p:cNvPr id="33" name="rc33"/>
            <p:cNvSpPr/>
            <p:nvPr/>
          </p:nvSpPr>
          <p:spPr>
            <a:xfrm>
              <a:off x="2959759" y="3626798"/>
              <a:ext cx="249522" cy="475899"/>
            </a:xfrm>
            <a:prstGeom prst="rect">
              <a:avLst/>
            </a:prstGeom>
            <a:solidFill>
              <a:srgbClr val="80BD41">
                <a:alpha val="100000"/>
              </a:srgbClr>
            </a:solidFill>
          </p:spPr>
          <p:txBody>
            <a:bodyPr/>
            <a:lstStyle/>
            <a:p/>
          </p:txBody>
        </p:sp>
        <p:sp>
          <p:nvSpPr>
            <p:cNvPr id="34" name="rc34"/>
            <p:cNvSpPr/>
            <p:nvPr/>
          </p:nvSpPr>
          <p:spPr>
            <a:xfrm>
              <a:off x="2959759" y="3359104"/>
              <a:ext cx="249522" cy="267693"/>
            </a:xfrm>
            <a:prstGeom prst="rect">
              <a:avLst/>
            </a:prstGeom>
            <a:solidFill>
              <a:srgbClr val="1CABE2">
                <a:alpha val="100000"/>
              </a:srgbClr>
            </a:solidFill>
          </p:spPr>
          <p:txBody>
            <a:bodyPr/>
            <a:lstStyle/>
            <a:p/>
          </p:txBody>
        </p:sp>
        <p:sp>
          <p:nvSpPr>
            <p:cNvPr id="35" name="rc35"/>
            <p:cNvSpPr/>
            <p:nvPr/>
          </p:nvSpPr>
          <p:spPr>
            <a:xfrm>
              <a:off x="3237007" y="3573466"/>
              <a:ext cx="249522" cy="529231"/>
            </a:xfrm>
            <a:prstGeom prst="rect">
              <a:avLst/>
            </a:prstGeom>
            <a:solidFill>
              <a:srgbClr val="80BD41">
                <a:alpha val="100000"/>
              </a:srgbClr>
            </a:solidFill>
          </p:spPr>
          <p:txBody>
            <a:bodyPr/>
            <a:lstStyle/>
            <a:p/>
          </p:txBody>
        </p:sp>
        <p:sp>
          <p:nvSpPr>
            <p:cNvPr id="36" name="rc36"/>
            <p:cNvSpPr/>
            <p:nvPr/>
          </p:nvSpPr>
          <p:spPr>
            <a:xfrm>
              <a:off x="3237007" y="3335696"/>
              <a:ext cx="249522" cy="237770"/>
            </a:xfrm>
            <a:prstGeom prst="rect">
              <a:avLst/>
            </a:prstGeom>
            <a:solidFill>
              <a:srgbClr val="1CABE2">
                <a:alpha val="100000"/>
              </a:srgbClr>
            </a:solidFill>
          </p:spPr>
          <p:txBody>
            <a:bodyPr/>
            <a:lstStyle/>
            <a:p/>
          </p:txBody>
        </p:sp>
        <p:sp>
          <p:nvSpPr>
            <p:cNvPr id="37" name="rc37"/>
            <p:cNvSpPr/>
            <p:nvPr/>
          </p:nvSpPr>
          <p:spPr>
            <a:xfrm>
              <a:off x="3514255" y="3502030"/>
              <a:ext cx="249522" cy="600667"/>
            </a:xfrm>
            <a:prstGeom prst="rect">
              <a:avLst/>
            </a:prstGeom>
            <a:solidFill>
              <a:srgbClr val="80BD41">
                <a:alpha val="100000"/>
              </a:srgbClr>
            </a:solidFill>
          </p:spPr>
          <p:txBody>
            <a:bodyPr/>
            <a:lstStyle/>
            <a:p/>
          </p:txBody>
        </p:sp>
        <p:sp>
          <p:nvSpPr>
            <p:cNvPr id="38" name="rc38"/>
            <p:cNvSpPr/>
            <p:nvPr/>
          </p:nvSpPr>
          <p:spPr>
            <a:xfrm>
              <a:off x="3514255" y="3312345"/>
              <a:ext cx="249522" cy="189684"/>
            </a:xfrm>
            <a:prstGeom prst="rect">
              <a:avLst/>
            </a:prstGeom>
            <a:solidFill>
              <a:srgbClr val="1CABE2">
                <a:alpha val="100000"/>
              </a:srgbClr>
            </a:solidFill>
          </p:spPr>
          <p:txBody>
            <a:bodyPr/>
            <a:lstStyle/>
            <a:p/>
          </p:txBody>
        </p:sp>
        <p:sp>
          <p:nvSpPr>
            <p:cNvPr id="39" name="rc39"/>
            <p:cNvSpPr/>
            <p:nvPr/>
          </p:nvSpPr>
          <p:spPr>
            <a:xfrm>
              <a:off x="3791502" y="3442415"/>
              <a:ext cx="249522" cy="660282"/>
            </a:xfrm>
            <a:prstGeom prst="rect">
              <a:avLst/>
            </a:prstGeom>
            <a:solidFill>
              <a:srgbClr val="80BD41">
                <a:alpha val="100000"/>
              </a:srgbClr>
            </a:solidFill>
          </p:spPr>
          <p:txBody>
            <a:bodyPr/>
            <a:lstStyle/>
            <a:p/>
          </p:txBody>
        </p:sp>
        <p:sp>
          <p:nvSpPr>
            <p:cNvPr id="40" name="rc40"/>
            <p:cNvSpPr/>
            <p:nvPr/>
          </p:nvSpPr>
          <p:spPr>
            <a:xfrm>
              <a:off x="3791502" y="3287533"/>
              <a:ext cx="249522" cy="154881"/>
            </a:xfrm>
            <a:prstGeom prst="rect">
              <a:avLst/>
            </a:prstGeom>
            <a:solidFill>
              <a:srgbClr val="1CABE2">
                <a:alpha val="100000"/>
              </a:srgbClr>
            </a:solidFill>
          </p:spPr>
          <p:txBody>
            <a:bodyPr/>
            <a:lstStyle/>
            <a:p/>
          </p:txBody>
        </p:sp>
        <p:sp>
          <p:nvSpPr>
            <p:cNvPr id="41" name="rc41"/>
            <p:cNvSpPr/>
            <p:nvPr/>
          </p:nvSpPr>
          <p:spPr>
            <a:xfrm>
              <a:off x="4068750" y="3406039"/>
              <a:ext cx="249522" cy="696658"/>
            </a:xfrm>
            <a:prstGeom prst="rect">
              <a:avLst/>
            </a:prstGeom>
            <a:solidFill>
              <a:srgbClr val="80BD41">
                <a:alpha val="100000"/>
              </a:srgbClr>
            </a:solidFill>
          </p:spPr>
          <p:txBody>
            <a:bodyPr/>
            <a:lstStyle/>
            <a:p/>
          </p:txBody>
        </p:sp>
        <p:sp>
          <p:nvSpPr>
            <p:cNvPr id="42" name="rc42"/>
            <p:cNvSpPr/>
            <p:nvPr/>
          </p:nvSpPr>
          <p:spPr>
            <a:xfrm>
              <a:off x="4068750" y="3263349"/>
              <a:ext cx="249522" cy="142689"/>
            </a:xfrm>
            <a:prstGeom prst="rect">
              <a:avLst/>
            </a:prstGeom>
            <a:solidFill>
              <a:srgbClr val="1CABE2">
                <a:alpha val="100000"/>
              </a:srgbClr>
            </a:solidFill>
          </p:spPr>
          <p:txBody>
            <a:bodyPr/>
            <a:lstStyle/>
            <a:p/>
          </p:txBody>
        </p:sp>
        <p:sp>
          <p:nvSpPr>
            <p:cNvPr id="43" name="rc43"/>
            <p:cNvSpPr/>
            <p:nvPr/>
          </p:nvSpPr>
          <p:spPr>
            <a:xfrm>
              <a:off x="4345998" y="3360933"/>
              <a:ext cx="249522" cy="741763"/>
            </a:xfrm>
            <a:prstGeom prst="rect">
              <a:avLst/>
            </a:prstGeom>
            <a:solidFill>
              <a:srgbClr val="80BD41">
                <a:alpha val="100000"/>
              </a:srgbClr>
            </a:solidFill>
          </p:spPr>
          <p:txBody>
            <a:bodyPr/>
            <a:lstStyle/>
            <a:p/>
          </p:txBody>
        </p:sp>
        <p:sp>
          <p:nvSpPr>
            <p:cNvPr id="44" name="rc44"/>
            <p:cNvSpPr/>
            <p:nvPr/>
          </p:nvSpPr>
          <p:spPr>
            <a:xfrm>
              <a:off x="4345998" y="3240181"/>
              <a:ext cx="249522" cy="120752"/>
            </a:xfrm>
            <a:prstGeom prst="rect">
              <a:avLst/>
            </a:prstGeom>
            <a:solidFill>
              <a:srgbClr val="1CABE2">
                <a:alpha val="100000"/>
              </a:srgbClr>
            </a:solidFill>
          </p:spPr>
          <p:txBody>
            <a:bodyPr/>
            <a:lstStyle/>
            <a:p/>
          </p:txBody>
        </p:sp>
        <p:sp>
          <p:nvSpPr>
            <p:cNvPr id="45" name="rc45"/>
            <p:cNvSpPr/>
            <p:nvPr/>
          </p:nvSpPr>
          <p:spPr>
            <a:xfrm>
              <a:off x="4623245" y="3332639"/>
              <a:ext cx="249522" cy="770057"/>
            </a:xfrm>
            <a:prstGeom prst="rect">
              <a:avLst/>
            </a:prstGeom>
            <a:solidFill>
              <a:srgbClr val="80BD41">
                <a:alpha val="100000"/>
              </a:srgbClr>
            </a:solidFill>
          </p:spPr>
          <p:txBody>
            <a:bodyPr/>
            <a:lstStyle/>
            <a:p/>
          </p:txBody>
        </p:sp>
        <p:sp>
          <p:nvSpPr>
            <p:cNvPr id="46" name="rc46"/>
            <p:cNvSpPr/>
            <p:nvPr/>
          </p:nvSpPr>
          <p:spPr>
            <a:xfrm>
              <a:off x="4623245" y="3217573"/>
              <a:ext cx="249522" cy="115066"/>
            </a:xfrm>
            <a:prstGeom prst="rect">
              <a:avLst/>
            </a:prstGeom>
            <a:solidFill>
              <a:srgbClr val="1CABE2">
                <a:alpha val="100000"/>
              </a:srgbClr>
            </a:solidFill>
          </p:spPr>
          <p:txBody>
            <a:bodyPr/>
            <a:lstStyle/>
            <a:p/>
          </p:txBody>
        </p:sp>
        <p:sp>
          <p:nvSpPr>
            <p:cNvPr id="47" name="rc47"/>
            <p:cNvSpPr/>
            <p:nvPr/>
          </p:nvSpPr>
          <p:spPr>
            <a:xfrm>
              <a:off x="4900493" y="3291496"/>
              <a:ext cx="249522" cy="811200"/>
            </a:xfrm>
            <a:prstGeom prst="rect">
              <a:avLst/>
            </a:prstGeom>
            <a:solidFill>
              <a:srgbClr val="80BD41">
                <a:alpha val="100000"/>
              </a:srgbClr>
            </a:solidFill>
          </p:spPr>
          <p:txBody>
            <a:bodyPr/>
            <a:lstStyle/>
            <a:p/>
          </p:txBody>
        </p:sp>
        <p:sp>
          <p:nvSpPr>
            <p:cNvPr id="48" name="rc48"/>
            <p:cNvSpPr/>
            <p:nvPr/>
          </p:nvSpPr>
          <p:spPr>
            <a:xfrm>
              <a:off x="4900493" y="3191235"/>
              <a:ext cx="249522" cy="100260"/>
            </a:xfrm>
            <a:prstGeom prst="rect">
              <a:avLst/>
            </a:prstGeom>
            <a:solidFill>
              <a:srgbClr val="1CABE2">
                <a:alpha val="100000"/>
              </a:srgbClr>
            </a:solidFill>
          </p:spPr>
          <p:txBody>
            <a:bodyPr/>
            <a:lstStyle/>
            <a:p/>
          </p:txBody>
        </p:sp>
        <p:sp>
          <p:nvSpPr>
            <p:cNvPr id="49" name="rc49"/>
            <p:cNvSpPr/>
            <p:nvPr/>
          </p:nvSpPr>
          <p:spPr>
            <a:xfrm>
              <a:off x="5177741" y="3215101"/>
              <a:ext cx="249522" cy="887596"/>
            </a:xfrm>
            <a:prstGeom prst="rect">
              <a:avLst/>
            </a:prstGeom>
            <a:solidFill>
              <a:srgbClr val="80BD41">
                <a:alpha val="100000"/>
              </a:srgbClr>
            </a:solidFill>
          </p:spPr>
          <p:txBody>
            <a:bodyPr/>
            <a:lstStyle/>
            <a:p/>
          </p:txBody>
        </p:sp>
        <p:sp>
          <p:nvSpPr>
            <p:cNvPr id="50" name="rc50"/>
            <p:cNvSpPr/>
            <p:nvPr/>
          </p:nvSpPr>
          <p:spPr>
            <a:xfrm>
              <a:off x="5177741" y="3168385"/>
              <a:ext cx="249522" cy="46715"/>
            </a:xfrm>
            <a:prstGeom prst="rect">
              <a:avLst/>
            </a:prstGeom>
            <a:solidFill>
              <a:srgbClr val="1CABE2">
                <a:alpha val="100000"/>
              </a:srgbClr>
            </a:solidFill>
          </p:spPr>
          <p:txBody>
            <a:bodyPr/>
            <a:lstStyle/>
            <a:p/>
          </p:txBody>
        </p:sp>
        <p:sp>
          <p:nvSpPr>
            <p:cNvPr id="51" name="rc51"/>
            <p:cNvSpPr/>
            <p:nvPr/>
          </p:nvSpPr>
          <p:spPr>
            <a:xfrm>
              <a:off x="5454988" y="3212674"/>
              <a:ext cx="249522" cy="890022"/>
            </a:xfrm>
            <a:prstGeom prst="rect">
              <a:avLst/>
            </a:prstGeom>
            <a:solidFill>
              <a:srgbClr val="80BD41">
                <a:alpha val="100000"/>
              </a:srgbClr>
            </a:solidFill>
          </p:spPr>
          <p:txBody>
            <a:bodyPr/>
            <a:lstStyle/>
            <a:p/>
          </p:txBody>
        </p:sp>
        <p:sp>
          <p:nvSpPr>
            <p:cNvPr id="52" name="rc52"/>
            <p:cNvSpPr/>
            <p:nvPr/>
          </p:nvSpPr>
          <p:spPr>
            <a:xfrm>
              <a:off x="5454988" y="3145683"/>
              <a:ext cx="249522" cy="66991"/>
            </a:xfrm>
            <a:prstGeom prst="rect">
              <a:avLst/>
            </a:prstGeom>
            <a:solidFill>
              <a:srgbClr val="1CABE2">
                <a:alpha val="100000"/>
              </a:srgbClr>
            </a:solidFill>
          </p:spPr>
          <p:txBody>
            <a:bodyPr/>
            <a:lstStyle/>
            <a:p/>
          </p:txBody>
        </p:sp>
        <p:sp>
          <p:nvSpPr>
            <p:cNvPr id="53" name="rc53"/>
            <p:cNvSpPr/>
            <p:nvPr/>
          </p:nvSpPr>
          <p:spPr>
            <a:xfrm>
              <a:off x="5732236" y="3202649"/>
              <a:ext cx="249522" cy="900048"/>
            </a:xfrm>
            <a:prstGeom prst="rect">
              <a:avLst/>
            </a:prstGeom>
            <a:solidFill>
              <a:srgbClr val="80BD41">
                <a:alpha val="100000"/>
              </a:srgbClr>
            </a:solidFill>
          </p:spPr>
          <p:txBody>
            <a:bodyPr/>
            <a:lstStyle/>
            <a:p/>
          </p:txBody>
        </p:sp>
        <p:sp>
          <p:nvSpPr>
            <p:cNvPr id="54" name="rc54"/>
            <p:cNvSpPr/>
            <p:nvPr/>
          </p:nvSpPr>
          <p:spPr>
            <a:xfrm>
              <a:off x="5732236" y="3124384"/>
              <a:ext cx="249522" cy="78265"/>
            </a:xfrm>
            <a:prstGeom prst="rect">
              <a:avLst/>
            </a:prstGeom>
            <a:solidFill>
              <a:srgbClr val="1CABE2">
                <a:alpha val="100000"/>
              </a:srgbClr>
            </a:solidFill>
          </p:spPr>
          <p:txBody>
            <a:bodyPr/>
            <a:lstStyle/>
            <a:p/>
          </p:txBody>
        </p:sp>
        <p:sp>
          <p:nvSpPr>
            <p:cNvPr id="55" name="rc55"/>
            <p:cNvSpPr/>
            <p:nvPr/>
          </p:nvSpPr>
          <p:spPr>
            <a:xfrm>
              <a:off x="6009484" y="3156636"/>
              <a:ext cx="249522" cy="946060"/>
            </a:xfrm>
            <a:prstGeom prst="rect">
              <a:avLst/>
            </a:prstGeom>
            <a:solidFill>
              <a:srgbClr val="80BD41">
                <a:alpha val="100000"/>
              </a:srgbClr>
            </a:solidFill>
          </p:spPr>
          <p:txBody>
            <a:bodyPr/>
            <a:lstStyle/>
            <a:p/>
          </p:txBody>
        </p:sp>
        <p:sp>
          <p:nvSpPr>
            <p:cNvPr id="56" name="rc56"/>
            <p:cNvSpPr/>
            <p:nvPr/>
          </p:nvSpPr>
          <p:spPr>
            <a:xfrm>
              <a:off x="6009484" y="3106844"/>
              <a:ext cx="249522" cy="49792"/>
            </a:xfrm>
            <a:prstGeom prst="rect">
              <a:avLst/>
            </a:prstGeom>
            <a:solidFill>
              <a:srgbClr val="1CABE2">
                <a:alpha val="100000"/>
              </a:srgbClr>
            </a:solidFill>
          </p:spPr>
          <p:txBody>
            <a:bodyPr/>
            <a:lstStyle/>
            <a:p/>
          </p:txBody>
        </p:sp>
        <p:sp>
          <p:nvSpPr>
            <p:cNvPr id="57" name="rc57"/>
            <p:cNvSpPr/>
            <p:nvPr/>
          </p:nvSpPr>
          <p:spPr>
            <a:xfrm>
              <a:off x="6286731" y="3182587"/>
              <a:ext cx="249522" cy="920110"/>
            </a:xfrm>
            <a:prstGeom prst="rect">
              <a:avLst/>
            </a:prstGeom>
            <a:solidFill>
              <a:srgbClr val="80BD41">
                <a:alpha val="100000"/>
              </a:srgbClr>
            </a:solidFill>
          </p:spPr>
          <p:txBody>
            <a:bodyPr/>
            <a:lstStyle/>
            <a:p/>
          </p:txBody>
        </p:sp>
        <p:sp>
          <p:nvSpPr>
            <p:cNvPr id="58" name="rc58"/>
            <p:cNvSpPr/>
            <p:nvPr/>
          </p:nvSpPr>
          <p:spPr>
            <a:xfrm>
              <a:off x="6286731" y="3091587"/>
              <a:ext cx="249522" cy="90999"/>
            </a:xfrm>
            <a:prstGeom prst="rect">
              <a:avLst/>
            </a:prstGeom>
            <a:solidFill>
              <a:srgbClr val="1CABE2">
                <a:alpha val="100000"/>
              </a:srgbClr>
            </a:solidFill>
          </p:spPr>
          <p:txBody>
            <a:bodyPr/>
            <a:lstStyle/>
            <a:p/>
          </p:txBody>
        </p:sp>
        <p:sp>
          <p:nvSpPr>
            <p:cNvPr id="59" name="rc59"/>
            <p:cNvSpPr/>
            <p:nvPr/>
          </p:nvSpPr>
          <p:spPr>
            <a:xfrm>
              <a:off x="6563979" y="3158061"/>
              <a:ext cx="249522" cy="944635"/>
            </a:xfrm>
            <a:prstGeom prst="rect">
              <a:avLst/>
            </a:prstGeom>
            <a:solidFill>
              <a:srgbClr val="80BD41">
                <a:alpha val="100000"/>
              </a:srgbClr>
            </a:solidFill>
          </p:spPr>
          <p:txBody>
            <a:bodyPr/>
            <a:lstStyle/>
            <a:p/>
          </p:txBody>
        </p:sp>
        <p:sp>
          <p:nvSpPr>
            <p:cNvPr id="60" name="rc60"/>
            <p:cNvSpPr/>
            <p:nvPr/>
          </p:nvSpPr>
          <p:spPr>
            <a:xfrm>
              <a:off x="6563979" y="3075919"/>
              <a:ext cx="249522" cy="82142"/>
            </a:xfrm>
            <a:prstGeom prst="rect">
              <a:avLst/>
            </a:prstGeom>
            <a:solidFill>
              <a:srgbClr val="1CABE2">
                <a:alpha val="100000"/>
              </a:srgbClr>
            </a:solidFill>
          </p:spPr>
          <p:txBody>
            <a:bodyPr/>
            <a:lstStyle/>
            <a:p/>
          </p:txBody>
        </p:sp>
        <p:sp>
          <p:nvSpPr>
            <p:cNvPr id="61" name="rc61"/>
            <p:cNvSpPr/>
            <p:nvPr/>
          </p:nvSpPr>
          <p:spPr>
            <a:xfrm>
              <a:off x="6841227" y="3132833"/>
              <a:ext cx="249522" cy="969863"/>
            </a:xfrm>
            <a:prstGeom prst="rect">
              <a:avLst/>
            </a:prstGeom>
            <a:solidFill>
              <a:srgbClr val="80BD41">
                <a:alpha val="100000"/>
              </a:srgbClr>
            </a:solidFill>
          </p:spPr>
          <p:txBody>
            <a:bodyPr/>
            <a:lstStyle/>
            <a:p/>
          </p:txBody>
        </p:sp>
        <p:sp>
          <p:nvSpPr>
            <p:cNvPr id="62" name="rc62"/>
            <p:cNvSpPr/>
            <p:nvPr/>
          </p:nvSpPr>
          <p:spPr>
            <a:xfrm>
              <a:off x="6841227" y="3059833"/>
              <a:ext cx="249522" cy="73000"/>
            </a:xfrm>
            <a:prstGeom prst="rect">
              <a:avLst/>
            </a:prstGeom>
            <a:solidFill>
              <a:srgbClr val="1CABE2">
                <a:alpha val="100000"/>
              </a:srgbClr>
            </a:solidFill>
          </p:spPr>
          <p:txBody>
            <a:bodyPr/>
            <a:lstStyle/>
            <a:p/>
          </p:txBody>
        </p:sp>
        <p:sp>
          <p:nvSpPr>
            <p:cNvPr id="63" name="rc63"/>
            <p:cNvSpPr/>
            <p:nvPr/>
          </p:nvSpPr>
          <p:spPr>
            <a:xfrm>
              <a:off x="7118474" y="3105499"/>
              <a:ext cx="249522" cy="997197"/>
            </a:xfrm>
            <a:prstGeom prst="rect">
              <a:avLst/>
            </a:prstGeom>
            <a:solidFill>
              <a:srgbClr val="80BD41">
                <a:alpha val="100000"/>
              </a:srgbClr>
            </a:solidFill>
          </p:spPr>
          <p:txBody>
            <a:bodyPr/>
            <a:lstStyle/>
            <a:p/>
          </p:txBody>
        </p:sp>
        <p:sp>
          <p:nvSpPr>
            <p:cNvPr id="64" name="rc64"/>
            <p:cNvSpPr/>
            <p:nvPr/>
          </p:nvSpPr>
          <p:spPr>
            <a:xfrm>
              <a:off x="7118474" y="3041848"/>
              <a:ext cx="249522" cy="63651"/>
            </a:xfrm>
            <a:prstGeom prst="rect">
              <a:avLst/>
            </a:prstGeom>
            <a:solidFill>
              <a:srgbClr val="1CABE2">
                <a:alpha val="100000"/>
              </a:srgbClr>
            </a:solidFill>
          </p:spPr>
          <p:txBody>
            <a:bodyPr/>
            <a:lstStyle/>
            <a:p/>
          </p:txBody>
        </p:sp>
        <p:sp>
          <p:nvSpPr>
            <p:cNvPr id="65" name="rc65"/>
            <p:cNvSpPr/>
            <p:nvPr/>
          </p:nvSpPr>
          <p:spPr>
            <a:xfrm>
              <a:off x="7395722" y="3049738"/>
              <a:ext cx="249522" cy="1052958"/>
            </a:xfrm>
            <a:prstGeom prst="rect">
              <a:avLst/>
            </a:prstGeom>
            <a:solidFill>
              <a:srgbClr val="80BD41">
                <a:alpha val="100000"/>
              </a:srgbClr>
            </a:solidFill>
          </p:spPr>
          <p:txBody>
            <a:bodyPr/>
            <a:lstStyle/>
            <a:p/>
          </p:txBody>
        </p:sp>
        <p:sp>
          <p:nvSpPr>
            <p:cNvPr id="66" name="rc66"/>
            <p:cNvSpPr/>
            <p:nvPr/>
          </p:nvSpPr>
          <p:spPr>
            <a:xfrm>
              <a:off x="7395722" y="3005865"/>
              <a:ext cx="249522" cy="43872"/>
            </a:xfrm>
            <a:prstGeom prst="rect">
              <a:avLst/>
            </a:prstGeom>
            <a:solidFill>
              <a:srgbClr val="1CABE2">
                <a:alpha val="100000"/>
              </a:srgbClr>
            </a:solidFill>
          </p:spPr>
          <p:txBody>
            <a:bodyPr/>
            <a:lstStyle/>
            <a:p/>
          </p:txBody>
        </p:sp>
        <p:sp>
          <p:nvSpPr>
            <p:cNvPr id="67" name="rc67"/>
            <p:cNvSpPr/>
            <p:nvPr/>
          </p:nvSpPr>
          <p:spPr>
            <a:xfrm>
              <a:off x="7672970" y="3038145"/>
              <a:ext cx="249522" cy="1064551"/>
            </a:xfrm>
            <a:prstGeom prst="rect">
              <a:avLst/>
            </a:prstGeom>
            <a:solidFill>
              <a:srgbClr val="80BD41">
                <a:alpha val="100000"/>
              </a:srgbClr>
            </a:solidFill>
          </p:spPr>
          <p:txBody>
            <a:bodyPr/>
            <a:lstStyle/>
            <a:p/>
          </p:txBody>
        </p:sp>
        <p:sp>
          <p:nvSpPr>
            <p:cNvPr id="68" name="rc68"/>
            <p:cNvSpPr/>
            <p:nvPr/>
          </p:nvSpPr>
          <p:spPr>
            <a:xfrm>
              <a:off x="7672970" y="2970195"/>
              <a:ext cx="249522" cy="67950"/>
            </a:xfrm>
            <a:prstGeom prst="rect">
              <a:avLst/>
            </a:prstGeom>
            <a:solidFill>
              <a:srgbClr val="1CABE2">
                <a:alpha val="100000"/>
              </a:srgbClr>
            </a:solidFill>
          </p:spPr>
          <p:txBody>
            <a:bodyPr/>
            <a:lstStyle/>
            <a:p/>
          </p:txBody>
        </p:sp>
        <p:sp>
          <p:nvSpPr>
            <p:cNvPr id="69" name="rc69"/>
            <p:cNvSpPr/>
            <p:nvPr/>
          </p:nvSpPr>
          <p:spPr>
            <a:xfrm>
              <a:off x="7950217" y="3002562"/>
              <a:ext cx="249522" cy="1100134"/>
            </a:xfrm>
            <a:prstGeom prst="rect">
              <a:avLst/>
            </a:prstGeom>
            <a:solidFill>
              <a:srgbClr val="80BD41">
                <a:alpha val="100000"/>
              </a:srgbClr>
            </a:solidFill>
          </p:spPr>
          <p:txBody>
            <a:bodyPr/>
            <a:lstStyle/>
            <a:p/>
          </p:txBody>
        </p:sp>
        <p:sp>
          <p:nvSpPr>
            <p:cNvPr id="70" name="rc70"/>
            <p:cNvSpPr/>
            <p:nvPr/>
          </p:nvSpPr>
          <p:spPr>
            <a:xfrm>
              <a:off x="7950217" y="2944660"/>
              <a:ext cx="249522" cy="57901"/>
            </a:xfrm>
            <a:prstGeom prst="rect">
              <a:avLst/>
            </a:prstGeom>
            <a:solidFill>
              <a:srgbClr val="1CABE2">
                <a:alpha val="100000"/>
              </a:srgbClr>
            </a:solidFill>
          </p:spPr>
          <p:txBody>
            <a:bodyPr/>
            <a:lstStyle/>
            <a:p/>
          </p:txBody>
        </p:sp>
        <p:sp>
          <p:nvSpPr>
            <p:cNvPr id="71" name="pl71"/>
            <p:cNvSpPr/>
            <p:nvPr/>
          </p:nvSpPr>
          <p:spPr>
            <a:xfrm>
              <a:off x="1421035" y="1323408"/>
              <a:ext cx="6653943" cy="1447546"/>
            </a:xfrm>
            <a:custGeom>
              <a:avLst/>
              <a:pathLst>
                <a:path w="6653943" h="1447546">
                  <a:moveTo>
                    <a:pt x="0" y="1447546"/>
                  </a:moveTo>
                  <a:lnTo>
                    <a:pt x="277247" y="1389644"/>
                  </a:lnTo>
                  <a:lnTo>
                    <a:pt x="554495" y="1302791"/>
                  </a:lnTo>
                  <a:lnTo>
                    <a:pt x="831742" y="1244889"/>
                  </a:lnTo>
                  <a:lnTo>
                    <a:pt x="1108990" y="1158036"/>
                  </a:lnTo>
                  <a:lnTo>
                    <a:pt x="1386238" y="1100135"/>
                  </a:lnTo>
                  <a:lnTo>
                    <a:pt x="1663485" y="926429"/>
                  </a:lnTo>
                  <a:lnTo>
                    <a:pt x="1940733" y="781674"/>
                  </a:lnTo>
                  <a:lnTo>
                    <a:pt x="2217981" y="579018"/>
                  </a:lnTo>
                  <a:lnTo>
                    <a:pt x="2495228" y="434263"/>
                  </a:lnTo>
                  <a:lnTo>
                    <a:pt x="2772476" y="376361"/>
                  </a:lnTo>
                  <a:lnTo>
                    <a:pt x="3049724" y="289509"/>
                  </a:lnTo>
                  <a:lnTo>
                    <a:pt x="3326971" y="260558"/>
                  </a:lnTo>
                  <a:lnTo>
                    <a:pt x="3604219" y="202656"/>
                  </a:lnTo>
                  <a:lnTo>
                    <a:pt x="3881467" y="28950"/>
                  </a:lnTo>
                  <a:lnTo>
                    <a:pt x="4158714" y="86852"/>
                  </a:lnTo>
                  <a:lnTo>
                    <a:pt x="4435962" y="115803"/>
                  </a:lnTo>
                  <a:lnTo>
                    <a:pt x="4713210" y="28950"/>
                  </a:lnTo>
                  <a:lnTo>
                    <a:pt x="4990457" y="144754"/>
                  </a:lnTo>
                  <a:lnTo>
                    <a:pt x="5267705" y="115803"/>
                  </a:lnTo>
                  <a:lnTo>
                    <a:pt x="5544953" y="86852"/>
                  </a:lnTo>
                  <a:lnTo>
                    <a:pt x="5822200" y="57901"/>
                  </a:lnTo>
                  <a:lnTo>
                    <a:pt x="6099448" y="0"/>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29607" y="3344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3" name="tx83"/>
            <p:cNvSpPr/>
            <p:nvPr/>
          </p:nvSpPr>
          <p:spPr>
            <a:xfrm>
              <a:off x="2715845" y="3244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4" name="tx84"/>
            <p:cNvSpPr/>
            <p:nvPr/>
          </p:nvSpPr>
          <p:spPr>
            <a:xfrm>
              <a:off x="4102084" y="3127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5" name="tx85"/>
            <p:cNvSpPr/>
            <p:nvPr/>
          </p:nvSpPr>
          <p:spPr>
            <a:xfrm>
              <a:off x="5488322" y="3009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86" name="tx86"/>
            <p:cNvSpPr/>
            <p:nvPr/>
          </p:nvSpPr>
          <p:spPr>
            <a:xfrm>
              <a:off x="6597312" y="2939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7" name="tx87"/>
            <p:cNvSpPr/>
            <p:nvPr/>
          </p:nvSpPr>
          <p:spPr>
            <a:xfrm>
              <a:off x="6874560" y="2923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88" name="tx88"/>
            <p:cNvSpPr/>
            <p:nvPr/>
          </p:nvSpPr>
          <p:spPr>
            <a:xfrm>
              <a:off x="7151808" y="2905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9" name="tx89"/>
            <p:cNvSpPr/>
            <p:nvPr/>
          </p:nvSpPr>
          <p:spPr>
            <a:xfrm>
              <a:off x="7429055" y="2869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0" name="tx90"/>
            <p:cNvSpPr/>
            <p:nvPr/>
          </p:nvSpPr>
          <p:spPr>
            <a:xfrm>
              <a:off x="7706303" y="2834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1" name="tx91"/>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2" name="pl92"/>
            <p:cNvSpPr/>
            <p:nvPr/>
          </p:nvSpPr>
          <p:spPr>
            <a:xfrm>
              <a:off x="1421035"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924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3" name="tx103"/>
            <p:cNvSpPr/>
            <p:nvPr/>
          </p:nvSpPr>
          <p:spPr>
            <a:xfrm>
              <a:off x="1329607" y="36133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04" name="tx104"/>
            <p:cNvSpPr/>
            <p:nvPr/>
          </p:nvSpPr>
          <p:spPr>
            <a:xfrm>
              <a:off x="2715845" y="3858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5" name="tx105"/>
            <p:cNvSpPr/>
            <p:nvPr/>
          </p:nvSpPr>
          <p:spPr>
            <a:xfrm>
              <a:off x="2715845" y="3497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06" name="tx106"/>
            <p:cNvSpPr/>
            <p:nvPr/>
          </p:nvSpPr>
          <p:spPr>
            <a:xfrm>
              <a:off x="4102084" y="3719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07" name="tx107"/>
            <p:cNvSpPr/>
            <p:nvPr/>
          </p:nvSpPr>
          <p:spPr>
            <a:xfrm>
              <a:off x="4102084" y="32996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08" name="tx108"/>
            <p:cNvSpPr/>
            <p:nvPr/>
          </p:nvSpPr>
          <p:spPr>
            <a:xfrm>
              <a:off x="5488322" y="3622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09" name="tx109"/>
            <p:cNvSpPr/>
            <p:nvPr/>
          </p:nvSpPr>
          <p:spPr>
            <a:xfrm>
              <a:off x="5488322" y="3144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0" name="tx110"/>
            <p:cNvSpPr/>
            <p:nvPr/>
          </p:nvSpPr>
          <p:spPr>
            <a:xfrm>
              <a:off x="6597312" y="3595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1" name="tx111"/>
            <p:cNvSpPr/>
            <p:nvPr/>
          </p:nvSpPr>
          <p:spPr>
            <a:xfrm>
              <a:off x="6597312" y="3081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2" name="tx112"/>
            <p:cNvSpPr/>
            <p:nvPr/>
          </p:nvSpPr>
          <p:spPr>
            <a:xfrm>
              <a:off x="6874560" y="3582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3" name="tx113"/>
            <p:cNvSpPr/>
            <p:nvPr/>
          </p:nvSpPr>
          <p:spPr>
            <a:xfrm>
              <a:off x="6874560" y="3061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4" name="tx114"/>
            <p:cNvSpPr/>
            <p:nvPr/>
          </p:nvSpPr>
          <p:spPr>
            <a:xfrm>
              <a:off x="7151808" y="3569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5" name="tx115"/>
            <p:cNvSpPr/>
            <p:nvPr/>
          </p:nvSpPr>
          <p:spPr>
            <a:xfrm>
              <a:off x="7151808" y="3038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7429055" y="3541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7" name="tx117"/>
            <p:cNvSpPr/>
            <p:nvPr/>
          </p:nvSpPr>
          <p:spPr>
            <a:xfrm>
              <a:off x="7429055" y="299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7706303" y="3535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19" name="tx119"/>
            <p:cNvSpPr/>
            <p:nvPr/>
          </p:nvSpPr>
          <p:spPr>
            <a:xfrm>
              <a:off x="7706303" y="2969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0" name="tx120"/>
            <p:cNvSpPr/>
            <p:nvPr/>
          </p:nvSpPr>
          <p:spPr>
            <a:xfrm>
              <a:off x="7983551" y="35175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1" name="tx121"/>
            <p:cNvSpPr/>
            <p:nvPr/>
          </p:nvSpPr>
          <p:spPr>
            <a:xfrm>
              <a:off x="7983551" y="2938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6468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7707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309081" y="2517221"/>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1" name="tx141"/>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4" name="rc144"/>
            <p:cNvSpPr/>
            <p:nvPr/>
          </p:nvSpPr>
          <p:spPr>
            <a:xfrm>
              <a:off x="4157761" y="5010059"/>
              <a:ext cx="201456" cy="201456"/>
            </a:xfrm>
            <a:prstGeom prst="rect">
              <a:avLst/>
            </a:prstGeom>
            <a:solidFill>
              <a:srgbClr val="1CABE2">
                <a:alpha val="100000"/>
              </a:srgbClr>
            </a:solidFill>
          </p:spPr>
          <p:txBody>
            <a:bodyPr/>
            <a:lstStyle/>
            <a:p/>
          </p:txBody>
        </p:sp>
        <p:sp>
          <p:nvSpPr>
            <p:cNvPr id="145" name="rc145"/>
            <p:cNvSpPr/>
            <p:nvPr/>
          </p:nvSpPr>
          <p:spPr>
            <a:xfrm>
              <a:off x="6123695" y="5010059"/>
              <a:ext cx="201456" cy="201456"/>
            </a:xfrm>
            <a:prstGeom prst="rect">
              <a:avLst/>
            </a:prstGeom>
            <a:solidFill>
              <a:srgbClr val="80BD41">
                <a:alpha val="100000"/>
              </a:srgbClr>
            </a:solidFill>
          </p:spPr>
          <p:txBody>
            <a:bodyPr/>
            <a:lstStyle/>
            <a:p/>
          </p:txBody>
        </p:sp>
        <p:sp>
          <p:nvSpPr>
            <p:cNvPr id="146" name="tx146"/>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47" name="tx147"/>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49" name="tx149"/>
            <p:cNvSpPr/>
            <p:nvPr/>
          </p:nvSpPr>
          <p:spPr>
            <a:xfrm>
              <a:off x="951100"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50" name="pl150"/>
            <p:cNvSpPr/>
            <p:nvPr/>
          </p:nvSpPr>
          <p:spPr>
            <a:xfrm>
              <a:off x="22225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749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74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98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87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11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36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5363148" cy="167191"/>
            </a:xfrm>
            <a:prstGeom prst="rect">
              <a:avLst/>
            </a:prstGeom>
            <a:solidFill>
              <a:srgbClr val="80BD41">
                <a:alpha val="100000"/>
              </a:srgbClr>
            </a:solidFill>
          </p:spPr>
          <p:txBody>
            <a:bodyPr/>
            <a:lstStyle/>
            <a:p/>
          </p:txBody>
        </p:sp>
        <p:sp>
          <p:nvSpPr>
            <p:cNvPr id="162" name="rc162"/>
            <p:cNvSpPr/>
            <p:nvPr/>
          </p:nvSpPr>
          <p:spPr>
            <a:xfrm>
              <a:off x="6659422" y="5889059"/>
              <a:ext cx="466362" cy="167191"/>
            </a:xfrm>
            <a:prstGeom prst="rect">
              <a:avLst/>
            </a:prstGeom>
            <a:solidFill>
              <a:srgbClr val="1CABE2">
                <a:alpha val="100000"/>
              </a:srgbClr>
            </a:solidFill>
          </p:spPr>
          <p:txBody>
            <a:bodyPr/>
            <a:lstStyle/>
            <a:p/>
          </p:txBody>
        </p:sp>
        <p:sp>
          <p:nvSpPr>
            <p:cNvPr id="163" name="rc163"/>
            <p:cNvSpPr/>
            <p:nvPr/>
          </p:nvSpPr>
          <p:spPr>
            <a:xfrm>
              <a:off x="1296273" y="5680069"/>
              <a:ext cx="6043970" cy="167191"/>
            </a:xfrm>
            <a:prstGeom prst="rect">
              <a:avLst/>
            </a:prstGeom>
            <a:solidFill>
              <a:srgbClr val="80BD41">
                <a:alpha val="100000"/>
              </a:srgbClr>
            </a:solidFill>
          </p:spPr>
          <p:txBody>
            <a:bodyPr/>
            <a:lstStyle/>
            <a:p/>
          </p:txBody>
        </p:sp>
        <p:sp>
          <p:nvSpPr>
            <p:cNvPr id="164" name="rc164"/>
            <p:cNvSpPr/>
            <p:nvPr/>
          </p:nvSpPr>
          <p:spPr>
            <a:xfrm>
              <a:off x="7340244" y="5680069"/>
              <a:ext cx="385786" cy="167191"/>
            </a:xfrm>
            <a:prstGeom prst="rect">
              <a:avLst/>
            </a:prstGeom>
            <a:solidFill>
              <a:srgbClr val="1CABE2">
                <a:alpha val="100000"/>
              </a:srgbClr>
            </a:solidFill>
          </p:spPr>
          <p:txBody>
            <a:bodyPr/>
            <a:lstStyle/>
            <a:p/>
          </p:txBody>
        </p:sp>
        <p:sp>
          <p:nvSpPr>
            <p:cNvPr id="165" name="rc165"/>
            <p:cNvSpPr/>
            <p:nvPr/>
          </p:nvSpPr>
          <p:spPr>
            <a:xfrm>
              <a:off x="1296273" y="5471080"/>
              <a:ext cx="6245993" cy="167191"/>
            </a:xfrm>
            <a:prstGeom prst="rect">
              <a:avLst/>
            </a:prstGeom>
            <a:solidFill>
              <a:srgbClr val="80BD41">
                <a:alpha val="100000"/>
              </a:srgbClr>
            </a:solidFill>
          </p:spPr>
          <p:txBody>
            <a:bodyPr/>
            <a:lstStyle/>
            <a:p/>
          </p:txBody>
        </p:sp>
        <p:sp>
          <p:nvSpPr>
            <p:cNvPr id="166" name="rc166"/>
            <p:cNvSpPr/>
            <p:nvPr/>
          </p:nvSpPr>
          <p:spPr>
            <a:xfrm>
              <a:off x="7542266" y="5471080"/>
              <a:ext cx="328737" cy="167191"/>
            </a:xfrm>
            <a:prstGeom prst="rect">
              <a:avLst/>
            </a:prstGeom>
            <a:solidFill>
              <a:srgbClr val="1CABE2">
                <a:alpha val="100000"/>
              </a:srgbClr>
            </a:solidFill>
          </p:spPr>
          <p:txBody>
            <a:bodyPr/>
            <a:lstStyle/>
            <a:p/>
          </p:txBody>
        </p:sp>
        <p:sp>
          <p:nvSpPr>
            <p:cNvPr id="167" name="tx167"/>
            <p:cNvSpPr/>
            <p:nvPr/>
          </p:nvSpPr>
          <p:spPr>
            <a:xfrm>
              <a:off x="7304734"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68" name="tx168"/>
            <p:cNvSpPr/>
            <p:nvPr/>
          </p:nvSpPr>
          <p:spPr>
            <a:xfrm>
              <a:off x="793499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9" name="tx169"/>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0" name="tx170"/>
            <p:cNvSpPr/>
            <p:nvPr/>
          </p:nvSpPr>
          <p:spPr>
            <a:xfrm>
              <a:off x="387235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71" name="tx171"/>
            <p:cNvSpPr/>
            <p:nvPr/>
          </p:nvSpPr>
          <p:spPr>
            <a:xfrm>
              <a:off x="678711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72" name="tx172"/>
            <p:cNvSpPr/>
            <p:nvPr/>
          </p:nvSpPr>
          <p:spPr>
            <a:xfrm>
              <a:off x="421276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73" name="tx173"/>
            <p:cNvSpPr/>
            <p:nvPr/>
          </p:nvSpPr>
          <p:spPr>
            <a:xfrm>
              <a:off x="742764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4" name="tx174"/>
            <p:cNvSpPr/>
            <p:nvPr/>
          </p:nvSpPr>
          <p:spPr>
            <a:xfrm>
              <a:off x="431377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5" name="tx175"/>
            <p:cNvSpPr/>
            <p:nvPr/>
          </p:nvSpPr>
          <p:spPr>
            <a:xfrm>
              <a:off x="760114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2974038" y="6158495"/>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81" name="tx181"/>
            <p:cNvSpPr/>
            <p:nvPr/>
          </p:nvSpPr>
          <p:spPr>
            <a:xfrm>
              <a:off x="482649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82" name="tx182"/>
            <p:cNvSpPr/>
            <p:nvPr/>
          </p:nvSpPr>
          <p:spPr>
            <a:xfrm>
              <a:off x="667895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83" name="tx183"/>
            <p:cNvSpPr/>
            <p:nvPr/>
          </p:nvSpPr>
          <p:spPr>
            <a:xfrm>
              <a:off x="3990980" y="6293768"/>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4" name="tx18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(95 %) était plus élevée qu'en 2019 (92 %).
Le nombre d'enfants vaccinés avec le DTC1 a augmenté de 16% par rapport à 2019.
Le nombre de nourrissons survivants a augmenté d'environ 13 %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Niger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87076"/>
              <a:ext cx="3397293" cy="1439671"/>
            </a:xfrm>
            <a:custGeom>
              <a:avLst/>
              <a:pathLst>
                <a:path w="3397293" h="1439671">
                  <a:moveTo>
                    <a:pt x="0" y="1439671"/>
                  </a:moveTo>
                  <a:lnTo>
                    <a:pt x="141553" y="1384299"/>
                  </a:lnTo>
                  <a:lnTo>
                    <a:pt x="283107" y="1301241"/>
                  </a:lnTo>
                  <a:lnTo>
                    <a:pt x="424661" y="1245869"/>
                  </a:lnTo>
                  <a:lnTo>
                    <a:pt x="566215" y="1190497"/>
                  </a:lnTo>
                  <a:lnTo>
                    <a:pt x="707769" y="1135125"/>
                  </a:lnTo>
                  <a:lnTo>
                    <a:pt x="849323" y="941323"/>
                  </a:lnTo>
                  <a:lnTo>
                    <a:pt x="990877" y="775207"/>
                  </a:lnTo>
                  <a:lnTo>
                    <a:pt x="1132431" y="526033"/>
                  </a:lnTo>
                  <a:lnTo>
                    <a:pt x="1273984" y="415289"/>
                  </a:lnTo>
                  <a:lnTo>
                    <a:pt x="1415538" y="442975"/>
                  </a:lnTo>
                  <a:lnTo>
                    <a:pt x="1557092" y="304545"/>
                  </a:lnTo>
                  <a:lnTo>
                    <a:pt x="1698646" y="359917"/>
                  </a:lnTo>
                  <a:lnTo>
                    <a:pt x="1840200" y="304545"/>
                  </a:lnTo>
                  <a:lnTo>
                    <a:pt x="1981754" y="110743"/>
                  </a:lnTo>
                  <a:lnTo>
                    <a:pt x="2123308" y="55371"/>
                  </a:lnTo>
                  <a:lnTo>
                    <a:pt x="2264862" y="166115"/>
                  </a:lnTo>
                  <a:lnTo>
                    <a:pt x="2406416" y="27685"/>
                  </a:lnTo>
                  <a:lnTo>
                    <a:pt x="2547969" y="193801"/>
                  </a:lnTo>
                  <a:lnTo>
                    <a:pt x="2689523" y="138429"/>
                  </a:lnTo>
                  <a:lnTo>
                    <a:pt x="2831077" y="138429"/>
                  </a:lnTo>
                  <a:lnTo>
                    <a:pt x="2972631" y="110743"/>
                  </a:lnTo>
                  <a:lnTo>
                    <a:pt x="3114185" y="55371"/>
                  </a:lnTo>
                  <a:lnTo>
                    <a:pt x="3255739" y="27685"/>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87076"/>
              <a:ext cx="3397293" cy="1439671"/>
            </a:xfrm>
            <a:custGeom>
              <a:avLst/>
              <a:pathLst>
                <a:path w="3397293" h="1439671">
                  <a:moveTo>
                    <a:pt x="0" y="1439671"/>
                  </a:moveTo>
                  <a:lnTo>
                    <a:pt x="141553" y="1384299"/>
                  </a:lnTo>
                  <a:lnTo>
                    <a:pt x="283107" y="1301241"/>
                  </a:lnTo>
                  <a:lnTo>
                    <a:pt x="424661" y="1245869"/>
                  </a:lnTo>
                  <a:lnTo>
                    <a:pt x="566215" y="1190497"/>
                  </a:lnTo>
                  <a:lnTo>
                    <a:pt x="707769" y="1135125"/>
                  </a:lnTo>
                  <a:lnTo>
                    <a:pt x="849323" y="941323"/>
                  </a:lnTo>
                  <a:lnTo>
                    <a:pt x="990877" y="775207"/>
                  </a:lnTo>
                  <a:lnTo>
                    <a:pt x="1132431" y="526033"/>
                  </a:lnTo>
                  <a:lnTo>
                    <a:pt x="1273984" y="415289"/>
                  </a:lnTo>
                  <a:lnTo>
                    <a:pt x="1415538" y="442975"/>
                  </a:lnTo>
                  <a:lnTo>
                    <a:pt x="1557092" y="304545"/>
                  </a:lnTo>
                  <a:lnTo>
                    <a:pt x="1698646" y="359917"/>
                  </a:lnTo>
                  <a:lnTo>
                    <a:pt x="1840200" y="304545"/>
                  </a:lnTo>
                  <a:lnTo>
                    <a:pt x="1981754" y="110743"/>
                  </a:lnTo>
                  <a:lnTo>
                    <a:pt x="2123308" y="55371"/>
                  </a:lnTo>
                  <a:lnTo>
                    <a:pt x="2264862" y="166115"/>
                  </a:lnTo>
                  <a:lnTo>
                    <a:pt x="2406416" y="27685"/>
                  </a:lnTo>
                  <a:lnTo>
                    <a:pt x="2547969" y="193801"/>
                  </a:lnTo>
                  <a:lnTo>
                    <a:pt x="2689523" y="138429"/>
                  </a:lnTo>
                  <a:lnTo>
                    <a:pt x="2831077" y="138429"/>
                  </a:lnTo>
                  <a:lnTo>
                    <a:pt x="2972631" y="110743"/>
                  </a:lnTo>
                  <a:lnTo>
                    <a:pt x="3114185" y="55371"/>
                  </a:lnTo>
                  <a:lnTo>
                    <a:pt x="3255739" y="27685"/>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882647"/>
            </a:xfrm>
            <a:custGeom>
              <a:avLst/>
              <a:pathLst>
                <a:path w="0" h="1882647">
                  <a:moveTo>
                    <a:pt x="0" y="0"/>
                  </a:moveTo>
                  <a:lnTo>
                    <a:pt x="0" y="188264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578101"/>
            </a:xfrm>
            <a:custGeom>
              <a:avLst/>
              <a:pathLst>
                <a:path w="0" h="1578101">
                  <a:moveTo>
                    <a:pt x="0" y="0"/>
                  </a:moveTo>
                  <a:lnTo>
                    <a:pt x="0" y="157810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387076"/>
              <a:ext cx="3397293" cy="1439671"/>
            </a:xfrm>
            <a:custGeom>
              <a:avLst/>
              <a:pathLst>
                <a:path w="3397293" h="1439671">
                  <a:moveTo>
                    <a:pt x="0" y="1439671"/>
                  </a:moveTo>
                  <a:lnTo>
                    <a:pt x="141553" y="1384299"/>
                  </a:lnTo>
                  <a:lnTo>
                    <a:pt x="283107" y="1301241"/>
                  </a:lnTo>
                  <a:lnTo>
                    <a:pt x="424661" y="1245869"/>
                  </a:lnTo>
                  <a:lnTo>
                    <a:pt x="566215" y="1190497"/>
                  </a:lnTo>
                  <a:lnTo>
                    <a:pt x="707769" y="1135125"/>
                  </a:lnTo>
                  <a:lnTo>
                    <a:pt x="849323" y="941323"/>
                  </a:lnTo>
                  <a:lnTo>
                    <a:pt x="990877" y="775207"/>
                  </a:lnTo>
                  <a:lnTo>
                    <a:pt x="1132431" y="526033"/>
                  </a:lnTo>
                  <a:lnTo>
                    <a:pt x="1273984" y="415289"/>
                  </a:lnTo>
                  <a:lnTo>
                    <a:pt x="1415538" y="442975"/>
                  </a:lnTo>
                  <a:lnTo>
                    <a:pt x="1557092" y="304545"/>
                  </a:lnTo>
                  <a:lnTo>
                    <a:pt x="1698646" y="359917"/>
                  </a:lnTo>
                  <a:lnTo>
                    <a:pt x="1840200" y="304545"/>
                  </a:lnTo>
                  <a:lnTo>
                    <a:pt x="1981754" y="110743"/>
                  </a:lnTo>
                  <a:lnTo>
                    <a:pt x="2123308" y="55371"/>
                  </a:lnTo>
                  <a:lnTo>
                    <a:pt x="2264862" y="166115"/>
                  </a:lnTo>
                  <a:lnTo>
                    <a:pt x="2406416" y="27685"/>
                  </a:lnTo>
                  <a:lnTo>
                    <a:pt x="2547969" y="193801"/>
                  </a:lnTo>
                  <a:lnTo>
                    <a:pt x="2689523" y="138429"/>
                  </a:lnTo>
                  <a:lnTo>
                    <a:pt x="2831077" y="138429"/>
                  </a:lnTo>
                  <a:lnTo>
                    <a:pt x="2972631" y="110743"/>
                  </a:lnTo>
                  <a:lnTo>
                    <a:pt x="3114185" y="55371"/>
                  </a:lnTo>
                  <a:lnTo>
                    <a:pt x="3255739" y="27685"/>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6844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61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70188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466" y="472419"/>
              <a:ext cx="24142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Niger, 2000-2024</a:t>
              </a:r>
            </a:p>
          </p:txBody>
        </p:sp>
        <p:sp>
          <p:nvSpPr>
            <p:cNvPr id="63" name="pl63"/>
            <p:cNvSpPr/>
            <p:nvPr/>
          </p:nvSpPr>
          <p:spPr>
            <a:xfrm>
              <a:off x="5267799" y="39087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09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32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954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39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21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64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29917"/>
              <a:ext cx="3397293" cy="2438153"/>
            </a:xfrm>
            <a:custGeom>
              <a:avLst/>
              <a:pathLst>
                <a:path w="3397293" h="2438153">
                  <a:moveTo>
                    <a:pt x="0" y="2438153"/>
                  </a:moveTo>
                  <a:lnTo>
                    <a:pt x="141553" y="2344378"/>
                  </a:lnTo>
                  <a:lnTo>
                    <a:pt x="283107" y="2203715"/>
                  </a:lnTo>
                  <a:lnTo>
                    <a:pt x="424661" y="2109940"/>
                  </a:lnTo>
                  <a:lnTo>
                    <a:pt x="566215" y="2016165"/>
                  </a:lnTo>
                  <a:lnTo>
                    <a:pt x="707769" y="1922390"/>
                  </a:lnTo>
                  <a:lnTo>
                    <a:pt x="849323" y="1594177"/>
                  </a:lnTo>
                  <a:lnTo>
                    <a:pt x="990877" y="1312852"/>
                  </a:lnTo>
                  <a:lnTo>
                    <a:pt x="1132431" y="890863"/>
                  </a:lnTo>
                  <a:lnTo>
                    <a:pt x="1273984" y="703313"/>
                  </a:lnTo>
                  <a:lnTo>
                    <a:pt x="1415538" y="750201"/>
                  </a:lnTo>
                  <a:lnTo>
                    <a:pt x="1557092" y="515763"/>
                  </a:lnTo>
                  <a:lnTo>
                    <a:pt x="1698646" y="609538"/>
                  </a:lnTo>
                  <a:lnTo>
                    <a:pt x="1840200" y="515763"/>
                  </a:lnTo>
                  <a:lnTo>
                    <a:pt x="1981754" y="187550"/>
                  </a:lnTo>
                  <a:lnTo>
                    <a:pt x="2123308" y="93775"/>
                  </a:lnTo>
                  <a:lnTo>
                    <a:pt x="2264862" y="281325"/>
                  </a:lnTo>
                  <a:lnTo>
                    <a:pt x="2406416" y="46887"/>
                  </a:lnTo>
                  <a:lnTo>
                    <a:pt x="2547969" y="328213"/>
                  </a:lnTo>
                  <a:lnTo>
                    <a:pt x="2689523" y="234437"/>
                  </a:lnTo>
                  <a:lnTo>
                    <a:pt x="2831077" y="234437"/>
                  </a:lnTo>
                  <a:lnTo>
                    <a:pt x="2972631" y="187550"/>
                  </a:lnTo>
                  <a:lnTo>
                    <a:pt x="3114185" y="93775"/>
                  </a:lnTo>
                  <a:lnTo>
                    <a:pt x="3255739" y="46887"/>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564355"/>
              <a:ext cx="3397293" cy="656426"/>
            </a:xfrm>
            <a:custGeom>
              <a:avLst/>
              <a:pathLst>
                <a:path w="3397293" h="656426">
                  <a:moveTo>
                    <a:pt x="0" y="656426"/>
                  </a:moveTo>
                  <a:lnTo>
                    <a:pt x="141553" y="656426"/>
                  </a:lnTo>
                  <a:lnTo>
                    <a:pt x="283107" y="656426"/>
                  </a:lnTo>
                  <a:lnTo>
                    <a:pt x="424661" y="562650"/>
                  </a:lnTo>
                  <a:lnTo>
                    <a:pt x="566215" y="468875"/>
                  </a:lnTo>
                  <a:lnTo>
                    <a:pt x="707769" y="421988"/>
                  </a:lnTo>
                  <a:lnTo>
                    <a:pt x="849323" y="375100"/>
                  </a:lnTo>
                  <a:lnTo>
                    <a:pt x="990877" y="375100"/>
                  </a:lnTo>
                  <a:lnTo>
                    <a:pt x="1132431" y="234437"/>
                  </a:lnTo>
                  <a:lnTo>
                    <a:pt x="1273984" y="140662"/>
                  </a:lnTo>
                  <a:lnTo>
                    <a:pt x="1415538" y="140662"/>
                  </a:lnTo>
                  <a:lnTo>
                    <a:pt x="1557092" y="93775"/>
                  </a:lnTo>
                  <a:lnTo>
                    <a:pt x="1698646" y="93775"/>
                  </a:lnTo>
                  <a:lnTo>
                    <a:pt x="1840200" y="140662"/>
                  </a:lnTo>
                  <a:lnTo>
                    <a:pt x="1981754" y="93775"/>
                  </a:lnTo>
                  <a:lnTo>
                    <a:pt x="2123308" y="46887"/>
                  </a:lnTo>
                  <a:lnTo>
                    <a:pt x="2264862" y="0"/>
                  </a:lnTo>
                  <a:lnTo>
                    <a:pt x="2406416" y="0"/>
                  </a:lnTo>
                  <a:lnTo>
                    <a:pt x="2547969" y="0"/>
                  </a:lnTo>
                  <a:lnTo>
                    <a:pt x="2689523" y="0"/>
                  </a:lnTo>
                  <a:lnTo>
                    <a:pt x="2831077" y="140662"/>
                  </a:lnTo>
                  <a:lnTo>
                    <a:pt x="2972631" y="187550"/>
                  </a:lnTo>
                  <a:lnTo>
                    <a:pt x="3114185" y="46887"/>
                  </a:lnTo>
                  <a:lnTo>
                    <a:pt x="3255739" y="93775"/>
                  </a:lnTo>
                  <a:lnTo>
                    <a:pt x="3397293" y="46887"/>
                  </a:lnTo>
                </a:path>
              </a:pathLst>
            </a:custGeom>
            <a:ln w="27101" cap="flat">
              <a:solidFill>
                <a:srgbClr val="80BD41">
                  <a:alpha val="100000"/>
                </a:srgbClr>
              </a:solidFill>
              <a:prstDash val="solid"/>
              <a:round/>
            </a:ln>
          </p:spPr>
          <p:txBody>
            <a:bodyPr/>
            <a:lstStyle/>
            <a:p/>
          </p:txBody>
        </p:sp>
        <p:sp>
          <p:nvSpPr>
            <p:cNvPr id="79" name="pl79"/>
            <p:cNvSpPr/>
            <p:nvPr/>
          </p:nvSpPr>
          <p:spPr>
            <a:xfrm>
              <a:off x="5437664" y="1564355"/>
              <a:ext cx="3397293" cy="1500402"/>
            </a:xfrm>
            <a:custGeom>
              <a:avLst/>
              <a:pathLst>
                <a:path w="3397293" h="1500402">
                  <a:moveTo>
                    <a:pt x="0" y="1453514"/>
                  </a:moveTo>
                  <a:lnTo>
                    <a:pt x="141553" y="1500402"/>
                  </a:lnTo>
                  <a:lnTo>
                    <a:pt x="283107" y="1406627"/>
                  </a:lnTo>
                  <a:lnTo>
                    <a:pt x="424661" y="1219076"/>
                  </a:lnTo>
                  <a:lnTo>
                    <a:pt x="566215" y="984639"/>
                  </a:lnTo>
                  <a:lnTo>
                    <a:pt x="707769" y="797088"/>
                  </a:lnTo>
                  <a:lnTo>
                    <a:pt x="849323" y="656426"/>
                  </a:lnTo>
                  <a:lnTo>
                    <a:pt x="990877" y="562650"/>
                  </a:lnTo>
                  <a:lnTo>
                    <a:pt x="1132431" y="328213"/>
                  </a:lnTo>
                  <a:lnTo>
                    <a:pt x="1273984" y="93775"/>
                  </a:lnTo>
                  <a:lnTo>
                    <a:pt x="1415538" y="281325"/>
                  </a:lnTo>
                  <a:lnTo>
                    <a:pt x="1557092" y="328213"/>
                  </a:lnTo>
                  <a:lnTo>
                    <a:pt x="1698646" y="562650"/>
                  </a:lnTo>
                  <a:lnTo>
                    <a:pt x="1840200" y="562650"/>
                  </a:lnTo>
                  <a:lnTo>
                    <a:pt x="1981754" y="421988"/>
                  </a:lnTo>
                  <a:lnTo>
                    <a:pt x="2123308" y="468875"/>
                  </a:lnTo>
                  <a:lnTo>
                    <a:pt x="2264862" y="234437"/>
                  </a:lnTo>
                  <a:lnTo>
                    <a:pt x="2406416" y="187550"/>
                  </a:lnTo>
                  <a:lnTo>
                    <a:pt x="2547969" y="93775"/>
                  </a:lnTo>
                  <a:lnTo>
                    <a:pt x="2689523" y="0"/>
                  </a:lnTo>
                  <a:lnTo>
                    <a:pt x="2831077" y="140662"/>
                  </a:lnTo>
                  <a:lnTo>
                    <a:pt x="2972631" y="140662"/>
                  </a:lnTo>
                  <a:lnTo>
                    <a:pt x="3114185" y="140662"/>
                  </a:lnTo>
                  <a:lnTo>
                    <a:pt x="3255739" y="46887"/>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56435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29917"/>
              <a:ext cx="3397293" cy="2438153"/>
            </a:xfrm>
            <a:custGeom>
              <a:avLst/>
              <a:pathLst>
                <a:path w="3397293" h="2438153">
                  <a:moveTo>
                    <a:pt x="0" y="2438153"/>
                  </a:moveTo>
                  <a:lnTo>
                    <a:pt x="141553" y="2344378"/>
                  </a:lnTo>
                  <a:lnTo>
                    <a:pt x="283107" y="2203715"/>
                  </a:lnTo>
                  <a:lnTo>
                    <a:pt x="424661" y="2109940"/>
                  </a:lnTo>
                  <a:lnTo>
                    <a:pt x="566215" y="2016165"/>
                  </a:lnTo>
                  <a:lnTo>
                    <a:pt x="707769" y="1922390"/>
                  </a:lnTo>
                  <a:lnTo>
                    <a:pt x="849323" y="1594177"/>
                  </a:lnTo>
                  <a:lnTo>
                    <a:pt x="990877" y="1312852"/>
                  </a:lnTo>
                  <a:lnTo>
                    <a:pt x="1132431" y="890863"/>
                  </a:lnTo>
                  <a:lnTo>
                    <a:pt x="1273984" y="703313"/>
                  </a:lnTo>
                  <a:lnTo>
                    <a:pt x="1415538" y="750201"/>
                  </a:lnTo>
                  <a:lnTo>
                    <a:pt x="1557092" y="515763"/>
                  </a:lnTo>
                  <a:lnTo>
                    <a:pt x="1698646" y="609538"/>
                  </a:lnTo>
                  <a:lnTo>
                    <a:pt x="1840200" y="515763"/>
                  </a:lnTo>
                  <a:lnTo>
                    <a:pt x="1981754" y="187550"/>
                  </a:lnTo>
                  <a:lnTo>
                    <a:pt x="2123308" y="93775"/>
                  </a:lnTo>
                  <a:lnTo>
                    <a:pt x="2264862" y="281325"/>
                  </a:lnTo>
                  <a:lnTo>
                    <a:pt x="2406416" y="46887"/>
                  </a:lnTo>
                  <a:lnTo>
                    <a:pt x="2547969" y="328213"/>
                  </a:lnTo>
                  <a:lnTo>
                    <a:pt x="2689523" y="234437"/>
                  </a:lnTo>
                  <a:lnTo>
                    <a:pt x="2831077" y="234437"/>
                  </a:lnTo>
                  <a:lnTo>
                    <a:pt x="2972631" y="187550"/>
                  </a:lnTo>
                  <a:lnTo>
                    <a:pt x="3114185" y="93775"/>
                  </a:lnTo>
                  <a:lnTo>
                    <a:pt x="3255739" y="46887"/>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08010"/>
              <a:ext cx="0" cy="2560061"/>
            </a:xfrm>
            <a:custGeom>
              <a:avLst/>
              <a:pathLst>
                <a:path w="0" h="2560061">
                  <a:moveTo>
                    <a:pt x="0" y="256006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08010"/>
              <a:ext cx="0" cy="2044298"/>
            </a:xfrm>
            <a:custGeom>
              <a:avLst/>
              <a:pathLst>
                <a:path w="0" h="2044298">
                  <a:moveTo>
                    <a:pt x="0" y="20442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08010"/>
              <a:ext cx="0" cy="872108"/>
            </a:xfrm>
            <a:custGeom>
              <a:avLst/>
              <a:pathLst>
                <a:path w="0" h="872108">
                  <a:moveTo>
                    <a:pt x="0" y="8721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08010"/>
              <a:ext cx="0" cy="215682"/>
            </a:xfrm>
            <a:custGeom>
              <a:avLst/>
              <a:pathLst>
                <a:path w="0" h="215682">
                  <a:moveTo>
                    <a:pt x="0" y="2156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08010"/>
              <a:ext cx="0" cy="356345"/>
            </a:xfrm>
            <a:custGeom>
              <a:avLst/>
              <a:pathLst>
                <a:path w="0" h="356345">
                  <a:moveTo>
                    <a:pt x="0" y="3563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08010"/>
              <a:ext cx="0" cy="168795"/>
            </a:xfrm>
            <a:custGeom>
              <a:avLst/>
              <a:pathLst>
                <a:path w="0" h="168795">
                  <a:moveTo>
                    <a:pt x="0" y="1687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08010"/>
              <a:ext cx="0" cy="121907"/>
            </a:xfrm>
            <a:custGeom>
              <a:avLst/>
              <a:pathLst>
                <a:path w="0" h="121907">
                  <a:moveTo>
                    <a:pt x="0" y="1219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29917"/>
              <a:ext cx="3397293" cy="2438153"/>
            </a:xfrm>
            <a:custGeom>
              <a:avLst/>
              <a:pathLst>
                <a:path w="3397293" h="2438153">
                  <a:moveTo>
                    <a:pt x="0" y="2438153"/>
                  </a:moveTo>
                  <a:lnTo>
                    <a:pt x="141553" y="2344378"/>
                  </a:lnTo>
                  <a:lnTo>
                    <a:pt x="283107" y="2203715"/>
                  </a:lnTo>
                  <a:lnTo>
                    <a:pt x="424661" y="2109940"/>
                  </a:lnTo>
                  <a:lnTo>
                    <a:pt x="566215" y="2016165"/>
                  </a:lnTo>
                  <a:lnTo>
                    <a:pt x="707769" y="1922390"/>
                  </a:lnTo>
                  <a:lnTo>
                    <a:pt x="849323" y="1594177"/>
                  </a:lnTo>
                  <a:lnTo>
                    <a:pt x="990877" y="1312852"/>
                  </a:lnTo>
                  <a:lnTo>
                    <a:pt x="1132431" y="890863"/>
                  </a:lnTo>
                  <a:lnTo>
                    <a:pt x="1273984" y="703313"/>
                  </a:lnTo>
                  <a:lnTo>
                    <a:pt x="1415538" y="750201"/>
                  </a:lnTo>
                  <a:lnTo>
                    <a:pt x="1557092" y="515763"/>
                  </a:lnTo>
                  <a:lnTo>
                    <a:pt x="1698646" y="609538"/>
                  </a:lnTo>
                  <a:lnTo>
                    <a:pt x="1840200" y="515763"/>
                  </a:lnTo>
                  <a:lnTo>
                    <a:pt x="1981754" y="187550"/>
                  </a:lnTo>
                  <a:lnTo>
                    <a:pt x="2123308" y="93775"/>
                  </a:lnTo>
                  <a:lnTo>
                    <a:pt x="2264862" y="281325"/>
                  </a:lnTo>
                  <a:lnTo>
                    <a:pt x="2406416" y="46887"/>
                  </a:lnTo>
                  <a:lnTo>
                    <a:pt x="2547969" y="328213"/>
                  </a:lnTo>
                  <a:lnTo>
                    <a:pt x="2689523" y="234437"/>
                  </a:lnTo>
                  <a:lnTo>
                    <a:pt x="2831077" y="234437"/>
                  </a:lnTo>
                  <a:lnTo>
                    <a:pt x="2972631" y="187550"/>
                  </a:lnTo>
                  <a:lnTo>
                    <a:pt x="3114185" y="93775"/>
                  </a:lnTo>
                  <a:lnTo>
                    <a:pt x="3255739" y="46887"/>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150455"/>
              <a:ext cx="1566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91" name="tx91"/>
            <p:cNvSpPr/>
            <p:nvPr/>
          </p:nvSpPr>
          <p:spPr>
            <a:xfrm>
              <a:off x="6067093" y="114876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92" name="tx92"/>
            <p:cNvSpPr/>
            <p:nvPr/>
          </p:nvSpPr>
          <p:spPr>
            <a:xfrm>
              <a:off x="6774863" y="115013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7530827" y="114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148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1504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804812" y="115019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15721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5239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877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4499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5122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0" name="pl110"/>
            <p:cNvSpPr/>
            <p:nvPr/>
          </p:nvSpPr>
          <p:spPr>
            <a:xfrm>
              <a:off x="607286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86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533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779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967" y="470188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5" name="tx115"/>
            <p:cNvSpPr/>
            <p:nvPr/>
          </p:nvSpPr>
          <p:spPr>
            <a:xfrm>
              <a:off x="703243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489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8" name="pl118"/>
            <p:cNvSpPr/>
            <p:nvPr/>
          </p:nvSpPr>
          <p:spPr>
            <a:xfrm>
              <a:off x="233761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37847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1934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602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5804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3989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43977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7321564" cy="145351"/>
            </a:xfrm>
            <a:prstGeom prst="rect">
              <a:avLst/>
            </a:prstGeom>
            <a:solidFill>
              <a:srgbClr val="1CABE2">
                <a:alpha val="80000"/>
              </a:srgbClr>
            </a:solidFill>
          </p:spPr>
          <p:txBody>
            <a:bodyPr/>
            <a:lstStyle/>
            <a:p/>
          </p:txBody>
        </p:sp>
        <p:sp>
          <p:nvSpPr>
            <p:cNvPr id="130" name="rc130"/>
            <p:cNvSpPr/>
            <p:nvPr/>
          </p:nvSpPr>
          <p:spPr>
            <a:xfrm>
              <a:off x="1317178" y="5528559"/>
              <a:ext cx="6375337" cy="145351"/>
            </a:xfrm>
            <a:prstGeom prst="rect">
              <a:avLst/>
            </a:prstGeom>
            <a:solidFill>
              <a:srgbClr val="1CABE2">
                <a:alpha val="80000"/>
              </a:srgbClr>
            </a:solidFill>
          </p:spPr>
          <p:txBody>
            <a:bodyPr/>
            <a:lstStyle/>
            <a:p/>
          </p:txBody>
        </p:sp>
        <p:sp>
          <p:nvSpPr>
            <p:cNvPr id="131" name="rc131"/>
            <p:cNvSpPr/>
            <p:nvPr/>
          </p:nvSpPr>
          <p:spPr>
            <a:xfrm>
              <a:off x="1317178" y="5346869"/>
              <a:ext cx="6084473" cy="145351"/>
            </a:xfrm>
            <a:prstGeom prst="rect">
              <a:avLst/>
            </a:prstGeom>
            <a:solidFill>
              <a:srgbClr val="1CABE2">
                <a:alpha val="80000"/>
              </a:srgbClr>
            </a:solidFill>
          </p:spPr>
          <p:txBody>
            <a:bodyPr/>
            <a:lstStyle/>
            <a:p/>
          </p:txBody>
        </p:sp>
        <p:sp>
          <p:nvSpPr>
            <p:cNvPr id="132" name="tx132"/>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179,000</a:t>
              </a:r>
            </a:p>
          </p:txBody>
        </p:sp>
        <p:sp>
          <p:nvSpPr>
            <p:cNvPr id="133" name="tx133"/>
            <p:cNvSpPr/>
            <p:nvPr/>
          </p:nvSpPr>
          <p:spPr>
            <a:xfrm>
              <a:off x="7183103"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156,000</a:t>
              </a:r>
            </a:p>
          </p:txBody>
        </p:sp>
        <p:sp>
          <p:nvSpPr>
            <p:cNvPr id="134" name="tx134"/>
            <p:cNvSpPr/>
            <p:nvPr/>
          </p:nvSpPr>
          <p:spPr>
            <a:xfrm>
              <a:off x="6892239"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3075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893930"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934795"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3" name="tx14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4" name="tx14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au Niger (86%) était supérieure de 1 point de pourcentage à la moyenne mondiale (85%) et de 14 points de pourcentage à la moyenne de l'ensemble des pays du site WCAR (72%).
La couverture nationale en DTC3 était supérieure de 5 points de pourcentage à celle de 2019 (81%).
Cela équivaut à 149 000 enfants non vaccinés et sous-vaccinés en 2024, contre 179 000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F26A21">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Niger se classera au 16e rang sur 24 pays pour la plus faible couverture en DTC3 (sur la base d'un classement ex æquo).
Le Niger était dans le top 10 des pays ayant le plus grand nombre d'enfants non vaccinés ou sous-vaccinés (rang=9).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92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694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1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6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01484"/>
              <a:ext cx="249522" cy="205200"/>
            </a:xfrm>
            <a:prstGeom prst="rect">
              <a:avLst/>
            </a:prstGeom>
            <a:solidFill>
              <a:srgbClr val="80BD41">
                <a:alpha val="100000"/>
              </a:srgbClr>
            </a:solidFill>
          </p:spPr>
          <p:txBody>
            <a:bodyPr/>
            <a:lstStyle/>
            <a:p/>
          </p:txBody>
        </p:sp>
        <p:sp>
          <p:nvSpPr>
            <p:cNvPr id="22" name="rc22"/>
            <p:cNvSpPr/>
            <p:nvPr/>
          </p:nvSpPr>
          <p:spPr>
            <a:xfrm>
              <a:off x="1296273" y="3403154"/>
              <a:ext cx="249522" cy="398330"/>
            </a:xfrm>
            <a:prstGeom prst="rect">
              <a:avLst/>
            </a:prstGeom>
            <a:solidFill>
              <a:srgbClr val="1CABE2">
                <a:alpha val="100000"/>
              </a:srgbClr>
            </a:solidFill>
          </p:spPr>
          <p:txBody>
            <a:bodyPr/>
            <a:lstStyle/>
            <a:p/>
          </p:txBody>
        </p:sp>
        <p:sp>
          <p:nvSpPr>
            <p:cNvPr id="23" name="rc23"/>
            <p:cNvSpPr/>
            <p:nvPr/>
          </p:nvSpPr>
          <p:spPr>
            <a:xfrm>
              <a:off x="1573521" y="3782764"/>
              <a:ext cx="249522" cy="223920"/>
            </a:xfrm>
            <a:prstGeom prst="rect">
              <a:avLst/>
            </a:prstGeom>
            <a:solidFill>
              <a:srgbClr val="80BD41">
                <a:alpha val="100000"/>
              </a:srgbClr>
            </a:solidFill>
          </p:spPr>
          <p:txBody>
            <a:bodyPr/>
            <a:lstStyle/>
            <a:p/>
          </p:txBody>
        </p:sp>
        <p:sp>
          <p:nvSpPr>
            <p:cNvPr id="24" name="rc24"/>
            <p:cNvSpPr/>
            <p:nvPr/>
          </p:nvSpPr>
          <p:spPr>
            <a:xfrm>
              <a:off x="1573521" y="3384684"/>
              <a:ext cx="249522" cy="398080"/>
            </a:xfrm>
            <a:prstGeom prst="rect">
              <a:avLst/>
            </a:prstGeom>
            <a:solidFill>
              <a:srgbClr val="1CABE2">
                <a:alpha val="100000"/>
              </a:srgbClr>
            </a:solidFill>
          </p:spPr>
          <p:txBody>
            <a:bodyPr/>
            <a:lstStyle/>
            <a:p/>
          </p:txBody>
        </p:sp>
        <p:sp>
          <p:nvSpPr>
            <p:cNvPr id="25" name="rc25"/>
            <p:cNvSpPr/>
            <p:nvPr/>
          </p:nvSpPr>
          <p:spPr>
            <a:xfrm>
              <a:off x="1850769" y="3757106"/>
              <a:ext cx="249522" cy="249578"/>
            </a:xfrm>
            <a:prstGeom prst="rect">
              <a:avLst/>
            </a:prstGeom>
            <a:solidFill>
              <a:srgbClr val="80BD41">
                <a:alpha val="100000"/>
              </a:srgbClr>
            </a:solidFill>
          </p:spPr>
          <p:txBody>
            <a:bodyPr/>
            <a:lstStyle/>
            <a:p/>
          </p:txBody>
        </p:sp>
        <p:sp>
          <p:nvSpPr>
            <p:cNvPr id="26" name="rc26"/>
            <p:cNvSpPr/>
            <p:nvPr/>
          </p:nvSpPr>
          <p:spPr>
            <a:xfrm>
              <a:off x="1850769" y="3366739"/>
              <a:ext cx="249522" cy="390367"/>
            </a:xfrm>
            <a:prstGeom prst="rect">
              <a:avLst/>
            </a:prstGeom>
            <a:solidFill>
              <a:srgbClr val="1CABE2">
                <a:alpha val="100000"/>
              </a:srgbClr>
            </a:solidFill>
          </p:spPr>
          <p:txBody>
            <a:bodyPr/>
            <a:lstStyle/>
            <a:p/>
          </p:txBody>
        </p:sp>
        <p:sp>
          <p:nvSpPr>
            <p:cNvPr id="27" name="rc27"/>
            <p:cNvSpPr/>
            <p:nvPr/>
          </p:nvSpPr>
          <p:spPr>
            <a:xfrm>
              <a:off x="2128016" y="3736479"/>
              <a:ext cx="249522" cy="270205"/>
            </a:xfrm>
            <a:prstGeom prst="rect">
              <a:avLst/>
            </a:prstGeom>
            <a:solidFill>
              <a:srgbClr val="80BD41">
                <a:alpha val="100000"/>
              </a:srgbClr>
            </a:solidFill>
          </p:spPr>
          <p:txBody>
            <a:bodyPr/>
            <a:lstStyle/>
            <a:p/>
          </p:txBody>
        </p:sp>
        <p:sp>
          <p:nvSpPr>
            <p:cNvPr id="28" name="rc28"/>
            <p:cNvSpPr/>
            <p:nvPr/>
          </p:nvSpPr>
          <p:spPr>
            <a:xfrm>
              <a:off x="2128016" y="3347645"/>
              <a:ext cx="249522" cy="388833"/>
            </a:xfrm>
            <a:prstGeom prst="rect">
              <a:avLst/>
            </a:prstGeom>
            <a:solidFill>
              <a:srgbClr val="1CABE2">
                <a:alpha val="100000"/>
              </a:srgbClr>
            </a:solidFill>
          </p:spPr>
          <p:txBody>
            <a:bodyPr/>
            <a:lstStyle/>
            <a:p/>
          </p:txBody>
        </p:sp>
        <p:sp>
          <p:nvSpPr>
            <p:cNvPr id="29" name="rc29"/>
            <p:cNvSpPr/>
            <p:nvPr/>
          </p:nvSpPr>
          <p:spPr>
            <a:xfrm>
              <a:off x="2405264" y="3714721"/>
              <a:ext cx="249522" cy="291964"/>
            </a:xfrm>
            <a:prstGeom prst="rect">
              <a:avLst/>
            </a:prstGeom>
            <a:solidFill>
              <a:srgbClr val="80BD41">
                <a:alpha val="100000"/>
              </a:srgbClr>
            </a:solidFill>
          </p:spPr>
          <p:txBody>
            <a:bodyPr/>
            <a:lstStyle/>
            <a:p/>
          </p:txBody>
        </p:sp>
        <p:sp>
          <p:nvSpPr>
            <p:cNvPr id="30" name="rc30"/>
            <p:cNvSpPr/>
            <p:nvPr/>
          </p:nvSpPr>
          <p:spPr>
            <a:xfrm>
              <a:off x="2405264" y="3327700"/>
              <a:ext cx="249522" cy="387021"/>
            </a:xfrm>
            <a:prstGeom prst="rect">
              <a:avLst/>
            </a:prstGeom>
            <a:solidFill>
              <a:srgbClr val="1CABE2">
                <a:alpha val="100000"/>
              </a:srgbClr>
            </a:solidFill>
          </p:spPr>
          <p:txBody>
            <a:bodyPr/>
            <a:lstStyle/>
            <a:p/>
          </p:txBody>
        </p:sp>
        <p:sp>
          <p:nvSpPr>
            <p:cNvPr id="31" name="rc31"/>
            <p:cNvSpPr/>
            <p:nvPr/>
          </p:nvSpPr>
          <p:spPr>
            <a:xfrm>
              <a:off x="2682512" y="3691529"/>
              <a:ext cx="249522" cy="315155"/>
            </a:xfrm>
            <a:prstGeom prst="rect">
              <a:avLst/>
            </a:prstGeom>
            <a:solidFill>
              <a:srgbClr val="80BD41">
                <a:alpha val="100000"/>
              </a:srgbClr>
            </a:solidFill>
          </p:spPr>
          <p:txBody>
            <a:bodyPr/>
            <a:lstStyle/>
            <a:p/>
          </p:txBody>
        </p:sp>
        <p:sp>
          <p:nvSpPr>
            <p:cNvPr id="32" name="rc32"/>
            <p:cNvSpPr/>
            <p:nvPr/>
          </p:nvSpPr>
          <p:spPr>
            <a:xfrm>
              <a:off x="2682512" y="3306339"/>
              <a:ext cx="249522" cy="385189"/>
            </a:xfrm>
            <a:prstGeom prst="rect">
              <a:avLst/>
            </a:prstGeom>
            <a:solidFill>
              <a:srgbClr val="1CABE2">
                <a:alpha val="100000"/>
              </a:srgbClr>
            </a:solidFill>
          </p:spPr>
          <p:txBody>
            <a:bodyPr/>
            <a:lstStyle/>
            <a:p/>
          </p:txBody>
        </p:sp>
        <p:sp>
          <p:nvSpPr>
            <p:cNvPr id="33" name="rc33"/>
            <p:cNvSpPr/>
            <p:nvPr/>
          </p:nvSpPr>
          <p:spPr>
            <a:xfrm>
              <a:off x="2959759" y="3631648"/>
              <a:ext cx="249522" cy="375036"/>
            </a:xfrm>
            <a:prstGeom prst="rect">
              <a:avLst/>
            </a:prstGeom>
            <a:solidFill>
              <a:srgbClr val="80BD41">
                <a:alpha val="100000"/>
              </a:srgbClr>
            </a:solidFill>
          </p:spPr>
          <p:txBody>
            <a:bodyPr/>
            <a:lstStyle/>
            <a:p/>
          </p:txBody>
        </p:sp>
        <p:sp>
          <p:nvSpPr>
            <p:cNvPr id="34" name="rc34"/>
            <p:cNvSpPr/>
            <p:nvPr/>
          </p:nvSpPr>
          <p:spPr>
            <a:xfrm>
              <a:off x="2959759" y="3285460"/>
              <a:ext cx="249522" cy="346188"/>
            </a:xfrm>
            <a:prstGeom prst="rect">
              <a:avLst/>
            </a:prstGeom>
            <a:solidFill>
              <a:srgbClr val="1CABE2">
                <a:alpha val="100000"/>
              </a:srgbClr>
            </a:solidFill>
          </p:spPr>
          <p:txBody>
            <a:bodyPr/>
            <a:lstStyle/>
            <a:p/>
          </p:txBody>
        </p:sp>
        <p:sp>
          <p:nvSpPr>
            <p:cNvPr id="35" name="rc35"/>
            <p:cNvSpPr/>
            <p:nvPr/>
          </p:nvSpPr>
          <p:spPr>
            <a:xfrm>
              <a:off x="3237007" y="3575205"/>
              <a:ext cx="249522" cy="431479"/>
            </a:xfrm>
            <a:prstGeom prst="rect">
              <a:avLst/>
            </a:prstGeom>
            <a:solidFill>
              <a:srgbClr val="80BD41">
                <a:alpha val="100000"/>
              </a:srgbClr>
            </a:solidFill>
          </p:spPr>
          <p:txBody>
            <a:bodyPr/>
            <a:lstStyle/>
            <a:p/>
          </p:txBody>
        </p:sp>
        <p:sp>
          <p:nvSpPr>
            <p:cNvPr id="36" name="rc36"/>
            <p:cNvSpPr/>
            <p:nvPr/>
          </p:nvSpPr>
          <p:spPr>
            <a:xfrm>
              <a:off x="3237007" y="3262755"/>
              <a:ext cx="249522" cy="312449"/>
            </a:xfrm>
            <a:prstGeom prst="rect">
              <a:avLst/>
            </a:prstGeom>
            <a:solidFill>
              <a:srgbClr val="1CABE2">
                <a:alpha val="100000"/>
              </a:srgbClr>
            </a:solidFill>
          </p:spPr>
          <p:txBody>
            <a:bodyPr/>
            <a:lstStyle/>
            <a:p/>
          </p:txBody>
        </p:sp>
        <p:sp>
          <p:nvSpPr>
            <p:cNvPr id="37" name="rc37"/>
            <p:cNvSpPr/>
            <p:nvPr/>
          </p:nvSpPr>
          <p:spPr>
            <a:xfrm>
              <a:off x="3514255" y="3493078"/>
              <a:ext cx="249522" cy="513606"/>
            </a:xfrm>
            <a:prstGeom prst="rect">
              <a:avLst/>
            </a:prstGeom>
            <a:solidFill>
              <a:srgbClr val="80BD41">
                <a:alpha val="100000"/>
              </a:srgbClr>
            </a:solidFill>
          </p:spPr>
          <p:txBody>
            <a:bodyPr/>
            <a:lstStyle/>
            <a:p/>
          </p:txBody>
        </p:sp>
        <p:sp>
          <p:nvSpPr>
            <p:cNvPr id="38" name="rc38"/>
            <p:cNvSpPr/>
            <p:nvPr/>
          </p:nvSpPr>
          <p:spPr>
            <a:xfrm>
              <a:off x="3514255" y="3240107"/>
              <a:ext cx="249522" cy="252971"/>
            </a:xfrm>
            <a:prstGeom prst="rect">
              <a:avLst/>
            </a:prstGeom>
            <a:solidFill>
              <a:srgbClr val="1CABE2">
                <a:alpha val="100000"/>
              </a:srgbClr>
            </a:solidFill>
          </p:spPr>
          <p:txBody>
            <a:bodyPr/>
            <a:lstStyle/>
            <a:p/>
          </p:txBody>
        </p:sp>
        <p:sp>
          <p:nvSpPr>
            <p:cNvPr id="39" name="rc39"/>
            <p:cNvSpPr/>
            <p:nvPr/>
          </p:nvSpPr>
          <p:spPr>
            <a:xfrm>
              <a:off x="3791502" y="3445328"/>
              <a:ext cx="249522" cy="561356"/>
            </a:xfrm>
            <a:prstGeom prst="rect">
              <a:avLst/>
            </a:prstGeom>
            <a:solidFill>
              <a:srgbClr val="80BD41">
                <a:alpha val="100000"/>
              </a:srgbClr>
            </a:solidFill>
          </p:spPr>
          <p:txBody>
            <a:bodyPr/>
            <a:lstStyle/>
            <a:p/>
          </p:txBody>
        </p:sp>
        <p:sp>
          <p:nvSpPr>
            <p:cNvPr id="40" name="rc40"/>
            <p:cNvSpPr/>
            <p:nvPr/>
          </p:nvSpPr>
          <p:spPr>
            <a:xfrm>
              <a:off x="3791502" y="3216042"/>
              <a:ext cx="249522" cy="229286"/>
            </a:xfrm>
            <a:prstGeom prst="rect">
              <a:avLst/>
            </a:prstGeom>
            <a:solidFill>
              <a:srgbClr val="1CABE2">
                <a:alpha val="100000"/>
              </a:srgbClr>
            </a:solidFill>
          </p:spPr>
          <p:txBody>
            <a:bodyPr/>
            <a:lstStyle/>
            <a:p/>
          </p:txBody>
        </p:sp>
        <p:sp>
          <p:nvSpPr>
            <p:cNvPr id="41" name="rc41"/>
            <p:cNvSpPr/>
            <p:nvPr/>
          </p:nvSpPr>
          <p:spPr>
            <a:xfrm>
              <a:off x="4068750" y="3436815"/>
              <a:ext cx="249522" cy="569869"/>
            </a:xfrm>
            <a:prstGeom prst="rect">
              <a:avLst/>
            </a:prstGeom>
            <a:solidFill>
              <a:srgbClr val="80BD41">
                <a:alpha val="100000"/>
              </a:srgbClr>
            </a:solidFill>
          </p:spPr>
          <p:txBody>
            <a:bodyPr/>
            <a:lstStyle/>
            <a:p/>
          </p:txBody>
        </p:sp>
        <p:sp>
          <p:nvSpPr>
            <p:cNvPr id="42" name="rc42"/>
            <p:cNvSpPr/>
            <p:nvPr/>
          </p:nvSpPr>
          <p:spPr>
            <a:xfrm>
              <a:off x="4068750" y="3192585"/>
              <a:ext cx="249522" cy="244230"/>
            </a:xfrm>
            <a:prstGeom prst="rect">
              <a:avLst/>
            </a:prstGeom>
            <a:solidFill>
              <a:srgbClr val="1CABE2">
                <a:alpha val="100000"/>
              </a:srgbClr>
            </a:solidFill>
          </p:spPr>
          <p:txBody>
            <a:bodyPr/>
            <a:lstStyle/>
            <a:p/>
          </p:txBody>
        </p:sp>
        <p:sp>
          <p:nvSpPr>
            <p:cNvPr id="43" name="rc43"/>
            <p:cNvSpPr/>
            <p:nvPr/>
          </p:nvSpPr>
          <p:spPr>
            <a:xfrm>
              <a:off x="4345998" y="3379256"/>
              <a:ext cx="249522" cy="627428"/>
            </a:xfrm>
            <a:prstGeom prst="rect">
              <a:avLst/>
            </a:prstGeom>
            <a:solidFill>
              <a:srgbClr val="80BD41">
                <a:alpha val="100000"/>
              </a:srgbClr>
            </a:solidFill>
          </p:spPr>
          <p:txBody>
            <a:bodyPr/>
            <a:lstStyle/>
            <a:p/>
          </p:txBody>
        </p:sp>
        <p:sp>
          <p:nvSpPr>
            <p:cNvPr id="44" name="rc44"/>
            <p:cNvSpPr/>
            <p:nvPr/>
          </p:nvSpPr>
          <p:spPr>
            <a:xfrm>
              <a:off x="4345998" y="3170114"/>
              <a:ext cx="249522" cy="209142"/>
            </a:xfrm>
            <a:prstGeom prst="rect">
              <a:avLst/>
            </a:prstGeom>
            <a:solidFill>
              <a:srgbClr val="1CABE2">
                <a:alpha val="100000"/>
              </a:srgbClr>
            </a:solidFill>
          </p:spPr>
          <p:txBody>
            <a:bodyPr/>
            <a:lstStyle/>
            <a:p/>
          </p:txBody>
        </p:sp>
        <p:sp>
          <p:nvSpPr>
            <p:cNvPr id="45" name="rc45"/>
            <p:cNvSpPr/>
            <p:nvPr/>
          </p:nvSpPr>
          <p:spPr>
            <a:xfrm>
              <a:off x="4623245" y="3379981"/>
              <a:ext cx="249522" cy="626703"/>
            </a:xfrm>
            <a:prstGeom prst="rect">
              <a:avLst/>
            </a:prstGeom>
            <a:solidFill>
              <a:srgbClr val="80BD41">
                <a:alpha val="100000"/>
              </a:srgbClr>
            </a:solidFill>
          </p:spPr>
          <p:txBody>
            <a:bodyPr/>
            <a:lstStyle/>
            <a:p/>
          </p:txBody>
        </p:sp>
        <p:sp>
          <p:nvSpPr>
            <p:cNvPr id="46" name="rc46"/>
            <p:cNvSpPr/>
            <p:nvPr/>
          </p:nvSpPr>
          <p:spPr>
            <a:xfrm>
              <a:off x="4623245" y="3148186"/>
              <a:ext cx="249522" cy="231795"/>
            </a:xfrm>
            <a:prstGeom prst="rect">
              <a:avLst/>
            </a:prstGeom>
            <a:solidFill>
              <a:srgbClr val="1CABE2">
                <a:alpha val="100000"/>
              </a:srgbClr>
            </a:solidFill>
          </p:spPr>
          <p:txBody>
            <a:bodyPr/>
            <a:lstStyle/>
            <a:p/>
          </p:txBody>
        </p:sp>
        <p:sp>
          <p:nvSpPr>
            <p:cNvPr id="47" name="rc47"/>
            <p:cNvSpPr/>
            <p:nvPr/>
          </p:nvSpPr>
          <p:spPr>
            <a:xfrm>
              <a:off x="4900493" y="3343652"/>
              <a:ext cx="249522" cy="663033"/>
            </a:xfrm>
            <a:prstGeom prst="rect">
              <a:avLst/>
            </a:prstGeom>
            <a:solidFill>
              <a:srgbClr val="80BD41">
                <a:alpha val="100000"/>
              </a:srgbClr>
            </a:solidFill>
          </p:spPr>
          <p:txBody>
            <a:bodyPr/>
            <a:lstStyle/>
            <a:p/>
          </p:txBody>
        </p:sp>
        <p:sp>
          <p:nvSpPr>
            <p:cNvPr id="48" name="rc48"/>
            <p:cNvSpPr/>
            <p:nvPr/>
          </p:nvSpPr>
          <p:spPr>
            <a:xfrm>
              <a:off x="4900493" y="3122641"/>
              <a:ext cx="249522" cy="221011"/>
            </a:xfrm>
            <a:prstGeom prst="rect">
              <a:avLst/>
            </a:prstGeom>
            <a:solidFill>
              <a:srgbClr val="1CABE2">
                <a:alpha val="100000"/>
              </a:srgbClr>
            </a:solidFill>
          </p:spPr>
          <p:txBody>
            <a:bodyPr/>
            <a:lstStyle/>
            <a:p/>
          </p:txBody>
        </p:sp>
        <p:sp>
          <p:nvSpPr>
            <p:cNvPr id="49" name="rc49"/>
            <p:cNvSpPr/>
            <p:nvPr/>
          </p:nvSpPr>
          <p:spPr>
            <a:xfrm>
              <a:off x="5177741" y="3263595"/>
              <a:ext cx="249522" cy="743089"/>
            </a:xfrm>
            <a:prstGeom prst="rect">
              <a:avLst/>
            </a:prstGeom>
            <a:solidFill>
              <a:srgbClr val="80BD41">
                <a:alpha val="100000"/>
              </a:srgbClr>
            </a:solidFill>
          </p:spPr>
          <p:txBody>
            <a:bodyPr/>
            <a:lstStyle/>
            <a:p/>
          </p:txBody>
        </p:sp>
        <p:sp>
          <p:nvSpPr>
            <p:cNvPr id="50" name="rc50"/>
            <p:cNvSpPr/>
            <p:nvPr/>
          </p:nvSpPr>
          <p:spPr>
            <a:xfrm>
              <a:off x="5177741" y="3100477"/>
              <a:ext cx="249522" cy="163117"/>
            </a:xfrm>
            <a:prstGeom prst="rect">
              <a:avLst/>
            </a:prstGeom>
            <a:solidFill>
              <a:srgbClr val="1CABE2">
                <a:alpha val="100000"/>
              </a:srgbClr>
            </a:solidFill>
          </p:spPr>
          <p:txBody>
            <a:bodyPr/>
            <a:lstStyle/>
            <a:p/>
          </p:txBody>
        </p:sp>
        <p:sp>
          <p:nvSpPr>
            <p:cNvPr id="51" name="rc51"/>
            <p:cNvSpPr/>
            <p:nvPr/>
          </p:nvSpPr>
          <p:spPr>
            <a:xfrm>
              <a:off x="5454988" y="3226974"/>
              <a:ext cx="249522" cy="779710"/>
            </a:xfrm>
            <a:prstGeom prst="rect">
              <a:avLst/>
            </a:prstGeom>
            <a:solidFill>
              <a:srgbClr val="80BD41">
                <a:alpha val="100000"/>
              </a:srgbClr>
            </a:solidFill>
          </p:spPr>
          <p:txBody>
            <a:bodyPr/>
            <a:lstStyle/>
            <a:p/>
          </p:txBody>
        </p:sp>
        <p:sp>
          <p:nvSpPr>
            <p:cNvPr id="52" name="rc52"/>
            <p:cNvSpPr/>
            <p:nvPr/>
          </p:nvSpPr>
          <p:spPr>
            <a:xfrm>
              <a:off x="5454988" y="3078459"/>
              <a:ext cx="249522" cy="148515"/>
            </a:xfrm>
            <a:prstGeom prst="rect">
              <a:avLst/>
            </a:prstGeom>
            <a:solidFill>
              <a:srgbClr val="1CABE2">
                <a:alpha val="100000"/>
              </a:srgbClr>
            </a:solidFill>
          </p:spPr>
          <p:txBody>
            <a:bodyPr/>
            <a:lstStyle/>
            <a:p/>
          </p:txBody>
        </p:sp>
        <p:sp>
          <p:nvSpPr>
            <p:cNvPr id="53" name="rc53"/>
            <p:cNvSpPr/>
            <p:nvPr/>
          </p:nvSpPr>
          <p:spPr>
            <a:xfrm>
              <a:off x="5732236" y="3247576"/>
              <a:ext cx="249522" cy="759108"/>
            </a:xfrm>
            <a:prstGeom prst="rect">
              <a:avLst/>
            </a:prstGeom>
            <a:solidFill>
              <a:srgbClr val="80BD41">
                <a:alpha val="100000"/>
              </a:srgbClr>
            </a:solidFill>
          </p:spPr>
          <p:txBody>
            <a:bodyPr/>
            <a:lstStyle/>
            <a:p/>
          </p:txBody>
        </p:sp>
        <p:sp>
          <p:nvSpPr>
            <p:cNvPr id="54" name="rc54"/>
            <p:cNvSpPr/>
            <p:nvPr/>
          </p:nvSpPr>
          <p:spPr>
            <a:xfrm>
              <a:off x="5732236" y="3057800"/>
              <a:ext cx="249522" cy="189776"/>
            </a:xfrm>
            <a:prstGeom prst="rect">
              <a:avLst/>
            </a:prstGeom>
            <a:solidFill>
              <a:srgbClr val="1CABE2">
                <a:alpha val="100000"/>
              </a:srgbClr>
            </a:solidFill>
          </p:spPr>
          <p:txBody>
            <a:bodyPr/>
            <a:lstStyle/>
            <a:p/>
          </p:txBody>
        </p:sp>
        <p:sp>
          <p:nvSpPr>
            <p:cNvPr id="55" name="rc55"/>
            <p:cNvSpPr/>
            <p:nvPr/>
          </p:nvSpPr>
          <p:spPr>
            <a:xfrm>
              <a:off x="6009484" y="3185672"/>
              <a:ext cx="249522" cy="821012"/>
            </a:xfrm>
            <a:prstGeom prst="rect">
              <a:avLst/>
            </a:prstGeom>
            <a:solidFill>
              <a:srgbClr val="80BD41">
                <a:alpha val="100000"/>
              </a:srgbClr>
            </a:solidFill>
          </p:spPr>
          <p:txBody>
            <a:bodyPr/>
            <a:lstStyle/>
            <a:p/>
          </p:txBody>
        </p:sp>
        <p:sp>
          <p:nvSpPr>
            <p:cNvPr id="56" name="rc56"/>
            <p:cNvSpPr/>
            <p:nvPr/>
          </p:nvSpPr>
          <p:spPr>
            <a:xfrm>
              <a:off x="6009484" y="3040787"/>
              <a:ext cx="249522" cy="144884"/>
            </a:xfrm>
            <a:prstGeom prst="rect">
              <a:avLst/>
            </a:prstGeom>
            <a:solidFill>
              <a:srgbClr val="1CABE2">
                <a:alpha val="100000"/>
              </a:srgbClr>
            </a:solidFill>
          </p:spPr>
          <p:txBody>
            <a:bodyPr/>
            <a:lstStyle/>
            <a:p/>
          </p:txBody>
        </p:sp>
        <p:sp>
          <p:nvSpPr>
            <p:cNvPr id="57" name="rc57"/>
            <p:cNvSpPr/>
            <p:nvPr/>
          </p:nvSpPr>
          <p:spPr>
            <a:xfrm>
              <a:off x="6286731" y="3231936"/>
              <a:ext cx="249522" cy="774749"/>
            </a:xfrm>
            <a:prstGeom prst="rect">
              <a:avLst/>
            </a:prstGeom>
            <a:solidFill>
              <a:srgbClr val="80BD41">
                <a:alpha val="100000"/>
              </a:srgbClr>
            </a:solidFill>
          </p:spPr>
          <p:txBody>
            <a:bodyPr/>
            <a:lstStyle/>
            <a:p/>
          </p:txBody>
        </p:sp>
        <p:sp>
          <p:nvSpPr>
            <p:cNvPr id="58" name="rc58"/>
            <p:cNvSpPr/>
            <p:nvPr/>
          </p:nvSpPr>
          <p:spPr>
            <a:xfrm>
              <a:off x="6286731" y="3025989"/>
              <a:ext cx="249522" cy="205946"/>
            </a:xfrm>
            <a:prstGeom prst="rect">
              <a:avLst/>
            </a:prstGeom>
            <a:solidFill>
              <a:srgbClr val="1CABE2">
                <a:alpha val="100000"/>
              </a:srgbClr>
            </a:solidFill>
          </p:spPr>
          <p:txBody>
            <a:bodyPr/>
            <a:lstStyle/>
            <a:p/>
          </p:txBody>
        </p:sp>
        <p:sp>
          <p:nvSpPr>
            <p:cNvPr id="59" name="rc59"/>
            <p:cNvSpPr/>
            <p:nvPr/>
          </p:nvSpPr>
          <p:spPr>
            <a:xfrm>
              <a:off x="6563979" y="3200013"/>
              <a:ext cx="249522" cy="806672"/>
            </a:xfrm>
            <a:prstGeom prst="rect">
              <a:avLst/>
            </a:prstGeom>
            <a:solidFill>
              <a:srgbClr val="80BD41">
                <a:alpha val="100000"/>
              </a:srgbClr>
            </a:solidFill>
          </p:spPr>
          <p:txBody>
            <a:bodyPr/>
            <a:lstStyle/>
            <a:p/>
          </p:txBody>
        </p:sp>
        <p:sp>
          <p:nvSpPr>
            <p:cNvPr id="60" name="rc60"/>
            <p:cNvSpPr/>
            <p:nvPr/>
          </p:nvSpPr>
          <p:spPr>
            <a:xfrm>
              <a:off x="6563979" y="3010793"/>
              <a:ext cx="249522" cy="189219"/>
            </a:xfrm>
            <a:prstGeom prst="rect">
              <a:avLst/>
            </a:prstGeom>
            <a:solidFill>
              <a:srgbClr val="1CABE2">
                <a:alpha val="100000"/>
              </a:srgbClr>
            </a:solidFill>
          </p:spPr>
          <p:txBody>
            <a:bodyPr/>
            <a:lstStyle/>
            <a:p/>
          </p:txBody>
        </p:sp>
        <p:sp>
          <p:nvSpPr>
            <p:cNvPr id="61" name="rc61"/>
            <p:cNvSpPr/>
            <p:nvPr/>
          </p:nvSpPr>
          <p:spPr>
            <a:xfrm>
              <a:off x="6841227" y="3187375"/>
              <a:ext cx="249522" cy="819309"/>
            </a:xfrm>
            <a:prstGeom prst="rect">
              <a:avLst/>
            </a:prstGeom>
            <a:solidFill>
              <a:srgbClr val="80BD41">
                <a:alpha val="100000"/>
              </a:srgbClr>
            </a:solidFill>
          </p:spPr>
          <p:txBody>
            <a:bodyPr/>
            <a:lstStyle/>
            <a:p/>
          </p:txBody>
        </p:sp>
        <p:sp>
          <p:nvSpPr>
            <p:cNvPr id="62" name="rc62"/>
            <p:cNvSpPr/>
            <p:nvPr/>
          </p:nvSpPr>
          <p:spPr>
            <a:xfrm>
              <a:off x="6841227" y="2995191"/>
              <a:ext cx="249522" cy="192184"/>
            </a:xfrm>
            <a:prstGeom prst="rect">
              <a:avLst/>
            </a:prstGeom>
            <a:solidFill>
              <a:srgbClr val="1CABE2">
                <a:alpha val="100000"/>
              </a:srgbClr>
            </a:solidFill>
          </p:spPr>
          <p:txBody>
            <a:bodyPr/>
            <a:lstStyle/>
            <a:p/>
          </p:txBody>
        </p:sp>
        <p:sp>
          <p:nvSpPr>
            <p:cNvPr id="63" name="rc63"/>
            <p:cNvSpPr/>
            <p:nvPr/>
          </p:nvSpPr>
          <p:spPr>
            <a:xfrm>
              <a:off x="7118474" y="3162956"/>
              <a:ext cx="249522" cy="843728"/>
            </a:xfrm>
            <a:prstGeom prst="rect">
              <a:avLst/>
            </a:prstGeom>
            <a:solidFill>
              <a:srgbClr val="80BD41">
                <a:alpha val="100000"/>
              </a:srgbClr>
            </a:solidFill>
          </p:spPr>
          <p:txBody>
            <a:bodyPr/>
            <a:lstStyle/>
            <a:p/>
          </p:txBody>
        </p:sp>
        <p:sp>
          <p:nvSpPr>
            <p:cNvPr id="64" name="rc64"/>
            <p:cNvSpPr/>
            <p:nvPr/>
          </p:nvSpPr>
          <p:spPr>
            <a:xfrm>
              <a:off x="7118474" y="2977747"/>
              <a:ext cx="249522" cy="185209"/>
            </a:xfrm>
            <a:prstGeom prst="rect">
              <a:avLst/>
            </a:prstGeom>
            <a:solidFill>
              <a:srgbClr val="1CABE2">
                <a:alpha val="100000"/>
              </a:srgbClr>
            </a:solidFill>
          </p:spPr>
          <p:txBody>
            <a:bodyPr/>
            <a:lstStyle/>
            <a:p/>
          </p:txBody>
        </p:sp>
        <p:sp>
          <p:nvSpPr>
            <p:cNvPr id="65" name="rc65"/>
            <p:cNvSpPr/>
            <p:nvPr/>
          </p:nvSpPr>
          <p:spPr>
            <a:xfrm>
              <a:off x="7395722" y="3113060"/>
              <a:ext cx="249522" cy="893624"/>
            </a:xfrm>
            <a:prstGeom prst="rect">
              <a:avLst/>
            </a:prstGeom>
            <a:solidFill>
              <a:srgbClr val="80BD41">
                <a:alpha val="100000"/>
              </a:srgbClr>
            </a:solidFill>
          </p:spPr>
          <p:txBody>
            <a:bodyPr/>
            <a:lstStyle/>
            <a:p/>
          </p:txBody>
        </p:sp>
        <p:sp>
          <p:nvSpPr>
            <p:cNvPr id="66" name="rc66"/>
            <p:cNvSpPr/>
            <p:nvPr/>
          </p:nvSpPr>
          <p:spPr>
            <a:xfrm>
              <a:off x="7395722" y="2942846"/>
              <a:ext cx="249522" cy="170213"/>
            </a:xfrm>
            <a:prstGeom prst="rect">
              <a:avLst/>
            </a:prstGeom>
            <a:solidFill>
              <a:srgbClr val="1CABE2">
                <a:alpha val="100000"/>
              </a:srgbClr>
            </a:solidFill>
          </p:spPr>
          <p:txBody>
            <a:bodyPr/>
            <a:lstStyle/>
            <a:p/>
          </p:txBody>
        </p:sp>
        <p:sp>
          <p:nvSpPr>
            <p:cNvPr id="67" name="rc67"/>
            <p:cNvSpPr/>
            <p:nvPr/>
          </p:nvSpPr>
          <p:spPr>
            <a:xfrm>
              <a:off x="7672970" y="3073014"/>
              <a:ext cx="249522" cy="933670"/>
            </a:xfrm>
            <a:prstGeom prst="rect">
              <a:avLst/>
            </a:prstGeom>
            <a:solidFill>
              <a:srgbClr val="80BD41">
                <a:alpha val="100000"/>
              </a:srgbClr>
            </a:solidFill>
          </p:spPr>
          <p:txBody>
            <a:bodyPr/>
            <a:lstStyle/>
            <a:p/>
          </p:txBody>
        </p:sp>
        <p:sp>
          <p:nvSpPr>
            <p:cNvPr id="68" name="rc68"/>
            <p:cNvSpPr/>
            <p:nvPr/>
          </p:nvSpPr>
          <p:spPr>
            <a:xfrm>
              <a:off x="7672970" y="2908249"/>
              <a:ext cx="249522" cy="164765"/>
            </a:xfrm>
            <a:prstGeom prst="rect">
              <a:avLst/>
            </a:prstGeom>
            <a:solidFill>
              <a:srgbClr val="1CABE2">
                <a:alpha val="100000"/>
              </a:srgbClr>
            </a:solidFill>
          </p:spPr>
          <p:txBody>
            <a:bodyPr/>
            <a:lstStyle/>
            <a:p/>
          </p:txBody>
        </p:sp>
        <p:sp>
          <p:nvSpPr>
            <p:cNvPr id="69" name="rc69"/>
            <p:cNvSpPr/>
            <p:nvPr/>
          </p:nvSpPr>
          <p:spPr>
            <a:xfrm>
              <a:off x="7950217" y="3040730"/>
              <a:ext cx="249522" cy="965954"/>
            </a:xfrm>
            <a:prstGeom prst="rect">
              <a:avLst/>
            </a:prstGeom>
            <a:solidFill>
              <a:srgbClr val="80BD41">
                <a:alpha val="100000"/>
              </a:srgbClr>
            </a:solidFill>
          </p:spPr>
          <p:txBody>
            <a:bodyPr/>
            <a:lstStyle/>
            <a:p/>
          </p:txBody>
        </p:sp>
        <p:sp>
          <p:nvSpPr>
            <p:cNvPr id="70" name="rc70"/>
            <p:cNvSpPr/>
            <p:nvPr/>
          </p:nvSpPr>
          <p:spPr>
            <a:xfrm>
              <a:off x="7950217" y="2883482"/>
              <a:ext cx="249522" cy="157248"/>
            </a:xfrm>
            <a:prstGeom prst="rect">
              <a:avLst/>
            </a:prstGeom>
            <a:solidFill>
              <a:srgbClr val="1CABE2">
                <a:alpha val="100000"/>
              </a:srgbClr>
            </a:solidFill>
          </p:spPr>
          <p:txBody>
            <a:bodyPr/>
            <a:lstStyle/>
            <a:p/>
          </p:txBody>
        </p:sp>
        <p:sp>
          <p:nvSpPr>
            <p:cNvPr id="71" name="pl71"/>
            <p:cNvSpPr/>
            <p:nvPr/>
          </p:nvSpPr>
          <p:spPr>
            <a:xfrm>
              <a:off x="1421035" y="1591799"/>
              <a:ext cx="6653943" cy="1460163"/>
            </a:xfrm>
            <a:custGeom>
              <a:avLst/>
              <a:pathLst>
                <a:path w="6653943" h="1460163">
                  <a:moveTo>
                    <a:pt x="0" y="1460163"/>
                  </a:moveTo>
                  <a:lnTo>
                    <a:pt x="277247" y="1404003"/>
                  </a:lnTo>
                  <a:lnTo>
                    <a:pt x="554495" y="1319763"/>
                  </a:lnTo>
                  <a:lnTo>
                    <a:pt x="831742" y="1263602"/>
                  </a:lnTo>
                  <a:lnTo>
                    <a:pt x="1108990" y="1207442"/>
                  </a:lnTo>
                  <a:lnTo>
                    <a:pt x="1386238" y="1151282"/>
                  </a:lnTo>
                  <a:lnTo>
                    <a:pt x="1663485" y="954722"/>
                  </a:lnTo>
                  <a:lnTo>
                    <a:pt x="1940733" y="786241"/>
                  </a:lnTo>
                  <a:lnTo>
                    <a:pt x="2217981" y="533521"/>
                  </a:lnTo>
                  <a:lnTo>
                    <a:pt x="2495228" y="421200"/>
                  </a:lnTo>
                  <a:lnTo>
                    <a:pt x="2772476" y="449281"/>
                  </a:lnTo>
                  <a:lnTo>
                    <a:pt x="3049724" y="308880"/>
                  </a:lnTo>
                  <a:lnTo>
                    <a:pt x="3326971" y="365040"/>
                  </a:lnTo>
                  <a:lnTo>
                    <a:pt x="3604219" y="308880"/>
                  </a:lnTo>
                  <a:lnTo>
                    <a:pt x="3881467" y="112320"/>
                  </a:lnTo>
                  <a:lnTo>
                    <a:pt x="4158714" y="56160"/>
                  </a:lnTo>
                  <a:lnTo>
                    <a:pt x="4435962" y="168480"/>
                  </a:lnTo>
                  <a:lnTo>
                    <a:pt x="4713210" y="28080"/>
                  </a:lnTo>
                  <a:lnTo>
                    <a:pt x="4990457" y="196560"/>
                  </a:lnTo>
                  <a:lnTo>
                    <a:pt x="5267705" y="140400"/>
                  </a:lnTo>
                  <a:lnTo>
                    <a:pt x="5544953" y="140400"/>
                  </a:lnTo>
                  <a:lnTo>
                    <a:pt x="5822200" y="112320"/>
                  </a:lnTo>
                  <a:lnTo>
                    <a:pt x="6099448" y="56160"/>
                  </a:lnTo>
                  <a:lnTo>
                    <a:pt x="6376696" y="2808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73" name="tx73"/>
            <p:cNvSpPr/>
            <p:nvPr/>
          </p:nvSpPr>
          <p:spPr>
            <a:xfrm>
              <a:off x="2746983"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1329607" y="32672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3" name="tx83"/>
            <p:cNvSpPr/>
            <p:nvPr/>
          </p:nvSpPr>
          <p:spPr>
            <a:xfrm>
              <a:off x="2715845" y="3170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4" name="tx84"/>
            <p:cNvSpPr/>
            <p:nvPr/>
          </p:nvSpPr>
          <p:spPr>
            <a:xfrm>
              <a:off x="4102084" y="3056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5" name="tx85"/>
            <p:cNvSpPr/>
            <p:nvPr/>
          </p:nvSpPr>
          <p:spPr>
            <a:xfrm>
              <a:off x="5488322" y="2942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86" name="tx86"/>
            <p:cNvSpPr/>
            <p:nvPr/>
          </p:nvSpPr>
          <p:spPr>
            <a:xfrm>
              <a:off x="6597312" y="2874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7" name="tx87"/>
            <p:cNvSpPr/>
            <p:nvPr/>
          </p:nvSpPr>
          <p:spPr>
            <a:xfrm>
              <a:off x="6874560" y="2859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88" name="tx88"/>
            <p:cNvSpPr/>
            <p:nvPr/>
          </p:nvSpPr>
          <p:spPr>
            <a:xfrm>
              <a:off x="7151808" y="2841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9" name="tx89"/>
            <p:cNvSpPr/>
            <p:nvPr/>
          </p:nvSpPr>
          <p:spPr>
            <a:xfrm>
              <a:off x="7429055" y="2806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0" name="tx90"/>
            <p:cNvSpPr/>
            <p:nvPr/>
          </p:nvSpPr>
          <p:spPr>
            <a:xfrm>
              <a:off x="7706303" y="2772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1" name="tx91"/>
            <p:cNvSpPr/>
            <p:nvPr/>
          </p:nvSpPr>
          <p:spPr>
            <a:xfrm>
              <a:off x="7983551" y="2747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2" name="pl92"/>
            <p:cNvSpPr/>
            <p:nvPr/>
          </p:nvSpPr>
          <p:spPr>
            <a:xfrm>
              <a:off x="1421035" y="1198678"/>
              <a:ext cx="0" cy="1853284"/>
            </a:xfrm>
            <a:custGeom>
              <a:avLst/>
              <a:pathLst>
                <a:path w="0" h="1853284">
                  <a:moveTo>
                    <a:pt x="0" y="185328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869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03" name="tx103"/>
            <p:cNvSpPr/>
            <p:nvPr/>
          </p:nvSpPr>
          <p:spPr>
            <a:xfrm>
              <a:off x="1329607" y="3567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04" name="tx104"/>
            <p:cNvSpPr/>
            <p:nvPr/>
          </p:nvSpPr>
          <p:spPr>
            <a:xfrm>
              <a:off x="2741971" y="38140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05" name="tx105"/>
            <p:cNvSpPr/>
            <p:nvPr/>
          </p:nvSpPr>
          <p:spPr>
            <a:xfrm>
              <a:off x="2715845" y="3463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06" name="tx106"/>
            <p:cNvSpPr/>
            <p:nvPr/>
          </p:nvSpPr>
          <p:spPr>
            <a:xfrm>
              <a:off x="4102084" y="3686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07" name="tx107"/>
            <p:cNvSpPr/>
            <p:nvPr/>
          </p:nvSpPr>
          <p:spPr>
            <a:xfrm>
              <a:off x="4102084" y="3279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08" name="tx108"/>
            <p:cNvSpPr/>
            <p:nvPr/>
          </p:nvSpPr>
          <p:spPr>
            <a:xfrm>
              <a:off x="5488322" y="3581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09" name="tx109"/>
            <p:cNvSpPr/>
            <p:nvPr/>
          </p:nvSpPr>
          <p:spPr>
            <a:xfrm>
              <a:off x="5488322" y="3117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0" name="tx110"/>
            <p:cNvSpPr/>
            <p:nvPr/>
          </p:nvSpPr>
          <p:spPr>
            <a:xfrm>
              <a:off x="6597312" y="3568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1" name="tx111"/>
            <p:cNvSpPr/>
            <p:nvPr/>
          </p:nvSpPr>
          <p:spPr>
            <a:xfrm>
              <a:off x="6597312" y="3070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2" name="tx112"/>
            <p:cNvSpPr/>
            <p:nvPr/>
          </p:nvSpPr>
          <p:spPr>
            <a:xfrm>
              <a:off x="6874560" y="3561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3" name="tx113"/>
            <p:cNvSpPr/>
            <p:nvPr/>
          </p:nvSpPr>
          <p:spPr>
            <a:xfrm>
              <a:off x="6874560" y="3056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4" name="tx114"/>
            <p:cNvSpPr/>
            <p:nvPr/>
          </p:nvSpPr>
          <p:spPr>
            <a:xfrm>
              <a:off x="7177933" y="35497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5" name="tx115"/>
            <p:cNvSpPr/>
            <p:nvPr/>
          </p:nvSpPr>
          <p:spPr>
            <a:xfrm>
              <a:off x="7151808" y="3035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6" name="tx116"/>
            <p:cNvSpPr/>
            <p:nvPr/>
          </p:nvSpPr>
          <p:spPr>
            <a:xfrm>
              <a:off x="7429055" y="3524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7" name="tx117"/>
            <p:cNvSpPr/>
            <p:nvPr/>
          </p:nvSpPr>
          <p:spPr>
            <a:xfrm>
              <a:off x="7429055" y="2992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8" name="tx118"/>
            <p:cNvSpPr/>
            <p:nvPr/>
          </p:nvSpPr>
          <p:spPr>
            <a:xfrm>
              <a:off x="7706303" y="3504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9" name="tx119"/>
            <p:cNvSpPr/>
            <p:nvPr/>
          </p:nvSpPr>
          <p:spPr>
            <a:xfrm>
              <a:off x="7706303" y="2955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0" name="tx120"/>
            <p:cNvSpPr/>
            <p:nvPr/>
          </p:nvSpPr>
          <p:spPr>
            <a:xfrm>
              <a:off x="7983551" y="3488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1" name="tx121"/>
            <p:cNvSpPr/>
            <p:nvPr/>
          </p:nvSpPr>
          <p:spPr>
            <a:xfrm>
              <a:off x="7983551" y="2927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0138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4649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309081" y="2466929"/>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1" name="tx141"/>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4" name="rc144"/>
            <p:cNvSpPr/>
            <p:nvPr/>
          </p:nvSpPr>
          <p:spPr>
            <a:xfrm>
              <a:off x="4530442" y="4909475"/>
              <a:ext cx="201456" cy="201456"/>
            </a:xfrm>
            <a:prstGeom prst="rect">
              <a:avLst/>
            </a:prstGeom>
            <a:solidFill>
              <a:srgbClr val="1CABE2">
                <a:alpha val="100000"/>
              </a:srgbClr>
            </a:solidFill>
          </p:spPr>
          <p:txBody>
            <a:bodyPr/>
            <a:lstStyle/>
            <a:p/>
          </p:txBody>
        </p:sp>
        <p:sp>
          <p:nvSpPr>
            <p:cNvPr id="145" name="rc145"/>
            <p:cNvSpPr/>
            <p:nvPr/>
          </p:nvSpPr>
          <p:spPr>
            <a:xfrm>
              <a:off x="5751014" y="4909475"/>
              <a:ext cx="201456" cy="201456"/>
            </a:xfrm>
            <a:prstGeom prst="rect">
              <a:avLst/>
            </a:prstGeom>
            <a:solidFill>
              <a:srgbClr val="80BD41">
                <a:alpha val="100000"/>
              </a:srgbClr>
            </a:solidFill>
          </p:spPr>
          <p:txBody>
            <a:bodyPr/>
            <a:lstStyle/>
            <a:p/>
          </p:txBody>
        </p:sp>
        <p:sp>
          <p:nvSpPr>
            <p:cNvPr id="146" name="tx146"/>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7" name="tx147"/>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49" name="tx149"/>
            <p:cNvSpPr/>
            <p:nvPr/>
          </p:nvSpPr>
          <p:spPr>
            <a:xfrm>
              <a:off x="951100"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50" name="pl150"/>
            <p:cNvSpPr/>
            <p:nvPr/>
          </p:nvSpPr>
          <p:spPr>
            <a:xfrm>
              <a:off x="22225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749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74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98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87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11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36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74644"/>
              <a:ext cx="4721902" cy="162162"/>
            </a:xfrm>
            <a:prstGeom prst="rect">
              <a:avLst/>
            </a:prstGeom>
            <a:solidFill>
              <a:srgbClr val="80BD41">
                <a:alpha val="100000"/>
              </a:srgbClr>
            </a:solidFill>
          </p:spPr>
          <p:txBody>
            <a:bodyPr/>
            <a:lstStyle/>
            <a:p/>
          </p:txBody>
        </p:sp>
        <p:sp>
          <p:nvSpPr>
            <p:cNvPr id="162" name="rc162"/>
            <p:cNvSpPr/>
            <p:nvPr/>
          </p:nvSpPr>
          <p:spPr>
            <a:xfrm>
              <a:off x="6018175" y="5774644"/>
              <a:ext cx="1107609" cy="162162"/>
            </a:xfrm>
            <a:prstGeom prst="rect">
              <a:avLst/>
            </a:prstGeom>
            <a:solidFill>
              <a:srgbClr val="1CABE2">
                <a:alpha val="100000"/>
              </a:srgbClr>
            </a:solidFill>
          </p:spPr>
          <p:txBody>
            <a:bodyPr/>
            <a:lstStyle/>
            <a:p/>
          </p:txBody>
        </p:sp>
        <p:sp>
          <p:nvSpPr>
            <p:cNvPr id="163" name="rc163"/>
            <p:cNvSpPr/>
            <p:nvPr/>
          </p:nvSpPr>
          <p:spPr>
            <a:xfrm>
              <a:off x="1296273" y="5571941"/>
              <a:ext cx="5465293" cy="162162"/>
            </a:xfrm>
            <a:prstGeom prst="rect">
              <a:avLst/>
            </a:prstGeom>
            <a:solidFill>
              <a:srgbClr val="80BD41">
                <a:alpha val="100000"/>
              </a:srgbClr>
            </a:solidFill>
          </p:spPr>
          <p:txBody>
            <a:bodyPr/>
            <a:lstStyle/>
            <a:p/>
          </p:txBody>
        </p:sp>
        <p:sp>
          <p:nvSpPr>
            <p:cNvPr id="164" name="rc164"/>
            <p:cNvSpPr/>
            <p:nvPr/>
          </p:nvSpPr>
          <p:spPr>
            <a:xfrm>
              <a:off x="6761567" y="5571941"/>
              <a:ext cx="964463" cy="162162"/>
            </a:xfrm>
            <a:prstGeom prst="rect">
              <a:avLst/>
            </a:prstGeom>
            <a:solidFill>
              <a:srgbClr val="1CABE2">
                <a:alpha val="100000"/>
              </a:srgbClr>
            </a:solidFill>
          </p:spPr>
          <p:txBody>
            <a:bodyPr/>
            <a:lstStyle/>
            <a:p/>
          </p:txBody>
        </p:sp>
        <p:sp>
          <p:nvSpPr>
            <p:cNvPr id="165" name="rc165"/>
            <p:cNvSpPr/>
            <p:nvPr/>
          </p:nvSpPr>
          <p:spPr>
            <a:xfrm>
              <a:off x="1296273" y="5369238"/>
              <a:ext cx="5654268" cy="162162"/>
            </a:xfrm>
            <a:prstGeom prst="rect">
              <a:avLst/>
            </a:prstGeom>
            <a:solidFill>
              <a:srgbClr val="80BD41">
                <a:alpha val="100000"/>
              </a:srgbClr>
            </a:solidFill>
          </p:spPr>
          <p:txBody>
            <a:bodyPr/>
            <a:lstStyle/>
            <a:p/>
          </p:txBody>
        </p:sp>
        <p:sp>
          <p:nvSpPr>
            <p:cNvPr id="166" name="rc166"/>
            <p:cNvSpPr/>
            <p:nvPr/>
          </p:nvSpPr>
          <p:spPr>
            <a:xfrm>
              <a:off x="6950542" y="5369238"/>
              <a:ext cx="920461" cy="162162"/>
            </a:xfrm>
            <a:prstGeom prst="rect">
              <a:avLst/>
            </a:prstGeom>
            <a:solidFill>
              <a:srgbClr val="1CABE2">
                <a:alpha val="100000"/>
              </a:srgbClr>
            </a:solidFill>
          </p:spPr>
          <p:txBody>
            <a:bodyPr/>
            <a:lstStyle/>
            <a:p/>
          </p:txBody>
        </p:sp>
        <p:sp>
          <p:nvSpPr>
            <p:cNvPr id="167" name="tx167"/>
            <p:cNvSpPr/>
            <p:nvPr/>
          </p:nvSpPr>
          <p:spPr>
            <a:xfrm>
              <a:off x="730473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68" name="tx168"/>
            <p:cNvSpPr/>
            <p:nvPr/>
          </p:nvSpPr>
          <p:spPr>
            <a:xfrm>
              <a:off x="793499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9" name="tx169"/>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0" name="tx170"/>
            <p:cNvSpPr/>
            <p:nvPr/>
          </p:nvSpPr>
          <p:spPr>
            <a:xfrm>
              <a:off x="355173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71" name="tx171"/>
            <p:cNvSpPr/>
            <p:nvPr/>
          </p:nvSpPr>
          <p:spPr>
            <a:xfrm>
              <a:off x="646648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72" name="tx172"/>
            <p:cNvSpPr/>
            <p:nvPr/>
          </p:nvSpPr>
          <p:spPr>
            <a:xfrm>
              <a:off x="392342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0.89</a:t>
              </a:r>
            </a:p>
          </p:txBody>
        </p:sp>
        <p:sp>
          <p:nvSpPr>
            <p:cNvPr id="173" name="tx173"/>
            <p:cNvSpPr/>
            <p:nvPr/>
          </p:nvSpPr>
          <p:spPr>
            <a:xfrm>
              <a:off x="713830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0.16</a:t>
              </a:r>
            </a:p>
          </p:txBody>
        </p:sp>
        <p:sp>
          <p:nvSpPr>
            <p:cNvPr id="174" name="tx174"/>
            <p:cNvSpPr/>
            <p:nvPr/>
          </p:nvSpPr>
          <p:spPr>
            <a:xfrm>
              <a:off x="401791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75" name="tx175"/>
            <p:cNvSpPr/>
            <p:nvPr/>
          </p:nvSpPr>
          <p:spPr>
            <a:xfrm>
              <a:off x="730527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6" name="tx17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2974038" y="6037795"/>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81" name="tx181"/>
            <p:cNvSpPr/>
            <p:nvPr/>
          </p:nvSpPr>
          <p:spPr>
            <a:xfrm>
              <a:off x="482649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82" name="tx182"/>
            <p:cNvSpPr/>
            <p:nvPr/>
          </p:nvSpPr>
          <p:spPr>
            <a:xfrm>
              <a:off x="667895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83" name="tx183"/>
            <p:cNvSpPr/>
            <p:nvPr/>
          </p:nvSpPr>
          <p:spPr>
            <a:xfrm>
              <a:off x="3990980" y="6173067"/>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4" name="tx184"/>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5" name="tx185"/>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(86 %) était plus élevée qu'en 2019 (81 %).
Le nombre d'enfants vaccinés avec le DTP3 a augmenté de 20% par rapport à 2019.
Le nombre de nourrissons survivants a augmenté d'environ 13 % par rapport à 2019.
En 2024, 200 000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3343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28692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14042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86018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7136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180193"/>
              <a:ext cx="245185" cy="826491"/>
            </a:xfrm>
            <a:prstGeom prst="rect">
              <a:avLst/>
            </a:prstGeom>
            <a:solidFill>
              <a:srgbClr val="E2231A">
                <a:alpha val="100000"/>
              </a:srgbClr>
            </a:solidFill>
          </p:spPr>
          <p:txBody>
            <a:bodyPr/>
            <a:lstStyle/>
            <a:p/>
          </p:txBody>
        </p:sp>
        <p:sp>
          <p:nvSpPr>
            <p:cNvPr id="22" name="rc22"/>
            <p:cNvSpPr/>
            <p:nvPr/>
          </p:nvSpPr>
          <p:spPr>
            <a:xfrm>
              <a:off x="1694694" y="3181940"/>
              <a:ext cx="245185" cy="824744"/>
            </a:xfrm>
            <a:prstGeom prst="rect">
              <a:avLst/>
            </a:prstGeom>
            <a:solidFill>
              <a:srgbClr val="E2231A">
                <a:alpha val="100000"/>
              </a:srgbClr>
            </a:solidFill>
          </p:spPr>
          <p:txBody>
            <a:bodyPr/>
            <a:lstStyle/>
            <a:p/>
          </p:txBody>
        </p:sp>
        <p:sp>
          <p:nvSpPr>
            <p:cNvPr id="23" name="rc23"/>
            <p:cNvSpPr/>
            <p:nvPr/>
          </p:nvSpPr>
          <p:spPr>
            <a:xfrm>
              <a:off x="1967123" y="3185967"/>
              <a:ext cx="245185" cy="820718"/>
            </a:xfrm>
            <a:prstGeom prst="rect">
              <a:avLst/>
            </a:prstGeom>
            <a:solidFill>
              <a:srgbClr val="E2231A">
                <a:alpha val="100000"/>
              </a:srgbClr>
            </a:solidFill>
          </p:spPr>
          <p:txBody>
            <a:bodyPr/>
            <a:lstStyle/>
            <a:p/>
          </p:txBody>
        </p:sp>
        <p:sp>
          <p:nvSpPr>
            <p:cNvPr id="24" name="rc24"/>
            <p:cNvSpPr/>
            <p:nvPr/>
          </p:nvSpPr>
          <p:spPr>
            <a:xfrm>
              <a:off x="2239552" y="3190131"/>
              <a:ext cx="245185" cy="816554"/>
            </a:xfrm>
            <a:prstGeom prst="rect">
              <a:avLst/>
            </a:prstGeom>
            <a:solidFill>
              <a:srgbClr val="E2231A">
                <a:alpha val="100000"/>
              </a:srgbClr>
            </a:solidFill>
          </p:spPr>
          <p:txBody>
            <a:bodyPr/>
            <a:lstStyle/>
            <a:p/>
          </p:txBody>
        </p:sp>
        <p:sp>
          <p:nvSpPr>
            <p:cNvPr id="25" name="rc25"/>
            <p:cNvSpPr/>
            <p:nvPr/>
          </p:nvSpPr>
          <p:spPr>
            <a:xfrm>
              <a:off x="2511980" y="3194937"/>
              <a:ext cx="245185" cy="811747"/>
            </a:xfrm>
            <a:prstGeom prst="rect">
              <a:avLst/>
            </a:prstGeom>
            <a:solidFill>
              <a:srgbClr val="E2231A">
                <a:alpha val="100000"/>
              </a:srgbClr>
            </a:solidFill>
          </p:spPr>
          <p:txBody>
            <a:bodyPr/>
            <a:lstStyle/>
            <a:p/>
          </p:txBody>
        </p:sp>
        <p:sp>
          <p:nvSpPr>
            <p:cNvPr id="26" name="rc26"/>
            <p:cNvSpPr/>
            <p:nvPr/>
          </p:nvSpPr>
          <p:spPr>
            <a:xfrm>
              <a:off x="2784409" y="3199846"/>
              <a:ext cx="245185" cy="806838"/>
            </a:xfrm>
            <a:prstGeom prst="rect">
              <a:avLst/>
            </a:prstGeom>
            <a:solidFill>
              <a:srgbClr val="E2231A">
                <a:alpha val="100000"/>
              </a:srgbClr>
            </a:solidFill>
          </p:spPr>
          <p:txBody>
            <a:bodyPr/>
            <a:lstStyle/>
            <a:p/>
          </p:txBody>
        </p:sp>
        <p:sp>
          <p:nvSpPr>
            <p:cNvPr id="27" name="rc27"/>
            <p:cNvSpPr/>
            <p:nvPr/>
          </p:nvSpPr>
          <p:spPr>
            <a:xfrm>
              <a:off x="3056838" y="3269854"/>
              <a:ext cx="245185" cy="736830"/>
            </a:xfrm>
            <a:prstGeom prst="rect">
              <a:avLst/>
            </a:prstGeom>
            <a:solidFill>
              <a:srgbClr val="E2231A">
                <a:alpha val="100000"/>
              </a:srgbClr>
            </a:solidFill>
          </p:spPr>
          <p:txBody>
            <a:bodyPr/>
            <a:lstStyle/>
            <a:p/>
          </p:txBody>
        </p:sp>
        <p:sp>
          <p:nvSpPr>
            <p:cNvPr id="28" name="rc28"/>
            <p:cNvSpPr/>
            <p:nvPr/>
          </p:nvSpPr>
          <p:spPr>
            <a:xfrm>
              <a:off x="3329266" y="3359855"/>
              <a:ext cx="245185" cy="646830"/>
            </a:xfrm>
            <a:prstGeom prst="rect">
              <a:avLst/>
            </a:prstGeom>
            <a:solidFill>
              <a:srgbClr val="E2231A">
                <a:alpha val="100000"/>
              </a:srgbClr>
            </a:solidFill>
          </p:spPr>
          <p:txBody>
            <a:bodyPr/>
            <a:lstStyle/>
            <a:p/>
          </p:txBody>
        </p:sp>
        <p:sp>
          <p:nvSpPr>
            <p:cNvPr id="29" name="rc29"/>
            <p:cNvSpPr/>
            <p:nvPr/>
          </p:nvSpPr>
          <p:spPr>
            <a:xfrm>
              <a:off x="3601695" y="3440140"/>
              <a:ext cx="245185" cy="566545"/>
            </a:xfrm>
            <a:prstGeom prst="rect">
              <a:avLst/>
            </a:prstGeom>
            <a:solidFill>
              <a:srgbClr val="E2231A">
                <a:alpha val="100000"/>
              </a:srgbClr>
            </a:solidFill>
          </p:spPr>
          <p:txBody>
            <a:bodyPr/>
            <a:lstStyle/>
            <a:p/>
          </p:txBody>
        </p:sp>
        <p:sp>
          <p:nvSpPr>
            <p:cNvPr id="30" name="rc30"/>
            <p:cNvSpPr/>
            <p:nvPr/>
          </p:nvSpPr>
          <p:spPr>
            <a:xfrm>
              <a:off x="3874124" y="3473913"/>
              <a:ext cx="245185" cy="532771"/>
            </a:xfrm>
            <a:prstGeom prst="rect">
              <a:avLst/>
            </a:prstGeom>
            <a:solidFill>
              <a:srgbClr val="E2231A">
                <a:alpha val="100000"/>
              </a:srgbClr>
            </a:solidFill>
          </p:spPr>
          <p:txBody>
            <a:bodyPr/>
            <a:lstStyle/>
            <a:p/>
          </p:txBody>
        </p:sp>
        <p:sp>
          <p:nvSpPr>
            <p:cNvPr id="31" name="rc31"/>
            <p:cNvSpPr/>
            <p:nvPr/>
          </p:nvSpPr>
          <p:spPr>
            <a:xfrm>
              <a:off x="4146552" y="3422715"/>
              <a:ext cx="245185" cy="583969"/>
            </a:xfrm>
            <a:prstGeom prst="rect">
              <a:avLst/>
            </a:prstGeom>
            <a:solidFill>
              <a:srgbClr val="E2231A">
                <a:alpha val="100000"/>
              </a:srgbClr>
            </a:solidFill>
          </p:spPr>
          <p:txBody>
            <a:bodyPr/>
            <a:lstStyle/>
            <a:p/>
          </p:txBody>
        </p:sp>
        <p:sp>
          <p:nvSpPr>
            <p:cNvPr id="32" name="rc32"/>
            <p:cNvSpPr/>
            <p:nvPr/>
          </p:nvSpPr>
          <p:spPr>
            <a:xfrm>
              <a:off x="4418981" y="3442965"/>
              <a:ext cx="245185" cy="563720"/>
            </a:xfrm>
            <a:prstGeom prst="rect">
              <a:avLst/>
            </a:prstGeom>
            <a:solidFill>
              <a:srgbClr val="E2231A">
                <a:alpha val="100000"/>
              </a:srgbClr>
            </a:solidFill>
          </p:spPr>
          <p:txBody>
            <a:bodyPr/>
            <a:lstStyle/>
            <a:p/>
          </p:txBody>
        </p:sp>
        <p:sp>
          <p:nvSpPr>
            <p:cNvPr id="33" name="rc33"/>
            <p:cNvSpPr/>
            <p:nvPr/>
          </p:nvSpPr>
          <p:spPr>
            <a:xfrm>
              <a:off x="4691410" y="3540156"/>
              <a:ext cx="245185" cy="466528"/>
            </a:xfrm>
            <a:prstGeom prst="rect">
              <a:avLst/>
            </a:prstGeom>
            <a:solidFill>
              <a:srgbClr val="E2231A">
                <a:alpha val="100000"/>
              </a:srgbClr>
            </a:solidFill>
          </p:spPr>
          <p:txBody>
            <a:bodyPr/>
            <a:lstStyle/>
            <a:p/>
          </p:txBody>
        </p:sp>
        <p:sp>
          <p:nvSpPr>
            <p:cNvPr id="34" name="rc34"/>
            <p:cNvSpPr/>
            <p:nvPr/>
          </p:nvSpPr>
          <p:spPr>
            <a:xfrm>
              <a:off x="4963838" y="3622356"/>
              <a:ext cx="245185" cy="384328"/>
            </a:xfrm>
            <a:prstGeom prst="rect">
              <a:avLst/>
            </a:prstGeom>
            <a:solidFill>
              <a:srgbClr val="E2231A">
                <a:alpha val="100000"/>
              </a:srgbClr>
            </a:solidFill>
          </p:spPr>
          <p:txBody>
            <a:bodyPr/>
            <a:lstStyle/>
            <a:p/>
          </p:txBody>
        </p:sp>
        <p:sp>
          <p:nvSpPr>
            <p:cNvPr id="35" name="rc35"/>
            <p:cNvSpPr/>
            <p:nvPr/>
          </p:nvSpPr>
          <p:spPr>
            <a:xfrm>
              <a:off x="5236267" y="3612721"/>
              <a:ext cx="245185" cy="393964"/>
            </a:xfrm>
            <a:prstGeom prst="rect">
              <a:avLst/>
            </a:prstGeom>
            <a:solidFill>
              <a:srgbClr val="E2231A">
                <a:alpha val="100000"/>
              </a:srgbClr>
            </a:solidFill>
          </p:spPr>
          <p:txBody>
            <a:bodyPr/>
            <a:lstStyle/>
            <a:p/>
          </p:txBody>
        </p:sp>
        <p:sp>
          <p:nvSpPr>
            <p:cNvPr id="36" name="rc36"/>
            <p:cNvSpPr/>
            <p:nvPr/>
          </p:nvSpPr>
          <p:spPr>
            <a:xfrm>
              <a:off x="5508696" y="3704033"/>
              <a:ext cx="245185" cy="302651"/>
            </a:xfrm>
            <a:prstGeom prst="rect">
              <a:avLst/>
            </a:prstGeom>
            <a:solidFill>
              <a:srgbClr val="E2231A">
                <a:alpha val="100000"/>
              </a:srgbClr>
            </a:solidFill>
          </p:spPr>
          <p:txBody>
            <a:bodyPr/>
            <a:lstStyle/>
            <a:p/>
          </p:txBody>
        </p:sp>
        <p:sp>
          <p:nvSpPr>
            <p:cNvPr id="37" name="rc37"/>
            <p:cNvSpPr/>
            <p:nvPr/>
          </p:nvSpPr>
          <p:spPr>
            <a:xfrm>
              <a:off x="5781125" y="3511663"/>
              <a:ext cx="245185" cy="495021"/>
            </a:xfrm>
            <a:prstGeom prst="rect">
              <a:avLst/>
            </a:prstGeom>
            <a:solidFill>
              <a:srgbClr val="E2231A">
                <a:alpha val="100000"/>
              </a:srgbClr>
            </a:solidFill>
          </p:spPr>
          <p:txBody>
            <a:bodyPr/>
            <a:lstStyle/>
            <a:p/>
          </p:txBody>
        </p:sp>
        <p:sp>
          <p:nvSpPr>
            <p:cNvPr id="38" name="rc38"/>
            <p:cNvSpPr/>
            <p:nvPr/>
          </p:nvSpPr>
          <p:spPr>
            <a:xfrm>
              <a:off x="6053553" y="3628763"/>
              <a:ext cx="245185" cy="377922"/>
            </a:xfrm>
            <a:prstGeom prst="rect">
              <a:avLst/>
            </a:prstGeom>
            <a:solidFill>
              <a:srgbClr val="E2231A">
                <a:alpha val="100000"/>
              </a:srgbClr>
            </a:solidFill>
          </p:spPr>
          <p:txBody>
            <a:bodyPr/>
            <a:lstStyle/>
            <a:p/>
          </p:txBody>
        </p:sp>
        <p:sp>
          <p:nvSpPr>
            <p:cNvPr id="39" name="rc39"/>
            <p:cNvSpPr/>
            <p:nvPr/>
          </p:nvSpPr>
          <p:spPr>
            <a:xfrm>
              <a:off x="6325982" y="3516387"/>
              <a:ext cx="245185" cy="490297"/>
            </a:xfrm>
            <a:prstGeom prst="rect">
              <a:avLst/>
            </a:prstGeom>
            <a:solidFill>
              <a:srgbClr val="E2231A">
                <a:alpha val="100000"/>
              </a:srgbClr>
            </a:solidFill>
          </p:spPr>
          <p:txBody>
            <a:bodyPr/>
            <a:lstStyle/>
            <a:p/>
          </p:txBody>
        </p:sp>
        <p:sp>
          <p:nvSpPr>
            <p:cNvPr id="40" name="rc40"/>
            <p:cNvSpPr/>
            <p:nvPr/>
          </p:nvSpPr>
          <p:spPr>
            <a:xfrm>
              <a:off x="6598411" y="3552084"/>
              <a:ext cx="245185" cy="454600"/>
            </a:xfrm>
            <a:prstGeom prst="rect">
              <a:avLst/>
            </a:prstGeom>
            <a:solidFill>
              <a:srgbClr val="E2231A">
                <a:alpha val="100000"/>
              </a:srgbClr>
            </a:solidFill>
          </p:spPr>
          <p:txBody>
            <a:bodyPr/>
            <a:lstStyle/>
            <a:p/>
          </p:txBody>
        </p:sp>
        <p:sp>
          <p:nvSpPr>
            <p:cNvPr id="41" name="rc41"/>
            <p:cNvSpPr/>
            <p:nvPr/>
          </p:nvSpPr>
          <p:spPr>
            <a:xfrm>
              <a:off x="6870839" y="3544962"/>
              <a:ext cx="245185" cy="461722"/>
            </a:xfrm>
            <a:prstGeom prst="rect">
              <a:avLst/>
            </a:prstGeom>
            <a:solidFill>
              <a:srgbClr val="E2231A">
                <a:alpha val="100000"/>
              </a:srgbClr>
            </a:solidFill>
          </p:spPr>
          <p:txBody>
            <a:bodyPr/>
            <a:lstStyle/>
            <a:p/>
          </p:txBody>
        </p:sp>
        <p:sp>
          <p:nvSpPr>
            <p:cNvPr id="42" name="rc42"/>
            <p:cNvSpPr/>
            <p:nvPr/>
          </p:nvSpPr>
          <p:spPr>
            <a:xfrm>
              <a:off x="7143268" y="3559365"/>
              <a:ext cx="245185" cy="447320"/>
            </a:xfrm>
            <a:prstGeom prst="rect">
              <a:avLst/>
            </a:prstGeom>
            <a:solidFill>
              <a:srgbClr val="E2231A">
                <a:alpha val="100000"/>
              </a:srgbClr>
            </a:solidFill>
          </p:spPr>
          <p:txBody>
            <a:bodyPr/>
            <a:lstStyle/>
            <a:p/>
          </p:txBody>
        </p:sp>
        <p:sp>
          <p:nvSpPr>
            <p:cNvPr id="43" name="rc43"/>
            <p:cNvSpPr/>
            <p:nvPr/>
          </p:nvSpPr>
          <p:spPr>
            <a:xfrm>
              <a:off x="7415697" y="3197324"/>
              <a:ext cx="245185" cy="809360"/>
            </a:xfrm>
            <a:prstGeom prst="rect">
              <a:avLst/>
            </a:prstGeom>
            <a:solidFill>
              <a:srgbClr val="E2231A">
                <a:alpha val="100000"/>
              </a:srgbClr>
            </a:solidFill>
          </p:spPr>
          <p:txBody>
            <a:bodyPr/>
            <a:lstStyle/>
            <a:p/>
          </p:txBody>
        </p:sp>
        <p:sp>
          <p:nvSpPr>
            <p:cNvPr id="44" name="rc44"/>
            <p:cNvSpPr/>
            <p:nvPr/>
          </p:nvSpPr>
          <p:spPr>
            <a:xfrm>
              <a:off x="7688125" y="3529152"/>
              <a:ext cx="245185" cy="477532"/>
            </a:xfrm>
            <a:prstGeom prst="rect">
              <a:avLst/>
            </a:prstGeom>
            <a:solidFill>
              <a:srgbClr val="E2231A">
                <a:alpha val="100000"/>
              </a:srgbClr>
            </a:solidFill>
          </p:spPr>
          <p:txBody>
            <a:bodyPr/>
            <a:lstStyle/>
            <a:p/>
          </p:txBody>
        </p:sp>
        <p:sp>
          <p:nvSpPr>
            <p:cNvPr id="45" name="rc45"/>
            <p:cNvSpPr/>
            <p:nvPr/>
          </p:nvSpPr>
          <p:spPr>
            <a:xfrm>
              <a:off x="7960554" y="3542800"/>
              <a:ext cx="245185" cy="463884"/>
            </a:xfrm>
            <a:prstGeom prst="rect">
              <a:avLst/>
            </a:prstGeom>
            <a:solidFill>
              <a:srgbClr val="E2231A">
                <a:alpha val="100000"/>
              </a:srgbClr>
            </a:solidFill>
          </p:spPr>
          <p:txBody>
            <a:bodyPr/>
            <a:lstStyle/>
            <a:p/>
          </p:txBody>
        </p:sp>
        <p:sp>
          <p:nvSpPr>
            <p:cNvPr id="46" name="rc46"/>
            <p:cNvSpPr/>
            <p:nvPr/>
          </p:nvSpPr>
          <p:spPr>
            <a:xfrm>
              <a:off x="5236267" y="2321881"/>
              <a:ext cx="245185" cy="1290839"/>
            </a:xfrm>
            <a:prstGeom prst="rect">
              <a:avLst/>
            </a:prstGeom>
            <a:solidFill>
              <a:srgbClr val="B3B3B3">
                <a:alpha val="100000"/>
              </a:srgbClr>
            </a:solidFill>
          </p:spPr>
          <p:txBody>
            <a:bodyPr/>
            <a:lstStyle/>
            <a:p/>
          </p:txBody>
        </p:sp>
        <p:sp>
          <p:nvSpPr>
            <p:cNvPr id="47" name="rc47"/>
            <p:cNvSpPr/>
            <p:nvPr/>
          </p:nvSpPr>
          <p:spPr>
            <a:xfrm>
              <a:off x="5508696" y="2505262"/>
              <a:ext cx="245185" cy="1198770"/>
            </a:xfrm>
            <a:prstGeom prst="rect">
              <a:avLst/>
            </a:prstGeom>
            <a:solidFill>
              <a:srgbClr val="B3B3B3">
                <a:alpha val="100000"/>
              </a:srgbClr>
            </a:solidFill>
          </p:spPr>
          <p:txBody>
            <a:bodyPr/>
            <a:lstStyle/>
            <a:p/>
          </p:txBody>
        </p:sp>
        <p:sp>
          <p:nvSpPr>
            <p:cNvPr id="48" name="rc48"/>
            <p:cNvSpPr/>
            <p:nvPr/>
          </p:nvSpPr>
          <p:spPr>
            <a:xfrm>
              <a:off x="5781125" y="2738546"/>
              <a:ext cx="245185" cy="773117"/>
            </a:xfrm>
            <a:prstGeom prst="rect">
              <a:avLst/>
            </a:prstGeom>
            <a:solidFill>
              <a:srgbClr val="B3B3B3">
                <a:alpha val="100000"/>
              </a:srgbClr>
            </a:solidFill>
          </p:spPr>
          <p:txBody>
            <a:bodyPr/>
            <a:lstStyle/>
            <a:p/>
          </p:txBody>
        </p:sp>
        <p:sp>
          <p:nvSpPr>
            <p:cNvPr id="49" name="rc49"/>
            <p:cNvSpPr/>
            <p:nvPr/>
          </p:nvSpPr>
          <p:spPr>
            <a:xfrm>
              <a:off x="6053553" y="2988997"/>
              <a:ext cx="245185" cy="639765"/>
            </a:xfrm>
            <a:prstGeom prst="rect">
              <a:avLst/>
            </a:prstGeom>
            <a:solidFill>
              <a:srgbClr val="B3B3B3">
                <a:alpha val="100000"/>
              </a:srgbClr>
            </a:solidFill>
          </p:spPr>
          <p:txBody>
            <a:bodyPr/>
            <a:lstStyle/>
            <a:p/>
          </p:txBody>
        </p:sp>
        <p:sp>
          <p:nvSpPr>
            <p:cNvPr id="50" name="rc50"/>
            <p:cNvSpPr/>
            <p:nvPr/>
          </p:nvSpPr>
          <p:spPr>
            <a:xfrm>
              <a:off x="6325982" y="3003546"/>
              <a:ext cx="245185" cy="512840"/>
            </a:xfrm>
            <a:prstGeom prst="rect">
              <a:avLst/>
            </a:prstGeom>
            <a:solidFill>
              <a:srgbClr val="B3B3B3">
                <a:alpha val="100000"/>
              </a:srgbClr>
            </a:solidFill>
          </p:spPr>
          <p:txBody>
            <a:bodyPr/>
            <a:lstStyle/>
            <a:p/>
          </p:txBody>
        </p:sp>
        <p:sp>
          <p:nvSpPr>
            <p:cNvPr id="51" name="rc51"/>
            <p:cNvSpPr/>
            <p:nvPr/>
          </p:nvSpPr>
          <p:spPr>
            <a:xfrm>
              <a:off x="6598411" y="3180055"/>
              <a:ext cx="245185" cy="372029"/>
            </a:xfrm>
            <a:prstGeom prst="rect">
              <a:avLst/>
            </a:prstGeom>
            <a:solidFill>
              <a:srgbClr val="B3B3B3">
                <a:alpha val="100000"/>
              </a:srgbClr>
            </a:solidFill>
          </p:spPr>
          <p:txBody>
            <a:bodyPr/>
            <a:lstStyle/>
            <a:p/>
          </p:txBody>
        </p:sp>
        <p:sp>
          <p:nvSpPr>
            <p:cNvPr id="52" name="rc52"/>
            <p:cNvSpPr/>
            <p:nvPr/>
          </p:nvSpPr>
          <p:spPr>
            <a:xfrm>
              <a:off x="6870839" y="3205978"/>
              <a:ext cx="245185" cy="338984"/>
            </a:xfrm>
            <a:prstGeom prst="rect">
              <a:avLst/>
            </a:prstGeom>
            <a:solidFill>
              <a:srgbClr val="B3B3B3">
                <a:alpha val="100000"/>
              </a:srgbClr>
            </a:solidFill>
          </p:spPr>
          <p:txBody>
            <a:bodyPr/>
            <a:lstStyle/>
            <a:p/>
          </p:txBody>
        </p:sp>
        <p:sp>
          <p:nvSpPr>
            <p:cNvPr id="53" name="rc53"/>
            <p:cNvSpPr/>
            <p:nvPr/>
          </p:nvSpPr>
          <p:spPr>
            <a:xfrm>
              <a:off x="7143268" y="3315097"/>
              <a:ext cx="245185" cy="244267"/>
            </a:xfrm>
            <a:prstGeom prst="rect">
              <a:avLst/>
            </a:prstGeom>
            <a:solidFill>
              <a:srgbClr val="B3B3B3">
                <a:alpha val="100000"/>
              </a:srgbClr>
            </a:solidFill>
          </p:spPr>
          <p:txBody>
            <a:bodyPr/>
            <a:lstStyle/>
            <a:p/>
          </p:txBody>
        </p:sp>
        <p:sp>
          <p:nvSpPr>
            <p:cNvPr id="54" name="rc54"/>
            <p:cNvSpPr/>
            <p:nvPr/>
          </p:nvSpPr>
          <p:spPr>
            <a:xfrm>
              <a:off x="7415697" y="2807480"/>
              <a:ext cx="245185" cy="389843"/>
            </a:xfrm>
            <a:prstGeom prst="rect">
              <a:avLst/>
            </a:prstGeom>
            <a:solidFill>
              <a:srgbClr val="B3B3B3">
                <a:alpha val="100000"/>
              </a:srgbClr>
            </a:solidFill>
          </p:spPr>
          <p:txBody>
            <a:bodyPr/>
            <a:lstStyle/>
            <a:p/>
          </p:txBody>
        </p:sp>
        <p:sp>
          <p:nvSpPr>
            <p:cNvPr id="55" name="rc55"/>
            <p:cNvSpPr/>
            <p:nvPr/>
          </p:nvSpPr>
          <p:spPr>
            <a:xfrm>
              <a:off x="7688125" y="3333838"/>
              <a:ext cx="245185" cy="195313"/>
            </a:xfrm>
            <a:prstGeom prst="rect">
              <a:avLst/>
            </a:prstGeom>
            <a:solidFill>
              <a:srgbClr val="B3B3B3">
                <a:alpha val="100000"/>
              </a:srgbClr>
            </a:solidFill>
          </p:spPr>
          <p:txBody>
            <a:bodyPr/>
            <a:lstStyle/>
            <a:p/>
          </p:txBody>
        </p:sp>
        <p:sp>
          <p:nvSpPr>
            <p:cNvPr id="56" name="rc56"/>
            <p:cNvSpPr/>
            <p:nvPr/>
          </p:nvSpPr>
          <p:spPr>
            <a:xfrm>
              <a:off x="7960554" y="3509925"/>
              <a:ext cx="245185" cy="32874"/>
            </a:xfrm>
            <a:prstGeom prst="rect">
              <a:avLst/>
            </a:prstGeom>
            <a:solidFill>
              <a:srgbClr val="B3B3B3">
                <a:alpha val="100000"/>
              </a:srgbClr>
            </a:solidFill>
          </p:spPr>
          <p:txBody>
            <a:bodyPr/>
            <a:lstStyle/>
            <a:p/>
          </p:txBody>
        </p:sp>
        <p:sp>
          <p:nvSpPr>
            <p:cNvPr id="57" name="pl57"/>
            <p:cNvSpPr/>
            <p:nvPr/>
          </p:nvSpPr>
          <p:spPr>
            <a:xfrm>
              <a:off x="1544859" y="1619879"/>
              <a:ext cx="6538288" cy="1347843"/>
            </a:xfrm>
            <a:custGeom>
              <a:avLst/>
              <a:pathLst>
                <a:path w="6538288" h="1347843">
                  <a:moveTo>
                    <a:pt x="0" y="1347843"/>
                  </a:moveTo>
                  <a:lnTo>
                    <a:pt x="272428" y="1291682"/>
                  </a:lnTo>
                  <a:lnTo>
                    <a:pt x="544857" y="1235522"/>
                  </a:lnTo>
                  <a:lnTo>
                    <a:pt x="817286" y="1179362"/>
                  </a:lnTo>
                  <a:lnTo>
                    <a:pt x="1089714" y="1123202"/>
                  </a:lnTo>
                  <a:lnTo>
                    <a:pt x="1362143" y="1067042"/>
                  </a:lnTo>
                  <a:lnTo>
                    <a:pt x="1634572" y="898562"/>
                  </a:lnTo>
                  <a:lnTo>
                    <a:pt x="1907000" y="702001"/>
                  </a:lnTo>
                  <a:lnTo>
                    <a:pt x="2179429" y="533521"/>
                  </a:lnTo>
                  <a:lnTo>
                    <a:pt x="2451858" y="449281"/>
                  </a:lnTo>
                  <a:lnTo>
                    <a:pt x="2724286" y="505441"/>
                  </a:lnTo>
                  <a:lnTo>
                    <a:pt x="2996715" y="449281"/>
                  </a:lnTo>
                  <a:lnTo>
                    <a:pt x="3269144" y="280800"/>
                  </a:lnTo>
                  <a:lnTo>
                    <a:pt x="3541572" y="140400"/>
                  </a:lnTo>
                  <a:lnTo>
                    <a:pt x="3814001" y="140400"/>
                  </a:lnTo>
                  <a:lnTo>
                    <a:pt x="4086430" y="0"/>
                  </a:lnTo>
                  <a:lnTo>
                    <a:pt x="4358858" y="252720"/>
                  </a:lnTo>
                  <a:lnTo>
                    <a:pt x="4631287" y="84240"/>
                  </a:lnTo>
                  <a:lnTo>
                    <a:pt x="4903716" y="224640"/>
                  </a:lnTo>
                  <a:lnTo>
                    <a:pt x="5176144" y="168480"/>
                  </a:lnTo>
                  <a:lnTo>
                    <a:pt x="5448573" y="168480"/>
                  </a:lnTo>
                  <a:lnTo>
                    <a:pt x="5721002" y="140400"/>
                  </a:lnTo>
                  <a:lnTo>
                    <a:pt x="5993430" y="561601"/>
                  </a:lnTo>
                  <a:lnTo>
                    <a:pt x="6265859" y="140400"/>
                  </a:lnTo>
                  <a:lnTo>
                    <a:pt x="6538288" y="112320"/>
                  </a:lnTo>
                </a:path>
              </a:pathLst>
            </a:custGeom>
            <a:ln w="27101" cap="flat">
              <a:solidFill>
                <a:srgbClr val="0058AB">
                  <a:alpha val="100000"/>
                </a:srgbClr>
              </a:solidFill>
              <a:prstDash val="solid"/>
              <a:round/>
            </a:ln>
          </p:spPr>
          <p:txBody>
            <a:bodyPr/>
            <a:lstStyle/>
            <a:p/>
          </p:txBody>
        </p:sp>
        <p:sp>
          <p:nvSpPr>
            <p:cNvPr id="58" name="pl58"/>
            <p:cNvSpPr/>
            <p:nvPr/>
          </p:nvSpPr>
          <p:spPr>
            <a:xfrm>
              <a:off x="5358860" y="1844520"/>
              <a:ext cx="2724286" cy="2077924"/>
            </a:xfrm>
            <a:custGeom>
              <a:avLst/>
              <a:pathLst>
                <a:path w="2724286" h="2077924">
                  <a:moveTo>
                    <a:pt x="0" y="2077924"/>
                  </a:moveTo>
                  <a:lnTo>
                    <a:pt x="272428" y="1712883"/>
                  </a:lnTo>
                  <a:lnTo>
                    <a:pt x="544857" y="1291682"/>
                  </a:lnTo>
                  <a:lnTo>
                    <a:pt x="817286" y="870482"/>
                  </a:lnTo>
                  <a:lnTo>
                    <a:pt x="1089714" y="814321"/>
                  </a:lnTo>
                  <a:lnTo>
                    <a:pt x="1362143" y="533521"/>
                  </a:lnTo>
                  <a:lnTo>
                    <a:pt x="1634572" y="477361"/>
                  </a:lnTo>
                  <a:lnTo>
                    <a:pt x="1907000" y="308880"/>
                  </a:lnTo>
                  <a:lnTo>
                    <a:pt x="2179429" y="982802"/>
                  </a:lnTo>
                  <a:lnTo>
                    <a:pt x="2451858" y="252720"/>
                  </a:lnTo>
                  <a:lnTo>
                    <a:pt x="2724286" y="0"/>
                  </a:lnTo>
                </a:path>
              </a:pathLst>
            </a:custGeom>
            <a:ln w="27101" cap="flat">
              <a:solidFill>
                <a:srgbClr val="333333">
                  <a:alpha val="100000"/>
                </a:srgbClr>
              </a:solidFill>
              <a:prstDash val="solid"/>
              <a:round/>
            </a:ln>
          </p:spPr>
          <p:txBody>
            <a:bodyPr/>
            <a:lstStyle/>
            <a:p/>
          </p:txBody>
        </p:sp>
        <p:sp>
          <p:nvSpPr>
            <p:cNvPr id="59" name="tx59"/>
            <p:cNvSpPr/>
            <p:nvPr/>
          </p:nvSpPr>
          <p:spPr>
            <a:xfrm>
              <a:off x="6650665"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0" name="tx60"/>
            <p:cNvSpPr/>
            <p:nvPr/>
          </p:nvSpPr>
          <p:spPr>
            <a:xfrm>
              <a:off x="692309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1" name="tx61"/>
            <p:cNvSpPr/>
            <p:nvPr/>
          </p:nvSpPr>
          <p:spPr>
            <a:xfrm>
              <a:off x="7195523"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2" name="tx62"/>
            <p:cNvSpPr/>
            <p:nvPr/>
          </p:nvSpPr>
          <p:spPr>
            <a:xfrm>
              <a:off x="7467952"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3" name="tx63"/>
            <p:cNvSpPr/>
            <p:nvPr/>
          </p:nvSpPr>
          <p:spPr>
            <a:xfrm>
              <a:off x="774038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4" name="tx64"/>
            <p:cNvSpPr/>
            <p:nvPr/>
          </p:nvSpPr>
          <p:spPr>
            <a:xfrm>
              <a:off x="8012809"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5" name="tx65"/>
            <p:cNvSpPr/>
            <p:nvPr/>
          </p:nvSpPr>
          <p:spPr>
            <a:xfrm>
              <a:off x="6650665" y="2439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58</a:t>
              </a:r>
            </a:p>
          </p:txBody>
        </p:sp>
        <p:sp>
          <p:nvSpPr>
            <p:cNvPr id="66" name="tx66"/>
            <p:cNvSpPr/>
            <p:nvPr/>
          </p:nvSpPr>
          <p:spPr>
            <a:xfrm>
              <a:off x="6923094"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7" name="tx67"/>
            <p:cNvSpPr/>
            <p:nvPr/>
          </p:nvSpPr>
          <p:spPr>
            <a:xfrm>
              <a:off x="7195523"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68" name="tx68"/>
            <p:cNvSpPr/>
            <p:nvPr/>
          </p:nvSpPr>
          <p:spPr>
            <a:xfrm>
              <a:off x="7467952" y="28903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42</a:t>
              </a:r>
            </a:p>
          </p:txBody>
        </p:sp>
        <p:sp>
          <p:nvSpPr>
            <p:cNvPr id="69" name="tx69"/>
            <p:cNvSpPr/>
            <p:nvPr/>
          </p:nvSpPr>
          <p:spPr>
            <a:xfrm>
              <a:off x="7740380"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0" name="tx70"/>
            <p:cNvSpPr/>
            <p:nvPr/>
          </p:nvSpPr>
          <p:spPr>
            <a:xfrm>
              <a:off x="8012809"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1" name="tx71"/>
            <p:cNvSpPr/>
            <p:nvPr/>
          </p:nvSpPr>
          <p:spPr>
            <a:xfrm>
              <a:off x="1454424" y="35529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72" name="tx72"/>
            <p:cNvSpPr/>
            <p:nvPr/>
          </p:nvSpPr>
          <p:spPr>
            <a:xfrm>
              <a:off x="2816567" y="35627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73" name="tx73"/>
            <p:cNvSpPr/>
            <p:nvPr/>
          </p:nvSpPr>
          <p:spPr>
            <a:xfrm>
              <a:off x="4178711" y="36742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74" name="tx74"/>
            <p:cNvSpPr/>
            <p:nvPr/>
          </p:nvSpPr>
          <p:spPr>
            <a:xfrm>
              <a:off x="5540854" y="38148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75" name="tx75"/>
            <p:cNvSpPr/>
            <p:nvPr/>
          </p:nvSpPr>
          <p:spPr>
            <a:xfrm>
              <a:off x="6630569" y="37389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76" name="tx76"/>
            <p:cNvSpPr/>
            <p:nvPr/>
          </p:nvSpPr>
          <p:spPr>
            <a:xfrm>
              <a:off x="6902998" y="37353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77" name="tx77"/>
            <p:cNvSpPr/>
            <p:nvPr/>
          </p:nvSpPr>
          <p:spPr>
            <a:xfrm>
              <a:off x="7175426" y="37425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78" name="tx78"/>
            <p:cNvSpPr/>
            <p:nvPr/>
          </p:nvSpPr>
          <p:spPr>
            <a:xfrm>
              <a:off x="7447855" y="35615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79" name="tx79"/>
            <p:cNvSpPr/>
            <p:nvPr/>
          </p:nvSpPr>
          <p:spPr>
            <a:xfrm>
              <a:off x="7720284" y="37274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0" name="tx80"/>
            <p:cNvSpPr/>
            <p:nvPr/>
          </p:nvSpPr>
          <p:spPr>
            <a:xfrm>
              <a:off x="7992712" y="37343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81" name="tx81"/>
            <p:cNvSpPr/>
            <p:nvPr/>
          </p:nvSpPr>
          <p:spPr>
            <a:xfrm>
              <a:off x="5540854" y="30641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82" name="tx82"/>
            <p:cNvSpPr/>
            <p:nvPr/>
          </p:nvSpPr>
          <p:spPr>
            <a:xfrm>
              <a:off x="6630569" y="33256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83" name="tx83"/>
            <p:cNvSpPr/>
            <p:nvPr/>
          </p:nvSpPr>
          <p:spPr>
            <a:xfrm>
              <a:off x="6902998" y="3335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84" name="tx84"/>
            <p:cNvSpPr/>
            <p:nvPr/>
          </p:nvSpPr>
          <p:spPr>
            <a:xfrm>
              <a:off x="7175426" y="33967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5" name="tx85"/>
            <p:cNvSpPr/>
            <p:nvPr/>
          </p:nvSpPr>
          <p:spPr>
            <a:xfrm>
              <a:off x="7447855" y="29619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86" name="tx86"/>
            <p:cNvSpPr/>
            <p:nvPr/>
          </p:nvSpPr>
          <p:spPr>
            <a:xfrm>
              <a:off x="7750428" y="3391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7" name="tx87"/>
            <p:cNvSpPr/>
            <p:nvPr/>
          </p:nvSpPr>
          <p:spPr>
            <a:xfrm>
              <a:off x="8022857" y="3487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5549898" y="23990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655</a:t>
              </a:r>
            </a:p>
          </p:txBody>
        </p:sp>
        <p:sp>
          <p:nvSpPr>
            <p:cNvPr id="89" name="tx89"/>
            <p:cNvSpPr/>
            <p:nvPr/>
          </p:nvSpPr>
          <p:spPr>
            <a:xfrm>
              <a:off x="6639612" y="307377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360</a:t>
              </a:r>
            </a:p>
          </p:txBody>
        </p:sp>
        <p:sp>
          <p:nvSpPr>
            <p:cNvPr id="90" name="tx90"/>
            <p:cNvSpPr/>
            <p:nvPr/>
          </p:nvSpPr>
          <p:spPr>
            <a:xfrm>
              <a:off x="6912041" y="309969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349</a:t>
              </a:r>
            </a:p>
          </p:txBody>
        </p:sp>
        <p:sp>
          <p:nvSpPr>
            <p:cNvPr id="91" name="tx91"/>
            <p:cNvSpPr/>
            <p:nvPr/>
          </p:nvSpPr>
          <p:spPr>
            <a:xfrm>
              <a:off x="7184470" y="320881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302</a:t>
              </a:r>
            </a:p>
          </p:txBody>
        </p:sp>
        <p:sp>
          <p:nvSpPr>
            <p:cNvPr id="92" name="tx92"/>
            <p:cNvSpPr/>
            <p:nvPr/>
          </p:nvSpPr>
          <p:spPr>
            <a:xfrm>
              <a:off x="7456898" y="270119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523</a:t>
              </a:r>
            </a:p>
          </p:txBody>
        </p:sp>
        <p:sp>
          <p:nvSpPr>
            <p:cNvPr id="93" name="tx93"/>
            <p:cNvSpPr/>
            <p:nvPr/>
          </p:nvSpPr>
          <p:spPr>
            <a:xfrm>
              <a:off x="7729327" y="322755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94" name="tx94"/>
            <p:cNvSpPr/>
            <p:nvPr/>
          </p:nvSpPr>
          <p:spPr>
            <a:xfrm>
              <a:off x="8001756" y="340488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217</a:t>
              </a:r>
            </a:p>
          </p:txBody>
        </p:sp>
        <p:sp>
          <p:nvSpPr>
            <p:cNvPr id="95" name="tx95"/>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694200" y="280806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7" name="tx97"/>
            <p:cNvSpPr/>
            <p:nvPr/>
          </p:nvSpPr>
          <p:spPr>
            <a:xfrm>
              <a:off x="577692" y="166156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4" name="tx114"/>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5" name="pl115"/>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744786" y="4909475"/>
              <a:ext cx="201456" cy="201456"/>
            </a:xfrm>
            <a:prstGeom prst="rect">
              <a:avLst/>
            </a:prstGeom>
            <a:solidFill>
              <a:srgbClr val="E2231A">
                <a:alpha val="100000"/>
              </a:srgbClr>
            </a:solidFill>
          </p:spPr>
          <p:txBody>
            <a:bodyPr/>
            <a:lstStyle/>
            <a:p/>
          </p:txBody>
        </p:sp>
        <p:sp>
          <p:nvSpPr>
            <p:cNvPr id="120" name="rc120"/>
            <p:cNvSpPr/>
            <p:nvPr/>
          </p:nvSpPr>
          <p:spPr>
            <a:xfrm>
              <a:off x="5708946" y="4909475"/>
              <a:ext cx="201456" cy="201456"/>
            </a:xfrm>
            <a:prstGeom prst="rect">
              <a:avLst/>
            </a:prstGeom>
            <a:solidFill>
              <a:srgbClr val="B3B3B3">
                <a:alpha val="100000"/>
              </a:srgbClr>
            </a:solidFill>
          </p:spPr>
          <p:txBody>
            <a:bodyPr/>
            <a:lstStyle/>
            <a:p/>
          </p:txBody>
        </p:sp>
        <p:sp>
          <p:nvSpPr>
            <p:cNvPr id="121" name="tx121"/>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1083092"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4" name="tx124"/>
            <p:cNvSpPr/>
            <p:nvPr/>
          </p:nvSpPr>
          <p:spPr>
            <a:xfrm>
              <a:off x="1083092"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25" name="pl125"/>
            <p:cNvSpPr/>
            <p:nvPr/>
          </p:nvSpPr>
          <p:spPr>
            <a:xfrm>
              <a:off x="23631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447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264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081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1" name="pl13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039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5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0673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422266" y="5774644"/>
              <a:ext cx="3730534" cy="162162"/>
            </a:xfrm>
            <a:prstGeom prst="rect">
              <a:avLst/>
            </a:prstGeom>
            <a:solidFill>
              <a:srgbClr val="E2231A">
                <a:alpha val="100000"/>
              </a:srgbClr>
            </a:solidFill>
          </p:spPr>
          <p:txBody>
            <a:bodyPr/>
            <a:lstStyle/>
            <a:p/>
          </p:txBody>
        </p:sp>
        <p:sp>
          <p:nvSpPr>
            <p:cNvPr id="137" name="rc137"/>
            <p:cNvSpPr/>
            <p:nvPr/>
          </p:nvSpPr>
          <p:spPr>
            <a:xfrm>
              <a:off x="1422266" y="5571941"/>
              <a:ext cx="3918721" cy="162162"/>
            </a:xfrm>
            <a:prstGeom prst="rect">
              <a:avLst/>
            </a:prstGeom>
            <a:solidFill>
              <a:srgbClr val="E2231A">
                <a:alpha val="100000"/>
              </a:srgbClr>
            </a:solidFill>
          </p:spPr>
          <p:txBody>
            <a:bodyPr/>
            <a:lstStyle/>
            <a:p/>
          </p:txBody>
        </p:sp>
        <p:sp>
          <p:nvSpPr>
            <p:cNvPr id="138" name="rc138"/>
            <p:cNvSpPr/>
            <p:nvPr/>
          </p:nvSpPr>
          <p:spPr>
            <a:xfrm>
              <a:off x="1422266" y="5369238"/>
              <a:ext cx="3806723" cy="162162"/>
            </a:xfrm>
            <a:prstGeom prst="rect">
              <a:avLst/>
            </a:prstGeom>
            <a:solidFill>
              <a:srgbClr val="E2231A">
                <a:alpha val="100000"/>
              </a:srgbClr>
            </a:solidFill>
          </p:spPr>
          <p:txBody>
            <a:bodyPr/>
            <a:lstStyle/>
            <a:p/>
          </p:txBody>
        </p:sp>
        <p:sp>
          <p:nvSpPr>
            <p:cNvPr id="139" name="rc139"/>
            <p:cNvSpPr/>
            <p:nvPr/>
          </p:nvSpPr>
          <p:spPr>
            <a:xfrm>
              <a:off x="5152800" y="5774644"/>
              <a:ext cx="3052939" cy="162162"/>
            </a:xfrm>
            <a:prstGeom prst="rect">
              <a:avLst/>
            </a:prstGeom>
            <a:solidFill>
              <a:srgbClr val="B3B3B3">
                <a:alpha val="100000"/>
              </a:srgbClr>
            </a:solidFill>
          </p:spPr>
          <p:txBody>
            <a:bodyPr/>
            <a:lstStyle/>
            <a:p/>
          </p:txBody>
        </p:sp>
        <p:sp>
          <p:nvSpPr>
            <p:cNvPr id="140" name="rc140"/>
            <p:cNvSpPr/>
            <p:nvPr/>
          </p:nvSpPr>
          <p:spPr>
            <a:xfrm>
              <a:off x="5340987" y="5571941"/>
              <a:ext cx="1602781" cy="162162"/>
            </a:xfrm>
            <a:prstGeom prst="rect">
              <a:avLst/>
            </a:prstGeom>
            <a:solidFill>
              <a:srgbClr val="B3B3B3">
                <a:alpha val="100000"/>
              </a:srgbClr>
            </a:solidFill>
          </p:spPr>
          <p:txBody>
            <a:bodyPr/>
            <a:lstStyle/>
            <a:p/>
          </p:txBody>
        </p:sp>
        <p:sp>
          <p:nvSpPr>
            <p:cNvPr id="141" name="rc141"/>
            <p:cNvSpPr/>
            <p:nvPr/>
          </p:nvSpPr>
          <p:spPr>
            <a:xfrm>
              <a:off x="5228990" y="5369238"/>
              <a:ext cx="269777" cy="162162"/>
            </a:xfrm>
            <a:prstGeom prst="rect">
              <a:avLst/>
            </a:prstGeom>
            <a:solidFill>
              <a:srgbClr val="B3B3B3">
                <a:alpha val="100000"/>
              </a:srgbClr>
            </a:solidFill>
          </p:spPr>
          <p:txBody>
            <a:bodyPr/>
            <a:lstStyle/>
            <a:p/>
          </p:txBody>
        </p:sp>
        <p:sp>
          <p:nvSpPr>
            <p:cNvPr id="142" name="tx142"/>
            <p:cNvSpPr/>
            <p:nvPr/>
          </p:nvSpPr>
          <p:spPr>
            <a:xfrm>
              <a:off x="8350421"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360.5</a:t>
              </a:r>
            </a:p>
          </p:txBody>
        </p:sp>
        <p:sp>
          <p:nvSpPr>
            <p:cNvPr id="143" name="tx143"/>
            <p:cNvSpPr/>
            <p:nvPr/>
          </p:nvSpPr>
          <p:spPr>
            <a:xfrm>
              <a:off x="708845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293.4</a:t>
              </a:r>
            </a:p>
          </p:txBody>
        </p:sp>
        <p:sp>
          <p:nvSpPr>
            <p:cNvPr id="144" name="tx144"/>
            <p:cNvSpPr/>
            <p:nvPr/>
          </p:nvSpPr>
          <p:spPr>
            <a:xfrm>
              <a:off x="564344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216.6</a:t>
              </a:r>
            </a:p>
          </p:txBody>
        </p:sp>
        <p:sp>
          <p:nvSpPr>
            <p:cNvPr id="145" name="tx145"/>
            <p:cNvSpPr/>
            <p:nvPr/>
          </p:nvSpPr>
          <p:spPr>
            <a:xfrm>
              <a:off x="314285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198.3</a:t>
              </a:r>
            </a:p>
          </p:txBody>
        </p:sp>
        <p:sp>
          <p:nvSpPr>
            <p:cNvPr id="146" name="tx146"/>
            <p:cNvSpPr/>
            <p:nvPr/>
          </p:nvSpPr>
          <p:spPr>
            <a:xfrm>
              <a:off x="323694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208.3</a:t>
              </a:r>
            </a:p>
          </p:txBody>
        </p:sp>
        <p:sp>
          <p:nvSpPr>
            <p:cNvPr id="147" name="tx147"/>
            <p:cNvSpPr/>
            <p:nvPr/>
          </p:nvSpPr>
          <p:spPr>
            <a:xfrm>
              <a:off x="3180946"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202.3</a:t>
              </a:r>
            </a:p>
          </p:txBody>
        </p:sp>
        <p:sp>
          <p:nvSpPr>
            <p:cNvPr id="148" name="tx148"/>
            <p:cNvSpPr/>
            <p:nvPr/>
          </p:nvSpPr>
          <p:spPr>
            <a:xfrm>
              <a:off x="653458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162.2</a:t>
              </a:r>
            </a:p>
          </p:txBody>
        </p:sp>
        <p:sp>
          <p:nvSpPr>
            <p:cNvPr id="149" name="tx149"/>
            <p:cNvSpPr/>
            <p:nvPr/>
          </p:nvSpPr>
          <p:spPr>
            <a:xfrm>
              <a:off x="602985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85.2</a:t>
              </a:r>
            </a:p>
          </p:txBody>
        </p:sp>
        <p:sp>
          <p:nvSpPr>
            <p:cNvPr id="150" name="tx150"/>
            <p:cNvSpPr/>
            <p:nvPr/>
          </p:nvSpPr>
          <p:spPr>
            <a:xfrm>
              <a:off x="525135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51" name="tx151"/>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314081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6" name="tx156"/>
            <p:cNvSpPr/>
            <p:nvPr/>
          </p:nvSpPr>
          <p:spPr>
            <a:xfrm>
              <a:off x="502250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7" name="tx157"/>
            <p:cNvSpPr/>
            <p:nvPr/>
          </p:nvSpPr>
          <p:spPr>
            <a:xfrm>
              <a:off x="6904189"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8" name="tx158"/>
            <p:cNvSpPr/>
            <p:nvPr/>
          </p:nvSpPr>
          <p:spPr>
            <a:xfrm>
              <a:off x="3377712"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9" name="tx159"/>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0" name="tx160"/>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relativement constant (à 1% près) à 81%. Ce pourcentage est plus élevé qu'en 2019, où la couverture était de 79 %.
202 000 enfants ont manqué leur première dose systématique de vaccin contre la rougeole.
Le MCV2 est généralement administré aux enfants âgés de 18 mois à cinq ans. La couverture par le MCV2 est passée à 77 %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14762"/>
              <a:ext cx="3397293" cy="1328927"/>
            </a:xfrm>
            <a:custGeom>
              <a:avLst/>
              <a:pathLst>
                <a:path w="3397293" h="1328927">
                  <a:moveTo>
                    <a:pt x="0" y="1328927"/>
                  </a:moveTo>
                  <a:lnTo>
                    <a:pt x="141553" y="1273555"/>
                  </a:lnTo>
                  <a:lnTo>
                    <a:pt x="283107" y="1218183"/>
                  </a:lnTo>
                  <a:lnTo>
                    <a:pt x="424661" y="1162811"/>
                  </a:lnTo>
                  <a:lnTo>
                    <a:pt x="566215" y="1107439"/>
                  </a:lnTo>
                  <a:lnTo>
                    <a:pt x="707769" y="1052067"/>
                  </a:lnTo>
                  <a:lnTo>
                    <a:pt x="849323" y="885951"/>
                  </a:lnTo>
                  <a:lnTo>
                    <a:pt x="990877" y="692149"/>
                  </a:lnTo>
                  <a:lnTo>
                    <a:pt x="1132431" y="526033"/>
                  </a:lnTo>
                  <a:lnTo>
                    <a:pt x="1273984" y="442975"/>
                  </a:lnTo>
                  <a:lnTo>
                    <a:pt x="1415538" y="498347"/>
                  </a:lnTo>
                  <a:lnTo>
                    <a:pt x="1557092" y="442975"/>
                  </a:lnTo>
                  <a:lnTo>
                    <a:pt x="1698646" y="276859"/>
                  </a:lnTo>
                  <a:lnTo>
                    <a:pt x="1840200" y="138429"/>
                  </a:lnTo>
                  <a:lnTo>
                    <a:pt x="1981754" y="138429"/>
                  </a:lnTo>
                  <a:lnTo>
                    <a:pt x="2123308" y="0"/>
                  </a:lnTo>
                  <a:lnTo>
                    <a:pt x="2264862" y="249173"/>
                  </a:lnTo>
                  <a:lnTo>
                    <a:pt x="2406416" y="83057"/>
                  </a:lnTo>
                  <a:lnTo>
                    <a:pt x="2547969" y="221487"/>
                  </a:lnTo>
                  <a:lnTo>
                    <a:pt x="2689523" y="166115"/>
                  </a:lnTo>
                  <a:lnTo>
                    <a:pt x="2831077" y="166115"/>
                  </a:lnTo>
                  <a:lnTo>
                    <a:pt x="2972631" y="138429"/>
                  </a:lnTo>
                  <a:lnTo>
                    <a:pt x="3114185" y="553719"/>
                  </a:lnTo>
                  <a:lnTo>
                    <a:pt x="3255739" y="138429"/>
                  </a:lnTo>
                  <a:lnTo>
                    <a:pt x="3397293" y="1107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14762"/>
              <a:ext cx="3397293" cy="1328927"/>
            </a:xfrm>
            <a:custGeom>
              <a:avLst/>
              <a:pathLst>
                <a:path w="3397293" h="1328927">
                  <a:moveTo>
                    <a:pt x="0" y="1328927"/>
                  </a:moveTo>
                  <a:lnTo>
                    <a:pt x="141553" y="1273555"/>
                  </a:lnTo>
                  <a:lnTo>
                    <a:pt x="283107" y="1218183"/>
                  </a:lnTo>
                  <a:lnTo>
                    <a:pt x="424661" y="1162811"/>
                  </a:lnTo>
                  <a:lnTo>
                    <a:pt x="566215" y="1107439"/>
                  </a:lnTo>
                  <a:lnTo>
                    <a:pt x="707769" y="1052067"/>
                  </a:lnTo>
                  <a:lnTo>
                    <a:pt x="849323" y="885951"/>
                  </a:lnTo>
                  <a:lnTo>
                    <a:pt x="990877" y="692149"/>
                  </a:lnTo>
                  <a:lnTo>
                    <a:pt x="1132431" y="526033"/>
                  </a:lnTo>
                  <a:lnTo>
                    <a:pt x="1273984" y="442975"/>
                  </a:lnTo>
                  <a:lnTo>
                    <a:pt x="1415538" y="498347"/>
                  </a:lnTo>
                  <a:lnTo>
                    <a:pt x="1557092" y="442975"/>
                  </a:lnTo>
                  <a:lnTo>
                    <a:pt x="1698646" y="276859"/>
                  </a:lnTo>
                  <a:lnTo>
                    <a:pt x="1840200" y="138429"/>
                  </a:lnTo>
                  <a:lnTo>
                    <a:pt x="1981754" y="138429"/>
                  </a:lnTo>
                  <a:lnTo>
                    <a:pt x="2123308" y="0"/>
                  </a:lnTo>
                  <a:lnTo>
                    <a:pt x="2264862" y="249173"/>
                  </a:lnTo>
                  <a:lnTo>
                    <a:pt x="2406416" y="83057"/>
                  </a:lnTo>
                  <a:lnTo>
                    <a:pt x="2547969" y="221487"/>
                  </a:lnTo>
                  <a:lnTo>
                    <a:pt x="2689523" y="166115"/>
                  </a:lnTo>
                  <a:lnTo>
                    <a:pt x="2831077" y="166115"/>
                  </a:lnTo>
                  <a:lnTo>
                    <a:pt x="2972631" y="138429"/>
                  </a:lnTo>
                  <a:lnTo>
                    <a:pt x="3114185" y="553719"/>
                  </a:lnTo>
                  <a:lnTo>
                    <a:pt x="3255739" y="138429"/>
                  </a:lnTo>
                  <a:lnTo>
                    <a:pt x="3397293" y="1107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799589"/>
            </a:xfrm>
            <a:custGeom>
              <a:avLst/>
              <a:pathLst>
                <a:path w="0" h="1799589">
                  <a:moveTo>
                    <a:pt x="0" y="0"/>
                  </a:moveTo>
                  <a:lnTo>
                    <a:pt x="0" y="179958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522729"/>
            </a:xfrm>
            <a:custGeom>
              <a:avLst/>
              <a:pathLst>
                <a:path w="0" h="1522729">
                  <a:moveTo>
                    <a:pt x="0" y="0"/>
                  </a:moveTo>
                  <a:lnTo>
                    <a:pt x="0" y="15227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414762"/>
              <a:ext cx="3397293" cy="1328927"/>
            </a:xfrm>
            <a:custGeom>
              <a:avLst/>
              <a:pathLst>
                <a:path w="3397293" h="1328927">
                  <a:moveTo>
                    <a:pt x="0" y="1328927"/>
                  </a:moveTo>
                  <a:lnTo>
                    <a:pt x="141553" y="1273555"/>
                  </a:lnTo>
                  <a:lnTo>
                    <a:pt x="283107" y="1218183"/>
                  </a:lnTo>
                  <a:lnTo>
                    <a:pt x="424661" y="1162811"/>
                  </a:lnTo>
                  <a:lnTo>
                    <a:pt x="566215" y="1107439"/>
                  </a:lnTo>
                  <a:lnTo>
                    <a:pt x="707769" y="1052067"/>
                  </a:lnTo>
                  <a:lnTo>
                    <a:pt x="849323" y="885951"/>
                  </a:lnTo>
                  <a:lnTo>
                    <a:pt x="990877" y="692149"/>
                  </a:lnTo>
                  <a:lnTo>
                    <a:pt x="1132431" y="526033"/>
                  </a:lnTo>
                  <a:lnTo>
                    <a:pt x="1273984" y="442975"/>
                  </a:lnTo>
                  <a:lnTo>
                    <a:pt x="1415538" y="498347"/>
                  </a:lnTo>
                  <a:lnTo>
                    <a:pt x="1557092" y="442975"/>
                  </a:lnTo>
                  <a:lnTo>
                    <a:pt x="1698646" y="276859"/>
                  </a:lnTo>
                  <a:lnTo>
                    <a:pt x="1840200" y="138429"/>
                  </a:lnTo>
                  <a:lnTo>
                    <a:pt x="1981754" y="138429"/>
                  </a:lnTo>
                  <a:lnTo>
                    <a:pt x="2123308" y="0"/>
                  </a:lnTo>
                  <a:lnTo>
                    <a:pt x="2264862" y="249173"/>
                  </a:lnTo>
                  <a:lnTo>
                    <a:pt x="2406416" y="83057"/>
                  </a:lnTo>
                  <a:lnTo>
                    <a:pt x="2547969" y="221487"/>
                  </a:lnTo>
                  <a:lnTo>
                    <a:pt x="2689523" y="166115"/>
                  </a:lnTo>
                  <a:lnTo>
                    <a:pt x="2831077" y="166115"/>
                  </a:lnTo>
                  <a:lnTo>
                    <a:pt x="2972631" y="138429"/>
                  </a:lnTo>
                  <a:lnTo>
                    <a:pt x="3114185" y="553719"/>
                  </a:lnTo>
                  <a:lnTo>
                    <a:pt x="3255739" y="138429"/>
                  </a:lnTo>
                  <a:lnTo>
                    <a:pt x="3397293" y="1107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68444"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61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70188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537" y="471005"/>
              <a:ext cx="24481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Niger, 2000-2024</a:t>
              </a:r>
            </a:p>
          </p:txBody>
        </p:sp>
        <p:sp>
          <p:nvSpPr>
            <p:cNvPr id="63" name="pl63"/>
            <p:cNvSpPr/>
            <p:nvPr/>
          </p:nvSpPr>
          <p:spPr>
            <a:xfrm>
              <a:off x="5267799" y="3166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64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61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678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65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629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62254"/>
              <a:ext cx="3397293" cy="2405817"/>
            </a:xfrm>
            <a:custGeom>
              <a:avLst/>
              <a:pathLst>
                <a:path w="3397293" h="2405817">
                  <a:moveTo>
                    <a:pt x="0" y="2405817"/>
                  </a:moveTo>
                  <a:lnTo>
                    <a:pt x="141553" y="2305575"/>
                  </a:lnTo>
                  <a:lnTo>
                    <a:pt x="283107" y="2205332"/>
                  </a:lnTo>
                  <a:lnTo>
                    <a:pt x="424661" y="2105090"/>
                  </a:lnTo>
                  <a:lnTo>
                    <a:pt x="566215" y="2004847"/>
                  </a:lnTo>
                  <a:lnTo>
                    <a:pt x="707769" y="1904605"/>
                  </a:lnTo>
                  <a:lnTo>
                    <a:pt x="849323" y="1603878"/>
                  </a:lnTo>
                  <a:lnTo>
                    <a:pt x="990877" y="1253029"/>
                  </a:lnTo>
                  <a:lnTo>
                    <a:pt x="1132431" y="952302"/>
                  </a:lnTo>
                  <a:lnTo>
                    <a:pt x="1273984" y="801939"/>
                  </a:lnTo>
                  <a:lnTo>
                    <a:pt x="1415538" y="902181"/>
                  </a:lnTo>
                  <a:lnTo>
                    <a:pt x="1557092" y="801939"/>
                  </a:lnTo>
                  <a:lnTo>
                    <a:pt x="1698646" y="501211"/>
                  </a:lnTo>
                  <a:lnTo>
                    <a:pt x="1840200" y="250605"/>
                  </a:lnTo>
                  <a:lnTo>
                    <a:pt x="1981754" y="250605"/>
                  </a:lnTo>
                  <a:lnTo>
                    <a:pt x="2123308" y="0"/>
                  </a:lnTo>
                  <a:lnTo>
                    <a:pt x="2264862" y="451090"/>
                  </a:lnTo>
                  <a:lnTo>
                    <a:pt x="2406416" y="150363"/>
                  </a:lnTo>
                  <a:lnTo>
                    <a:pt x="2547969" y="400969"/>
                  </a:lnTo>
                  <a:lnTo>
                    <a:pt x="2689523" y="300727"/>
                  </a:lnTo>
                  <a:lnTo>
                    <a:pt x="2831077" y="300727"/>
                  </a:lnTo>
                  <a:lnTo>
                    <a:pt x="2972631" y="250605"/>
                  </a:lnTo>
                  <a:lnTo>
                    <a:pt x="3114185" y="1002423"/>
                  </a:lnTo>
                  <a:lnTo>
                    <a:pt x="3255739" y="250605"/>
                  </a:lnTo>
                  <a:lnTo>
                    <a:pt x="3397293" y="200484"/>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62981"/>
              <a:ext cx="3397293" cy="751817"/>
            </a:xfrm>
            <a:custGeom>
              <a:avLst/>
              <a:pathLst>
                <a:path w="3397293" h="751817">
                  <a:moveTo>
                    <a:pt x="0" y="751817"/>
                  </a:moveTo>
                  <a:lnTo>
                    <a:pt x="141553" y="701696"/>
                  </a:lnTo>
                  <a:lnTo>
                    <a:pt x="283107" y="701696"/>
                  </a:lnTo>
                  <a:lnTo>
                    <a:pt x="424661" y="651575"/>
                  </a:lnTo>
                  <a:lnTo>
                    <a:pt x="566215" y="551333"/>
                  </a:lnTo>
                  <a:lnTo>
                    <a:pt x="707769" y="451090"/>
                  </a:lnTo>
                  <a:lnTo>
                    <a:pt x="849323" y="350848"/>
                  </a:lnTo>
                  <a:lnTo>
                    <a:pt x="990877" y="350848"/>
                  </a:lnTo>
                  <a:lnTo>
                    <a:pt x="1132431" y="250605"/>
                  </a:lnTo>
                  <a:lnTo>
                    <a:pt x="1273984" y="150363"/>
                  </a:lnTo>
                  <a:lnTo>
                    <a:pt x="1415538" y="100242"/>
                  </a:lnTo>
                  <a:lnTo>
                    <a:pt x="1557092" y="100242"/>
                  </a:lnTo>
                  <a:lnTo>
                    <a:pt x="1698646" y="100242"/>
                  </a:lnTo>
                  <a:lnTo>
                    <a:pt x="1840200" y="100242"/>
                  </a:lnTo>
                  <a:lnTo>
                    <a:pt x="1981754" y="100242"/>
                  </a:lnTo>
                  <a:lnTo>
                    <a:pt x="2123308" y="100242"/>
                  </a:lnTo>
                  <a:lnTo>
                    <a:pt x="2264862" y="50121"/>
                  </a:lnTo>
                  <a:lnTo>
                    <a:pt x="2406416" y="50121"/>
                  </a:lnTo>
                  <a:lnTo>
                    <a:pt x="2547969" y="0"/>
                  </a:lnTo>
                  <a:lnTo>
                    <a:pt x="2689523" y="0"/>
                  </a:lnTo>
                  <a:lnTo>
                    <a:pt x="2831077" y="150363"/>
                  </a:lnTo>
                  <a:lnTo>
                    <a:pt x="2972631" y="250605"/>
                  </a:lnTo>
                  <a:lnTo>
                    <a:pt x="3114185" y="150363"/>
                  </a:lnTo>
                  <a:lnTo>
                    <a:pt x="3255739" y="150363"/>
                  </a:lnTo>
                  <a:lnTo>
                    <a:pt x="3397293" y="100242"/>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12617"/>
              <a:ext cx="3397293" cy="1353272"/>
            </a:xfrm>
            <a:custGeom>
              <a:avLst/>
              <a:pathLst>
                <a:path w="3397293" h="1353272">
                  <a:moveTo>
                    <a:pt x="0" y="1353272"/>
                  </a:moveTo>
                  <a:lnTo>
                    <a:pt x="141553" y="1253029"/>
                  </a:lnTo>
                  <a:lnTo>
                    <a:pt x="283107" y="1202908"/>
                  </a:lnTo>
                  <a:lnTo>
                    <a:pt x="424661" y="1002423"/>
                  </a:lnTo>
                  <a:lnTo>
                    <a:pt x="566215" y="801939"/>
                  </a:lnTo>
                  <a:lnTo>
                    <a:pt x="707769" y="601454"/>
                  </a:lnTo>
                  <a:lnTo>
                    <a:pt x="849323" y="501211"/>
                  </a:lnTo>
                  <a:lnTo>
                    <a:pt x="990877" y="501211"/>
                  </a:lnTo>
                  <a:lnTo>
                    <a:pt x="1132431" y="300727"/>
                  </a:lnTo>
                  <a:lnTo>
                    <a:pt x="1273984" y="0"/>
                  </a:lnTo>
                  <a:lnTo>
                    <a:pt x="1415538" y="150363"/>
                  </a:lnTo>
                  <a:lnTo>
                    <a:pt x="1557092" y="200484"/>
                  </a:lnTo>
                  <a:lnTo>
                    <a:pt x="1698646" y="350848"/>
                  </a:lnTo>
                  <a:lnTo>
                    <a:pt x="1840200" y="400969"/>
                  </a:lnTo>
                  <a:lnTo>
                    <a:pt x="1981754" y="400969"/>
                  </a:lnTo>
                  <a:lnTo>
                    <a:pt x="2123308" y="400969"/>
                  </a:lnTo>
                  <a:lnTo>
                    <a:pt x="2264862" y="300727"/>
                  </a:lnTo>
                  <a:lnTo>
                    <a:pt x="2406416" y="200484"/>
                  </a:lnTo>
                  <a:lnTo>
                    <a:pt x="2547969" y="200484"/>
                  </a:lnTo>
                  <a:lnTo>
                    <a:pt x="2689523" y="150363"/>
                  </a:lnTo>
                  <a:lnTo>
                    <a:pt x="2831077" y="200484"/>
                  </a:lnTo>
                  <a:lnTo>
                    <a:pt x="2972631" y="250605"/>
                  </a:lnTo>
                  <a:lnTo>
                    <a:pt x="3114185" y="400969"/>
                  </a:lnTo>
                  <a:lnTo>
                    <a:pt x="3255739" y="300727"/>
                  </a:lnTo>
                  <a:lnTo>
                    <a:pt x="3397293" y="150363"/>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6298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62254"/>
              <a:ext cx="3397293" cy="2405817"/>
            </a:xfrm>
            <a:custGeom>
              <a:avLst/>
              <a:pathLst>
                <a:path w="3397293" h="2405817">
                  <a:moveTo>
                    <a:pt x="0" y="2405817"/>
                  </a:moveTo>
                  <a:lnTo>
                    <a:pt x="141553" y="2305575"/>
                  </a:lnTo>
                  <a:lnTo>
                    <a:pt x="283107" y="2205332"/>
                  </a:lnTo>
                  <a:lnTo>
                    <a:pt x="424661" y="2105090"/>
                  </a:lnTo>
                  <a:lnTo>
                    <a:pt x="566215" y="2004847"/>
                  </a:lnTo>
                  <a:lnTo>
                    <a:pt x="707769" y="1904605"/>
                  </a:lnTo>
                  <a:lnTo>
                    <a:pt x="849323" y="1603878"/>
                  </a:lnTo>
                  <a:lnTo>
                    <a:pt x="990877" y="1253029"/>
                  </a:lnTo>
                  <a:lnTo>
                    <a:pt x="1132431" y="952302"/>
                  </a:lnTo>
                  <a:lnTo>
                    <a:pt x="1273984" y="801939"/>
                  </a:lnTo>
                  <a:lnTo>
                    <a:pt x="1415538" y="902181"/>
                  </a:lnTo>
                  <a:lnTo>
                    <a:pt x="1557092" y="801939"/>
                  </a:lnTo>
                  <a:lnTo>
                    <a:pt x="1698646" y="501211"/>
                  </a:lnTo>
                  <a:lnTo>
                    <a:pt x="1840200" y="250605"/>
                  </a:lnTo>
                  <a:lnTo>
                    <a:pt x="1981754" y="250605"/>
                  </a:lnTo>
                  <a:lnTo>
                    <a:pt x="2123308" y="0"/>
                  </a:lnTo>
                  <a:lnTo>
                    <a:pt x="2264862" y="451090"/>
                  </a:lnTo>
                  <a:lnTo>
                    <a:pt x="2406416" y="150363"/>
                  </a:lnTo>
                  <a:lnTo>
                    <a:pt x="2547969" y="400969"/>
                  </a:lnTo>
                  <a:lnTo>
                    <a:pt x="2689523" y="300727"/>
                  </a:lnTo>
                  <a:lnTo>
                    <a:pt x="2831077" y="300727"/>
                  </a:lnTo>
                  <a:lnTo>
                    <a:pt x="2972631" y="250605"/>
                  </a:lnTo>
                  <a:lnTo>
                    <a:pt x="3114185" y="1002423"/>
                  </a:lnTo>
                  <a:lnTo>
                    <a:pt x="3255739" y="250605"/>
                  </a:lnTo>
                  <a:lnTo>
                    <a:pt x="3397293" y="200484"/>
                  </a:lnTo>
                </a:path>
              </a:pathLst>
            </a:custGeom>
            <a:ln w="43362" cap="flat">
              <a:solidFill>
                <a:srgbClr val="000000">
                  <a:alpha val="100000"/>
                </a:srgbClr>
              </a:solidFill>
              <a:prstDash val="solid"/>
              <a:round/>
            </a:ln>
          </p:spPr>
          <p:txBody>
            <a:bodyPr/>
            <a:lstStyle/>
            <a:p/>
          </p:txBody>
        </p:sp>
        <p:sp>
          <p:nvSpPr>
            <p:cNvPr id="81" name="pl81"/>
            <p:cNvSpPr/>
            <p:nvPr/>
          </p:nvSpPr>
          <p:spPr>
            <a:xfrm>
              <a:off x="5437664" y="1282060"/>
              <a:ext cx="0" cy="2486011"/>
            </a:xfrm>
            <a:custGeom>
              <a:avLst/>
              <a:pathLst>
                <a:path w="0" h="2486011">
                  <a:moveTo>
                    <a:pt x="0" y="248601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282060"/>
              <a:ext cx="0" cy="1984799"/>
            </a:xfrm>
            <a:custGeom>
              <a:avLst/>
              <a:pathLst>
                <a:path w="0" h="1984799">
                  <a:moveTo>
                    <a:pt x="0" y="198479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282060"/>
              <a:ext cx="0" cy="982375"/>
            </a:xfrm>
            <a:custGeom>
              <a:avLst/>
              <a:pathLst>
                <a:path w="0" h="982375">
                  <a:moveTo>
                    <a:pt x="0" y="98237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282060"/>
              <a:ext cx="0" cy="80193"/>
            </a:xfrm>
            <a:custGeom>
              <a:avLst/>
              <a:pathLst>
                <a:path w="0" h="80193">
                  <a:moveTo>
                    <a:pt x="0" y="801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282060"/>
              <a:ext cx="0" cy="380921"/>
            </a:xfrm>
            <a:custGeom>
              <a:avLst/>
              <a:pathLst>
                <a:path w="0" h="380921">
                  <a:moveTo>
                    <a:pt x="0" y="3809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282060"/>
              <a:ext cx="0" cy="330799"/>
            </a:xfrm>
            <a:custGeom>
              <a:avLst/>
              <a:pathLst>
                <a:path w="0" h="330799">
                  <a:moveTo>
                    <a:pt x="0" y="33079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282060"/>
              <a:ext cx="0" cy="280678"/>
            </a:xfrm>
            <a:custGeom>
              <a:avLst/>
              <a:pathLst>
                <a:path w="0" h="280678">
                  <a:moveTo>
                    <a:pt x="0" y="2806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62254"/>
              <a:ext cx="3397293" cy="2405817"/>
            </a:xfrm>
            <a:custGeom>
              <a:avLst/>
              <a:pathLst>
                <a:path w="3397293" h="2405817">
                  <a:moveTo>
                    <a:pt x="0" y="2405817"/>
                  </a:moveTo>
                  <a:lnTo>
                    <a:pt x="141553" y="2305575"/>
                  </a:lnTo>
                  <a:lnTo>
                    <a:pt x="283107" y="2205332"/>
                  </a:lnTo>
                  <a:lnTo>
                    <a:pt x="424661" y="2105090"/>
                  </a:lnTo>
                  <a:lnTo>
                    <a:pt x="566215" y="2004847"/>
                  </a:lnTo>
                  <a:lnTo>
                    <a:pt x="707769" y="1904605"/>
                  </a:lnTo>
                  <a:lnTo>
                    <a:pt x="849323" y="1603878"/>
                  </a:lnTo>
                  <a:lnTo>
                    <a:pt x="990877" y="1253029"/>
                  </a:lnTo>
                  <a:lnTo>
                    <a:pt x="1132431" y="952302"/>
                  </a:lnTo>
                  <a:lnTo>
                    <a:pt x="1273984" y="801939"/>
                  </a:lnTo>
                  <a:lnTo>
                    <a:pt x="1415538" y="902181"/>
                  </a:lnTo>
                  <a:lnTo>
                    <a:pt x="1557092" y="801939"/>
                  </a:lnTo>
                  <a:lnTo>
                    <a:pt x="1698646" y="501211"/>
                  </a:lnTo>
                  <a:lnTo>
                    <a:pt x="1840200" y="250605"/>
                  </a:lnTo>
                  <a:lnTo>
                    <a:pt x="1981754" y="250605"/>
                  </a:lnTo>
                  <a:lnTo>
                    <a:pt x="2123308" y="0"/>
                  </a:lnTo>
                  <a:lnTo>
                    <a:pt x="2264862" y="451090"/>
                  </a:lnTo>
                  <a:lnTo>
                    <a:pt x="2406416" y="150363"/>
                  </a:lnTo>
                  <a:lnTo>
                    <a:pt x="2547969" y="400969"/>
                  </a:lnTo>
                  <a:lnTo>
                    <a:pt x="2689523" y="300727"/>
                  </a:lnTo>
                  <a:lnTo>
                    <a:pt x="2831077" y="300727"/>
                  </a:lnTo>
                  <a:lnTo>
                    <a:pt x="2972631" y="250605"/>
                  </a:lnTo>
                  <a:lnTo>
                    <a:pt x="3114185" y="1002423"/>
                  </a:lnTo>
                  <a:lnTo>
                    <a:pt x="3255739" y="250605"/>
                  </a:lnTo>
                  <a:lnTo>
                    <a:pt x="3397293" y="200484"/>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2289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0" name="tx90"/>
            <p:cNvSpPr/>
            <p:nvPr/>
          </p:nvSpPr>
          <p:spPr>
            <a:xfrm>
              <a:off x="6067093" y="122151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1" name="tx91"/>
            <p:cNvSpPr/>
            <p:nvPr/>
          </p:nvSpPr>
          <p:spPr>
            <a:xfrm>
              <a:off x="6774863" y="122289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7530827" y="12215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2215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228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2228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17241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6225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6157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132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6108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7286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70188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1960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39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117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957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50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3283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9066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4849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6969964" cy="145351"/>
            </a:xfrm>
            <a:prstGeom prst="rect">
              <a:avLst/>
            </a:prstGeom>
            <a:solidFill>
              <a:srgbClr val="E2231A">
                <a:alpha val="80000"/>
              </a:srgbClr>
            </a:solidFill>
          </p:spPr>
          <p:txBody>
            <a:bodyPr/>
            <a:lstStyle/>
            <a:p/>
          </p:txBody>
        </p:sp>
        <p:sp>
          <p:nvSpPr>
            <p:cNvPr id="130" name="rc130"/>
            <p:cNvSpPr/>
            <p:nvPr/>
          </p:nvSpPr>
          <p:spPr>
            <a:xfrm>
              <a:off x="1317178" y="5528559"/>
              <a:ext cx="7321564" cy="145351"/>
            </a:xfrm>
            <a:prstGeom prst="rect">
              <a:avLst/>
            </a:prstGeom>
            <a:solidFill>
              <a:srgbClr val="E2231A">
                <a:alpha val="80000"/>
              </a:srgbClr>
            </a:solidFill>
          </p:spPr>
          <p:txBody>
            <a:bodyPr/>
            <a:lstStyle/>
            <a:p/>
          </p:txBody>
        </p:sp>
        <p:sp>
          <p:nvSpPr>
            <p:cNvPr id="131" name="rc131"/>
            <p:cNvSpPr/>
            <p:nvPr/>
          </p:nvSpPr>
          <p:spPr>
            <a:xfrm>
              <a:off x="1317178" y="5346869"/>
              <a:ext cx="7112313" cy="145351"/>
            </a:xfrm>
            <a:prstGeom prst="rect">
              <a:avLst/>
            </a:prstGeom>
            <a:solidFill>
              <a:srgbClr val="E2231A">
                <a:alpha val="80000"/>
              </a:srgbClr>
            </a:solidFill>
          </p:spPr>
          <p:txBody>
            <a:bodyPr/>
            <a:lstStyle/>
            <a:p/>
          </p:txBody>
        </p:sp>
        <p:sp>
          <p:nvSpPr>
            <p:cNvPr id="132" name="tx132"/>
            <p:cNvSpPr/>
            <p:nvPr/>
          </p:nvSpPr>
          <p:spPr>
            <a:xfrm>
              <a:off x="7777729"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198,000</a:t>
              </a:r>
            </a:p>
          </p:txBody>
        </p:sp>
        <p:sp>
          <p:nvSpPr>
            <p:cNvPr id="133" name="tx133"/>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208,000</a:t>
              </a:r>
            </a:p>
          </p:txBody>
        </p:sp>
        <p:sp>
          <p:nvSpPr>
            <p:cNvPr id="134" name="tx134"/>
            <p:cNvSpPr/>
            <p:nvPr/>
          </p:nvSpPr>
          <p:spPr>
            <a:xfrm>
              <a:off x="7920078"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4772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32785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085682"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7843511"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Niger (81%) était inférieure de 3 points de pourcentage à la moyenne mondiale (84%) et supérieure de 16 points de pourcentage à la moyenne de l'ensemble des pays du site WCAR (65%).
La couverture nationale en MCV1 était supérieure de 2 points de pourcentage à celle de 2019 (79%).
Cela équivaut à 202 000 enfants non vaccinés en 2024 contre 198 000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F26A21">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Niger se classera au 14e rang sur 24 pays pour la plus faible couverture en MCV1 (sur la base des rangs ex æquo).
Le Niger était dans le top 10 des pays ayant le plus grand nombre d'enfants non vaccinés (rang=8).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8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1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3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5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7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72465"/>
              <a:ext cx="249522" cy="230231"/>
            </a:xfrm>
            <a:prstGeom prst="rect">
              <a:avLst/>
            </a:prstGeom>
            <a:solidFill>
              <a:srgbClr val="80BD41">
                <a:alpha val="100000"/>
              </a:srgbClr>
            </a:solidFill>
          </p:spPr>
          <p:txBody>
            <a:bodyPr/>
            <a:lstStyle/>
            <a:p/>
          </p:txBody>
        </p:sp>
        <p:sp>
          <p:nvSpPr>
            <p:cNvPr id="22" name="rc22"/>
            <p:cNvSpPr/>
            <p:nvPr/>
          </p:nvSpPr>
          <p:spPr>
            <a:xfrm>
              <a:off x="1296273" y="3480448"/>
              <a:ext cx="249522" cy="392016"/>
            </a:xfrm>
            <a:prstGeom prst="rect">
              <a:avLst/>
            </a:prstGeom>
            <a:solidFill>
              <a:srgbClr val="E2231A">
                <a:alpha val="100000"/>
              </a:srgbClr>
            </a:solidFill>
          </p:spPr>
          <p:txBody>
            <a:bodyPr/>
            <a:lstStyle/>
            <a:p/>
          </p:txBody>
        </p:sp>
        <p:sp>
          <p:nvSpPr>
            <p:cNvPr id="23" name="rc23"/>
            <p:cNvSpPr/>
            <p:nvPr/>
          </p:nvSpPr>
          <p:spPr>
            <a:xfrm>
              <a:off x="1573521" y="3852593"/>
              <a:ext cx="249522" cy="250103"/>
            </a:xfrm>
            <a:prstGeom prst="rect">
              <a:avLst/>
            </a:prstGeom>
            <a:solidFill>
              <a:srgbClr val="80BD41">
                <a:alpha val="100000"/>
              </a:srgbClr>
            </a:solidFill>
          </p:spPr>
          <p:txBody>
            <a:bodyPr/>
            <a:lstStyle/>
            <a:p/>
          </p:txBody>
        </p:sp>
        <p:sp>
          <p:nvSpPr>
            <p:cNvPr id="24" name="rc24"/>
            <p:cNvSpPr/>
            <p:nvPr/>
          </p:nvSpPr>
          <p:spPr>
            <a:xfrm>
              <a:off x="1573521" y="3461405"/>
              <a:ext cx="249522" cy="391187"/>
            </a:xfrm>
            <a:prstGeom prst="rect">
              <a:avLst/>
            </a:prstGeom>
            <a:solidFill>
              <a:srgbClr val="E2231A">
                <a:alpha val="100000"/>
              </a:srgbClr>
            </a:solidFill>
          </p:spPr>
          <p:txBody>
            <a:bodyPr/>
            <a:lstStyle/>
            <a:p/>
          </p:txBody>
        </p:sp>
        <p:sp>
          <p:nvSpPr>
            <p:cNvPr id="25" name="rc25"/>
            <p:cNvSpPr/>
            <p:nvPr/>
          </p:nvSpPr>
          <p:spPr>
            <a:xfrm>
              <a:off x="1850769" y="3832182"/>
              <a:ext cx="249522" cy="270514"/>
            </a:xfrm>
            <a:prstGeom prst="rect">
              <a:avLst/>
            </a:prstGeom>
            <a:solidFill>
              <a:srgbClr val="80BD41">
                <a:alpha val="100000"/>
              </a:srgbClr>
            </a:solidFill>
          </p:spPr>
          <p:txBody>
            <a:bodyPr/>
            <a:lstStyle/>
            <a:p/>
          </p:txBody>
        </p:sp>
        <p:sp>
          <p:nvSpPr>
            <p:cNvPr id="26" name="rc26"/>
            <p:cNvSpPr/>
            <p:nvPr/>
          </p:nvSpPr>
          <p:spPr>
            <a:xfrm>
              <a:off x="1850769" y="3442904"/>
              <a:ext cx="249522" cy="389278"/>
            </a:xfrm>
            <a:prstGeom prst="rect">
              <a:avLst/>
            </a:prstGeom>
            <a:solidFill>
              <a:srgbClr val="E2231A">
                <a:alpha val="100000"/>
              </a:srgbClr>
            </a:solidFill>
          </p:spPr>
          <p:txBody>
            <a:bodyPr/>
            <a:lstStyle/>
            <a:p/>
          </p:txBody>
        </p:sp>
        <p:sp>
          <p:nvSpPr>
            <p:cNvPr id="27" name="rc27"/>
            <p:cNvSpPr/>
            <p:nvPr/>
          </p:nvSpPr>
          <p:spPr>
            <a:xfrm>
              <a:off x="2128016" y="3810521"/>
              <a:ext cx="249522" cy="292175"/>
            </a:xfrm>
            <a:prstGeom prst="rect">
              <a:avLst/>
            </a:prstGeom>
            <a:solidFill>
              <a:srgbClr val="80BD41">
                <a:alpha val="100000"/>
              </a:srgbClr>
            </a:solidFill>
          </p:spPr>
          <p:txBody>
            <a:bodyPr/>
            <a:lstStyle/>
            <a:p/>
          </p:txBody>
        </p:sp>
        <p:sp>
          <p:nvSpPr>
            <p:cNvPr id="28" name="rc28"/>
            <p:cNvSpPr/>
            <p:nvPr/>
          </p:nvSpPr>
          <p:spPr>
            <a:xfrm>
              <a:off x="2128016" y="3423218"/>
              <a:ext cx="249522" cy="387302"/>
            </a:xfrm>
            <a:prstGeom prst="rect">
              <a:avLst/>
            </a:prstGeom>
            <a:solidFill>
              <a:srgbClr val="E2231A">
                <a:alpha val="100000"/>
              </a:srgbClr>
            </a:solidFill>
          </p:spPr>
          <p:txBody>
            <a:bodyPr/>
            <a:lstStyle/>
            <a:p/>
          </p:txBody>
        </p:sp>
        <p:sp>
          <p:nvSpPr>
            <p:cNvPr id="29" name="rc29"/>
            <p:cNvSpPr/>
            <p:nvPr/>
          </p:nvSpPr>
          <p:spPr>
            <a:xfrm>
              <a:off x="2405264" y="3787677"/>
              <a:ext cx="249522" cy="315019"/>
            </a:xfrm>
            <a:prstGeom prst="rect">
              <a:avLst/>
            </a:prstGeom>
            <a:solidFill>
              <a:srgbClr val="80BD41">
                <a:alpha val="100000"/>
              </a:srgbClr>
            </a:solidFill>
          </p:spPr>
          <p:txBody>
            <a:bodyPr/>
            <a:lstStyle/>
            <a:p/>
          </p:txBody>
        </p:sp>
        <p:sp>
          <p:nvSpPr>
            <p:cNvPr id="30" name="rc30"/>
            <p:cNvSpPr/>
            <p:nvPr/>
          </p:nvSpPr>
          <p:spPr>
            <a:xfrm>
              <a:off x="2405264" y="3402654"/>
              <a:ext cx="249522" cy="385023"/>
            </a:xfrm>
            <a:prstGeom prst="rect">
              <a:avLst/>
            </a:prstGeom>
            <a:solidFill>
              <a:srgbClr val="E2231A">
                <a:alpha val="100000"/>
              </a:srgbClr>
            </a:solidFill>
          </p:spPr>
          <p:txBody>
            <a:bodyPr/>
            <a:lstStyle/>
            <a:p/>
          </p:txBody>
        </p:sp>
        <p:sp>
          <p:nvSpPr>
            <p:cNvPr id="31" name="rc31"/>
            <p:cNvSpPr/>
            <p:nvPr/>
          </p:nvSpPr>
          <p:spPr>
            <a:xfrm>
              <a:off x="2682512" y="3763326"/>
              <a:ext cx="249522" cy="339371"/>
            </a:xfrm>
            <a:prstGeom prst="rect">
              <a:avLst/>
            </a:prstGeom>
            <a:solidFill>
              <a:srgbClr val="80BD41">
                <a:alpha val="100000"/>
              </a:srgbClr>
            </a:solidFill>
          </p:spPr>
          <p:txBody>
            <a:bodyPr/>
            <a:lstStyle/>
            <a:p/>
          </p:txBody>
        </p:sp>
        <p:sp>
          <p:nvSpPr>
            <p:cNvPr id="32" name="rc32"/>
            <p:cNvSpPr/>
            <p:nvPr/>
          </p:nvSpPr>
          <p:spPr>
            <a:xfrm>
              <a:off x="2682512" y="3380631"/>
              <a:ext cx="249522" cy="382694"/>
            </a:xfrm>
            <a:prstGeom prst="rect">
              <a:avLst/>
            </a:prstGeom>
            <a:solidFill>
              <a:srgbClr val="E2231A">
                <a:alpha val="100000"/>
              </a:srgbClr>
            </a:solidFill>
          </p:spPr>
          <p:txBody>
            <a:bodyPr/>
            <a:lstStyle/>
            <a:p/>
          </p:txBody>
        </p:sp>
        <p:sp>
          <p:nvSpPr>
            <p:cNvPr id="33" name="rc33"/>
            <p:cNvSpPr/>
            <p:nvPr/>
          </p:nvSpPr>
          <p:spPr>
            <a:xfrm>
              <a:off x="2959759" y="3708593"/>
              <a:ext cx="249522" cy="394103"/>
            </a:xfrm>
            <a:prstGeom prst="rect">
              <a:avLst/>
            </a:prstGeom>
            <a:solidFill>
              <a:srgbClr val="80BD41">
                <a:alpha val="100000"/>
              </a:srgbClr>
            </a:solidFill>
          </p:spPr>
          <p:txBody>
            <a:bodyPr/>
            <a:lstStyle/>
            <a:p/>
          </p:txBody>
        </p:sp>
        <p:sp>
          <p:nvSpPr>
            <p:cNvPr id="34" name="rc34"/>
            <p:cNvSpPr/>
            <p:nvPr/>
          </p:nvSpPr>
          <p:spPr>
            <a:xfrm>
              <a:off x="2959759" y="3359104"/>
              <a:ext cx="249522" cy="349489"/>
            </a:xfrm>
            <a:prstGeom prst="rect">
              <a:avLst/>
            </a:prstGeom>
            <a:solidFill>
              <a:srgbClr val="E2231A">
                <a:alpha val="100000"/>
              </a:srgbClr>
            </a:solidFill>
          </p:spPr>
          <p:txBody>
            <a:bodyPr/>
            <a:lstStyle/>
            <a:p/>
          </p:txBody>
        </p:sp>
        <p:sp>
          <p:nvSpPr>
            <p:cNvPr id="35" name="rc35"/>
            <p:cNvSpPr/>
            <p:nvPr/>
          </p:nvSpPr>
          <p:spPr>
            <a:xfrm>
              <a:off x="3237007" y="3642496"/>
              <a:ext cx="249522" cy="460200"/>
            </a:xfrm>
            <a:prstGeom prst="rect">
              <a:avLst/>
            </a:prstGeom>
            <a:solidFill>
              <a:srgbClr val="80BD41">
                <a:alpha val="100000"/>
              </a:srgbClr>
            </a:solidFill>
          </p:spPr>
          <p:txBody>
            <a:bodyPr/>
            <a:lstStyle/>
            <a:p/>
          </p:txBody>
        </p:sp>
        <p:sp>
          <p:nvSpPr>
            <p:cNvPr id="36" name="rc36"/>
            <p:cNvSpPr/>
            <p:nvPr/>
          </p:nvSpPr>
          <p:spPr>
            <a:xfrm>
              <a:off x="3237007" y="3335696"/>
              <a:ext cx="249522" cy="306800"/>
            </a:xfrm>
            <a:prstGeom prst="rect">
              <a:avLst/>
            </a:prstGeom>
            <a:solidFill>
              <a:srgbClr val="E2231A">
                <a:alpha val="100000"/>
              </a:srgbClr>
            </a:solidFill>
          </p:spPr>
          <p:txBody>
            <a:bodyPr/>
            <a:lstStyle/>
            <a:p/>
          </p:txBody>
        </p:sp>
        <p:sp>
          <p:nvSpPr>
            <p:cNvPr id="37" name="rc37"/>
            <p:cNvSpPr/>
            <p:nvPr/>
          </p:nvSpPr>
          <p:spPr>
            <a:xfrm>
              <a:off x="3514255" y="3581065"/>
              <a:ext cx="249522" cy="521632"/>
            </a:xfrm>
            <a:prstGeom prst="rect">
              <a:avLst/>
            </a:prstGeom>
            <a:solidFill>
              <a:srgbClr val="80BD41">
                <a:alpha val="100000"/>
              </a:srgbClr>
            </a:solidFill>
          </p:spPr>
          <p:txBody>
            <a:bodyPr/>
            <a:lstStyle/>
            <a:p/>
          </p:txBody>
        </p:sp>
        <p:sp>
          <p:nvSpPr>
            <p:cNvPr id="38" name="rc38"/>
            <p:cNvSpPr/>
            <p:nvPr/>
          </p:nvSpPr>
          <p:spPr>
            <a:xfrm>
              <a:off x="3514255" y="3312345"/>
              <a:ext cx="249522" cy="268720"/>
            </a:xfrm>
            <a:prstGeom prst="rect">
              <a:avLst/>
            </a:prstGeom>
            <a:solidFill>
              <a:srgbClr val="E2231A">
                <a:alpha val="100000"/>
              </a:srgbClr>
            </a:solidFill>
          </p:spPr>
          <p:txBody>
            <a:bodyPr/>
            <a:lstStyle/>
            <a:p/>
          </p:txBody>
        </p:sp>
        <p:sp>
          <p:nvSpPr>
            <p:cNvPr id="39" name="rc39"/>
            <p:cNvSpPr/>
            <p:nvPr/>
          </p:nvSpPr>
          <p:spPr>
            <a:xfrm>
              <a:off x="3791502" y="3540234"/>
              <a:ext cx="249522" cy="562462"/>
            </a:xfrm>
            <a:prstGeom prst="rect">
              <a:avLst/>
            </a:prstGeom>
            <a:solidFill>
              <a:srgbClr val="80BD41">
                <a:alpha val="100000"/>
              </a:srgbClr>
            </a:solidFill>
          </p:spPr>
          <p:txBody>
            <a:bodyPr/>
            <a:lstStyle/>
            <a:p/>
          </p:txBody>
        </p:sp>
        <p:sp>
          <p:nvSpPr>
            <p:cNvPr id="40" name="rc40"/>
            <p:cNvSpPr/>
            <p:nvPr/>
          </p:nvSpPr>
          <p:spPr>
            <a:xfrm>
              <a:off x="3791502" y="3287533"/>
              <a:ext cx="249522" cy="252700"/>
            </a:xfrm>
            <a:prstGeom prst="rect">
              <a:avLst/>
            </a:prstGeom>
            <a:solidFill>
              <a:srgbClr val="E2231A">
                <a:alpha val="100000"/>
              </a:srgbClr>
            </a:solidFill>
          </p:spPr>
          <p:txBody>
            <a:bodyPr/>
            <a:lstStyle/>
            <a:p/>
          </p:txBody>
        </p:sp>
        <p:sp>
          <p:nvSpPr>
            <p:cNvPr id="41" name="rc41"/>
            <p:cNvSpPr/>
            <p:nvPr/>
          </p:nvSpPr>
          <p:spPr>
            <a:xfrm>
              <a:off x="4068750" y="3540334"/>
              <a:ext cx="249522" cy="562362"/>
            </a:xfrm>
            <a:prstGeom prst="rect">
              <a:avLst/>
            </a:prstGeom>
            <a:solidFill>
              <a:srgbClr val="80BD41">
                <a:alpha val="100000"/>
              </a:srgbClr>
            </a:solidFill>
          </p:spPr>
          <p:txBody>
            <a:bodyPr/>
            <a:lstStyle/>
            <a:p/>
          </p:txBody>
        </p:sp>
        <p:sp>
          <p:nvSpPr>
            <p:cNvPr id="42" name="rc42"/>
            <p:cNvSpPr/>
            <p:nvPr/>
          </p:nvSpPr>
          <p:spPr>
            <a:xfrm>
              <a:off x="4068750" y="3263349"/>
              <a:ext cx="249522" cy="276984"/>
            </a:xfrm>
            <a:prstGeom prst="rect">
              <a:avLst/>
            </a:prstGeom>
            <a:solidFill>
              <a:srgbClr val="E2231A">
                <a:alpha val="100000"/>
              </a:srgbClr>
            </a:solidFill>
          </p:spPr>
          <p:txBody>
            <a:bodyPr/>
            <a:lstStyle/>
            <a:p/>
          </p:txBody>
        </p:sp>
        <p:sp>
          <p:nvSpPr>
            <p:cNvPr id="43" name="rc43"/>
            <p:cNvSpPr/>
            <p:nvPr/>
          </p:nvSpPr>
          <p:spPr>
            <a:xfrm>
              <a:off x="4345998" y="3507561"/>
              <a:ext cx="249522" cy="595135"/>
            </a:xfrm>
            <a:prstGeom prst="rect">
              <a:avLst/>
            </a:prstGeom>
            <a:solidFill>
              <a:srgbClr val="80BD41">
                <a:alpha val="100000"/>
              </a:srgbClr>
            </a:solidFill>
          </p:spPr>
          <p:txBody>
            <a:bodyPr/>
            <a:lstStyle/>
            <a:p/>
          </p:txBody>
        </p:sp>
        <p:sp>
          <p:nvSpPr>
            <p:cNvPr id="44" name="rc44"/>
            <p:cNvSpPr/>
            <p:nvPr/>
          </p:nvSpPr>
          <p:spPr>
            <a:xfrm>
              <a:off x="4345998" y="3240181"/>
              <a:ext cx="249522" cy="267380"/>
            </a:xfrm>
            <a:prstGeom prst="rect">
              <a:avLst/>
            </a:prstGeom>
            <a:solidFill>
              <a:srgbClr val="E2231A">
                <a:alpha val="100000"/>
              </a:srgbClr>
            </a:solidFill>
          </p:spPr>
          <p:txBody>
            <a:bodyPr/>
            <a:lstStyle/>
            <a:p/>
          </p:txBody>
        </p:sp>
        <p:sp>
          <p:nvSpPr>
            <p:cNvPr id="45" name="rc45"/>
            <p:cNvSpPr/>
            <p:nvPr/>
          </p:nvSpPr>
          <p:spPr>
            <a:xfrm>
              <a:off x="4623245" y="3438854"/>
              <a:ext cx="249522" cy="663842"/>
            </a:xfrm>
            <a:prstGeom prst="rect">
              <a:avLst/>
            </a:prstGeom>
            <a:solidFill>
              <a:srgbClr val="80BD41">
                <a:alpha val="100000"/>
              </a:srgbClr>
            </a:solidFill>
          </p:spPr>
          <p:txBody>
            <a:bodyPr/>
            <a:lstStyle/>
            <a:p/>
          </p:txBody>
        </p:sp>
        <p:sp>
          <p:nvSpPr>
            <p:cNvPr id="46" name="rc46"/>
            <p:cNvSpPr/>
            <p:nvPr/>
          </p:nvSpPr>
          <p:spPr>
            <a:xfrm>
              <a:off x="4623245" y="3217573"/>
              <a:ext cx="249522" cy="221280"/>
            </a:xfrm>
            <a:prstGeom prst="rect">
              <a:avLst/>
            </a:prstGeom>
            <a:solidFill>
              <a:srgbClr val="E2231A">
                <a:alpha val="100000"/>
              </a:srgbClr>
            </a:solidFill>
          </p:spPr>
          <p:txBody>
            <a:bodyPr/>
            <a:lstStyle/>
            <a:p/>
          </p:txBody>
        </p:sp>
        <p:sp>
          <p:nvSpPr>
            <p:cNvPr id="47" name="rc47"/>
            <p:cNvSpPr/>
            <p:nvPr/>
          </p:nvSpPr>
          <p:spPr>
            <a:xfrm>
              <a:off x="4900493" y="3373528"/>
              <a:ext cx="249522" cy="729168"/>
            </a:xfrm>
            <a:prstGeom prst="rect">
              <a:avLst/>
            </a:prstGeom>
            <a:solidFill>
              <a:srgbClr val="80BD41">
                <a:alpha val="100000"/>
              </a:srgbClr>
            </a:solidFill>
          </p:spPr>
          <p:txBody>
            <a:bodyPr/>
            <a:lstStyle/>
            <a:p/>
          </p:txBody>
        </p:sp>
        <p:sp>
          <p:nvSpPr>
            <p:cNvPr id="48" name="rc48"/>
            <p:cNvSpPr/>
            <p:nvPr/>
          </p:nvSpPr>
          <p:spPr>
            <a:xfrm>
              <a:off x="4900493" y="3191235"/>
              <a:ext cx="249522" cy="182292"/>
            </a:xfrm>
            <a:prstGeom prst="rect">
              <a:avLst/>
            </a:prstGeom>
            <a:solidFill>
              <a:srgbClr val="E2231A">
                <a:alpha val="100000"/>
              </a:srgbClr>
            </a:solidFill>
          </p:spPr>
          <p:txBody>
            <a:bodyPr/>
            <a:lstStyle/>
            <a:p/>
          </p:txBody>
        </p:sp>
        <p:sp>
          <p:nvSpPr>
            <p:cNvPr id="49" name="rc49"/>
            <p:cNvSpPr/>
            <p:nvPr/>
          </p:nvSpPr>
          <p:spPr>
            <a:xfrm>
              <a:off x="5177741" y="3355247"/>
              <a:ext cx="249522" cy="747449"/>
            </a:xfrm>
            <a:prstGeom prst="rect">
              <a:avLst/>
            </a:prstGeom>
            <a:solidFill>
              <a:srgbClr val="80BD41">
                <a:alpha val="100000"/>
              </a:srgbClr>
            </a:solidFill>
          </p:spPr>
          <p:txBody>
            <a:bodyPr/>
            <a:lstStyle/>
            <a:p/>
          </p:txBody>
        </p:sp>
        <p:sp>
          <p:nvSpPr>
            <p:cNvPr id="50" name="rc50"/>
            <p:cNvSpPr/>
            <p:nvPr/>
          </p:nvSpPr>
          <p:spPr>
            <a:xfrm>
              <a:off x="5177741" y="3168385"/>
              <a:ext cx="249522" cy="186862"/>
            </a:xfrm>
            <a:prstGeom prst="rect">
              <a:avLst/>
            </a:prstGeom>
            <a:solidFill>
              <a:srgbClr val="E2231A">
                <a:alpha val="100000"/>
              </a:srgbClr>
            </a:solidFill>
          </p:spPr>
          <p:txBody>
            <a:bodyPr/>
            <a:lstStyle/>
            <a:p/>
          </p:txBody>
        </p:sp>
        <p:sp>
          <p:nvSpPr>
            <p:cNvPr id="51" name="rc51"/>
            <p:cNvSpPr/>
            <p:nvPr/>
          </p:nvSpPr>
          <p:spPr>
            <a:xfrm>
              <a:off x="5454988" y="3289235"/>
              <a:ext cx="249522" cy="813461"/>
            </a:xfrm>
            <a:prstGeom prst="rect">
              <a:avLst/>
            </a:prstGeom>
            <a:solidFill>
              <a:srgbClr val="80BD41">
                <a:alpha val="100000"/>
              </a:srgbClr>
            </a:solidFill>
          </p:spPr>
          <p:txBody>
            <a:bodyPr/>
            <a:lstStyle/>
            <a:p/>
          </p:txBody>
        </p:sp>
        <p:sp>
          <p:nvSpPr>
            <p:cNvPr id="52" name="rc52"/>
            <p:cNvSpPr/>
            <p:nvPr/>
          </p:nvSpPr>
          <p:spPr>
            <a:xfrm>
              <a:off x="5454988" y="3145683"/>
              <a:ext cx="249522" cy="143551"/>
            </a:xfrm>
            <a:prstGeom prst="rect">
              <a:avLst/>
            </a:prstGeom>
            <a:solidFill>
              <a:srgbClr val="E2231A">
                <a:alpha val="100000"/>
              </a:srgbClr>
            </a:solidFill>
          </p:spPr>
          <p:txBody>
            <a:bodyPr/>
            <a:lstStyle/>
            <a:p/>
          </p:txBody>
        </p:sp>
        <p:sp>
          <p:nvSpPr>
            <p:cNvPr id="53" name="rc53"/>
            <p:cNvSpPr/>
            <p:nvPr/>
          </p:nvSpPr>
          <p:spPr>
            <a:xfrm>
              <a:off x="5732236" y="3359179"/>
              <a:ext cx="249522" cy="743517"/>
            </a:xfrm>
            <a:prstGeom prst="rect">
              <a:avLst/>
            </a:prstGeom>
            <a:solidFill>
              <a:srgbClr val="80BD41">
                <a:alpha val="100000"/>
              </a:srgbClr>
            </a:solidFill>
          </p:spPr>
          <p:txBody>
            <a:bodyPr/>
            <a:lstStyle/>
            <a:p/>
          </p:txBody>
        </p:sp>
        <p:sp>
          <p:nvSpPr>
            <p:cNvPr id="54" name="rc54"/>
            <p:cNvSpPr/>
            <p:nvPr/>
          </p:nvSpPr>
          <p:spPr>
            <a:xfrm>
              <a:off x="5732236" y="3124384"/>
              <a:ext cx="249522" cy="234795"/>
            </a:xfrm>
            <a:prstGeom prst="rect">
              <a:avLst/>
            </a:prstGeom>
            <a:solidFill>
              <a:srgbClr val="E2231A">
                <a:alpha val="100000"/>
              </a:srgbClr>
            </a:solidFill>
          </p:spPr>
          <p:txBody>
            <a:bodyPr/>
            <a:lstStyle/>
            <a:p/>
          </p:txBody>
        </p:sp>
        <p:sp>
          <p:nvSpPr>
            <p:cNvPr id="55" name="rc55"/>
            <p:cNvSpPr/>
            <p:nvPr/>
          </p:nvSpPr>
          <p:spPr>
            <a:xfrm>
              <a:off x="6009484" y="3286097"/>
              <a:ext cx="249522" cy="816599"/>
            </a:xfrm>
            <a:prstGeom prst="rect">
              <a:avLst/>
            </a:prstGeom>
            <a:solidFill>
              <a:srgbClr val="80BD41">
                <a:alpha val="100000"/>
              </a:srgbClr>
            </a:solidFill>
          </p:spPr>
          <p:txBody>
            <a:bodyPr/>
            <a:lstStyle/>
            <a:p/>
          </p:txBody>
        </p:sp>
        <p:sp>
          <p:nvSpPr>
            <p:cNvPr id="56" name="rc56"/>
            <p:cNvSpPr/>
            <p:nvPr/>
          </p:nvSpPr>
          <p:spPr>
            <a:xfrm>
              <a:off x="6009484" y="3106844"/>
              <a:ext cx="249522" cy="179253"/>
            </a:xfrm>
            <a:prstGeom prst="rect">
              <a:avLst/>
            </a:prstGeom>
            <a:solidFill>
              <a:srgbClr val="E2231A">
                <a:alpha val="100000"/>
              </a:srgbClr>
            </a:solidFill>
          </p:spPr>
          <p:txBody>
            <a:bodyPr/>
            <a:lstStyle/>
            <a:p/>
          </p:txBody>
        </p:sp>
        <p:sp>
          <p:nvSpPr>
            <p:cNvPr id="57" name="rc57"/>
            <p:cNvSpPr/>
            <p:nvPr/>
          </p:nvSpPr>
          <p:spPr>
            <a:xfrm>
              <a:off x="6286731" y="3324142"/>
              <a:ext cx="249522" cy="778554"/>
            </a:xfrm>
            <a:prstGeom prst="rect">
              <a:avLst/>
            </a:prstGeom>
            <a:solidFill>
              <a:srgbClr val="80BD41">
                <a:alpha val="100000"/>
              </a:srgbClr>
            </a:solidFill>
          </p:spPr>
          <p:txBody>
            <a:bodyPr/>
            <a:lstStyle/>
            <a:p/>
          </p:txBody>
        </p:sp>
        <p:sp>
          <p:nvSpPr>
            <p:cNvPr id="58" name="rc58"/>
            <p:cNvSpPr/>
            <p:nvPr/>
          </p:nvSpPr>
          <p:spPr>
            <a:xfrm>
              <a:off x="6286731" y="3091587"/>
              <a:ext cx="249522" cy="232555"/>
            </a:xfrm>
            <a:prstGeom prst="rect">
              <a:avLst/>
            </a:prstGeom>
            <a:solidFill>
              <a:srgbClr val="E2231A">
                <a:alpha val="100000"/>
              </a:srgbClr>
            </a:solidFill>
          </p:spPr>
          <p:txBody>
            <a:bodyPr/>
            <a:lstStyle/>
            <a:p/>
          </p:txBody>
        </p:sp>
        <p:sp>
          <p:nvSpPr>
            <p:cNvPr id="59" name="rc59"/>
            <p:cNvSpPr/>
            <p:nvPr/>
          </p:nvSpPr>
          <p:spPr>
            <a:xfrm>
              <a:off x="6563979" y="3291542"/>
              <a:ext cx="249522" cy="811154"/>
            </a:xfrm>
            <a:prstGeom prst="rect">
              <a:avLst/>
            </a:prstGeom>
            <a:solidFill>
              <a:srgbClr val="80BD41">
                <a:alpha val="100000"/>
              </a:srgbClr>
            </a:solidFill>
          </p:spPr>
          <p:txBody>
            <a:bodyPr/>
            <a:lstStyle/>
            <a:p/>
          </p:txBody>
        </p:sp>
        <p:sp>
          <p:nvSpPr>
            <p:cNvPr id="60" name="rc60"/>
            <p:cNvSpPr/>
            <p:nvPr/>
          </p:nvSpPr>
          <p:spPr>
            <a:xfrm>
              <a:off x="6563979" y="3075919"/>
              <a:ext cx="249522" cy="215623"/>
            </a:xfrm>
            <a:prstGeom prst="rect">
              <a:avLst/>
            </a:prstGeom>
            <a:solidFill>
              <a:srgbClr val="E2231A">
                <a:alpha val="100000"/>
              </a:srgbClr>
            </a:solidFill>
          </p:spPr>
          <p:txBody>
            <a:bodyPr/>
            <a:lstStyle/>
            <a:p/>
          </p:txBody>
        </p:sp>
        <p:sp>
          <p:nvSpPr>
            <p:cNvPr id="61" name="rc61"/>
            <p:cNvSpPr/>
            <p:nvPr/>
          </p:nvSpPr>
          <p:spPr>
            <a:xfrm>
              <a:off x="6841227" y="3278834"/>
              <a:ext cx="249522" cy="823862"/>
            </a:xfrm>
            <a:prstGeom prst="rect">
              <a:avLst/>
            </a:prstGeom>
            <a:solidFill>
              <a:srgbClr val="80BD41">
                <a:alpha val="100000"/>
              </a:srgbClr>
            </a:solidFill>
          </p:spPr>
          <p:txBody>
            <a:bodyPr/>
            <a:lstStyle/>
            <a:p/>
          </p:txBody>
        </p:sp>
        <p:sp>
          <p:nvSpPr>
            <p:cNvPr id="62" name="rc62"/>
            <p:cNvSpPr/>
            <p:nvPr/>
          </p:nvSpPr>
          <p:spPr>
            <a:xfrm>
              <a:off x="6841227" y="3059833"/>
              <a:ext cx="249522" cy="219001"/>
            </a:xfrm>
            <a:prstGeom prst="rect">
              <a:avLst/>
            </a:prstGeom>
            <a:solidFill>
              <a:srgbClr val="E2231A">
                <a:alpha val="100000"/>
              </a:srgbClr>
            </a:solidFill>
          </p:spPr>
          <p:txBody>
            <a:bodyPr/>
            <a:lstStyle/>
            <a:p/>
          </p:txBody>
        </p:sp>
        <p:sp>
          <p:nvSpPr>
            <p:cNvPr id="63" name="rc63"/>
            <p:cNvSpPr/>
            <p:nvPr/>
          </p:nvSpPr>
          <p:spPr>
            <a:xfrm>
              <a:off x="7118474" y="3254018"/>
              <a:ext cx="249522" cy="848678"/>
            </a:xfrm>
            <a:prstGeom prst="rect">
              <a:avLst/>
            </a:prstGeom>
            <a:solidFill>
              <a:srgbClr val="80BD41">
                <a:alpha val="100000"/>
              </a:srgbClr>
            </a:solidFill>
          </p:spPr>
          <p:txBody>
            <a:bodyPr/>
            <a:lstStyle/>
            <a:p/>
          </p:txBody>
        </p:sp>
        <p:sp>
          <p:nvSpPr>
            <p:cNvPr id="64" name="rc64"/>
            <p:cNvSpPr/>
            <p:nvPr/>
          </p:nvSpPr>
          <p:spPr>
            <a:xfrm>
              <a:off x="7118474" y="3041848"/>
              <a:ext cx="249522" cy="212170"/>
            </a:xfrm>
            <a:prstGeom prst="rect">
              <a:avLst/>
            </a:prstGeom>
            <a:solidFill>
              <a:srgbClr val="E2231A">
                <a:alpha val="100000"/>
              </a:srgbClr>
            </a:solidFill>
          </p:spPr>
          <p:txBody>
            <a:bodyPr/>
            <a:lstStyle/>
            <a:p/>
          </p:txBody>
        </p:sp>
        <p:sp>
          <p:nvSpPr>
            <p:cNvPr id="65" name="rc65"/>
            <p:cNvSpPr/>
            <p:nvPr/>
          </p:nvSpPr>
          <p:spPr>
            <a:xfrm>
              <a:off x="7395722" y="3389756"/>
              <a:ext cx="249522" cy="712940"/>
            </a:xfrm>
            <a:prstGeom prst="rect">
              <a:avLst/>
            </a:prstGeom>
            <a:solidFill>
              <a:srgbClr val="80BD41">
                <a:alpha val="100000"/>
              </a:srgbClr>
            </a:solidFill>
          </p:spPr>
          <p:txBody>
            <a:bodyPr/>
            <a:lstStyle/>
            <a:p/>
          </p:txBody>
        </p:sp>
        <p:sp>
          <p:nvSpPr>
            <p:cNvPr id="66" name="rc66"/>
            <p:cNvSpPr/>
            <p:nvPr/>
          </p:nvSpPr>
          <p:spPr>
            <a:xfrm>
              <a:off x="7395722" y="3005865"/>
              <a:ext cx="249522" cy="383891"/>
            </a:xfrm>
            <a:prstGeom prst="rect">
              <a:avLst/>
            </a:prstGeom>
            <a:solidFill>
              <a:srgbClr val="E2231A">
                <a:alpha val="100000"/>
              </a:srgbClr>
            </a:solidFill>
          </p:spPr>
          <p:txBody>
            <a:bodyPr/>
            <a:lstStyle/>
            <a:p/>
          </p:txBody>
        </p:sp>
        <p:sp>
          <p:nvSpPr>
            <p:cNvPr id="67" name="rc67"/>
            <p:cNvSpPr/>
            <p:nvPr/>
          </p:nvSpPr>
          <p:spPr>
            <a:xfrm>
              <a:off x="7672970" y="3196695"/>
              <a:ext cx="249522" cy="906001"/>
            </a:xfrm>
            <a:prstGeom prst="rect">
              <a:avLst/>
            </a:prstGeom>
            <a:solidFill>
              <a:srgbClr val="80BD41">
                <a:alpha val="100000"/>
              </a:srgbClr>
            </a:solidFill>
          </p:spPr>
          <p:txBody>
            <a:bodyPr/>
            <a:lstStyle/>
            <a:p/>
          </p:txBody>
        </p:sp>
        <p:sp>
          <p:nvSpPr>
            <p:cNvPr id="68" name="rc68"/>
            <p:cNvSpPr/>
            <p:nvPr/>
          </p:nvSpPr>
          <p:spPr>
            <a:xfrm>
              <a:off x="7672970" y="2970195"/>
              <a:ext cx="249522" cy="226500"/>
            </a:xfrm>
            <a:prstGeom prst="rect">
              <a:avLst/>
            </a:prstGeom>
            <a:solidFill>
              <a:srgbClr val="E2231A">
                <a:alpha val="100000"/>
              </a:srgbClr>
            </a:solidFill>
          </p:spPr>
          <p:txBody>
            <a:bodyPr/>
            <a:lstStyle/>
            <a:p/>
          </p:txBody>
        </p:sp>
        <p:sp>
          <p:nvSpPr>
            <p:cNvPr id="69" name="rc69"/>
            <p:cNvSpPr/>
            <p:nvPr/>
          </p:nvSpPr>
          <p:spPr>
            <a:xfrm>
              <a:off x="7950217" y="3164687"/>
              <a:ext cx="249522" cy="938009"/>
            </a:xfrm>
            <a:prstGeom prst="rect">
              <a:avLst/>
            </a:prstGeom>
            <a:solidFill>
              <a:srgbClr val="80BD41">
                <a:alpha val="100000"/>
              </a:srgbClr>
            </a:solidFill>
          </p:spPr>
          <p:txBody>
            <a:bodyPr/>
            <a:lstStyle/>
            <a:p/>
          </p:txBody>
        </p:sp>
        <p:sp>
          <p:nvSpPr>
            <p:cNvPr id="70" name="rc70"/>
            <p:cNvSpPr/>
            <p:nvPr/>
          </p:nvSpPr>
          <p:spPr>
            <a:xfrm>
              <a:off x="7950217" y="2944660"/>
              <a:ext cx="249522" cy="220026"/>
            </a:xfrm>
            <a:prstGeom prst="rect">
              <a:avLst/>
            </a:prstGeom>
            <a:solidFill>
              <a:srgbClr val="E2231A">
                <a:alpha val="100000"/>
              </a:srgbClr>
            </a:solidFill>
          </p:spPr>
          <p:txBody>
            <a:bodyPr/>
            <a:lstStyle/>
            <a:p/>
          </p:txBody>
        </p:sp>
        <p:sp>
          <p:nvSpPr>
            <p:cNvPr id="71" name="pl71"/>
            <p:cNvSpPr/>
            <p:nvPr/>
          </p:nvSpPr>
          <p:spPr>
            <a:xfrm>
              <a:off x="1421035" y="1641868"/>
              <a:ext cx="6653943" cy="1389644"/>
            </a:xfrm>
            <a:custGeom>
              <a:avLst/>
              <a:pathLst>
                <a:path w="6653943" h="1389644">
                  <a:moveTo>
                    <a:pt x="0" y="1389644"/>
                  </a:moveTo>
                  <a:lnTo>
                    <a:pt x="277247" y="1331742"/>
                  </a:lnTo>
                  <a:lnTo>
                    <a:pt x="554495" y="1273840"/>
                  </a:lnTo>
                  <a:lnTo>
                    <a:pt x="831742" y="1215938"/>
                  </a:lnTo>
                  <a:lnTo>
                    <a:pt x="1108990" y="1158036"/>
                  </a:lnTo>
                  <a:lnTo>
                    <a:pt x="1386238" y="1100135"/>
                  </a:lnTo>
                  <a:lnTo>
                    <a:pt x="1663485" y="926429"/>
                  </a:lnTo>
                  <a:lnTo>
                    <a:pt x="1940733" y="723773"/>
                  </a:lnTo>
                  <a:lnTo>
                    <a:pt x="2217981" y="550067"/>
                  </a:lnTo>
                  <a:lnTo>
                    <a:pt x="2495228" y="463214"/>
                  </a:lnTo>
                  <a:lnTo>
                    <a:pt x="2772476" y="521116"/>
                  </a:lnTo>
                  <a:lnTo>
                    <a:pt x="3049724" y="463214"/>
                  </a:lnTo>
                  <a:lnTo>
                    <a:pt x="3326971" y="289509"/>
                  </a:lnTo>
                  <a:lnTo>
                    <a:pt x="3604219" y="144754"/>
                  </a:lnTo>
                  <a:lnTo>
                    <a:pt x="3881467" y="144754"/>
                  </a:lnTo>
                  <a:lnTo>
                    <a:pt x="4158714" y="0"/>
                  </a:lnTo>
                  <a:lnTo>
                    <a:pt x="4435962" y="260558"/>
                  </a:lnTo>
                  <a:lnTo>
                    <a:pt x="4713210" y="86852"/>
                  </a:lnTo>
                  <a:lnTo>
                    <a:pt x="4990457" y="231607"/>
                  </a:lnTo>
                  <a:lnTo>
                    <a:pt x="5267705" y="173705"/>
                  </a:lnTo>
                  <a:lnTo>
                    <a:pt x="5544953" y="173705"/>
                  </a:lnTo>
                  <a:lnTo>
                    <a:pt x="5822200" y="144754"/>
                  </a:lnTo>
                  <a:lnTo>
                    <a:pt x="6099448" y="579018"/>
                  </a:lnTo>
                  <a:lnTo>
                    <a:pt x="6376696" y="144754"/>
                  </a:lnTo>
                  <a:lnTo>
                    <a:pt x="6653943" y="115803"/>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3" name="tx73"/>
            <p:cNvSpPr/>
            <p:nvPr/>
          </p:nvSpPr>
          <p:spPr>
            <a:xfrm>
              <a:off x="2746983"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1329607" y="3344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3" name="tx83"/>
            <p:cNvSpPr/>
            <p:nvPr/>
          </p:nvSpPr>
          <p:spPr>
            <a:xfrm>
              <a:off x="2715845" y="3244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4" name="tx84"/>
            <p:cNvSpPr/>
            <p:nvPr/>
          </p:nvSpPr>
          <p:spPr>
            <a:xfrm>
              <a:off x="4102084" y="3127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5" name="tx85"/>
            <p:cNvSpPr/>
            <p:nvPr/>
          </p:nvSpPr>
          <p:spPr>
            <a:xfrm>
              <a:off x="5488322" y="3009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86" name="tx86"/>
            <p:cNvSpPr/>
            <p:nvPr/>
          </p:nvSpPr>
          <p:spPr>
            <a:xfrm>
              <a:off x="6597312" y="2939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7" name="tx87"/>
            <p:cNvSpPr/>
            <p:nvPr/>
          </p:nvSpPr>
          <p:spPr>
            <a:xfrm>
              <a:off x="6874560" y="2923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88" name="tx88"/>
            <p:cNvSpPr/>
            <p:nvPr/>
          </p:nvSpPr>
          <p:spPr>
            <a:xfrm>
              <a:off x="7151808" y="2905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9" name="tx89"/>
            <p:cNvSpPr/>
            <p:nvPr/>
          </p:nvSpPr>
          <p:spPr>
            <a:xfrm>
              <a:off x="7429055" y="2869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0" name="tx90"/>
            <p:cNvSpPr/>
            <p:nvPr/>
          </p:nvSpPr>
          <p:spPr>
            <a:xfrm>
              <a:off x="7706303" y="2834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1" name="tx91"/>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2" name="pl92"/>
            <p:cNvSpPr/>
            <p:nvPr/>
          </p:nvSpPr>
          <p:spPr>
            <a:xfrm>
              <a:off x="1421035"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952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3" name="tx103"/>
            <p:cNvSpPr/>
            <p:nvPr/>
          </p:nvSpPr>
          <p:spPr>
            <a:xfrm>
              <a:off x="1329607" y="3641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04" name="tx104"/>
            <p:cNvSpPr/>
            <p:nvPr/>
          </p:nvSpPr>
          <p:spPr>
            <a:xfrm>
              <a:off x="2715845" y="38979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05" name="tx105"/>
            <p:cNvSpPr/>
            <p:nvPr/>
          </p:nvSpPr>
          <p:spPr>
            <a:xfrm>
              <a:off x="2715845" y="35368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06" name="tx106"/>
            <p:cNvSpPr/>
            <p:nvPr/>
          </p:nvSpPr>
          <p:spPr>
            <a:xfrm>
              <a:off x="4102084" y="3786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7" name="tx107"/>
            <p:cNvSpPr/>
            <p:nvPr/>
          </p:nvSpPr>
          <p:spPr>
            <a:xfrm>
              <a:off x="4102084" y="3366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08" name="tx108"/>
            <p:cNvSpPr/>
            <p:nvPr/>
          </p:nvSpPr>
          <p:spPr>
            <a:xfrm>
              <a:off x="5488322" y="3660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09" name="tx109"/>
            <p:cNvSpPr/>
            <p:nvPr/>
          </p:nvSpPr>
          <p:spPr>
            <a:xfrm>
              <a:off x="5488322" y="3182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0" name="tx110"/>
            <p:cNvSpPr/>
            <p:nvPr/>
          </p:nvSpPr>
          <p:spPr>
            <a:xfrm>
              <a:off x="6597312" y="36620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1" name="tx111"/>
            <p:cNvSpPr/>
            <p:nvPr/>
          </p:nvSpPr>
          <p:spPr>
            <a:xfrm>
              <a:off x="6623438" y="31486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2" name="tx112"/>
            <p:cNvSpPr/>
            <p:nvPr/>
          </p:nvSpPr>
          <p:spPr>
            <a:xfrm>
              <a:off x="6874560" y="3655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3" name="tx113"/>
            <p:cNvSpPr/>
            <p:nvPr/>
          </p:nvSpPr>
          <p:spPr>
            <a:xfrm>
              <a:off x="6900686" y="31342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4" name="tx114"/>
            <p:cNvSpPr/>
            <p:nvPr/>
          </p:nvSpPr>
          <p:spPr>
            <a:xfrm>
              <a:off x="7151808" y="36433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5" name="tx115"/>
            <p:cNvSpPr/>
            <p:nvPr/>
          </p:nvSpPr>
          <p:spPr>
            <a:xfrm>
              <a:off x="7177933" y="3112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6" name="tx116"/>
            <p:cNvSpPr/>
            <p:nvPr/>
          </p:nvSpPr>
          <p:spPr>
            <a:xfrm>
              <a:off x="7429055" y="3711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7" name="tx117"/>
            <p:cNvSpPr/>
            <p:nvPr/>
          </p:nvSpPr>
          <p:spPr>
            <a:xfrm>
              <a:off x="7429055" y="31627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18" name="tx118"/>
            <p:cNvSpPr/>
            <p:nvPr/>
          </p:nvSpPr>
          <p:spPr>
            <a:xfrm>
              <a:off x="7706303" y="3614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9" name="tx119"/>
            <p:cNvSpPr/>
            <p:nvPr/>
          </p:nvSpPr>
          <p:spPr>
            <a:xfrm>
              <a:off x="7706303" y="3048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0" name="tx120"/>
            <p:cNvSpPr/>
            <p:nvPr/>
          </p:nvSpPr>
          <p:spPr>
            <a:xfrm>
              <a:off x="7983551" y="3598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1" name="tx121"/>
            <p:cNvSpPr/>
            <p:nvPr/>
          </p:nvSpPr>
          <p:spPr>
            <a:xfrm>
              <a:off x="8009676" y="30196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6468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7707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309081" y="2517221"/>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1" name="tx141"/>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4" name="rc144"/>
            <p:cNvSpPr/>
            <p:nvPr/>
          </p:nvSpPr>
          <p:spPr>
            <a:xfrm>
              <a:off x="4545960" y="5010059"/>
              <a:ext cx="201456" cy="201456"/>
            </a:xfrm>
            <a:prstGeom prst="rect">
              <a:avLst/>
            </a:prstGeom>
            <a:solidFill>
              <a:srgbClr val="E2231A">
                <a:alpha val="100000"/>
              </a:srgbClr>
            </a:solidFill>
          </p:spPr>
          <p:txBody>
            <a:bodyPr/>
            <a:lstStyle/>
            <a:p/>
          </p:txBody>
        </p:sp>
        <p:sp>
          <p:nvSpPr>
            <p:cNvPr id="145" name="rc145"/>
            <p:cNvSpPr/>
            <p:nvPr/>
          </p:nvSpPr>
          <p:spPr>
            <a:xfrm>
              <a:off x="5766533" y="5010059"/>
              <a:ext cx="201456" cy="201456"/>
            </a:xfrm>
            <a:prstGeom prst="rect">
              <a:avLst/>
            </a:prstGeom>
            <a:solidFill>
              <a:srgbClr val="80BD41">
                <a:alpha val="100000"/>
              </a:srgbClr>
            </a:solidFill>
          </p:spPr>
          <p:txBody>
            <a:bodyPr/>
            <a:lstStyle/>
            <a:p/>
          </p:txBody>
        </p:sp>
        <p:sp>
          <p:nvSpPr>
            <p:cNvPr id="146" name="tx146"/>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7" name="tx147"/>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49" name="tx149"/>
            <p:cNvSpPr/>
            <p:nvPr/>
          </p:nvSpPr>
          <p:spPr>
            <a:xfrm>
              <a:off x="951100"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50" name="pl150"/>
            <p:cNvSpPr/>
            <p:nvPr/>
          </p:nvSpPr>
          <p:spPr>
            <a:xfrm>
              <a:off x="22225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749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74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98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87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11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36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4605314" cy="167191"/>
            </a:xfrm>
            <a:prstGeom prst="rect">
              <a:avLst/>
            </a:prstGeom>
            <a:solidFill>
              <a:srgbClr val="80BD41">
                <a:alpha val="100000"/>
              </a:srgbClr>
            </a:solidFill>
          </p:spPr>
          <p:txBody>
            <a:bodyPr/>
            <a:lstStyle/>
            <a:p/>
          </p:txBody>
        </p:sp>
        <p:sp>
          <p:nvSpPr>
            <p:cNvPr id="162" name="rc162"/>
            <p:cNvSpPr/>
            <p:nvPr/>
          </p:nvSpPr>
          <p:spPr>
            <a:xfrm>
              <a:off x="5901588" y="5889059"/>
              <a:ext cx="1224196" cy="167191"/>
            </a:xfrm>
            <a:prstGeom prst="rect">
              <a:avLst/>
            </a:prstGeom>
            <a:solidFill>
              <a:srgbClr val="E2231A">
                <a:alpha val="100000"/>
              </a:srgbClr>
            </a:solidFill>
          </p:spPr>
          <p:txBody>
            <a:bodyPr/>
            <a:lstStyle/>
            <a:p/>
          </p:txBody>
        </p:sp>
        <p:sp>
          <p:nvSpPr>
            <p:cNvPr id="163" name="rc163"/>
            <p:cNvSpPr/>
            <p:nvPr/>
          </p:nvSpPr>
          <p:spPr>
            <a:xfrm>
              <a:off x="1296273" y="5680069"/>
              <a:ext cx="5143805" cy="167191"/>
            </a:xfrm>
            <a:prstGeom prst="rect">
              <a:avLst/>
            </a:prstGeom>
            <a:solidFill>
              <a:srgbClr val="80BD41">
                <a:alpha val="100000"/>
              </a:srgbClr>
            </a:solidFill>
          </p:spPr>
          <p:txBody>
            <a:bodyPr/>
            <a:lstStyle/>
            <a:p/>
          </p:txBody>
        </p:sp>
        <p:sp>
          <p:nvSpPr>
            <p:cNvPr id="164" name="rc164"/>
            <p:cNvSpPr/>
            <p:nvPr/>
          </p:nvSpPr>
          <p:spPr>
            <a:xfrm>
              <a:off x="6440079" y="5680069"/>
              <a:ext cx="1285951" cy="167191"/>
            </a:xfrm>
            <a:prstGeom prst="rect">
              <a:avLst/>
            </a:prstGeom>
            <a:solidFill>
              <a:srgbClr val="E2231A">
                <a:alpha val="100000"/>
              </a:srgbClr>
            </a:solidFill>
          </p:spPr>
          <p:txBody>
            <a:bodyPr/>
            <a:lstStyle/>
            <a:p/>
          </p:txBody>
        </p:sp>
        <p:sp>
          <p:nvSpPr>
            <p:cNvPr id="165" name="rc165"/>
            <p:cNvSpPr/>
            <p:nvPr/>
          </p:nvSpPr>
          <p:spPr>
            <a:xfrm>
              <a:off x="1296273" y="5471080"/>
              <a:ext cx="5325531" cy="167191"/>
            </a:xfrm>
            <a:prstGeom prst="rect">
              <a:avLst/>
            </a:prstGeom>
            <a:solidFill>
              <a:srgbClr val="80BD41">
                <a:alpha val="100000"/>
              </a:srgbClr>
            </a:solidFill>
          </p:spPr>
          <p:txBody>
            <a:bodyPr/>
            <a:lstStyle/>
            <a:p/>
          </p:txBody>
        </p:sp>
        <p:sp>
          <p:nvSpPr>
            <p:cNvPr id="166" name="rc166"/>
            <p:cNvSpPr/>
            <p:nvPr/>
          </p:nvSpPr>
          <p:spPr>
            <a:xfrm>
              <a:off x="6621805" y="5471080"/>
              <a:ext cx="1249198" cy="167191"/>
            </a:xfrm>
            <a:prstGeom prst="rect">
              <a:avLst/>
            </a:prstGeom>
            <a:solidFill>
              <a:srgbClr val="E2231A">
                <a:alpha val="100000"/>
              </a:srgbClr>
            </a:solidFill>
          </p:spPr>
          <p:txBody>
            <a:bodyPr/>
            <a:lstStyle/>
            <a:p/>
          </p:txBody>
        </p:sp>
        <p:sp>
          <p:nvSpPr>
            <p:cNvPr id="167" name="tx167"/>
            <p:cNvSpPr/>
            <p:nvPr/>
          </p:nvSpPr>
          <p:spPr>
            <a:xfrm>
              <a:off x="7304734"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68" name="tx168"/>
            <p:cNvSpPr/>
            <p:nvPr/>
          </p:nvSpPr>
          <p:spPr>
            <a:xfrm>
              <a:off x="793499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9" name="tx169"/>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0" name="tx170"/>
            <p:cNvSpPr/>
            <p:nvPr/>
          </p:nvSpPr>
          <p:spPr>
            <a:xfrm>
              <a:off x="349343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71" name="tx171"/>
            <p:cNvSpPr/>
            <p:nvPr/>
          </p:nvSpPr>
          <p:spPr>
            <a:xfrm>
              <a:off x="643833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2" name="tx172"/>
            <p:cNvSpPr/>
            <p:nvPr/>
          </p:nvSpPr>
          <p:spPr>
            <a:xfrm>
              <a:off x="376268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73" name="tx173"/>
            <p:cNvSpPr/>
            <p:nvPr/>
          </p:nvSpPr>
          <p:spPr>
            <a:xfrm>
              <a:off x="697756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0.21</a:t>
              </a:r>
            </a:p>
          </p:txBody>
        </p:sp>
        <p:sp>
          <p:nvSpPr>
            <p:cNvPr id="174" name="tx174"/>
            <p:cNvSpPr/>
            <p:nvPr/>
          </p:nvSpPr>
          <p:spPr>
            <a:xfrm>
              <a:off x="385354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75" name="tx175"/>
            <p:cNvSpPr/>
            <p:nvPr/>
          </p:nvSpPr>
          <p:spPr>
            <a:xfrm>
              <a:off x="717105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2974038" y="6158495"/>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81" name="tx181"/>
            <p:cNvSpPr/>
            <p:nvPr/>
          </p:nvSpPr>
          <p:spPr>
            <a:xfrm>
              <a:off x="482649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82" name="tx182"/>
            <p:cNvSpPr/>
            <p:nvPr/>
          </p:nvSpPr>
          <p:spPr>
            <a:xfrm>
              <a:off x="667895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83" name="tx183"/>
            <p:cNvSpPr/>
            <p:nvPr/>
          </p:nvSpPr>
          <p:spPr>
            <a:xfrm>
              <a:off x="3990980" y="6293768"/>
              <a:ext cx="151405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4" name="tx18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(81 %) était plus élevée qu'en 2019 (79 %).
Le nombre d'enfants vaccinés avec le MCV1 a augmenté de 16% par rapport à 2019.
Le nombre de nourrissons survivants a augmenté d'environ 13 %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993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586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2739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89611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20557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97430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7430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51175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776590"/>
            </a:xfrm>
            <a:custGeom>
              <a:avLst/>
              <a:pathLst>
                <a:path w="0" h="4776590">
                  <a:moveTo>
                    <a:pt x="0" y="477659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4913516"/>
              <a:ext cx="487582" cy="292057"/>
            </a:xfrm>
            <a:prstGeom prst="rect">
              <a:avLst/>
            </a:prstGeom>
            <a:solidFill>
              <a:srgbClr val="1CABE2">
                <a:alpha val="100000"/>
              </a:srgbClr>
            </a:solidFill>
          </p:spPr>
          <p:txBody>
            <a:bodyPr/>
            <a:lstStyle/>
            <a:p/>
          </p:txBody>
        </p:sp>
        <p:sp>
          <p:nvSpPr>
            <p:cNvPr id="26" name="rc26"/>
            <p:cNvSpPr/>
            <p:nvPr/>
          </p:nvSpPr>
          <p:spPr>
            <a:xfrm>
              <a:off x="1511566" y="4816492"/>
              <a:ext cx="487582" cy="389082"/>
            </a:xfrm>
            <a:prstGeom prst="rect">
              <a:avLst/>
            </a:prstGeom>
            <a:solidFill>
              <a:srgbClr val="1CABE2">
                <a:alpha val="100000"/>
              </a:srgbClr>
            </a:solidFill>
          </p:spPr>
          <p:txBody>
            <a:bodyPr/>
            <a:lstStyle/>
            <a:p/>
          </p:txBody>
        </p:sp>
        <p:sp>
          <p:nvSpPr>
            <p:cNvPr id="27" name="rc27"/>
            <p:cNvSpPr/>
            <p:nvPr/>
          </p:nvSpPr>
          <p:spPr>
            <a:xfrm>
              <a:off x="2053324" y="5019898"/>
              <a:ext cx="487582" cy="185675"/>
            </a:xfrm>
            <a:prstGeom prst="rect">
              <a:avLst/>
            </a:prstGeom>
            <a:solidFill>
              <a:srgbClr val="1CABE2">
                <a:alpha val="100000"/>
              </a:srgbClr>
            </a:solidFill>
          </p:spPr>
          <p:txBody>
            <a:bodyPr/>
            <a:lstStyle/>
            <a:p/>
          </p:txBody>
        </p:sp>
        <p:sp>
          <p:nvSpPr>
            <p:cNvPr id="28" name="rc28"/>
            <p:cNvSpPr/>
            <p:nvPr/>
          </p:nvSpPr>
          <p:spPr>
            <a:xfrm>
              <a:off x="2595083" y="4833237"/>
              <a:ext cx="487582" cy="372336"/>
            </a:xfrm>
            <a:prstGeom prst="rect">
              <a:avLst/>
            </a:prstGeom>
            <a:solidFill>
              <a:srgbClr val="1CABE2">
                <a:alpha val="100000"/>
              </a:srgbClr>
            </a:solidFill>
          </p:spPr>
          <p:txBody>
            <a:bodyPr/>
            <a:lstStyle/>
            <a:p/>
          </p:txBody>
        </p:sp>
        <p:sp>
          <p:nvSpPr>
            <p:cNvPr id="29" name="rc29"/>
            <p:cNvSpPr/>
            <p:nvPr/>
          </p:nvSpPr>
          <p:spPr>
            <a:xfrm>
              <a:off x="3136842" y="4826342"/>
              <a:ext cx="487582" cy="379232"/>
            </a:xfrm>
            <a:prstGeom prst="rect">
              <a:avLst/>
            </a:prstGeom>
            <a:solidFill>
              <a:srgbClr val="1CABE2">
                <a:alpha val="100000"/>
              </a:srgbClr>
            </a:solidFill>
          </p:spPr>
          <p:txBody>
            <a:bodyPr/>
            <a:lstStyle/>
            <a:p/>
          </p:txBody>
        </p:sp>
        <p:sp>
          <p:nvSpPr>
            <p:cNvPr id="30" name="rc30"/>
            <p:cNvSpPr/>
            <p:nvPr/>
          </p:nvSpPr>
          <p:spPr>
            <a:xfrm>
              <a:off x="3678600" y="5012510"/>
              <a:ext cx="487582" cy="193063"/>
            </a:xfrm>
            <a:prstGeom prst="rect">
              <a:avLst/>
            </a:prstGeom>
            <a:solidFill>
              <a:srgbClr val="1CABE2">
                <a:alpha val="100000"/>
              </a:srgbClr>
            </a:solidFill>
          </p:spPr>
          <p:txBody>
            <a:bodyPr/>
            <a:lstStyle/>
            <a:p/>
          </p:txBody>
        </p:sp>
        <p:sp>
          <p:nvSpPr>
            <p:cNvPr id="31" name="rc31"/>
            <p:cNvSpPr/>
            <p:nvPr/>
          </p:nvSpPr>
          <p:spPr>
            <a:xfrm>
              <a:off x="4220359" y="4493898"/>
              <a:ext cx="487582" cy="711675"/>
            </a:xfrm>
            <a:prstGeom prst="rect">
              <a:avLst/>
            </a:prstGeom>
            <a:solidFill>
              <a:srgbClr val="1CABE2">
                <a:alpha val="100000"/>
              </a:srgbClr>
            </a:solidFill>
          </p:spPr>
          <p:txBody>
            <a:bodyPr/>
            <a:lstStyle/>
            <a:p/>
          </p:txBody>
        </p:sp>
        <p:sp>
          <p:nvSpPr>
            <p:cNvPr id="32" name="rc32"/>
            <p:cNvSpPr/>
            <p:nvPr/>
          </p:nvSpPr>
          <p:spPr>
            <a:xfrm>
              <a:off x="4762118" y="3940810"/>
              <a:ext cx="487582" cy="1264763"/>
            </a:xfrm>
            <a:prstGeom prst="rect">
              <a:avLst/>
            </a:prstGeom>
            <a:solidFill>
              <a:srgbClr val="1CABE2">
                <a:alpha val="100000"/>
              </a:srgbClr>
            </a:solidFill>
          </p:spPr>
          <p:txBody>
            <a:bodyPr/>
            <a:lstStyle/>
            <a:p/>
          </p:txBody>
        </p:sp>
        <p:sp>
          <p:nvSpPr>
            <p:cNvPr id="33" name="rc33"/>
            <p:cNvSpPr/>
            <p:nvPr/>
          </p:nvSpPr>
          <p:spPr>
            <a:xfrm>
              <a:off x="5303876" y="4787434"/>
              <a:ext cx="487582" cy="418140"/>
            </a:xfrm>
            <a:prstGeom prst="rect">
              <a:avLst/>
            </a:prstGeom>
            <a:solidFill>
              <a:srgbClr val="1CABE2">
                <a:alpha val="100000"/>
              </a:srgbClr>
            </a:solidFill>
          </p:spPr>
          <p:txBody>
            <a:bodyPr/>
            <a:lstStyle/>
            <a:p/>
          </p:txBody>
        </p:sp>
        <p:sp>
          <p:nvSpPr>
            <p:cNvPr id="34" name="rc34"/>
            <p:cNvSpPr/>
            <p:nvPr/>
          </p:nvSpPr>
          <p:spPr>
            <a:xfrm>
              <a:off x="5845635" y="4817477"/>
              <a:ext cx="487582" cy="388097"/>
            </a:xfrm>
            <a:prstGeom prst="rect">
              <a:avLst/>
            </a:prstGeom>
            <a:solidFill>
              <a:srgbClr val="1CABE2">
                <a:alpha val="100000"/>
              </a:srgbClr>
            </a:solidFill>
          </p:spPr>
          <p:txBody>
            <a:bodyPr/>
            <a:lstStyle/>
            <a:p/>
          </p:txBody>
        </p:sp>
        <p:sp>
          <p:nvSpPr>
            <p:cNvPr id="35" name="rc35"/>
            <p:cNvSpPr/>
            <p:nvPr/>
          </p:nvSpPr>
          <p:spPr>
            <a:xfrm>
              <a:off x="6387393" y="4616041"/>
              <a:ext cx="487582" cy="589533"/>
            </a:xfrm>
            <a:prstGeom prst="rect">
              <a:avLst/>
            </a:prstGeom>
            <a:solidFill>
              <a:srgbClr val="1CABE2">
                <a:alpha val="100000"/>
              </a:srgbClr>
            </a:solidFill>
          </p:spPr>
          <p:txBody>
            <a:bodyPr/>
            <a:lstStyle/>
            <a:p/>
          </p:txBody>
        </p:sp>
        <p:sp>
          <p:nvSpPr>
            <p:cNvPr id="36" name="rc36"/>
            <p:cNvSpPr/>
            <p:nvPr/>
          </p:nvSpPr>
          <p:spPr>
            <a:xfrm>
              <a:off x="6929152" y="4870668"/>
              <a:ext cx="487582" cy="334906"/>
            </a:xfrm>
            <a:prstGeom prst="rect">
              <a:avLst/>
            </a:prstGeom>
            <a:solidFill>
              <a:srgbClr val="1CABE2">
                <a:alpha val="100000"/>
              </a:srgbClr>
            </a:solidFill>
          </p:spPr>
          <p:txBody>
            <a:bodyPr/>
            <a:lstStyle/>
            <a:p/>
          </p:txBody>
        </p:sp>
        <p:sp>
          <p:nvSpPr>
            <p:cNvPr id="37" name="rc37"/>
            <p:cNvSpPr/>
            <p:nvPr/>
          </p:nvSpPr>
          <p:spPr>
            <a:xfrm>
              <a:off x="7470911" y="4371756"/>
              <a:ext cx="487582" cy="833818"/>
            </a:xfrm>
            <a:prstGeom prst="rect">
              <a:avLst/>
            </a:prstGeom>
            <a:solidFill>
              <a:srgbClr val="1CABE2">
                <a:alpha val="100000"/>
              </a:srgbClr>
            </a:solidFill>
          </p:spPr>
          <p:txBody>
            <a:bodyPr/>
            <a:lstStyle/>
            <a:p/>
          </p:txBody>
        </p:sp>
        <p:sp>
          <p:nvSpPr>
            <p:cNvPr id="38" name="pl38"/>
            <p:cNvSpPr/>
            <p:nvPr/>
          </p:nvSpPr>
          <p:spPr>
            <a:xfrm>
              <a:off x="1213598" y="1622077"/>
              <a:ext cx="6501103" cy="843175"/>
            </a:xfrm>
            <a:custGeom>
              <a:avLst/>
              <a:pathLst>
                <a:path w="6501103" h="843175">
                  <a:moveTo>
                    <a:pt x="0" y="421587"/>
                  </a:moveTo>
                  <a:lnTo>
                    <a:pt x="541758" y="210793"/>
                  </a:lnTo>
                  <a:lnTo>
                    <a:pt x="1083517" y="210793"/>
                  </a:lnTo>
                  <a:lnTo>
                    <a:pt x="1625275" y="0"/>
                  </a:lnTo>
                  <a:lnTo>
                    <a:pt x="2167034" y="379429"/>
                  </a:lnTo>
                  <a:lnTo>
                    <a:pt x="2708793" y="126476"/>
                  </a:lnTo>
                  <a:lnTo>
                    <a:pt x="3250551" y="337270"/>
                  </a:lnTo>
                  <a:lnTo>
                    <a:pt x="3792310" y="252952"/>
                  </a:lnTo>
                  <a:lnTo>
                    <a:pt x="4334069" y="252952"/>
                  </a:lnTo>
                  <a:lnTo>
                    <a:pt x="4875827" y="210793"/>
                  </a:lnTo>
                  <a:lnTo>
                    <a:pt x="5417586" y="843175"/>
                  </a:lnTo>
                  <a:lnTo>
                    <a:pt x="5959345" y="210793"/>
                  </a:lnTo>
                  <a:lnTo>
                    <a:pt x="6501103" y="168635"/>
                  </a:lnTo>
                </a:path>
              </a:pathLst>
            </a:custGeom>
            <a:ln w="27101" cap="flat">
              <a:solidFill>
                <a:srgbClr val="00833D">
                  <a:alpha val="100000"/>
                </a:srgbClr>
              </a:solidFill>
              <a:prstDash val="solid"/>
              <a:round/>
            </a:ln>
          </p:spPr>
          <p:txBody>
            <a:bodyPr/>
            <a:lstStyle/>
            <a:p/>
          </p:txBody>
        </p:sp>
        <p:sp>
          <p:nvSpPr>
            <p:cNvPr id="39" name="pl39"/>
            <p:cNvSpPr/>
            <p:nvPr/>
          </p:nvSpPr>
          <p:spPr>
            <a:xfrm>
              <a:off x="2297116" y="1959347"/>
              <a:ext cx="5417586" cy="3119750"/>
            </a:xfrm>
            <a:custGeom>
              <a:avLst/>
              <a:pathLst>
                <a:path w="5417586" h="3119750">
                  <a:moveTo>
                    <a:pt x="0" y="3119750"/>
                  </a:moveTo>
                  <a:lnTo>
                    <a:pt x="541758" y="2571686"/>
                  </a:lnTo>
                  <a:lnTo>
                    <a:pt x="1083517" y="1939304"/>
                  </a:lnTo>
                  <a:lnTo>
                    <a:pt x="1625275" y="1306922"/>
                  </a:lnTo>
                  <a:lnTo>
                    <a:pt x="2167034" y="1222604"/>
                  </a:lnTo>
                  <a:lnTo>
                    <a:pt x="2708793" y="801016"/>
                  </a:lnTo>
                  <a:lnTo>
                    <a:pt x="3250551" y="716699"/>
                  </a:lnTo>
                  <a:lnTo>
                    <a:pt x="3792310" y="463746"/>
                  </a:lnTo>
                  <a:lnTo>
                    <a:pt x="4334069" y="1475557"/>
                  </a:lnTo>
                  <a:lnTo>
                    <a:pt x="4875827" y="379429"/>
                  </a:lnTo>
                  <a:lnTo>
                    <a:pt x="5417586" y="0"/>
                  </a:lnTo>
                </a:path>
              </a:pathLst>
            </a:custGeom>
            <a:ln w="27101" cap="flat">
              <a:solidFill>
                <a:srgbClr val="002759">
                  <a:alpha val="100000"/>
                </a:srgbClr>
              </a:solidFill>
              <a:prstDash val="solid"/>
              <a:round/>
            </a:ln>
          </p:spPr>
          <p:txBody>
            <a:bodyPr/>
            <a:lstStyle/>
            <a:p/>
          </p:txBody>
        </p:sp>
        <p:sp>
          <p:nvSpPr>
            <p:cNvPr id="40" name="pt40"/>
            <p:cNvSpPr/>
            <p:nvPr/>
          </p:nvSpPr>
          <p:spPr>
            <a:xfrm>
              <a:off x="1181997" y="2012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5904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96990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7169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92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8434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8434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801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7591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2265514" y="50474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07273" y="4499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38670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32346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31503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27287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26444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23914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34033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23071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192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14120" y="478361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593</a:t>
              </a:r>
            </a:p>
          </p:txBody>
        </p:sp>
        <p:sp>
          <p:nvSpPr>
            <p:cNvPr id="65" name="tx65"/>
            <p:cNvSpPr/>
            <p:nvPr/>
          </p:nvSpPr>
          <p:spPr>
            <a:xfrm>
              <a:off x="1655879" y="46866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790</a:t>
              </a:r>
            </a:p>
          </p:txBody>
        </p:sp>
        <p:sp>
          <p:nvSpPr>
            <p:cNvPr id="66" name="tx66"/>
            <p:cNvSpPr/>
            <p:nvPr/>
          </p:nvSpPr>
          <p:spPr>
            <a:xfrm>
              <a:off x="2197638" y="488999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377</a:t>
              </a:r>
            </a:p>
          </p:txBody>
        </p:sp>
        <p:sp>
          <p:nvSpPr>
            <p:cNvPr id="67" name="tx67"/>
            <p:cNvSpPr/>
            <p:nvPr/>
          </p:nvSpPr>
          <p:spPr>
            <a:xfrm>
              <a:off x="2739396" y="47033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756</a:t>
              </a:r>
            </a:p>
          </p:txBody>
        </p:sp>
        <p:sp>
          <p:nvSpPr>
            <p:cNvPr id="68" name="tx68"/>
            <p:cNvSpPr/>
            <p:nvPr/>
          </p:nvSpPr>
          <p:spPr>
            <a:xfrm>
              <a:off x="3281155" y="469649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770</a:t>
              </a:r>
            </a:p>
          </p:txBody>
        </p:sp>
        <p:sp>
          <p:nvSpPr>
            <p:cNvPr id="69" name="tx69"/>
            <p:cNvSpPr/>
            <p:nvPr/>
          </p:nvSpPr>
          <p:spPr>
            <a:xfrm>
              <a:off x="3822914" y="488261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0" name="tx70"/>
            <p:cNvSpPr/>
            <p:nvPr/>
          </p:nvSpPr>
          <p:spPr>
            <a:xfrm>
              <a:off x="4314948" y="434862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1,445</a:t>
              </a:r>
            </a:p>
          </p:txBody>
        </p:sp>
        <p:sp>
          <p:nvSpPr>
            <p:cNvPr id="71" name="tx71"/>
            <p:cNvSpPr/>
            <p:nvPr/>
          </p:nvSpPr>
          <p:spPr>
            <a:xfrm>
              <a:off x="4856706" y="37955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2,568</a:t>
              </a:r>
            </a:p>
          </p:txBody>
        </p:sp>
        <p:sp>
          <p:nvSpPr>
            <p:cNvPr id="72" name="tx72"/>
            <p:cNvSpPr/>
            <p:nvPr/>
          </p:nvSpPr>
          <p:spPr>
            <a:xfrm>
              <a:off x="5448190" y="46575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849</a:t>
              </a:r>
            </a:p>
          </p:txBody>
        </p:sp>
        <p:sp>
          <p:nvSpPr>
            <p:cNvPr id="73" name="tx73"/>
            <p:cNvSpPr/>
            <p:nvPr/>
          </p:nvSpPr>
          <p:spPr>
            <a:xfrm>
              <a:off x="5989948" y="46876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788</a:t>
              </a:r>
            </a:p>
          </p:txBody>
        </p:sp>
        <p:sp>
          <p:nvSpPr>
            <p:cNvPr id="74" name="tx74"/>
            <p:cNvSpPr/>
            <p:nvPr/>
          </p:nvSpPr>
          <p:spPr>
            <a:xfrm>
              <a:off x="6481982" y="44707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1,197</a:t>
              </a:r>
            </a:p>
          </p:txBody>
        </p:sp>
        <p:sp>
          <p:nvSpPr>
            <p:cNvPr id="75" name="tx75"/>
            <p:cNvSpPr/>
            <p:nvPr/>
          </p:nvSpPr>
          <p:spPr>
            <a:xfrm>
              <a:off x="7073466" y="474082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680</a:t>
              </a:r>
            </a:p>
          </p:txBody>
        </p:sp>
        <p:sp>
          <p:nvSpPr>
            <p:cNvPr id="76" name="tx76"/>
            <p:cNvSpPr/>
            <p:nvPr/>
          </p:nvSpPr>
          <p:spPr>
            <a:xfrm>
              <a:off x="7565500" y="42264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1,693</a:t>
              </a:r>
            </a:p>
          </p:txBody>
        </p:sp>
        <p:sp>
          <p:nvSpPr>
            <p:cNvPr id="77" name="pl77"/>
            <p:cNvSpPr/>
            <p:nvPr/>
          </p:nvSpPr>
          <p:spPr>
            <a:xfrm>
              <a:off x="7730910" y="1743838"/>
              <a:ext cx="131393" cy="41726"/>
            </a:xfrm>
            <a:custGeom>
              <a:avLst/>
              <a:pathLst>
                <a:path w="131393" h="41726">
                  <a:moveTo>
                    <a:pt x="131393" y="0"/>
                  </a:moveTo>
                  <a:lnTo>
                    <a:pt x="0" y="41726"/>
                  </a:lnTo>
                </a:path>
              </a:pathLst>
            </a:custGeom>
          </p:spPr>
          <p:txBody>
            <a:bodyPr/>
            <a:lstStyle/>
            <a:p/>
          </p:txBody>
        </p:sp>
        <p:sp>
          <p:nvSpPr>
            <p:cNvPr id="78" name="pl78"/>
            <p:cNvSpPr/>
            <p:nvPr/>
          </p:nvSpPr>
          <p:spPr>
            <a:xfrm>
              <a:off x="7731376" y="1963894"/>
              <a:ext cx="130927" cy="35706"/>
            </a:xfrm>
            <a:custGeom>
              <a:avLst/>
              <a:pathLst>
                <a:path w="130927" h="35706">
                  <a:moveTo>
                    <a:pt x="130927" y="35706"/>
                  </a:moveTo>
                  <a:lnTo>
                    <a:pt x="0" y="0"/>
                  </a:lnTo>
                </a:path>
              </a:pathLst>
            </a:custGeom>
          </p:spPr>
          <p:txBody>
            <a:bodyPr/>
            <a:lstStyle/>
            <a:p/>
          </p:txBody>
        </p:sp>
        <p:sp>
          <p:nvSpPr>
            <p:cNvPr id="79" name="pg79"/>
            <p:cNvSpPr/>
            <p:nvPr/>
          </p:nvSpPr>
          <p:spPr>
            <a:xfrm>
              <a:off x="7793724" y="16476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6887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1" name="pg81"/>
            <p:cNvSpPr/>
            <p:nvPr/>
          </p:nvSpPr>
          <p:spPr>
            <a:xfrm>
              <a:off x="7793724" y="19158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9569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77%</a:t>
              </a:r>
            </a:p>
          </p:txBody>
        </p:sp>
        <p:sp>
          <p:nvSpPr>
            <p:cNvPr id="83" name="rc83"/>
            <p:cNvSpPr/>
            <p:nvPr/>
          </p:nvSpPr>
          <p:spPr>
            <a:xfrm>
              <a:off x="888543" y="646101"/>
              <a:ext cx="7747148" cy="4776590"/>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15819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91049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6" name="tx86"/>
            <p:cNvSpPr/>
            <p:nvPr/>
          </p:nvSpPr>
          <p:spPr>
            <a:xfrm>
              <a:off x="508103" y="26792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144794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8" name="tx88"/>
            <p:cNvSpPr/>
            <p:nvPr/>
          </p:nvSpPr>
          <p:spPr>
            <a:xfrm>
              <a:off x="8698322" y="515819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7366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315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89337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4718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0502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6286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070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785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639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423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71374"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5801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54892"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5801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80143" y="56042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21902" y="56042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33864" y="5634088"/>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05388" y="56042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47178" y="56042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82797" y="2969697"/>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3" name="tx113"/>
            <p:cNvSpPr/>
            <p:nvPr/>
          </p:nvSpPr>
          <p:spPr>
            <a:xfrm rot="5400000">
              <a:off x="8255788" y="2968844"/>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4" name="tx114"/>
            <p:cNvSpPr/>
            <p:nvPr/>
          </p:nvSpPr>
          <p:spPr>
            <a:xfrm>
              <a:off x="1517441" y="401416"/>
              <a:ext cx="64893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Niger, 2012-2024</a:t>
              </a:r>
            </a:p>
          </p:txBody>
        </p:sp>
        <p:sp>
          <p:nvSpPr>
            <p:cNvPr id="115" name="tx115"/>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6" name="tx116"/>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7" name="tx117"/>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8" name="tx118"/>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9" name="tx119"/>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1 693 cas de rougeole confirmés au Niger. La même année, la couverture par le MCV1 était de 81% et la couverture par le MCV2 de 77%.
Le nombre de cas en 2024 était 2,5 fois plus élevé qu'en 2023 (n=680).
Le nombre le plus élevé de cas de rougeole a été signalé en 2019 (n=2 568). Cette année-là, la couverture par le MCV1 était de 79 %.
Le Niger a notifié des ruptures de stock de vaccin antirougeoleux en 2007, 2011, 2020, 2021, 2022, 2023 et 2024.
Des activités/campagnes de vaccination supplémentaires avec un vaccin contenant la rougeole ont eu lieu en 2022 et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62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862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81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431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051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00381"/>
              <a:ext cx="3520101" cy="2104521"/>
            </a:xfrm>
            <a:custGeom>
              <a:avLst/>
              <a:pathLst>
                <a:path w="3520101" h="2104521">
                  <a:moveTo>
                    <a:pt x="0" y="0"/>
                  </a:moveTo>
                  <a:lnTo>
                    <a:pt x="146670" y="123795"/>
                  </a:lnTo>
                  <a:lnTo>
                    <a:pt x="293341" y="247590"/>
                  </a:lnTo>
                  <a:lnTo>
                    <a:pt x="440012" y="371386"/>
                  </a:lnTo>
                  <a:lnTo>
                    <a:pt x="586683" y="371386"/>
                  </a:lnTo>
                  <a:lnTo>
                    <a:pt x="733354" y="495181"/>
                  </a:lnTo>
                  <a:lnTo>
                    <a:pt x="880025" y="866567"/>
                  </a:lnTo>
                  <a:lnTo>
                    <a:pt x="1026696" y="1237954"/>
                  </a:lnTo>
                  <a:lnTo>
                    <a:pt x="1173367" y="1733135"/>
                  </a:lnTo>
                  <a:lnTo>
                    <a:pt x="1320038" y="1733135"/>
                  </a:lnTo>
                  <a:lnTo>
                    <a:pt x="1466709" y="1237954"/>
                  </a:lnTo>
                  <a:lnTo>
                    <a:pt x="1613379" y="1609340"/>
                  </a:lnTo>
                  <a:lnTo>
                    <a:pt x="1760050" y="1237954"/>
                  </a:lnTo>
                  <a:lnTo>
                    <a:pt x="1906721" y="1237954"/>
                  </a:lnTo>
                  <a:lnTo>
                    <a:pt x="2053392" y="1485544"/>
                  </a:lnTo>
                  <a:lnTo>
                    <a:pt x="2200063" y="1980726"/>
                  </a:lnTo>
                  <a:lnTo>
                    <a:pt x="2346734" y="1609340"/>
                  </a:lnTo>
                  <a:lnTo>
                    <a:pt x="2493405" y="1856931"/>
                  </a:lnTo>
                  <a:lnTo>
                    <a:pt x="2640076" y="1609340"/>
                  </a:lnTo>
                  <a:lnTo>
                    <a:pt x="2786747" y="1733135"/>
                  </a:lnTo>
                  <a:lnTo>
                    <a:pt x="2933418" y="1609340"/>
                  </a:lnTo>
                  <a:lnTo>
                    <a:pt x="3080089" y="1609340"/>
                  </a:lnTo>
                  <a:lnTo>
                    <a:pt x="3226759" y="1733135"/>
                  </a:lnTo>
                  <a:lnTo>
                    <a:pt x="3373430" y="1980726"/>
                  </a:lnTo>
                  <a:lnTo>
                    <a:pt x="3520101" y="2104521"/>
                  </a:lnTo>
                </a:path>
              </a:pathLst>
            </a:custGeom>
            <a:ln w="27101" cap="flat">
              <a:solidFill>
                <a:srgbClr val="0058AB">
                  <a:alpha val="80000"/>
                </a:srgbClr>
              </a:solidFill>
              <a:prstDash val="solid"/>
              <a:round/>
            </a:ln>
          </p:spPr>
          <p:txBody>
            <a:bodyPr/>
            <a:lstStyle/>
            <a:p/>
          </p:txBody>
        </p:sp>
        <p:sp>
          <p:nvSpPr>
            <p:cNvPr id="20" name="pl20"/>
            <p:cNvSpPr/>
            <p:nvPr/>
          </p:nvSpPr>
          <p:spPr>
            <a:xfrm>
              <a:off x="943464" y="4109721"/>
              <a:ext cx="3520101" cy="990363"/>
            </a:xfrm>
            <a:custGeom>
              <a:avLst/>
              <a:pathLst>
                <a:path w="3520101" h="990363">
                  <a:moveTo>
                    <a:pt x="0" y="0"/>
                  </a:moveTo>
                  <a:lnTo>
                    <a:pt x="146670" y="123795"/>
                  </a:lnTo>
                  <a:lnTo>
                    <a:pt x="293341" y="0"/>
                  </a:lnTo>
                  <a:lnTo>
                    <a:pt x="440012" y="247590"/>
                  </a:lnTo>
                  <a:lnTo>
                    <a:pt x="586683" y="371386"/>
                  </a:lnTo>
                  <a:lnTo>
                    <a:pt x="733354" y="247590"/>
                  </a:lnTo>
                  <a:lnTo>
                    <a:pt x="880025" y="371386"/>
                  </a:lnTo>
                  <a:lnTo>
                    <a:pt x="1026696" y="371386"/>
                  </a:lnTo>
                  <a:lnTo>
                    <a:pt x="1173367" y="618977"/>
                  </a:lnTo>
                  <a:lnTo>
                    <a:pt x="1320038" y="742772"/>
                  </a:lnTo>
                  <a:lnTo>
                    <a:pt x="1466709" y="866567"/>
                  </a:lnTo>
                  <a:lnTo>
                    <a:pt x="1613379" y="866567"/>
                  </a:lnTo>
                  <a:lnTo>
                    <a:pt x="1760050" y="866567"/>
                  </a:lnTo>
                  <a:lnTo>
                    <a:pt x="1906721" y="866567"/>
                  </a:lnTo>
                  <a:lnTo>
                    <a:pt x="2053392" y="990363"/>
                  </a:lnTo>
                  <a:lnTo>
                    <a:pt x="2200063" y="990363"/>
                  </a:lnTo>
                  <a:lnTo>
                    <a:pt x="2346734" y="990363"/>
                  </a:lnTo>
                  <a:lnTo>
                    <a:pt x="2493405" y="990363"/>
                  </a:lnTo>
                  <a:lnTo>
                    <a:pt x="2640076" y="990363"/>
                  </a:lnTo>
                  <a:lnTo>
                    <a:pt x="2786747" y="990363"/>
                  </a:lnTo>
                  <a:lnTo>
                    <a:pt x="2933418" y="990363"/>
                  </a:lnTo>
                  <a:lnTo>
                    <a:pt x="3080089" y="866567"/>
                  </a:lnTo>
                  <a:lnTo>
                    <a:pt x="3226759" y="990363"/>
                  </a:lnTo>
                  <a:lnTo>
                    <a:pt x="3373430" y="990363"/>
                  </a:lnTo>
                  <a:lnTo>
                    <a:pt x="3520101" y="990363"/>
                  </a:lnTo>
                </a:path>
              </a:pathLst>
            </a:custGeom>
            <a:ln w="27101" cap="flat">
              <a:solidFill>
                <a:srgbClr val="1CABE2">
                  <a:alpha val="80000"/>
                </a:srgbClr>
              </a:solidFill>
              <a:prstDash val="solid"/>
              <a:round/>
            </a:ln>
          </p:spPr>
          <p:txBody>
            <a:bodyPr/>
            <a:lstStyle/>
            <a:p/>
          </p:txBody>
        </p:sp>
        <p:sp>
          <p:nvSpPr>
            <p:cNvPr id="21" name="pl21"/>
            <p:cNvSpPr/>
            <p:nvPr/>
          </p:nvSpPr>
          <p:spPr>
            <a:xfrm>
              <a:off x="943464" y="2128995"/>
              <a:ext cx="3520101" cy="2599703"/>
            </a:xfrm>
            <a:custGeom>
              <a:avLst/>
              <a:pathLst>
                <a:path w="3520101" h="2599703">
                  <a:moveTo>
                    <a:pt x="0" y="123795"/>
                  </a:moveTo>
                  <a:lnTo>
                    <a:pt x="146670" y="0"/>
                  </a:lnTo>
                  <a:lnTo>
                    <a:pt x="293341" y="371386"/>
                  </a:lnTo>
                  <a:lnTo>
                    <a:pt x="440012" y="742772"/>
                  </a:lnTo>
                  <a:lnTo>
                    <a:pt x="586683" y="1114158"/>
                  </a:lnTo>
                  <a:lnTo>
                    <a:pt x="733354" y="1609340"/>
                  </a:lnTo>
                  <a:lnTo>
                    <a:pt x="880025" y="1733135"/>
                  </a:lnTo>
                  <a:lnTo>
                    <a:pt x="1026696" y="1856931"/>
                  </a:lnTo>
                  <a:lnTo>
                    <a:pt x="1173367" y="1980726"/>
                  </a:lnTo>
                  <a:lnTo>
                    <a:pt x="1320038" y="2104521"/>
                  </a:lnTo>
                  <a:lnTo>
                    <a:pt x="1466709" y="2352112"/>
                  </a:lnTo>
                  <a:lnTo>
                    <a:pt x="1613379" y="2599703"/>
                  </a:lnTo>
                  <a:lnTo>
                    <a:pt x="1760050" y="2352112"/>
                  </a:lnTo>
                  <a:lnTo>
                    <a:pt x="1906721" y="2475908"/>
                  </a:lnTo>
                  <a:lnTo>
                    <a:pt x="2053392" y="2352112"/>
                  </a:lnTo>
                  <a:lnTo>
                    <a:pt x="2200063" y="1980726"/>
                  </a:lnTo>
                  <a:lnTo>
                    <a:pt x="2346734" y="2104521"/>
                  </a:lnTo>
                  <a:lnTo>
                    <a:pt x="2493405" y="2104521"/>
                  </a:lnTo>
                  <a:lnTo>
                    <a:pt x="2640076" y="2228317"/>
                  </a:lnTo>
                  <a:lnTo>
                    <a:pt x="2786747" y="2475908"/>
                  </a:lnTo>
                  <a:lnTo>
                    <a:pt x="2933418" y="2228317"/>
                  </a:lnTo>
                  <a:lnTo>
                    <a:pt x="3080089" y="2228317"/>
                  </a:lnTo>
                  <a:lnTo>
                    <a:pt x="3226759" y="2352112"/>
                  </a:lnTo>
                  <a:lnTo>
                    <a:pt x="3373430" y="2228317"/>
                  </a:lnTo>
                  <a:lnTo>
                    <a:pt x="3520101" y="2352112"/>
                  </a:lnTo>
                </a:path>
              </a:pathLst>
            </a:custGeom>
            <a:ln w="27101" cap="flat">
              <a:solidFill>
                <a:srgbClr val="00833D">
                  <a:alpha val="80000"/>
                </a:srgbClr>
              </a:solidFill>
              <a:prstDash val="solid"/>
              <a:round/>
            </a:ln>
          </p:spPr>
          <p:txBody>
            <a:bodyPr/>
            <a:lstStyle/>
            <a:p/>
          </p:txBody>
        </p:sp>
        <p:sp>
          <p:nvSpPr>
            <p:cNvPr id="22" name="pl22"/>
            <p:cNvSpPr/>
            <p:nvPr/>
          </p:nvSpPr>
          <p:spPr>
            <a:xfrm>
              <a:off x="943464" y="2500381"/>
              <a:ext cx="3520101" cy="2104521"/>
            </a:xfrm>
            <a:custGeom>
              <a:avLst/>
              <a:pathLst>
                <a:path w="3520101" h="2104521">
                  <a:moveTo>
                    <a:pt x="0" y="0"/>
                  </a:moveTo>
                  <a:lnTo>
                    <a:pt x="146670" y="123795"/>
                  </a:lnTo>
                  <a:lnTo>
                    <a:pt x="293341" y="247590"/>
                  </a:lnTo>
                  <a:lnTo>
                    <a:pt x="440012" y="371386"/>
                  </a:lnTo>
                  <a:lnTo>
                    <a:pt x="586683" y="371386"/>
                  </a:lnTo>
                  <a:lnTo>
                    <a:pt x="733354" y="495181"/>
                  </a:lnTo>
                  <a:lnTo>
                    <a:pt x="880025" y="866567"/>
                  </a:lnTo>
                  <a:lnTo>
                    <a:pt x="1026696" y="1237954"/>
                  </a:lnTo>
                  <a:lnTo>
                    <a:pt x="1173367" y="1733135"/>
                  </a:lnTo>
                  <a:lnTo>
                    <a:pt x="1320038" y="1733135"/>
                  </a:lnTo>
                  <a:lnTo>
                    <a:pt x="1466709" y="1237954"/>
                  </a:lnTo>
                  <a:lnTo>
                    <a:pt x="1613379" y="1609340"/>
                  </a:lnTo>
                  <a:lnTo>
                    <a:pt x="1760050" y="1237954"/>
                  </a:lnTo>
                  <a:lnTo>
                    <a:pt x="1906721" y="1237954"/>
                  </a:lnTo>
                  <a:lnTo>
                    <a:pt x="2053392" y="1485544"/>
                  </a:lnTo>
                  <a:lnTo>
                    <a:pt x="2200063" y="1980726"/>
                  </a:lnTo>
                  <a:lnTo>
                    <a:pt x="2346734" y="1609340"/>
                  </a:lnTo>
                  <a:lnTo>
                    <a:pt x="2493405" y="1856931"/>
                  </a:lnTo>
                  <a:lnTo>
                    <a:pt x="2640076" y="1609340"/>
                  </a:lnTo>
                  <a:lnTo>
                    <a:pt x="2786747" y="1733135"/>
                  </a:lnTo>
                  <a:lnTo>
                    <a:pt x="2933418" y="1609340"/>
                  </a:lnTo>
                  <a:lnTo>
                    <a:pt x="3080089" y="1609340"/>
                  </a:lnTo>
                  <a:lnTo>
                    <a:pt x="3226759" y="1733135"/>
                  </a:lnTo>
                  <a:lnTo>
                    <a:pt x="3373430" y="1980726"/>
                  </a:lnTo>
                  <a:lnTo>
                    <a:pt x="3520101" y="2104521"/>
                  </a:lnTo>
                </a:path>
              </a:pathLst>
            </a:custGeom>
            <a:ln w="43362" cap="flat">
              <a:solidFill>
                <a:srgbClr val="000000">
                  <a:alpha val="100000"/>
                </a:srgbClr>
              </a:solidFill>
              <a:prstDash val="solid"/>
              <a:round/>
            </a:ln>
          </p:spPr>
          <p:txBody>
            <a:bodyPr/>
            <a:lstStyle/>
            <a:p/>
          </p:txBody>
        </p:sp>
        <p:sp>
          <p:nvSpPr>
            <p:cNvPr id="23" name="pl23"/>
            <p:cNvSpPr/>
            <p:nvPr/>
          </p:nvSpPr>
          <p:spPr>
            <a:xfrm>
              <a:off x="943464" y="2500381"/>
              <a:ext cx="3520101" cy="2104521"/>
            </a:xfrm>
            <a:custGeom>
              <a:avLst/>
              <a:pathLst>
                <a:path w="3520101" h="2104521">
                  <a:moveTo>
                    <a:pt x="0" y="0"/>
                  </a:moveTo>
                  <a:lnTo>
                    <a:pt x="146670" y="123795"/>
                  </a:lnTo>
                  <a:lnTo>
                    <a:pt x="293341" y="247590"/>
                  </a:lnTo>
                  <a:lnTo>
                    <a:pt x="440012" y="371386"/>
                  </a:lnTo>
                  <a:lnTo>
                    <a:pt x="586683" y="371386"/>
                  </a:lnTo>
                  <a:lnTo>
                    <a:pt x="733354" y="495181"/>
                  </a:lnTo>
                  <a:lnTo>
                    <a:pt x="880025" y="866567"/>
                  </a:lnTo>
                  <a:lnTo>
                    <a:pt x="1026696" y="1237954"/>
                  </a:lnTo>
                  <a:lnTo>
                    <a:pt x="1173367" y="1733135"/>
                  </a:lnTo>
                  <a:lnTo>
                    <a:pt x="1320038" y="1733135"/>
                  </a:lnTo>
                  <a:lnTo>
                    <a:pt x="1466709" y="1237954"/>
                  </a:lnTo>
                  <a:lnTo>
                    <a:pt x="1613379" y="1609340"/>
                  </a:lnTo>
                  <a:lnTo>
                    <a:pt x="1760050" y="1237954"/>
                  </a:lnTo>
                  <a:lnTo>
                    <a:pt x="1906721" y="1237954"/>
                  </a:lnTo>
                  <a:lnTo>
                    <a:pt x="2053392" y="1485544"/>
                  </a:lnTo>
                  <a:lnTo>
                    <a:pt x="2200063" y="1980726"/>
                  </a:lnTo>
                  <a:lnTo>
                    <a:pt x="2346734" y="1609340"/>
                  </a:lnTo>
                  <a:lnTo>
                    <a:pt x="2493405" y="1856931"/>
                  </a:lnTo>
                  <a:lnTo>
                    <a:pt x="2640076" y="1609340"/>
                  </a:lnTo>
                  <a:lnTo>
                    <a:pt x="2786747" y="1733135"/>
                  </a:lnTo>
                  <a:lnTo>
                    <a:pt x="2933418" y="1609340"/>
                  </a:lnTo>
                  <a:lnTo>
                    <a:pt x="3080089" y="1609340"/>
                  </a:lnTo>
                  <a:lnTo>
                    <a:pt x="3226759" y="1733135"/>
                  </a:lnTo>
                  <a:lnTo>
                    <a:pt x="3373430" y="1980726"/>
                  </a:lnTo>
                  <a:lnTo>
                    <a:pt x="3520101" y="2104521"/>
                  </a:lnTo>
                </a:path>
              </a:pathLst>
            </a:custGeom>
            <a:ln w="27101" cap="flat">
              <a:solidFill>
                <a:srgbClr val="0058AB">
                  <a:alpha val="100000"/>
                </a:srgbClr>
              </a:solidFill>
              <a:prstDash val="solid"/>
              <a:round/>
            </a:ln>
          </p:spPr>
          <p:txBody>
            <a:bodyPr/>
            <a:lstStyle/>
            <a:p/>
          </p:txBody>
        </p:sp>
        <p:sp>
          <p:nvSpPr>
            <p:cNvPr id="24" name="pl24"/>
            <p:cNvSpPr/>
            <p:nvPr/>
          </p:nvSpPr>
          <p:spPr>
            <a:xfrm>
              <a:off x="943464" y="2128995"/>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624176"/>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366949"/>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86213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3351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0912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3" name="pg33"/>
            <p:cNvSpPr/>
            <p:nvPr/>
          </p:nvSpPr>
          <p:spPr>
            <a:xfrm>
              <a:off x="1590194" y="2557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2587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5" name="pg35"/>
            <p:cNvSpPr/>
            <p:nvPr/>
          </p:nvSpPr>
          <p:spPr>
            <a:xfrm>
              <a:off x="2323549" y="3300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33292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3056903" y="40431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87257" y="4071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643587" y="37955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673940" y="38256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1" name="pg41"/>
            <p:cNvSpPr/>
            <p:nvPr/>
          </p:nvSpPr>
          <p:spPr>
            <a:xfrm>
              <a:off x="4230271" y="40431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4071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3" name="pg43"/>
            <p:cNvSpPr/>
            <p:nvPr/>
          </p:nvSpPr>
          <p:spPr>
            <a:xfrm>
              <a:off x="4405077" y="41669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9577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440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43846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2005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96250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64007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4007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3254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949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07172" y="607485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3" name="tx63"/>
            <p:cNvSpPr/>
            <p:nvPr/>
          </p:nvSpPr>
          <p:spPr>
            <a:xfrm>
              <a:off x="25996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209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862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3862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81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2431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051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757609"/>
              <a:ext cx="3520101" cy="2847294"/>
            </a:xfrm>
            <a:custGeom>
              <a:avLst/>
              <a:pathLst>
                <a:path w="3520101" h="2847294">
                  <a:moveTo>
                    <a:pt x="0" y="1485544"/>
                  </a:moveTo>
                  <a:lnTo>
                    <a:pt x="146670" y="1609340"/>
                  </a:lnTo>
                  <a:lnTo>
                    <a:pt x="293341" y="1485544"/>
                  </a:lnTo>
                  <a:lnTo>
                    <a:pt x="440012" y="1609340"/>
                  </a:lnTo>
                  <a:lnTo>
                    <a:pt x="586683" y="1485544"/>
                  </a:lnTo>
                  <a:lnTo>
                    <a:pt x="733354" y="1609340"/>
                  </a:lnTo>
                  <a:lnTo>
                    <a:pt x="880025" y="1856931"/>
                  </a:lnTo>
                  <a:lnTo>
                    <a:pt x="1026696" y="2352112"/>
                  </a:lnTo>
                  <a:lnTo>
                    <a:pt x="1173367" y="2352112"/>
                  </a:lnTo>
                  <a:lnTo>
                    <a:pt x="1320038" y="2104521"/>
                  </a:lnTo>
                  <a:lnTo>
                    <a:pt x="1466709" y="1609340"/>
                  </a:lnTo>
                  <a:lnTo>
                    <a:pt x="1613379" y="1485544"/>
                  </a:lnTo>
                  <a:lnTo>
                    <a:pt x="1760050" y="2228317"/>
                  </a:lnTo>
                  <a:lnTo>
                    <a:pt x="1906721" y="2723498"/>
                  </a:lnTo>
                  <a:lnTo>
                    <a:pt x="2053392" y="1980726"/>
                  </a:lnTo>
                  <a:lnTo>
                    <a:pt x="2200063" y="2847294"/>
                  </a:lnTo>
                  <a:lnTo>
                    <a:pt x="2346734" y="1856931"/>
                  </a:lnTo>
                  <a:lnTo>
                    <a:pt x="2493405" y="2228317"/>
                  </a:lnTo>
                  <a:lnTo>
                    <a:pt x="2640076" y="2104521"/>
                  </a:lnTo>
                  <a:lnTo>
                    <a:pt x="2786747" y="2228317"/>
                  </a:lnTo>
                  <a:lnTo>
                    <a:pt x="2933418" y="2104521"/>
                  </a:lnTo>
                  <a:lnTo>
                    <a:pt x="3080089" y="2104521"/>
                  </a:lnTo>
                  <a:lnTo>
                    <a:pt x="3226759" y="0"/>
                  </a:lnTo>
                  <a:lnTo>
                    <a:pt x="3373430" y="2104521"/>
                  </a:lnTo>
                  <a:lnTo>
                    <a:pt x="3520101" y="2104521"/>
                  </a:lnTo>
                </a:path>
              </a:pathLst>
            </a:custGeom>
            <a:ln w="27101" cap="flat">
              <a:solidFill>
                <a:srgbClr val="0058AB">
                  <a:alpha val="80000"/>
                </a:srgbClr>
              </a:solidFill>
              <a:prstDash val="solid"/>
              <a:round/>
            </a:ln>
          </p:spPr>
          <p:txBody>
            <a:bodyPr/>
            <a:lstStyle/>
            <a:p/>
          </p:txBody>
        </p:sp>
        <p:sp>
          <p:nvSpPr>
            <p:cNvPr id="81" name="pl81"/>
            <p:cNvSpPr/>
            <p:nvPr/>
          </p:nvSpPr>
          <p:spPr>
            <a:xfrm>
              <a:off x="5308715" y="3985926"/>
              <a:ext cx="3520101" cy="1114158"/>
            </a:xfrm>
            <a:custGeom>
              <a:avLst/>
              <a:pathLst>
                <a:path w="3520101" h="1114158">
                  <a:moveTo>
                    <a:pt x="0" y="0"/>
                  </a:moveTo>
                  <a:lnTo>
                    <a:pt x="146670" y="123795"/>
                  </a:lnTo>
                  <a:lnTo>
                    <a:pt x="293341" y="123795"/>
                  </a:lnTo>
                  <a:lnTo>
                    <a:pt x="440012" y="247590"/>
                  </a:lnTo>
                  <a:lnTo>
                    <a:pt x="586683" y="371386"/>
                  </a:lnTo>
                  <a:lnTo>
                    <a:pt x="733354" y="371386"/>
                  </a:lnTo>
                  <a:lnTo>
                    <a:pt x="880025" y="495181"/>
                  </a:lnTo>
                  <a:lnTo>
                    <a:pt x="1026696" y="618977"/>
                  </a:lnTo>
                  <a:lnTo>
                    <a:pt x="1173367" y="742772"/>
                  </a:lnTo>
                  <a:lnTo>
                    <a:pt x="1320038" y="866567"/>
                  </a:lnTo>
                  <a:lnTo>
                    <a:pt x="1466709" y="990363"/>
                  </a:lnTo>
                  <a:lnTo>
                    <a:pt x="1613379" y="990363"/>
                  </a:lnTo>
                  <a:lnTo>
                    <a:pt x="1760050" y="990363"/>
                  </a:lnTo>
                  <a:lnTo>
                    <a:pt x="1906721" y="1114158"/>
                  </a:lnTo>
                  <a:lnTo>
                    <a:pt x="2053392" y="990363"/>
                  </a:lnTo>
                  <a:lnTo>
                    <a:pt x="2200063" y="1114158"/>
                  </a:lnTo>
                  <a:lnTo>
                    <a:pt x="2346734" y="990363"/>
                  </a:lnTo>
                  <a:lnTo>
                    <a:pt x="2493405" y="990363"/>
                  </a:lnTo>
                  <a:lnTo>
                    <a:pt x="2640076" y="1114158"/>
                  </a:lnTo>
                  <a:lnTo>
                    <a:pt x="2786747" y="1114158"/>
                  </a:lnTo>
                  <a:lnTo>
                    <a:pt x="2933418" y="1114158"/>
                  </a:lnTo>
                  <a:lnTo>
                    <a:pt x="3080089" y="990363"/>
                  </a:lnTo>
                  <a:lnTo>
                    <a:pt x="3226759" y="866567"/>
                  </a:lnTo>
                  <a:lnTo>
                    <a:pt x="3373430" y="866567"/>
                  </a:lnTo>
                  <a:lnTo>
                    <a:pt x="3520101" y="990363"/>
                  </a:lnTo>
                </a:path>
              </a:pathLst>
            </a:custGeom>
            <a:ln w="27101" cap="flat">
              <a:solidFill>
                <a:srgbClr val="1CABE2">
                  <a:alpha val="80000"/>
                </a:srgbClr>
              </a:solidFill>
              <a:prstDash val="solid"/>
              <a:round/>
            </a:ln>
          </p:spPr>
          <p:txBody>
            <a:bodyPr/>
            <a:lstStyle/>
            <a:p/>
          </p:txBody>
        </p:sp>
        <p:sp>
          <p:nvSpPr>
            <p:cNvPr id="82" name="pl82"/>
            <p:cNvSpPr/>
            <p:nvPr/>
          </p:nvSpPr>
          <p:spPr>
            <a:xfrm>
              <a:off x="5308715" y="2376586"/>
              <a:ext cx="3520101" cy="2352112"/>
            </a:xfrm>
            <a:custGeom>
              <a:avLst/>
              <a:pathLst>
                <a:path w="3520101" h="2352112">
                  <a:moveTo>
                    <a:pt x="0" y="0"/>
                  </a:moveTo>
                  <a:lnTo>
                    <a:pt x="146670" y="247590"/>
                  </a:lnTo>
                  <a:lnTo>
                    <a:pt x="293341" y="371386"/>
                  </a:lnTo>
                  <a:lnTo>
                    <a:pt x="440012" y="866567"/>
                  </a:lnTo>
                  <a:lnTo>
                    <a:pt x="586683" y="1114158"/>
                  </a:lnTo>
                  <a:lnTo>
                    <a:pt x="733354" y="1485544"/>
                  </a:lnTo>
                  <a:lnTo>
                    <a:pt x="880025" y="1609340"/>
                  </a:lnTo>
                  <a:lnTo>
                    <a:pt x="1026696" y="1114158"/>
                  </a:lnTo>
                  <a:lnTo>
                    <a:pt x="1173367" y="1237954"/>
                  </a:lnTo>
                  <a:lnTo>
                    <a:pt x="1320038" y="1485544"/>
                  </a:lnTo>
                  <a:lnTo>
                    <a:pt x="1466709" y="1980726"/>
                  </a:lnTo>
                  <a:lnTo>
                    <a:pt x="1613379" y="2104521"/>
                  </a:lnTo>
                  <a:lnTo>
                    <a:pt x="1760050" y="2352112"/>
                  </a:lnTo>
                  <a:lnTo>
                    <a:pt x="1906721" y="2228317"/>
                  </a:lnTo>
                  <a:lnTo>
                    <a:pt x="2053392" y="1485544"/>
                  </a:lnTo>
                  <a:lnTo>
                    <a:pt x="2200063" y="1361749"/>
                  </a:lnTo>
                  <a:lnTo>
                    <a:pt x="2346734" y="990363"/>
                  </a:lnTo>
                  <a:lnTo>
                    <a:pt x="2493405" y="1237954"/>
                  </a:lnTo>
                  <a:lnTo>
                    <a:pt x="2640076" y="1114158"/>
                  </a:lnTo>
                  <a:lnTo>
                    <a:pt x="2786747" y="1114158"/>
                  </a:lnTo>
                  <a:lnTo>
                    <a:pt x="2933418" y="1114158"/>
                  </a:lnTo>
                  <a:lnTo>
                    <a:pt x="3080089" y="990363"/>
                  </a:lnTo>
                  <a:lnTo>
                    <a:pt x="3226759" y="742772"/>
                  </a:lnTo>
                  <a:lnTo>
                    <a:pt x="3373430" y="618977"/>
                  </a:lnTo>
                  <a:lnTo>
                    <a:pt x="3520101" y="866567"/>
                  </a:lnTo>
                </a:path>
              </a:pathLst>
            </a:custGeom>
            <a:ln w="27101" cap="flat">
              <a:solidFill>
                <a:srgbClr val="00833D">
                  <a:alpha val="80000"/>
                </a:srgbClr>
              </a:solidFill>
              <a:prstDash val="solid"/>
              <a:round/>
            </a:ln>
          </p:spPr>
          <p:txBody>
            <a:bodyPr/>
            <a:lstStyle/>
            <a:p/>
          </p:txBody>
        </p:sp>
        <p:sp>
          <p:nvSpPr>
            <p:cNvPr id="83" name="pl83"/>
            <p:cNvSpPr/>
            <p:nvPr/>
          </p:nvSpPr>
          <p:spPr>
            <a:xfrm>
              <a:off x="5308715" y="1757609"/>
              <a:ext cx="3520101" cy="2847294"/>
            </a:xfrm>
            <a:custGeom>
              <a:avLst/>
              <a:pathLst>
                <a:path w="3520101" h="2847294">
                  <a:moveTo>
                    <a:pt x="0" y="1485544"/>
                  </a:moveTo>
                  <a:lnTo>
                    <a:pt x="146670" y="1609340"/>
                  </a:lnTo>
                  <a:lnTo>
                    <a:pt x="293341" y="1485544"/>
                  </a:lnTo>
                  <a:lnTo>
                    <a:pt x="440012" y="1609340"/>
                  </a:lnTo>
                  <a:lnTo>
                    <a:pt x="586683" y="1485544"/>
                  </a:lnTo>
                  <a:lnTo>
                    <a:pt x="733354" y="1609340"/>
                  </a:lnTo>
                  <a:lnTo>
                    <a:pt x="880025" y="1856931"/>
                  </a:lnTo>
                  <a:lnTo>
                    <a:pt x="1026696" y="2352112"/>
                  </a:lnTo>
                  <a:lnTo>
                    <a:pt x="1173367" y="2352112"/>
                  </a:lnTo>
                  <a:lnTo>
                    <a:pt x="1320038" y="2104521"/>
                  </a:lnTo>
                  <a:lnTo>
                    <a:pt x="1466709" y="1609340"/>
                  </a:lnTo>
                  <a:lnTo>
                    <a:pt x="1613379" y="1485544"/>
                  </a:lnTo>
                  <a:lnTo>
                    <a:pt x="1760050" y="2228317"/>
                  </a:lnTo>
                  <a:lnTo>
                    <a:pt x="1906721" y="2723498"/>
                  </a:lnTo>
                  <a:lnTo>
                    <a:pt x="2053392" y="1980726"/>
                  </a:lnTo>
                  <a:lnTo>
                    <a:pt x="2200063" y="2847294"/>
                  </a:lnTo>
                  <a:lnTo>
                    <a:pt x="2346734" y="1856931"/>
                  </a:lnTo>
                  <a:lnTo>
                    <a:pt x="2493405" y="2228317"/>
                  </a:lnTo>
                  <a:lnTo>
                    <a:pt x="2640076" y="2104521"/>
                  </a:lnTo>
                  <a:lnTo>
                    <a:pt x="2786747" y="2228317"/>
                  </a:lnTo>
                  <a:lnTo>
                    <a:pt x="2933418" y="2104521"/>
                  </a:lnTo>
                  <a:lnTo>
                    <a:pt x="3080089" y="2104521"/>
                  </a:lnTo>
                  <a:lnTo>
                    <a:pt x="3226759" y="0"/>
                  </a:lnTo>
                  <a:lnTo>
                    <a:pt x="3373430" y="2104521"/>
                  </a:lnTo>
                  <a:lnTo>
                    <a:pt x="3520101" y="2104521"/>
                  </a:lnTo>
                </a:path>
              </a:pathLst>
            </a:custGeom>
            <a:ln w="43362" cap="flat">
              <a:solidFill>
                <a:srgbClr val="000000">
                  <a:alpha val="100000"/>
                </a:srgbClr>
              </a:solidFill>
              <a:prstDash val="solid"/>
              <a:round/>
            </a:ln>
          </p:spPr>
          <p:txBody>
            <a:bodyPr/>
            <a:lstStyle/>
            <a:p/>
          </p:txBody>
        </p:sp>
        <p:sp>
          <p:nvSpPr>
            <p:cNvPr id="84" name="pl84"/>
            <p:cNvSpPr/>
            <p:nvPr/>
          </p:nvSpPr>
          <p:spPr>
            <a:xfrm>
              <a:off x="5308715" y="1757609"/>
              <a:ext cx="3520101" cy="2847294"/>
            </a:xfrm>
            <a:custGeom>
              <a:avLst/>
              <a:pathLst>
                <a:path w="3520101" h="2847294">
                  <a:moveTo>
                    <a:pt x="0" y="1485544"/>
                  </a:moveTo>
                  <a:lnTo>
                    <a:pt x="146670" y="1609340"/>
                  </a:lnTo>
                  <a:lnTo>
                    <a:pt x="293341" y="1485544"/>
                  </a:lnTo>
                  <a:lnTo>
                    <a:pt x="440012" y="1609340"/>
                  </a:lnTo>
                  <a:lnTo>
                    <a:pt x="586683" y="1485544"/>
                  </a:lnTo>
                  <a:lnTo>
                    <a:pt x="733354" y="1609340"/>
                  </a:lnTo>
                  <a:lnTo>
                    <a:pt x="880025" y="1856931"/>
                  </a:lnTo>
                  <a:lnTo>
                    <a:pt x="1026696" y="2352112"/>
                  </a:lnTo>
                  <a:lnTo>
                    <a:pt x="1173367" y="2352112"/>
                  </a:lnTo>
                  <a:lnTo>
                    <a:pt x="1320038" y="2104521"/>
                  </a:lnTo>
                  <a:lnTo>
                    <a:pt x="1466709" y="1609340"/>
                  </a:lnTo>
                  <a:lnTo>
                    <a:pt x="1613379" y="1485544"/>
                  </a:lnTo>
                  <a:lnTo>
                    <a:pt x="1760050" y="2228317"/>
                  </a:lnTo>
                  <a:lnTo>
                    <a:pt x="1906721" y="2723498"/>
                  </a:lnTo>
                  <a:lnTo>
                    <a:pt x="2053392" y="1980726"/>
                  </a:lnTo>
                  <a:lnTo>
                    <a:pt x="2200063" y="2847294"/>
                  </a:lnTo>
                  <a:lnTo>
                    <a:pt x="2346734" y="1856931"/>
                  </a:lnTo>
                  <a:lnTo>
                    <a:pt x="2493405" y="2228317"/>
                  </a:lnTo>
                  <a:lnTo>
                    <a:pt x="2640076" y="2104521"/>
                  </a:lnTo>
                  <a:lnTo>
                    <a:pt x="2786747" y="2228317"/>
                  </a:lnTo>
                  <a:lnTo>
                    <a:pt x="2933418" y="2104521"/>
                  </a:lnTo>
                  <a:lnTo>
                    <a:pt x="3080089" y="2104521"/>
                  </a:lnTo>
                  <a:lnTo>
                    <a:pt x="3226759" y="0"/>
                  </a:lnTo>
                  <a:lnTo>
                    <a:pt x="3373430" y="2104521"/>
                  </a:lnTo>
                  <a:lnTo>
                    <a:pt x="3520101" y="2104521"/>
                  </a:lnTo>
                </a:path>
              </a:pathLst>
            </a:custGeom>
            <a:ln w="27101" cap="flat">
              <a:solidFill>
                <a:srgbClr val="0058AB">
                  <a:alpha val="100000"/>
                </a:srgbClr>
              </a:solidFill>
              <a:prstDash val="solid"/>
              <a:round/>
            </a:ln>
          </p:spPr>
          <p:txBody>
            <a:bodyPr/>
            <a:lstStyle/>
            <a:p/>
          </p:txBody>
        </p:sp>
        <p:sp>
          <p:nvSpPr>
            <p:cNvPr id="85" name="pl85"/>
            <p:cNvSpPr/>
            <p:nvPr/>
          </p:nvSpPr>
          <p:spPr>
            <a:xfrm>
              <a:off x="5308715" y="287176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99556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299556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23351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61454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8052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83402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4" name="pg94"/>
            <p:cNvSpPr/>
            <p:nvPr/>
          </p:nvSpPr>
          <p:spPr>
            <a:xfrm>
              <a:off x="5955445" y="29289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29578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6" name="pg96"/>
            <p:cNvSpPr/>
            <p:nvPr/>
          </p:nvSpPr>
          <p:spPr>
            <a:xfrm>
              <a:off x="6688800" y="29289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29578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8" name="pg98"/>
            <p:cNvSpPr/>
            <p:nvPr/>
          </p:nvSpPr>
          <p:spPr>
            <a:xfrm>
              <a:off x="7450290" y="41669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19577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8008838" y="3547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357803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2" name="pg102"/>
            <p:cNvSpPr/>
            <p:nvPr/>
          </p:nvSpPr>
          <p:spPr>
            <a:xfrm>
              <a:off x="8595522" y="34241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34530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8742193" y="34241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4530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6" name="tx106"/>
            <p:cNvSpPr/>
            <p:nvPr/>
          </p:nvSpPr>
          <p:spPr>
            <a:xfrm>
              <a:off x="8889106" y="49358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202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43846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2005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96250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60053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053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9779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02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72423" y="607485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24" name="tx124"/>
            <p:cNvSpPr/>
            <p:nvPr/>
          </p:nvSpPr>
          <p:spPr>
            <a:xfrm>
              <a:off x="69648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27345"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3031573" y="399578"/>
              <a:ext cx="33551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Niger,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9 % des enfants ayant reçu le DTC1 n'ont pas reçu le DTC3 (à gauche) et 15 % des enfants ayant reçu le DTC1 n'ont pas reçu le MCV1 (à droite).
Les taux moyens d'abandon du DTC impliquent une capacité modérée à fournir une série complète de vaccins au début de la vie. Les taux élevés d'abandon DTC-MCV impliquent une faible rétention dans les programmes de vaccination et une faible capacité à fournir une série complète de vaccins au cours de la petite enfance (jusqu'à l'âge d'un an).
En 2024, les taux d'abandon du DTC et du DTC-MCV au Niger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28772"/>
              <a:ext cx="1578741" cy="643511"/>
            </a:xfrm>
            <a:custGeom>
              <a:avLst/>
              <a:pathLst>
                <a:path w="1578741" h="643511">
                  <a:moveTo>
                    <a:pt x="0" y="556885"/>
                  </a:moveTo>
                  <a:lnTo>
                    <a:pt x="65780" y="519759"/>
                  </a:lnTo>
                  <a:lnTo>
                    <a:pt x="131561" y="482633"/>
                  </a:lnTo>
                  <a:lnTo>
                    <a:pt x="197342" y="457883"/>
                  </a:lnTo>
                  <a:lnTo>
                    <a:pt x="263123" y="420757"/>
                  </a:lnTo>
                  <a:lnTo>
                    <a:pt x="328904" y="383632"/>
                  </a:lnTo>
                  <a:lnTo>
                    <a:pt x="394685" y="321755"/>
                  </a:lnTo>
                  <a:lnTo>
                    <a:pt x="460466" y="272254"/>
                  </a:lnTo>
                  <a:lnTo>
                    <a:pt x="526247" y="210378"/>
                  </a:lnTo>
                  <a:lnTo>
                    <a:pt x="592028" y="111377"/>
                  </a:lnTo>
                  <a:lnTo>
                    <a:pt x="657808" y="173253"/>
                  </a:lnTo>
                  <a:lnTo>
                    <a:pt x="723589" y="519759"/>
                  </a:lnTo>
                  <a:lnTo>
                    <a:pt x="789370" y="123752"/>
                  </a:lnTo>
                  <a:lnTo>
                    <a:pt x="855151" y="643511"/>
                  </a:lnTo>
                  <a:lnTo>
                    <a:pt x="920932" y="99001"/>
                  </a:lnTo>
                  <a:lnTo>
                    <a:pt x="986713" y="12375"/>
                  </a:lnTo>
                  <a:lnTo>
                    <a:pt x="1052494" y="49500"/>
                  </a:lnTo>
                  <a:lnTo>
                    <a:pt x="1118275" y="37125"/>
                  </a:lnTo>
                  <a:lnTo>
                    <a:pt x="1184056" y="99001"/>
                  </a:lnTo>
                  <a:lnTo>
                    <a:pt x="1249836" y="309380"/>
                  </a:lnTo>
                  <a:lnTo>
                    <a:pt x="1315617" y="12375"/>
                  </a:lnTo>
                  <a:lnTo>
                    <a:pt x="1381398" y="0"/>
                  </a:lnTo>
                  <a:lnTo>
                    <a:pt x="1447179" y="0"/>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24" name="tx24"/>
            <p:cNvSpPr/>
            <p:nvPr/>
          </p:nvSpPr>
          <p:spPr>
            <a:xfrm>
              <a:off x="833163" y="1593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5" name="tx25"/>
            <p:cNvSpPr/>
            <p:nvPr/>
          </p:nvSpPr>
          <p:spPr>
            <a:xfrm>
              <a:off x="2596391"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180669"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 name="tx27"/>
            <p:cNvSpPr/>
            <p:nvPr/>
          </p:nvSpPr>
          <p:spPr>
            <a:xfrm>
              <a:off x="2443792"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34378"/>
              <a:ext cx="1578741" cy="594010"/>
            </a:xfrm>
            <a:custGeom>
              <a:avLst/>
              <a:pathLst>
                <a:path w="1578741" h="594010">
                  <a:moveTo>
                    <a:pt x="0" y="594010"/>
                  </a:moveTo>
                  <a:lnTo>
                    <a:pt x="65780" y="569260"/>
                  </a:lnTo>
                  <a:lnTo>
                    <a:pt x="131561" y="544509"/>
                  </a:lnTo>
                  <a:lnTo>
                    <a:pt x="197342" y="519759"/>
                  </a:lnTo>
                  <a:lnTo>
                    <a:pt x="263123" y="495009"/>
                  </a:lnTo>
                  <a:lnTo>
                    <a:pt x="328904" y="470258"/>
                  </a:lnTo>
                  <a:lnTo>
                    <a:pt x="394685" y="396007"/>
                  </a:lnTo>
                  <a:lnTo>
                    <a:pt x="460466" y="309380"/>
                  </a:lnTo>
                  <a:lnTo>
                    <a:pt x="526247" y="235129"/>
                  </a:lnTo>
                  <a:lnTo>
                    <a:pt x="592028" y="198003"/>
                  </a:lnTo>
                  <a:lnTo>
                    <a:pt x="657808" y="222754"/>
                  </a:lnTo>
                  <a:lnTo>
                    <a:pt x="723589" y="198003"/>
                  </a:lnTo>
                  <a:lnTo>
                    <a:pt x="789370" y="123752"/>
                  </a:lnTo>
                  <a:lnTo>
                    <a:pt x="855151" y="61876"/>
                  </a:lnTo>
                  <a:lnTo>
                    <a:pt x="920932" y="61876"/>
                  </a:lnTo>
                  <a:lnTo>
                    <a:pt x="986713" y="0"/>
                  </a:lnTo>
                  <a:lnTo>
                    <a:pt x="1052494" y="111377"/>
                  </a:lnTo>
                  <a:lnTo>
                    <a:pt x="1118275" y="37125"/>
                  </a:lnTo>
                  <a:lnTo>
                    <a:pt x="1184056" y="99001"/>
                  </a:lnTo>
                  <a:lnTo>
                    <a:pt x="1249836" y="74251"/>
                  </a:lnTo>
                  <a:lnTo>
                    <a:pt x="1315617" y="74251"/>
                  </a:lnTo>
                  <a:lnTo>
                    <a:pt x="1381398" y="61876"/>
                  </a:lnTo>
                  <a:lnTo>
                    <a:pt x="1447179" y="247504"/>
                  </a:lnTo>
                  <a:lnTo>
                    <a:pt x="1512960" y="61876"/>
                  </a:lnTo>
                  <a:lnTo>
                    <a:pt x="1578741" y="49500"/>
                  </a:lnTo>
                </a:path>
              </a:pathLst>
            </a:custGeom>
            <a:ln w="27101" cap="flat">
              <a:solidFill>
                <a:srgbClr val="1CABE2">
                  <a:alpha val="100000"/>
                </a:srgbClr>
              </a:solidFill>
              <a:prstDash val="solid"/>
              <a:round/>
            </a:ln>
          </p:spPr>
          <p:txBody>
            <a:bodyPr/>
            <a:lstStyle/>
            <a:p/>
          </p:txBody>
        </p:sp>
        <p:sp>
          <p:nvSpPr>
            <p:cNvPr id="48" name="tx48"/>
            <p:cNvSpPr/>
            <p:nvPr/>
          </p:nvSpPr>
          <p:spPr>
            <a:xfrm>
              <a:off x="833163" y="35360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49" name="tx49"/>
            <p:cNvSpPr/>
            <p:nvPr/>
          </p:nvSpPr>
          <p:spPr>
            <a:xfrm>
              <a:off x="2596391"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0" name="tx50"/>
            <p:cNvSpPr/>
            <p:nvPr/>
          </p:nvSpPr>
          <p:spPr>
            <a:xfrm>
              <a:off x="2180669"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2443792"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754356"/>
              <a:ext cx="657808" cy="878641"/>
            </a:xfrm>
            <a:custGeom>
              <a:avLst/>
              <a:pathLst>
                <a:path w="657808" h="878641">
                  <a:moveTo>
                    <a:pt x="0" y="878641"/>
                  </a:moveTo>
                  <a:lnTo>
                    <a:pt x="65780" y="532134"/>
                  </a:lnTo>
                  <a:lnTo>
                    <a:pt x="131561" y="123752"/>
                  </a:lnTo>
                  <a:lnTo>
                    <a:pt x="197342" y="61876"/>
                  </a:lnTo>
                  <a:lnTo>
                    <a:pt x="263123" y="136127"/>
                  </a:lnTo>
                  <a:lnTo>
                    <a:pt x="328904" y="111377"/>
                  </a:lnTo>
                  <a:lnTo>
                    <a:pt x="394685" y="86626"/>
                  </a:lnTo>
                  <a:lnTo>
                    <a:pt x="460466" y="61876"/>
                  </a:lnTo>
                  <a:lnTo>
                    <a:pt x="526247" y="49500"/>
                  </a:lnTo>
                  <a:lnTo>
                    <a:pt x="592028" y="24750"/>
                  </a:lnTo>
                  <a:lnTo>
                    <a:pt x="657808" y="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540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73" name="tx73"/>
            <p:cNvSpPr/>
            <p:nvPr/>
          </p:nvSpPr>
          <p:spPr>
            <a:xfrm>
              <a:off x="2596391"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180669"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5" name="tx75"/>
            <p:cNvSpPr/>
            <p:nvPr/>
          </p:nvSpPr>
          <p:spPr>
            <a:xfrm>
              <a:off x="2443792"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16397"/>
              <a:ext cx="1578741" cy="618761"/>
            </a:xfrm>
            <a:custGeom>
              <a:avLst/>
              <a:pathLst>
                <a:path w="1578741" h="618761">
                  <a:moveTo>
                    <a:pt x="0" y="618761"/>
                  </a:moveTo>
                  <a:lnTo>
                    <a:pt x="65780" y="594010"/>
                  </a:lnTo>
                  <a:lnTo>
                    <a:pt x="131561" y="556885"/>
                  </a:lnTo>
                  <a:lnTo>
                    <a:pt x="197342" y="532134"/>
                  </a:lnTo>
                  <a:lnTo>
                    <a:pt x="263123" y="495009"/>
                  </a:lnTo>
                  <a:lnTo>
                    <a:pt x="328904" y="470258"/>
                  </a:lnTo>
                  <a:lnTo>
                    <a:pt x="394685" y="396007"/>
                  </a:lnTo>
                  <a:lnTo>
                    <a:pt x="460466" y="334131"/>
                  </a:lnTo>
                  <a:lnTo>
                    <a:pt x="526247" y="247504"/>
                  </a:lnTo>
                  <a:lnTo>
                    <a:pt x="592028" y="185628"/>
                  </a:lnTo>
                  <a:lnTo>
                    <a:pt x="657808" y="160877"/>
                  </a:lnTo>
                  <a:lnTo>
                    <a:pt x="723589" y="123752"/>
                  </a:lnTo>
                  <a:lnTo>
                    <a:pt x="789370" y="111377"/>
                  </a:lnTo>
                  <a:lnTo>
                    <a:pt x="855151" y="86626"/>
                  </a:lnTo>
                  <a:lnTo>
                    <a:pt x="920932" y="12375"/>
                  </a:lnTo>
                  <a:lnTo>
                    <a:pt x="986713" y="37125"/>
                  </a:lnTo>
                  <a:lnTo>
                    <a:pt x="1052494" y="49500"/>
                  </a:lnTo>
                  <a:lnTo>
                    <a:pt x="1118275" y="12375"/>
                  </a:lnTo>
                  <a:lnTo>
                    <a:pt x="1184056" y="61876"/>
                  </a:lnTo>
                  <a:lnTo>
                    <a:pt x="1249836" y="49500"/>
                  </a:lnTo>
                  <a:lnTo>
                    <a:pt x="1315617" y="37125"/>
                  </a:lnTo>
                  <a:lnTo>
                    <a:pt x="1381398" y="24750"/>
                  </a:lnTo>
                  <a:lnTo>
                    <a:pt x="1447179" y="0"/>
                  </a:lnTo>
                  <a:lnTo>
                    <a:pt x="1512960" y="24750"/>
                  </a:lnTo>
                  <a:lnTo>
                    <a:pt x="1578741" y="12375"/>
                  </a:lnTo>
                </a:path>
              </a:pathLst>
            </a:custGeom>
            <a:ln w="27101" cap="flat">
              <a:solidFill>
                <a:srgbClr val="1CABE2">
                  <a:alpha val="100000"/>
                </a:srgbClr>
              </a:solidFill>
              <a:prstDash val="solid"/>
              <a:round/>
            </a:ln>
          </p:spPr>
          <p:txBody>
            <a:bodyPr/>
            <a:lstStyle/>
            <a:p/>
          </p:txBody>
        </p:sp>
        <p:sp>
          <p:nvSpPr>
            <p:cNvPr id="96" name="tx96"/>
            <p:cNvSpPr/>
            <p:nvPr/>
          </p:nvSpPr>
          <p:spPr>
            <a:xfrm>
              <a:off x="2928803" y="16428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4539433"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133380"/>
              <a:ext cx="657808" cy="915766"/>
            </a:xfrm>
            <a:custGeom>
              <a:avLst/>
              <a:pathLst>
                <a:path w="657808" h="915766">
                  <a:moveTo>
                    <a:pt x="0" y="915766"/>
                  </a:moveTo>
                  <a:lnTo>
                    <a:pt x="65780" y="754888"/>
                  </a:lnTo>
                  <a:lnTo>
                    <a:pt x="131561" y="569260"/>
                  </a:lnTo>
                  <a:lnTo>
                    <a:pt x="197342" y="383632"/>
                  </a:lnTo>
                  <a:lnTo>
                    <a:pt x="263123" y="358881"/>
                  </a:lnTo>
                  <a:lnTo>
                    <a:pt x="328904" y="235129"/>
                  </a:lnTo>
                  <a:lnTo>
                    <a:pt x="394685" y="210378"/>
                  </a:lnTo>
                  <a:lnTo>
                    <a:pt x="460466" y="136127"/>
                  </a:lnTo>
                  <a:lnTo>
                    <a:pt x="526247" y="433132"/>
                  </a:lnTo>
                  <a:lnTo>
                    <a:pt x="592028" y="111377"/>
                  </a:lnTo>
                  <a:lnTo>
                    <a:pt x="657808" y="0"/>
                  </a:lnTo>
                </a:path>
              </a:pathLst>
            </a:custGeom>
            <a:ln w="27101" cap="flat">
              <a:solidFill>
                <a:srgbClr val="1CABE2">
                  <a:alpha val="100000"/>
                </a:srgbClr>
              </a:solidFill>
              <a:prstDash val="solid"/>
              <a:round/>
            </a:ln>
          </p:spPr>
          <p:txBody>
            <a:bodyPr/>
            <a:lstStyle/>
            <a:p/>
          </p:txBody>
        </p:sp>
        <p:sp>
          <p:nvSpPr>
            <p:cNvPr id="120" name="tx120"/>
            <p:cNvSpPr/>
            <p:nvPr/>
          </p:nvSpPr>
          <p:spPr>
            <a:xfrm>
              <a:off x="3925701"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21" name="tx121"/>
            <p:cNvSpPr/>
            <p:nvPr/>
          </p:nvSpPr>
          <p:spPr>
            <a:xfrm>
              <a:off x="4692031"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2" name="tx122"/>
            <p:cNvSpPr/>
            <p:nvPr/>
          </p:nvSpPr>
          <p:spPr>
            <a:xfrm>
              <a:off x="4276309" y="32273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23" name="tx123"/>
            <p:cNvSpPr/>
            <p:nvPr/>
          </p:nvSpPr>
          <p:spPr>
            <a:xfrm>
              <a:off x="4539433"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828607"/>
              <a:ext cx="1578741" cy="915766"/>
            </a:xfrm>
            <a:custGeom>
              <a:avLst/>
              <a:pathLst>
                <a:path w="1578741" h="915766">
                  <a:moveTo>
                    <a:pt x="0" y="915766"/>
                  </a:moveTo>
                  <a:lnTo>
                    <a:pt x="65780" y="853890"/>
                  </a:lnTo>
                  <a:lnTo>
                    <a:pt x="131561" y="779639"/>
                  </a:lnTo>
                  <a:lnTo>
                    <a:pt x="197342" y="717763"/>
                  </a:lnTo>
                  <a:lnTo>
                    <a:pt x="263123" y="643511"/>
                  </a:lnTo>
                  <a:lnTo>
                    <a:pt x="328904" y="581635"/>
                  </a:lnTo>
                  <a:lnTo>
                    <a:pt x="394685" y="643511"/>
                  </a:lnTo>
                  <a:lnTo>
                    <a:pt x="460466" y="643511"/>
                  </a:lnTo>
                  <a:lnTo>
                    <a:pt x="526247" y="457883"/>
                  </a:lnTo>
                  <a:lnTo>
                    <a:pt x="592028" y="210378"/>
                  </a:lnTo>
                  <a:lnTo>
                    <a:pt x="657808" y="247504"/>
                  </a:lnTo>
                  <a:lnTo>
                    <a:pt x="723589" y="396007"/>
                  </a:lnTo>
                  <a:lnTo>
                    <a:pt x="789370" y="136127"/>
                  </a:lnTo>
                  <a:lnTo>
                    <a:pt x="855151" y="111377"/>
                  </a:lnTo>
                  <a:lnTo>
                    <a:pt x="920932" y="61876"/>
                  </a:lnTo>
                  <a:lnTo>
                    <a:pt x="986713" y="0"/>
                  </a:lnTo>
                  <a:lnTo>
                    <a:pt x="1052494" y="99001"/>
                  </a:lnTo>
                  <a:lnTo>
                    <a:pt x="1118275" y="24750"/>
                  </a:lnTo>
                  <a:lnTo>
                    <a:pt x="1184056" y="74251"/>
                  </a:lnTo>
                  <a:lnTo>
                    <a:pt x="1249836" y="12375"/>
                  </a:lnTo>
                  <a:lnTo>
                    <a:pt x="1315617" y="210378"/>
                  </a:lnTo>
                  <a:lnTo>
                    <a:pt x="1381398" y="49500"/>
                  </a:lnTo>
                  <a:lnTo>
                    <a:pt x="1447179" y="49500"/>
                  </a:lnTo>
                  <a:lnTo>
                    <a:pt x="1512960" y="49500"/>
                  </a:lnTo>
                  <a:lnTo>
                    <a:pt x="1578741" y="37125"/>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6521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45" name="tx145"/>
            <p:cNvSpPr/>
            <p:nvPr/>
          </p:nvSpPr>
          <p:spPr>
            <a:xfrm>
              <a:off x="4692031"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6" name="tx146"/>
            <p:cNvSpPr/>
            <p:nvPr/>
          </p:nvSpPr>
          <p:spPr>
            <a:xfrm>
              <a:off x="4276309"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7" name="tx147"/>
            <p:cNvSpPr/>
            <p:nvPr/>
          </p:nvSpPr>
          <p:spPr>
            <a:xfrm>
              <a:off x="453943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40149"/>
              <a:ext cx="1578741" cy="643511"/>
            </a:xfrm>
            <a:custGeom>
              <a:avLst/>
              <a:pathLst>
                <a:path w="1578741" h="643511">
                  <a:moveTo>
                    <a:pt x="0" y="643511"/>
                  </a:moveTo>
                  <a:lnTo>
                    <a:pt x="65780" y="618761"/>
                  </a:lnTo>
                  <a:lnTo>
                    <a:pt x="131561" y="581635"/>
                  </a:lnTo>
                  <a:lnTo>
                    <a:pt x="197342" y="556885"/>
                  </a:lnTo>
                  <a:lnTo>
                    <a:pt x="263123" y="532134"/>
                  </a:lnTo>
                  <a:lnTo>
                    <a:pt x="328904" y="507384"/>
                  </a:lnTo>
                  <a:lnTo>
                    <a:pt x="394685" y="420757"/>
                  </a:lnTo>
                  <a:lnTo>
                    <a:pt x="460466" y="346506"/>
                  </a:lnTo>
                  <a:lnTo>
                    <a:pt x="526247" y="235129"/>
                  </a:lnTo>
                  <a:lnTo>
                    <a:pt x="592028" y="185628"/>
                  </a:lnTo>
                  <a:lnTo>
                    <a:pt x="657808" y="198003"/>
                  </a:lnTo>
                  <a:lnTo>
                    <a:pt x="723589" y="136127"/>
                  </a:lnTo>
                  <a:lnTo>
                    <a:pt x="789370" y="160877"/>
                  </a:lnTo>
                  <a:lnTo>
                    <a:pt x="855151" y="136127"/>
                  </a:lnTo>
                  <a:lnTo>
                    <a:pt x="920932" y="49500"/>
                  </a:lnTo>
                  <a:lnTo>
                    <a:pt x="986713" y="24750"/>
                  </a:lnTo>
                  <a:lnTo>
                    <a:pt x="1052494" y="74251"/>
                  </a:lnTo>
                  <a:lnTo>
                    <a:pt x="1118275" y="12375"/>
                  </a:lnTo>
                  <a:lnTo>
                    <a:pt x="1184056" y="86626"/>
                  </a:lnTo>
                  <a:lnTo>
                    <a:pt x="1249836" y="61876"/>
                  </a:lnTo>
                  <a:lnTo>
                    <a:pt x="1315617" y="61876"/>
                  </a:lnTo>
                  <a:lnTo>
                    <a:pt x="1381398" y="49500"/>
                  </a:lnTo>
                  <a:lnTo>
                    <a:pt x="1447179" y="24750"/>
                  </a:lnTo>
                  <a:lnTo>
                    <a:pt x="1512960" y="12375"/>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79134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69" name="tx169"/>
            <p:cNvSpPr/>
            <p:nvPr/>
          </p:nvSpPr>
          <p:spPr>
            <a:xfrm>
              <a:off x="6787671"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637195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1" name="tx171"/>
            <p:cNvSpPr/>
            <p:nvPr/>
          </p:nvSpPr>
          <p:spPr>
            <a:xfrm>
              <a:off x="6635073"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3022003"/>
              <a:ext cx="657808" cy="903391"/>
            </a:xfrm>
            <a:custGeom>
              <a:avLst/>
              <a:pathLst>
                <a:path w="657808" h="903391">
                  <a:moveTo>
                    <a:pt x="0" y="903391"/>
                  </a:moveTo>
                  <a:lnTo>
                    <a:pt x="65780" y="457883"/>
                  </a:lnTo>
                  <a:lnTo>
                    <a:pt x="131561" y="123752"/>
                  </a:lnTo>
                  <a:lnTo>
                    <a:pt x="197342" y="12375"/>
                  </a:lnTo>
                  <a:lnTo>
                    <a:pt x="263123" y="86626"/>
                  </a:lnTo>
                  <a:lnTo>
                    <a:pt x="328904" y="61876"/>
                  </a:lnTo>
                  <a:lnTo>
                    <a:pt x="394685" y="61876"/>
                  </a:lnTo>
                  <a:lnTo>
                    <a:pt x="460466" y="49500"/>
                  </a:lnTo>
                  <a:lnTo>
                    <a:pt x="526247" y="24750"/>
                  </a:lnTo>
                  <a:lnTo>
                    <a:pt x="592028" y="12375"/>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8330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93" name="tx193"/>
            <p:cNvSpPr/>
            <p:nvPr/>
          </p:nvSpPr>
          <p:spPr>
            <a:xfrm>
              <a:off x="678767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4" name="tx194"/>
            <p:cNvSpPr/>
            <p:nvPr/>
          </p:nvSpPr>
          <p:spPr>
            <a:xfrm>
              <a:off x="637195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5" name="tx195"/>
            <p:cNvSpPr/>
            <p:nvPr/>
          </p:nvSpPr>
          <p:spPr>
            <a:xfrm>
              <a:off x="6635073"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240149"/>
              <a:ext cx="592028" cy="730138"/>
            </a:xfrm>
            <a:custGeom>
              <a:avLst/>
              <a:pathLst>
                <a:path w="592028" h="730138">
                  <a:moveTo>
                    <a:pt x="0" y="730138"/>
                  </a:moveTo>
                  <a:lnTo>
                    <a:pt x="65780" y="148502"/>
                  </a:lnTo>
                  <a:lnTo>
                    <a:pt x="131561" y="12375"/>
                  </a:lnTo>
                  <a:lnTo>
                    <a:pt x="197342" y="86626"/>
                  </a:lnTo>
                  <a:lnTo>
                    <a:pt x="263123" y="61876"/>
                  </a:lnTo>
                  <a:lnTo>
                    <a:pt x="328904" y="61876"/>
                  </a:lnTo>
                  <a:lnTo>
                    <a:pt x="394685" y="49500"/>
                  </a:lnTo>
                  <a:lnTo>
                    <a:pt x="460466" y="24750"/>
                  </a:lnTo>
                  <a:lnTo>
                    <a:pt x="526247" y="12375"/>
                  </a:lnTo>
                  <a:lnTo>
                    <a:pt x="592028" y="0"/>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8792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217" name="tx217"/>
            <p:cNvSpPr/>
            <p:nvPr/>
          </p:nvSpPr>
          <p:spPr>
            <a:xfrm>
              <a:off x="8883312"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8" name="tx218"/>
            <p:cNvSpPr/>
            <p:nvPr/>
          </p:nvSpPr>
          <p:spPr>
            <a:xfrm>
              <a:off x="84675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9" name="tx219"/>
            <p:cNvSpPr/>
            <p:nvPr/>
          </p:nvSpPr>
          <p:spPr>
            <a:xfrm>
              <a:off x="873071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022003"/>
              <a:ext cx="1578741" cy="569260"/>
            </a:xfrm>
            <a:custGeom>
              <a:avLst/>
              <a:pathLst>
                <a:path w="1578741" h="569260">
                  <a:moveTo>
                    <a:pt x="0" y="556885"/>
                  </a:moveTo>
                  <a:lnTo>
                    <a:pt x="65780" y="544509"/>
                  </a:lnTo>
                  <a:lnTo>
                    <a:pt x="131561" y="532134"/>
                  </a:lnTo>
                  <a:lnTo>
                    <a:pt x="197342" y="519759"/>
                  </a:lnTo>
                  <a:lnTo>
                    <a:pt x="263123" y="507384"/>
                  </a:lnTo>
                  <a:lnTo>
                    <a:pt x="328904" y="495009"/>
                  </a:lnTo>
                  <a:lnTo>
                    <a:pt x="394685" y="420757"/>
                  </a:lnTo>
                  <a:lnTo>
                    <a:pt x="460466" y="358881"/>
                  </a:lnTo>
                  <a:lnTo>
                    <a:pt x="526247" y="222754"/>
                  </a:lnTo>
                  <a:lnTo>
                    <a:pt x="592028" y="185628"/>
                  </a:lnTo>
                  <a:lnTo>
                    <a:pt x="657808" y="136127"/>
                  </a:lnTo>
                  <a:lnTo>
                    <a:pt x="723589" y="569260"/>
                  </a:lnTo>
                  <a:lnTo>
                    <a:pt x="789370" y="185628"/>
                  </a:lnTo>
                  <a:lnTo>
                    <a:pt x="855151" y="297005"/>
                  </a:lnTo>
                  <a:lnTo>
                    <a:pt x="920932" y="86626"/>
                  </a:lnTo>
                  <a:lnTo>
                    <a:pt x="986713" y="37125"/>
                  </a:lnTo>
                  <a:lnTo>
                    <a:pt x="1052494" y="49500"/>
                  </a:lnTo>
                  <a:lnTo>
                    <a:pt x="1118275" y="12375"/>
                  </a:lnTo>
                  <a:lnTo>
                    <a:pt x="1184056" y="86626"/>
                  </a:lnTo>
                  <a:lnTo>
                    <a:pt x="1249836" y="61876"/>
                  </a:lnTo>
                  <a:lnTo>
                    <a:pt x="1315617" y="61876"/>
                  </a:lnTo>
                  <a:lnTo>
                    <a:pt x="1381398" y="49500"/>
                  </a:lnTo>
                  <a:lnTo>
                    <a:pt x="1447179" y="24750"/>
                  </a:lnTo>
                  <a:lnTo>
                    <a:pt x="1512960" y="12375"/>
                  </a:lnTo>
                  <a:lnTo>
                    <a:pt x="1578741" y="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41" name="tx241"/>
            <p:cNvSpPr/>
            <p:nvPr/>
          </p:nvSpPr>
          <p:spPr>
            <a:xfrm>
              <a:off x="88833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2" name="tx242"/>
            <p:cNvSpPr/>
            <p:nvPr/>
          </p:nvSpPr>
          <p:spPr>
            <a:xfrm>
              <a:off x="84675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43" name="tx243"/>
            <p:cNvSpPr/>
            <p:nvPr/>
          </p:nvSpPr>
          <p:spPr>
            <a:xfrm>
              <a:off x="873071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2257458" y="398022"/>
              <a:ext cx="53209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Niger, 2000-2024</a:t>
              </a:r>
            </a:p>
          </p:txBody>
        </p:sp>
        <p:sp>
          <p:nvSpPr>
            <p:cNvPr id="302" name="tx3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(77%), suivi du MCV1 et du YFV (81%).
Par rapport à 2019, la couverture de 9 vaccins a augmenté (BCG, DTP1, DTP3, IPV1, MCV1, MCV2, PCV3, POL3 et ROTAC) et celle d'un vaccin a diminué (YFV).
Par rapport à 2023, la couverture d'un vaccin est restée constante (BCG) et celle de 9 vaccins a augmenté (DTC1, DTC3, IPV1, MCV1, MCV2, PCV3, POL3, ROTAC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47644"/>
              <a:ext cx="6480943" cy="2467379"/>
            </a:xfrm>
            <a:custGeom>
              <a:avLst/>
              <a:pathLst>
                <a:path w="6480943" h="2467379">
                  <a:moveTo>
                    <a:pt x="0" y="2467379"/>
                  </a:moveTo>
                  <a:lnTo>
                    <a:pt x="270039" y="2372480"/>
                  </a:lnTo>
                  <a:lnTo>
                    <a:pt x="540078" y="2230131"/>
                  </a:lnTo>
                  <a:lnTo>
                    <a:pt x="810117" y="2135232"/>
                  </a:lnTo>
                  <a:lnTo>
                    <a:pt x="1080157" y="2040333"/>
                  </a:lnTo>
                  <a:lnTo>
                    <a:pt x="1350196" y="1945434"/>
                  </a:lnTo>
                  <a:lnTo>
                    <a:pt x="1620235" y="1613286"/>
                  </a:lnTo>
                  <a:lnTo>
                    <a:pt x="1890275" y="1328589"/>
                  </a:lnTo>
                  <a:lnTo>
                    <a:pt x="2160314" y="901542"/>
                  </a:lnTo>
                  <a:lnTo>
                    <a:pt x="2430353" y="711744"/>
                  </a:lnTo>
                  <a:lnTo>
                    <a:pt x="2700393" y="759193"/>
                  </a:lnTo>
                  <a:lnTo>
                    <a:pt x="2970432" y="521945"/>
                  </a:lnTo>
                  <a:lnTo>
                    <a:pt x="3240471" y="616844"/>
                  </a:lnTo>
                  <a:lnTo>
                    <a:pt x="3510510" y="521945"/>
                  </a:lnTo>
                  <a:lnTo>
                    <a:pt x="3780550" y="189798"/>
                  </a:lnTo>
                  <a:lnTo>
                    <a:pt x="4050589" y="94899"/>
                  </a:lnTo>
                  <a:lnTo>
                    <a:pt x="4320628" y="284697"/>
                  </a:lnTo>
                  <a:lnTo>
                    <a:pt x="4590668" y="47449"/>
                  </a:lnTo>
                  <a:lnTo>
                    <a:pt x="4860707" y="332147"/>
                  </a:lnTo>
                  <a:lnTo>
                    <a:pt x="5130746" y="237248"/>
                  </a:lnTo>
                  <a:lnTo>
                    <a:pt x="5400786" y="237248"/>
                  </a:lnTo>
                  <a:lnTo>
                    <a:pt x="5670825" y="189798"/>
                  </a:lnTo>
                  <a:lnTo>
                    <a:pt x="5940864" y="94899"/>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565609" y="1547644"/>
              <a:ext cx="4050589" cy="759193"/>
            </a:xfrm>
            <a:custGeom>
              <a:avLst/>
              <a:pathLst>
                <a:path w="4050589" h="759193">
                  <a:moveTo>
                    <a:pt x="0" y="711744"/>
                  </a:moveTo>
                  <a:lnTo>
                    <a:pt x="270039" y="759193"/>
                  </a:lnTo>
                  <a:lnTo>
                    <a:pt x="540078" y="521945"/>
                  </a:lnTo>
                  <a:lnTo>
                    <a:pt x="810117" y="616844"/>
                  </a:lnTo>
                  <a:lnTo>
                    <a:pt x="1080157" y="521945"/>
                  </a:lnTo>
                  <a:lnTo>
                    <a:pt x="1350196" y="189798"/>
                  </a:lnTo>
                  <a:lnTo>
                    <a:pt x="1620235" y="94899"/>
                  </a:lnTo>
                  <a:lnTo>
                    <a:pt x="1890275" y="284697"/>
                  </a:lnTo>
                  <a:lnTo>
                    <a:pt x="2160314" y="47449"/>
                  </a:lnTo>
                  <a:lnTo>
                    <a:pt x="2430353" y="332147"/>
                  </a:lnTo>
                  <a:lnTo>
                    <a:pt x="2700393" y="237248"/>
                  </a:lnTo>
                  <a:lnTo>
                    <a:pt x="2970432" y="237248"/>
                  </a:lnTo>
                  <a:lnTo>
                    <a:pt x="3240471" y="189798"/>
                  </a:lnTo>
                  <a:lnTo>
                    <a:pt x="3510510" y="94899"/>
                  </a:lnTo>
                  <a:lnTo>
                    <a:pt x="3780550" y="47449"/>
                  </a:lnTo>
                  <a:lnTo>
                    <a:pt x="4050589" y="0"/>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47644"/>
              <a:ext cx="4050589" cy="759193"/>
            </a:xfrm>
            <a:custGeom>
              <a:avLst/>
              <a:pathLst>
                <a:path w="4050589" h="759193">
                  <a:moveTo>
                    <a:pt x="0" y="711744"/>
                  </a:moveTo>
                  <a:lnTo>
                    <a:pt x="270039" y="759193"/>
                  </a:lnTo>
                  <a:lnTo>
                    <a:pt x="540078" y="521945"/>
                  </a:lnTo>
                  <a:lnTo>
                    <a:pt x="810117" y="616844"/>
                  </a:lnTo>
                  <a:lnTo>
                    <a:pt x="1080157" y="521945"/>
                  </a:lnTo>
                  <a:lnTo>
                    <a:pt x="1350196" y="189798"/>
                  </a:lnTo>
                  <a:lnTo>
                    <a:pt x="1620235" y="94899"/>
                  </a:lnTo>
                  <a:lnTo>
                    <a:pt x="1890275" y="284697"/>
                  </a:lnTo>
                  <a:lnTo>
                    <a:pt x="2160314" y="47449"/>
                  </a:lnTo>
                  <a:lnTo>
                    <a:pt x="2430353" y="332147"/>
                  </a:lnTo>
                  <a:lnTo>
                    <a:pt x="2700393" y="237248"/>
                  </a:lnTo>
                  <a:lnTo>
                    <a:pt x="2970432" y="237248"/>
                  </a:lnTo>
                  <a:lnTo>
                    <a:pt x="3240471" y="189798"/>
                  </a:lnTo>
                  <a:lnTo>
                    <a:pt x="3510510" y="94899"/>
                  </a:lnTo>
                  <a:lnTo>
                    <a:pt x="3780550" y="47449"/>
                  </a:lnTo>
                  <a:lnTo>
                    <a:pt x="4050589"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547644"/>
              <a:ext cx="2430353" cy="2799527"/>
            </a:xfrm>
            <a:custGeom>
              <a:avLst/>
              <a:pathLst>
                <a:path w="2430353" h="2799527">
                  <a:moveTo>
                    <a:pt x="0" y="2799527"/>
                  </a:moveTo>
                  <a:lnTo>
                    <a:pt x="270039" y="569395"/>
                  </a:lnTo>
                  <a:lnTo>
                    <a:pt x="540078" y="47449"/>
                  </a:lnTo>
                  <a:lnTo>
                    <a:pt x="810117" y="332147"/>
                  </a:lnTo>
                  <a:lnTo>
                    <a:pt x="1080157" y="237248"/>
                  </a:lnTo>
                  <a:lnTo>
                    <a:pt x="1350196" y="237248"/>
                  </a:lnTo>
                  <a:lnTo>
                    <a:pt x="1620235" y="189798"/>
                  </a:lnTo>
                  <a:lnTo>
                    <a:pt x="1890275" y="94899"/>
                  </a:lnTo>
                  <a:lnTo>
                    <a:pt x="2160314" y="47449"/>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95093"/>
              <a:ext cx="6480943" cy="2277581"/>
            </a:xfrm>
            <a:custGeom>
              <a:avLst/>
              <a:pathLst>
                <a:path w="6480943" h="2277581">
                  <a:moveTo>
                    <a:pt x="0" y="2277581"/>
                  </a:moveTo>
                  <a:lnTo>
                    <a:pt x="270039" y="2182682"/>
                  </a:lnTo>
                  <a:lnTo>
                    <a:pt x="540078" y="2087782"/>
                  </a:lnTo>
                  <a:lnTo>
                    <a:pt x="810117" y="1992883"/>
                  </a:lnTo>
                  <a:lnTo>
                    <a:pt x="1080157" y="1897984"/>
                  </a:lnTo>
                  <a:lnTo>
                    <a:pt x="1350196" y="1803085"/>
                  </a:lnTo>
                  <a:lnTo>
                    <a:pt x="1620235" y="1518387"/>
                  </a:lnTo>
                  <a:lnTo>
                    <a:pt x="1890275" y="1186240"/>
                  </a:lnTo>
                  <a:lnTo>
                    <a:pt x="2160314" y="901542"/>
                  </a:lnTo>
                  <a:lnTo>
                    <a:pt x="2430353" y="759193"/>
                  </a:lnTo>
                  <a:lnTo>
                    <a:pt x="2700393" y="854093"/>
                  </a:lnTo>
                  <a:lnTo>
                    <a:pt x="2970432" y="759193"/>
                  </a:lnTo>
                  <a:lnTo>
                    <a:pt x="3240471" y="474496"/>
                  </a:lnTo>
                  <a:lnTo>
                    <a:pt x="3510510" y="237248"/>
                  </a:lnTo>
                  <a:lnTo>
                    <a:pt x="3780550" y="237248"/>
                  </a:lnTo>
                  <a:lnTo>
                    <a:pt x="4050589" y="0"/>
                  </a:lnTo>
                  <a:lnTo>
                    <a:pt x="4320628" y="427046"/>
                  </a:lnTo>
                  <a:lnTo>
                    <a:pt x="4590668" y="142348"/>
                  </a:lnTo>
                  <a:lnTo>
                    <a:pt x="4860707" y="379596"/>
                  </a:lnTo>
                  <a:lnTo>
                    <a:pt x="5130746" y="284697"/>
                  </a:lnTo>
                  <a:lnTo>
                    <a:pt x="5400786" y="284697"/>
                  </a:lnTo>
                  <a:lnTo>
                    <a:pt x="5670825" y="237248"/>
                  </a:lnTo>
                  <a:lnTo>
                    <a:pt x="5940864" y="948992"/>
                  </a:lnTo>
                  <a:lnTo>
                    <a:pt x="6210904" y="237248"/>
                  </a:lnTo>
                  <a:lnTo>
                    <a:pt x="6480943" y="189798"/>
                  </a:lnTo>
                </a:path>
              </a:pathLst>
            </a:custGeom>
            <a:ln w="27101" cap="flat">
              <a:solidFill>
                <a:srgbClr val="E31A1C">
                  <a:alpha val="100000"/>
                </a:srgbClr>
              </a:solidFill>
              <a:prstDash val="solid"/>
              <a:round/>
            </a:ln>
          </p:spPr>
          <p:txBody>
            <a:bodyPr/>
            <a:lstStyle/>
            <a:p/>
          </p:txBody>
        </p:sp>
        <p:sp>
          <p:nvSpPr>
            <p:cNvPr id="42" name="pl42"/>
            <p:cNvSpPr/>
            <p:nvPr/>
          </p:nvSpPr>
          <p:spPr>
            <a:xfrm>
              <a:off x="4915805" y="1974690"/>
              <a:ext cx="2700393" cy="3511271"/>
            </a:xfrm>
            <a:custGeom>
              <a:avLst/>
              <a:pathLst>
                <a:path w="2700393" h="3511271">
                  <a:moveTo>
                    <a:pt x="0" y="3511271"/>
                  </a:moveTo>
                  <a:lnTo>
                    <a:pt x="270039" y="2894426"/>
                  </a:lnTo>
                  <a:lnTo>
                    <a:pt x="540078" y="2182682"/>
                  </a:lnTo>
                  <a:lnTo>
                    <a:pt x="810117" y="1470937"/>
                  </a:lnTo>
                  <a:lnTo>
                    <a:pt x="1080157" y="1376038"/>
                  </a:lnTo>
                  <a:lnTo>
                    <a:pt x="1350196" y="901542"/>
                  </a:lnTo>
                  <a:lnTo>
                    <a:pt x="1620235" y="806643"/>
                  </a:lnTo>
                  <a:lnTo>
                    <a:pt x="1890275" y="521945"/>
                  </a:lnTo>
                  <a:lnTo>
                    <a:pt x="2160314" y="1660736"/>
                  </a:lnTo>
                  <a:lnTo>
                    <a:pt x="2430353" y="427046"/>
                  </a:lnTo>
                  <a:lnTo>
                    <a:pt x="2700393" y="0"/>
                  </a:lnTo>
                </a:path>
              </a:pathLst>
            </a:custGeom>
            <a:ln w="27101" cap="flat">
              <a:solidFill>
                <a:srgbClr val="FF7F00">
                  <a:alpha val="100000"/>
                </a:srgbClr>
              </a:solidFill>
              <a:prstDash val="solid"/>
              <a:round/>
            </a:ln>
          </p:spPr>
          <p:txBody>
            <a:bodyPr/>
            <a:lstStyle/>
            <a:p/>
          </p:txBody>
        </p:sp>
        <p:sp>
          <p:nvSpPr>
            <p:cNvPr id="43" name="pl43"/>
            <p:cNvSpPr/>
            <p:nvPr/>
          </p:nvSpPr>
          <p:spPr>
            <a:xfrm>
              <a:off x="4915805" y="1547644"/>
              <a:ext cx="2700393" cy="3463821"/>
            </a:xfrm>
            <a:custGeom>
              <a:avLst/>
              <a:pathLst>
                <a:path w="2700393" h="3463821">
                  <a:moveTo>
                    <a:pt x="0" y="3463821"/>
                  </a:moveTo>
                  <a:lnTo>
                    <a:pt x="270039" y="1755635"/>
                  </a:lnTo>
                  <a:lnTo>
                    <a:pt x="540078" y="474496"/>
                  </a:lnTo>
                  <a:lnTo>
                    <a:pt x="810117" y="47449"/>
                  </a:lnTo>
                  <a:lnTo>
                    <a:pt x="1080157" y="332147"/>
                  </a:lnTo>
                  <a:lnTo>
                    <a:pt x="1350196" y="237248"/>
                  </a:lnTo>
                  <a:lnTo>
                    <a:pt x="1620235" y="237248"/>
                  </a:lnTo>
                  <a:lnTo>
                    <a:pt x="1890275" y="189798"/>
                  </a:lnTo>
                  <a:lnTo>
                    <a:pt x="2160314" y="94899"/>
                  </a:lnTo>
                  <a:lnTo>
                    <a:pt x="2430353" y="47449"/>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47644"/>
              <a:ext cx="6480943" cy="2182682"/>
            </a:xfrm>
            <a:custGeom>
              <a:avLst/>
              <a:pathLst>
                <a:path w="6480943" h="2182682">
                  <a:moveTo>
                    <a:pt x="0" y="2135232"/>
                  </a:moveTo>
                  <a:lnTo>
                    <a:pt x="270039" y="2087782"/>
                  </a:lnTo>
                  <a:lnTo>
                    <a:pt x="540078" y="2040333"/>
                  </a:lnTo>
                  <a:lnTo>
                    <a:pt x="810117" y="1992883"/>
                  </a:lnTo>
                  <a:lnTo>
                    <a:pt x="1080157" y="1945434"/>
                  </a:lnTo>
                  <a:lnTo>
                    <a:pt x="1350196" y="1897984"/>
                  </a:lnTo>
                  <a:lnTo>
                    <a:pt x="1620235" y="1613286"/>
                  </a:lnTo>
                  <a:lnTo>
                    <a:pt x="1890275" y="1376038"/>
                  </a:lnTo>
                  <a:lnTo>
                    <a:pt x="2160314" y="854093"/>
                  </a:lnTo>
                  <a:lnTo>
                    <a:pt x="2430353" y="711744"/>
                  </a:lnTo>
                  <a:lnTo>
                    <a:pt x="2700393" y="521945"/>
                  </a:lnTo>
                  <a:lnTo>
                    <a:pt x="2970432" y="2182682"/>
                  </a:lnTo>
                  <a:lnTo>
                    <a:pt x="3240471" y="711744"/>
                  </a:lnTo>
                  <a:lnTo>
                    <a:pt x="3510510" y="1138790"/>
                  </a:lnTo>
                  <a:lnTo>
                    <a:pt x="3780550" y="332147"/>
                  </a:lnTo>
                  <a:lnTo>
                    <a:pt x="4050589" y="142348"/>
                  </a:lnTo>
                  <a:lnTo>
                    <a:pt x="4320628" y="189798"/>
                  </a:lnTo>
                  <a:lnTo>
                    <a:pt x="4590668" y="47449"/>
                  </a:lnTo>
                  <a:lnTo>
                    <a:pt x="4860707" y="332147"/>
                  </a:lnTo>
                  <a:lnTo>
                    <a:pt x="5130746" y="237248"/>
                  </a:lnTo>
                  <a:lnTo>
                    <a:pt x="5400786" y="237248"/>
                  </a:lnTo>
                  <a:lnTo>
                    <a:pt x="5670825" y="189798"/>
                  </a:lnTo>
                  <a:lnTo>
                    <a:pt x="5940864" y="94899"/>
                  </a:lnTo>
                  <a:lnTo>
                    <a:pt x="6210904" y="47449"/>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4915805" y="1357845"/>
              <a:ext cx="2700393" cy="3368922"/>
            </a:xfrm>
            <a:custGeom>
              <a:avLst/>
              <a:pathLst>
                <a:path w="2700393" h="3368922">
                  <a:moveTo>
                    <a:pt x="0" y="3368922"/>
                  </a:moveTo>
                  <a:lnTo>
                    <a:pt x="270039" y="2040333"/>
                  </a:lnTo>
                  <a:lnTo>
                    <a:pt x="540078" y="474496"/>
                  </a:lnTo>
                  <a:lnTo>
                    <a:pt x="810117" y="237248"/>
                  </a:lnTo>
                  <a:lnTo>
                    <a:pt x="1080157" y="521945"/>
                  </a:lnTo>
                  <a:lnTo>
                    <a:pt x="1350196" y="427046"/>
                  </a:lnTo>
                  <a:lnTo>
                    <a:pt x="1620235" y="332147"/>
                  </a:lnTo>
                  <a:lnTo>
                    <a:pt x="1890275" y="237248"/>
                  </a:lnTo>
                  <a:lnTo>
                    <a:pt x="2160314" y="189798"/>
                  </a:lnTo>
                  <a:lnTo>
                    <a:pt x="2430353" y="94899"/>
                  </a:lnTo>
                  <a:lnTo>
                    <a:pt x="2700393" y="0"/>
                  </a:lnTo>
                </a:path>
              </a:pathLst>
            </a:custGeom>
            <a:ln w="27101" cap="flat">
              <a:solidFill>
                <a:srgbClr val="9A32CD">
                  <a:alpha val="100000"/>
                </a:srgbClr>
              </a:solidFill>
              <a:prstDash val="solid"/>
              <a:round/>
            </a:ln>
          </p:spPr>
          <p:txBody>
            <a:bodyPr/>
            <a:lstStyle/>
            <a:p/>
          </p:txBody>
        </p:sp>
        <p:sp>
          <p:nvSpPr>
            <p:cNvPr id="46" name="pl46"/>
            <p:cNvSpPr/>
            <p:nvPr/>
          </p:nvSpPr>
          <p:spPr>
            <a:xfrm>
              <a:off x="7627772" y="799926"/>
              <a:ext cx="725002" cy="549152"/>
            </a:xfrm>
            <a:custGeom>
              <a:avLst/>
              <a:pathLst>
                <a:path w="725002" h="549152">
                  <a:moveTo>
                    <a:pt x="725002" y="0"/>
                  </a:moveTo>
                  <a:lnTo>
                    <a:pt x="0" y="549152"/>
                  </a:lnTo>
                </a:path>
              </a:pathLst>
            </a:custGeom>
          </p:spPr>
          <p:txBody>
            <a:bodyPr/>
            <a:lstStyle/>
            <a:p/>
          </p:txBody>
        </p:sp>
        <p:sp>
          <p:nvSpPr>
            <p:cNvPr id="47" name="pl47"/>
            <p:cNvSpPr/>
            <p:nvPr/>
          </p:nvSpPr>
          <p:spPr>
            <a:xfrm>
              <a:off x="7625450" y="1557436"/>
              <a:ext cx="757495" cy="801757"/>
            </a:xfrm>
            <a:custGeom>
              <a:avLst/>
              <a:pathLst>
                <a:path w="757495" h="801757">
                  <a:moveTo>
                    <a:pt x="757495" y="801757"/>
                  </a:moveTo>
                  <a:lnTo>
                    <a:pt x="0" y="0"/>
                  </a:lnTo>
                </a:path>
              </a:pathLst>
            </a:custGeom>
          </p:spPr>
          <p:txBody>
            <a:bodyPr/>
            <a:lstStyle/>
            <a:p/>
          </p:txBody>
        </p:sp>
        <p:sp>
          <p:nvSpPr>
            <p:cNvPr id="48" name="pl48"/>
            <p:cNvSpPr/>
            <p:nvPr/>
          </p:nvSpPr>
          <p:spPr>
            <a:xfrm>
              <a:off x="7628516" y="1064339"/>
              <a:ext cx="700067" cy="474947"/>
            </a:xfrm>
            <a:custGeom>
              <a:avLst/>
              <a:pathLst>
                <a:path w="700067" h="474947">
                  <a:moveTo>
                    <a:pt x="700067" y="0"/>
                  </a:moveTo>
                  <a:lnTo>
                    <a:pt x="0" y="474947"/>
                  </a:lnTo>
                </a:path>
              </a:pathLst>
            </a:custGeom>
          </p:spPr>
          <p:txBody>
            <a:bodyPr/>
            <a:lstStyle/>
            <a:p/>
          </p:txBody>
        </p:sp>
        <p:sp>
          <p:nvSpPr>
            <p:cNvPr id="49" name="pl49"/>
            <p:cNvSpPr/>
            <p:nvPr/>
          </p:nvSpPr>
          <p:spPr>
            <a:xfrm>
              <a:off x="7632032" y="1553199"/>
              <a:ext cx="805063" cy="282490"/>
            </a:xfrm>
            <a:custGeom>
              <a:avLst/>
              <a:pathLst>
                <a:path w="805063" h="282490">
                  <a:moveTo>
                    <a:pt x="805063" y="282490"/>
                  </a:moveTo>
                  <a:lnTo>
                    <a:pt x="0" y="0"/>
                  </a:lnTo>
                </a:path>
              </a:pathLst>
            </a:custGeom>
          </p:spPr>
          <p:txBody>
            <a:bodyPr/>
            <a:lstStyle/>
            <a:p/>
          </p:txBody>
        </p:sp>
        <p:sp>
          <p:nvSpPr>
            <p:cNvPr id="50" name="pl50"/>
            <p:cNvSpPr/>
            <p:nvPr/>
          </p:nvSpPr>
          <p:spPr>
            <a:xfrm>
              <a:off x="7628545" y="1555984"/>
              <a:ext cx="796481" cy="538035"/>
            </a:xfrm>
            <a:custGeom>
              <a:avLst/>
              <a:pathLst>
                <a:path w="796481" h="538035">
                  <a:moveTo>
                    <a:pt x="796481" y="538035"/>
                  </a:moveTo>
                  <a:lnTo>
                    <a:pt x="0" y="0"/>
                  </a:lnTo>
                </a:path>
              </a:pathLst>
            </a:custGeom>
          </p:spPr>
          <p:txBody>
            <a:bodyPr/>
            <a:lstStyle/>
            <a:p/>
          </p:txBody>
        </p:sp>
        <p:sp>
          <p:nvSpPr>
            <p:cNvPr id="51" name="pl51"/>
            <p:cNvSpPr/>
            <p:nvPr/>
          </p:nvSpPr>
          <p:spPr>
            <a:xfrm>
              <a:off x="7634300" y="1548387"/>
              <a:ext cx="766642" cy="31475"/>
            </a:xfrm>
            <a:custGeom>
              <a:avLst/>
              <a:pathLst>
                <a:path w="766642" h="31475">
                  <a:moveTo>
                    <a:pt x="766642" y="31475"/>
                  </a:moveTo>
                  <a:lnTo>
                    <a:pt x="0" y="0"/>
                  </a:lnTo>
                </a:path>
              </a:pathLst>
            </a:custGeom>
          </p:spPr>
          <p:txBody>
            <a:bodyPr/>
            <a:lstStyle/>
            <a:p/>
          </p:txBody>
        </p:sp>
        <p:sp>
          <p:nvSpPr>
            <p:cNvPr id="52" name="pl52"/>
            <p:cNvSpPr/>
            <p:nvPr/>
          </p:nvSpPr>
          <p:spPr>
            <a:xfrm>
              <a:off x="7632563" y="1324748"/>
              <a:ext cx="726139" cy="217982"/>
            </a:xfrm>
            <a:custGeom>
              <a:avLst/>
              <a:pathLst>
                <a:path w="726139" h="217982">
                  <a:moveTo>
                    <a:pt x="726139" y="0"/>
                  </a:moveTo>
                  <a:lnTo>
                    <a:pt x="0" y="217982"/>
                  </a:lnTo>
                </a:path>
              </a:pathLst>
            </a:custGeom>
          </p:spPr>
          <p:txBody>
            <a:bodyPr/>
            <a:lstStyle/>
            <a:p/>
          </p:txBody>
        </p:sp>
        <p:sp>
          <p:nvSpPr>
            <p:cNvPr id="53" name="pl53"/>
            <p:cNvSpPr/>
            <p:nvPr/>
          </p:nvSpPr>
          <p:spPr>
            <a:xfrm>
              <a:off x="7625024" y="1794837"/>
              <a:ext cx="733836" cy="826927"/>
            </a:xfrm>
            <a:custGeom>
              <a:avLst/>
              <a:pathLst>
                <a:path w="733836" h="826927">
                  <a:moveTo>
                    <a:pt x="733836" y="826927"/>
                  </a:moveTo>
                  <a:lnTo>
                    <a:pt x="0" y="0"/>
                  </a:lnTo>
                </a:path>
              </a:pathLst>
            </a:custGeom>
          </p:spPr>
          <p:txBody>
            <a:bodyPr/>
            <a:lstStyle/>
            <a:p/>
          </p:txBody>
        </p:sp>
        <p:sp>
          <p:nvSpPr>
            <p:cNvPr id="54" name="pl54"/>
            <p:cNvSpPr/>
            <p:nvPr/>
          </p:nvSpPr>
          <p:spPr>
            <a:xfrm>
              <a:off x="7624480" y="1984819"/>
              <a:ext cx="734380" cy="898113"/>
            </a:xfrm>
            <a:custGeom>
              <a:avLst/>
              <a:pathLst>
                <a:path w="734380" h="898113">
                  <a:moveTo>
                    <a:pt x="734380" y="898113"/>
                  </a:moveTo>
                  <a:lnTo>
                    <a:pt x="0" y="0"/>
                  </a:lnTo>
                </a:path>
              </a:pathLst>
            </a:custGeom>
          </p:spPr>
          <p:txBody>
            <a:bodyPr/>
            <a:lstStyle/>
            <a:p/>
          </p:txBody>
        </p:sp>
        <p:sp>
          <p:nvSpPr>
            <p:cNvPr id="55" name="pg55"/>
            <p:cNvSpPr/>
            <p:nvPr/>
          </p:nvSpPr>
          <p:spPr>
            <a:xfrm>
              <a:off x="8284194" y="70808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6" name="tx56"/>
            <p:cNvSpPr/>
            <p:nvPr/>
          </p:nvSpPr>
          <p:spPr>
            <a:xfrm>
              <a:off x="8307054" y="74962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90%</a:t>
              </a:r>
            </a:p>
          </p:txBody>
        </p:sp>
        <p:sp>
          <p:nvSpPr>
            <p:cNvPr id="57" name="pg57"/>
            <p:cNvSpPr/>
            <p:nvPr/>
          </p:nvSpPr>
          <p:spPr>
            <a:xfrm>
              <a:off x="8314365" y="22810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23226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59" name="pg59"/>
            <p:cNvSpPr/>
            <p:nvPr/>
          </p:nvSpPr>
          <p:spPr>
            <a:xfrm>
              <a:off x="8260004" y="97220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99506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1" name="pg61"/>
            <p:cNvSpPr/>
            <p:nvPr/>
          </p:nvSpPr>
          <p:spPr>
            <a:xfrm>
              <a:off x="8368515" y="175643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79797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3" name="pg63"/>
            <p:cNvSpPr/>
            <p:nvPr/>
          </p:nvSpPr>
          <p:spPr>
            <a:xfrm>
              <a:off x="8356446" y="201624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79306" y="205778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65" name="pg65"/>
            <p:cNvSpPr/>
            <p:nvPr/>
          </p:nvSpPr>
          <p:spPr>
            <a:xfrm>
              <a:off x="8332362" y="149541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55222" y="153695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86%</a:t>
              </a:r>
            </a:p>
          </p:txBody>
        </p:sp>
        <p:sp>
          <p:nvSpPr>
            <p:cNvPr id="67" name="pg67"/>
            <p:cNvSpPr/>
            <p:nvPr/>
          </p:nvSpPr>
          <p:spPr>
            <a:xfrm>
              <a:off x="8290122" y="123514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127668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86%</a:t>
              </a:r>
            </a:p>
          </p:txBody>
        </p:sp>
        <p:sp>
          <p:nvSpPr>
            <p:cNvPr id="69" name="pg69"/>
            <p:cNvSpPr/>
            <p:nvPr/>
          </p:nvSpPr>
          <p:spPr>
            <a:xfrm>
              <a:off x="8290281" y="25436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5851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81%</a:t>
              </a:r>
            </a:p>
          </p:txBody>
        </p:sp>
        <p:sp>
          <p:nvSpPr>
            <p:cNvPr id="71" name="pg71"/>
            <p:cNvSpPr/>
            <p:nvPr/>
          </p:nvSpPr>
          <p:spPr>
            <a:xfrm>
              <a:off x="8290281" y="28045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8460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77%</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429161" y="401416"/>
              <a:ext cx="29732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Niger, 2000-2024</a:t>
              </a:r>
            </a:p>
          </p:txBody>
        </p:sp>
        <p:sp>
          <p:nvSpPr>
            <p:cNvPr id="98" name="tx9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MCV2 aura la couverture la plus faible de tous les vaccins (77%), suivi du MCV1 et du YFV (81%).
La couverture de 9 vaccins a augmenté (DTC3, HepB3, Hib3, VPI1, MCV1, MCV2, PcV3, Polio3 et RotaC) par rapport à la couverture respective en 2019.
Augmentation de la couverture de 9 vaccins (DTC3, HepB3, Hib3, IPV1, MCV1, MCV2, PcV3, Polio3 et RotaC)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7401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7237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37341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40231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67280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32250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62190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27160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92130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57100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12207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093845" y="87039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7" name="pl17"/>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35140" y="870398"/>
              <a:ext cx="1813764" cy="0"/>
            </a:xfrm>
            <a:custGeom>
              <a:avLst/>
              <a:pathLst>
                <a:path w="1813764" h="0">
                  <a:moveTo>
                    <a:pt x="0" y="0"/>
                  </a:moveTo>
                  <a:lnTo>
                    <a:pt x="1668663" y="0"/>
                  </a:lnTo>
                  <a:lnTo>
                    <a:pt x="1668663" y="0"/>
                  </a:lnTo>
                  <a:lnTo>
                    <a:pt x="1741214" y="0"/>
                  </a:lnTo>
                  <a:lnTo>
                    <a:pt x="1813764" y="0"/>
                  </a:lnTo>
                  <a:lnTo>
                    <a:pt x="1813764" y="0"/>
                  </a:lnTo>
                </a:path>
              </a:pathLst>
            </a:custGeom>
            <a:ln w="116535" cap="flat">
              <a:solidFill>
                <a:srgbClr val="E8E8E8">
                  <a:alpha val="100000"/>
                </a:srgbClr>
              </a:solidFill>
              <a:prstDash val="solid"/>
              <a:round/>
            </a:ln>
          </p:spPr>
          <p:txBody>
            <a:bodyPr/>
            <a:lstStyle/>
            <a:p/>
          </p:txBody>
        </p:sp>
        <p:sp>
          <p:nvSpPr>
            <p:cNvPr id="23" name="pl23"/>
            <p:cNvSpPr/>
            <p:nvPr/>
          </p:nvSpPr>
          <p:spPr>
            <a:xfrm>
              <a:off x="8131253" y="1220700"/>
              <a:ext cx="290202" cy="0"/>
            </a:xfrm>
            <a:custGeom>
              <a:avLst/>
              <a:pathLst>
                <a:path w="290202" h="0">
                  <a:moveTo>
                    <a:pt x="0" y="0"/>
                  </a:moveTo>
                  <a:lnTo>
                    <a:pt x="72550" y="0"/>
                  </a:lnTo>
                  <a:lnTo>
                    <a:pt x="145101" y="0"/>
                  </a:lnTo>
                  <a:lnTo>
                    <a:pt x="145101" y="0"/>
                  </a:lnTo>
                  <a:lnTo>
                    <a:pt x="217651" y="0"/>
                  </a:lnTo>
                  <a:lnTo>
                    <a:pt x="290202" y="0"/>
                  </a:lnTo>
                </a:path>
              </a:pathLst>
            </a:custGeom>
            <a:ln w="116535" cap="flat">
              <a:solidFill>
                <a:srgbClr val="E8E8E8">
                  <a:alpha val="100000"/>
                </a:srgbClr>
              </a:solidFill>
              <a:prstDash val="solid"/>
              <a:round/>
            </a:ln>
          </p:spPr>
          <p:txBody>
            <a:bodyPr/>
            <a:lstStyle/>
            <a:p/>
          </p:txBody>
        </p:sp>
        <p:sp>
          <p:nvSpPr>
            <p:cNvPr id="24" name="pl24"/>
            <p:cNvSpPr/>
            <p:nvPr/>
          </p:nvSpPr>
          <p:spPr>
            <a:xfrm>
              <a:off x="7333196" y="1571001"/>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5" name="pl25"/>
            <p:cNvSpPr/>
            <p:nvPr/>
          </p:nvSpPr>
          <p:spPr>
            <a:xfrm>
              <a:off x="7333196" y="1921302"/>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6" name="pl26"/>
            <p:cNvSpPr/>
            <p:nvPr/>
          </p:nvSpPr>
          <p:spPr>
            <a:xfrm>
              <a:off x="7333196" y="2271604"/>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7" name="pl27"/>
            <p:cNvSpPr/>
            <p:nvPr/>
          </p:nvSpPr>
          <p:spPr>
            <a:xfrm>
              <a:off x="7333196" y="2621905"/>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8" name="pl28"/>
            <p:cNvSpPr/>
            <p:nvPr/>
          </p:nvSpPr>
          <p:spPr>
            <a:xfrm>
              <a:off x="6172387" y="2972206"/>
              <a:ext cx="1160809" cy="0"/>
            </a:xfrm>
            <a:custGeom>
              <a:avLst/>
              <a:pathLst>
                <a:path w="1160809" h="0">
                  <a:moveTo>
                    <a:pt x="0" y="0"/>
                  </a:moveTo>
                  <a:lnTo>
                    <a:pt x="1015708" y="0"/>
                  </a:lnTo>
                  <a:lnTo>
                    <a:pt x="1015708" y="0"/>
                  </a:lnTo>
                  <a:lnTo>
                    <a:pt x="1088258" y="0"/>
                  </a:lnTo>
                  <a:lnTo>
                    <a:pt x="1088258" y="0"/>
                  </a:lnTo>
                  <a:lnTo>
                    <a:pt x="1160809" y="0"/>
                  </a:lnTo>
                </a:path>
              </a:pathLst>
            </a:custGeom>
            <a:ln w="116535" cap="flat">
              <a:solidFill>
                <a:srgbClr val="E8E8E8">
                  <a:alpha val="100000"/>
                </a:srgbClr>
              </a:solidFill>
              <a:prstDash val="solid"/>
              <a:round/>
            </a:ln>
          </p:spPr>
          <p:txBody>
            <a:bodyPr/>
            <a:lstStyle/>
            <a:p/>
          </p:txBody>
        </p:sp>
        <p:sp>
          <p:nvSpPr>
            <p:cNvPr id="29" name="pl29"/>
            <p:cNvSpPr/>
            <p:nvPr/>
          </p:nvSpPr>
          <p:spPr>
            <a:xfrm>
              <a:off x="4503723" y="3322508"/>
              <a:ext cx="2539270" cy="0"/>
            </a:xfrm>
            <a:custGeom>
              <a:avLst/>
              <a:pathLst>
                <a:path w="2539270" h="0">
                  <a:moveTo>
                    <a:pt x="0" y="0"/>
                  </a:moveTo>
                  <a:lnTo>
                    <a:pt x="1160809" y="0"/>
                  </a:lnTo>
                  <a:lnTo>
                    <a:pt x="1305910" y="0"/>
                  </a:lnTo>
                  <a:lnTo>
                    <a:pt x="1741214" y="0"/>
                  </a:lnTo>
                  <a:lnTo>
                    <a:pt x="1886315" y="0"/>
                  </a:lnTo>
                  <a:lnTo>
                    <a:pt x="2539270" y="0"/>
                  </a:lnTo>
                </a:path>
              </a:pathLst>
            </a:custGeom>
            <a:ln w="116535" cap="flat">
              <a:solidFill>
                <a:srgbClr val="E8E8E8">
                  <a:alpha val="100000"/>
                </a:srgbClr>
              </a:solidFill>
              <a:prstDash val="solid"/>
              <a:round/>
            </a:ln>
          </p:spPr>
          <p:txBody>
            <a:bodyPr/>
            <a:lstStyle/>
            <a:p/>
          </p:txBody>
        </p:sp>
        <p:sp>
          <p:nvSpPr>
            <p:cNvPr id="30" name="pl30"/>
            <p:cNvSpPr/>
            <p:nvPr/>
          </p:nvSpPr>
          <p:spPr>
            <a:xfrm>
              <a:off x="7260646" y="3672809"/>
              <a:ext cx="290202" cy="0"/>
            </a:xfrm>
            <a:custGeom>
              <a:avLst/>
              <a:pathLst>
                <a:path w="290202" h="0">
                  <a:moveTo>
                    <a:pt x="0" y="0"/>
                  </a:moveTo>
                  <a:lnTo>
                    <a:pt x="72550" y="0"/>
                  </a:lnTo>
                  <a:lnTo>
                    <a:pt x="72550" y="0"/>
                  </a:lnTo>
                  <a:lnTo>
                    <a:pt x="72550" y="0"/>
                  </a:lnTo>
                  <a:lnTo>
                    <a:pt x="145101" y="0"/>
                  </a:lnTo>
                  <a:lnTo>
                    <a:pt x="290202" y="0"/>
                  </a:lnTo>
                </a:path>
              </a:pathLst>
            </a:custGeom>
            <a:ln w="116535" cap="flat">
              <a:solidFill>
                <a:srgbClr val="E8E8E8">
                  <a:alpha val="100000"/>
                </a:srgbClr>
              </a:solidFill>
              <a:prstDash val="solid"/>
              <a:round/>
            </a:ln>
          </p:spPr>
          <p:txBody>
            <a:bodyPr/>
            <a:lstStyle/>
            <a:p/>
          </p:txBody>
        </p:sp>
        <p:sp>
          <p:nvSpPr>
            <p:cNvPr id="31" name="pl31"/>
            <p:cNvSpPr/>
            <p:nvPr/>
          </p:nvSpPr>
          <p:spPr>
            <a:xfrm>
              <a:off x="7333196" y="4023110"/>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32" name="pl32"/>
            <p:cNvSpPr/>
            <p:nvPr/>
          </p:nvSpPr>
          <p:spPr>
            <a:xfrm>
              <a:off x="7333196" y="4373412"/>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33" name="pl33"/>
            <p:cNvSpPr/>
            <p:nvPr/>
          </p:nvSpPr>
          <p:spPr>
            <a:xfrm>
              <a:off x="7333196" y="4723713"/>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34" name="pl34"/>
            <p:cNvSpPr/>
            <p:nvPr/>
          </p:nvSpPr>
          <p:spPr>
            <a:xfrm>
              <a:off x="6317488" y="5074015"/>
              <a:ext cx="1160809" cy="0"/>
            </a:xfrm>
            <a:custGeom>
              <a:avLst/>
              <a:pathLst>
                <a:path w="1160809" h="0">
                  <a:moveTo>
                    <a:pt x="0" y="0"/>
                  </a:moveTo>
                  <a:lnTo>
                    <a:pt x="943157" y="0"/>
                  </a:lnTo>
                  <a:lnTo>
                    <a:pt x="943157" y="0"/>
                  </a:lnTo>
                  <a:lnTo>
                    <a:pt x="943157" y="0"/>
                  </a:lnTo>
                  <a:lnTo>
                    <a:pt x="1015708" y="0"/>
                  </a:lnTo>
                  <a:lnTo>
                    <a:pt x="1160809" y="0"/>
                  </a:lnTo>
                </a:path>
              </a:pathLst>
            </a:custGeom>
            <a:ln w="116535" cap="flat">
              <a:solidFill>
                <a:srgbClr val="E8E8E8">
                  <a:alpha val="100000"/>
                </a:srgbClr>
              </a:solidFill>
              <a:prstDash val="solid"/>
              <a:round/>
            </a:ln>
          </p:spPr>
          <p:txBody>
            <a:bodyPr/>
            <a:lstStyle/>
            <a:p/>
          </p:txBody>
        </p:sp>
        <p:sp>
          <p:nvSpPr>
            <p:cNvPr id="35" name="pt35"/>
            <p:cNvSpPr/>
            <p:nvPr/>
          </p:nvSpPr>
          <p:spPr>
            <a:xfrm>
              <a:off x="653064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185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440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440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993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993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2675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9930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18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695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18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440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286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286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0124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63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88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144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286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286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124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463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188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144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286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3286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124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463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188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144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286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286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124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463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188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144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8359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8359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561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678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561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286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600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24043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49922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8553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3849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286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286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463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124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5614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286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286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86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124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463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188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144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286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286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0124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463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188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144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286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7379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188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144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365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165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4737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31298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561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561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561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3286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47237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103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14103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6848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1358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613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27042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560631"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63318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270429"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560631"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63318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27042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56063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63318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27042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56063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63318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12532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19787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27042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60176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327271"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98022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27042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197878"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270429"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27042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5606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633182"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27042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560631"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63318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27042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7828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92338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4155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19787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270429"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1012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56324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7227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3660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50810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MengA</a:t>
              </a:r>
            </a:p>
          </p:txBody>
        </p:sp>
        <p:sp>
          <p:nvSpPr>
            <p:cNvPr id="157" name="tx157"/>
            <p:cNvSpPr/>
            <p:nvPr/>
          </p:nvSpPr>
          <p:spPr>
            <a:xfrm>
              <a:off x="572514"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67328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69166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093845" y="398022"/>
              <a:ext cx="32706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Niger, 2019-2024</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(92%) et 2023 (94%). La couverture par le DTC1 a augmenté en 2024 (95%) par rapport à 2023, et était plus élevée qu'en 2019. En 2019-2024, la couverture par le DTC1 était à son niveau le plus bas en 2019 (92%).
En 2023, 2 vaccins avaient une couverture plus faible qu'en 2019.
En 2024, 1 vaccin avait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81418"/>
              <a:ext cx="6444618" cy="2025672"/>
            </a:xfrm>
            <a:custGeom>
              <a:avLst/>
              <a:pathLst>
                <a:path w="6444618" h="2025672">
                  <a:moveTo>
                    <a:pt x="0" y="2025672"/>
                  </a:moveTo>
                  <a:lnTo>
                    <a:pt x="268525" y="1947761"/>
                  </a:lnTo>
                  <a:lnTo>
                    <a:pt x="537051" y="1830896"/>
                  </a:lnTo>
                  <a:lnTo>
                    <a:pt x="805577" y="1752985"/>
                  </a:lnTo>
                  <a:lnTo>
                    <a:pt x="1074103" y="1675075"/>
                  </a:lnTo>
                  <a:lnTo>
                    <a:pt x="1342628" y="1597164"/>
                  </a:lnTo>
                  <a:lnTo>
                    <a:pt x="1611154" y="1324478"/>
                  </a:lnTo>
                  <a:lnTo>
                    <a:pt x="1879680" y="1090746"/>
                  </a:lnTo>
                  <a:lnTo>
                    <a:pt x="2148206" y="740149"/>
                  </a:lnTo>
                  <a:lnTo>
                    <a:pt x="2416732" y="584328"/>
                  </a:lnTo>
                  <a:lnTo>
                    <a:pt x="2685257" y="623283"/>
                  </a:lnTo>
                  <a:lnTo>
                    <a:pt x="2953783" y="428507"/>
                  </a:lnTo>
                  <a:lnTo>
                    <a:pt x="3222309" y="506418"/>
                  </a:lnTo>
                  <a:lnTo>
                    <a:pt x="3490835" y="428507"/>
                  </a:lnTo>
                  <a:lnTo>
                    <a:pt x="3759360" y="155820"/>
                  </a:lnTo>
                  <a:lnTo>
                    <a:pt x="4027886" y="77910"/>
                  </a:lnTo>
                  <a:lnTo>
                    <a:pt x="4296412" y="233731"/>
                  </a:lnTo>
                  <a:lnTo>
                    <a:pt x="4564938" y="38955"/>
                  </a:lnTo>
                  <a:lnTo>
                    <a:pt x="4833464" y="272686"/>
                  </a:lnTo>
                  <a:lnTo>
                    <a:pt x="5101989" y="194776"/>
                  </a:lnTo>
                  <a:lnTo>
                    <a:pt x="5370515" y="194776"/>
                  </a:lnTo>
                  <a:lnTo>
                    <a:pt x="5639041" y="155820"/>
                  </a:lnTo>
                  <a:lnTo>
                    <a:pt x="5907567" y="77910"/>
                  </a:lnTo>
                  <a:lnTo>
                    <a:pt x="6176092" y="3895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932015"/>
              <a:ext cx="2685257" cy="2882687"/>
            </a:xfrm>
            <a:custGeom>
              <a:avLst/>
              <a:pathLst>
                <a:path w="2685257" h="2882687">
                  <a:moveTo>
                    <a:pt x="0" y="2882687"/>
                  </a:moveTo>
                  <a:lnTo>
                    <a:pt x="268525" y="2376269"/>
                  </a:lnTo>
                  <a:lnTo>
                    <a:pt x="537051" y="1791940"/>
                  </a:lnTo>
                  <a:lnTo>
                    <a:pt x="805577" y="1207612"/>
                  </a:lnTo>
                  <a:lnTo>
                    <a:pt x="1074103" y="1129701"/>
                  </a:lnTo>
                  <a:lnTo>
                    <a:pt x="1342628" y="740149"/>
                  </a:lnTo>
                  <a:lnTo>
                    <a:pt x="1611154" y="662239"/>
                  </a:lnTo>
                  <a:lnTo>
                    <a:pt x="1879680" y="428507"/>
                  </a:lnTo>
                  <a:lnTo>
                    <a:pt x="2148206" y="1363433"/>
                  </a:lnTo>
                  <a:lnTo>
                    <a:pt x="2416732" y="350597"/>
                  </a:lnTo>
                  <a:lnTo>
                    <a:pt x="2685257" y="0"/>
                  </a:lnTo>
                </a:path>
              </a:pathLst>
            </a:custGeom>
            <a:ln w="27101" cap="flat">
              <a:solidFill>
                <a:srgbClr val="00BA38">
                  <a:alpha val="100000"/>
                </a:srgbClr>
              </a:solidFill>
              <a:prstDash val="solid"/>
              <a:round/>
            </a:ln>
          </p:spPr>
          <p:txBody>
            <a:bodyPr/>
            <a:lstStyle/>
            <a:p/>
          </p:txBody>
        </p:sp>
        <p:sp>
          <p:nvSpPr>
            <p:cNvPr id="28" name="pl28"/>
            <p:cNvSpPr/>
            <p:nvPr/>
          </p:nvSpPr>
          <p:spPr>
            <a:xfrm>
              <a:off x="5207639" y="1581418"/>
              <a:ext cx="2685257" cy="2843732"/>
            </a:xfrm>
            <a:custGeom>
              <a:avLst/>
              <a:pathLst>
                <a:path w="2685257" h="2843732">
                  <a:moveTo>
                    <a:pt x="0" y="2843732"/>
                  </a:moveTo>
                  <a:lnTo>
                    <a:pt x="268525" y="1441343"/>
                  </a:lnTo>
                  <a:lnTo>
                    <a:pt x="537051" y="389552"/>
                  </a:lnTo>
                  <a:lnTo>
                    <a:pt x="805577" y="38955"/>
                  </a:lnTo>
                  <a:lnTo>
                    <a:pt x="1074103" y="272686"/>
                  </a:lnTo>
                  <a:lnTo>
                    <a:pt x="1342628" y="194776"/>
                  </a:lnTo>
                  <a:lnTo>
                    <a:pt x="1611154" y="194776"/>
                  </a:lnTo>
                  <a:lnTo>
                    <a:pt x="1879680" y="155820"/>
                  </a:lnTo>
                  <a:lnTo>
                    <a:pt x="2148206" y="77910"/>
                  </a:lnTo>
                  <a:lnTo>
                    <a:pt x="2416732" y="38955"/>
                  </a:lnTo>
                  <a:lnTo>
                    <a:pt x="2685257"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5430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8936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54304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56871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169263" y="477632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169263" y="438677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6916" y="1455339"/>
              <a:ext cx="254507" cy="119496"/>
            </a:xfrm>
            <a:custGeom>
              <a:avLst/>
              <a:pathLst>
                <a:path w="254507" h="119496">
                  <a:moveTo>
                    <a:pt x="254507" y="0"/>
                  </a:moveTo>
                  <a:lnTo>
                    <a:pt x="0" y="119496"/>
                  </a:lnTo>
                </a:path>
              </a:pathLst>
            </a:custGeom>
          </p:spPr>
          <p:txBody>
            <a:bodyPr/>
            <a:lstStyle/>
            <a:p/>
          </p:txBody>
        </p:sp>
        <p:sp>
          <p:nvSpPr>
            <p:cNvPr id="37" name="pl37"/>
            <p:cNvSpPr/>
            <p:nvPr/>
          </p:nvSpPr>
          <p:spPr>
            <a:xfrm>
              <a:off x="7908165" y="1587206"/>
              <a:ext cx="253257" cy="95999"/>
            </a:xfrm>
            <a:custGeom>
              <a:avLst/>
              <a:pathLst>
                <a:path w="253257" h="95999">
                  <a:moveTo>
                    <a:pt x="253257" y="95999"/>
                  </a:moveTo>
                  <a:lnTo>
                    <a:pt x="0" y="0"/>
                  </a:lnTo>
                </a:path>
              </a:pathLst>
            </a:custGeom>
          </p:spPr>
          <p:txBody>
            <a:bodyPr/>
            <a:lstStyle/>
            <a:p/>
          </p:txBody>
        </p:sp>
        <p:sp>
          <p:nvSpPr>
            <p:cNvPr id="38" name="pl38"/>
            <p:cNvSpPr/>
            <p:nvPr/>
          </p:nvSpPr>
          <p:spPr>
            <a:xfrm>
              <a:off x="7910902" y="1935024"/>
              <a:ext cx="250520" cy="41861"/>
            </a:xfrm>
            <a:custGeom>
              <a:avLst/>
              <a:pathLst>
                <a:path w="250520" h="41861">
                  <a:moveTo>
                    <a:pt x="250520" y="41861"/>
                  </a:moveTo>
                  <a:lnTo>
                    <a:pt x="0" y="0"/>
                  </a:lnTo>
                </a:path>
              </a:pathLst>
            </a:custGeom>
          </p:spPr>
          <p:txBody>
            <a:bodyPr/>
            <a:lstStyle/>
            <a:p/>
          </p:txBody>
        </p:sp>
        <p:sp>
          <p:nvSpPr>
            <p:cNvPr id="39" name="pg39"/>
            <p:cNvSpPr/>
            <p:nvPr/>
          </p:nvSpPr>
          <p:spPr>
            <a:xfrm>
              <a:off x="8092843" y="13405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3814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1" name="pg41"/>
            <p:cNvSpPr/>
            <p:nvPr/>
          </p:nvSpPr>
          <p:spPr>
            <a:xfrm>
              <a:off x="8092843" y="161323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65407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86%</a:t>
              </a:r>
            </a:p>
          </p:txBody>
        </p:sp>
        <p:sp>
          <p:nvSpPr>
            <p:cNvPr id="43" name="pg43"/>
            <p:cNvSpPr/>
            <p:nvPr/>
          </p:nvSpPr>
          <p:spPr>
            <a:xfrm>
              <a:off x="8092843" y="18884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9292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77%</a:t>
              </a:r>
            </a:p>
          </p:txBody>
        </p:sp>
        <p:sp>
          <p:nvSpPr>
            <p:cNvPr id="45" name="pg45"/>
            <p:cNvSpPr/>
            <p:nvPr/>
          </p:nvSpPr>
          <p:spPr>
            <a:xfrm>
              <a:off x="1151446" y="36104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7166" y="365418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34</a:t>
              </a:r>
            </a:p>
          </p:txBody>
        </p:sp>
        <p:sp>
          <p:nvSpPr>
            <p:cNvPr id="47" name="pg47"/>
            <p:cNvSpPr/>
            <p:nvPr/>
          </p:nvSpPr>
          <p:spPr>
            <a:xfrm>
              <a:off x="4982333" y="479749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028053" y="4841242"/>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a:t>
              </a:r>
            </a:p>
          </p:txBody>
        </p:sp>
        <p:sp>
          <p:nvSpPr>
            <p:cNvPr id="49" name="pg49"/>
            <p:cNvSpPr/>
            <p:nvPr/>
          </p:nvSpPr>
          <p:spPr>
            <a:xfrm>
              <a:off x="4910533" y="44271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956253" y="447088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13</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131254" y="580629"/>
              <a:ext cx="361571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Niger,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Niger dispose de 3 des 4 vaccins SDG.
En 2024, le Niger aura atteint une couverture d'au moins 90 %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par le DTC1 a augmenté d'un point de pourcentage, passant de 94 % en 2023 à 95 % en 2024.
- La couverture par le DTC3 a augmenté de 1 point de pourcentage, passant de 85 % en 2023 à 86 % en 2024.
- Le nombre d'enfants n'ayant reçu aucune dose a diminué de 9 000 en 2024. Cela laisse 53 000 enfants sans vaccination, vulnérables aux maladies évitables par la vaccination, et 96 000 autres avec une protection incomplète.
- Le Niger représentait 1,3 % des enfants n'ayant reçu aucune dose de vaccin en Afrique occidentale et centrale (WCAR) et 0,4 % des enfants n'ayant reçu aucune dose de vaccin dans le monde.
- La couverture par le MCV1 a augmenté d'un point de pourcentage, passant de 80 % en 2023 à 81 % en 2024. Il y a eu 202 000 enfants qui n'ont pas reçu la première vaccination contre la rougeole.
- La couverture par le MCV2 a augmenté de 9 points de pourcentage, passant de 68 % en 2023 à 77 % en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Niger,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Niger.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DAPMHHIV-502652578-1607616</_dlc_DocId>
    <_dlc_DocIdUrl xmlns="9e17fbd9-fb4c-4d20-9ec4-18aa77a91b0d">
      <Url>https://unicef.sharepoint.com/teams/DAPM-Health-HIV/_layouts/15/DocIdRedir.aspx?ID=DAPMHHIV-502652578-1607616</Url>
      <Description>DAPMHHIV-502652578-1607616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3662f52c-f33f-4ff4-bf89-c81720ff1836</vt:lpwstr>
  </property>
  <property fmtid="{D5CDD505-2E9C-101B-9397-08002B2CF9AE}" pid="4" name="MediaServiceImageTags">
    <vt:lpwstr/>
  </property>
</Properties>
</file>