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c49fbd6497faf95b3b646709252ba8c09a6373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3 out of 14 (21%) vaccines in the schedule achieved coverage of 90% or more. Vaccine coverage ranged from 77% to 95%.
Since 2009, estimates have been made for 8 new vaccines. IPV2 is the newest vaccine reported (2022), which achieved 83% coverage in 2024.
In 2024, Niger reported stockouts of vaccines/supplies (BCG, DTP-Hib-HepB, MCV, MenA, PCV, Rotavirus,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1995136"/>
            </a:xfrm>
            <a:custGeom>
              <a:avLst/>
              <a:pathLst>
                <a:path w="6444618" h="1995136">
                  <a:moveTo>
                    <a:pt x="0" y="1995136"/>
                  </a:moveTo>
                  <a:lnTo>
                    <a:pt x="268525" y="1915330"/>
                  </a:lnTo>
                  <a:lnTo>
                    <a:pt x="537051" y="1795622"/>
                  </a:lnTo>
                  <a:lnTo>
                    <a:pt x="805577" y="1715817"/>
                  </a:lnTo>
                  <a:lnTo>
                    <a:pt x="1074103" y="1596108"/>
                  </a:lnTo>
                  <a:lnTo>
                    <a:pt x="1342628" y="1516303"/>
                  </a:lnTo>
                  <a:lnTo>
                    <a:pt x="1611154" y="1276887"/>
                  </a:lnTo>
                  <a:lnTo>
                    <a:pt x="1879680" y="1077373"/>
                  </a:lnTo>
                  <a:lnTo>
                    <a:pt x="2148206" y="798054"/>
                  </a:lnTo>
                  <a:lnTo>
                    <a:pt x="2416732" y="598540"/>
                  </a:lnTo>
                  <a:lnTo>
                    <a:pt x="2685257" y="518735"/>
                  </a:lnTo>
                  <a:lnTo>
                    <a:pt x="2953783" y="399027"/>
                  </a:lnTo>
                  <a:lnTo>
                    <a:pt x="3222309" y="359124"/>
                  </a:lnTo>
                  <a:lnTo>
                    <a:pt x="3490835" y="279319"/>
                  </a:lnTo>
                  <a:lnTo>
                    <a:pt x="3759360" y="39902"/>
                  </a:lnTo>
                  <a:lnTo>
                    <a:pt x="4027886" y="119708"/>
                  </a:lnTo>
                  <a:lnTo>
                    <a:pt x="4296412" y="159610"/>
                  </a:lnTo>
                  <a:lnTo>
                    <a:pt x="4564938" y="39902"/>
                  </a:lnTo>
                  <a:lnTo>
                    <a:pt x="4833464" y="199513"/>
                  </a:lnTo>
                  <a:lnTo>
                    <a:pt x="5101989" y="159610"/>
                  </a:lnTo>
                  <a:lnTo>
                    <a:pt x="5370515" y="119708"/>
                  </a:lnTo>
                  <a:lnTo>
                    <a:pt x="5639041" y="79805"/>
                  </a:lnTo>
                  <a:lnTo>
                    <a:pt x="5907567" y="0"/>
                  </a:lnTo>
                  <a:lnTo>
                    <a:pt x="6176092" y="79805"/>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37348"/>
              <a:ext cx="6444618" cy="2074941"/>
            </a:xfrm>
            <a:custGeom>
              <a:avLst/>
              <a:pathLst>
                <a:path w="6444618" h="2074941">
                  <a:moveTo>
                    <a:pt x="0" y="2074941"/>
                  </a:moveTo>
                  <a:lnTo>
                    <a:pt x="268525" y="1995136"/>
                  </a:lnTo>
                  <a:lnTo>
                    <a:pt x="537051" y="1875427"/>
                  </a:lnTo>
                  <a:lnTo>
                    <a:pt x="805577" y="1795622"/>
                  </a:lnTo>
                  <a:lnTo>
                    <a:pt x="1074103" y="1715817"/>
                  </a:lnTo>
                  <a:lnTo>
                    <a:pt x="1342628" y="1636011"/>
                  </a:lnTo>
                  <a:lnTo>
                    <a:pt x="1611154" y="1356692"/>
                  </a:lnTo>
                  <a:lnTo>
                    <a:pt x="1879680" y="1117276"/>
                  </a:lnTo>
                  <a:lnTo>
                    <a:pt x="2148206" y="758151"/>
                  </a:lnTo>
                  <a:lnTo>
                    <a:pt x="2416732" y="598540"/>
                  </a:lnTo>
                  <a:lnTo>
                    <a:pt x="2685257" y="638443"/>
                  </a:lnTo>
                  <a:lnTo>
                    <a:pt x="2953783" y="438929"/>
                  </a:lnTo>
                  <a:lnTo>
                    <a:pt x="3222309" y="518735"/>
                  </a:lnTo>
                  <a:lnTo>
                    <a:pt x="3490835" y="438929"/>
                  </a:lnTo>
                  <a:lnTo>
                    <a:pt x="3759360" y="159610"/>
                  </a:lnTo>
                  <a:lnTo>
                    <a:pt x="4027886" y="79805"/>
                  </a:lnTo>
                  <a:lnTo>
                    <a:pt x="4296412" y="239416"/>
                  </a:lnTo>
                  <a:lnTo>
                    <a:pt x="4564938" y="39902"/>
                  </a:lnTo>
                  <a:lnTo>
                    <a:pt x="4833464" y="279319"/>
                  </a:lnTo>
                  <a:lnTo>
                    <a:pt x="5101989" y="199513"/>
                  </a:lnTo>
                  <a:lnTo>
                    <a:pt x="5370515" y="199513"/>
                  </a:lnTo>
                  <a:lnTo>
                    <a:pt x="5639041" y="159610"/>
                  </a:lnTo>
                  <a:lnTo>
                    <a:pt x="5907567" y="79805"/>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77250"/>
              <a:ext cx="6444618" cy="1915330"/>
            </a:xfrm>
            <a:custGeom>
              <a:avLst/>
              <a:pathLst>
                <a:path w="6444618" h="1915330">
                  <a:moveTo>
                    <a:pt x="0" y="1915330"/>
                  </a:moveTo>
                  <a:lnTo>
                    <a:pt x="268525" y="1835525"/>
                  </a:lnTo>
                  <a:lnTo>
                    <a:pt x="537051" y="1755719"/>
                  </a:lnTo>
                  <a:lnTo>
                    <a:pt x="805577" y="1675914"/>
                  </a:lnTo>
                  <a:lnTo>
                    <a:pt x="1074103" y="1596108"/>
                  </a:lnTo>
                  <a:lnTo>
                    <a:pt x="1342628" y="1516303"/>
                  </a:lnTo>
                  <a:lnTo>
                    <a:pt x="1611154" y="1276887"/>
                  </a:lnTo>
                  <a:lnTo>
                    <a:pt x="1879680" y="997568"/>
                  </a:lnTo>
                  <a:lnTo>
                    <a:pt x="2148206" y="758151"/>
                  </a:lnTo>
                  <a:lnTo>
                    <a:pt x="2416732" y="638443"/>
                  </a:lnTo>
                  <a:lnTo>
                    <a:pt x="2685257" y="718249"/>
                  </a:lnTo>
                  <a:lnTo>
                    <a:pt x="2953783" y="638443"/>
                  </a:lnTo>
                  <a:lnTo>
                    <a:pt x="3222309" y="399027"/>
                  </a:lnTo>
                  <a:lnTo>
                    <a:pt x="3490835" y="199513"/>
                  </a:lnTo>
                  <a:lnTo>
                    <a:pt x="3759360" y="199513"/>
                  </a:lnTo>
                  <a:lnTo>
                    <a:pt x="4027886" y="0"/>
                  </a:lnTo>
                  <a:lnTo>
                    <a:pt x="4296412" y="359124"/>
                  </a:lnTo>
                  <a:lnTo>
                    <a:pt x="4564938" y="119708"/>
                  </a:lnTo>
                  <a:lnTo>
                    <a:pt x="4833464" y="319221"/>
                  </a:lnTo>
                  <a:lnTo>
                    <a:pt x="5101989" y="239416"/>
                  </a:lnTo>
                  <a:lnTo>
                    <a:pt x="5370515" y="239416"/>
                  </a:lnTo>
                  <a:lnTo>
                    <a:pt x="5639041" y="199513"/>
                  </a:lnTo>
                  <a:lnTo>
                    <a:pt x="5907567" y="798054"/>
                  </a:lnTo>
                  <a:lnTo>
                    <a:pt x="6176092" y="199513"/>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5207639" y="2196472"/>
              <a:ext cx="2685257" cy="2952801"/>
            </a:xfrm>
            <a:custGeom>
              <a:avLst/>
              <a:pathLst>
                <a:path w="2685257" h="2952801">
                  <a:moveTo>
                    <a:pt x="0" y="2952801"/>
                  </a:moveTo>
                  <a:lnTo>
                    <a:pt x="268525" y="2434066"/>
                  </a:lnTo>
                  <a:lnTo>
                    <a:pt x="537051" y="1835525"/>
                  </a:lnTo>
                  <a:lnTo>
                    <a:pt x="805577" y="1236984"/>
                  </a:lnTo>
                  <a:lnTo>
                    <a:pt x="1074103" y="1157178"/>
                  </a:lnTo>
                  <a:lnTo>
                    <a:pt x="1342628" y="758151"/>
                  </a:lnTo>
                  <a:lnTo>
                    <a:pt x="1611154" y="678346"/>
                  </a:lnTo>
                  <a:lnTo>
                    <a:pt x="1879680" y="438929"/>
                  </a:lnTo>
                  <a:lnTo>
                    <a:pt x="2148206" y="1396595"/>
                  </a:lnTo>
                  <a:lnTo>
                    <a:pt x="2416732" y="359124"/>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3950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8739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75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34" y="1466569"/>
              <a:ext cx="250088" cy="10854"/>
            </a:xfrm>
            <a:custGeom>
              <a:avLst/>
              <a:pathLst>
                <a:path w="250088" h="10854">
                  <a:moveTo>
                    <a:pt x="250088" y="0"/>
                  </a:moveTo>
                  <a:lnTo>
                    <a:pt x="0" y="10854"/>
                  </a:lnTo>
                </a:path>
              </a:pathLst>
            </a:custGeom>
          </p:spPr>
          <p:txBody>
            <a:bodyPr/>
            <a:lstStyle/>
            <a:p/>
          </p:txBody>
        </p:sp>
        <p:sp>
          <p:nvSpPr>
            <p:cNvPr id="41" name="pl41"/>
            <p:cNvSpPr/>
            <p:nvPr/>
          </p:nvSpPr>
          <p:spPr>
            <a:xfrm>
              <a:off x="7909305" y="1755944"/>
              <a:ext cx="252118" cy="76429"/>
            </a:xfrm>
            <a:custGeom>
              <a:avLst/>
              <a:pathLst>
                <a:path w="252118" h="76429">
                  <a:moveTo>
                    <a:pt x="252118" y="0"/>
                  </a:moveTo>
                  <a:lnTo>
                    <a:pt x="0" y="76429"/>
                  </a:lnTo>
                </a:path>
              </a:pathLst>
            </a:custGeom>
          </p:spPr>
          <p:txBody>
            <a:bodyPr/>
            <a:lstStyle/>
            <a:p/>
          </p:txBody>
        </p:sp>
        <p:sp>
          <p:nvSpPr>
            <p:cNvPr id="42" name="pl42"/>
            <p:cNvSpPr/>
            <p:nvPr/>
          </p:nvSpPr>
          <p:spPr>
            <a:xfrm>
              <a:off x="7911250" y="2017798"/>
              <a:ext cx="250173" cy="17760"/>
            </a:xfrm>
            <a:custGeom>
              <a:avLst/>
              <a:pathLst>
                <a:path w="250173" h="17760">
                  <a:moveTo>
                    <a:pt x="250173" y="0"/>
                  </a:moveTo>
                  <a:lnTo>
                    <a:pt x="0" y="17760"/>
                  </a:lnTo>
                </a:path>
              </a:pathLst>
            </a:custGeom>
          </p:spPr>
          <p:txBody>
            <a:bodyPr/>
            <a:lstStyle/>
            <a:p/>
          </p:txBody>
        </p:sp>
        <p:sp>
          <p:nvSpPr>
            <p:cNvPr id="43" name="pl43"/>
            <p:cNvSpPr/>
            <p:nvPr/>
          </p:nvSpPr>
          <p:spPr>
            <a:xfrm>
              <a:off x="7909316" y="2201433"/>
              <a:ext cx="252106" cy="76176"/>
            </a:xfrm>
            <a:custGeom>
              <a:avLst/>
              <a:pathLst>
                <a:path w="252106" h="76176">
                  <a:moveTo>
                    <a:pt x="252106" y="76176"/>
                  </a:moveTo>
                  <a:lnTo>
                    <a:pt x="0" y="0"/>
                  </a:lnTo>
                </a:path>
              </a:pathLst>
            </a:custGeom>
          </p:spPr>
          <p:txBody>
            <a:bodyPr/>
            <a:lstStyle/>
            <a:p/>
          </p:txBody>
        </p:sp>
        <p:sp>
          <p:nvSpPr>
            <p:cNvPr id="44" name="pg44"/>
            <p:cNvSpPr/>
            <p:nvPr/>
          </p:nvSpPr>
          <p:spPr>
            <a:xfrm>
              <a:off x="8092843" y="13755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163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6519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927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48" name="pg48"/>
            <p:cNvSpPr/>
            <p:nvPr/>
          </p:nvSpPr>
          <p:spPr>
            <a:xfrm>
              <a:off x="8092843" y="19266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675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0" name="pg50"/>
            <p:cNvSpPr/>
            <p:nvPr/>
          </p:nvSpPr>
          <p:spPr>
            <a:xfrm>
              <a:off x="8092843" y="21995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404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796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Niger,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81%.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205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143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081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674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612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550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473787"/>
              <a:ext cx="249014" cy="1399852"/>
            </a:xfrm>
            <a:prstGeom prst="rect">
              <a:avLst/>
            </a:prstGeom>
            <a:solidFill>
              <a:srgbClr val="1CABE2">
                <a:alpha val="100000"/>
              </a:srgbClr>
            </a:solidFill>
          </p:spPr>
          <p:txBody>
            <a:bodyPr/>
            <a:lstStyle/>
            <a:p/>
          </p:txBody>
        </p:sp>
        <p:sp>
          <p:nvSpPr>
            <p:cNvPr id="23" name="rc23"/>
            <p:cNvSpPr/>
            <p:nvPr/>
          </p:nvSpPr>
          <p:spPr>
            <a:xfrm>
              <a:off x="1587736" y="2484380"/>
              <a:ext cx="249014" cy="1389259"/>
            </a:xfrm>
            <a:prstGeom prst="rect">
              <a:avLst/>
            </a:prstGeom>
            <a:solidFill>
              <a:srgbClr val="1CABE2">
                <a:alpha val="100000"/>
              </a:srgbClr>
            </a:solidFill>
          </p:spPr>
          <p:txBody>
            <a:bodyPr/>
            <a:lstStyle/>
            <a:p/>
          </p:txBody>
        </p:sp>
        <p:sp>
          <p:nvSpPr>
            <p:cNvPr id="24" name="rc24"/>
            <p:cNvSpPr/>
            <p:nvPr/>
          </p:nvSpPr>
          <p:spPr>
            <a:xfrm>
              <a:off x="1864419" y="2526764"/>
              <a:ext cx="249014" cy="1346876"/>
            </a:xfrm>
            <a:prstGeom prst="rect">
              <a:avLst/>
            </a:prstGeom>
            <a:solidFill>
              <a:srgbClr val="1CABE2">
                <a:alpha val="100000"/>
              </a:srgbClr>
            </a:solidFill>
          </p:spPr>
          <p:txBody>
            <a:bodyPr/>
            <a:lstStyle/>
            <a:p/>
          </p:txBody>
        </p:sp>
        <p:sp>
          <p:nvSpPr>
            <p:cNvPr id="25" name="rc25"/>
            <p:cNvSpPr/>
            <p:nvPr/>
          </p:nvSpPr>
          <p:spPr>
            <a:xfrm>
              <a:off x="2141101" y="2543193"/>
              <a:ext cx="249014" cy="1330446"/>
            </a:xfrm>
            <a:prstGeom prst="rect">
              <a:avLst/>
            </a:prstGeom>
            <a:solidFill>
              <a:srgbClr val="1CABE2">
                <a:alpha val="100000"/>
              </a:srgbClr>
            </a:solidFill>
          </p:spPr>
          <p:txBody>
            <a:bodyPr/>
            <a:lstStyle/>
            <a:p/>
          </p:txBody>
        </p:sp>
        <p:sp>
          <p:nvSpPr>
            <p:cNvPr id="26" name="rc26"/>
            <p:cNvSpPr/>
            <p:nvPr/>
          </p:nvSpPr>
          <p:spPr>
            <a:xfrm>
              <a:off x="2417783" y="2590420"/>
              <a:ext cx="249014" cy="1283219"/>
            </a:xfrm>
            <a:prstGeom prst="rect">
              <a:avLst/>
            </a:prstGeom>
            <a:solidFill>
              <a:srgbClr val="1CABE2">
                <a:alpha val="100000"/>
              </a:srgbClr>
            </a:solidFill>
          </p:spPr>
          <p:txBody>
            <a:bodyPr/>
            <a:lstStyle/>
            <a:p/>
          </p:txBody>
        </p:sp>
        <p:sp>
          <p:nvSpPr>
            <p:cNvPr id="27" name="rc27"/>
            <p:cNvSpPr/>
            <p:nvPr/>
          </p:nvSpPr>
          <p:spPr>
            <a:xfrm>
              <a:off x="2694466" y="2610211"/>
              <a:ext cx="249014" cy="1263428"/>
            </a:xfrm>
            <a:prstGeom prst="rect">
              <a:avLst/>
            </a:prstGeom>
            <a:solidFill>
              <a:srgbClr val="1CABE2">
                <a:alpha val="100000"/>
              </a:srgbClr>
            </a:solidFill>
          </p:spPr>
          <p:txBody>
            <a:bodyPr/>
            <a:lstStyle/>
            <a:p/>
          </p:txBody>
        </p:sp>
        <p:sp>
          <p:nvSpPr>
            <p:cNvPr id="28" name="rc28"/>
            <p:cNvSpPr/>
            <p:nvPr/>
          </p:nvSpPr>
          <p:spPr>
            <a:xfrm>
              <a:off x="2971148" y="2758416"/>
              <a:ext cx="249014" cy="1115223"/>
            </a:xfrm>
            <a:prstGeom prst="rect">
              <a:avLst/>
            </a:prstGeom>
            <a:solidFill>
              <a:srgbClr val="1CABE2">
                <a:alpha val="100000"/>
              </a:srgbClr>
            </a:solidFill>
          </p:spPr>
          <p:txBody>
            <a:bodyPr/>
            <a:lstStyle/>
            <a:p/>
          </p:txBody>
        </p:sp>
        <p:sp>
          <p:nvSpPr>
            <p:cNvPr id="29" name="rc29"/>
            <p:cNvSpPr/>
            <p:nvPr/>
          </p:nvSpPr>
          <p:spPr>
            <a:xfrm>
              <a:off x="3247830" y="2883078"/>
              <a:ext cx="249014" cy="990561"/>
            </a:xfrm>
            <a:prstGeom prst="rect">
              <a:avLst/>
            </a:prstGeom>
            <a:solidFill>
              <a:srgbClr val="1CABE2">
                <a:alpha val="100000"/>
              </a:srgbClr>
            </a:solidFill>
          </p:spPr>
          <p:txBody>
            <a:bodyPr/>
            <a:lstStyle/>
            <a:p/>
          </p:txBody>
        </p:sp>
        <p:sp>
          <p:nvSpPr>
            <p:cNvPr id="30" name="rc30"/>
            <p:cNvSpPr/>
            <p:nvPr/>
          </p:nvSpPr>
          <p:spPr>
            <a:xfrm>
              <a:off x="3524513" y="3083403"/>
              <a:ext cx="249014" cy="790236"/>
            </a:xfrm>
            <a:prstGeom prst="rect">
              <a:avLst/>
            </a:prstGeom>
            <a:solidFill>
              <a:srgbClr val="1CABE2">
                <a:alpha val="100000"/>
              </a:srgbClr>
            </a:solidFill>
          </p:spPr>
          <p:txBody>
            <a:bodyPr/>
            <a:lstStyle/>
            <a:p/>
          </p:txBody>
        </p:sp>
        <p:sp>
          <p:nvSpPr>
            <p:cNvPr id="31" name="rc31"/>
            <p:cNvSpPr/>
            <p:nvPr/>
          </p:nvSpPr>
          <p:spPr>
            <a:xfrm>
              <a:off x="3801195" y="3228396"/>
              <a:ext cx="249014" cy="645243"/>
            </a:xfrm>
            <a:prstGeom prst="rect">
              <a:avLst/>
            </a:prstGeom>
            <a:solidFill>
              <a:srgbClr val="1CABE2">
                <a:alpha val="100000"/>
              </a:srgbClr>
            </a:solidFill>
          </p:spPr>
          <p:txBody>
            <a:bodyPr/>
            <a:lstStyle/>
            <a:p/>
          </p:txBody>
        </p:sp>
        <p:sp>
          <p:nvSpPr>
            <p:cNvPr id="32" name="rc32"/>
            <p:cNvSpPr/>
            <p:nvPr/>
          </p:nvSpPr>
          <p:spPr>
            <a:xfrm>
              <a:off x="4077877" y="3279188"/>
              <a:ext cx="249014" cy="594451"/>
            </a:xfrm>
            <a:prstGeom prst="rect">
              <a:avLst/>
            </a:prstGeom>
            <a:solidFill>
              <a:srgbClr val="1CABE2">
                <a:alpha val="100000"/>
              </a:srgbClr>
            </a:solidFill>
          </p:spPr>
          <p:txBody>
            <a:bodyPr/>
            <a:lstStyle/>
            <a:p/>
          </p:txBody>
        </p:sp>
        <p:sp>
          <p:nvSpPr>
            <p:cNvPr id="33" name="rc33"/>
            <p:cNvSpPr/>
            <p:nvPr/>
          </p:nvSpPr>
          <p:spPr>
            <a:xfrm>
              <a:off x="4354560" y="3370579"/>
              <a:ext cx="249014" cy="503060"/>
            </a:xfrm>
            <a:prstGeom prst="rect">
              <a:avLst/>
            </a:prstGeom>
            <a:solidFill>
              <a:srgbClr val="1CABE2">
                <a:alpha val="100000"/>
              </a:srgbClr>
            </a:solidFill>
          </p:spPr>
          <p:txBody>
            <a:bodyPr/>
            <a:lstStyle/>
            <a:p/>
          </p:txBody>
        </p:sp>
        <p:sp>
          <p:nvSpPr>
            <p:cNvPr id="34" name="rc34"/>
            <p:cNvSpPr/>
            <p:nvPr/>
          </p:nvSpPr>
          <p:spPr>
            <a:xfrm>
              <a:off x="4631242" y="3394267"/>
              <a:ext cx="249014" cy="479372"/>
            </a:xfrm>
            <a:prstGeom prst="rect">
              <a:avLst/>
            </a:prstGeom>
            <a:solidFill>
              <a:srgbClr val="1CABE2">
                <a:alpha val="100000"/>
              </a:srgbClr>
            </a:solidFill>
          </p:spPr>
          <p:txBody>
            <a:bodyPr/>
            <a:lstStyle/>
            <a:p/>
          </p:txBody>
        </p:sp>
        <p:sp>
          <p:nvSpPr>
            <p:cNvPr id="35" name="rc35"/>
            <p:cNvSpPr/>
            <p:nvPr/>
          </p:nvSpPr>
          <p:spPr>
            <a:xfrm>
              <a:off x="4907924" y="3455948"/>
              <a:ext cx="249014" cy="417691"/>
            </a:xfrm>
            <a:prstGeom prst="rect">
              <a:avLst/>
            </a:prstGeom>
            <a:solidFill>
              <a:srgbClr val="1CABE2">
                <a:alpha val="100000"/>
              </a:srgbClr>
            </a:solidFill>
          </p:spPr>
          <p:txBody>
            <a:bodyPr/>
            <a:lstStyle/>
            <a:p/>
          </p:txBody>
        </p:sp>
        <p:sp>
          <p:nvSpPr>
            <p:cNvPr id="36" name="rc36"/>
            <p:cNvSpPr/>
            <p:nvPr/>
          </p:nvSpPr>
          <p:spPr>
            <a:xfrm>
              <a:off x="5184607" y="3679019"/>
              <a:ext cx="249014" cy="194620"/>
            </a:xfrm>
            <a:prstGeom prst="rect">
              <a:avLst/>
            </a:prstGeom>
            <a:solidFill>
              <a:srgbClr val="1CABE2">
                <a:alpha val="100000"/>
              </a:srgbClr>
            </a:solidFill>
          </p:spPr>
          <p:txBody>
            <a:bodyPr/>
            <a:lstStyle/>
            <a:p/>
          </p:txBody>
        </p:sp>
        <p:sp>
          <p:nvSpPr>
            <p:cNvPr id="37" name="rc37"/>
            <p:cNvSpPr/>
            <p:nvPr/>
          </p:nvSpPr>
          <p:spPr>
            <a:xfrm>
              <a:off x="5461289" y="3594552"/>
              <a:ext cx="249014" cy="279087"/>
            </a:xfrm>
            <a:prstGeom prst="rect">
              <a:avLst/>
            </a:prstGeom>
            <a:solidFill>
              <a:srgbClr val="1CABE2">
                <a:alpha val="100000"/>
              </a:srgbClr>
            </a:solidFill>
          </p:spPr>
          <p:txBody>
            <a:bodyPr/>
            <a:lstStyle/>
            <a:p/>
          </p:txBody>
        </p:sp>
        <p:sp>
          <p:nvSpPr>
            <p:cNvPr id="38" name="rc38"/>
            <p:cNvSpPr/>
            <p:nvPr/>
          </p:nvSpPr>
          <p:spPr>
            <a:xfrm>
              <a:off x="5737971" y="3547583"/>
              <a:ext cx="249014" cy="326056"/>
            </a:xfrm>
            <a:prstGeom prst="rect">
              <a:avLst/>
            </a:prstGeom>
            <a:solidFill>
              <a:srgbClr val="1CABE2">
                <a:alpha val="100000"/>
              </a:srgbClr>
            </a:solidFill>
          </p:spPr>
          <p:txBody>
            <a:bodyPr/>
            <a:lstStyle/>
            <a:p/>
          </p:txBody>
        </p:sp>
        <p:sp>
          <p:nvSpPr>
            <p:cNvPr id="39" name="rc39"/>
            <p:cNvSpPr/>
            <p:nvPr/>
          </p:nvSpPr>
          <p:spPr>
            <a:xfrm>
              <a:off x="6014654" y="3666201"/>
              <a:ext cx="249014" cy="207438"/>
            </a:xfrm>
            <a:prstGeom prst="rect">
              <a:avLst/>
            </a:prstGeom>
            <a:solidFill>
              <a:srgbClr val="1CABE2">
                <a:alpha val="100000"/>
              </a:srgbClr>
            </a:solidFill>
          </p:spPr>
          <p:txBody>
            <a:bodyPr/>
            <a:lstStyle/>
            <a:p/>
          </p:txBody>
        </p:sp>
        <p:sp>
          <p:nvSpPr>
            <p:cNvPr id="40" name="rc40"/>
            <p:cNvSpPr/>
            <p:nvPr/>
          </p:nvSpPr>
          <p:spPr>
            <a:xfrm>
              <a:off x="6291336" y="3494530"/>
              <a:ext cx="249014" cy="379110"/>
            </a:xfrm>
            <a:prstGeom prst="rect">
              <a:avLst/>
            </a:prstGeom>
            <a:solidFill>
              <a:srgbClr val="1CABE2">
                <a:alpha val="100000"/>
              </a:srgbClr>
            </a:solidFill>
          </p:spPr>
          <p:txBody>
            <a:bodyPr/>
            <a:lstStyle/>
            <a:p/>
          </p:txBody>
        </p:sp>
        <p:sp>
          <p:nvSpPr>
            <p:cNvPr id="41" name="rc41"/>
            <p:cNvSpPr/>
            <p:nvPr/>
          </p:nvSpPr>
          <p:spPr>
            <a:xfrm>
              <a:off x="6568018" y="3531430"/>
              <a:ext cx="249014" cy="342209"/>
            </a:xfrm>
            <a:prstGeom prst="rect">
              <a:avLst/>
            </a:prstGeom>
            <a:solidFill>
              <a:srgbClr val="1CABE2">
                <a:alpha val="100000"/>
              </a:srgbClr>
            </a:solidFill>
          </p:spPr>
          <p:txBody>
            <a:bodyPr/>
            <a:lstStyle/>
            <a:p/>
          </p:txBody>
        </p:sp>
        <p:sp>
          <p:nvSpPr>
            <p:cNvPr id="42" name="rc42"/>
            <p:cNvSpPr/>
            <p:nvPr/>
          </p:nvSpPr>
          <p:spPr>
            <a:xfrm>
              <a:off x="6844701" y="3569518"/>
              <a:ext cx="249014" cy="304121"/>
            </a:xfrm>
            <a:prstGeom prst="rect">
              <a:avLst/>
            </a:prstGeom>
            <a:solidFill>
              <a:srgbClr val="1CABE2">
                <a:alpha val="100000"/>
              </a:srgbClr>
            </a:solidFill>
          </p:spPr>
          <p:txBody>
            <a:bodyPr/>
            <a:lstStyle/>
            <a:p/>
          </p:txBody>
        </p:sp>
        <p:sp>
          <p:nvSpPr>
            <p:cNvPr id="43" name="rc43"/>
            <p:cNvSpPr/>
            <p:nvPr/>
          </p:nvSpPr>
          <p:spPr>
            <a:xfrm>
              <a:off x="7121383" y="3608466"/>
              <a:ext cx="249014" cy="265173"/>
            </a:xfrm>
            <a:prstGeom prst="rect">
              <a:avLst/>
            </a:prstGeom>
            <a:solidFill>
              <a:srgbClr val="1CABE2">
                <a:alpha val="100000"/>
              </a:srgbClr>
            </a:solidFill>
          </p:spPr>
          <p:txBody>
            <a:bodyPr/>
            <a:lstStyle/>
            <a:p/>
          </p:txBody>
        </p:sp>
        <p:sp>
          <p:nvSpPr>
            <p:cNvPr id="44" name="rc44"/>
            <p:cNvSpPr/>
            <p:nvPr/>
          </p:nvSpPr>
          <p:spPr>
            <a:xfrm>
              <a:off x="7398065" y="3690863"/>
              <a:ext cx="249014" cy="182776"/>
            </a:xfrm>
            <a:prstGeom prst="rect">
              <a:avLst/>
            </a:prstGeom>
            <a:solidFill>
              <a:srgbClr val="1CABE2">
                <a:alpha val="100000"/>
              </a:srgbClr>
            </a:solidFill>
          </p:spPr>
          <p:txBody>
            <a:bodyPr/>
            <a:lstStyle/>
            <a:p/>
          </p:txBody>
        </p:sp>
        <p:sp>
          <p:nvSpPr>
            <p:cNvPr id="45" name="rc45"/>
            <p:cNvSpPr/>
            <p:nvPr/>
          </p:nvSpPr>
          <p:spPr>
            <a:xfrm>
              <a:off x="7674748" y="3590555"/>
              <a:ext cx="249014" cy="283084"/>
            </a:xfrm>
            <a:prstGeom prst="rect">
              <a:avLst/>
            </a:prstGeom>
            <a:solidFill>
              <a:srgbClr val="1CABE2">
                <a:alpha val="100000"/>
              </a:srgbClr>
            </a:solidFill>
          </p:spPr>
          <p:txBody>
            <a:bodyPr/>
            <a:lstStyle/>
            <a:p/>
          </p:txBody>
        </p:sp>
        <p:sp>
          <p:nvSpPr>
            <p:cNvPr id="46" name="rc46"/>
            <p:cNvSpPr/>
            <p:nvPr/>
          </p:nvSpPr>
          <p:spPr>
            <a:xfrm>
              <a:off x="7951430" y="3632417"/>
              <a:ext cx="249014" cy="241222"/>
            </a:xfrm>
            <a:prstGeom prst="rect">
              <a:avLst/>
            </a:prstGeom>
            <a:solidFill>
              <a:srgbClr val="1CABE2">
                <a:alpha val="100000"/>
              </a:srgbClr>
            </a:solidFill>
          </p:spPr>
          <p:txBody>
            <a:bodyPr/>
            <a:lstStyle/>
            <a:p/>
          </p:txBody>
        </p:sp>
        <p:sp>
          <p:nvSpPr>
            <p:cNvPr id="47" name="rc47"/>
            <p:cNvSpPr/>
            <p:nvPr/>
          </p:nvSpPr>
          <p:spPr>
            <a:xfrm>
              <a:off x="1311054" y="2162710"/>
              <a:ext cx="249014" cy="311076"/>
            </a:xfrm>
            <a:prstGeom prst="rect">
              <a:avLst/>
            </a:prstGeom>
            <a:solidFill>
              <a:srgbClr val="B3B3B3">
                <a:alpha val="100000"/>
              </a:srgbClr>
            </a:solidFill>
          </p:spPr>
          <p:txBody>
            <a:bodyPr/>
            <a:lstStyle/>
            <a:p/>
          </p:txBody>
        </p:sp>
        <p:sp>
          <p:nvSpPr>
            <p:cNvPr id="48" name="rc48"/>
            <p:cNvSpPr/>
            <p:nvPr/>
          </p:nvSpPr>
          <p:spPr>
            <a:xfrm>
              <a:off x="1587736" y="2163784"/>
              <a:ext cx="249014" cy="320596"/>
            </a:xfrm>
            <a:prstGeom prst="rect">
              <a:avLst/>
            </a:prstGeom>
            <a:solidFill>
              <a:srgbClr val="B3B3B3">
                <a:alpha val="100000"/>
              </a:srgbClr>
            </a:solidFill>
          </p:spPr>
          <p:txBody>
            <a:bodyPr/>
            <a:lstStyle/>
            <a:p/>
          </p:txBody>
        </p:sp>
        <p:sp>
          <p:nvSpPr>
            <p:cNvPr id="49" name="rc49"/>
            <p:cNvSpPr/>
            <p:nvPr/>
          </p:nvSpPr>
          <p:spPr>
            <a:xfrm>
              <a:off x="1864419" y="2196915"/>
              <a:ext cx="249014" cy="329848"/>
            </a:xfrm>
            <a:prstGeom prst="rect">
              <a:avLst/>
            </a:prstGeom>
            <a:solidFill>
              <a:srgbClr val="B3B3B3">
                <a:alpha val="100000"/>
              </a:srgbClr>
            </a:solidFill>
          </p:spPr>
          <p:txBody>
            <a:bodyPr/>
            <a:lstStyle/>
            <a:p/>
          </p:txBody>
        </p:sp>
        <p:sp>
          <p:nvSpPr>
            <p:cNvPr id="50" name="rc50"/>
            <p:cNvSpPr/>
            <p:nvPr/>
          </p:nvSpPr>
          <p:spPr>
            <a:xfrm>
              <a:off x="2141101" y="2203503"/>
              <a:ext cx="249014" cy="339690"/>
            </a:xfrm>
            <a:prstGeom prst="rect">
              <a:avLst/>
            </a:prstGeom>
            <a:solidFill>
              <a:srgbClr val="B3B3B3">
                <a:alpha val="100000"/>
              </a:srgbClr>
            </a:solidFill>
          </p:spPr>
          <p:txBody>
            <a:bodyPr/>
            <a:lstStyle/>
            <a:p/>
          </p:txBody>
        </p:sp>
        <p:sp>
          <p:nvSpPr>
            <p:cNvPr id="51" name="rc51"/>
            <p:cNvSpPr/>
            <p:nvPr/>
          </p:nvSpPr>
          <p:spPr>
            <a:xfrm>
              <a:off x="2417783" y="2211287"/>
              <a:ext cx="249014" cy="379132"/>
            </a:xfrm>
            <a:prstGeom prst="rect">
              <a:avLst/>
            </a:prstGeom>
            <a:solidFill>
              <a:srgbClr val="B3B3B3">
                <a:alpha val="100000"/>
              </a:srgbClr>
            </a:solidFill>
          </p:spPr>
          <p:txBody>
            <a:bodyPr/>
            <a:lstStyle/>
            <a:p/>
          </p:txBody>
        </p:sp>
        <p:sp>
          <p:nvSpPr>
            <p:cNvPr id="52" name="rc52"/>
            <p:cNvSpPr/>
            <p:nvPr/>
          </p:nvSpPr>
          <p:spPr>
            <a:xfrm>
              <a:off x="2694466" y="2219153"/>
              <a:ext cx="249014" cy="391058"/>
            </a:xfrm>
            <a:prstGeom prst="rect">
              <a:avLst/>
            </a:prstGeom>
            <a:solidFill>
              <a:srgbClr val="B3B3B3">
                <a:alpha val="100000"/>
              </a:srgbClr>
            </a:solidFill>
          </p:spPr>
          <p:txBody>
            <a:bodyPr/>
            <a:lstStyle/>
            <a:p/>
          </p:txBody>
        </p:sp>
        <p:sp>
          <p:nvSpPr>
            <p:cNvPr id="53" name="rc53"/>
            <p:cNvSpPr/>
            <p:nvPr/>
          </p:nvSpPr>
          <p:spPr>
            <a:xfrm>
              <a:off x="2971148" y="2386674"/>
              <a:ext cx="249014" cy="371742"/>
            </a:xfrm>
            <a:prstGeom prst="rect">
              <a:avLst/>
            </a:prstGeom>
            <a:solidFill>
              <a:srgbClr val="B3B3B3">
                <a:alpha val="100000"/>
              </a:srgbClr>
            </a:solidFill>
          </p:spPr>
          <p:txBody>
            <a:bodyPr/>
            <a:lstStyle/>
            <a:p/>
          </p:txBody>
        </p:sp>
        <p:sp>
          <p:nvSpPr>
            <p:cNvPr id="54" name="rc54"/>
            <p:cNvSpPr/>
            <p:nvPr/>
          </p:nvSpPr>
          <p:spPr>
            <a:xfrm>
              <a:off x="3247830" y="2531589"/>
              <a:ext cx="249014" cy="351489"/>
            </a:xfrm>
            <a:prstGeom prst="rect">
              <a:avLst/>
            </a:prstGeom>
            <a:solidFill>
              <a:srgbClr val="B3B3B3">
                <a:alpha val="100000"/>
              </a:srgbClr>
            </a:solidFill>
          </p:spPr>
          <p:txBody>
            <a:bodyPr/>
            <a:lstStyle/>
            <a:p/>
          </p:txBody>
        </p:sp>
        <p:sp>
          <p:nvSpPr>
            <p:cNvPr id="55" name="rc55"/>
            <p:cNvSpPr/>
            <p:nvPr/>
          </p:nvSpPr>
          <p:spPr>
            <a:xfrm>
              <a:off x="3524513" y="2787066"/>
              <a:ext cx="249014" cy="296337"/>
            </a:xfrm>
            <a:prstGeom prst="rect">
              <a:avLst/>
            </a:prstGeom>
            <a:solidFill>
              <a:srgbClr val="B3B3B3">
                <a:alpha val="100000"/>
              </a:srgbClr>
            </a:solidFill>
          </p:spPr>
          <p:txBody>
            <a:bodyPr/>
            <a:lstStyle/>
            <a:p/>
          </p:txBody>
        </p:sp>
        <p:sp>
          <p:nvSpPr>
            <p:cNvPr id="56" name="rc56"/>
            <p:cNvSpPr/>
            <p:nvPr/>
          </p:nvSpPr>
          <p:spPr>
            <a:xfrm>
              <a:off x="3801195" y="2888796"/>
              <a:ext cx="249014" cy="339599"/>
            </a:xfrm>
            <a:prstGeom prst="rect">
              <a:avLst/>
            </a:prstGeom>
            <a:solidFill>
              <a:srgbClr val="B3B3B3">
                <a:alpha val="100000"/>
              </a:srgbClr>
            </a:solidFill>
          </p:spPr>
          <p:txBody>
            <a:bodyPr/>
            <a:lstStyle/>
            <a:p/>
          </p:txBody>
        </p:sp>
        <p:sp>
          <p:nvSpPr>
            <p:cNvPr id="57" name="rc57"/>
            <p:cNvSpPr/>
            <p:nvPr/>
          </p:nvSpPr>
          <p:spPr>
            <a:xfrm>
              <a:off x="4077877" y="2824610"/>
              <a:ext cx="249014" cy="454578"/>
            </a:xfrm>
            <a:prstGeom prst="rect">
              <a:avLst/>
            </a:prstGeom>
            <a:solidFill>
              <a:srgbClr val="B3B3B3">
                <a:alpha val="100000"/>
              </a:srgbClr>
            </a:solidFill>
          </p:spPr>
          <p:txBody>
            <a:bodyPr/>
            <a:lstStyle/>
            <a:p/>
          </p:txBody>
        </p:sp>
        <p:sp>
          <p:nvSpPr>
            <p:cNvPr id="58" name="rc58"/>
            <p:cNvSpPr/>
            <p:nvPr/>
          </p:nvSpPr>
          <p:spPr>
            <a:xfrm>
              <a:off x="4354560" y="2975320"/>
              <a:ext cx="249014" cy="395258"/>
            </a:xfrm>
            <a:prstGeom prst="rect">
              <a:avLst/>
            </a:prstGeom>
            <a:solidFill>
              <a:srgbClr val="B3B3B3">
                <a:alpha val="100000"/>
              </a:srgbClr>
            </a:solidFill>
          </p:spPr>
          <p:txBody>
            <a:bodyPr/>
            <a:lstStyle/>
            <a:p/>
          </p:txBody>
        </p:sp>
        <p:sp>
          <p:nvSpPr>
            <p:cNvPr id="59" name="rc59"/>
            <p:cNvSpPr/>
            <p:nvPr/>
          </p:nvSpPr>
          <p:spPr>
            <a:xfrm>
              <a:off x="4631242" y="2878021"/>
              <a:ext cx="249014" cy="516245"/>
            </a:xfrm>
            <a:prstGeom prst="rect">
              <a:avLst/>
            </a:prstGeom>
            <a:solidFill>
              <a:srgbClr val="B3B3B3">
                <a:alpha val="100000"/>
              </a:srgbClr>
            </a:solidFill>
          </p:spPr>
          <p:txBody>
            <a:bodyPr/>
            <a:lstStyle/>
            <a:p/>
          </p:txBody>
        </p:sp>
        <p:sp>
          <p:nvSpPr>
            <p:cNvPr id="60" name="rc60"/>
            <p:cNvSpPr/>
            <p:nvPr/>
          </p:nvSpPr>
          <p:spPr>
            <a:xfrm>
              <a:off x="4907924" y="2924342"/>
              <a:ext cx="249014" cy="531605"/>
            </a:xfrm>
            <a:prstGeom prst="rect">
              <a:avLst/>
            </a:prstGeom>
            <a:solidFill>
              <a:srgbClr val="B3B3B3">
                <a:alpha val="100000"/>
              </a:srgbClr>
            </a:solidFill>
          </p:spPr>
          <p:txBody>
            <a:bodyPr/>
            <a:lstStyle/>
            <a:p/>
          </p:txBody>
        </p:sp>
        <p:sp>
          <p:nvSpPr>
            <p:cNvPr id="61" name="rc61"/>
            <p:cNvSpPr/>
            <p:nvPr/>
          </p:nvSpPr>
          <p:spPr>
            <a:xfrm>
              <a:off x="5184607" y="3173009"/>
              <a:ext cx="249014" cy="506010"/>
            </a:xfrm>
            <a:prstGeom prst="rect">
              <a:avLst/>
            </a:prstGeom>
            <a:solidFill>
              <a:srgbClr val="B3B3B3">
                <a:alpha val="100000"/>
              </a:srgbClr>
            </a:solidFill>
          </p:spPr>
          <p:txBody>
            <a:bodyPr/>
            <a:lstStyle/>
            <a:p/>
          </p:txBody>
        </p:sp>
        <p:sp>
          <p:nvSpPr>
            <p:cNvPr id="62" name="rc62"/>
            <p:cNvSpPr/>
            <p:nvPr/>
          </p:nvSpPr>
          <p:spPr>
            <a:xfrm>
              <a:off x="5461289" y="3235727"/>
              <a:ext cx="249014" cy="358824"/>
            </a:xfrm>
            <a:prstGeom prst="rect">
              <a:avLst/>
            </a:prstGeom>
            <a:solidFill>
              <a:srgbClr val="B3B3B3">
                <a:alpha val="100000"/>
              </a:srgbClr>
            </a:solidFill>
          </p:spPr>
          <p:txBody>
            <a:bodyPr/>
            <a:lstStyle/>
            <a:p/>
          </p:txBody>
        </p:sp>
        <p:sp>
          <p:nvSpPr>
            <p:cNvPr id="63" name="rc63"/>
            <p:cNvSpPr/>
            <p:nvPr/>
          </p:nvSpPr>
          <p:spPr>
            <a:xfrm>
              <a:off x="5737971" y="3058501"/>
              <a:ext cx="249014" cy="489082"/>
            </a:xfrm>
            <a:prstGeom prst="rect">
              <a:avLst/>
            </a:prstGeom>
            <a:solidFill>
              <a:srgbClr val="B3B3B3">
                <a:alpha val="100000"/>
              </a:srgbClr>
            </a:solidFill>
          </p:spPr>
          <p:txBody>
            <a:bodyPr/>
            <a:lstStyle/>
            <a:p/>
          </p:txBody>
        </p:sp>
        <p:sp>
          <p:nvSpPr>
            <p:cNvPr id="64" name="rc64"/>
            <p:cNvSpPr/>
            <p:nvPr/>
          </p:nvSpPr>
          <p:spPr>
            <a:xfrm>
              <a:off x="6014654" y="3251323"/>
              <a:ext cx="249014" cy="414877"/>
            </a:xfrm>
            <a:prstGeom prst="rect">
              <a:avLst/>
            </a:prstGeom>
            <a:solidFill>
              <a:srgbClr val="B3B3B3">
                <a:alpha val="100000"/>
              </a:srgbClr>
            </a:solidFill>
          </p:spPr>
          <p:txBody>
            <a:bodyPr/>
            <a:lstStyle/>
            <a:p/>
          </p:txBody>
        </p:sp>
        <p:sp>
          <p:nvSpPr>
            <p:cNvPr id="65" name="rc65"/>
            <p:cNvSpPr/>
            <p:nvPr/>
          </p:nvSpPr>
          <p:spPr>
            <a:xfrm>
              <a:off x="6291336" y="2989049"/>
              <a:ext cx="249014" cy="505480"/>
            </a:xfrm>
            <a:prstGeom prst="rect">
              <a:avLst/>
            </a:prstGeom>
            <a:solidFill>
              <a:srgbClr val="B3B3B3">
                <a:alpha val="100000"/>
              </a:srgbClr>
            </a:solidFill>
          </p:spPr>
          <p:txBody>
            <a:bodyPr/>
            <a:lstStyle/>
            <a:p/>
          </p:txBody>
        </p:sp>
        <p:sp>
          <p:nvSpPr>
            <p:cNvPr id="66" name="rc66"/>
            <p:cNvSpPr/>
            <p:nvPr/>
          </p:nvSpPr>
          <p:spPr>
            <a:xfrm>
              <a:off x="6568018" y="3060893"/>
              <a:ext cx="249014" cy="470536"/>
            </a:xfrm>
            <a:prstGeom prst="rect">
              <a:avLst/>
            </a:prstGeom>
            <a:solidFill>
              <a:srgbClr val="B3B3B3">
                <a:alpha val="100000"/>
              </a:srgbClr>
            </a:solidFill>
          </p:spPr>
          <p:txBody>
            <a:bodyPr/>
            <a:lstStyle/>
            <a:p/>
          </p:txBody>
        </p:sp>
        <p:sp>
          <p:nvSpPr>
            <p:cNvPr id="67" name="rc67"/>
            <p:cNvSpPr/>
            <p:nvPr/>
          </p:nvSpPr>
          <p:spPr>
            <a:xfrm>
              <a:off x="6844701" y="3048161"/>
              <a:ext cx="249014" cy="521356"/>
            </a:xfrm>
            <a:prstGeom prst="rect">
              <a:avLst/>
            </a:prstGeom>
            <a:solidFill>
              <a:srgbClr val="B3B3B3">
                <a:alpha val="100000"/>
              </a:srgbClr>
            </a:solidFill>
          </p:spPr>
          <p:txBody>
            <a:bodyPr/>
            <a:lstStyle/>
            <a:p/>
          </p:txBody>
        </p:sp>
        <p:sp>
          <p:nvSpPr>
            <p:cNvPr id="68" name="rc68"/>
            <p:cNvSpPr/>
            <p:nvPr/>
          </p:nvSpPr>
          <p:spPr>
            <a:xfrm>
              <a:off x="7121383" y="3078120"/>
              <a:ext cx="249014" cy="530346"/>
            </a:xfrm>
            <a:prstGeom prst="rect">
              <a:avLst/>
            </a:prstGeom>
            <a:solidFill>
              <a:srgbClr val="B3B3B3">
                <a:alpha val="100000"/>
              </a:srgbClr>
            </a:solidFill>
          </p:spPr>
          <p:txBody>
            <a:bodyPr/>
            <a:lstStyle/>
            <a:p/>
          </p:txBody>
        </p:sp>
        <p:sp>
          <p:nvSpPr>
            <p:cNvPr id="69" name="rc69"/>
            <p:cNvSpPr/>
            <p:nvPr/>
          </p:nvSpPr>
          <p:spPr>
            <a:xfrm>
              <a:off x="7398065" y="3142529"/>
              <a:ext cx="249014" cy="548334"/>
            </a:xfrm>
            <a:prstGeom prst="rect">
              <a:avLst/>
            </a:prstGeom>
            <a:solidFill>
              <a:srgbClr val="B3B3B3">
                <a:alpha val="100000"/>
              </a:srgbClr>
            </a:solidFill>
          </p:spPr>
          <p:txBody>
            <a:bodyPr/>
            <a:lstStyle/>
            <a:p/>
          </p:txBody>
        </p:sp>
        <p:sp>
          <p:nvSpPr>
            <p:cNvPr id="70" name="rc70"/>
            <p:cNvSpPr/>
            <p:nvPr/>
          </p:nvSpPr>
          <p:spPr>
            <a:xfrm>
              <a:off x="7674748" y="3165931"/>
              <a:ext cx="249014" cy="424624"/>
            </a:xfrm>
            <a:prstGeom prst="rect">
              <a:avLst/>
            </a:prstGeom>
            <a:solidFill>
              <a:srgbClr val="B3B3B3">
                <a:alpha val="100000"/>
              </a:srgbClr>
            </a:solidFill>
          </p:spPr>
          <p:txBody>
            <a:bodyPr/>
            <a:lstStyle/>
            <a:p/>
          </p:txBody>
        </p:sp>
        <p:sp>
          <p:nvSpPr>
            <p:cNvPr id="71" name="rc71"/>
            <p:cNvSpPr/>
            <p:nvPr/>
          </p:nvSpPr>
          <p:spPr>
            <a:xfrm>
              <a:off x="7951430" y="3198219"/>
              <a:ext cx="249014" cy="434198"/>
            </a:xfrm>
            <a:prstGeom prst="rect">
              <a:avLst/>
            </a:prstGeom>
            <a:solidFill>
              <a:srgbClr val="B3B3B3">
                <a:alpha val="100000"/>
              </a:srgbClr>
            </a:solidFill>
          </p:spPr>
          <p:txBody>
            <a:bodyPr/>
            <a:lstStyle/>
            <a:p/>
          </p:txBody>
        </p:sp>
        <p:sp>
          <p:nvSpPr>
            <p:cNvPr id="72" name="pl72"/>
            <p:cNvSpPr/>
            <p:nvPr/>
          </p:nvSpPr>
          <p:spPr>
            <a:xfrm>
              <a:off x="1435561" y="1136152"/>
              <a:ext cx="6640376" cy="1425774"/>
            </a:xfrm>
            <a:custGeom>
              <a:avLst/>
              <a:pathLst>
                <a:path w="6640376" h="1425774">
                  <a:moveTo>
                    <a:pt x="0" y="1425774"/>
                  </a:moveTo>
                  <a:lnTo>
                    <a:pt x="276682" y="1368743"/>
                  </a:lnTo>
                  <a:lnTo>
                    <a:pt x="553364" y="1283197"/>
                  </a:lnTo>
                  <a:lnTo>
                    <a:pt x="830047" y="1226166"/>
                  </a:lnTo>
                  <a:lnTo>
                    <a:pt x="1106729" y="1140619"/>
                  </a:lnTo>
                  <a:lnTo>
                    <a:pt x="1383411" y="1083588"/>
                  </a:lnTo>
                  <a:lnTo>
                    <a:pt x="1660094" y="912495"/>
                  </a:lnTo>
                  <a:lnTo>
                    <a:pt x="1936776" y="769918"/>
                  </a:lnTo>
                  <a:lnTo>
                    <a:pt x="2213458" y="570309"/>
                  </a:lnTo>
                  <a:lnTo>
                    <a:pt x="2490141" y="427732"/>
                  </a:lnTo>
                  <a:lnTo>
                    <a:pt x="2766823" y="370701"/>
                  </a:lnTo>
                  <a:lnTo>
                    <a:pt x="3043505" y="285154"/>
                  </a:lnTo>
                  <a:lnTo>
                    <a:pt x="3320188" y="256639"/>
                  </a:lnTo>
                  <a:lnTo>
                    <a:pt x="3596870" y="199608"/>
                  </a:lnTo>
                  <a:lnTo>
                    <a:pt x="3873552" y="28515"/>
                  </a:lnTo>
                  <a:lnTo>
                    <a:pt x="4150235" y="85546"/>
                  </a:lnTo>
                  <a:lnTo>
                    <a:pt x="4426917" y="114061"/>
                  </a:lnTo>
                  <a:lnTo>
                    <a:pt x="4703599" y="28515"/>
                  </a:lnTo>
                  <a:lnTo>
                    <a:pt x="4980282" y="142577"/>
                  </a:lnTo>
                  <a:lnTo>
                    <a:pt x="5256964" y="114061"/>
                  </a:lnTo>
                  <a:lnTo>
                    <a:pt x="5533646" y="85546"/>
                  </a:lnTo>
                  <a:lnTo>
                    <a:pt x="5810329" y="57030"/>
                  </a:lnTo>
                  <a:lnTo>
                    <a:pt x="6087011" y="0"/>
                  </a:lnTo>
                  <a:lnTo>
                    <a:pt x="6363693" y="57030"/>
                  </a:lnTo>
                  <a:lnTo>
                    <a:pt x="6640376" y="28515"/>
                  </a:lnTo>
                </a:path>
              </a:pathLst>
            </a:custGeom>
            <a:ln w="27101" cap="flat">
              <a:solidFill>
                <a:srgbClr val="0058AB">
                  <a:alpha val="50196"/>
                </a:srgbClr>
              </a:solidFill>
              <a:prstDash val="solid"/>
              <a:round/>
            </a:ln>
          </p:spPr>
          <p:txBody>
            <a:bodyPr/>
            <a:lstStyle/>
            <a:p/>
          </p:txBody>
        </p:sp>
        <p:sp>
          <p:nvSpPr>
            <p:cNvPr id="73" name="pl73"/>
            <p:cNvSpPr/>
            <p:nvPr/>
          </p:nvSpPr>
          <p:spPr>
            <a:xfrm>
              <a:off x="1435561" y="1421307"/>
              <a:ext cx="6640376" cy="1482805"/>
            </a:xfrm>
            <a:custGeom>
              <a:avLst/>
              <a:pathLst>
                <a:path w="6640376" h="1482805">
                  <a:moveTo>
                    <a:pt x="0" y="1482805"/>
                  </a:moveTo>
                  <a:lnTo>
                    <a:pt x="276682" y="1425774"/>
                  </a:lnTo>
                  <a:lnTo>
                    <a:pt x="553364" y="1340228"/>
                  </a:lnTo>
                  <a:lnTo>
                    <a:pt x="830047" y="1283197"/>
                  </a:lnTo>
                  <a:lnTo>
                    <a:pt x="1106729" y="1226166"/>
                  </a:lnTo>
                  <a:lnTo>
                    <a:pt x="1383411" y="1169135"/>
                  </a:lnTo>
                  <a:lnTo>
                    <a:pt x="1660094" y="969526"/>
                  </a:lnTo>
                  <a:lnTo>
                    <a:pt x="1936776" y="798433"/>
                  </a:lnTo>
                  <a:lnTo>
                    <a:pt x="2213458" y="541794"/>
                  </a:lnTo>
                  <a:lnTo>
                    <a:pt x="2490141" y="427732"/>
                  </a:lnTo>
                  <a:lnTo>
                    <a:pt x="2766823" y="456247"/>
                  </a:lnTo>
                  <a:lnTo>
                    <a:pt x="3043505" y="313670"/>
                  </a:lnTo>
                  <a:lnTo>
                    <a:pt x="3320188" y="370701"/>
                  </a:lnTo>
                  <a:lnTo>
                    <a:pt x="3596870" y="313670"/>
                  </a:lnTo>
                  <a:lnTo>
                    <a:pt x="3873552" y="114061"/>
                  </a:lnTo>
                  <a:lnTo>
                    <a:pt x="4150235" y="57030"/>
                  </a:lnTo>
                  <a:lnTo>
                    <a:pt x="4426917" y="171092"/>
                  </a:lnTo>
                  <a:lnTo>
                    <a:pt x="4703599" y="28515"/>
                  </a:lnTo>
                  <a:lnTo>
                    <a:pt x="4980282" y="199608"/>
                  </a:lnTo>
                  <a:lnTo>
                    <a:pt x="5256964" y="142577"/>
                  </a:lnTo>
                  <a:lnTo>
                    <a:pt x="5533646" y="142577"/>
                  </a:lnTo>
                  <a:lnTo>
                    <a:pt x="5810329" y="114061"/>
                  </a:lnTo>
                  <a:lnTo>
                    <a:pt x="6087011" y="57030"/>
                  </a:lnTo>
                  <a:lnTo>
                    <a:pt x="6363693" y="28515"/>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690891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7185600"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462283"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738965"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801564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32236"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1" name="tx81"/>
            <p:cNvSpPr/>
            <p:nvPr/>
          </p:nvSpPr>
          <p:spPr>
            <a:xfrm>
              <a:off x="6908918"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2" name="tx82"/>
            <p:cNvSpPr/>
            <p:nvPr/>
          </p:nvSpPr>
          <p:spPr>
            <a:xfrm>
              <a:off x="7185600"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7462283"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738965"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5" name="tx85"/>
            <p:cNvSpPr/>
            <p:nvPr/>
          </p:nvSpPr>
          <p:spPr>
            <a:xfrm>
              <a:off x="8015647"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1345126" y="31332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a:t>
              </a:r>
            </a:p>
          </p:txBody>
        </p:sp>
        <p:sp>
          <p:nvSpPr>
            <p:cNvPr id="87" name="tx87"/>
            <p:cNvSpPr/>
            <p:nvPr/>
          </p:nvSpPr>
          <p:spPr>
            <a:xfrm>
              <a:off x="2728538" y="32014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88" name="tx88"/>
            <p:cNvSpPr/>
            <p:nvPr/>
          </p:nvSpPr>
          <p:spPr>
            <a:xfrm>
              <a:off x="4111950" y="35359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89" name="tx89"/>
            <p:cNvSpPr/>
            <p:nvPr/>
          </p:nvSpPr>
          <p:spPr>
            <a:xfrm>
              <a:off x="5525506" y="36936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0" name="tx90"/>
            <p:cNvSpPr/>
            <p:nvPr/>
          </p:nvSpPr>
          <p:spPr>
            <a:xfrm>
              <a:off x="6632236" y="36620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1" name="tx91"/>
            <p:cNvSpPr/>
            <p:nvPr/>
          </p:nvSpPr>
          <p:spPr>
            <a:xfrm>
              <a:off x="6908918" y="36811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2" name="tx92"/>
            <p:cNvSpPr/>
            <p:nvPr/>
          </p:nvSpPr>
          <p:spPr>
            <a:xfrm>
              <a:off x="7185600" y="3700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7462283" y="3741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4" name="tx94"/>
            <p:cNvSpPr/>
            <p:nvPr/>
          </p:nvSpPr>
          <p:spPr>
            <a:xfrm>
              <a:off x="7738965" y="3691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5" name="tx95"/>
            <p:cNvSpPr/>
            <p:nvPr/>
          </p:nvSpPr>
          <p:spPr>
            <a:xfrm>
              <a:off x="8015647" y="37125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1375271" y="2277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7" name="tx97"/>
            <p:cNvSpPr/>
            <p:nvPr/>
          </p:nvSpPr>
          <p:spPr>
            <a:xfrm>
              <a:off x="2758683" y="23742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4111950" y="30114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9" name="tx99"/>
            <p:cNvSpPr/>
            <p:nvPr/>
          </p:nvSpPr>
          <p:spPr>
            <a:xfrm>
              <a:off x="5525506" y="3374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0" name="tx100"/>
            <p:cNvSpPr/>
            <p:nvPr/>
          </p:nvSpPr>
          <p:spPr>
            <a:xfrm>
              <a:off x="6602091" y="32557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1" name="tx101"/>
            <p:cNvSpPr/>
            <p:nvPr/>
          </p:nvSpPr>
          <p:spPr>
            <a:xfrm>
              <a:off x="6878773" y="32683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155455" y="33041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3" name="tx103"/>
            <p:cNvSpPr/>
            <p:nvPr/>
          </p:nvSpPr>
          <p:spPr>
            <a:xfrm>
              <a:off x="7432138" y="337757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4" name="tx104"/>
            <p:cNvSpPr/>
            <p:nvPr/>
          </p:nvSpPr>
          <p:spPr>
            <a:xfrm>
              <a:off x="7738965" y="3337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5" name="tx105"/>
            <p:cNvSpPr/>
            <p:nvPr/>
          </p:nvSpPr>
          <p:spPr>
            <a:xfrm>
              <a:off x="8015647" y="33748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6" name="tx106"/>
            <p:cNvSpPr/>
            <p:nvPr/>
          </p:nvSpPr>
          <p:spPr>
            <a:xfrm>
              <a:off x="1345126" y="20446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07" name="tx107"/>
            <p:cNvSpPr/>
            <p:nvPr/>
          </p:nvSpPr>
          <p:spPr>
            <a:xfrm>
              <a:off x="2728538" y="21010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a:t>
              </a:r>
            </a:p>
          </p:txBody>
        </p:sp>
        <p:sp>
          <p:nvSpPr>
            <p:cNvPr id="108" name="tx108"/>
            <p:cNvSpPr/>
            <p:nvPr/>
          </p:nvSpPr>
          <p:spPr>
            <a:xfrm>
              <a:off x="4111950" y="27065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09" name="tx109"/>
            <p:cNvSpPr/>
            <p:nvPr/>
          </p:nvSpPr>
          <p:spPr>
            <a:xfrm>
              <a:off x="5495361" y="311901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10" name="tx110"/>
            <p:cNvSpPr/>
            <p:nvPr/>
          </p:nvSpPr>
          <p:spPr>
            <a:xfrm>
              <a:off x="6602091" y="294285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1" name="tx111"/>
            <p:cNvSpPr/>
            <p:nvPr/>
          </p:nvSpPr>
          <p:spPr>
            <a:xfrm>
              <a:off x="6878773" y="29301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12" name="tx112"/>
            <p:cNvSpPr/>
            <p:nvPr/>
          </p:nvSpPr>
          <p:spPr>
            <a:xfrm>
              <a:off x="7155455" y="29600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3" name="tx113"/>
            <p:cNvSpPr/>
            <p:nvPr/>
          </p:nvSpPr>
          <p:spPr>
            <a:xfrm>
              <a:off x="7432138" y="30244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4" name="tx114"/>
            <p:cNvSpPr/>
            <p:nvPr/>
          </p:nvSpPr>
          <p:spPr>
            <a:xfrm>
              <a:off x="7708820" y="30478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15" name="tx115"/>
            <p:cNvSpPr/>
            <p:nvPr/>
          </p:nvSpPr>
          <p:spPr>
            <a:xfrm>
              <a:off x="7985502" y="30801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9153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20091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11029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203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Niger, 2000-2024</a:t>
              </a:r>
            </a:p>
          </p:txBody>
        </p:sp>
        <p:sp>
          <p:nvSpPr>
            <p:cNvPr id="146" name="pl146"/>
            <p:cNvSpPr/>
            <p:nvPr/>
          </p:nvSpPr>
          <p:spPr>
            <a:xfrm>
              <a:off x="2271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1916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120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0324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2314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1518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07224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50800"/>
              <a:ext cx="2900799" cy="164676"/>
            </a:xfrm>
            <a:prstGeom prst="rect">
              <a:avLst/>
            </a:prstGeom>
            <a:solidFill>
              <a:srgbClr val="1CABE2">
                <a:alpha val="100000"/>
              </a:srgbClr>
            </a:solidFill>
          </p:spPr>
          <p:txBody>
            <a:bodyPr/>
            <a:lstStyle/>
            <a:p/>
          </p:txBody>
        </p:sp>
        <p:sp>
          <p:nvSpPr>
            <p:cNvPr id="158" name="rc158"/>
            <p:cNvSpPr/>
            <p:nvPr/>
          </p:nvSpPr>
          <p:spPr>
            <a:xfrm>
              <a:off x="1311054" y="5444954"/>
              <a:ext cx="2399614" cy="164676"/>
            </a:xfrm>
            <a:prstGeom prst="rect">
              <a:avLst/>
            </a:prstGeom>
            <a:solidFill>
              <a:srgbClr val="1CABE2">
                <a:alpha val="100000"/>
              </a:srgbClr>
            </a:solidFill>
          </p:spPr>
          <p:txBody>
            <a:bodyPr/>
            <a:lstStyle/>
            <a:p/>
          </p:txBody>
        </p:sp>
        <p:sp>
          <p:nvSpPr>
            <p:cNvPr id="159" name="rc159"/>
            <p:cNvSpPr/>
            <p:nvPr/>
          </p:nvSpPr>
          <p:spPr>
            <a:xfrm>
              <a:off x="1311054" y="5239108"/>
              <a:ext cx="2044763" cy="164676"/>
            </a:xfrm>
            <a:prstGeom prst="rect">
              <a:avLst/>
            </a:prstGeom>
            <a:solidFill>
              <a:srgbClr val="1CABE2">
                <a:alpha val="100000"/>
              </a:srgbClr>
            </a:solidFill>
          </p:spPr>
          <p:txBody>
            <a:bodyPr/>
            <a:lstStyle/>
            <a:p/>
          </p:txBody>
        </p:sp>
        <p:sp>
          <p:nvSpPr>
            <p:cNvPr id="160" name="rc160"/>
            <p:cNvSpPr/>
            <p:nvPr/>
          </p:nvSpPr>
          <p:spPr>
            <a:xfrm>
              <a:off x="4211854" y="5650800"/>
              <a:ext cx="3988590" cy="164676"/>
            </a:xfrm>
            <a:prstGeom prst="rect">
              <a:avLst/>
            </a:prstGeom>
            <a:solidFill>
              <a:srgbClr val="B3B3B3">
                <a:alpha val="100000"/>
              </a:srgbClr>
            </a:solidFill>
          </p:spPr>
          <p:txBody>
            <a:bodyPr/>
            <a:lstStyle/>
            <a:p/>
          </p:txBody>
        </p:sp>
        <p:sp>
          <p:nvSpPr>
            <p:cNvPr id="161" name="rc161"/>
            <p:cNvSpPr/>
            <p:nvPr/>
          </p:nvSpPr>
          <p:spPr>
            <a:xfrm>
              <a:off x="3710668" y="5444954"/>
              <a:ext cx="3599402" cy="164676"/>
            </a:xfrm>
            <a:prstGeom prst="rect">
              <a:avLst/>
            </a:prstGeom>
            <a:solidFill>
              <a:srgbClr val="B3B3B3">
                <a:alpha val="100000"/>
              </a:srgbClr>
            </a:solidFill>
          </p:spPr>
          <p:txBody>
            <a:bodyPr/>
            <a:lstStyle/>
            <a:p/>
          </p:txBody>
        </p:sp>
        <p:sp>
          <p:nvSpPr>
            <p:cNvPr id="162" name="rc162"/>
            <p:cNvSpPr/>
            <p:nvPr/>
          </p:nvSpPr>
          <p:spPr>
            <a:xfrm>
              <a:off x="3355817" y="5239108"/>
              <a:ext cx="3680558" cy="164676"/>
            </a:xfrm>
            <a:prstGeom prst="rect">
              <a:avLst/>
            </a:prstGeom>
            <a:solidFill>
              <a:srgbClr val="B3B3B3">
                <a:alpha val="100000"/>
              </a:srgbClr>
            </a:solidFill>
          </p:spPr>
          <p:txBody>
            <a:bodyPr/>
            <a:lstStyle/>
            <a:p/>
          </p:txBody>
        </p:sp>
        <p:sp>
          <p:nvSpPr>
            <p:cNvPr id="163" name="tx163"/>
            <p:cNvSpPr/>
            <p:nvPr/>
          </p:nvSpPr>
          <p:spPr>
            <a:xfrm>
              <a:off x="83451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179.4</a:t>
              </a:r>
            </a:p>
          </p:txBody>
        </p:sp>
        <p:sp>
          <p:nvSpPr>
            <p:cNvPr id="164" name="tx164"/>
            <p:cNvSpPr/>
            <p:nvPr/>
          </p:nvSpPr>
          <p:spPr>
            <a:xfrm>
              <a:off x="745475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156.2</a:t>
              </a:r>
            </a:p>
          </p:txBody>
        </p:sp>
        <p:sp>
          <p:nvSpPr>
            <p:cNvPr id="165" name="tx165"/>
            <p:cNvSpPr/>
            <p:nvPr/>
          </p:nvSpPr>
          <p:spPr>
            <a:xfrm>
              <a:off x="7181057"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149.1</a:t>
              </a:r>
            </a:p>
          </p:txBody>
        </p:sp>
        <p:sp>
          <p:nvSpPr>
            <p:cNvPr id="166" name="tx166"/>
            <p:cNvSpPr/>
            <p:nvPr/>
          </p:nvSpPr>
          <p:spPr>
            <a:xfrm>
              <a:off x="2648927"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75.5</a:t>
              </a:r>
            </a:p>
          </p:txBody>
        </p:sp>
        <p:sp>
          <p:nvSpPr>
            <p:cNvPr id="167" name="tx167"/>
            <p:cNvSpPr/>
            <p:nvPr/>
          </p:nvSpPr>
          <p:spPr>
            <a:xfrm>
              <a:off x="239833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62.5</a:t>
              </a:r>
            </a:p>
          </p:txBody>
        </p:sp>
        <p:sp>
          <p:nvSpPr>
            <p:cNvPr id="168" name="tx168"/>
            <p:cNvSpPr/>
            <p:nvPr/>
          </p:nvSpPr>
          <p:spPr>
            <a:xfrm>
              <a:off x="2220909"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69" name="tx169"/>
            <p:cNvSpPr/>
            <p:nvPr/>
          </p:nvSpPr>
          <p:spPr>
            <a:xfrm>
              <a:off x="6061468"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103.8</a:t>
              </a:r>
            </a:p>
          </p:txBody>
        </p:sp>
        <p:sp>
          <p:nvSpPr>
            <p:cNvPr id="170" name="tx170"/>
            <p:cNvSpPr/>
            <p:nvPr/>
          </p:nvSpPr>
          <p:spPr>
            <a:xfrm>
              <a:off x="5397843"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93.7</a:t>
              </a:r>
            </a:p>
          </p:txBody>
        </p:sp>
        <p:sp>
          <p:nvSpPr>
            <p:cNvPr id="171" name="tx171"/>
            <p:cNvSpPr/>
            <p:nvPr/>
          </p:nvSpPr>
          <p:spPr>
            <a:xfrm>
              <a:off x="508357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95.8</a:t>
              </a:r>
            </a:p>
          </p:txBody>
        </p:sp>
        <p:sp>
          <p:nvSpPr>
            <p:cNvPr id="172" name="tx172"/>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10716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7" name="tx177"/>
            <p:cNvSpPr/>
            <p:nvPr/>
          </p:nvSpPr>
          <p:spPr>
            <a:xfrm>
              <a:off x="498871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8" name="tx178"/>
            <p:cNvSpPr/>
            <p:nvPr/>
          </p:nvSpPr>
          <p:spPr>
            <a:xfrm>
              <a:off x="690911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Niger.
In 2024, DTP1 coverage in Niger remained relatively constant within 1% at 95%. The number of children missing out on any DTP vaccination (zero-dose children) improved from 62,000 in 2023 to 53,000 in 2024.
DTP3 coverage remained relatively constant within 1% at 86% in 2024, leaving 149,000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428512"/>
            </a:xfrm>
            <a:custGeom>
              <a:avLst/>
              <a:pathLst>
                <a:path w="3397293" h="1428512">
                  <a:moveTo>
                    <a:pt x="0" y="1428512"/>
                  </a:moveTo>
                  <a:lnTo>
                    <a:pt x="141553" y="1371372"/>
                  </a:lnTo>
                  <a:lnTo>
                    <a:pt x="283107" y="1285661"/>
                  </a:lnTo>
                  <a:lnTo>
                    <a:pt x="424661" y="1228520"/>
                  </a:lnTo>
                  <a:lnTo>
                    <a:pt x="566215" y="1142810"/>
                  </a:lnTo>
                  <a:lnTo>
                    <a:pt x="707769" y="1085669"/>
                  </a:lnTo>
                  <a:lnTo>
                    <a:pt x="849323" y="914248"/>
                  </a:lnTo>
                  <a:lnTo>
                    <a:pt x="990877" y="771396"/>
                  </a:lnTo>
                  <a:lnTo>
                    <a:pt x="1132431" y="571405"/>
                  </a:lnTo>
                  <a:lnTo>
                    <a:pt x="1273984" y="428553"/>
                  </a:lnTo>
                  <a:lnTo>
                    <a:pt x="1415538" y="371413"/>
                  </a:lnTo>
                  <a:lnTo>
                    <a:pt x="1557092" y="285702"/>
                  </a:lnTo>
                  <a:lnTo>
                    <a:pt x="1698646" y="257132"/>
                  </a:lnTo>
                  <a:lnTo>
                    <a:pt x="1840200" y="199991"/>
                  </a:lnTo>
                  <a:lnTo>
                    <a:pt x="1981754" y="28570"/>
                  </a:lnTo>
                  <a:lnTo>
                    <a:pt x="2123308" y="85710"/>
                  </a:lnTo>
                  <a:lnTo>
                    <a:pt x="2264862" y="114281"/>
                  </a:lnTo>
                  <a:lnTo>
                    <a:pt x="2406416" y="28570"/>
                  </a:lnTo>
                  <a:lnTo>
                    <a:pt x="2547969" y="142851"/>
                  </a:lnTo>
                  <a:lnTo>
                    <a:pt x="2689523" y="114281"/>
                  </a:lnTo>
                  <a:lnTo>
                    <a:pt x="2831077" y="85710"/>
                  </a:lnTo>
                  <a:lnTo>
                    <a:pt x="2972631" y="57140"/>
                  </a:lnTo>
                  <a:lnTo>
                    <a:pt x="3114185" y="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428512"/>
            </a:xfrm>
            <a:custGeom>
              <a:avLst/>
              <a:pathLst>
                <a:path w="3397293" h="1428512">
                  <a:moveTo>
                    <a:pt x="0" y="1428512"/>
                  </a:moveTo>
                  <a:lnTo>
                    <a:pt x="141553" y="1371372"/>
                  </a:lnTo>
                  <a:lnTo>
                    <a:pt x="283107" y="1285661"/>
                  </a:lnTo>
                  <a:lnTo>
                    <a:pt x="424661" y="1228520"/>
                  </a:lnTo>
                  <a:lnTo>
                    <a:pt x="566215" y="1142810"/>
                  </a:lnTo>
                  <a:lnTo>
                    <a:pt x="707769" y="1085669"/>
                  </a:lnTo>
                  <a:lnTo>
                    <a:pt x="849323" y="914248"/>
                  </a:lnTo>
                  <a:lnTo>
                    <a:pt x="990877" y="771396"/>
                  </a:lnTo>
                  <a:lnTo>
                    <a:pt x="1132431" y="571405"/>
                  </a:lnTo>
                  <a:lnTo>
                    <a:pt x="1273984" y="428553"/>
                  </a:lnTo>
                  <a:lnTo>
                    <a:pt x="1415538" y="371413"/>
                  </a:lnTo>
                  <a:lnTo>
                    <a:pt x="1557092" y="285702"/>
                  </a:lnTo>
                  <a:lnTo>
                    <a:pt x="1698646" y="257132"/>
                  </a:lnTo>
                  <a:lnTo>
                    <a:pt x="1840200" y="199991"/>
                  </a:lnTo>
                  <a:lnTo>
                    <a:pt x="1981754" y="28570"/>
                  </a:lnTo>
                  <a:lnTo>
                    <a:pt x="2123308" y="85710"/>
                  </a:lnTo>
                  <a:lnTo>
                    <a:pt x="2264862" y="114281"/>
                  </a:lnTo>
                  <a:lnTo>
                    <a:pt x="2406416" y="28570"/>
                  </a:lnTo>
                  <a:lnTo>
                    <a:pt x="2547969" y="142851"/>
                  </a:lnTo>
                  <a:lnTo>
                    <a:pt x="2689523" y="114281"/>
                  </a:lnTo>
                  <a:lnTo>
                    <a:pt x="2831077" y="85710"/>
                  </a:lnTo>
                  <a:lnTo>
                    <a:pt x="2972631" y="57140"/>
                  </a:lnTo>
                  <a:lnTo>
                    <a:pt x="3114185" y="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428512"/>
            </a:xfrm>
            <a:custGeom>
              <a:avLst/>
              <a:pathLst>
                <a:path w="3397293" h="1428512">
                  <a:moveTo>
                    <a:pt x="0" y="1428512"/>
                  </a:moveTo>
                  <a:lnTo>
                    <a:pt x="141553" y="1371372"/>
                  </a:lnTo>
                  <a:lnTo>
                    <a:pt x="283107" y="1285661"/>
                  </a:lnTo>
                  <a:lnTo>
                    <a:pt x="424661" y="1228520"/>
                  </a:lnTo>
                  <a:lnTo>
                    <a:pt x="566215" y="1142810"/>
                  </a:lnTo>
                  <a:lnTo>
                    <a:pt x="707769" y="1085669"/>
                  </a:lnTo>
                  <a:lnTo>
                    <a:pt x="849323" y="914248"/>
                  </a:lnTo>
                  <a:lnTo>
                    <a:pt x="990877" y="771396"/>
                  </a:lnTo>
                  <a:lnTo>
                    <a:pt x="1132431" y="571405"/>
                  </a:lnTo>
                  <a:lnTo>
                    <a:pt x="1273984" y="428553"/>
                  </a:lnTo>
                  <a:lnTo>
                    <a:pt x="1415538" y="371413"/>
                  </a:lnTo>
                  <a:lnTo>
                    <a:pt x="1557092" y="285702"/>
                  </a:lnTo>
                  <a:lnTo>
                    <a:pt x="1698646" y="257132"/>
                  </a:lnTo>
                  <a:lnTo>
                    <a:pt x="1840200" y="199991"/>
                  </a:lnTo>
                  <a:lnTo>
                    <a:pt x="1981754" y="28570"/>
                  </a:lnTo>
                  <a:lnTo>
                    <a:pt x="2123308" y="85710"/>
                  </a:lnTo>
                  <a:lnTo>
                    <a:pt x="2264862" y="114281"/>
                  </a:lnTo>
                  <a:lnTo>
                    <a:pt x="2406416" y="28570"/>
                  </a:lnTo>
                  <a:lnTo>
                    <a:pt x="2547969" y="142851"/>
                  </a:lnTo>
                  <a:lnTo>
                    <a:pt x="2689523" y="114281"/>
                  </a:lnTo>
                  <a:lnTo>
                    <a:pt x="2831077" y="85710"/>
                  </a:lnTo>
                  <a:lnTo>
                    <a:pt x="2972631" y="57140"/>
                  </a:lnTo>
                  <a:lnTo>
                    <a:pt x="3114185" y="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9012" y="472419"/>
              <a:ext cx="23211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Niger, 2000-2024</a:t>
              </a:r>
            </a:p>
          </p:txBody>
        </p:sp>
        <p:sp>
          <p:nvSpPr>
            <p:cNvPr id="63" name="pl63"/>
            <p:cNvSpPr/>
            <p:nvPr/>
          </p:nvSpPr>
          <p:spPr>
            <a:xfrm>
              <a:off x="5267799" y="30655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65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655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65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656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65663"/>
              <a:ext cx="3397293" cy="2499896"/>
            </a:xfrm>
            <a:custGeom>
              <a:avLst/>
              <a:pathLst>
                <a:path w="3397293" h="2499896">
                  <a:moveTo>
                    <a:pt x="0" y="2499896"/>
                  </a:moveTo>
                  <a:lnTo>
                    <a:pt x="141553" y="2399901"/>
                  </a:lnTo>
                  <a:lnTo>
                    <a:pt x="283107" y="2249907"/>
                  </a:lnTo>
                  <a:lnTo>
                    <a:pt x="424661" y="2149911"/>
                  </a:lnTo>
                  <a:lnTo>
                    <a:pt x="566215" y="1999917"/>
                  </a:lnTo>
                  <a:lnTo>
                    <a:pt x="707769" y="1899921"/>
                  </a:lnTo>
                  <a:lnTo>
                    <a:pt x="849323" y="1599934"/>
                  </a:lnTo>
                  <a:lnTo>
                    <a:pt x="990877" y="1349944"/>
                  </a:lnTo>
                  <a:lnTo>
                    <a:pt x="1132431" y="999958"/>
                  </a:lnTo>
                  <a:lnTo>
                    <a:pt x="1273984" y="749969"/>
                  </a:lnTo>
                  <a:lnTo>
                    <a:pt x="1415538" y="649973"/>
                  </a:lnTo>
                  <a:lnTo>
                    <a:pt x="1557092" y="499979"/>
                  </a:lnTo>
                  <a:lnTo>
                    <a:pt x="1698646" y="449981"/>
                  </a:lnTo>
                  <a:lnTo>
                    <a:pt x="1840200" y="349985"/>
                  </a:lnTo>
                  <a:lnTo>
                    <a:pt x="1981754" y="49997"/>
                  </a:lnTo>
                  <a:lnTo>
                    <a:pt x="2123308" y="149993"/>
                  </a:lnTo>
                  <a:lnTo>
                    <a:pt x="2264862" y="199991"/>
                  </a:lnTo>
                  <a:lnTo>
                    <a:pt x="2406416" y="49997"/>
                  </a:lnTo>
                  <a:lnTo>
                    <a:pt x="2547969" y="249989"/>
                  </a:lnTo>
                  <a:lnTo>
                    <a:pt x="2689523" y="199991"/>
                  </a:lnTo>
                  <a:lnTo>
                    <a:pt x="2831077" y="149993"/>
                  </a:lnTo>
                  <a:lnTo>
                    <a:pt x="2972631" y="99995"/>
                  </a:lnTo>
                  <a:lnTo>
                    <a:pt x="3114185" y="0"/>
                  </a:lnTo>
                  <a:lnTo>
                    <a:pt x="3255739" y="99995"/>
                  </a:lnTo>
                  <a:lnTo>
                    <a:pt x="3397293" y="49997"/>
                  </a:lnTo>
                </a:path>
              </a:pathLst>
            </a:custGeom>
            <a:ln w="27101" cap="flat">
              <a:solidFill>
                <a:srgbClr val="0058AB">
                  <a:alpha val="100000"/>
                </a:srgbClr>
              </a:solidFill>
              <a:prstDash val="solid"/>
              <a:round/>
            </a:ln>
          </p:spPr>
          <p:txBody>
            <a:bodyPr/>
            <a:lstStyle/>
            <a:p/>
          </p:txBody>
        </p:sp>
        <p:sp>
          <p:nvSpPr>
            <p:cNvPr id="77" name="pl77"/>
            <p:cNvSpPr/>
            <p:nvPr/>
          </p:nvSpPr>
          <p:spPr>
            <a:xfrm>
              <a:off x="5437664" y="1565655"/>
              <a:ext cx="3397293" cy="399983"/>
            </a:xfrm>
            <a:custGeom>
              <a:avLst/>
              <a:pathLst>
                <a:path w="3397293" h="399983">
                  <a:moveTo>
                    <a:pt x="0" y="399983"/>
                  </a:moveTo>
                  <a:lnTo>
                    <a:pt x="141553" y="349985"/>
                  </a:lnTo>
                  <a:lnTo>
                    <a:pt x="283107" y="349985"/>
                  </a:lnTo>
                  <a:lnTo>
                    <a:pt x="424661" y="299987"/>
                  </a:lnTo>
                  <a:lnTo>
                    <a:pt x="566215" y="249989"/>
                  </a:lnTo>
                  <a:lnTo>
                    <a:pt x="707769" y="199991"/>
                  </a:lnTo>
                  <a:lnTo>
                    <a:pt x="849323" y="149993"/>
                  </a:lnTo>
                  <a:lnTo>
                    <a:pt x="990877" y="149993"/>
                  </a:lnTo>
                  <a:lnTo>
                    <a:pt x="1132431" y="99995"/>
                  </a:lnTo>
                  <a:lnTo>
                    <a:pt x="1273984" y="49997"/>
                  </a:lnTo>
                  <a:lnTo>
                    <a:pt x="1415538" y="49997"/>
                  </a:lnTo>
                  <a:lnTo>
                    <a:pt x="1557092" y="49997"/>
                  </a:lnTo>
                  <a:lnTo>
                    <a:pt x="1698646" y="49997"/>
                  </a:lnTo>
                  <a:lnTo>
                    <a:pt x="1840200" y="49997"/>
                  </a:lnTo>
                  <a:lnTo>
                    <a:pt x="1981754" y="49997"/>
                  </a:lnTo>
                  <a:lnTo>
                    <a:pt x="2123308" y="49997"/>
                  </a:lnTo>
                  <a:lnTo>
                    <a:pt x="2264862" y="0"/>
                  </a:lnTo>
                  <a:lnTo>
                    <a:pt x="2406416" y="0"/>
                  </a:lnTo>
                  <a:lnTo>
                    <a:pt x="2547969" y="0"/>
                  </a:lnTo>
                  <a:lnTo>
                    <a:pt x="2689523" y="0"/>
                  </a:lnTo>
                  <a:lnTo>
                    <a:pt x="2831077" y="99995"/>
                  </a:lnTo>
                  <a:lnTo>
                    <a:pt x="2972631" y="149993"/>
                  </a:lnTo>
                  <a:lnTo>
                    <a:pt x="3114185" y="49997"/>
                  </a:lnTo>
                  <a:lnTo>
                    <a:pt x="3255739" y="49997"/>
                  </a:lnTo>
                  <a:lnTo>
                    <a:pt x="3397293" y="49997"/>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15657"/>
              <a:ext cx="3397293" cy="1199950"/>
            </a:xfrm>
            <a:custGeom>
              <a:avLst/>
              <a:pathLst>
                <a:path w="3397293" h="1199950">
                  <a:moveTo>
                    <a:pt x="0" y="1199950"/>
                  </a:moveTo>
                  <a:lnTo>
                    <a:pt x="141553" y="1199950"/>
                  </a:lnTo>
                  <a:lnTo>
                    <a:pt x="283107" y="1149952"/>
                  </a:lnTo>
                  <a:lnTo>
                    <a:pt x="424661" y="1049956"/>
                  </a:lnTo>
                  <a:lnTo>
                    <a:pt x="566215" y="899962"/>
                  </a:lnTo>
                  <a:lnTo>
                    <a:pt x="707769" y="749969"/>
                  </a:lnTo>
                  <a:lnTo>
                    <a:pt x="849323" y="649973"/>
                  </a:lnTo>
                  <a:lnTo>
                    <a:pt x="990877" y="549977"/>
                  </a:lnTo>
                  <a:lnTo>
                    <a:pt x="1132431" y="299987"/>
                  </a:lnTo>
                  <a:lnTo>
                    <a:pt x="1273984" y="99995"/>
                  </a:lnTo>
                  <a:lnTo>
                    <a:pt x="1415538" y="399983"/>
                  </a:lnTo>
                  <a:lnTo>
                    <a:pt x="1557092" y="499979"/>
                  </a:lnTo>
                  <a:lnTo>
                    <a:pt x="1698646" y="699971"/>
                  </a:lnTo>
                  <a:lnTo>
                    <a:pt x="1840200" y="749969"/>
                  </a:lnTo>
                  <a:lnTo>
                    <a:pt x="1981754" y="549977"/>
                  </a:lnTo>
                  <a:lnTo>
                    <a:pt x="2123308" y="499979"/>
                  </a:lnTo>
                  <a:lnTo>
                    <a:pt x="2264862" y="249989"/>
                  </a:lnTo>
                  <a:lnTo>
                    <a:pt x="2406416" y="199991"/>
                  </a:lnTo>
                  <a:lnTo>
                    <a:pt x="2547969" y="149993"/>
                  </a:lnTo>
                  <a:lnTo>
                    <a:pt x="2689523" y="49997"/>
                  </a:lnTo>
                  <a:lnTo>
                    <a:pt x="2831077" y="149993"/>
                  </a:lnTo>
                  <a:lnTo>
                    <a:pt x="2972631" y="199991"/>
                  </a:lnTo>
                  <a:lnTo>
                    <a:pt x="3114185" y="199991"/>
                  </a:lnTo>
                  <a:lnTo>
                    <a:pt x="3255739" y="49997"/>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56565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65663"/>
              <a:ext cx="3397293" cy="2499896"/>
            </a:xfrm>
            <a:custGeom>
              <a:avLst/>
              <a:pathLst>
                <a:path w="3397293" h="2499896">
                  <a:moveTo>
                    <a:pt x="0" y="2499896"/>
                  </a:moveTo>
                  <a:lnTo>
                    <a:pt x="141553" y="2399901"/>
                  </a:lnTo>
                  <a:lnTo>
                    <a:pt x="283107" y="2249907"/>
                  </a:lnTo>
                  <a:lnTo>
                    <a:pt x="424661" y="2149911"/>
                  </a:lnTo>
                  <a:lnTo>
                    <a:pt x="566215" y="1999917"/>
                  </a:lnTo>
                  <a:lnTo>
                    <a:pt x="707769" y="1899921"/>
                  </a:lnTo>
                  <a:lnTo>
                    <a:pt x="849323" y="1599934"/>
                  </a:lnTo>
                  <a:lnTo>
                    <a:pt x="990877" y="1349944"/>
                  </a:lnTo>
                  <a:lnTo>
                    <a:pt x="1132431" y="999958"/>
                  </a:lnTo>
                  <a:lnTo>
                    <a:pt x="1273984" y="749969"/>
                  </a:lnTo>
                  <a:lnTo>
                    <a:pt x="1415538" y="649973"/>
                  </a:lnTo>
                  <a:lnTo>
                    <a:pt x="1557092" y="499979"/>
                  </a:lnTo>
                  <a:lnTo>
                    <a:pt x="1698646" y="449981"/>
                  </a:lnTo>
                  <a:lnTo>
                    <a:pt x="1840200" y="349985"/>
                  </a:lnTo>
                  <a:lnTo>
                    <a:pt x="1981754" y="49997"/>
                  </a:lnTo>
                  <a:lnTo>
                    <a:pt x="2123308" y="149993"/>
                  </a:lnTo>
                  <a:lnTo>
                    <a:pt x="2264862" y="199991"/>
                  </a:lnTo>
                  <a:lnTo>
                    <a:pt x="2406416" y="49997"/>
                  </a:lnTo>
                  <a:lnTo>
                    <a:pt x="2547969" y="249989"/>
                  </a:lnTo>
                  <a:lnTo>
                    <a:pt x="2689523" y="199991"/>
                  </a:lnTo>
                  <a:lnTo>
                    <a:pt x="2831077" y="149993"/>
                  </a:lnTo>
                  <a:lnTo>
                    <a:pt x="2972631" y="99995"/>
                  </a:lnTo>
                  <a:lnTo>
                    <a:pt x="3114185" y="0"/>
                  </a:lnTo>
                  <a:lnTo>
                    <a:pt x="3255739" y="99995"/>
                  </a:lnTo>
                  <a:lnTo>
                    <a:pt x="3397293" y="4999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185671"/>
              <a:ext cx="0" cy="2679889"/>
            </a:xfrm>
            <a:custGeom>
              <a:avLst/>
              <a:pathLst>
                <a:path w="0" h="2679889">
                  <a:moveTo>
                    <a:pt x="0" y="267988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185671"/>
              <a:ext cx="0" cy="2079914"/>
            </a:xfrm>
            <a:custGeom>
              <a:avLst/>
              <a:pathLst>
                <a:path w="0" h="2079914">
                  <a:moveTo>
                    <a:pt x="0" y="207991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185671"/>
              <a:ext cx="0" cy="829965"/>
            </a:xfrm>
            <a:custGeom>
              <a:avLst/>
              <a:pathLst>
                <a:path w="0" h="829965">
                  <a:moveTo>
                    <a:pt x="0" y="82996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185671"/>
              <a:ext cx="0" cy="329986"/>
            </a:xfrm>
            <a:custGeom>
              <a:avLst/>
              <a:pathLst>
                <a:path w="0" h="329986">
                  <a:moveTo>
                    <a:pt x="0" y="3299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185671"/>
              <a:ext cx="0" cy="379984"/>
            </a:xfrm>
            <a:custGeom>
              <a:avLst/>
              <a:pathLst>
                <a:path w="0" h="379984">
                  <a:moveTo>
                    <a:pt x="0" y="3799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185671"/>
              <a:ext cx="0" cy="279988"/>
            </a:xfrm>
            <a:custGeom>
              <a:avLst/>
              <a:pathLst>
                <a:path w="0" h="279988">
                  <a:moveTo>
                    <a:pt x="0" y="2799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185671"/>
              <a:ext cx="0" cy="229990"/>
            </a:xfrm>
            <a:custGeom>
              <a:avLst/>
              <a:pathLst>
                <a:path w="0" h="229990">
                  <a:moveTo>
                    <a:pt x="0" y="2299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65663"/>
              <a:ext cx="3397293" cy="2499896"/>
            </a:xfrm>
            <a:custGeom>
              <a:avLst/>
              <a:pathLst>
                <a:path w="3397293" h="2499896">
                  <a:moveTo>
                    <a:pt x="0" y="2499896"/>
                  </a:moveTo>
                  <a:lnTo>
                    <a:pt x="141553" y="2399901"/>
                  </a:lnTo>
                  <a:lnTo>
                    <a:pt x="283107" y="2249907"/>
                  </a:lnTo>
                  <a:lnTo>
                    <a:pt x="424661" y="2149911"/>
                  </a:lnTo>
                  <a:lnTo>
                    <a:pt x="566215" y="1999917"/>
                  </a:lnTo>
                  <a:lnTo>
                    <a:pt x="707769" y="1899921"/>
                  </a:lnTo>
                  <a:lnTo>
                    <a:pt x="849323" y="1599934"/>
                  </a:lnTo>
                  <a:lnTo>
                    <a:pt x="990877" y="1349944"/>
                  </a:lnTo>
                  <a:lnTo>
                    <a:pt x="1132431" y="999958"/>
                  </a:lnTo>
                  <a:lnTo>
                    <a:pt x="1273984" y="749969"/>
                  </a:lnTo>
                  <a:lnTo>
                    <a:pt x="1415538" y="649973"/>
                  </a:lnTo>
                  <a:lnTo>
                    <a:pt x="1557092" y="499979"/>
                  </a:lnTo>
                  <a:lnTo>
                    <a:pt x="1698646" y="449981"/>
                  </a:lnTo>
                  <a:lnTo>
                    <a:pt x="1840200" y="349985"/>
                  </a:lnTo>
                  <a:lnTo>
                    <a:pt x="1981754" y="49997"/>
                  </a:lnTo>
                  <a:lnTo>
                    <a:pt x="2123308" y="149993"/>
                  </a:lnTo>
                  <a:lnTo>
                    <a:pt x="2264862" y="199991"/>
                  </a:lnTo>
                  <a:lnTo>
                    <a:pt x="2406416" y="49997"/>
                  </a:lnTo>
                  <a:lnTo>
                    <a:pt x="2547969" y="249989"/>
                  </a:lnTo>
                  <a:lnTo>
                    <a:pt x="2689523" y="199991"/>
                  </a:lnTo>
                  <a:lnTo>
                    <a:pt x="2831077" y="149993"/>
                  </a:lnTo>
                  <a:lnTo>
                    <a:pt x="2972631" y="99995"/>
                  </a:lnTo>
                  <a:lnTo>
                    <a:pt x="3114185" y="0"/>
                  </a:lnTo>
                  <a:lnTo>
                    <a:pt x="3255739" y="99995"/>
                  </a:lnTo>
                  <a:lnTo>
                    <a:pt x="3397293" y="4999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12523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0" name="tx90"/>
            <p:cNvSpPr/>
            <p:nvPr/>
          </p:nvSpPr>
          <p:spPr>
            <a:xfrm>
              <a:off x="6067093" y="112517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1" name="tx91"/>
            <p:cNvSpPr/>
            <p:nvPr/>
          </p:nvSpPr>
          <p:spPr>
            <a:xfrm>
              <a:off x="6805008" y="11252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530827" y="1126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1252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126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1251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4765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134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5134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135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865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254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642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030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559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94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336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6056581" cy="149993"/>
            </a:xfrm>
            <a:prstGeom prst="rect">
              <a:avLst/>
            </a:prstGeom>
            <a:solidFill>
              <a:srgbClr val="1CABE2">
                <a:alpha val="80000"/>
              </a:srgbClr>
            </a:solidFill>
          </p:spPr>
          <p:txBody>
            <a:bodyPr/>
            <a:lstStyle/>
            <a:p/>
          </p:txBody>
        </p:sp>
        <p:sp>
          <p:nvSpPr>
            <p:cNvPr id="130" name="rc130"/>
            <p:cNvSpPr/>
            <p:nvPr/>
          </p:nvSpPr>
          <p:spPr>
            <a:xfrm>
              <a:off x="1317178" y="5450161"/>
              <a:ext cx="5160944" cy="149993"/>
            </a:xfrm>
            <a:prstGeom prst="rect">
              <a:avLst/>
            </a:prstGeom>
            <a:solidFill>
              <a:srgbClr val="1CABE2">
                <a:alpha val="80000"/>
              </a:srgbClr>
            </a:solidFill>
          </p:spPr>
          <p:txBody>
            <a:bodyPr/>
            <a:lstStyle/>
            <a:p/>
          </p:txBody>
        </p:sp>
        <p:sp>
          <p:nvSpPr>
            <p:cNvPr id="131" name="tx131"/>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2" name="tx132"/>
            <p:cNvSpPr/>
            <p:nvPr/>
          </p:nvSpPr>
          <p:spPr>
            <a:xfrm>
              <a:off x="6942723"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3" name="tx133"/>
            <p:cNvSpPr/>
            <p:nvPr/>
          </p:nvSpPr>
          <p:spPr>
            <a:xfrm>
              <a:off x="604708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87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675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0635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Niger (95%) was 6 percentage points higher than the global average (89%) and 14 percentage points higher than the average across all WCAR countries (81%).
National DTP1 coverage was 3 percentage points higher than in 2019 (92%).
This equates to 53,000 zero-dose children in 2024 compared to 76,000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F26A21">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Niger ranked number 19 out of 24 countries for lowest DTP1 coverage (based on tied ranks).
Niger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Niger ranked number 10 out of 24 countries with 59,000 zero-dose children.
In 2024, Niger ranked number 10 out of 24 countries with 53,000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451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844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237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630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20229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6481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0409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4337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58265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329580"/>
              <a:ext cx="200644" cy="295955"/>
            </a:xfrm>
            <a:prstGeom prst="rect">
              <a:avLst/>
            </a:prstGeom>
            <a:solidFill>
              <a:srgbClr val="80BD41">
                <a:alpha val="100000"/>
              </a:srgbClr>
            </a:solidFill>
          </p:spPr>
          <p:txBody>
            <a:bodyPr/>
            <a:lstStyle/>
            <a:p/>
          </p:txBody>
        </p:sp>
        <p:sp>
          <p:nvSpPr>
            <p:cNvPr id="28" name="rc28"/>
            <p:cNvSpPr/>
            <p:nvPr/>
          </p:nvSpPr>
          <p:spPr>
            <a:xfrm>
              <a:off x="1423662" y="3755078"/>
              <a:ext cx="200644" cy="470047"/>
            </a:xfrm>
            <a:prstGeom prst="rect">
              <a:avLst/>
            </a:prstGeom>
            <a:solidFill>
              <a:srgbClr val="0058AB">
                <a:alpha val="100000"/>
              </a:srgbClr>
            </a:solidFill>
          </p:spPr>
          <p:txBody>
            <a:bodyPr/>
            <a:lstStyle/>
            <a:p/>
          </p:txBody>
        </p:sp>
        <p:sp>
          <p:nvSpPr>
            <p:cNvPr id="29" name="rc29"/>
            <p:cNvSpPr/>
            <p:nvPr/>
          </p:nvSpPr>
          <p:spPr>
            <a:xfrm>
              <a:off x="1423662" y="4225125"/>
              <a:ext cx="200644" cy="104454"/>
            </a:xfrm>
            <a:prstGeom prst="rect">
              <a:avLst/>
            </a:prstGeom>
            <a:solidFill>
              <a:srgbClr val="1CABE2">
                <a:alpha val="100000"/>
              </a:srgbClr>
            </a:solidFill>
          </p:spPr>
          <p:txBody>
            <a:bodyPr/>
            <a:lstStyle/>
            <a:p/>
          </p:txBody>
        </p:sp>
        <p:sp>
          <p:nvSpPr>
            <p:cNvPr id="30" name="rc30"/>
            <p:cNvSpPr/>
            <p:nvPr/>
          </p:nvSpPr>
          <p:spPr>
            <a:xfrm>
              <a:off x="1646600" y="4302580"/>
              <a:ext cx="200644" cy="322954"/>
            </a:xfrm>
            <a:prstGeom prst="rect">
              <a:avLst/>
            </a:prstGeom>
            <a:solidFill>
              <a:srgbClr val="80BD41">
                <a:alpha val="100000"/>
              </a:srgbClr>
            </a:solidFill>
          </p:spPr>
          <p:txBody>
            <a:bodyPr/>
            <a:lstStyle/>
            <a:p/>
          </p:txBody>
        </p:sp>
        <p:sp>
          <p:nvSpPr>
            <p:cNvPr id="31" name="rc31"/>
            <p:cNvSpPr/>
            <p:nvPr/>
          </p:nvSpPr>
          <p:spPr>
            <a:xfrm>
              <a:off x="1646600" y="3728439"/>
              <a:ext cx="200644" cy="466490"/>
            </a:xfrm>
            <a:prstGeom prst="rect">
              <a:avLst/>
            </a:prstGeom>
            <a:solidFill>
              <a:srgbClr val="0058AB">
                <a:alpha val="100000"/>
              </a:srgbClr>
            </a:solidFill>
          </p:spPr>
          <p:txBody>
            <a:bodyPr/>
            <a:lstStyle/>
            <a:p/>
          </p:txBody>
        </p:sp>
        <p:sp>
          <p:nvSpPr>
            <p:cNvPr id="32" name="rc32"/>
            <p:cNvSpPr/>
            <p:nvPr/>
          </p:nvSpPr>
          <p:spPr>
            <a:xfrm>
              <a:off x="1646600" y="4194929"/>
              <a:ext cx="200644" cy="107651"/>
            </a:xfrm>
            <a:prstGeom prst="rect">
              <a:avLst/>
            </a:prstGeom>
            <a:solidFill>
              <a:srgbClr val="1CABE2">
                <a:alpha val="100000"/>
              </a:srgbClr>
            </a:solidFill>
          </p:spPr>
          <p:txBody>
            <a:bodyPr/>
            <a:lstStyle/>
            <a:p/>
          </p:txBody>
        </p:sp>
        <p:sp>
          <p:nvSpPr>
            <p:cNvPr id="33" name="rc33"/>
            <p:cNvSpPr/>
            <p:nvPr/>
          </p:nvSpPr>
          <p:spPr>
            <a:xfrm>
              <a:off x="1869538" y="4265574"/>
              <a:ext cx="200644" cy="359960"/>
            </a:xfrm>
            <a:prstGeom prst="rect">
              <a:avLst/>
            </a:prstGeom>
            <a:solidFill>
              <a:srgbClr val="80BD41">
                <a:alpha val="100000"/>
              </a:srgbClr>
            </a:solidFill>
          </p:spPr>
          <p:txBody>
            <a:bodyPr/>
            <a:lstStyle/>
            <a:p/>
          </p:txBody>
        </p:sp>
        <p:sp>
          <p:nvSpPr>
            <p:cNvPr id="34" name="rc34"/>
            <p:cNvSpPr/>
            <p:nvPr/>
          </p:nvSpPr>
          <p:spPr>
            <a:xfrm>
              <a:off x="1869538" y="3702557"/>
              <a:ext cx="200644" cy="452259"/>
            </a:xfrm>
            <a:prstGeom prst="rect">
              <a:avLst/>
            </a:prstGeom>
            <a:solidFill>
              <a:srgbClr val="0058AB">
                <a:alpha val="100000"/>
              </a:srgbClr>
            </a:solidFill>
          </p:spPr>
          <p:txBody>
            <a:bodyPr/>
            <a:lstStyle/>
            <a:p/>
          </p:txBody>
        </p:sp>
        <p:sp>
          <p:nvSpPr>
            <p:cNvPr id="35" name="rc35"/>
            <p:cNvSpPr/>
            <p:nvPr/>
          </p:nvSpPr>
          <p:spPr>
            <a:xfrm>
              <a:off x="1869538" y="4154816"/>
              <a:ext cx="200644" cy="110757"/>
            </a:xfrm>
            <a:prstGeom prst="rect">
              <a:avLst/>
            </a:prstGeom>
            <a:solidFill>
              <a:srgbClr val="1CABE2">
                <a:alpha val="100000"/>
              </a:srgbClr>
            </a:solidFill>
          </p:spPr>
          <p:txBody>
            <a:bodyPr/>
            <a:lstStyle/>
            <a:p/>
          </p:txBody>
        </p:sp>
        <p:sp>
          <p:nvSpPr>
            <p:cNvPr id="36" name="rc36"/>
            <p:cNvSpPr/>
            <p:nvPr/>
          </p:nvSpPr>
          <p:spPr>
            <a:xfrm>
              <a:off x="2092476" y="4235824"/>
              <a:ext cx="200644" cy="389711"/>
            </a:xfrm>
            <a:prstGeom prst="rect">
              <a:avLst/>
            </a:prstGeom>
            <a:solidFill>
              <a:srgbClr val="80BD41">
                <a:alpha val="100000"/>
              </a:srgbClr>
            </a:solidFill>
          </p:spPr>
          <p:txBody>
            <a:bodyPr/>
            <a:lstStyle/>
            <a:p/>
          </p:txBody>
        </p:sp>
        <p:sp>
          <p:nvSpPr>
            <p:cNvPr id="37" name="rc37"/>
            <p:cNvSpPr/>
            <p:nvPr/>
          </p:nvSpPr>
          <p:spPr>
            <a:xfrm>
              <a:off x="2092476" y="3675019"/>
              <a:ext cx="200644" cy="446742"/>
            </a:xfrm>
            <a:prstGeom prst="rect">
              <a:avLst/>
            </a:prstGeom>
            <a:solidFill>
              <a:srgbClr val="0058AB">
                <a:alpha val="100000"/>
              </a:srgbClr>
            </a:solidFill>
          </p:spPr>
          <p:txBody>
            <a:bodyPr/>
            <a:lstStyle/>
            <a:p/>
          </p:txBody>
        </p:sp>
        <p:sp>
          <p:nvSpPr>
            <p:cNvPr id="38" name="rc38"/>
            <p:cNvSpPr/>
            <p:nvPr/>
          </p:nvSpPr>
          <p:spPr>
            <a:xfrm>
              <a:off x="2092476" y="4121762"/>
              <a:ext cx="200644" cy="114062"/>
            </a:xfrm>
            <a:prstGeom prst="rect">
              <a:avLst/>
            </a:prstGeom>
            <a:solidFill>
              <a:srgbClr val="1CABE2">
                <a:alpha val="100000"/>
              </a:srgbClr>
            </a:solidFill>
          </p:spPr>
          <p:txBody>
            <a:bodyPr/>
            <a:lstStyle/>
            <a:p/>
          </p:txBody>
        </p:sp>
        <p:sp>
          <p:nvSpPr>
            <p:cNvPr id="39" name="rc39"/>
            <p:cNvSpPr/>
            <p:nvPr/>
          </p:nvSpPr>
          <p:spPr>
            <a:xfrm>
              <a:off x="2315413" y="4204443"/>
              <a:ext cx="200644" cy="421092"/>
            </a:xfrm>
            <a:prstGeom prst="rect">
              <a:avLst/>
            </a:prstGeom>
            <a:solidFill>
              <a:srgbClr val="80BD41">
                <a:alpha val="100000"/>
              </a:srgbClr>
            </a:solidFill>
          </p:spPr>
          <p:txBody>
            <a:bodyPr/>
            <a:lstStyle/>
            <a:p/>
          </p:txBody>
        </p:sp>
        <p:sp>
          <p:nvSpPr>
            <p:cNvPr id="40" name="rc40"/>
            <p:cNvSpPr/>
            <p:nvPr/>
          </p:nvSpPr>
          <p:spPr>
            <a:xfrm>
              <a:off x="2315413" y="3646252"/>
              <a:ext cx="200644" cy="430884"/>
            </a:xfrm>
            <a:prstGeom prst="rect">
              <a:avLst/>
            </a:prstGeom>
            <a:solidFill>
              <a:srgbClr val="0058AB">
                <a:alpha val="100000"/>
              </a:srgbClr>
            </a:solidFill>
          </p:spPr>
          <p:txBody>
            <a:bodyPr/>
            <a:lstStyle/>
            <a:p/>
          </p:txBody>
        </p:sp>
        <p:sp>
          <p:nvSpPr>
            <p:cNvPr id="41" name="rc41"/>
            <p:cNvSpPr/>
            <p:nvPr/>
          </p:nvSpPr>
          <p:spPr>
            <a:xfrm>
              <a:off x="2315413" y="4077136"/>
              <a:ext cx="200644" cy="127306"/>
            </a:xfrm>
            <a:prstGeom prst="rect">
              <a:avLst/>
            </a:prstGeom>
            <a:solidFill>
              <a:srgbClr val="1CABE2">
                <a:alpha val="100000"/>
              </a:srgbClr>
            </a:solidFill>
          </p:spPr>
          <p:txBody>
            <a:bodyPr/>
            <a:lstStyle/>
            <a:p/>
          </p:txBody>
        </p:sp>
        <p:sp>
          <p:nvSpPr>
            <p:cNvPr id="42" name="rc42"/>
            <p:cNvSpPr/>
            <p:nvPr/>
          </p:nvSpPr>
          <p:spPr>
            <a:xfrm>
              <a:off x="2538351" y="4170994"/>
              <a:ext cx="200644" cy="454541"/>
            </a:xfrm>
            <a:prstGeom prst="rect">
              <a:avLst/>
            </a:prstGeom>
            <a:solidFill>
              <a:srgbClr val="80BD41">
                <a:alpha val="100000"/>
              </a:srgbClr>
            </a:solidFill>
          </p:spPr>
          <p:txBody>
            <a:bodyPr/>
            <a:lstStyle/>
            <a:p/>
          </p:txBody>
        </p:sp>
        <p:sp>
          <p:nvSpPr>
            <p:cNvPr id="43" name="rc43"/>
            <p:cNvSpPr/>
            <p:nvPr/>
          </p:nvSpPr>
          <p:spPr>
            <a:xfrm>
              <a:off x="2538351" y="3615444"/>
              <a:ext cx="200644" cy="424238"/>
            </a:xfrm>
            <a:prstGeom prst="rect">
              <a:avLst/>
            </a:prstGeom>
            <a:solidFill>
              <a:srgbClr val="0058AB">
                <a:alpha val="100000"/>
              </a:srgbClr>
            </a:solidFill>
          </p:spPr>
          <p:txBody>
            <a:bodyPr/>
            <a:lstStyle/>
            <a:p/>
          </p:txBody>
        </p:sp>
        <p:sp>
          <p:nvSpPr>
            <p:cNvPr id="44" name="rc44"/>
            <p:cNvSpPr/>
            <p:nvPr/>
          </p:nvSpPr>
          <p:spPr>
            <a:xfrm>
              <a:off x="2538351" y="4039683"/>
              <a:ext cx="200644" cy="131311"/>
            </a:xfrm>
            <a:prstGeom prst="rect">
              <a:avLst/>
            </a:prstGeom>
            <a:solidFill>
              <a:srgbClr val="1CABE2">
                <a:alpha val="100000"/>
              </a:srgbClr>
            </a:solidFill>
          </p:spPr>
          <p:txBody>
            <a:bodyPr/>
            <a:lstStyle/>
            <a:p/>
          </p:txBody>
        </p:sp>
        <p:sp>
          <p:nvSpPr>
            <p:cNvPr id="45" name="rc45"/>
            <p:cNvSpPr/>
            <p:nvPr/>
          </p:nvSpPr>
          <p:spPr>
            <a:xfrm>
              <a:off x="2761289" y="4084629"/>
              <a:ext cx="200644" cy="540905"/>
            </a:xfrm>
            <a:prstGeom prst="rect">
              <a:avLst/>
            </a:prstGeom>
            <a:solidFill>
              <a:srgbClr val="80BD41">
                <a:alpha val="100000"/>
              </a:srgbClr>
            </a:solidFill>
          </p:spPr>
          <p:txBody>
            <a:bodyPr/>
            <a:lstStyle/>
            <a:p/>
          </p:txBody>
        </p:sp>
        <p:sp>
          <p:nvSpPr>
            <p:cNvPr id="46" name="rc46"/>
            <p:cNvSpPr/>
            <p:nvPr/>
          </p:nvSpPr>
          <p:spPr>
            <a:xfrm>
              <a:off x="2761289" y="3585330"/>
              <a:ext cx="200644" cy="374473"/>
            </a:xfrm>
            <a:prstGeom prst="rect">
              <a:avLst/>
            </a:prstGeom>
            <a:solidFill>
              <a:srgbClr val="0058AB">
                <a:alpha val="100000"/>
              </a:srgbClr>
            </a:solidFill>
          </p:spPr>
          <p:txBody>
            <a:bodyPr/>
            <a:lstStyle/>
            <a:p/>
          </p:txBody>
        </p:sp>
        <p:sp>
          <p:nvSpPr>
            <p:cNvPr id="47" name="rc47"/>
            <p:cNvSpPr/>
            <p:nvPr/>
          </p:nvSpPr>
          <p:spPr>
            <a:xfrm>
              <a:off x="2761289" y="3959804"/>
              <a:ext cx="200644" cy="124825"/>
            </a:xfrm>
            <a:prstGeom prst="rect">
              <a:avLst/>
            </a:prstGeom>
            <a:solidFill>
              <a:srgbClr val="1CABE2">
                <a:alpha val="100000"/>
              </a:srgbClr>
            </a:solidFill>
          </p:spPr>
          <p:txBody>
            <a:bodyPr/>
            <a:lstStyle/>
            <a:p/>
          </p:txBody>
        </p:sp>
        <p:sp>
          <p:nvSpPr>
            <p:cNvPr id="48" name="rc48"/>
            <p:cNvSpPr/>
            <p:nvPr/>
          </p:nvSpPr>
          <p:spPr>
            <a:xfrm>
              <a:off x="2984227" y="4003223"/>
              <a:ext cx="200644" cy="622312"/>
            </a:xfrm>
            <a:prstGeom prst="rect">
              <a:avLst/>
            </a:prstGeom>
            <a:solidFill>
              <a:srgbClr val="80BD41">
                <a:alpha val="100000"/>
              </a:srgbClr>
            </a:solidFill>
          </p:spPr>
          <p:txBody>
            <a:bodyPr/>
            <a:lstStyle/>
            <a:p/>
          </p:txBody>
        </p:sp>
        <p:sp>
          <p:nvSpPr>
            <p:cNvPr id="49" name="rc49"/>
            <p:cNvSpPr/>
            <p:nvPr/>
          </p:nvSpPr>
          <p:spPr>
            <a:xfrm>
              <a:off x="2984227" y="3552584"/>
              <a:ext cx="200644" cy="332614"/>
            </a:xfrm>
            <a:prstGeom prst="rect">
              <a:avLst/>
            </a:prstGeom>
            <a:solidFill>
              <a:srgbClr val="0058AB">
                <a:alpha val="100000"/>
              </a:srgbClr>
            </a:solidFill>
          </p:spPr>
          <p:txBody>
            <a:bodyPr/>
            <a:lstStyle/>
            <a:p/>
          </p:txBody>
        </p:sp>
        <p:sp>
          <p:nvSpPr>
            <p:cNvPr id="50" name="rc50"/>
            <p:cNvSpPr/>
            <p:nvPr/>
          </p:nvSpPr>
          <p:spPr>
            <a:xfrm>
              <a:off x="2984227" y="3885199"/>
              <a:ext cx="200644" cy="118024"/>
            </a:xfrm>
            <a:prstGeom prst="rect">
              <a:avLst/>
            </a:prstGeom>
            <a:solidFill>
              <a:srgbClr val="1CABE2">
                <a:alpha val="100000"/>
              </a:srgbClr>
            </a:solidFill>
          </p:spPr>
          <p:txBody>
            <a:bodyPr/>
            <a:lstStyle/>
            <a:p/>
          </p:txBody>
        </p:sp>
        <p:sp>
          <p:nvSpPr>
            <p:cNvPr id="51" name="rc51"/>
            <p:cNvSpPr/>
            <p:nvPr/>
          </p:nvSpPr>
          <p:spPr>
            <a:xfrm>
              <a:off x="3207165" y="3884773"/>
              <a:ext cx="200644" cy="740762"/>
            </a:xfrm>
            <a:prstGeom prst="rect">
              <a:avLst/>
            </a:prstGeom>
            <a:solidFill>
              <a:srgbClr val="80BD41">
                <a:alpha val="100000"/>
              </a:srgbClr>
            </a:solidFill>
          </p:spPr>
          <p:txBody>
            <a:bodyPr/>
            <a:lstStyle/>
            <a:p/>
          </p:txBody>
        </p:sp>
        <p:sp>
          <p:nvSpPr>
            <p:cNvPr id="52" name="rc52"/>
            <p:cNvSpPr/>
            <p:nvPr/>
          </p:nvSpPr>
          <p:spPr>
            <a:xfrm>
              <a:off x="3207165" y="3519919"/>
              <a:ext cx="200644" cy="265348"/>
            </a:xfrm>
            <a:prstGeom prst="rect">
              <a:avLst/>
            </a:prstGeom>
            <a:solidFill>
              <a:srgbClr val="0058AB">
                <a:alpha val="100000"/>
              </a:srgbClr>
            </a:solidFill>
          </p:spPr>
          <p:txBody>
            <a:bodyPr/>
            <a:lstStyle/>
            <a:p/>
          </p:txBody>
        </p:sp>
        <p:sp>
          <p:nvSpPr>
            <p:cNvPr id="53" name="rc53"/>
            <p:cNvSpPr/>
            <p:nvPr/>
          </p:nvSpPr>
          <p:spPr>
            <a:xfrm>
              <a:off x="3207165" y="3785267"/>
              <a:ext cx="200644" cy="99505"/>
            </a:xfrm>
            <a:prstGeom prst="rect">
              <a:avLst/>
            </a:prstGeom>
            <a:solidFill>
              <a:srgbClr val="1CABE2">
                <a:alpha val="100000"/>
              </a:srgbClr>
            </a:solidFill>
          </p:spPr>
          <p:txBody>
            <a:bodyPr/>
            <a:lstStyle/>
            <a:p/>
          </p:txBody>
        </p:sp>
        <p:sp>
          <p:nvSpPr>
            <p:cNvPr id="54" name="rc54"/>
            <p:cNvSpPr/>
            <p:nvPr/>
          </p:nvSpPr>
          <p:spPr>
            <a:xfrm>
              <a:off x="3430103" y="3815905"/>
              <a:ext cx="200644" cy="809630"/>
            </a:xfrm>
            <a:prstGeom prst="rect">
              <a:avLst/>
            </a:prstGeom>
            <a:solidFill>
              <a:srgbClr val="80BD41">
                <a:alpha val="100000"/>
              </a:srgbClr>
            </a:solidFill>
          </p:spPr>
          <p:txBody>
            <a:bodyPr/>
            <a:lstStyle/>
            <a:p/>
          </p:txBody>
        </p:sp>
        <p:sp>
          <p:nvSpPr>
            <p:cNvPr id="55" name="rc55"/>
            <p:cNvSpPr/>
            <p:nvPr/>
          </p:nvSpPr>
          <p:spPr>
            <a:xfrm>
              <a:off x="3430103" y="3485210"/>
              <a:ext cx="200644" cy="216662"/>
            </a:xfrm>
            <a:prstGeom prst="rect">
              <a:avLst/>
            </a:prstGeom>
            <a:solidFill>
              <a:srgbClr val="0058AB">
                <a:alpha val="100000"/>
              </a:srgbClr>
            </a:solidFill>
          </p:spPr>
          <p:txBody>
            <a:bodyPr/>
            <a:lstStyle/>
            <a:p/>
          </p:txBody>
        </p:sp>
        <p:sp>
          <p:nvSpPr>
            <p:cNvPr id="56" name="rc56"/>
            <p:cNvSpPr/>
            <p:nvPr/>
          </p:nvSpPr>
          <p:spPr>
            <a:xfrm>
              <a:off x="3430103" y="3701873"/>
              <a:ext cx="200644" cy="114032"/>
            </a:xfrm>
            <a:prstGeom prst="rect">
              <a:avLst/>
            </a:prstGeom>
            <a:solidFill>
              <a:srgbClr val="1CABE2">
                <a:alpha val="100000"/>
              </a:srgbClr>
            </a:solidFill>
          </p:spPr>
          <p:txBody>
            <a:bodyPr/>
            <a:lstStyle/>
            <a:p/>
          </p:txBody>
        </p:sp>
        <p:sp>
          <p:nvSpPr>
            <p:cNvPr id="57" name="rc57"/>
            <p:cNvSpPr/>
            <p:nvPr/>
          </p:nvSpPr>
          <p:spPr>
            <a:xfrm>
              <a:off x="3653041" y="3803627"/>
              <a:ext cx="200644" cy="821908"/>
            </a:xfrm>
            <a:prstGeom prst="rect">
              <a:avLst/>
            </a:prstGeom>
            <a:solidFill>
              <a:srgbClr val="80BD41">
                <a:alpha val="100000"/>
              </a:srgbClr>
            </a:solidFill>
          </p:spPr>
          <p:txBody>
            <a:bodyPr/>
            <a:lstStyle/>
            <a:p/>
          </p:txBody>
        </p:sp>
        <p:sp>
          <p:nvSpPr>
            <p:cNvPr id="58" name="rc58"/>
            <p:cNvSpPr/>
            <p:nvPr/>
          </p:nvSpPr>
          <p:spPr>
            <a:xfrm>
              <a:off x="3653041" y="3451380"/>
              <a:ext cx="200644" cy="199606"/>
            </a:xfrm>
            <a:prstGeom prst="rect">
              <a:avLst/>
            </a:prstGeom>
            <a:solidFill>
              <a:srgbClr val="0058AB">
                <a:alpha val="100000"/>
              </a:srgbClr>
            </a:solidFill>
          </p:spPr>
          <p:txBody>
            <a:bodyPr/>
            <a:lstStyle/>
            <a:p/>
          </p:txBody>
        </p:sp>
        <p:sp>
          <p:nvSpPr>
            <p:cNvPr id="59" name="rc59"/>
            <p:cNvSpPr/>
            <p:nvPr/>
          </p:nvSpPr>
          <p:spPr>
            <a:xfrm>
              <a:off x="3653041" y="3650987"/>
              <a:ext cx="200644" cy="152640"/>
            </a:xfrm>
            <a:prstGeom prst="rect">
              <a:avLst/>
            </a:prstGeom>
            <a:solidFill>
              <a:srgbClr val="1CABE2">
                <a:alpha val="100000"/>
              </a:srgbClr>
            </a:solidFill>
          </p:spPr>
          <p:txBody>
            <a:bodyPr/>
            <a:lstStyle/>
            <a:p/>
          </p:txBody>
        </p:sp>
        <p:sp>
          <p:nvSpPr>
            <p:cNvPr id="60" name="rc60"/>
            <p:cNvSpPr/>
            <p:nvPr/>
          </p:nvSpPr>
          <p:spPr>
            <a:xfrm>
              <a:off x="3875979" y="3720611"/>
              <a:ext cx="200644" cy="904924"/>
            </a:xfrm>
            <a:prstGeom prst="rect">
              <a:avLst/>
            </a:prstGeom>
            <a:solidFill>
              <a:srgbClr val="80BD41">
                <a:alpha val="100000"/>
              </a:srgbClr>
            </a:solidFill>
          </p:spPr>
          <p:txBody>
            <a:bodyPr/>
            <a:lstStyle/>
            <a:p/>
          </p:txBody>
        </p:sp>
        <p:sp>
          <p:nvSpPr>
            <p:cNvPr id="61" name="rc61"/>
            <p:cNvSpPr/>
            <p:nvPr/>
          </p:nvSpPr>
          <p:spPr>
            <a:xfrm>
              <a:off x="3875979" y="3418970"/>
              <a:ext cx="200644" cy="168919"/>
            </a:xfrm>
            <a:prstGeom prst="rect">
              <a:avLst/>
            </a:prstGeom>
            <a:solidFill>
              <a:srgbClr val="0058AB">
                <a:alpha val="100000"/>
              </a:srgbClr>
            </a:solidFill>
          </p:spPr>
          <p:txBody>
            <a:bodyPr/>
            <a:lstStyle/>
            <a:p/>
          </p:txBody>
        </p:sp>
        <p:sp>
          <p:nvSpPr>
            <p:cNvPr id="62" name="rc62"/>
            <p:cNvSpPr/>
            <p:nvPr/>
          </p:nvSpPr>
          <p:spPr>
            <a:xfrm>
              <a:off x="3875979" y="3587889"/>
              <a:ext cx="200644" cy="132721"/>
            </a:xfrm>
            <a:prstGeom prst="rect">
              <a:avLst/>
            </a:prstGeom>
            <a:solidFill>
              <a:srgbClr val="1CABE2">
                <a:alpha val="100000"/>
              </a:srgbClr>
            </a:solidFill>
          </p:spPr>
          <p:txBody>
            <a:bodyPr/>
            <a:lstStyle/>
            <a:p/>
          </p:txBody>
        </p:sp>
        <p:sp>
          <p:nvSpPr>
            <p:cNvPr id="63" name="rc63"/>
            <p:cNvSpPr/>
            <p:nvPr/>
          </p:nvSpPr>
          <p:spPr>
            <a:xfrm>
              <a:off x="4098916" y="3721656"/>
              <a:ext cx="200644" cy="903879"/>
            </a:xfrm>
            <a:prstGeom prst="rect">
              <a:avLst/>
            </a:prstGeom>
            <a:solidFill>
              <a:srgbClr val="80BD41">
                <a:alpha val="100000"/>
              </a:srgbClr>
            </a:solidFill>
          </p:spPr>
          <p:txBody>
            <a:bodyPr/>
            <a:lstStyle/>
            <a:p/>
          </p:txBody>
        </p:sp>
        <p:sp>
          <p:nvSpPr>
            <p:cNvPr id="64" name="rc64"/>
            <p:cNvSpPr/>
            <p:nvPr/>
          </p:nvSpPr>
          <p:spPr>
            <a:xfrm>
              <a:off x="4098916" y="3387344"/>
              <a:ext cx="200644" cy="160965"/>
            </a:xfrm>
            <a:prstGeom prst="rect">
              <a:avLst/>
            </a:prstGeom>
            <a:solidFill>
              <a:srgbClr val="0058AB">
                <a:alpha val="100000"/>
              </a:srgbClr>
            </a:solidFill>
          </p:spPr>
          <p:txBody>
            <a:bodyPr/>
            <a:lstStyle/>
            <a:p/>
          </p:txBody>
        </p:sp>
        <p:sp>
          <p:nvSpPr>
            <p:cNvPr id="65" name="rc65"/>
            <p:cNvSpPr/>
            <p:nvPr/>
          </p:nvSpPr>
          <p:spPr>
            <a:xfrm>
              <a:off x="4098916" y="3548309"/>
              <a:ext cx="200644" cy="173346"/>
            </a:xfrm>
            <a:prstGeom prst="rect">
              <a:avLst/>
            </a:prstGeom>
            <a:solidFill>
              <a:srgbClr val="1CABE2">
                <a:alpha val="100000"/>
              </a:srgbClr>
            </a:solidFill>
          </p:spPr>
          <p:txBody>
            <a:bodyPr/>
            <a:lstStyle/>
            <a:p/>
          </p:txBody>
        </p:sp>
        <p:sp>
          <p:nvSpPr>
            <p:cNvPr id="66" name="rc66"/>
            <p:cNvSpPr/>
            <p:nvPr/>
          </p:nvSpPr>
          <p:spPr>
            <a:xfrm>
              <a:off x="4321854" y="3669259"/>
              <a:ext cx="200644" cy="956275"/>
            </a:xfrm>
            <a:prstGeom prst="rect">
              <a:avLst/>
            </a:prstGeom>
            <a:solidFill>
              <a:srgbClr val="80BD41">
                <a:alpha val="100000"/>
              </a:srgbClr>
            </a:solidFill>
          </p:spPr>
          <p:txBody>
            <a:bodyPr/>
            <a:lstStyle/>
            <a:p/>
          </p:txBody>
        </p:sp>
        <p:sp>
          <p:nvSpPr>
            <p:cNvPr id="67" name="rc67"/>
            <p:cNvSpPr/>
            <p:nvPr/>
          </p:nvSpPr>
          <p:spPr>
            <a:xfrm>
              <a:off x="4321854" y="3350500"/>
              <a:ext cx="200644" cy="140254"/>
            </a:xfrm>
            <a:prstGeom prst="rect">
              <a:avLst/>
            </a:prstGeom>
            <a:solidFill>
              <a:srgbClr val="0058AB">
                <a:alpha val="100000"/>
              </a:srgbClr>
            </a:solidFill>
          </p:spPr>
          <p:txBody>
            <a:bodyPr/>
            <a:lstStyle/>
            <a:p/>
          </p:txBody>
        </p:sp>
        <p:sp>
          <p:nvSpPr>
            <p:cNvPr id="68" name="rc68"/>
            <p:cNvSpPr/>
            <p:nvPr/>
          </p:nvSpPr>
          <p:spPr>
            <a:xfrm>
              <a:off x="4321854" y="3490754"/>
              <a:ext cx="200644" cy="178504"/>
            </a:xfrm>
            <a:prstGeom prst="rect">
              <a:avLst/>
            </a:prstGeom>
            <a:solidFill>
              <a:srgbClr val="1CABE2">
                <a:alpha val="100000"/>
              </a:srgbClr>
            </a:solidFill>
          </p:spPr>
          <p:txBody>
            <a:bodyPr/>
            <a:lstStyle/>
            <a:p/>
          </p:txBody>
        </p:sp>
        <p:sp>
          <p:nvSpPr>
            <p:cNvPr id="69" name="rc69"/>
            <p:cNvSpPr/>
            <p:nvPr/>
          </p:nvSpPr>
          <p:spPr>
            <a:xfrm>
              <a:off x="4544792" y="3553795"/>
              <a:ext cx="200644" cy="1071739"/>
            </a:xfrm>
            <a:prstGeom prst="rect">
              <a:avLst/>
            </a:prstGeom>
            <a:solidFill>
              <a:srgbClr val="80BD41">
                <a:alpha val="100000"/>
              </a:srgbClr>
            </a:solidFill>
          </p:spPr>
          <p:txBody>
            <a:bodyPr/>
            <a:lstStyle/>
            <a:p/>
          </p:txBody>
        </p:sp>
        <p:sp>
          <p:nvSpPr>
            <p:cNvPr id="70" name="rc70"/>
            <p:cNvSpPr/>
            <p:nvPr/>
          </p:nvSpPr>
          <p:spPr>
            <a:xfrm>
              <a:off x="4544792" y="3318535"/>
              <a:ext cx="200644" cy="65350"/>
            </a:xfrm>
            <a:prstGeom prst="rect">
              <a:avLst/>
            </a:prstGeom>
            <a:solidFill>
              <a:srgbClr val="0058AB">
                <a:alpha val="100000"/>
              </a:srgbClr>
            </a:solidFill>
          </p:spPr>
          <p:txBody>
            <a:bodyPr/>
            <a:lstStyle/>
            <a:p/>
          </p:txBody>
        </p:sp>
        <p:sp>
          <p:nvSpPr>
            <p:cNvPr id="71" name="rc71"/>
            <p:cNvSpPr/>
            <p:nvPr/>
          </p:nvSpPr>
          <p:spPr>
            <a:xfrm>
              <a:off x="4544792" y="3383885"/>
              <a:ext cx="200644" cy="169909"/>
            </a:xfrm>
            <a:prstGeom prst="rect">
              <a:avLst/>
            </a:prstGeom>
            <a:solidFill>
              <a:srgbClr val="1CABE2">
                <a:alpha val="100000"/>
              </a:srgbClr>
            </a:solidFill>
          </p:spPr>
          <p:txBody>
            <a:bodyPr/>
            <a:lstStyle/>
            <a:p/>
          </p:txBody>
        </p:sp>
        <p:sp>
          <p:nvSpPr>
            <p:cNvPr id="72" name="rc72"/>
            <p:cNvSpPr/>
            <p:nvPr/>
          </p:nvSpPr>
          <p:spPr>
            <a:xfrm>
              <a:off x="4767730" y="3500979"/>
              <a:ext cx="200644" cy="1124556"/>
            </a:xfrm>
            <a:prstGeom prst="rect">
              <a:avLst/>
            </a:prstGeom>
            <a:solidFill>
              <a:srgbClr val="80BD41">
                <a:alpha val="100000"/>
              </a:srgbClr>
            </a:solidFill>
          </p:spPr>
          <p:txBody>
            <a:bodyPr/>
            <a:lstStyle/>
            <a:p/>
          </p:txBody>
        </p:sp>
        <p:sp>
          <p:nvSpPr>
            <p:cNvPr id="73" name="rc73"/>
            <p:cNvSpPr/>
            <p:nvPr/>
          </p:nvSpPr>
          <p:spPr>
            <a:xfrm>
              <a:off x="4767730" y="3286778"/>
              <a:ext cx="200644" cy="93713"/>
            </a:xfrm>
            <a:prstGeom prst="rect">
              <a:avLst/>
            </a:prstGeom>
            <a:solidFill>
              <a:srgbClr val="0058AB">
                <a:alpha val="100000"/>
              </a:srgbClr>
            </a:solidFill>
          </p:spPr>
          <p:txBody>
            <a:bodyPr/>
            <a:lstStyle/>
            <a:p/>
          </p:txBody>
        </p:sp>
        <p:sp>
          <p:nvSpPr>
            <p:cNvPr id="74" name="rc74"/>
            <p:cNvSpPr/>
            <p:nvPr/>
          </p:nvSpPr>
          <p:spPr>
            <a:xfrm>
              <a:off x="4767730" y="3380491"/>
              <a:ext cx="200644" cy="120487"/>
            </a:xfrm>
            <a:prstGeom prst="rect">
              <a:avLst/>
            </a:prstGeom>
            <a:solidFill>
              <a:srgbClr val="1CABE2">
                <a:alpha val="100000"/>
              </a:srgbClr>
            </a:solidFill>
          </p:spPr>
          <p:txBody>
            <a:bodyPr/>
            <a:lstStyle/>
            <a:p/>
          </p:txBody>
        </p:sp>
        <p:sp>
          <p:nvSpPr>
            <p:cNvPr id="75" name="rc75"/>
            <p:cNvSpPr/>
            <p:nvPr/>
          </p:nvSpPr>
          <p:spPr>
            <a:xfrm>
              <a:off x="4990668" y="3530692"/>
              <a:ext cx="200644" cy="1094842"/>
            </a:xfrm>
            <a:prstGeom prst="rect">
              <a:avLst/>
            </a:prstGeom>
            <a:solidFill>
              <a:srgbClr val="80BD41">
                <a:alpha val="100000"/>
              </a:srgbClr>
            </a:solidFill>
          </p:spPr>
          <p:txBody>
            <a:bodyPr/>
            <a:lstStyle/>
            <a:p/>
          </p:txBody>
        </p:sp>
        <p:sp>
          <p:nvSpPr>
            <p:cNvPr id="76" name="rc76"/>
            <p:cNvSpPr/>
            <p:nvPr/>
          </p:nvSpPr>
          <p:spPr>
            <a:xfrm>
              <a:off x="4990668" y="3256982"/>
              <a:ext cx="200644" cy="109484"/>
            </a:xfrm>
            <a:prstGeom prst="rect">
              <a:avLst/>
            </a:prstGeom>
            <a:solidFill>
              <a:srgbClr val="0058AB">
                <a:alpha val="100000"/>
              </a:srgbClr>
            </a:solidFill>
          </p:spPr>
          <p:txBody>
            <a:bodyPr/>
            <a:lstStyle/>
            <a:p/>
          </p:txBody>
        </p:sp>
        <p:sp>
          <p:nvSpPr>
            <p:cNvPr id="77" name="rc77"/>
            <p:cNvSpPr/>
            <p:nvPr/>
          </p:nvSpPr>
          <p:spPr>
            <a:xfrm>
              <a:off x="4990668" y="3366466"/>
              <a:ext cx="200644" cy="164225"/>
            </a:xfrm>
            <a:prstGeom prst="rect">
              <a:avLst/>
            </a:prstGeom>
            <a:solidFill>
              <a:srgbClr val="1CABE2">
                <a:alpha val="100000"/>
              </a:srgbClr>
            </a:solidFill>
          </p:spPr>
          <p:txBody>
            <a:bodyPr/>
            <a:lstStyle/>
            <a:p/>
          </p:txBody>
        </p:sp>
        <p:sp>
          <p:nvSpPr>
            <p:cNvPr id="78" name="rc78"/>
            <p:cNvSpPr/>
            <p:nvPr/>
          </p:nvSpPr>
          <p:spPr>
            <a:xfrm>
              <a:off x="5213606" y="3441410"/>
              <a:ext cx="200644" cy="1184125"/>
            </a:xfrm>
            <a:prstGeom prst="rect">
              <a:avLst/>
            </a:prstGeom>
            <a:solidFill>
              <a:srgbClr val="80BD41">
                <a:alpha val="100000"/>
              </a:srgbClr>
            </a:solidFill>
          </p:spPr>
          <p:txBody>
            <a:bodyPr/>
            <a:lstStyle/>
            <a:p/>
          </p:txBody>
        </p:sp>
        <p:sp>
          <p:nvSpPr>
            <p:cNvPr id="79" name="rc79"/>
            <p:cNvSpPr/>
            <p:nvPr/>
          </p:nvSpPr>
          <p:spPr>
            <a:xfrm>
              <a:off x="5213606" y="3232446"/>
              <a:ext cx="200644" cy="69654"/>
            </a:xfrm>
            <a:prstGeom prst="rect">
              <a:avLst/>
            </a:prstGeom>
            <a:solidFill>
              <a:srgbClr val="0058AB">
                <a:alpha val="100000"/>
              </a:srgbClr>
            </a:solidFill>
          </p:spPr>
          <p:txBody>
            <a:bodyPr/>
            <a:lstStyle/>
            <a:p/>
          </p:txBody>
        </p:sp>
        <p:sp>
          <p:nvSpPr>
            <p:cNvPr id="80" name="rc80"/>
            <p:cNvSpPr/>
            <p:nvPr/>
          </p:nvSpPr>
          <p:spPr>
            <a:xfrm>
              <a:off x="5213606" y="3302100"/>
              <a:ext cx="200644" cy="139309"/>
            </a:xfrm>
            <a:prstGeom prst="rect">
              <a:avLst/>
            </a:prstGeom>
            <a:solidFill>
              <a:srgbClr val="1CABE2">
                <a:alpha val="100000"/>
              </a:srgbClr>
            </a:solidFill>
          </p:spPr>
          <p:txBody>
            <a:bodyPr/>
            <a:lstStyle/>
            <a:p/>
          </p:txBody>
        </p:sp>
        <p:sp>
          <p:nvSpPr>
            <p:cNvPr id="81" name="rc81"/>
            <p:cNvSpPr/>
            <p:nvPr/>
          </p:nvSpPr>
          <p:spPr>
            <a:xfrm>
              <a:off x="5436544" y="3508134"/>
              <a:ext cx="200644" cy="1117401"/>
            </a:xfrm>
            <a:prstGeom prst="rect">
              <a:avLst/>
            </a:prstGeom>
            <a:solidFill>
              <a:srgbClr val="80BD41">
                <a:alpha val="100000"/>
              </a:srgbClr>
            </a:solidFill>
          </p:spPr>
          <p:txBody>
            <a:bodyPr/>
            <a:lstStyle/>
            <a:p/>
          </p:txBody>
        </p:sp>
        <p:sp>
          <p:nvSpPr>
            <p:cNvPr id="82" name="rc82"/>
            <p:cNvSpPr/>
            <p:nvPr/>
          </p:nvSpPr>
          <p:spPr>
            <a:xfrm>
              <a:off x="5436544" y="3211103"/>
              <a:ext cx="200644" cy="127298"/>
            </a:xfrm>
            <a:prstGeom prst="rect">
              <a:avLst/>
            </a:prstGeom>
            <a:solidFill>
              <a:srgbClr val="0058AB">
                <a:alpha val="100000"/>
              </a:srgbClr>
            </a:solidFill>
          </p:spPr>
          <p:txBody>
            <a:bodyPr/>
            <a:lstStyle/>
            <a:p/>
          </p:txBody>
        </p:sp>
        <p:sp>
          <p:nvSpPr>
            <p:cNvPr id="83" name="rc83"/>
            <p:cNvSpPr/>
            <p:nvPr/>
          </p:nvSpPr>
          <p:spPr>
            <a:xfrm>
              <a:off x="5436544" y="3338402"/>
              <a:ext cx="200644" cy="169731"/>
            </a:xfrm>
            <a:prstGeom prst="rect">
              <a:avLst/>
            </a:prstGeom>
            <a:solidFill>
              <a:srgbClr val="1CABE2">
                <a:alpha val="100000"/>
              </a:srgbClr>
            </a:solidFill>
          </p:spPr>
          <p:txBody>
            <a:bodyPr/>
            <a:lstStyle/>
            <a:p/>
          </p:txBody>
        </p:sp>
        <p:sp>
          <p:nvSpPr>
            <p:cNvPr id="84" name="rc84"/>
            <p:cNvSpPr/>
            <p:nvPr/>
          </p:nvSpPr>
          <p:spPr>
            <a:xfrm>
              <a:off x="5659482" y="3462092"/>
              <a:ext cx="200644" cy="1163443"/>
            </a:xfrm>
            <a:prstGeom prst="rect">
              <a:avLst/>
            </a:prstGeom>
            <a:solidFill>
              <a:srgbClr val="80BD41">
                <a:alpha val="100000"/>
              </a:srgbClr>
            </a:solidFill>
          </p:spPr>
          <p:txBody>
            <a:bodyPr/>
            <a:lstStyle/>
            <a:p/>
          </p:txBody>
        </p:sp>
        <p:sp>
          <p:nvSpPr>
            <p:cNvPr id="85" name="rc85"/>
            <p:cNvSpPr/>
            <p:nvPr/>
          </p:nvSpPr>
          <p:spPr>
            <a:xfrm>
              <a:off x="5659482" y="3189185"/>
              <a:ext cx="200644" cy="114908"/>
            </a:xfrm>
            <a:prstGeom prst="rect">
              <a:avLst/>
            </a:prstGeom>
            <a:solidFill>
              <a:srgbClr val="0058AB">
                <a:alpha val="100000"/>
              </a:srgbClr>
            </a:solidFill>
          </p:spPr>
          <p:txBody>
            <a:bodyPr/>
            <a:lstStyle/>
            <a:p/>
          </p:txBody>
        </p:sp>
        <p:sp>
          <p:nvSpPr>
            <p:cNvPr id="86" name="rc86"/>
            <p:cNvSpPr/>
            <p:nvPr/>
          </p:nvSpPr>
          <p:spPr>
            <a:xfrm>
              <a:off x="5659482" y="3304093"/>
              <a:ext cx="200644" cy="157998"/>
            </a:xfrm>
            <a:prstGeom prst="rect">
              <a:avLst/>
            </a:prstGeom>
            <a:solidFill>
              <a:srgbClr val="1CABE2">
                <a:alpha val="100000"/>
              </a:srgbClr>
            </a:solidFill>
          </p:spPr>
          <p:txBody>
            <a:bodyPr/>
            <a:lstStyle/>
            <a:p/>
          </p:txBody>
        </p:sp>
        <p:sp>
          <p:nvSpPr>
            <p:cNvPr id="87" name="rc87"/>
            <p:cNvSpPr/>
            <p:nvPr/>
          </p:nvSpPr>
          <p:spPr>
            <a:xfrm>
              <a:off x="5882419" y="3443865"/>
              <a:ext cx="200644" cy="1181669"/>
            </a:xfrm>
            <a:prstGeom prst="rect">
              <a:avLst/>
            </a:prstGeom>
            <a:solidFill>
              <a:srgbClr val="80BD41">
                <a:alpha val="100000"/>
              </a:srgbClr>
            </a:solidFill>
          </p:spPr>
          <p:txBody>
            <a:bodyPr/>
            <a:lstStyle/>
            <a:p/>
          </p:txBody>
        </p:sp>
        <p:sp>
          <p:nvSpPr>
            <p:cNvPr id="88" name="rc88"/>
            <p:cNvSpPr/>
            <p:nvPr/>
          </p:nvSpPr>
          <p:spPr>
            <a:xfrm>
              <a:off x="5882419" y="3166683"/>
              <a:ext cx="200644" cy="102119"/>
            </a:xfrm>
            <a:prstGeom prst="rect">
              <a:avLst/>
            </a:prstGeom>
            <a:solidFill>
              <a:srgbClr val="0058AB">
                <a:alpha val="100000"/>
              </a:srgbClr>
            </a:solidFill>
          </p:spPr>
          <p:txBody>
            <a:bodyPr/>
            <a:lstStyle/>
            <a:p/>
          </p:txBody>
        </p:sp>
        <p:sp>
          <p:nvSpPr>
            <p:cNvPr id="89" name="rc89"/>
            <p:cNvSpPr/>
            <p:nvPr/>
          </p:nvSpPr>
          <p:spPr>
            <a:xfrm>
              <a:off x="5882419" y="3268802"/>
              <a:ext cx="200644" cy="175063"/>
            </a:xfrm>
            <a:prstGeom prst="rect">
              <a:avLst/>
            </a:prstGeom>
            <a:solidFill>
              <a:srgbClr val="1CABE2">
                <a:alpha val="100000"/>
              </a:srgbClr>
            </a:solidFill>
          </p:spPr>
          <p:txBody>
            <a:bodyPr/>
            <a:lstStyle/>
            <a:p/>
          </p:txBody>
        </p:sp>
        <p:sp>
          <p:nvSpPr>
            <p:cNvPr id="90" name="rc90"/>
            <p:cNvSpPr/>
            <p:nvPr/>
          </p:nvSpPr>
          <p:spPr>
            <a:xfrm>
              <a:off x="6105357" y="3408647"/>
              <a:ext cx="200644" cy="1216888"/>
            </a:xfrm>
            <a:prstGeom prst="rect">
              <a:avLst/>
            </a:prstGeom>
            <a:solidFill>
              <a:srgbClr val="80BD41">
                <a:alpha val="100000"/>
              </a:srgbClr>
            </a:solidFill>
          </p:spPr>
          <p:txBody>
            <a:bodyPr/>
            <a:lstStyle/>
            <a:p/>
          </p:txBody>
        </p:sp>
        <p:sp>
          <p:nvSpPr>
            <p:cNvPr id="91" name="rc91"/>
            <p:cNvSpPr/>
            <p:nvPr/>
          </p:nvSpPr>
          <p:spPr>
            <a:xfrm>
              <a:off x="6105357" y="3141524"/>
              <a:ext cx="200644" cy="89040"/>
            </a:xfrm>
            <a:prstGeom prst="rect">
              <a:avLst/>
            </a:prstGeom>
            <a:solidFill>
              <a:srgbClr val="0058AB">
                <a:alpha val="100000"/>
              </a:srgbClr>
            </a:solidFill>
          </p:spPr>
          <p:txBody>
            <a:bodyPr/>
            <a:lstStyle/>
            <a:p/>
          </p:txBody>
        </p:sp>
        <p:sp>
          <p:nvSpPr>
            <p:cNvPr id="92" name="rc92"/>
            <p:cNvSpPr/>
            <p:nvPr/>
          </p:nvSpPr>
          <p:spPr>
            <a:xfrm>
              <a:off x="6105357" y="3230565"/>
              <a:ext cx="200644" cy="178081"/>
            </a:xfrm>
            <a:prstGeom prst="rect">
              <a:avLst/>
            </a:prstGeom>
            <a:solidFill>
              <a:srgbClr val="1CABE2">
                <a:alpha val="100000"/>
              </a:srgbClr>
            </a:solidFill>
          </p:spPr>
          <p:txBody>
            <a:bodyPr/>
            <a:lstStyle/>
            <a:p/>
          </p:txBody>
        </p:sp>
        <p:sp>
          <p:nvSpPr>
            <p:cNvPr id="93" name="rc93"/>
            <p:cNvSpPr/>
            <p:nvPr/>
          </p:nvSpPr>
          <p:spPr>
            <a:xfrm>
              <a:off x="6328295" y="3336683"/>
              <a:ext cx="200644" cy="1288852"/>
            </a:xfrm>
            <a:prstGeom prst="rect">
              <a:avLst/>
            </a:prstGeom>
            <a:solidFill>
              <a:srgbClr val="80BD41">
                <a:alpha val="100000"/>
              </a:srgbClr>
            </a:solidFill>
          </p:spPr>
          <p:txBody>
            <a:bodyPr/>
            <a:lstStyle/>
            <a:p/>
          </p:txBody>
        </p:sp>
        <p:sp>
          <p:nvSpPr>
            <p:cNvPr id="94" name="rc94"/>
            <p:cNvSpPr/>
            <p:nvPr/>
          </p:nvSpPr>
          <p:spPr>
            <a:xfrm>
              <a:off x="6328295" y="3091188"/>
              <a:ext cx="200644" cy="61373"/>
            </a:xfrm>
            <a:prstGeom prst="rect">
              <a:avLst/>
            </a:prstGeom>
            <a:solidFill>
              <a:srgbClr val="0058AB">
                <a:alpha val="100000"/>
              </a:srgbClr>
            </a:solidFill>
          </p:spPr>
          <p:txBody>
            <a:bodyPr/>
            <a:lstStyle/>
            <a:p/>
          </p:txBody>
        </p:sp>
        <p:sp>
          <p:nvSpPr>
            <p:cNvPr id="95" name="rc95"/>
            <p:cNvSpPr/>
            <p:nvPr/>
          </p:nvSpPr>
          <p:spPr>
            <a:xfrm>
              <a:off x="6328295" y="3152561"/>
              <a:ext cx="200644" cy="184121"/>
            </a:xfrm>
            <a:prstGeom prst="rect">
              <a:avLst/>
            </a:prstGeom>
            <a:solidFill>
              <a:srgbClr val="1CABE2">
                <a:alpha val="100000"/>
              </a:srgbClr>
            </a:solidFill>
          </p:spPr>
          <p:txBody>
            <a:bodyPr/>
            <a:lstStyle/>
            <a:p/>
          </p:txBody>
        </p:sp>
        <p:sp>
          <p:nvSpPr>
            <p:cNvPr id="96" name="rc96"/>
            <p:cNvSpPr/>
            <p:nvPr/>
          </p:nvSpPr>
          <p:spPr>
            <a:xfrm>
              <a:off x="6551233" y="3278926"/>
              <a:ext cx="200644" cy="1346609"/>
            </a:xfrm>
            <a:prstGeom prst="rect">
              <a:avLst/>
            </a:prstGeom>
            <a:solidFill>
              <a:srgbClr val="80BD41">
                <a:alpha val="100000"/>
              </a:srgbClr>
            </a:solidFill>
          </p:spPr>
          <p:txBody>
            <a:bodyPr/>
            <a:lstStyle/>
            <a:p/>
          </p:txBody>
        </p:sp>
        <p:sp>
          <p:nvSpPr>
            <p:cNvPr id="97" name="rc97"/>
            <p:cNvSpPr/>
            <p:nvPr/>
          </p:nvSpPr>
          <p:spPr>
            <a:xfrm>
              <a:off x="6551233" y="3041289"/>
              <a:ext cx="200644" cy="95055"/>
            </a:xfrm>
            <a:prstGeom prst="rect">
              <a:avLst/>
            </a:prstGeom>
            <a:solidFill>
              <a:srgbClr val="0058AB">
                <a:alpha val="100000"/>
              </a:srgbClr>
            </a:solidFill>
          </p:spPr>
          <p:txBody>
            <a:bodyPr/>
            <a:lstStyle/>
            <a:p/>
          </p:txBody>
        </p:sp>
        <p:sp>
          <p:nvSpPr>
            <p:cNvPr id="98" name="rc98"/>
            <p:cNvSpPr/>
            <p:nvPr/>
          </p:nvSpPr>
          <p:spPr>
            <a:xfrm>
              <a:off x="6551233" y="3136344"/>
              <a:ext cx="200644" cy="142581"/>
            </a:xfrm>
            <a:prstGeom prst="rect">
              <a:avLst/>
            </a:prstGeom>
            <a:solidFill>
              <a:srgbClr val="1CABE2">
                <a:alpha val="100000"/>
              </a:srgbClr>
            </a:solidFill>
          </p:spPr>
          <p:txBody>
            <a:bodyPr/>
            <a:lstStyle/>
            <a:p/>
          </p:txBody>
        </p:sp>
        <p:sp>
          <p:nvSpPr>
            <p:cNvPr id="99" name="rc99"/>
            <p:cNvSpPr/>
            <p:nvPr/>
          </p:nvSpPr>
          <p:spPr>
            <a:xfrm>
              <a:off x="6774171" y="3232364"/>
              <a:ext cx="200644" cy="1393171"/>
            </a:xfrm>
            <a:prstGeom prst="rect">
              <a:avLst/>
            </a:prstGeom>
            <a:solidFill>
              <a:srgbClr val="80BD41">
                <a:alpha val="100000"/>
              </a:srgbClr>
            </a:solidFill>
          </p:spPr>
          <p:txBody>
            <a:bodyPr/>
            <a:lstStyle/>
            <a:p/>
          </p:txBody>
        </p:sp>
        <p:sp>
          <p:nvSpPr>
            <p:cNvPr id="100" name="rc100"/>
            <p:cNvSpPr/>
            <p:nvPr/>
          </p:nvSpPr>
          <p:spPr>
            <a:xfrm>
              <a:off x="6774171" y="3005568"/>
              <a:ext cx="200644" cy="80998"/>
            </a:xfrm>
            <a:prstGeom prst="rect">
              <a:avLst/>
            </a:prstGeom>
            <a:solidFill>
              <a:srgbClr val="0058AB">
                <a:alpha val="100000"/>
              </a:srgbClr>
            </a:solidFill>
          </p:spPr>
          <p:txBody>
            <a:bodyPr/>
            <a:lstStyle/>
            <a:p/>
          </p:txBody>
        </p:sp>
        <p:sp>
          <p:nvSpPr>
            <p:cNvPr id="101" name="rc101"/>
            <p:cNvSpPr/>
            <p:nvPr/>
          </p:nvSpPr>
          <p:spPr>
            <a:xfrm>
              <a:off x="6774171" y="3086567"/>
              <a:ext cx="200644" cy="145796"/>
            </a:xfrm>
            <a:prstGeom prst="rect">
              <a:avLst/>
            </a:prstGeom>
            <a:solidFill>
              <a:srgbClr val="1CABE2">
                <a:alpha val="100000"/>
              </a:srgbClr>
            </a:solidFill>
          </p:spPr>
          <p:txBody>
            <a:bodyPr/>
            <a:lstStyle/>
            <a:p/>
          </p:txBody>
        </p:sp>
        <p:sp>
          <p:nvSpPr>
            <p:cNvPr id="102" name="rc102"/>
            <p:cNvSpPr/>
            <p:nvPr/>
          </p:nvSpPr>
          <p:spPr>
            <a:xfrm>
              <a:off x="6997109" y="2977659"/>
              <a:ext cx="200644" cy="76492"/>
            </a:xfrm>
            <a:prstGeom prst="rect">
              <a:avLst/>
            </a:prstGeom>
            <a:solidFill>
              <a:srgbClr val="F26A21">
                <a:alpha val="100000"/>
              </a:srgbClr>
            </a:solidFill>
          </p:spPr>
          <p:txBody>
            <a:bodyPr/>
            <a:lstStyle/>
            <a:p/>
          </p:txBody>
        </p:sp>
        <p:sp>
          <p:nvSpPr>
            <p:cNvPr id="103" name="rc103"/>
            <p:cNvSpPr/>
            <p:nvPr/>
          </p:nvSpPr>
          <p:spPr>
            <a:xfrm>
              <a:off x="6997109" y="3054151"/>
              <a:ext cx="200644" cy="1571383"/>
            </a:xfrm>
            <a:prstGeom prst="rect">
              <a:avLst/>
            </a:prstGeom>
            <a:solidFill>
              <a:srgbClr val="FFC20E">
                <a:alpha val="100000"/>
              </a:srgbClr>
            </a:solidFill>
          </p:spPr>
          <p:txBody>
            <a:bodyPr/>
            <a:lstStyle/>
            <a:p/>
          </p:txBody>
        </p:sp>
        <p:sp>
          <p:nvSpPr>
            <p:cNvPr id="104" name="rc104"/>
            <p:cNvSpPr/>
            <p:nvPr/>
          </p:nvSpPr>
          <p:spPr>
            <a:xfrm>
              <a:off x="7220047" y="2949135"/>
              <a:ext cx="200644" cy="72236"/>
            </a:xfrm>
            <a:prstGeom prst="rect">
              <a:avLst/>
            </a:prstGeom>
            <a:solidFill>
              <a:srgbClr val="F26A21">
                <a:alpha val="100000"/>
              </a:srgbClr>
            </a:solidFill>
          </p:spPr>
          <p:txBody>
            <a:bodyPr/>
            <a:lstStyle/>
            <a:p/>
          </p:txBody>
        </p:sp>
        <p:sp>
          <p:nvSpPr>
            <p:cNvPr id="105" name="rc105"/>
            <p:cNvSpPr/>
            <p:nvPr/>
          </p:nvSpPr>
          <p:spPr>
            <a:xfrm>
              <a:off x="7220047" y="3021372"/>
              <a:ext cx="200644" cy="1604163"/>
            </a:xfrm>
            <a:prstGeom prst="rect">
              <a:avLst/>
            </a:prstGeom>
            <a:solidFill>
              <a:srgbClr val="FFC20E">
                <a:alpha val="100000"/>
              </a:srgbClr>
            </a:solidFill>
          </p:spPr>
          <p:txBody>
            <a:bodyPr/>
            <a:lstStyle/>
            <a:p/>
          </p:txBody>
        </p:sp>
        <p:sp>
          <p:nvSpPr>
            <p:cNvPr id="106" name="rc106"/>
            <p:cNvSpPr/>
            <p:nvPr/>
          </p:nvSpPr>
          <p:spPr>
            <a:xfrm>
              <a:off x="7442985" y="2924823"/>
              <a:ext cx="200644" cy="68218"/>
            </a:xfrm>
            <a:prstGeom prst="rect">
              <a:avLst/>
            </a:prstGeom>
            <a:solidFill>
              <a:srgbClr val="F26A21">
                <a:alpha val="100000"/>
              </a:srgbClr>
            </a:solidFill>
          </p:spPr>
          <p:txBody>
            <a:bodyPr/>
            <a:lstStyle/>
            <a:p/>
          </p:txBody>
        </p:sp>
        <p:sp>
          <p:nvSpPr>
            <p:cNvPr id="107" name="rc107"/>
            <p:cNvSpPr/>
            <p:nvPr/>
          </p:nvSpPr>
          <p:spPr>
            <a:xfrm>
              <a:off x="7442985" y="2993041"/>
              <a:ext cx="200644" cy="1632494"/>
            </a:xfrm>
            <a:prstGeom prst="rect">
              <a:avLst/>
            </a:prstGeom>
            <a:solidFill>
              <a:srgbClr val="FFC20E">
                <a:alpha val="100000"/>
              </a:srgbClr>
            </a:solidFill>
          </p:spPr>
          <p:txBody>
            <a:bodyPr/>
            <a:lstStyle/>
            <a:p/>
          </p:txBody>
        </p:sp>
        <p:sp>
          <p:nvSpPr>
            <p:cNvPr id="108" name="rc108"/>
            <p:cNvSpPr/>
            <p:nvPr/>
          </p:nvSpPr>
          <p:spPr>
            <a:xfrm>
              <a:off x="7665922" y="2901237"/>
              <a:ext cx="200644" cy="64422"/>
            </a:xfrm>
            <a:prstGeom prst="rect">
              <a:avLst/>
            </a:prstGeom>
            <a:solidFill>
              <a:srgbClr val="F26A21">
                <a:alpha val="100000"/>
              </a:srgbClr>
            </a:solidFill>
          </p:spPr>
          <p:txBody>
            <a:bodyPr/>
            <a:lstStyle/>
            <a:p/>
          </p:txBody>
        </p:sp>
        <p:sp>
          <p:nvSpPr>
            <p:cNvPr id="109" name="rc109"/>
            <p:cNvSpPr/>
            <p:nvPr/>
          </p:nvSpPr>
          <p:spPr>
            <a:xfrm>
              <a:off x="7665922" y="2965660"/>
              <a:ext cx="200644" cy="1659875"/>
            </a:xfrm>
            <a:prstGeom prst="rect">
              <a:avLst/>
            </a:prstGeom>
            <a:solidFill>
              <a:srgbClr val="FFC20E">
                <a:alpha val="100000"/>
              </a:srgbClr>
            </a:solidFill>
          </p:spPr>
          <p:txBody>
            <a:bodyPr/>
            <a:lstStyle/>
            <a:p/>
          </p:txBody>
        </p:sp>
        <p:sp>
          <p:nvSpPr>
            <p:cNvPr id="110" name="rc110"/>
            <p:cNvSpPr/>
            <p:nvPr/>
          </p:nvSpPr>
          <p:spPr>
            <a:xfrm>
              <a:off x="7888860" y="2874330"/>
              <a:ext cx="200644" cy="60838"/>
            </a:xfrm>
            <a:prstGeom prst="rect">
              <a:avLst/>
            </a:prstGeom>
            <a:solidFill>
              <a:srgbClr val="F26A21">
                <a:alpha val="100000"/>
              </a:srgbClr>
            </a:solidFill>
          </p:spPr>
          <p:txBody>
            <a:bodyPr/>
            <a:lstStyle/>
            <a:p/>
          </p:txBody>
        </p:sp>
        <p:sp>
          <p:nvSpPr>
            <p:cNvPr id="111" name="rc111"/>
            <p:cNvSpPr/>
            <p:nvPr/>
          </p:nvSpPr>
          <p:spPr>
            <a:xfrm>
              <a:off x="7888860" y="2935169"/>
              <a:ext cx="200644" cy="1690365"/>
            </a:xfrm>
            <a:prstGeom prst="rect">
              <a:avLst/>
            </a:prstGeom>
            <a:solidFill>
              <a:srgbClr val="FFC20E">
                <a:alpha val="100000"/>
              </a:srgbClr>
            </a:solidFill>
          </p:spPr>
          <p:txBody>
            <a:bodyPr/>
            <a:lstStyle/>
            <a:p/>
          </p:txBody>
        </p:sp>
        <p:sp>
          <p:nvSpPr>
            <p:cNvPr id="112" name="rc112"/>
            <p:cNvSpPr/>
            <p:nvPr/>
          </p:nvSpPr>
          <p:spPr>
            <a:xfrm>
              <a:off x="8111798" y="2851860"/>
              <a:ext cx="200644" cy="57454"/>
            </a:xfrm>
            <a:prstGeom prst="rect">
              <a:avLst/>
            </a:prstGeom>
            <a:solidFill>
              <a:srgbClr val="F26A21">
                <a:alpha val="100000"/>
              </a:srgbClr>
            </a:solidFill>
          </p:spPr>
          <p:txBody>
            <a:bodyPr/>
            <a:lstStyle/>
            <a:p/>
          </p:txBody>
        </p:sp>
        <p:sp>
          <p:nvSpPr>
            <p:cNvPr id="113" name="rc113"/>
            <p:cNvSpPr/>
            <p:nvPr/>
          </p:nvSpPr>
          <p:spPr>
            <a:xfrm>
              <a:off x="8111798" y="2909314"/>
              <a:ext cx="200644" cy="1716220"/>
            </a:xfrm>
            <a:prstGeom prst="rect">
              <a:avLst/>
            </a:prstGeom>
            <a:solidFill>
              <a:srgbClr val="FFC20E">
                <a:alpha val="100000"/>
              </a:srgbClr>
            </a:solidFill>
          </p:spPr>
          <p:txBody>
            <a:bodyPr/>
            <a:lstStyle/>
            <a:p/>
          </p:txBody>
        </p:sp>
        <p:sp>
          <p:nvSpPr>
            <p:cNvPr id="114" name="pl114"/>
            <p:cNvSpPr/>
            <p:nvPr/>
          </p:nvSpPr>
          <p:spPr>
            <a:xfrm>
              <a:off x="1523984" y="1330391"/>
              <a:ext cx="5350508" cy="1716220"/>
            </a:xfrm>
            <a:custGeom>
              <a:avLst/>
              <a:pathLst>
                <a:path w="5350508" h="1716220">
                  <a:moveTo>
                    <a:pt x="0" y="1716220"/>
                  </a:moveTo>
                  <a:lnTo>
                    <a:pt x="222937" y="1647571"/>
                  </a:lnTo>
                  <a:lnTo>
                    <a:pt x="445875" y="1544598"/>
                  </a:lnTo>
                  <a:lnTo>
                    <a:pt x="668813" y="1475949"/>
                  </a:lnTo>
                  <a:lnTo>
                    <a:pt x="891751" y="1372976"/>
                  </a:lnTo>
                  <a:lnTo>
                    <a:pt x="1114689" y="1304327"/>
                  </a:lnTo>
                  <a:lnTo>
                    <a:pt x="1337627" y="1098381"/>
                  </a:lnTo>
                  <a:lnTo>
                    <a:pt x="1560565" y="926759"/>
                  </a:lnTo>
                  <a:lnTo>
                    <a:pt x="1783502" y="686488"/>
                  </a:lnTo>
                  <a:lnTo>
                    <a:pt x="2006440" y="514866"/>
                  </a:lnTo>
                  <a:lnTo>
                    <a:pt x="2229378" y="446217"/>
                  </a:lnTo>
                  <a:lnTo>
                    <a:pt x="2452316" y="343244"/>
                  </a:lnTo>
                  <a:lnTo>
                    <a:pt x="2675254" y="308919"/>
                  </a:lnTo>
                  <a:lnTo>
                    <a:pt x="2898192" y="240270"/>
                  </a:lnTo>
                  <a:lnTo>
                    <a:pt x="3121130" y="34324"/>
                  </a:lnTo>
                  <a:lnTo>
                    <a:pt x="3344068" y="102973"/>
                  </a:lnTo>
                  <a:lnTo>
                    <a:pt x="3567005" y="137297"/>
                  </a:lnTo>
                  <a:lnTo>
                    <a:pt x="3789943" y="34324"/>
                  </a:lnTo>
                  <a:lnTo>
                    <a:pt x="4012881" y="171622"/>
                  </a:lnTo>
                  <a:lnTo>
                    <a:pt x="4235819" y="137297"/>
                  </a:lnTo>
                  <a:lnTo>
                    <a:pt x="4458757" y="102973"/>
                  </a:lnTo>
                  <a:lnTo>
                    <a:pt x="4681695" y="68648"/>
                  </a:lnTo>
                  <a:lnTo>
                    <a:pt x="4904633" y="0"/>
                  </a:lnTo>
                  <a:lnTo>
                    <a:pt x="5127571" y="68648"/>
                  </a:lnTo>
                  <a:lnTo>
                    <a:pt x="5350508" y="34324"/>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673636"/>
              <a:ext cx="5350508" cy="1784869"/>
            </a:xfrm>
            <a:custGeom>
              <a:avLst/>
              <a:pathLst>
                <a:path w="5350508" h="1784869">
                  <a:moveTo>
                    <a:pt x="0" y="1784869"/>
                  </a:moveTo>
                  <a:lnTo>
                    <a:pt x="222937" y="1716220"/>
                  </a:lnTo>
                  <a:lnTo>
                    <a:pt x="445875" y="1613247"/>
                  </a:lnTo>
                  <a:lnTo>
                    <a:pt x="668813" y="1544598"/>
                  </a:lnTo>
                  <a:lnTo>
                    <a:pt x="891751" y="1475949"/>
                  </a:lnTo>
                  <a:lnTo>
                    <a:pt x="1114689" y="1407300"/>
                  </a:lnTo>
                  <a:lnTo>
                    <a:pt x="1337627" y="1167030"/>
                  </a:lnTo>
                  <a:lnTo>
                    <a:pt x="1560565" y="961083"/>
                  </a:lnTo>
                  <a:lnTo>
                    <a:pt x="1783502" y="652163"/>
                  </a:lnTo>
                  <a:lnTo>
                    <a:pt x="2006440" y="514866"/>
                  </a:lnTo>
                  <a:lnTo>
                    <a:pt x="2229378" y="549190"/>
                  </a:lnTo>
                  <a:lnTo>
                    <a:pt x="2452316" y="377568"/>
                  </a:lnTo>
                  <a:lnTo>
                    <a:pt x="2675254" y="446217"/>
                  </a:lnTo>
                  <a:lnTo>
                    <a:pt x="2898192" y="377568"/>
                  </a:lnTo>
                  <a:lnTo>
                    <a:pt x="3121130" y="137297"/>
                  </a:lnTo>
                  <a:lnTo>
                    <a:pt x="3344068" y="68648"/>
                  </a:lnTo>
                  <a:lnTo>
                    <a:pt x="3567005" y="205946"/>
                  </a:lnTo>
                  <a:lnTo>
                    <a:pt x="3789943" y="34324"/>
                  </a:lnTo>
                  <a:lnTo>
                    <a:pt x="4012881" y="240270"/>
                  </a:lnTo>
                  <a:lnTo>
                    <a:pt x="4235819" y="171622"/>
                  </a:lnTo>
                  <a:lnTo>
                    <a:pt x="4458757" y="171622"/>
                  </a:lnTo>
                  <a:lnTo>
                    <a:pt x="4681695" y="137297"/>
                  </a:lnTo>
                  <a:lnTo>
                    <a:pt x="4904633" y="68648"/>
                  </a:lnTo>
                  <a:lnTo>
                    <a:pt x="5127571" y="34324"/>
                  </a:lnTo>
                  <a:lnTo>
                    <a:pt x="5350508" y="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8424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17" name="tx117"/>
            <p:cNvSpPr/>
            <p:nvPr/>
          </p:nvSpPr>
          <p:spPr>
            <a:xfrm>
              <a:off x="2570345" y="24305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58</a:t>
              </a:r>
            </a:p>
          </p:txBody>
        </p:sp>
        <p:sp>
          <p:nvSpPr>
            <p:cNvPr id="118" name="tx118"/>
            <p:cNvSpPr/>
            <p:nvPr/>
          </p:nvSpPr>
          <p:spPr>
            <a:xfrm>
              <a:off x="3685034"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9" name="tx119"/>
            <p:cNvSpPr/>
            <p:nvPr/>
          </p:nvSpPr>
          <p:spPr>
            <a:xfrm>
              <a:off x="479972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69147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59144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13735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3602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83227"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80616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1455656" y="352694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34</a:t>
              </a:r>
            </a:p>
          </p:txBody>
        </p:sp>
        <p:sp>
          <p:nvSpPr>
            <p:cNvPr id="127" name="tx127"/>
            <p:cNvSpPr/>
            <p:nvPr/>
          </p:nvSpPr>
          <p:spPr>
            <a:xfrm>
              <a:off x="2570345"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8" name="tx128"/>
            <p:cNvSpPr/>
            <p:nvPr/>
          </p:nvSpPr>
          <p:spPr>
            <a:xfrm>
              <a:off x="3685034"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4799724"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5691475"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591441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2" name="tx132"/>
            <p:cNvSpPr/>
            <p:nvPr/>
          </p:nvSpPr>
          <p:spPr>
            <a:xfrm>
              <a:off x="6137351"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3602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83227"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806165"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8073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304666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28594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0" name="tx140"/>
            <p:cNvSpPr/>
            <p:nvPr/>
          </p:nvSpPr>
          <p:spPr>
            <a:xfrm>
              <a:off x="508103" y="152522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63486" y="5504603"/>
              <a:ext cx="201456" cy="201456"/>
            </a:xfrm>
            <a:prstGeom prst="rect">
              <a:avLst/>
            </a:prstGeom>
            <a:solidFill>
              <a:srgbClr val="80BD41">
                <a:alpha val="100000"/>
              </a:srgbClr>
            </a:solidFill>
          </p:spPr>
          <p:txBody>
            <a:bodyPr/>
            <a:lstStyle/>
            <a:p/>
          </p:txBody>
        </p:sp>
        <p:sp>
          <p:nvSpPr>
            <p:cNvPr id="162" name="rc162"/>
            <p:cNvSpPr/>
            <p:nvPr/>
          </p:nvSpPr>
          <p:spPr>
            <a:xfrm>
              <a:off x="2665435" y="5504603"/>
              <a:ext cx="201456" cy="201456"/>
            </a:xfrm>
            <a:prstGeom prst="rect">
              <a:avLst/>
            </a:prstGeom>
            <a:solidFill>
              <a:srgbClr val="1CABE2">
                <a:alpha val="100000"/>
              </a:srgbClr>
            </a:solidFill>
          </p:spPr>
          <p:txBody>
            <a:bodyPr/>
            <a:lstStyle/>
            <a:p/>
          </p:txBody>
        </p:sp>
        <p:sp>
          <p:nvSpPr>
            <p:cNvPr id="163" name="rc163"/>
            <p:cNvSpPr/>
            <p:nvPr/>
          </p:nvSpPr>
          <p:spPr>
            <a:xfrm>
              <a:off x="3738259" y="5504603"/>
              <a:ext cx="201456" cy="201456"/>
            </a:xfrm>
            <a:prstGeom prst="rect">
              <a:avLst/>
            </a:prstGeom>
            <a:solidFill>
              <a:srgbClr val="0058AB">
                <a:alpha val="100000"/>
              </a:srgbClr>
            </a:solidFill>
          </p:spPr>
          <p:txBody>
            <a:bodyPr/>
            <a:lstStyle/>
            <a:p/>
          </p:txBody>
        </p:sp>
        <p:sp>
          <p:nvSpPr>
            <p:cNvPr id="164" name="rc164"/>
            <p:cNvSpPr/>
            <p:nvPr/>
          </p:nvSpPr>
          <p:spPr>
            <a:xfrm>
              <a:off x="4733592" y="5504603"/>
              <a:ext cx="201456" cy="201456"/>
            </a:xfrm>
            <a:prstGeom prst="rect">
              <a:avLst/>
            </a:prstGeom>
            <a:solidFill>
              <a:srgbClr val="FFC20E">
                <a:alpha val="100000"/>
              </a:srgbClr>
            </a:solidFill>
          </p:spPr>
          <p:txBody>
            <a:bodyPr/>
            <a:lstStyle/>
            <a:p/>
          </p:txBody>
        </p:sp>
        <p:sp>
          <p:nvSpPr>
            <p:cNvPr id="165" name="rc165"/>
            <p:cNvSpPr/>
            <p:nvPr/>
          </p:nvSpPr>
          <p:spPr>
            <a:xfrm>
              <a:off x="6637725" y="5504603"/>
              <a:ext cx="201455" cy="201456"/>
            </a:xfrm>
            <a:prstGeom prst="rect">
              <a:avLst/>
            </a:prstGeom>
            <a:solidFill>
              <a:srgbClr val="F26A21">
                <a:alpha val="100000"/>
              </a:srgbClr>
            </a:solidFill>
          </p:spPr>
          <p:txBody>
            <a:bodyPr/>
            <a:lstStyle/>
            <a:p/>
          </p:txBody>
        </p:sp>
        <p:sp>
          <p:nvSpPr>
            <p:cNvPr id="166" name="tx166"/>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079223" y="580629"/>
              <a:ext cx="40727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Niger</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Niger is projected to have a  large increase (10,000-50,000) in the number of surviving infants by 2030. Therefore, maintaining current coverage requires vaccinating an increasing number of children.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328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8832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533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5580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208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8589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866434"/>
              <a:ext cx="214223" cy="4124325"/>
            </a:xfrm>
            <a:prstGeom prst="rect">
              <a:avLst/>
            </a:prstGeom>
            <a:solidFill>
              <a:srgbClr val="0058AB">
                <a:alpha val="100000"/>
              </a:srgbClr>
            </a:solidFill>
          </p:spPr>
          <p:txBody>
            <a:bodyPr/>
            <a:lstStyle/>
            <a:p/>
          </p:txBody>
        </p:sp>
        <p:sp>
          <p:nvSpPr>
            <p:cNvPr id="39" name="rc39"/>
            <p:cNvSpPr/>
            <p:nvPr/>
          </p:nvSpPr>
          <p:spPr>
            <a:xfrm>
              <a:off x="1589675" y="897645"/>
              <a:ext cx="214223" cy="4093114"/>
            </a:xfrm>
            <a:prstGeom prst="rect">
              <a:avLst/>
            </a:prstGeom>
            <a:solidFill>
              <a:srgbClr val="0058AB">
                <a:alpha val="100000"/>
              </a:srgbClr>
            </a:solidFill>
          </p:spPr>
          <p:txBody>
            <a:bodyPr/>
            <a:lstStyle/>
            <a:p/>
          </p:txBody>
        </p:sp>
        <p:sp>
          <p:nvSpPr>
            <p:cNvPr id="40" name="rc40"/>
            <p:cNvSpPr/>
            <p:nvPr/>
          </p:nvSpPr>
          <p:spPr>
            <a:xfrm>
              <a:off x="1827702" y="1022516"/>
              <a:ext cx="214223" cy="3968243"/>
            </a:xfrm>
            <a:prstGeom prst="rect">
              <a:avLst/>
            </a:prstGeom>
            <a:solidFill>
              <a:srgbClr val="0058AB">
                <a:alpha val="100000"/>
              </a:srgbClr>
            </a:solidFill>
          </p:spPr>
          <p:txBody>
            <a:bodyPr/>
            <a:lstStyle/>
            <a:p/>
          </p:txBody>
        </p:sp>
        <p:sp>
          <p:nvSpPr>
            <p:cNvPr id="41" name="rc41"/>
            <p:cNvSpPr/>
            <p:nvPr/>
          </p:nvSpPr>
          <p:spPr>
            <a:xfrm>
              <a:off x="2065728" y="1070922"/>
              <a:ext cx="214223" cy="3919837"/>
            </a:xfrm>
            <a:prstGeom prst="rect">
              <a:avLst/>
            </a:prstGeom>
            <a:solidFill>
              <a:srgbClr val="0058AB">
                <a:alpha val="100000"/>
              </a:srgbClr>
            </a:solidFill>
          </p:spPr>
          <p:txBody>
            <a:bodyPr/>
            <a:lstStyle/>
            <a:p/>
          </p:txBody>
        </p:sp>
        <p:sp>
          <p:nvSpPr>
            <p:cNvPr id="42" name="rc42"/>
            <p:cNvSpPr/>
            <p:nvPr/>
          </p:nvSpPr>
          <p:spPr>
            <a:xfrm>
              <a:off x="2303754" y="1210064"/>
              <a:ext cx="214223" cy="3780695"/>
            </a:xfrm>
            <a:prstGeom prst="rect">
              <a:avLst/>
            </a:prstGeom>
            <a:solidFill>
              <a:srgbClr val="0058AB">
                <a:alpha val="100000"/>
              </a:srgbClr>
            </a:solidFill>
          </p:spPr>
          <p:txBody>
            <a:bodyPr/>
            <a:lstStyle/>
            <a:p/>
          </p:txBody>
        </p:sp>
        <p:sp>
          <p:nvSpPr>
            <p:cNvPr id="43" name="rc43"/>
            <p:cNvSpPr/>
            <p:nvPr/>
          </p:nvSpPr>
          <p:spPr>
            <a:xfrm>
              <a:off x="2541780" y="1268375"/>
              <a:ext cx="214223" cy="3722384"/>
            </a:xfrm>
            <a:prstGeom prst="rect">
              <a:avLst/>
            </a:prstGeom>
            <a:solidFill>
              <a:srgbClr val="0058AB">
                <a:alpha val="100000"/>
              </a:srgbClr>
            </a:solidFill>
          </p:spPr>
          <p:txBody>
            <a:bodyPr/>
            <a:lstStyle/>
            <a:p/>
          </p:txBody>
        </p:sp>
        <p:sp>
          <p:nvSpPr>
            <p:cNvPr id="44" name="rc44"/>
            <p:cNvSpPr/>
            <p:nvPr/>
          </p:nvSpPr>
          <p:spPr>
            <a:xfrm>
              <a:off x="2779807" y="1705025"/>
              <a:ext cx="214223" cy="3285734"/>
            </a:xfrm>
            <a:prstGeom prst="rect">
              <a:avLst/>
            </a:prstGeom>
            <a:solidFill>
              <a:srgbClr val="0058AB">
                <a:alpha val="100000"/>
              </a:srgbClr>
            </a:solidFill>
          </p:spPr>
          <p:txBody>
            <a:bodyPr/>
            <a:lstStyle/>
            <a:p/>
          </p:txBody>
        </p:sp>
        <p:sp>
          <p:nvSpPr>
            <p:cNvPr id="45" name="rc45"/>
            <p:cNvSpPr/>
            <p:nvPr/>
          </p:nvSpPr>
          <p:spPr>
            <a:xfrm>
              <a:off x="3017833" y="2072311"/>
              <a:ext cx="214223" cy="2918448"/>
            </a:xfrm>
            <a:prstGeom prst="rect">
              <a:avLst/>
            </a:prstGeom>
            <a:solidFill>
              <a:srgbClr val="0058AB">
                <a:alpha val="100000"/>
              </a:srgbClr>
            </a:solidFill>
          </p:spPr>
          <p:txBody>
            <a:bodyPr/>
            <a:lstStyle/>
            <a:p/>
          </p:txBody>
        </p:sp>
        <p:sp>
          <p:nvSpPr>
            <p:cNvPr id="46" name="rc46"/>
            <p:cNvSpPr/>
            <p:nvPr/>
          </p:nvSpPr>
          <p:spPr>
            <a:xfrm>
              <a:off x="3255859" y="2662520"/>
              <a:ext cx="214223" cy="2328239"/>
            </a:xfrm>
            <a:prstGeom prst="rect">
              <a:avLst/>
            </a:prstGeom>
            <a:solidFill>
              <a:srgbClr val="0058AB">
                <a:alpha val="100000"/>
              </a:srgbClr>
            </a:solidFill>
          </p:spPr>
          <p:txBody>
            <a:bodyPr/>
            <a:lstStyle/>
            <a:p/>
          </p:txBody>
        </p:sp>
        <p:sp>
          <p:nvSpPr>
            <p:cNvPr id="47" name="rc47"/>
            <p:cNvSpPr/>
            <p:nvPr/>
          </p:nvSpPr>
          <p:spPr>
            <a:xfrm>
              <a:off x="3493885" y="3089706"/>
              <a:ext cx="214223" cy="1901054"/>
            </a:xfrm>
            <a:prstGeom prst="rect">
              <a:avLst/>
            </a:prstGeom>
            <a:solidFill>
              <a:srgbClr val="0058AB">
                <a:alpha val="100000"/>
              </a:srgbClr>
            </a:solidFill>
          </p:spPr>
          <p:txBody>
            <a:bodyPr/>
            <a:lstStyle/>
            <a:p/>
          </p:txBody>
        </p:sp>
        <p:sp>
          <p:nvSpPr>
            <p:cNvPr id="48" name="rc48"/>
            <p:cNvSpPr/>
            <p:nvPr/>
          </p:nvSpPr>
          <p:spPr>
            <a:xfrm>
              <a:off x="3731911" y="3239354"/>
              <a:ext cx="214223" cy="1751405"/>
            </a:xfrm>
            <a:prstGeom prst="rect">
              <a:avLst/>
            </a:prstGeom>
            <a:solidFill>
              <a:srgbClr val="0058AB">
                <a:alpha val="100000"/>
              </a:srgbClr>
            </a:solidFill>
          </p:spPr>
          <p:txBody>
            <a:bodyPr/>
            <a:lstStyle/>
            <a:p/>
          </p:txBody>
        </p:sp>
        <p:sp>
          <p:nvSpPr>
            <p:cNvPr id="49" name="rc49"/>
            <p:cNvSpPr/>
            <p:nvPr/>
          </p:nvSpPr>
          <p:spPr>
            <a:xfrm>
              <a:off x="3969938" y="3508614"/>
              <a:ext cx="214223" cy="1482145"/>
            </a:xfrm>
            <a:prstGeom prst="rect">
              <a:avLst/>
            </a:prstGeom>
            <a:solidFill>
              <a:srgbClr val="0058AB">
                <a:alpha val="100000"/>
              </a:srgbClr>
            </a:solidFill>
          </p:spPr>
          <p:txBody>
            <a:bodyPr/>
            <a:lstStyle/>
            <a:p/>
          </p:txBody>
        </p:sp>
        <p:sp>
          <p:nvSpPr>
            <p:cNvPr id="50" name="rc50"/>
            <p:cNvSpPr/>
            <p:nvPr/>
          </p:nvSpPr>
          <p:spPr>
            <a:xfrm>
              <a:off x="4207964" y="3578405"/>
              <a:ext cx="214223" cy="1412354"/>
            </a:xfrm>
            <a:prstGeom prst="rect">
              <a:avLst/>
            </a:prstGeom>
            <a:solidFill>
              <a:srgbClr val="0058AB">
                <a:alpha val="100000"/>
              </a:srgbClr>
            </a:solidFill>
          </p:spPr>
          <p:txBody>
            <a:bodyPr/>
            <a:lstStyle/>
            <a:p/>
          </p:txBody>
        </p:sp>
        <p:sp>
          <p:nvSpPr>
            <p:cNvPr id="51" name="rc51"/>
            <p:cNvSpPr/>
            <p:nvPr/>
          </p:nvSpPr>
          <p:spPr>
            <a:xfrm>
              <a:off x="4445990" y="3760133"/>
              <a:ext cx="214223" cy="1230627"/>
            </a:xfrm>
            <a:prstGeom prst="rect">
              <a:avLst/>
            </a:prstGeom>
            <a:solidFill>
              <a:srgbClr val="0058AB">
                <a:alpha val="100000"/>
              </a:srgbClr>
            </a:solidFill>
          </p:spPr>
          <p:txBody>
            <a:bodyPr/>
            <a:lstStyle/>
            <a:p/>
          </p:txBody>
        </p:sp>
        <p:sp>
          <p:nvSpPr>
            <p:cNvPr id="52" name="rc52"/>
            <p:cNvSpPr/>
            <p:nvPr/>
          </p:nvSpPr>
          <p:spPr>
            <a:xfrm>
              <a:off x="4684016" y="4417357"/>
              <a:ext cx="214223" cy="573402"/>
            </a:xfrm>
            <a:prstGeom prst="rect">
              <a:avLst/>
            </a:prstGeom>
            <a:solidFill>
              <a:srgbClr val="0058AB">
                <a:alpha val="100000"/>
              </a:srgbClr>
            </a:solidFill>
          </p:spPr>
          <p:txBody>
            <a:bodyPr/>
            <a:lstStyle/>
            <a:p/>
          </p:txBody>
        </p:sp>
        <p:sp>
          <p:nvSpPr>
            <p:cNvPr id="53" name="rc53"/>
            <p:cNvSpPr/>
            <p:nvPr/>
          </p:nvSpPr>
          <p:spPr>
            <a:xfrm>
              <a:off x="4922043" y="4168495"/>
              <a:ext cx="214223" cy="822264"/>
            </a:xfrm>
            <a:prstGeom prst="rect">
              <a:avLst/>
            </a:prstGeom>
            <a:solidFill>
              <a:srgbClr val="0058AB">
                <a:alpha val="100000"/>
              </a:srgbClr>
            </a:solidFill>
          </p:spPr>
          <p:txBody>
            <a:bodyPr/>
            <a:lstStyle/>
            <a:p/>
          </p:txBody>
        </p:sp>
        <p:sp>
          <p:nvSpPr>
            <p:cNvPr id="54" name="rc54"/>
            <p:cNvSpPr/>
            <p:nvPr/>
          </p:nvSpPr>
          <p:spPr>
            <a:xfrm>
              <a:off x="5160069" y="4030114"/>
              <a:ext cx="214223" cy="960645"/>
            </a:xfrm>
            <a:prstGeom prst="rect">
              <a:avLst/>
            </a:prstGeom>
            <a:solidFill>
              <a:srgbClr val="0058AB">
                <a:alpha val="100000"/>
              </a:srgbClr>
            </a:solidFill>
          </p:spPr>
          <p:txBody>
            <a:bodyPr/>
            <a:lstStyle/>
            <a:p/>
          </p:txBody>
        </p:sp>
        <p:sp>
          <p:nvSpPr>
            <p:cNvPr id="55" name="rc55"/>
            <p:cNvSpPr/>
            <p:nvPr/>
          </p:nvSpPr>
          <p:spPr>
            <a:xfrm>
              <a:off x="5398095" y="4379591"/>
              <a:ext cx="214223" cy="611168"/>
            </a:xfrm>
            <a:prstGeom prst="rect">
              <a:avLst/>
            </a:prstGeom>
            <a:solidFill>
              <a:srgbClr val="0058AB">
                <a:alpha val="100000"/>
              </a:srgbClr>
            </a:solidFill>
          </p:spPr>
          <p:txBody>
            <a:bodyPr/>
            <a:lstStyle/>
            <a:p/>
          </p:txBody>
        </p:sp>
        <p:sp>
          <p:nvSpPr>
            <p:cNvPr id="56" name="rc56"/>
            <p:cNvSpPr/>
            <p:nvPr/>
          </p:nvSpPr>
          <p:spPr>
            <a:xfrm>
              <a:off x="5636121" y="3873804"/>
              <a:ext cx="214223" cy="1116955"/>
            </a:xfrm>
            <a:prstGeom prst="rect">
              <a:avLst/>
            </a:prstGeom>
            <a:solidFill>
              <a:srgbClr val="0058AB">
                <a:alpha val="100000"/>
              </a:srgbClr>
            </a:solidFill>
          </p:spPr>
          <p:txBody>
            <a:bodyPr/>
            <a:lstStyle/>
            <a:p/>
          </p:txBody>
        </p:sp>
        <p:sp>
          <p:nvSpPr>
            <p:cNvPr id="57" name="rc57"/>
            <p:cNvSpPr/>
            <p:nvPr/>
          </p:nvSpPr>
          <p:spPr>
            <a:xfrm>
              <a:off x="5874148" y="3982523"/>
              <a:ext cx="214223" cy="1008237"/>
            </a:xfrm>
            <a:prstGeom prst="rect">
              <a:avLst/>
            </a:prstGeom>
            <a:solidFill>
              <a:srgbClr val="0058AB">
                <a:alpha val="100000"/>
              </a:srgbClr>
            </a:solidFill>
          </p:spPr>
          <p:txBody>
            <a:bodyPr/>
            <a:lstStyle/>
            <a:p/>
          </p:txBody>
        </p:sp>
        <p:sp>
          <p:nvSpPr>
            <p:cNvPr id="58" name="rc58"/>
            <p:cNvSpPr/>
            <p:nvPr/>
          </p:nvSpPr>
          <p:spPr>
            <a:xfrm>
              <a:off x="6112174" y="4094739"/>
              <a:ext cx="214223" cy="896020"/>
            </a:xfrm>
            <a:prstGeom prst="rect">
              <a:avLst/>
            </a:prstGeom>
            <a:solidFill>
              <a:srgbClr val="0058AB">
                <a:alpha val="100000"/>
              </a:srgbClr>
            </a:solidFill>
          </p:spPr>
          <p:txBody>
            <a:bodyPr/>
            <a:lstStyle/>
            <a:p/>
          </p:txBody>
        </p:sp>
        <p:sp>
          <p:nvSpPr>
            <p:cNvPr id="59" name="rc59"/>
            <p:cNvSpPr/>
            <p:nvPr/>
          </p:nvSpPr>
          <p:spPr>
            <a:xfrm>
              <a:off x="6350200" y="4209491"/>
              <a:ext cx="214223" cy="781268"/>
            </a:xfrm>
            <a:prstGeom prst="rect">
              <a:avLst/>
            </a:prstGeom>
            <a:solidFill>
              <a:srgbClr val="0058AB">
                <a:alpha val="100000"/>
              </a:srgbClr>
            </a:solidFill>
          </p:spPr>
          <p:txBody>
            <a:bodyPr/>
            <a:lstStyle/>
            <a:p/>
          </p:txBody>
        </p:sp>
        <p:sp>
          <p:nvSpPr>
            <p:cNvPr id="60" name="rc60"/>
            <p:cNvSpPr/>
            <p:nvPr/>
          </p:nvSpPr>
          <p:spPr>
            <a:xfrm>
              <a:off x="6588226" y="4452253"/>
              <a:ext cx="214223" cy="538506"/>
            </a:xfrm>
            <a:prstGeom prst="rect">
              <a:avLst/>
            </a:prstGeom>
            <a:solidFill>
              <a:srgbClr val="0058AB">
                <a:alpha val="100000"/>
              </a:srgbClr>
            </a:solidFill>
          </p:spPr>
          <p:txBody>
            <a:bodyPr/>
            <a:lstStyle/>
            <a:p/>
          </p:txBody>
        </p:sp>
        <p:sp>
          <p:nvSpPr>
            <p:cNvPr id="61" name="rc61"/>
            <p:cNvSpPr/>
            <p:nvPr/>
          </p:nvSpPr>
          <p:spPr>
            <a:xfrm>
              <a:off x="6826253" y="4156721"/>
              <a:ext cx="214223" cy="834038"/>
            </a:xfrm>
            <a:prstGeom prst="rect">
              <a:avLst/>
            </a:prstGeom>
            <a:solidFill>
              <a:srgbClr val="0058AB">
                <a:alpha val="100000"/>
              </a:srgbClr>
            </a:solidFill>
          </p:spPr>
          <p:txBody>
            <a:bodyPr/>
            <a:lstStyle/>
            <a:p/>
          </p:txBody>
        </p:sp>
        <p:sp>
          <p:nvSpPr>
            <p:cNvPr id="62" name="rc62"/>
            <p:cNvSpPr/>
            <p:nvPr/>
          </p:nvSpPr>
          <p:spPr>
            <a:xfrm>
              <a:off x="7064279" y="4280057"/>
              <a:ext cx="214223" cy="710702"/>
            </a:xfrm>
            <a:prstGeom prst="rect">
              <a:avLst/>
            </a:prstGeom>
            <a:solidFill>
              <a:srgbClr val="0058AB">
                <a:alpha val="100000"/>
              </a:srgbClr>
            </a:solidFill>
          </p:spPr>
          <p:txBody>
            <a:bodyPr/>
            <a:lstStyle/>
            <a:p/>
          </p:txBody>
        </p:sp>
        <p:sp>
          <p:nvSpPr>
            <p:cNvPr id="63" name="rc63"/>
            <p:cNvSpPr/>
            <p:nvPr/>
          </p:nvSpPr>
          <p:spPr>
            <a:xfrm>
              <a:off x="8492436" y="4486641"/>
              <a:ext cx="214223" cy="504118"/>
            </a:xfrm>
            <a:prstGeom prst="rect">
              <a:avLst/>
            </a:prstGeom>
            <a:solidFill>
              <a:srgbClr val="69DBFF">
                <a:alpha val="100000"/>
              </a:srgbClr>
            </a:solidFill>
          </p:spPr>
          <p:txBody>
            <a:bodyPr/>
            <a:lstStyle/>
            <a:p/>
          </p:txBody>
        </p:sp>
        <p:sp>
          <p:nvSpPr>
            <p:cNvPr id="64" name="pl64"/>
            <p:cNvSpPr/>
            <p:nvPr/>
          </p:nvSpPr>
          <p:spPr>
            <a:xfrm>
              <a:off x="6219286" y="3982523"/>
              <a:ext cx="2380262" cy="504118"/>
            </a:xfrm>
            <a:custGeom>
              <a:avLst/>
              <a:pathLst>
                <a:path w="2380262" h="504118">
                  <a:moveTo>
                    <a:pt x="0" y="0"/>
                  </a:moveTo>
                  <a:lnTo>
                    <a:pt x="238026" y="50411"/>
                  </a:lnTo>
                  <a:lnTo>
                    <a:pt x="476052" y="100823"/>
                  </a:lnTo>
                  <a:lnTo>
                    <a:pt x="714078" y="151235"/>
                  </a:lnTo>
                  <a:lnTo>
                    <a:pt x="952104" y="201647"/>
                  </a:lnTo>
                  <a:lnTo>
                    <a:pt x="1190131" y="252059"/>
                  </a:lnTo>
                  <a:lnTo>
                    <a:pt x="1428157" y="302471"/>
                  </a:lnTo>
                  <a:lnTo>
                    <a:pt x="1666183" y="352882"/>
                  </a:lnTo>
                  <a:lnTo>
                    <a:pt x="1904209" y="403294"/>
                  </a:lnTo>
                  <a:lnTo>
                    <a:pt x="2142236" y="453706"/>
                  </a:lnTo>
                  <a:lnTo>
                    <a:pt x="2380262" y="504118"/>
                  </a:lnTo>
                </a:path>
              </a:pathLst>
            </a:custGeom>
            <a:ln w="13550" cap="flat">
              <a:solidFill>
                <a:srgbClr val="000000">
                  <a:alpha val="100000"/>
                </a:srgbClr>
              </a:solidFill>
              <a:prstDash val="solid"/>
              <a:round/>
            </a:ln>
          </p:spPr>
          <p:txBody>
            <a:bodyPr/>
            <a:lstStyle/>
            <a:p/>
          </p:txBody>
        </p:sp>
        <p:sp>
          <p:nvSpPr>
            <p:cNvPr id="65" name="pt65"/>
            <p:cNvSpPr/>
            <p:nvPr/>
          </p:nvSpPr>
          <p:spPr>
            <a:xfrm>
              <a:off x="6194460" y="39576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0081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058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108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159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20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2601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310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3609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411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461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983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2634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9284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26314" y="398022"/>
              <a:ext cx="58056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Niger</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3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16463"/>
              <a:ext cx="249522" cy="286233"/>
            </a:xfrm>
            <a:prstGeom prst="rect">
              <a:avLst/>
            </a:prstGeom>
            <a:solidFill>
              <a:srgbClr val="80BD41">
                <a:alpha val="100000"/>
              </a:srgbClr>
            </a:solidFill>
          </p:spPr>
          <p:txBody>
            <a:bodyPr/>
            <a:lstStyle/>
            <a:p/>
          </p:txBody>
        </p:sp>
        <p:sp>
          <p:nvSpPr>
            <p:cNvPr id="22" name="rc22"/>
            <p:cNvSpPr/>
            <p:nvPr/>
          </p:nvSpPr>
          <p:spPr>
            <a:xfrm>
              <a:off x="1296273" y="3480448"/>
              <a:ext cx="249522" cy="336014"/>
            </a:xfrm>
            <a:prstGeom prst="rect">
              <a:avLst/>
            </a:prstGeom>
            <a:solidFill>
              <a:srgbClr val="1CABE2">
                <a:alpha val="100000"/>
              </a:srgbClr>
            </a:solidFill>
          </p:spPr>
          <p:txBody>
            <a:bodyPr/>
            <a:lstStyle/>
            <a:p/>
          </p:txBody>
        </p:sp>
        <p:sp>
          <p:nvSpPr>
            <p:cNvPr id="23" name="rc23"/>
            <p:cNvSpPr/>
            <p:nvPr/>
          </p:nvSpPr>
          <p:spPr>
            <a:xfrm>
              <a:off x="1573521" y="3794877"/>
              <a:ext cx="249522" cy="307819"/>
            </a:xfrm>
            <a:prstGeom prst="rect">
              <a:avLst/>
            </a:prstGeom>
            <a:solidFill>
              <a:srgbClr val="80BD41">
                <a:alpha val="100000"/>
              </a:srgbClr>
            </a:solidFill>
          </p:spPr>
          <p:txBody>
            <a:bodyPr/>
            <a:lstStyle/>
            <a:p/>
          </p:txBody>
        </p:sp>
        <p:sp>
          <p:nvSpPr>
            <p:cNvPr id="24" name="rc24"/>
            <p:cNvSpPr/>
            <p:nvPr/>
          </p:nvSpPr>
          <p:spPr>
            <a:xfrm>
              <a:off x="1573521" y="3461405"/>
              <a:ext cx="249522" cy="333471"/>
            </a:xfrm>
            <a:prstGeom prst="rect">
              <a:avLst/>
            </a:prstGeom>
            <a:solidFill>
              <a:srgbClr val="1CABE2">
                <a:alpha val="100000"/>
              </a:srgbClr>
            </a:solidFill>
          </p:spPr>
          <p:txBody>
            <a:bodyPr/>
            <a:lstStyle/>
            <a:p/>
          </p:txBody>
        </p:sp>
        <p:sp>
          <p:nvSpPr>
            <p:cNvPr id="25" name="rc25"/>
            <p:cNvSpPr/>
            <p:nvPr/>
          </p:nvSpPr>
          <p:spPr>
            <a:xfrm>
              <a:off x="1850769" y="3766202"/>
              <a:ext cx="249522" cy="336494"/>
            </a:xfrm>
            <a:prstGeom prst="rect">
              <a:avLst/>
            </a:prstGeom>
            <a:solidFill>
              <a:srgbClr val="80BD41">
                <a:alpha val="100000"/>
              </a:srgbClr>
            </a:solidFill>
          </p:spPr>
          <p:txBody>
            <a:bodyPr/>
            <a:lstStyle/>
            <a:p/>
          </p:txBody>
        </p:sp>
        <p:sp>
          <p:nvSpPr>
            <p:cNvPr id="26" name="rc26"/>
            <p:cNvSpPr/>
            <p:nvPr/>
          </p:nvSpPr>
          <p:spPr>
            <a:xfrm>
              <a:off x="1850769" y="3442904"/>
              <a:ext cx="249522" cy="323298"/>
            </a:xfrm>
            <a:prstGeom prst="rect">
              <a:avLst/>
            </a:prstGeom>
            <a:solidFill>
              <a:srgbClr val="1CABE2">
                <a:alpha val="100000"/>
              </a:srgbClr>
            </a:solidFill>
          </p:spPr>
          <p:txBody>
            <a:bodyPr/>
            <a:lstStyle/>
            <a:p/>
          </p:txBody>
        </p:sp>
        <p:sp>
          <p:nvSpPr>
            <p:cNvPr id="27" name="rc27"/>
            <p:cNvSpPr/>
            <p:nvPr/>
          </p:nvSpPr>
          <p:spPr>
            <a:xfrm>
              <a:off x="2128016" y="3742573"/>
              <a:ext cx="249522" cy="360123"/>
            </a:xfrm>
            <a:prstGeom prst="rect">
              <a:avLst/>
            </a:prstGeom>
            <a:solidFill>
              <a:srgbClr val="80BD41">
                <a:alpha val="100000"/>
              </a:srgbClr>
            </a:solidFill>
          </p:spPr>
          <p:txBody>
            <a:bodyPr/>
            <a:lstStyle/>
            <a:p/>
          </p:txBody>
        </p:sp>
        <p:sp>
          <p:nvSpPr>
            <p:cNvPr id="28" name="rc28"/>
            <p:cNvSpPr/>
            <p:nvPr/>
          </p:nvSpPr>
          <p:spPr>
            <a:xfrm>
              <a:off x="2128016" y="3423218"/>
              <a:ext cx="249522" cy="319354"/>
            </a:xfrm>
            <a:prstGeom prst="rect">
              <a:avLst/>
            </a:prstGeom>
            <a:solidFill>
              <a:srgbClr val="1CABE2">
                <a:alpha val="100000"/>
              </a:srgbClr>
            </a:solidFill>
          </p:spPr>
          <p:txBody>
            <a:bodyPr/>
            <a:lstStyle/>
            <a:p/>
          </p:txBody>
        </p:sp>
        <p:sp>
          <p:nvSpPr>
            <p:cNvPr id="29" name="rc29"/>
            <p:cNvSpPr/>
            <p:nvPr/>
          </p:nvSpPr>
          <p:spPr>
            <a:xfrm>
              <a:off x="2405264" y="3710673"/>
              <a:ext cx="249522" cy="392024"/>
            </a:xfrm>
            <a:prstGeom prst="rect">
              <a:avLst/>
            </a:prstGeom>
            <a:solidFill>
              <a:srgbClr val="80BD41">
                <a:alpha val="100000"/>
              </a:srgbClr>
            </a:solidFill>
          </p:spPr>
          <p:txBody>
            <a:bodyPr/>
            <a:lstStyle/>
            <a:p/>
          </p:txBody>
        </p:sp>
        <p:sp>
          <p:nvSpPr>
            <p:cNvPr id="30" name="rc30"/>
            <p:cNvSpPr/>
            <p:nvPr/>
          </p:nvSpPr>
          <p:spPr>
            <a:xfrm>
              <a:off x="2405264" y="3402654"/>
              <a:ext cx="249522" cy="308018"/>
            </a:xfrm>
            <a:prstGeom prst="rect">
              <a:avLst/>
            </a:prstGeom>
            <a:solidFill>
              <a:srgbClr val="1CABE2">
                <a:alpha val="100000"/>
              </a:srgbClr>
            </a:solidFill>
          </p:spPr>
          <p:txBody>
            <a:bodyPr/>
            <a:lstStyle/>
            <a:p/>
          </p:txBody>
        </p:sp>
        <p:sp>
          <p:nvSpPr>
            <p:cNvPr id="31" name="rc31"/>
            <p:cNvSpPr/>
            <p:nvPr/>
          </p:nvSpPr>
          <p:spPr>
            <a:xfrm>
              <a:off x="2682512" y="3683899"/>
              <a:ext cx="249522" cy="418797"/>
            </a:xfrm>
            <a:prstGeom prst="rect">
              <a:avLst/>
            </a:prstGeom>
            <a:solidFill>
              <a:srgbClr val="80BD41">
                <a:alpha val="100000"/>
              </a:srgbClr>
            </a:solidFill>
          </p:spPr>
          <p:txBody>
            <a:bodyPr/>
            <a:lstStyle/>
            <a:p/>
          </p:txBody>
        </p:sp>
        <p:sp>
          <p:nvSpPr>
            <p:cNvPr id="32" name="rc32"/>
            <p:cNvSpPr/>
            <p:nvPr/>
          </p:nvSpPr>
          <p:spPr>
            <a:xfrm>
              <a:off x="2682512" y="3380631"/>
              <a:ext cx="249522" cy="303267"/>
            </a:xfrm>
            <a:prstGeom prst="rect">
              <a:avLst/>
            </a:prstGeom>
            <a:solidFill>
              <a:srgbClr val="1CABE2">
                <a:alpha val="100000"/>
              </a:srgbClr>
            </a:solidFill>
          </p:spPr>
          <p:txBody>
            <a:bodyPr/>
            <a:lstStyle/>
            <a:p/>
          </p:txBody>
        </p:sp>
        <p:sp>
          <p:nvSpPr>
            <p:cNvPr id="33" name="rc33"/>
            <p:cNvSpPr/>
            <p:nvPr/>
          </p:nvSpPr>
          <p:spPr>
            <a:xfrm>
              <a:off x="2959759" y="3626798"/>
              <a:ext cx="249522" cy="475899"/>
            </a:xfrm>
            <a:prstGeom prst="rect">
              <a:avLst/>
            </a:prstGeom>
            <a:solidFill>
              <a:srgbClr val="80BD41">
                <a:alpha val="100000"/>
              </a:srgbClr>
            </a:solidFill>
          </p:spPr>
          <p:txBody>
            <a:bodyPr/>
            <a:lstStyle/>
            <a:p/>
          </p:txBody>
        </p:sp>
        <p:sp>
          <p:nvSpPr>
            <p:cNvPr id="34" name="rc34"/>
            <p:cNvSpPr/>
            <p:nvPr/>
          </p:nvSpPr>
          <p:spPr>
            <a:xfrm>
              <a:off x="2959759" y="3359104"/>
              <a:ext cx="249522" cy="267693"/>
            </a:xfrm>
            <a:prstGeom prst="rect">
              <a:avLst/>
            </a:prstGeom>
            <a:solidFill>
              <a:srgbClr val="1CABE2">
                <a:alpha val="100000"/>
              </a:srgbClr>
            </a:solidFill>
          </p:spPr>
          <p:txBody>
            <a:bodyPr/>
            <a:lstStyle/>
            <a:p/>
          </p:txBody>
        </p:sp>
        <p:sp>
          <p:nvSpPr>
            <p:cNvPr id="35" name="rc35"/>
            <p:cNvSpPr/>
            <p:nvPr/>
          </p:nvSpPr>
          <p:spPr>
            <a:xfrm>
              <a:off x="3237007" y="3573466"/>
              <a:ext cx="249522" cy="529231"/>
            </a:xfrm>
            <a:prstGeom prst="rect">
              <a:avLst/>
            </a:prstGeom>
            <a:solidFill>
              <a:srgbClr val="80BD41">
                <a:alpha val="100000"/>
              </a:srgbClr>
            </a:solidFill>
          </p:spPr>
          <p:txBody>
            <a:bodyPr/>
            <a:lstStyle/>
            <a:p/>
          </p:txBody>
        </p:sp>
        <p:sp>
          <p:nvSpPr>
            <p:cNvPr id="36" name="rc36"/>
            <p:cNvSpPr/>
            <p:nvPr/>
          </p:nvSpPr>
          <p:spPr>
            <a:xfrm>
              <a:off x="3237007" y="3335696"/>
              <a:ext cx="249522" cy="237770"/>
            </a:xfrm>
            <a:prstGeom prst="rect">
              <a:avLst/>
            </a:prstGeom>
            <a:solidFill>
              <a:srgbClr val="1CABE2">
                <a:alpha val="100000"/>
              </a:srgbClr>
            </a:solidFill>
          </p:spPr>
          <p:txBody>
            <a:bodyPr/>
            <a:lstStyle/>
            <a:p/>
          </p:txBody>
        </p:sp>
        <p:sp>
          <p:nvSpPr>
            <p:cNvPr id="37" name="rc37"/>
            <p:cNvSpPr/>
            <p:nvPr/>
          </p:nvSpPr>
          <p:spPr>
            <a:xfrm>
              <a:off x="3514255" y="3502030"/>
              <a:ext cx="249522" cy="600667"/>
            </a:xfrm>
            <a:prstGeom prst="rect">
              <a:avLst/>
            </a:prstGeom>
            <a:solidFill>
              <a:srgbClr val="80BD41">
                <a:alpha val="100000"/>
              </a:srgbClr>
            </a:solidFill>
          </p:spPr>
          <p:txBody>
            <a:bodyPr/>
            <a:lstStyle/>
            <a:p/>
          </p:txBody>
        </p:sp>
        <p:sp>
          <p:nvSpPr>
            <p:cNvPr id="38" name="rc38"/>
            <p:cNvSpPr/>
            <p:nvPr/>
          </p:nvSpPr>
          <p:spPr>
            <a:xfrm>
              <a:off x="3514255" y="3312345"/>
              <a:ext cx="249522" cy="189684"/>
            </a:xfrm>
            <a:prstGeom prst="rect">
              <a:avLst/>
            </a:prstGeom>
            <a:solidFill>
              <a:srgbClr val="1CABE2">
                <a:alpha val="100000"/>
              </a:srgbClr>
            </a:solidFill>
          </p:spPr>
          <p:txBody>
            <a:bodyPr/>
            <a:lstStyle/>
            <a:p/>
          </p:txBody>
        </p:sp>
        <p:sp>
          <p:nvSpPr>
            <p:cNvPr id="39" name="rc39"/>
            <p:cNvSpPr/>
            <p:nvPr/>
          </p:nvSpPr>
          <p:spPr>
            <a:xfrm>
              <a:off x="3791502" y="3442415"/>
              <a:ext cx="249522" cy="660282"/>
            </a:xfrm>
            <a:prstGeom prst="rect">
              <a:avLst/>
            </a:prstGeom>
            <a:solidFill>
              <a:srgbClr val="80BD41">
                <a:alpha val="100000"/>
              </a:srgbClr>
            </a:solidFill>
          </p:spPr>
          <p:txBody>
            <a:bodyPr/>
            <a:lstStyle/>
            <a:p/>
          </p:txBody>
        </p:sp>
        <p:sp>
          <p:nvSpPr>
            <p:cNvPr id="40" name="rc40"/>
            <p:cNvSpPr/>
            <p:nvPr/>
          </p:nvSpPr>
          <p:spPr>
            <a:xfrm>
              <a:off x="3791502" y="3287533"/>
              <a:ext cx="249522" cy="154881"/>
            </a:xfrm>
            <a:prstGeom prst="rect">
              <a:avLst/>
            </a:prstGeom>
            <a:solidFill>
              <a:srgbClr val="1CABE2">
                <a:alpha val="100000"/>
              </a:srgbClr>
            </a:solidFill>
          </p:spPr>
          <p:txBody>
            <a:bodyPr/>
            <a:lstStyle/>
            <a:p/>
          </p:txBody>
        </p:sp>
        <p:sp>
          <p:nvSpPr>
            <p:cNvPr id="41" name="rc41"/>
            <p:cNvSpPr/>
            <p:nvPr/>
          </p:nvSpPr>
          <p:spPr>
            <a:xfrm>
              <a:off x="4068750" y="3406039"/>
              <a:ext cx="249522" cy="696658"/>
            </a:xfrm>
            <a:prstGeom prst="rect">
              <a:avLst/>
            </a:prstGeom>
            <a:solidFill>
              <a:srgbClr val="80BD41">
                <a:alpha val="100000"/>
              </a:srgbClr>
            </a:solidFill>
          </p:spPr>
          <p:txBody>
            <a:bodyPr/>
            <a:lstStyle/>
            <a:p/>
          </p:txBody>
        </p:sp>
        <p:sp>
          <p:nvSpPr>
            <p:cNvPr id="42" name="rc42"/>
            <p:cNvSpPr/>
            <p:nvPr/>
          </p:nvSpPr>
          <p:spPr>
            <a:xfrm>
              <a:off x="4068750" y="3263349"/>
              <a:ext cx="249522" cy="142689"/>
            </a:xfrm>
            <a:prstGeom prst="rect">
              <a:avLst/>
            </a:prstGeom>
            <a:solidFill>
              <a:srgbClr val="1CABE2">
                <a:alpha val="100000"/>
              </a:srgbClr>
            </a:solidFill>
          </p:spPr>
          <p:txBody>
            <a:bodyPr/>
            <a:lstStyle/>
            <a:p/>
          </p:txBody>
        </p:sp>
        <p:sp>
          <p:nvSpPr>
            <p:cNvPr id="43" name="rc43"/>
            <p:cNvSpPr/>
            <p:nvPr/>
          </p:nvSpPr>
          <p:spPr>
            <a:xfrm>
              <a:off x="4345998" y="3360933"/>
              <a:ext cx="249522" cy="741763"/>
            </a:xfrm>
            <a:prstGeom prst="rect">
              <a:avLst/>
            </a:prstGeom>
            <a:solidFill>
              <a:srgbClr val="80BD41">
                <a:alpha val="100000"/>
              </a:srgbClr>
            </a:solidFill>
          </p:spPr>
          <p:txBody>
            <a:bodyPr/>
            <a:lstStyle/>
            <a:p/>
          </p:txBody>
        </p:sp>
        <p:sp>
          <p:nvSpPr>
            <p:cNvPr id="44" name="rc44"/>
            <p:cNvSpPr/>
            <p:nvPr/>
          </p:nvSpPr>
          <p:spPr>
            <a:xfrm>
              <a:off x="4345998" y="3240181"/>
              <a:ext cx="249522" cy="120752"/>
            </a:xfrm>
            <a:prstGeom prst="rect">
              <a:avLst/>
            </a:prstGeom>
            <a:solidFill>
              <a:srgbClr val="1CABE2">
                <a:alpha val="100000"/>
              </a:srgbClr>
            </a:solidFill>
          </p:spPr>
          <p:txBody>
            <a:bodyPr/>
            <a:lstStyle/>
            <a:p/>
          </p:txBody>
        </p:sp>
        <p:sp>
          <p:nvSpPr>
            <p:cNvPr id="45" name="rc45"/>
            <p:cNvSpPr/>
            <p:nvPr/>
          </p:nvSpPr>
          <p:spPr>
            <a:xfrm>
              <a:off x="4623245" y="3332639"/>
              <a:ext cx="249522" cy="770057"/>
            </a:xfrm>
            <a:prstGeom prst="rect">
              <a:avLst/>
            </a:prstGeom>
            <a:solidFill>
              <a:srgbClr val="80BD41">
                <a:alpha val="100000"/>
              </a:srgbClr>
            </a:solidFill>
          </p:spPr>
          <p:txBody>
            <a:bodyPr/>
            <a:lstStyle/>
            <a:p/>
          </p:txBody>
        </p:sp>
        <p:sp>
          <p:nvSpPr>
            <p:cNvPr id="46" name="rc46"/>
            <p:cNvSpPr/>
            <p:nvPr/>
          </p:nvSpPr>
          <p:spPr>
            <a:xfrm>
              <a:off x="4623245" y="3217573"/>
              <a:ext cx="249522" cy="115066"/>
            </a:xfrm>
            <a:prstGeom prst="rect">
              <a:avLst/>
            </a:prstGeom>
            <a:solidFill>
              <a:srgbClr val="1CABE2">
                <a:alpha val="100000"/>
              </a:srgbClr>
            </a:solidFill>
          </p:spPr>
          <p:txBody>
            <a:bodyPr/>
            <a:lstStyle/>
            <a:p/>
          </p:txBody>
        </p:sp>
        <p:sp>
          <p:nvSpPr>
            <p:cNvPr id="47" name="rc47"/>
            <p:cNvSpPr/>
            <p:nvPr/>
          </p:nvSpPr>
          <p:spPr>
            <a:xfrm>
              <a:off x="4900493" y="3291496"/>
              <a:ext cx="249522" cy="811200"/>
            </a:xfrm>
            <a:prstGeom prst="rect">
              <a:avLst/>
            </a:prstGeom>
            <a:solidFill>
              <a:srgbClr val="80BD41">
                <a:alpha val="100000"/>
              </a:srgbClr>
            </a:solidFill>
          </p:spPr>
          <p:txBody>
            <a:bodyPr/>
            <a:lstStyle/>
            <a:p/>
          </p:txBody>
        </p:sp>
        <p:sp>
          <p:nvSpPr>
            <p:cNvPr id="48" name="rc48"/>
            <p:cNvSpPr/>
            <p:nvPr/>
          </p:nvSpPr>
          <p:spPr>
            <a:xfrm>
              <a:off x="4900493" y="3191235"/>
              <a:ext cx="249522" cy="100260"/>
            </a:xfrm>
            <a:prstGeom prst="rect">
              <a:avLst/>
            </a:prstGeom>
            <a:solidFill>
              <a:srgbClr val="1CABE2">
                <a:alpha val="100000"/>
              </a:srgbClr>
            </a:solidFill>
          </p:spPr>
          <p:txBody>
            <a:bodyPr/>
            <a:lstStyle/>
            <a:p/>
          </p:txBody>
        </p:sp>
        <p:sp>
          <p:nvSpPr>
            <p:cNvPr id="49" name="rc49"/>
            <p:cNvSpPr/>
            <p:nvPr/>
          </p:nvSpPr>
          <p:spPr>
            <a:xfrm>
              <a:off x="5177741" y="3215101"/>
              <a:ext cx="249522" cy="887596"/>
            </a:xfrm>
            <a:prstGeom prst="rect">
              <a:avLst/>
            </a:prstGeom>
            <a:solidFill>
              <a:srgbClr val="80BD41">
                <a:alpha val="100000"/>
              </a:srgbClr>
            </a:solidFill>
          </p:spPr>
          <p:txBody>
            <a:bodyPr/>
            <a:lstStyle/>
            <a:p/>
          </p:txBody>
        </p:sp>
        <p:sp>
          <p:nvSpPr>
            <p:cNvPr id="50" name="rc50"/>
            <p:cNvSpPr/>
            <p:nvPr/>
          </p:nvSpPr>
          <p:spPr>
            <a:xfrm>
              <a:off x="5177741" y="3168385"/>
              <a:ext cx="249522" cy="46715"/>
            </a:xfrm>
            <a:prstGeom prst="rect">
              <a:avLst/>
            </a:prstGeom>
            <a:solidFill>
              <a:srgbClr val="1CABE2">
                <a:alpha val="100000"/>
              </a:srgbClr>
            </a:solidFill>
          </p:spPr>
          <p:txBody>
            <a:bodyPr/>
            <a:lstStyle/>
            <a:p/>
          </p:txBody>
        </p:sp>
        <p:sp>
          <p:nvSpPr>
            <p:cNvPr id="51" name="rc51"/>
            <p:cNvSpPr/>
            <p:nvPr/>
          </p:nvSpPr>
          <p:spPr>
            <a:xfrm>
              <a:off x="5454988" y="3212674"/>
              <a:ext cx="249522" cy="890022"/>
            </a:xfrm>
            <a:prstGeom prst="rect">
              <a:avLst/>
            </a:prstGeom>
            <a:solidFill>
              <a:srgbClr val="80BD41">
                <a:alpha val="100000"/>
              </a:srgbClr>
            </a:solidFill>
          </p:spPr>
          <p:txBody>
            <a:bodyPr/>
            <a:lstStyle/>
            <a:p/>
          </p:txBody>
        </p:sp>
        <p:sp>
          <p:nvSpPr>
            <p:cNvPr id="52" name="rc52"/>
            <p:cNvSpPr/>
            <p:nvPr/>
          </p:nvSpPr>
          <p:spPr>
            <a:xfrm>
              <a:off x="5454988" y="3145683"/>
              <a:ext cx="249522" cy="66991"/>
            </a:xfrm>
            <a:prstGeom prst="rect">
              <a:avLst/>
            </a:prstGeom>
            <a:solidFill>
              <a:srgbClr val="1CABE2">
                <a:alpha val="100000"/>
              </a:srgbClr>
            </a:solidFill>
          </p:spPr>
          <p:txBody>
            <a:bodyPr/>
            <a:lstStyle/>
            <a:p/>
          </p:txBody>
        </p:sp>
        <p:sp>
          <p:nvSpPr>
            <p:cNvPr id="53" name="rc53"/>
            <p:cNvSpPr/>
            <p:nvPr/>
          </p:nvSpPr>
          <p:spPr>
            <a:xfrm>
              <a:off x="5732236" y="3202649"/>
              <a:ext cx="249522" cy="900048"/>
            </a:xfrm>
            <a:prstGeom prst="rect">
              <a:avLst/>
            </a:prstGeom>
            <a:solidFill>
              <a:srgbClr val="80BD41">
                <a:alpha val="100000"/>
              </a:srgbClr>
            </a:solidFill>
          </p:spPr>
          <p:txBody>
            <a:bodyPr/>
            <a:lstStyle/>
            <a:p/>
          </p:txBody>
        </p:sp>
        <p:sp>
          <p:nvSpPr>
            <p:cNvPr id="54" name="rc54"/>
            <p:cNvSpPr/>
            <p:nvPr/>
          </p:nvSpPr>
          <p:spPr>
            <a:xfrm>
              <a:off x="5732236" y="3124384"/>
              <a:ext cx="249522" cy="78265"/>
            </a:xfrm>
            <a:prstGeom prst="rect">
              <a:avLst/>
            </a:prstGeom>
            <a:solidFill>
              <a:srgbClr val="1CABE2">
                <a:alpha val="100000"/>
              </a:srgbClr>
            </a:solidFill>
          </p:spPr>
          <p:txBody>
            <a:bodyPr/>
            <a:lstStyle/>
            <a:p/>
          </p:txBody>
        </p:sp>
        <p:sp>
          <p:nvSpPr>
            <p:cNvPr id="55" name="rc55"/>
            <p:cNvSpPr/>
            <p:nvPr/>
          </p:nvSpPr>
          <p:spPr>
            <a:xfrm>
              <a:off x="6009484" y="3156636"/>
              <a:ext cx="249522" cy="946060"/>
            </a:xfrm>
            <a:prstGeom prst="rect">
              <a:avLst/>
            </a:prstGeom>
            <a:solidFill>
              <a:srgbClr val="80BD41">
                <a:alpha val="100000"/>
              </a:srgbClr>
            </a:solidFill>
          </p:spPr>
          <p:txBody>
            <a:bodyPr/>
            <a:lstStyle/>
            <a:p/>
          </p:txBody>
        </p:sp>
        <p:sp>
          <p:nvSpPr>
            <p:cNvPr id="56" name="rc56"/>
            <p:cNvSpPr/>
            <p:nvPr/>
          </p:nvSpPr>
          <p:spPr>
            <a:xfrm>
              <a:off x="6009484" y="3106844"/>
              <a:ext cx="249522" cy="49792"/>
            </a:xfrm>
            <a:prstGeom prst="rect">
              <a:avLst/>
            </a:prstGeom>
            <a:solidFill>
              <a:srgbClr val="1CABE2">
                <a:alpha val="100000"/>
              </a:srgbClr>
            </a:solidFill>
          </p:spPr>
          <p:txBody>
            <a:bodyPr/>
            <a:lstStyle/>
            <a:p/>
          </p:txBody>
        </p:sp>
        <p:sp>
          <p:nvSpPr>
            <p:cNvPr id="57" name="rc57"/>
            <p:cNvSpPr/>
            <p:nvPr/>
          </p:nvSpPr>
          <p:spPr>
            <a:xfrm>
              <a:off x="6286731" y="3182587"/>
              <a:ext cx="249522" cy="920110"/>
            </a:xfrm>
            <a:prstGeom prst="rect">
              <a:avLst/>
            </a:prstGeom>
            <a:solidFill>
              <a:srgbClr val="80BD41">
                <a:alpha val="100000"/>
              </a:srgbClr>
            </a:solidFill>
          </p:spPr>
          <p:txBody>
            <a:bodyPr/>
            <a:lstStyle/>
            <a:p/>
          </p:txBody>
        </p:sp>
        <p:sp>
          <p:nvSpPr>
            <p:cNvPr id="58" name="rc58"/>
            <p:cNvSpPr/>
            <p:nvPr/>
          </p:nvSpPr>
          <p:spPr>
            <a:xfrm>
              <a:off x="6286731" y="3091587"/>
              <a:ext cx="249522" cy="90999"/>
            </a:xfrm>
            <a:prstGeom prst="rect">
              <a:avLst/>
            </a:prstGeom>
            <a:solidFill>
              <a:srgbClr val="1CABE2">
                <a:alpha val="100000"/>
              </a:srgbClr>
            </a:solidFill>
          </p:spPr>
          <p:txBody>
            <a:bodyPr/>
            <a:lstStyle/>
            <a:p/>
          </p:txBody>
        </p:sp>
        <p:sp>
          <p:nvSpPr>
            <p:cNvPr id="59" name="rc59"/>
            <p:cNvSpPr/>
            <p:nvPr/>
          </p:nvSpPr>
          <p:spPr>
            <a:xfrm>
              <a:off x="6563979" y="3158061"/>
              <a:ext cx="249522" cy="944635"/>
            </a:xfrm>
            <a:prstGeom prst="rect">
              <a:avLst/>
            </a:prstGeom>
            <a:solidFill>
              <a:srgbClr val="80BD41">
                <a:alpha val="100000"/>
              </a:srgbClr>
            </a:solidFill>
          </p:spPr>
          <p:txBody>
            <a:bodyPr/>
            <a:lstStyle/>
            <a:p/>
          </p:txBody>
        </p:sp>
        <p:sp>
          <p:nvSpPr>
            <p:cNvPr id="60" name="rc60"/>
            <p:cNvSpPr/>
            <p:nvPr/>
          </p:nvSpPr>
          <p:spPr>
            <a:xfrm>
              <a:off x="6563979" y="3075919"/>
              <a:ext cx="249522" cy="82142"/>
            </a:xfrm>
            <a:prstGeom prst="rect">
              <a:avLst/>
            </a:prstGeom>
            <a:solidFill>
              <a:srgbClr val="1CABE2">
                <a:alpha val="100000"/>
              </a:srgbClr>
            </a:solidFill>
          </p:spPr>
          <p:txBody>
            <a:bodyPr/>
            <a:lstStyle/>
            <a:p/>
          </p:txBody>
        </p:sp>
        <p:sp>
          <p:nvSpPr>
            <p:cNvPr id="61" name="rc61"/>
            <p:cNvSpPr/>
            <p:nvPr/>
          </p:nvSpPr>
          <p:spPr>
            <a:xfrm>
              <a:off x="6841227" y="3132833"/>
              <a:ext cx="249522" cy="969863"/>
            </a:xfrm>
            <a:prstGeom prst="rect">
              <a:avLst/>
            </a:prstGeom>
            <a:solidFill>
              <a:srgbClr val="80BD41">
                <a:alpha val="100000"/>
              </a:srgbClr>
            </a:solidFill>
          </p:spPr>
          <p:txBody>
            <a:bodyPr/>
            <a:lstStyle/>
            <a:p/>
          </p:txBody>
        </p:sp>
        <p:sp>
          <p:nvSpPr>
            <p:cNvPr id="62" name="rc62"/>
            <p:cNvSpPr/>
            <p:nvPr/>
          </p:nvSpPr>
          <p:spPr>
            <a:xfrm>
              <a:off x="6841227" y="3059833"/>
              <a:ext cx="249522" cy="73000"/>
            </a:xfrm>
            <a:prstGeom prst="rect">
              <a:avLst/>
            </a:prstGeom>
            <a:solidFill>
              <a:srgbClr val="1CABE2">
                <a:alpha val="100000"/>
              </a:srgbClr>
            </a:solidFill>
          </p:spPr>
          <p:txBody>
            <a:bodyPr/>
            <a:lstStyle/>
            <a:p/>
          </p:txBody>
        </p:sp>
        <p:sp>
          <p:nvSpPr>
            <p:cNvPr id="63" name="rc63"/>
            <p:cNvSpPr/>
            <p:nvPr/>
          </p:nvSpPr>
          <p:spPr>
            <a:xfrm>
              <a:off x="7118474" y="3105499"/>
              <a:ext cx="249522" cy="997197"/>
            </a:xfrm>
            <a:prstGeom prst="rect">
              <a:avLst/>
            </a:prstGeom>
            <a:solidFill>
              <a:srgbClr val="80BD41">
                <a:alpha val="100000"/>
              </a:srgbClr>
            </a:solidFill>
          </p:spPr>
          <p:txBody>
            <a:bodyPr/>
            <a:lstStyle/>
            <a:p/>
          </p:txBody>
        </p:sp>
        <p:sp>
          <p:nvSpPr>
            <p:cNvPr id="64" name="rc64"/>
            <p:cNvSpPr/>
            <p:nvPr/>
          </p:nvSpPr>
          <p:spPr>
            <a:xfrm>
              <a:off x="7118474" y="3041848"/>
              <a:ext cx="249522" cy="63651"/>
            </a:xfrm>
            <a:prstGeom prst="rect">
              <a:avLst/>
            </a:prstGeom>
            <a:solidFill>
              <a:srgbClr val="1CABE2">
                <a:alpha val="100000"/>
              </a:srgbClr>
            </a:solidFill>
          </p:spPr>
          <p:txBody>
            <a:bodyPr/>
            <a:lstStyle/>
            <a:p/>
          </p:txBody>
        </p:sp>
        <p:sp>
          <p:nvSpPr>
            <p:cNvPr id="65" name="rc65"/>
            <p:cNvSpPr/>
            <p:nvPr/>
          </p:nvSpPr>
          <p:spPr>
            <a:xfrm>
              <a:off x="7395722" y="3049738"/>
              <a:ext cx="249522" cy="1052958"/>
            </a:xfrm>
            <a:prstGeom prst="rect">
              <a:avLst/>
            </a:prstGeom>
            <a:solidFill>
              <a:srgbClr val="80BD41">
                <a:alpha val="100000"/>
              </a:srgbClr>
            </a:solidFill>
          </p:spPr>
          <p:txBody>
            <a:bodyPr/>
            <a:lstStyle/>
            <a:p/>
          </p:txBody>
        </p:sp>
        <p:sp>
          <p:nvSpPr>
            <p:cNvPr id="66" name="rc66"/>
            <p:cNvSpPr/>
            <p:nvPr/>
          </p:nvSpPr>
          <p:spPr>
            <a:xfrm>
              <a:off x="7395722" y="3005865"/>
              <a:ext cx="249522" cy="43872"/>
            </a:xfrm>
            <a:prstGeom prst="rect">
              <a:avLst/>
            </a:prstGeom>
            <a:solidFill>
              <a:srgbClr val="1CABE2">
                <a:alpha val="100000"/>
              </a:srgbClr>
            </a:solidFill>
          </p:spPr>
          <p:txBody>
            <a:bodyPr/>
            <a:lstStyle/>
            <a:p/>
          </p:txBody>
        </p:sp>
        <p:sp>
          <p:nvSpPr>
            <p:cNvPr id="67" name="rc67"/>
            <p:cNvSpPr/>
            <p:nvPr/>
          </p:nvSpPr>
          <p:spPr>
            <a:xfrm>
              <a:off x="7672970" y="3038145"/>
              <a:ext cx="249522" cy="1064551"/>
            </a:xfrm>
            <a:prstGeom prst="rect">
              <a:avLst/>
            </a:prstGeom>
            <a:solidFill>
              <a:srgbClr val="80BD41">
                <a:alpha val="100000"/>
              </a:srgbClr>
            </a:solidFill>
          </p:spPr>
          <p:txBody>
            <a:bodyPr/>
            <a:lstStyle/>
            <a:p/>
          </p:txBody>
        </p:sp>
        <p:sp>
          <p:nvSpPr>
            <p:cNvPr id="68" name="rc68"/>
            <p:cNvSpPr/>
            <p:nvPr/>
          </p:nvSpPr>
          <p:spPr>
            <a:xfrm>
              <a:off x="7672970" y="2970195"/>
              <a:ext cx="249522" cy="67950"/>
            </a:xfrm>
            <a:prstGeom prst="rect">
              <a:avLst/>
            </a:prstGeom>
            <a:solidFill>
              <a:srgbClr val="1CABE2">
                <a:alpha val="100000"/>
              </a:srgbClr>
            </a:solidFill>
          </p:spPr>
          <p:txBody>
            <a:bodyPr/>
            <a:lstStyle/>
            <a:p/>
          </p:txBody>
        </p:sp>
        <p:sp>
          <p:nvSpPr>
            <p:cNvPr id="69" name="rc69"/>
            <p:cNvSpPr/>
            <p:nvPr/>
          </p:nvSpPr>
          <p:spPr>
            <a:xfrm>
              <a:off x="7950217" y="3002562"/>
              <a:ext cx="249522" cy="1100134"/>
            </a:xfrm>
            <a:prstGeom prst="rect">
              <a:avLst/>
            </a:prstGeom>
            <a:solidFill>
              <a:srgbClr val="80BD41">
                <a:alpha val="100000"/>
              </a:srgbClr>
            </a:solidFill>
          </p:spPr>
          <p:txBody>
            <a:bodyPr/>
            <a:lstStyle/>
            <a:p/>
          </p:txBody>
        </p:sp>
        <p:sp>
          <p:nvSpPr>
            <p:cNvPr id="70" name="rc70"/>
            <p:cNvSpPr/>
            <p:nvPr/>
          </p:nvSpPr>
          <p:spPr>
            <a:xfrm>
              <a:off x="7950217" y="2944660"/>
              <a:ext cx="249522" cy="57901"/>
            </a:xfrm>
            <a:prstGeom prst="rect">
              <a:avLst/>
            </a:prstGeom>
            <a:solidFill>
              <a:srgbClr val="1CABE2">
                <a:alpha val="100000"/>
              </a:srgbClr>
            </a:solidFill>
          </p:spPr>
          <p:txBody>
            <a:bodyPr/>
            <a:lstStyle/>
            <a:p/>
          </p:txBody>
        </p:sp>
        <p:sp>
          <p:nvSpPr>
            <p:cNvPr id="71" name="pl71"/>
            <p:cNvSpPr/>
            <p:nvPr/>
          </p:nvSpPr>
          <p:spPr>
            <a:xfrm>
              <a:off x="1421035" y="1323408"/>
              <a:ext cx="6653943" cy="1447546"/>
            </a:xfrm>
            <a:custGeom>
              <a:avLst/>
              <a:pathLst>
                <a:path w="6653943" h="1447546">
                  <a:moveTo>
                    <a:pt x="0" y="1447546"/>
                  </a:moveTo>
                  <a:lnTo>
                    <a:pt x="277247" y="1389644"/>
                  </a:lnTo>
                  <a:lnTo>
                    <a:pt x="554495" y="1302791"/>
                  </a:lnTo>
                  <a:lnTo>
                    <a:pt x="831742" y="1244889"/>
                  </a:lnTo>
                  <a:lnTo>
                    <a:pt x="1108990" y="1158036"/>
                  </a:lnTo>
                  <a:lnTo>
                    <a:pt x="1386238" y="1100135"/>
                  </a:lnTo>
                  <a:lnTo>
                    <a:pt x="1663485" y="926429"/>
                  </a:lnTo>
                  <a:lnTo>
                    <a:pt x="1940733" y="781674"/>
                  </a:lnTo>
                  <a:lnTo>
                    <a:pt x="2217981" y="579018"/>
                  </a:lnTo>
                  <a:lnTo>
                    <a:pt x="2495228" y="434263"/>
                  </a:lnTo>
                  <a:lnTo>
                    <a:pt x="2772476" y="376361"/>
                  </a:lnTo>
                  <a:lnTo>
                    <a:pt x="3049724" y="289509"/>
                  </a:lnTo>
                  <a:lnTo>
                    <a:pt x="3326971" y="260558"/>
                  </a:lnTo>
                  <a:lnTo>
                    <a:pt x="3604219" y="202656"/>
                  </a:lnTo>
                  <a:lnTo>
                    <a:pt x="3881467" y="28950"/>
                  </a:lnTo>
                  <a:lnTo>
                    <a:pt x="4158714" y="86852"/>
                  </a:lnTo>
                  <a:lnTo>
                    <a:pt x="4435962" y="115803"/>
                  </a:lnTo>
                  <a:lnTo>
                    <a:pt x="4713210" y="28950"/>
                  </a:lnTo>
                  <a:lnTo>
                    <a:pt x="4990457" y="144754"/>
                  </a:lnTo>
                  <a:lnTo>
                    <a:pt x="5267705" y="115803"/>
                  </a:lnTo>
                  <a:lnTo>
                    <a:pt x="5544953" y="86852"/>
                  </a:lnTo>
                  <a:lnTo>
                    <a:pt x="5822200" y="57901"/>
                  </a:lnTo>
                  <a:lnTo>
                    <a:pt x="6099448" y="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29607" y="3344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244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127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3009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939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92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9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6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834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924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3" name="tx103"/>
            <p:cNvSpPr/>
            <p:nvPr/>
          </p:nvSpPr>
          <p:spPr>
            <a:xfrm>
              <a:off x="1329607" y="36133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04" name="tx104"/>
            <p:cNvSpPr/>
            <p:nvPr/>
          </p:nvSpPr>
          <p:spPr>
            <a:xfrm>
              <a:off x="2715845" y="3858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5" name="tx105"/>
            <p:cNvSpPr/>
            <p:nvPr/>
          </p:nvSpPr>
          <p:spPr>
            <a:xfrm>
              <a:off x="2715845" y="3497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06" name="tx106"/>
            <p:cNvSpPr/>
            <p:nvPr/>
          </p:nvSpPr>
          <p:spPr>
            <a:xfrm>
              <a:off x="4102084" y="3719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7" name="tx107"/>
            <p:cNvSpPr/>
            <p:nvPr/>
          </p:nvSpPr>
          <p:spPr>
            <a:xfrm>
              <a:off x="4102084" y="32996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08" name="tx108"/>
            <p:cNvSpPr/>
            <p:nvPr/>
          </p:nvSpPr>
          <p:spPr>
            <a:xfrm>
              <a:off x="5488322" y="3622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09" name="tx109"/>
            <p:cNvSpPr/>
            <p:nvPr/>
          </p:nvSpPr>
          <p:spPr>
            <a:xfrm>
              <a:off x="5488322" y="3144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0" name="tx110"/>
            <p:cNvSpPr/>
            <p:nvPr/>
          </p:nvSpPr>
          <p:spPr>
            <a:xfrm>
              <a:off x="6597312" y="3595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1" name="tx111"/>
            <p:cNvSpPr/>
            <p:nvPr/>
          </p:nvSpPr>
          <p:spPr>
            <a:xfrm>
              <a:off x="6597312" y="3081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2" name="tx112"/>
            <p:cNvSpPr/>
            <p:nvPr/>
          </p:nvSpPr>
          <p:spPr>
            <a:xfrm>
              <a:off x="6874560" y="3582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3" name="tx113"/>
            <p:cNvSpPr/>
            <p:nvPr/>
          </p:nvSpPr>
          <p:spPr>
            <a:xfrm>
              <a:off x="6874560" y="3061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4" name="tx114"/>
            <p:cNvSpPr/>
            <p:nvPr/>
          </p:nvSpPr>
          <p:spPr>
            <a:xfrm>
              <a:off x="7151808" y="3569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5" name="tx115"/>
            <p:cNvSpPr/>
            <p:nvPr/>
          </p:nvSpPr>
          <p:spPr>
            <a:xfrm>
              <a:off x="7151808" y="3038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7429055" y="3541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7" name="tx117"/>
            <p:cNvSpPr/>
            <p:nvPr/>
          </p:nvSpPr>
          <p:spPr>
            <a:xfrm>
              <a:off x="7429055" y="299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7706303" y="3535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19" name="tx119"/>
            <p:cNvSpPr/>
            <p:nvPr/>
          </p:nvSpPr>
          <p:spPr>
            <a:xfrm>
              <a:off x="7706303" y="296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0" name="tx120"/>
            <p:cNvSpPr/>
            <p:nvPr/>
          </p:nvSpPr>
          <p:spPr>
            <a:xfrm>
              <a:off x="7983551" y="35175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1" name="tx121"/>
            <p:cNvSpPr/>
            <p:nvPr/>
          </p:nvSpPr>
          <p:spPr>
            <a:xfrm>
              <a:off x="7983551" y="2938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646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77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5363148" cy="167191"/>
            </a:xfrm>
            <a:prstGeom prst="rect">
              <a:avLst/>
            </a:prstGeom>
            <a:solidFill>
              <a:srgbClr val="80BD41">
                <a:alpha val="100000"/>
              </a:srgbClr>
            </a:solidFill>
          </p:spPr>
          <p:txBody>
            <a:bodyPr/>
            <a:lstStyle/>
            <a:p/>
          </p:txBody>
        </p:sp>
        <p:sp>
          <p:nvSpPr>
            <p:cNvPr id="162" name="rc162"/>
            <p:cNvSpPr/>
            <p:nvPr/>
          </p:nvSpPr>
          <p:spPr>
            <a:xfrm>
              <a:off x="6659422" y="5889059"/>
              <a:ext cx="466362" cy="167191"/>
            </a:xfrm>
            <a:prstGeom prst="rect">
              <a:avLst/>
            </a:prstGeom>
            <a:solidFill>
              <a:srgbClr val="1CABE2">
                <a:alpha val="100000"/>
              </a:srgbClr>
            </a:solidFill>
          </p:spPr>
          <p:txBody>
            <a:bodyPr/>
            <a:lstStyle/>
            <a:p/>
          </p:txBody>
        </p:sp>
        <p:sp>
          <p:nvSpPr>
            <p:cNvPr id="163" name="rc163"/>
            <p:cNvSpPr/>
            <p:nvPr/>
          </p:nvSpPr>
          <p:spPr>
            <a:xfrm>
              <a:off x="1296273" y="5680069"/>
              <a:ext cx="6043970" cy="167191"/>
            </a:xfrm>
            <a:prstGeom prst="rect">
              <a:avLst/>
            </a:prstGeom>
            <a:solidFill>
              <a:srgbClr val="80BD41">
                <a:alpha val="100000"/>
              </a:srgbClr>
            </a:solidFill>
          </p:spPr>
          <p:txBody>
            <a:bodyPr/>
            <a:lstStyle/>
            <a:p/>
          </p:txBody>
        </p:sp>
        <p:sp>
          <p:nvSpPr>
            <p:cNvPr id="164" name="rc164"/>
            <p:cNvSpPr/>
            <p:nvPr/>
          </p:nvSpPr>
          <p:spPr>
            <a:xfrm>
              <a:off x="7340244" y="5680069"/>
              <a:ext cx="385786" cy="167191"/>
            </a:xfrm>
            <a:prstGeom prst="rect">
              <a:avLst/>
            </a:prstGeom>
            <a:solidFill>
              <a:srgbClr val="1CABE2">
                <a:alpha val="100000"/>
              </a:srgbClr>
            </a:solidFill>
          </p:spPr>
          <p:txBody>
            <a:bodyPr/>
            <a:lstStyle/>
            <a:p/>
          </p:txBody>
        </p:sp>
        <p:sp>
          <p:nvSpPr>
            <p:cNvPr id="165" name="rc165"/>
            <p:cNvSpPr/>
            <p:nvPr/>
          </p:nvSpPr>
          <p:spPr>
            <a:xfrm>
              <a:off x="1296273" y="5471080"/>
              <a:ext cx="6245993" cy="167191"/>
            </a:xfrm>
            <a:prstGeom prst="rect">
              <a:avLst/>
            </a:prstGeom>
            <a:solidFill>
              <a:srgbClr val="80BD41">
                <a:alpha val="100000"/>
              </a:srgbClr>
            </a:solidFill>
          </p:spPr>
          <p:txBody>
            <a:bodyPr/>
            <a:lstStyle/>
            <a:p/>
          </p:txBody>
        </p:sp>
        <p:sp>
          <p:nvSpPr>
            <p:cNvPr id="166" name="rc166"/>
            <p:cNvSpPr/>
            <p:nvPr/>
          </p:nvSpPr>
          <p:spPr>
            <a:xfrm>
              <a:off x="7542266" y="5471080"/>
              <a:ext cx="328737" cy="167191"/>
            </a:xfrm>
            <a:prstGeom prst="rect">
              <a:avLst/>
            </a:prstGeom>
            <a:solidFill>
              <a:srgbClr val="1CABE2">
                <a:alpha val="100000"/>
              </a:srgbClr>
            </a:solidFill>
          </p:spPr>
          <p:txBody>
            <a:bodyPr/>
            <a:lstStyle/>
            <a:p/>
          </p:txBody>
        </p:sp>
        <p:sp>
          <p:nvSpPr>
            <p:cNvPr id="167" name="tx167"/>
            <p:cNvSpPr/>
            <p:nvPr/>
          </p:nvSpPr>
          <p:spPr>
            <a:xfrm>
              <a:off x="730473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87235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1" name="tx171"/>
            <p:cNvSpPr/>
            <p:nvPr/>
          </p:nvSpPr>
          <p:spPr>
            <a:xfrm>
              <a:off x="678711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72" name="tx172"/>
            <p:cNvSpPr/>
            <p:nvPr/>
          </p:nvSpPr>
          <p:spPr>
            <a:xfrm>
              <a:off x="421276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73" name="tx173"/>
            <p:cNvSpPr/>
            <p:nvPr/>
          </p:nvSpPr>
          <p:spPr>
            <a:xfrm>
              <a:off x="742764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4" name="tx174"/>
            <p:cNvSpPr/>
            <p:nvPr/>
          </p:nvSpPr>
          <p:spPr>
            <a:xfrm>
              <a:off x="431377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5" name="tx175"/>
            <p:cNvSpPr/>
            <p:nvPr/>
          </p:nvSpPr>
          <p:spPr>
            <a:xfrm>
              <a:off x="76011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1584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higher than in 2019 (92%).
The number of children vaccinated with DTP1 increased 16% compared to in 2019.
The number of surviving infants increased approximately 13%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Niger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1485653"/>
            </a:xfrm>
            <a:custGeom>
              <a:avLst/>
              <a:pathLst>
                <a:path w="3397293" h="1485653">
                  <a:moveTo>
                    <a:pt x="0" y="1485653"/>
                  </a:moveTo>
                  <a:lnTo>
                    <a:pt x="141553" y="1428512"/>
                  </a:lnTo>
                  <a:lnTo>
                    <a:pt x="283107" y="1342801"/>
                  </a:lnTo>
                  <a:lnTo>
                    <a:pt x="424661" y="1285661"/>
                  </a:lnTo>
                  <a:lnTo>
                    <a:pt x="566215" y="1228520"/>
                  </a:lnTo>
                  <a:lnTo>
                    <a:pt x="707769" y="1171380"/>
                  </a:lnTo>
                  <a:lnTo>
                    <a:pt x="849323" y="971388"/>
                  </a:lnTo>
                  <a:lnTo>
                    <a:pt x="990877" y="799967"/>
                  </a:lnTo>
                  <a:lnTo>
                    <a:pt x="1132431" y="542834"/>
                  </a:lnTo>
                  <a:lnTo>
                    <a:pt x="1273984" y="428553"/>
                  </a:lnTo>
                  <a:lnTo>
                    <a:pt x="1415538" y="457124"/>
                  </a:lnTo>
                  <a:lnTo>
                    <a:pt x="1557092" y="314272"/>
                  </a:lnTo>
                  <a:lnTo>
                    <a:pt x="1698646" y="371413"/>
                  </a:lnTo>
                  <a:lnTo>
                    <a:pt x="1840200" y="314272"/>
                  </a:lnTo>
                  <a:lnTo>
                    <a:pt x="1981754" y="114281"/>
                  </a:lnTo>
                  <a:lnTo>
                    <a:pt x="2123308" y="57140"/>
                  </a:lnTo>
                  <a:lnTo>
                    <a:pt x="2264862" y="171421"/>
                  </a:lnTo>
                  <a:lnTo>
                    <a:pt x="2406416" y="28570"/>
                  </a:lnTo>
                  <a:lnTo>
                    <a:pt x="2547969" y="199991"/>
                  </a:lnTo>
                  <a:lnTo>
                    <a:pt x="2689523" y="142851"/>
                  </a:lnTo>
                  <a:lnTo>
                    <a:pt x="2831077" y="142851"/>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1485653"/>
            </a:xfrm>
            <a:custGeom>
              <a:avLst/>
              <a:pathLst>
                <a:path w="3397293" h="1485653">
                  <a:moveTo>
                    <a:pt x="0" y="1485653"/>
                  </a:moveTo>
                  <a:lnTo>
                    <a:pt x="141553" y="1428512"/>
                  </a:lnTo>
                  <a:lnTo>
                    <a:pt x="283107" y="1342801"/>
                  </a:lnTo>
                  <a:lnTo>
                    <a:pt x="424661" y="1285661"/>
                  </a:lnTo>
                  <a:lnTo>
                    <a:pt x="566215" y="1228520"/>
                  </a:lnTo>
                  <a:lnTo>
                    <a:pt x="707769" y="1171380"/>
                  </a:lnTo>
                  <a:lnTo>
                    <a:pt x="849323" y="971388"/>
                  </a:lnTo>
                  <a:lnTo>
                    <a:pt x="990877" y="799967"/>
                  </a:lnTo>
                  <a:lnTo>
                    <a:pt x="1132431" y="542834"/>
                  </a:lnTo>
                  <a:lnTo>
                    <a:pt x="1273984" y="428553"/>
                  </a:lnTo>
                  <a:lnTo>
                    <a:pt x="1415538" y="457124"/>
                  </a:lnTo>
                  <a:lnTo>
                    <a:pt x="1557092" y="314272"/>
                  </a:lnTo>
                  <a:lnTo>
                    <a:pt x="1698646" y="371413"/>
                  </a:lnTo>
                  <a:lnTo>
                    <a:pt x="1840200" y="314272"/>
                  </a:lnTo>
                  <a:lnTo>
                    <a:pt x="1981754" y="114281"/>
                  </a:lnTo>
                  <a:lnTo>
                    <a:pt x="2123308" y="57140"/>
                  </a:lnTo>
                  <a:lnTo>
                    <a:pt x="2264862" y="171421"/>
                  </a:lnTo>
                  <a:lnTo>
                    <a:pt x="2406416" y="28570"/>
                  </a:lnTo>
                  <a:lnTo>
                    <a:pt x="2547969" y="199991"/>
                  </a:lnTo>
                  <a:lnTo>
                    <a:pt x="2689523" y="142851"/>
                  </a:lnTo>
                  <a:lnTo>
                    <a:pt x="2831077" y="142851"/>
                  </a:lnTo>
                  <a:lnTo>
                    <a:pt x="2972631" y="114281"/>
                  </a:lnTo>
                  <a:lnTo>
                    <a:pt x="3114185" y="5714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42777"/>
            </a:xfrm>
            <a:custGeom>
              <a:avLst/>
              <a:pathLst>
                <a:path w="0" h="1942777">
                  <a:moveTo>
                    <a:pt x="0" y="0"/>
                  </a:moveTo>
                  <a:lnTo>
                    <a:pt x="0" y="19427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1485653"/>
            </a:xfrm>
            <a:custGeom>
              <a:avLst/>
              <a:pathLst>
                <a:path w="3397293" h="1485653">
                  <a:moveTo>
                    <a:pt x="0" y="1485653"/>
                  </a:moveTo>
                  <a:lnTo>
                    <a:pt x="141553" y="1428512"/>
                  </a:lnTo>
                  <a:lnTo>
                    <a:pt x="283107" y="1342801"/>
                  </a:lnTo>
                  <a:lnTo>
                    <a:pt x="424661" y="1285661"/>
                  </a:lnTo>
                  <a:lnTo>
                    <a:pt x="566215" y="1228520"/>
                  </a:lnTo>
                  <a:lnTo>
                    <a:pt x="707769" y="1171380"/>
                  </a:lnTo>
                  <a:lnTo>
                    <a:pt x="849323" y="971388"/>
                  </a:lnTo>
                  <a:lnTo>
                    <a:pt x="990877" y="799967"/>
                  </a:lnTo>
                  <a:lnTo>
                    <a:pt x="1132431" y="542834"/>
                  </a:lnTo>
                  <a:lnTo>
                    <a:pt x="1273984" y="428553"/>
                  </a:lnTo>
                  <a:lnTo>
                    <a:pt x="1415538" y="457124"/>
                  </a:lnTo>
                  <a:lnTo>
                    <a:pt x="1557092" y="314272"/>
                  </a:lnTo>
                  <a:lnTo>
                    <a:pt x="1698646" y="371413"/>
                  </a:lnTo>
                  <a:lnTo>
                    <a:pt x="1840200" y="314272"/>
                  </a:lnTo>
                  <a:lnTo>
                    <a:pt x="1981754" y="114281"/>
                  </a:lnTo>
                  <a:lnTo>
                    <a:pt x="2123308" y="57140"/>
                  </a:lnTo>
                  <a:lnTo>
                    <a:pt x="2264862" y="171421"/>
                  </a:lnTo>
                  <a:lnTo>
                    <a:pt x="2406416" y="28570"/>
                  </a:lnTo>
                  <a:lnTo>
                    <a:pt x="2547969" y="199991"/>
                  </a:lnTo>
                  <a:lnTo>
                    <a:pt x="2689523" y="142851"/>
                  </a:lnTo>
                  <a:lnTo>
                    <a:pt x="2831077" y="142851"/>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9012" y="472419"/>
              <a:ext cx="23211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Niger, 2000-2024</a:t>
              </a:r>
            </a:p>
          </p:txBody>
        </p:sp>
        <p:sp>
          <p:nvSpPr>
            <p:cNvPr id="63" name="pl63"/>
            <p:cNvSpPr/>
            <p:nvPr/>
          </p:nvSpPr>
          <p:spPr>
            <a:xfrm>
              <a:off x="5267799" y="40107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30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75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076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268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91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49535"/>
              <a:ext cx="3397293" cy="2516025"/>
            </a:xfrm>
            <a:custGeom>
              <a:avLst/>
              <a:pathLst>
                <a:path w="3397293" h="2516025">
                  <a:moveTo>
                    <a:pt x="0" y="2516025"/>
                  </a:moveTo>
                  <a:lnTo>
                    <a:pt x="141553" y="2419255"/>
                  </a:lnTo>
                  <a:lnTo>
                    <a:pt x="283107" y="2274099"/>
                  </a:lnTo>
                  <a:lnTo>
                    <a:pt x="424661" y="2177329"/>
                  </a:lnTo>
                  <a:lnTo>
                    <a:pt x="566215" y="2080559"/>
                  </a:lnTo>
                  <a:lnTo>
                    <a:pt x="707769" y="1983789"/>
                  </a:lnTo>
                  <a:lnTo>
                    <a:pt x="849323" y="1645093"/>
                  </a:lnTo>
                  <a:lnTo>
                    <a:pt x="990877" y="1354782"/>
                  </a:lnTo>
                  <a:lnTo>
                    <a:pt x="1132431" y="919316"/>
                  </a:lnTo>
                  <a:lnTo>
                    <a:pt x="1273984" y="725776"/>
                  </a:lnTo>
                  <a:lnTo>
                    <a:pt x="1415538" y="774161"/>
                  </a:lnTo>
                  <a:lnTo>
                    <a:pt x="1557092" y="532236"/>
                  </a:lnTo>
                  <a:lnTo>
                    <a:pt x="1698646" y="629006"/>
                  </a:lnTo>
                  <a:lnTo>
                    <a:pt x="1840200" y="532236"/>
                  </a:lnTo>
                  <a:lnTo>
                    <a:pt x="1981754" y="193540"/>
                  </a:lnTo>
                  <a:lnTo>
                    <a:pt x="2123308" y="96770"/>
                  </a:lnTo>
                  <a:lnTo>
                    <a:pt x="2264862" y="290310"/>
                  </a:lnTo>
                  <a:lnTo>
                    <a:pt x="2406416" y="48385"/>
                  </a:lnTo>
                  <a:lnTo>
                    <a:pt x="2547969" y="338695"/>
                  </a:lnTo>
                  <a:lnTo>
                    <a:pt x="2689523" y="241925"/>
                  </a:lnTo>
                  <a:lnTo>
                    <a:pt x="2831077" y="241925"/>
                  </a:lnTo>
                  <a:lnTo>
                    <a:pt x="2972631" y="193540"/>
                  </a:lnTo>
                  <a:lnTo>
                    <a:pt x="3114185" y="96770"/>
                  </a:lnTo>
                  <a:lnTo>
                    <a:pt x="3255739" y="48385"/>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591460"/>
              <a:ext cx="3397293" cy="677391"/>
            </a:xfrm>
            <a:custGeom>
              <a:avLst/>
              <a:pathLst>
                <a:path w="3397293" h="677391">
                  <a:moveTo>
                    <a:pt x="0" y="677391"/>
                  </a:moveTo>
                  <a:lnTo>
                    <a:pt x="141553" y="677391"/>
                  </a:lnTo>
                  <a:lnTo>
                    <a:pt x="283107" y="677391"/>
                  </a:lnTo>
                  <a:lnTo>
                    <a:pt x="424661" y="580621"/>
                  </a:lnTo>
                  <a:lnTo>
                    <a:pt x="566215" y="483851"/>
                  </a:lnTo>
                  <a:lnTo>
                    <a:pt x="707769" y="435465"/>
                  </a:lnTo>
                  <a:lnTo>
                    <a:pt x="849323" y="387080"/>
                  </a:lnTo>
                  <a:lnTo>
                    <a:pt x="990877" y="387080"/>
                  </a:lnTo>
                  <a:lnTo>
                    <a:pt x="1132431" y="241925"/>
                  </a:lnTo>
                  <a:lnTo>
                    <a:pt x="1273984" y="145155"/>
                  </a:lnTo>
                  <a:lnTo>
                    <a:pt x="1415538" y="145155"/>
                  </a:lnTo>
                  <a:lnTo>
                    <a:pt x="1557092" y="96770"/>
                  </a:lnTo>
                  <a:lnTo>
                    <a:pt x="1698646" y="96770"/>
                  </a:lnTo>
                  <a:lnTo>
                    <a:pt x="1840200" y="145155"/>
                  </a:lnTo>
                  <a:lnTo>
                    <a:pt x="1981754" y="96770"/>
                  </a:lnTo>
                  <a:lnTo>
                    <a:pt x="2123308" y="48385"/>
                  </a:lnTo>
                  <a:lnTo>
                    <a:pt x="2264862" y="0"/>
                  </a:lnTo>
                  <a:lnTo>
                    <a:pt x="2406416" y="0"/>
                  </a:lnTo>
                  <a:lnTo>
                    <a:pt x="2547969" y="0"/>
                  </a:lnTo>
                  <a:lnTo>
                    <a:pt x="2689523" y="0"/>
                  </a:lnTo>
                  <a:lnTo>
                    <a:pt x="2831077" y="145155"/>
                  </a:lnTo>
                  <a:lnTo>
                    <a:pt x="2972631" y="193540"/>
                  </a:lnTo>
                  <a:lnTo>
                    <a:pt x="3114185" y="48385"/>
                  </a:lnTo>
                  <a:lnTo>
                    <a:pt x="3255739" y="96770"/>
                  </a:lnTo>
                  <a:lnTo>
                    <a:pt x="3397293" y="483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591460"/>
              <a:ext cx="3397293" cy="1548323"/>
            </a:xfrm>
            <a:custGeom>
              <a:avLst/>
              <a:pathLst>
                <a:path w="3397293" h="1548323">
                  <a:moveTo>
                    <a:pt x="0" y="1499938"/>
                  </a:moveTo>
                  <a:lnTo>
                    <a:pt x="141553" y="1548323"/>
                  </a:lnTo>
                  <a:lnTo>
                    <a:pt x="283107" y="1451553"/>
                  </a:lnTo>
                  <a:lnTo>
                    <a:pt x="424661" y="1258012"/>
                  </a:lnTo>
                  <a:lnTo>
                    <a:pt x="566215" y="1016087"/>
                  </a:lnTo>
                  <a:lnTo>
                    <a:pt x="707769" y="822546"/>
                  </a:lnTo>
                  <a:lnTo>
                    <a:pt x="849323" y="677391"/>
                  </a:lnTo>
                  <a:lnTo>
                    <a:pt x="990877" y="580621"/>
                  </a:lnTo>
                  <a:lnTo>
                    <a:pt x="1132431" y="338695"/>
                  </a:lnTo>
                  <a:lnTo>
                    <a:pt x="1273984" y="96770"/>
                  </a:lnTo>
                  <a:lnTo>
                    <a:pt x="1415538" y="290310"/>
                  </a:lnTo>
                  <a:lnTo>
                    <a:pt x="1557092" y="338695"/>
                  </a:lnTo>
                  <a:lnTo>
                    <a:pt x="1698646" y="580621"/>
                  </a:lnTo>
                  <a:lnTo>
                    <a:pt x="1840200" y="580621"/>
                  </a:lnTo>
                  <a:lnTo>
                    <a:pt x="1981754" y="435465"/>
                  </a:lnTo>
                  <a:lnTo>
                    <a:pt x="2123308" y="483851"/>
                  </a:lnTo>
                  <a:lnTo>
                    <a:pt x="2264862" y="241925"/>
                  </a:lnTo>
                  <a:lnTo>
                    <a:pt x="2406416" y="193540"/>
                  </a:lnTo>
                  <a:lnTo>
                    <a:pt x="2547969" y="96770"/>
                  </a:lnTo>
                  <a:lnTo>
                    <a:pt x="2689523" y="0"/>
                  </a:lnTo>
                  <a:lnTo>
                    <a:pt x="2831077" y="145155"/>
                  </a:lnTo>
                  <a:lnTo>
                    <a:pt x="2972631" y="145155"/>
                  </a:lnTo>
                  <a:lnTo>
                    <a:pt x="3114185" y="145155"/>
                  </a:lnTo>
                  <a:lnTo>
                    <a:pt x="3255739" y="48385"/>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5914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49535"/>
              <a:ext cx="3397293" cy="2516025"/>
            </a:xfrm>
            <a:custGeom>
              <a:avLst/>
              <a:pathLst>
                <a:path w="3397293" h="2516025">
                  <a:moveTo>
                    <a:pt x="0" y="2516025"/>
                  </a:moveTo>
                  <a:lnTo>
                    <a:pt x="141553" y="2419255"/>
                  </a:lnTo>
                  <a:lnTo>
                    <a:pt x="283107" y="2274099"/>
                  </a:lnTo>
                  <a:lnTo>
                    <a:pt x="424661" y="2177329"/>
                  </a:lnTo>
                  <a:lnTo>
                    <a:pt x="566215" y="2080559"/>
                  </a:lnTo>
                  <a:lnTo>
                    <a:pt x="707769" y="1983789"/>
                  </a:lnTo>
                  <a:lnTo>
                    <a:pt x="849323" y="1645093"/>
                  </a:lnTo>
                  <a:lnTo>
                    <a:pt x="990877" y="1354782"/>
                  </a:lnTo>
                  <a:lnTo>
                    <a:pt x="1132431" y="919316"/>
                  </a:lnTo>
                  <a:lnTo>
                    <a:pt x="1273984" y="725776"/>
                  </a:lnTo>
                  <a:lnTo>
                    <a:pt x="1415538" y="774161"/>
                  </a:lnTo>
                  <a:lnTo>
                    <a:pt x="1557092" y="532236"/>
                  </a:lnTo>
                  <a:lnTo>
                    <a:pt x="1698646" y="629006"/>
                  </a:lnTo>
                  <a:lnTo>
                    <a:pt x="1840200" y="532236"/>
                  </a:lnTo>
                  <a:lnTo>
                    <a:pt x="1981754" y="193540"/>
                  </a:lnTo>
                  <a:lnTo>
                    <a:pt x="2123308" y="96770"/>
                  </a:lnTo>
                  <a:lnTo>
                    <a:pt x="2264862" y="290310"/>
                  </a:lnTo>
                  <a:lnTo>
                    <a:pt x="2406416" y="48385"/>
                  </a:lnTo>
                  <a:lnTo>
                    <a:pt x="2547969" y="338695"/>
                  </a:lnTo>
                  <a:lnTo>
                    <a:pt x="2689523" y="241925"/>
                  </a:lnTo>
                  <a:lnTo>
                    <a:pt x="2831077" y="241925"/>
                  </a:lnTo>
                  <a:lnTo>
                    <a:pt x="2972631" y="193540"/>
                  </a:lnTo>
                  <a:lnTo>
                    <a:pt x="3114185" y="96770"/>
                  </a:lnTo>
                  <a:lnTo>
                    <a:pt x="3255739" y="48385"/>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23734"/>
              <a:ext cx="0" cy="2641826"/>
            </a:xfrm>
            <a:custGeom>
              <a:avLst/>
              <a:pathLst>
                <a:path w="0" h="2641826">
                  <a:moveTo>
                    <a:pt x="0" y="264182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23734"/>
              <a:ext cx="0" cy="2109590"/>
            </a:xfrm>
            <a:custGeom>
              <a:avLst/>
              <a:pathLst>
                <a:path w="0" h="2109590">
                  <a:moveTo>
                    <a:pt x="0" y="21095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23734"/>
              <a:ext cx="0" cy="899962"/>
            </a:xfrm>
            <a:custGeom>
              <a:avLst/>
              <a:pathLst>
                <a:path w="0" h="899962">
                  <a:moveTo>
                    <a:pt x="0" y="8999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23734"/>
              <a:ext cx="0" cy="222571"/>
            </a:xfrm>
            <a:custGeom>
              <a:avLst/>
              <a:pathLst>
                <a:path w="0" h="222571">
                  <a:moveTo>
                    <a:pt x="0" y="2225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23734"/>
              <a:ext cx="0" cy="367726"/>
            </a:xfrm>
            <a:custGeom>
              <a:avLst/>
              <a:pathLst>
                <a:path w="0" h="367726">
                  <a:moveTo>
                    <a:pt x="0" y="3677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23734"/>
              <a:ext cx="0" cy="174186"/>
            </a:xfrm>
            <a:custGeom>
              <a:avLst/>
              <a:pathLst>
                <a:path w="0" h="174186">
                  <a:moveTo>
                    <a:pt x="0" y="1741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23734"/>
              <a:ext cx="0" cy="125801"/>
            </a:xfrm>
            <a:custGeom>
              <a:avLst/>
              <a:pathLst>
                <a:path w="0" h="125801">
                  <a:moveTo>
                    <a:pt x="0" y="1258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49535"/>
              <a:ext cx="3397293" cy="2516025"/>
            </a:xfrm>
            <a:custGeom>
              <a:avLst/>
              <a:pathLst>
                <a:path w="3397293" h="2516025">
                  <a:moveTo>
                    <a:pt x="0" y="2516025"/>
                  </a:moveTo>
                  <a:lnTo>
                    <a:pt x="141553" y="2419255"/>
                  </a:lnTo>
                  <a:lnTo>
                    <a:pt x="283107" y="2274099"/>
                  </a:lnTo>
                  <a:lnTo>
                    <a:pt x="424661" y="2177329"/>
                  </a:lnTo>
                  <a:lnTo>
                    <a:pt x="566215" y="2080559"/>
                  </a:lnTo>
                  <a:lnTo>
                    <a:pt x="707769" y="1983789"/>
                  </a:lnTo>
                  <a:lnTo>
                    <a:pt x="849323" y="1645093"/>
                  </a:lnTo>
                  <a:lnTo>
                    <a:pt x="990877" y="1354782"/>
                  </a:lnTo>
                  <a:lnTo>
                    <a:pt x="1132431" y="919316"/>
                  </a:lnTo>
                  <a:lnTo>
                    <a:pt x="1273984" y="725776"/>
                  </a:lnTo>
                  <a:lnTo>
                    <a:pt x="1415538" y="774161"/>
                  </a:lnTo>
                  <a:lnTo>
                    <a:pt x="1557092" y="532236"/>
                  </a:lnTo>
                  <a:lnTo>
                    <a:pt x="1698646" y="629006"/>
                  </a:lnTo>
                  <a:lnTo>
                    <a:pt x="1840200" y="532236"/>
                  </a:lnTo>
                  <a:lnTo>
                    <a:pt x="1981754" y="193540"/>
                  </a:lnTo>
                  <a:lnTo>
                    <a:pt x="2123308" y="96770"/>
                  </a:lnTo>
                  <a:lnTo>
                    <a:pt x="2264862" y="290310"/>
                  </a:lnTo>
                  <a:lnTo>
                    <a:pt x="2406416" y="48385"/>
                  </a:lnTo>
                  <a:lnTo>
                    <a:pt x="2547969" y="338695"/>
                  </a:lnTo>
                  <a:lnTo>
                    <a:pt x="2689523" y="241925"/>
                  </a:lnTo>
                  <a:lnTo>
                    <a:pt x="2831077" y="241925"/>
                  </a:lnTo>
                  <a:lnTo>
                    <a:pt x="2972631" y="193540"/>
                  </a:lnTo>
                  <a:lnTo>
                    <a:pt x="3114185" y="96770"/>
                  </a:lnTo>
                  <a:lnTo>
                    <a:pt x="3255739" y="48385"/>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165580"/>
              <a:ext cx="1566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91" name="tx91"/>
            <p:cNvSpPr/>
            <p:nvPr/>
          </p:nvSpPr>
          <p:spPr>
            <a:xfrm>
              <a:off x="6067093" y="116388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74863" y="116526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7530827" y="11638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163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165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804812" y="11653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1600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551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4747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5070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5393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967"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5" name="tx115"/>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489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376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3784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193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602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580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3989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397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6375337" cy="149993"/>
            </a:xfrm>
            <a:prstGeom prst="rect">
              <a:avLst/>
            </a:prstGeom>
            <a:solidFill>
              <a:srgbClr val="1CABE2">
                <a:alpha val="80000"/>
              </a:srgbClr>
            </a:solidFill>
          </p:spPr>
          <p:txBody>
            <a:bodyPr/>
            <a:lstStyle/>
            <a:p/>
          </p:txBody>
        </p:sp>
        <p:sp>
          <p:nvSpPr>
            <p:cNvPr id="131" name="rc131"/>
            <p:cNvSpPr/>
            <p:nvPr/>
          </p:nvSpPr>
          <p:spPr>
            <a:xfrm>
              <a:off x="1317178" y="5450161"/>
              <a:ext cx="6084473" cy="149993"/>
            </a:xfrm>
            <a:prstGeom prst="rect">
              <a:avLst/>
            </a:prstGeom>
            <a:solidFill>
              <a:srgbClr val="1CABE2">
                <a:alpha val="80000"/>
              </a:srgbClr>
            </a:solidFill>
          </p:spPr>
          <p:txBody>
            <a:bodyPr/>
            <a:lstStyle/>
            <a:p/>
          </p:txBody>
        </p:sp>
        <p:sp>
          <p:nvSpPr>
            <p:cNvPr id="132" name="tx132"/>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33" name="tx133"/>
            <p:cNvSpPr/>
            <p:nvPr/>
          </p:nvSpPr>
          <p:spPr>
            <a:xfrm>
              <a:off x="718310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4" name="tx134"/>
            <p:cNvSpPr/>
            <p:nvPr/>
          </p:nvSpPr>
          <p:spPr>
            <a:xfrm>
              <a:off x="6892239"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3075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8939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93479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Niger (86%) was 1 percentage point higher than the global average (85%) and 14 percentage points higher than the average across all WCAR countries (72%).
National DTP3 coverage was 5 percentage points higher than in 2019 (81%).
This equates to 149,000 un- and undervaccinated children in 2024 compared to 179,000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F26A21">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Niger ranked number 16 out of 24 countries for lowest DTP3 coverage (based on tied ranks).
Niger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92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94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1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6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01484"/>
              <a:ext cx="249522" cy="205200"/>
            </a:xfrm>
            <a:prstGeom prst="rect">
              <a:avLst/>
            </a:prstGeom>
            <a:solidFill>
              <a:srgbClr val="80BD41">
                <a:alpha val="100000"/>
              </a:srgbClr>
            </a:solidFill>
          </p:spPr>
          <p:txBody>
            <a:bodyPr/>
            <a:lstStyle/>
            <a:p/>
          </p:txBody>
        </p:sp>
        <p:sp>
          <p:nvSpPr>
            <p:cNvPr id="22" name="rc22"/>
            <p:cNvSpPr/>
            <p:nvPr/>
          </p:nvSpPr>
          <p:spPr>
            <a:xfrm>
              <a:off x="1296273" y="3403154"/>
              <a:ext cx="249522" cy="398330"/>
            </a:xfrm>
            <a:prstGeom prst="rect">
              <a:avLst/>
            </a:prstGeom>
            <a:solidFill>
              <a:srgbClr val="1CABE2">
                <a:alpha val="100000"/>
              </a:srgbClr>
            </a:solidFill>
          </p:spPr>
          <p:txBody>
            <a:bodyPr/>
            <a:lstStyle/>
            <a:p/>
          </p:txBody>
        </p:sp>
        <p:sp>
          <p:nvSpPr>
            <p:cNvPr id="23" name="rc23"/>
            <p:cNvSpPr/>
            <p:nvPr/>
          </p:nvSpPr>
          <p:spPr>
            <a:xfrm>
              <a:off x="1573521" y="3782764"/>
              <a:ext cx="249522" cy="223920"/>
            </a:xfrm>
            <a:prstGeom prst="rect">
              <a:avLst/>
            </a:prstGeom>
            <a:solidFill>
              <a:srgbClr val="80BD41">
                <a:alpha val="100000"/>
              </a:srgbClr>
            </a:solidFill>
          </p:spPr>
          <p:txBody>
            <a:bodyPr/>
            <a:lstStyle/>
            <a:p/>
          </p:txBody>
        </p:sp>
        <p:sp>
          <p:nvSpPr>
            <p:cNvPr id="24" name="rc24"/>
            <p:cNvSpPr/>
            <p:nvPr/>
          </p:nvSpPr>
          <p:spPr>
            <a:xfrm>
              <a:off x="1573521" y="3384684"/>
              <a:ext cx="249522" cy="398080"/>
            </a:xfrm>
            <a:prstGeom prst="rect">
              <a:avLst/>
            </a:prstGeom>
            <a:solidFill>
              <a:srgbClr val="1CABE2">
                <a:alpha val="100000"/>
              </a:srgbClr>
            </a:solidFill>
          </p:spPr>
          <p:txBody>
            <a:bodyPr/>
            <a:lstStyle/>
            <a:p/>
          </p:txBody>
        </p:sp>
        <p:sp>
          <p:nvSpPr>
            <p:cNvPr id="25" name="rc25"/>
            <p:cNvSpPr/>
            <p:nvPr/>
          </p:nvSpPr>
          <p:spPr>
            <a:xfrm>
              <a:off x="1850769" y="3757106"/>
              <a:ext cx="249522" cy="249578"/>
            </a:xfrm>
            <a:prstGeom prst="rect">
              <a:avLst/>
            </a:prstGeom>
            <a:solidFill>
              <a:srgbClr val="80BD41">
                <a:alpha val="100000"/>
              </a:srgbClr>
            </a:solidFill>
          </p:spPr>
          <p:txBody>
            <a:bodyPr/>
            <a:lstStyle/>
            <a:p/>
          </p:txBody>
        </p:sp>
        <p:sp>
          <p:nvSpPr>
            <p:cNvPr id="26" name="rc26"/>
            <p:cNvSpPr/>
            <p:nvPr/>
          </p:nvSpPr>
          <p:spPr>
            <a:xfrm>
              <a:off x="1850769" y="3366739"/>
              <a:ext cx="249522" cy="390367"/>
            </a:xfrm>
            <a:prstGeom prst="rect">
              <a:avLst/>
            </a:prstGeom>
            <a:solidFill>
              <a:srgbClr val="1CABE2">
                <a:alpha val="100000"/>
              </a:srgbClr>
            </a:solidFill>
          </p:spPr>
          <p:txBody>
            <a:bodyPr/>
            <a:lstStyle/>
            <a:p/>
          </p:txBody>
        </p:sp>
        <p:sp>
          <p:nvSpPr>
            <p:cNvPr id="27" name="rc27"/>
            <p:cNvSpPr/>
            <p:nvPr/>
          </p:nvSpPr>
          <p:spPr>
            <a:xfrm>
              <a:off x="2128016" y="3736479"/>
              <a:ext cx="249522" cy="270205"/>
            </a:xfrm>
            <a:prstGeom prst="rect">
              <a:avLst/>
            </a:prstGeom>
            <a:solidFill>
              <a:srgbClr val="80BD41">
                <a:alpha val="100000"/>
              </a:srgbClr>
            </a:solidFill>
          </p:spPr>
          <p:txBody>
            <a:bodyPr/>
            <a:lstStyle/>
            <a:p/>
          </p:txBody>
        </p:sp>
        <p:sp>
          <p:nvSpPr>
            <p:cNvPr id="28" name="rc28"/>
            <p:cNvSpPr/>
            <p:nvPr/>
          </p:nvSpPr>
          <p:spPr>
            <a:xfrm>
              <a:off x="2128016" y="3347645"/>
              <a:ext cx="249522" cy="388833"/>
            </a:xfrm>
            <a:prstGeom prst="rect">
              <a:avLst/>
            </a:prstGeom>
            <a:solidFill>
              <a:srgbClr val="1CABE2">
                <a:alpha val="100000"/>
              </a:srgbClr>
            </a:solidFill>
          </p:spPr>
          <p:txBody>
            <a:bodyPr/>
            <a:lstStyle/>
            <a:p/>
          </p:txBody>
        </p:sp>
        <p:sp>
          <p:nvSpPr>
            <p:cNvPr id="29" name="rc29"/>
            <p:cNvSpPr/>
            <p:nvPr/>
          </p:nvSpPr>
          <p:spPr>
            <a:xfrm>
              <a:off x="2405264" y="3714721"/>
              <a:ext cx="249522" cy="291964"/>
            </a:xfrm>
            <a:prstGeom prst="rect">
              <a:avLst/>
            </a:prstGeom>
            <a:solidFill>
              <a:srgbClr val="80BD41">
                <a:alpha val="100000"/>
              </a:srgbClr>
            </a:solidFill>
          </p:spPr>
          <p:txBody>
            <a:bodyPr/>
            <a:lstStyle/>
            <a:p/>
          </p:txBody>
        </p:sp>
        <p:sp>
          <p:nvSpPr>
            <p:cNvPr id="30" name="rc30"/>
            <p:cNvSpPr/>
            <p:nvPr/>
          </p:nvSpPr>
          <p:spPr>
            <a:xfrm>
              <a:off x="2405264" y="3327700"/>
              <a:ext cx="249522" cy="387021"/>
            </a:xfrm>
            <a:prstGeom prst="rect">
              <a:avLst/>
            </a:prstGeom>
            <a:solidFill>
              <a:srgbClr val="1CABE2">
                <a:alpha val="100000"/>
              </a:srgbClr>
            </a:solidFill>
          </p:spPr>
          <p:txBody>
            <a:bodyPr/>
            <a:lstStyle/>
            <a:p/>
          </p:txBody>
        </p:sp>
        <p:sp>
          <p:nvSpPr>
            <p:cNvPr id="31" name="rc31"/>
            <p:cNvSpPr/>
            <p:nvPr/>
          </p:nvSpPr>
          <p:spPr>
            <a:xfrm>
              <a:off x="2682512" y="3691529"/>
              <a:ext cx="249522" cy="315155"/>
            </a:xfrm>
            <a:prstGeom prst="rect">
              <a:avLst/>
            </a:prstGeom>
            <a:solidFill>
              <a:srgbClr val="80BD41">
                <a:alpha val="100000"/>
              </a:srgbClr>
            </a:solidFill>
          </p:spPr>
          <p:txBody>
            <a:bodyPr/>
            <a:lstStyle/>
            <a:p/>
          </p:txBody>
        </p:sp>
        <p:sp>
          <p:nvSpPr>
            <p:cNvPr id="32" name="rc32"/>
            <p:cNvSpPr/>
            <p:nvPr/>
          </p:nvSpPr>
          <p:spPr>
            <a:xfrm>
              <a:off x="2682512" y="3306339"/>
              <a:ext cx="249522" cy="385189"/>
            </a:xfrm>
            <a:prstGeom prst="rect">
              <a:avLst/>
            </a:prstGeom>
            <a:solidFill>
              <a:srgbClr val="1CABE2">
                <a:alpha val="100000"/>
              </a:srgbClr>
            </a:solidFill>
          </p:spPr>
          <p:txBody>
            <a:bodyPr/>
            <a:lstStyle/>
            <a:p/>
          </p:txBody>
        </p:sp>
        <p:sp>
          <p:nvSpPr>
            <p:cNvPr id="33" name="rc33"/>
            <p:cNvSpPr/>
            <p:nvPr/>
          </p:nvSpPr>
          <p:spPr>
            <a:xfrm>
              <a:off x="2959759" y="3631648"/>
              <a:ext cx="249522" cy="375036"/>
            </a:xfrm>
            <a:prstGeom prst="rect">
              <a:avLst/>
            </a:prstGeom>
            <a:solidFill>
              <a:srgbClr val="80BD41">
                <a:alpha val="100000"/>
              </a:srgbClr>
            </a:solidFill>
          </p:spPr>
          <p:txBody>
            <a:bodyPr/>
            <a:lstStyle/>
            <a:p/>
          </p:txBody>
        </p:sp>
        <p:sp>
          <p:nvSpPr>
            <p:cNvPr id="34" name="rc34"/>
            <p:cNvSpPr/>
            <p:nvPr/>
          </p:nvSpPr>
          <p:spPr>
            <a:xfrm>
              <a:off x="2959759" y="3285460"/>
              <a:ext cx="249522" cy="346188"/>
            </a:xfrm>
            <a:prstGeom prst="rect">
              <a:avLst/>
            </a:prstGeom>
            <a:solidFill>
              <a:srgbClr val="1CABE2">
                <a:alpha val="100000"/>
              </a:srgbClr>
            </a:solidFill>
          </p:spPr>
          <p:txBody>
            <a:bodyPr/>
            <a:lstStyle/>
            <a:p/>
          </p:txBody>
        </p:sp>
        <p:sp>
          <p:nvSpPr>
            <p:cNvPr id="35" name="rc35"/>
            <p:cNvSpPr/>
            <p:nvPr/>
          </p:nvSpPr>
          <p:spPr>
            <a:xfrm>
              <a:off x="3237007" y="3575205"/>
              <a:ext cx="249522" cy="431479"/>
            </a:xfrm>
            <a:prstGeom prst="rect">
              <a:avLst/>
            </a:prstGeom>
            <a:solidFill>
              <a:srgbClr val="80BD41">
                <a:alpha val="100000"/>
              </a:srgbClr>
            </a:solidFill>
          </p:spPr>
          <p:txBody>
            <a:bodyPr/>
            <a:lstStyle/>
            <a:p/>
          </p:txBody>
        </p:sp>
        <p:sp>
          <p:nvSpPr>
            <p:cNvPr id="36" name="rc36"/>
            <p:cNvSpPr/>
            <p:nvPr/>
          </p:nvSpPr>
          <p:spPr>
            <a:xfrm>
              <a:off x="3237007" y="3262755"/>
              <a:ext cx="249522" cy="312449"/>
            </a:xfrm>
            <a:prstGeom prst="rect">
              <a:avLst/>
            </a:prstGeom>
            <a:solidFill>
              <a:srgbClr val="1CABE2">
                <a:alpha val="100000"/>
              </a:srgbClr>
            </a:solidFill>
          </p:spPr>
          <p:txBody>
            <a:bodyPr/>
            <a:lstStyle/>
            <a:p/>
          </p:txBody>
        </p:sp>
        <p:sp>
          <p:nvSpPr>
            <p:cNvPr id="37" name="rc37"/>
            <p:cNvSpPr/>
            <p:nvPr/>
          </p:nvSpPr>
          <p:spPr>
            <a:xfrm>
              <a:off x="3514255" y="3493078"/>
              <a:ext cx="249522" cy="513606"/>
            </a:xfrm>
            <a:prstGeom prst="rect">
              <a:avLst/>
            </a:prstGeom>
            <a:solidFill>
              <a:srgbClr val="80BD41">
                <a:alpha val="100000"/>
              </a:srgbClr>
            </a:solidFill>
          </p:spPr>
          <p:txBody>
            <a:bodyPr/>
            <a:lstStyle/>
            <a:p/>
          </p:txBody>
        </p:sp>
        <p:sp>
          <p:nvSpPr>
            <p:cNvPr id="38" name="rc38"/>
            <p:cNvSpPr/>
            <p:nvPr/>
          </p:nvSpPr>
          <p:spPr>
            <a:xfrm>
              <a:off x="3514255" y="3240107"/>
              <a:ext cx="249522" cy="252971"/>
            </a:xfrm>
            <a:prstGeom prst="rect">
              <a:avLst/>
            </a:prstGeom>
            <a:solidFill>
              <a:srgbClr val="1CABE2">
                <a:alpha val="100000"/>
              </a:srgbClr>
            </a:solidFill>
          </p:spPr>
          <p:txBody>
            <a:bodyPr/>
            <a:lstStyle/>
            <a:p/>
          </p:txBody>
        </p:sp>
        <p:sp>
          <p:nvSpPr>
            <p:cNvPr id="39" name="rc39"/>
            <p:cNvSpPr/>
            <p:nvPr/>
          </p:nvSpPr>
          <p:spPr>
            <a:xfrm>
              <a:off x="3791502" y="3445328"/>
              <a:ext cx="249522" cy="561356"/>
            </a:xfrm>
            <a:prstGeom prst="rect">
              <a:avLst/>
            </a:prstGeom>
            <a:solidFill>
              <a:srgbClr val="80BD41">
                <a:alpha val="100000"/>
              </a:srgbClr>
            </a:solidFill>
          </p:spPr>
          <p:txBody>
            <a:bodyPr/>
            <a:lstStyle/>
            <a:p/>
          </p:txBody>
        </p:sp>
        <p:sp>
          <p:nvSpPr>
            <p:cNvPr id="40" name="rc40"/>
            <p:cNvSpPr/>
            <p:nvPr/>
          </p:nvSpPr>
          <p:spPr>
            <a:xfrm>
              <a:off x="3791502" y="3216042"/>
              <a:ext cx="249522" cy="229286"/>
            </a:xfrm>
            <a:prstGeom prst="rect">
              <a:avLst/>
            </a:prstGeom>
            <a:solidFill>
              <a:srgbClr val="1CABE2">
                <a:alpha val="100000"/>
              </a:srgbClr>
            </a:solidFill>
          </p:spPr>
          <p:txBody>
            <a:bodyPr/>
            <a:lstStyle/>
            <a:p/>
          </p:txBody>
        </p:sp>
        <p:sp>
          <p:nvSpPr>
            <p:cNvPr id="41" name="rc41"/>
            <p:cNvSpPr/>
            <p:nvPr/>
          </p:nvSpPr>
          <p:spPr>
            <a:xfrm>
              <a:off x="4068750" y="3436815"/>
              <a:ext cx="249522" cy="569869"/>
            </a:xfrm>
            <a:prstGeom prst="rect">
              <a:avLst/>
            </a:prstGeom>
            <a:solidFill>
              <a:srgbClr val="80BD41">
                <a:alpha val="100000"/>
              </a:srgbClr>
            </a:solidFill>
          </p:spPr>
          <p:txBody>
            <a:bodyPr/>
            <a:lstStyle/>
            <a:p/>
          </p:txBody>
        </p:sp>
        <p:sp>
          <p:nvSpPr>
            <p:cNvPr id="42" name="rc42"/>
            <p:cNvSpPr/>
            <p:nvPr/>
          </p:nvSpPr>
          <p:spPr>
            <a:xfrm>
              <a:off x="4068750" y="3192585"/>
              <a:ext cx="249522" cy="244230"/>
            </a:xfrm>
            <a:prstGeom prst="rect">
              <a:avLst/>
            </a:prstGeom>
            <a:solidFill>
              <a:srgbClr val="1CABE2">
                <a:alpha val="100000"/>
              </a:srgbClr>
            </a:solidFill>
          </p:spPr>
          <p:txBody>
            <a:bodyPr/>
            <a:lstStyle/>
            <a:p/>
          </p:txBody>
        </p:sp>
        <p:sp>
          <p:nvSpPr>
            <p:cNvPr id="43" name="rc43"/>
            <p:cNvSpPr/>
            <p:nvPr/>
          </p:nvSpPr>
          <p:spPr>
            <a:xfrm>
              <a:off x="4345998" y="3379256"/>
              <a:ext cx="249522" cy="627428"/>
            </a:xfrm>
            <a:prstGeom prst="rect">
              <a:avLst/>
            </a:prstGeom>
            <a:solidFill>
              <a:srgbClr val="80BD41">
                <a:alpha val="100000"/>
              </a:srgbClr>
            </a:solidFill>
          </p:spPr>
          <p:txBody>
            <a:bodyPr/>
            <a:lstStyle/>
            <a:p/>
          </p:txBody>
        </p:sp>
        <p:sp>
          <p:nvSpPr>
            <p:cNvPr id="44" name="rc44"/>
            <p:cNvSpPr/>
            <p:nvPr/>
          </p:nvSpPr>
          <p:spPr>
            <a:xfrm>
              <a:off x="4345998" y="3170114"/>
              <a:ext cx="249522" cy="209142"/>
            </a:xfrm>
            <a:prstGeom prst="rect">
              <a:avLst/>
            </a:prstGeom>
            <a:solidFill>
              <a:srgbClr val="1CABE2">
                <a:alpha val="100000"/>
              </a:srgbClr>
            </a:solidFill>
          </p:spPr>
          <p:txBody>
            <a:bodyPr/>
            <a:lstStyle/>
            <a:p/>
          </p:txBody>
        </p:sp>
        <p:sp>
          <p:nvSpPr>
            <p:cNvPr id="45" name="rc45"/>
            <p:cNvSpPr/>
            <p:nvPr/>
          </p:nvSpPr>
          <p:spPr>
            <a:xfrm>
              <a:off x="4623245" y="3379981"/>
              <a:ext cx="249522" cy="626703"/>
            </a:xfrm>
            <a:prstGeom prst="rect">
              <a:avLst/>
            </a:prstGeom>
            <a:solidFill>
              <a:srgbClr val="80BD41">
                <a:alpha val="100000"/>
              </a:srgbClr>
            </a:solidFill>
          </p:spPr>
          <p:txBody>
            <a:bodyPr/>
            <a:lstStyle/>
            <a:p/>
          </p:txBody>
        </p:sp>
        <p:sp>
          <p:nvSpPr>
            <p:cNvPr id="46" name="rc46"/>
            <p:cNvSpPr/>
            <p:nvPr/>
          </p:nvSpPr>
          <p:spPr>
            <a:xfrm>
              <a:off x="4623245" y="3148186"/>
              <a:ext cx="249522" cy="231795"/>
            </a:xfrm>
            <a:prstGeom prst="rect">
              <a:avLst/>
            </a:prstGeom>
            <a:solidFill>
              <a:srgbClr val="1CABE2">
                <a:alpha val="100000"/>
              </a:srgbClr>
            </a:solidFill>
          </p:spPr>
          <p:txBody>
            <a:bodyPr/>
            <a:lstStyle/>
            <a:p/>
          </p:txBody>
        </p:sp>
        <p:sp>
          <p:nvSpPr>
            <p:cNvPr id="47" name="rc47"/>
            <p:cNvSpPr/>
            <p:nvPr/>
          </p:nvSpPr>
          <p:spPr>
            <a:xfrm>
              <a:off x="4900493" y="3343652"/>
              <a:ext cx="249522" cy="663033"/>
            </a:xfrm>
            <a:prstGeom prst="rect">
              <a:avLst/>
            </a:prstGeom>
            <a:solidFill>
              <a:srgbClr val="80BD41">
                <a:alpha val="100000"/>
              </a:srgbClr>
            </a:solidFill>
          </p:spPr>
          <p:txBody>
            <a:bodyPr/>
            <a:lstStyle/>
            <a:p/>
          </p:txBody>
        </p:sp>
        <p:sp>
          <p:nvSpPr>
            <p:cNvPr id="48" name="rc48"/>
            <p:cNvSpPr/>
            <p:nvPr/>
          </p:nvSpPr>
          <p:spPr>
            <a:xfrm>
              <a:off x="4900493" y="3122641"/>
              <a:ext cx="249522" cy="221011"/>
            </a:xfrm>
            <a:prstGeom prst="rect">
              <a:avLst/>
            </a:prstGeom>
            <a:solidFill>
              <a:srgbClr val="1CABE2">
                <a:alpha val="100000"/>
              </a:srgbClr>
            </a:solidFill>
          </p:spPr>
          <p:txBody>
            <a:bodyPr/>
            <a:lstStyle/>
            <a:p/>
          </p:txBody>
        </p:sp>
        <p:sp>
          <p:nvSpPr>
            <p:cNvPr id="49" name="rc49"/>
            <p:cNvSpPr/>
            <p:nvPr/>
          </p:nvSpPr>
          <p:spPr>
            <a:xfrm>
              <a:off x="5177741" y="3263595"/>
              <a:ext cx="249522" cy="743089"/>
            </a:xfrm>
            <a:prstGeom prst="rect">
              <a:avLst/>
            </a:prstGeom>
            <a:solidFill>
              <a:srgbClr val="80BD41">
                <a:alpha val="100000"/>
              </a:srgbClr>
            </a:solidFill>
          </p:spPr>
          <p:txBody>
            <a:bodyPr/>
            <a:lstStyle/>
            <a:p/>
          </p:txBody>
        </p:sp>
        <p:sp>
          <p:nvSpPr>
            <p:cNvPr id="50" name="rc50"/>
            <p:cNvSpPr/>
            <p:nvPr/>
          </p:nvSpPr>
          <p:spPr>
            <a:xfrm>
              <a:off x="5177741" y="3100477"/>
              <a:ext cx="249522" cy="163117"/>
            </a:xfrm>
            <a:prstGeom prst="rect">
              <a:avLst/>
            </a:prstGeom>
            <a:solidFill>
              <a:srgbClr val="1CABE2">
                <a:alpha val="100000"/>
              </a:srgbClr>
            </a:solidFill>
          </p:spPr>
          <p:txBody>
            <a:bodyPr/>
            <a:lstStyle/>
            <a:p/>
          </p:txBody>
        </p:sp>
        <p:sp>
          <p:nvSpPr>
            <p:cNvPr id="51" name="rc51"/>
            <p:cNvSpPr/>
            <p:nvPr/>
          </p:nvSpPr>
          <p:spPr>
            <a:xfrm>
              <a:off x="5454988" y="3226974"/>
              <a:ext cx="249522" cy="779710"/>
            </a:xfrm>
            <a:prstGeom prst="rect">
              <a:avLst/>
            </a:prstGeom>
            <a:solidFill>
              <a:srgbClr val="80BD41">
                <a:alpha val="100000"/>
              </a:srgbClr>
            </a:solidFill>
          </p:spPr>
          <p:txBody>
            <a:bodyPr/>
            <a:lstStyle/>
            <a:p/>
          </p:txBody>
        </p:sp>
        <p:sp>
          <p:nvSpPr>
            <p:cNvPr id="52" name="rc52"/>
            <p:cNvSpPr/>
            <p:nvPr/>
          </p:nvSpPr>
          <p:spPr>
            <a:xfrm>
              <a:off x="5454988" y="3078459"/>
              <a:ext cx="249522" cy="148515"/>
            </a:xfrm>
            <a:prstGeom prst="rect">
              <a:avLst/>
            </a:prstGeom>
            <a:solidFill>
              <a:srgbClr val="1CABE2">
                <a:alpha val="100000"/>
              </a:srgbClr>
            </a:solidFill>
          </p:spPr>
          <p:txBody>
            <a:bodyPr/>
            <a:lstStyle/>
            <a:p/>
          </p:txBody>
        </p:sp>
        <p:sp>
          <p:nvSpPr>
            <p:cNvPr id="53" name="rc53"/>
            <p:cNvSpPr/>
            <p:nvPr/>
          </p:nvSpPr>
          <p:spPr>
            <a:xfrm>
              <a:off x="5732236" y="3247576"/>
              <a:ext cx="249522" cy="759108"/>
            </a:xfrm>
            <a:prstGeom prst="rect">
              <a:avLst/>
            </a:prstGeom>
            <a:solidFill>
              <a:srgbClr val="80BD41">
                <a:alpha val="100000"/>
              </a:srgbClr>
            </a:solidFill>
          </p:spPr>
          <p:txBody>
            <a:bodyPr/>
            <a:lstStyle/>
            <a:p/>
          </p:txBody>
        </p:sp>
        <p:sp>
          <p:nvSpPr>
            <p:cNvPr id="54" name="rc54"/>
            <p:cNvSpPr/>
            <p:nvPr/>
          </p:nvSpPr>
          <p:spPr>
            <a:xfrm>
              <a:off x="5732236" y="3057800"/>
              <a:ext cx="249522" cy="189776"/>
            </a:xfrm>
            <a:prstGeom prst="rect">
              <a:avLst/>
            </a:prstGeom>
            <a:solidFill>
              <a:srgbClr val="1CABE2">
                <a:alpha val="100000"/>
              </a:srgbClr>
            </a:solidFill>
          </p:spPr>
          <p:txBody>
            <a:bodyPr/>
            <a:lstStyle/>
            <a:p/>
          </p:txBody>
        </p:sp>
        <p:sp>
          <p:nvSpPr>
            <p:cNvPr id="55" name="rc55"/>
            <p:cNvSpPr/>
            <p:nvPr/>
          </p:nvSpPr>
          <p:spPr>
            <a:xfrm>
              <a:off x="6009484" y="3185672"/>
              <a:ext cx="249522" cy="821012"/>
            </a:xfrm>
            <a:prstGeom prst="rect">
              <a:avLst/>
            </a:prstGeom>
            <a:solidFill>
              <a:srgbClr val="80BD41">
                <a:alpha val="100000"/>
              </a:srgbClr>
            </a:solidFill>
          </p:spPr>
          <p:txBody>
            <a:bodyPr/>
            <a:lstStyle/>
            <a:p/>
          </p:txBody>
        </p:sp>
        <p:sp>
          <p:nvSpPr>
            <p:cNvPr id="56" name="rc56"/>
            <p:cNvSpPr/>
            <p:nvPr/>
          </p:nvSpPr>
          <p:spPr>
            <a:xfrm>
              <a:off x="6009484" y="3040787"/>
              <a:ext cx="249522" cy="144884"/>
            </a:xfrm>
            <a:prstGeom prst="rect">
              <a:avLst/>
            </a:prstGeom>
            <a:solidFill>
              <a:srgbClr val="1CABE2">
                <a:alpha val="100000"/>
              </a:srgbClr>
            </a:solidFill>
          </p:spPr>
          <p:txBody>
            <a:bodyPr/>
            <a:lstStyle/>
            <a:p/>
          </p:txBody>
        </p:sp>
        <p:sp>
          <p:nvSpPr>
            <p:cNvPr id="57" name="rc57"/>
            <p:cNvSpPr/>
            <p:nvPr/>
          </p:nvSpPr>
          <p:spPr>
            <a:xfrm>
              <a:off x="6286731" y="3231936"/>
              <a:ext cx="249522" cy="774749"/>
            </a:xfrm>
            <a:prstGeom prst="rect">
              <a:avLst/>
            </a:prstGeom>
            <a:solidFill>
              <a:srgbClr val="80BD41">
                <a:alpha val="100000"/>
              </a:srgbClr>
            </a:solidFill>
          </p:spPr>
          <p:txBody>
            <a:bodyPr/>
            <a:lstStyle/>
            <a:p/>
          </p:txBody>
        </p:sp>
        <p:sp>
          <p:nvSpPr>
            <p:cNvPr id="58" name="rc58"/>
            <p:cNvSpPr/>
            <p:nvPr/>
          </p:nvSpPr>
          <p:spPr>
            <a:xfrm>
              <a:off x="6286731" y="3025989"/>
              <a:ext cx="249522" cy="205946"/>
            </a:xfrm>
            <a:prstGeom prst="rect">
              <a:avLst/>
            </a:prstGeom>
            <a:solidFill>
              <a:srgbClr val="1CABE2">
                <a:alpha val="100000"/>
              </a:srgbClr>
            </a:solidFill>
          </p:spPr>
          <p:txBody>
            <a:bodyPr/>
            <a:lstStyle/>
            <a:p/>
          </p:txBody>
        </p:sp>
        <p:sp>
          <p:nvSpPr>
            <p:cNvPr id="59" name="rc59"/>
            <p:cNvSpPr/>
            <p:nvPr/>
          </p:nvSpPr>
          <p:spPr>
            <a:xfrm>
              <a:off x="6563979" y="3200013"/>
              <a:ext cx="249522" cy="806672"/>
            </a:xfrm>
            <a:prstGeom prst="rect">
              <a:avLst/>
            </a:prstGeom>
            <a:solidFill>
              <a:srgbClr val="80BD41">
                <a:alpha val="100000"/>
              </a:srgbClr>
            </a:solidFill>
          </p:spPr>
          <p:txBody>
            <a:bodyPr/>
            <a:lstStyle/>
            <a:p/>
          </p:txBody>
        </p:sp>
        <p:sp>
          <p:nvSpPr>
            <p:cNvPr id="60" name="rc60"/>
            <p:cNvSpPr/>
            <p:nvPr/>
          </p:nvSpPr>
          <p:spPr>
            <a:xfrm>
              <a:off x="6563979" y="3010793"/>
              <a:ext cx="249522" cy="189219"/>
            </a:xfrm>
            <a:prstGeom prst="rect">
              <a:avLst/>
            </a:prstGeom>
            <a:solidFill>
              <a:srgbClr val="1CABE2">
                <a:alpha val="100000"/>
              </a:srgbClr>
            </a:solidFill>
          </p:spPr>
          <p:txBody>
            <a:bodyPr/>
            <a:lstStyle/>
            <a:p/>
          </p:txBody>
        </p:sp>
        <p:sp>
          <p:nvSpPr>
            <p:cNvPr id="61" name="rc61"/>
            <p:cNvSpPr/>
            <p:nvPr/>
          </p:nvSpPr>
          <p:spPr>
            <a:xfrm>
              <a:off x="6841227" y="3187375"/>
              <a:ext cx="249522" cy="819309"/>
            </a:xfrm>
            <a:prstGeom prst="rect">
              <a:avLst/>
            </a:prstGeom>
            <a:solidFill>
              <a:srgbClr val="80BD41">
                <a:alpha val="100000"/>
              </a:srgbClr>
            </a:solidFill>
          </p:spPr>
          <p:txBody>
            <a:bodyPr/>
            <a:lstStyle/>
            <a:p/>
          </p:txBody>
        </p:sp>
        <p:sp>
          <p:nvSpPr>
            <p:cNvPr id="62" name="rc62"/>
            <p:cNvSpPr/>
            <p:nvPr/>
          </p:nvSpPr>
          <p:spPr>
            <a:xfrm>
              <a:off x="6841227" y="2995191"/>
              <a:ext cx="249522" cy="192184"/>
            </a:xfrm>
            <a:prstGeom prst="rect">
              <a:avLst/>
            </a:prstGeom>
            <a:solidFill>
              <a:srgbClr val="1CABE2">
                <a:alpha val="100000"/>
              </a:srgbClr>
            </a:solidFill>
          </p:spPr>
          <p:txBody>
            <a:bodyPr/>
            <a:lstStyle/>
            <a:p/>
          </p:txBody>
        </p:sp>
        <p:sp>
          <p:nvSpPr>
            <p:cNvPr id="63" name="rc63"/>
            <p:cNvSpPr/>
            <p:nvPr/>
          </p:nvSpPr>
          <p:spPr>
            <a:xfrm>
              <a:off x="7118474" y="3162956"/>
              <a:ext cx="249522" cy="843728"/>
            </a:xfrm>
            <a:prstGeom prst="rect">
              <a:avLst/>
            </a:prstGeom>
            <a:solidFill>
              <a:srgbClr val="80BD41">
                <a:alpha val="100000"/>
              </a:srgbClr>
            </a:solidFill>
          </p:spPr>
          <p:txBody>
            <a:bodyPr/>
            <a:lstStyle/>
            <a:p/>
          </p:txBody>
        </p:sp>
        <p:sp>
          <p:nvSpPr>
            <p:cNvPr id="64" name="rc64"/>
            <p:cNvSpPr/>
            <p:nvPr/>
          </p:nvSpPr>
          <p:spPr>
            <a:xfrm>
              <a:off x="7118474" y="2977747"/>
              <a:ext cx="249522" cy="185209"/>
            </a:xfrm>
            <a:prstGeom prst="rect">
              <a:avLst/>
            </a:prstGeom>
            <a:solidFill>
              <a:srgbClr val="1CABE2">
                <a:alpha val="100000"/>
              </a:srgbClr>
            </a:solidFill>
          </p:spPr>
          <p:txBody>
            <a:bodyPr/>
            <a:lstStyle/>
            <a:p/>
          </p:txBody>
        </p:sp>
        <p:sp>
          <p:nvSpPr>
            <p:cNvPr id="65" name="rc65"/>
            <p:cNvSpPr/>
            <p:nvPr/>
          </p:nvSpPr>
          <p:spPr>
            <a:xfrm>
              <a:off x="7395722" y="3113060"/>
              <a:ext cx="249522" cy="893624"/>
            </a:xfrm>
            <a:prstGeom prst="rect">
              <a:avLst/>
            </a:prstGeom>
            <a:solidFill>
              <a:srgbClr val="80BD41">
                <a:alpha val="100000"/>
              </a:srgbClr>
            </a:solidFill>
          </p:spPr>
          <p:txBody>
            <a:bodyPr/>
            <a:lstStyle/>
            <a:p/>
          </p:txBody>
        </p:sp>
        <p:sp>
          <p:nvSpPr>
            <p:cNvPr id="66" name="rc66"/>
            <p:cNvSpPr/>
            <p:nvPr/>
          </p:nvSpPr>
          <p:spPr>
            <a:xfrm>
              <a:off x="7395722" y="2942846"/>
              <a:ext cx="249522" cy="170213"/>
            </a:xfrm>
            <a:prstGeom prst="rect">
              <a:avLst/>
            </a:prstGeom>
            <a:solidFill>
              <a:srgbClr val="1CABE2">
                <a:alpha val="100000"/>
              </a:srgbClr>
            </a:solidFill>
          </p:spPr>
          <p:txBody>
            <a:bodyPr/>
            <a:lstStyle/>
            <a:p/>
          </p:txBody>
        </p:sp>
        <p:sp>
          <p:nvSpPr>
            <p:cNvPr id="67" name="rc67"/>
            <p:cNvSpPr/>
            <p:nvPr/>
          </p:nvSpPr>
          <p:spPr>
            <a:xfrm>
              <a:off x="7672970" y="3073014"/>
              <a:ext cx="249522" cy="933670"/>
            </a:xfrm>
            <a:prstGeom prst="rect">
              <a:avLst/>
            </a:prstGeom>
            <a:solidFill>
              <a:srgbClr val="80BD41">
                <a:alpha val="100000"/>
              </a:srgbClr>
            </a:solidFill>
          </p:spPr>
          <p:txBody>
            <a:bodyPr/>
            <a:lstStyle/>
            <a:p/>
          </p:txBody>
        </p:sp>
        <p:sp>
          <p:nvSpPr>
            <p:cNvPr id="68" name="rc68"/>
            <p:cNvSpPr/>
            <p:nvPr/>
          </p:nvSpPr>
          <p:spPr>
            <a:xfrm>
              <a:off x="7672970" y="2908249"/>
              <a:ext cx="249522" cy="164765"/>
            </a:xfrm>
            <a:prstGeom prst="rect">
              <a:avLst/>
            </a:prstGeom>
            <a:solidFill>
              <a:srgbClr val="1CABE2">
                <a:alpha val="100000"/>
              </a:srgbClr>
            </a:solidFill>
          </p:spPr>
          <p:txBody>
            <a:bodyPr/>
            <a:lstStyle/>
            <a:p/>
          </p:txBody>
        </p:sp>
        <p:sp>
          <p:nvSpPr>
            <p:cNvPr id="69" name="rc69"/>
            <p:cNvSpPr/>
            <p:nvPr/>
          </p:nvSpPr>
          <p:spPr>
            <a:xfrm>
              <a:off x="7950217" y="3040730"/>
              <a:ext cx="249522" cy="965954"/>
            </a:xfrm>
            <a:prstGeom prst="rect">
              <a:avLst/>
            </a:prstGeom>
            <a:solidFill>
              <a:srgbClr val="80BD41">
                <a:alpha val="100000"/>
              </a:srgbClr>
            </a:solidFill>
          </p:spPr>
          <p:txBody>
            <a:bodyPr/>
            <a:lstStyle/>
            <a:p/>
          </p:txBody>
        </p:sp>
        <p:sp>
          <p:nvSpPr>
            <p:cNvPr id="70" name="rc70"/>
            <p:cNvSpPr/>
            <p:nvPr/>
          </p:nvSpPr>
          <p:spPr>
            <a:xfrm>
              <a:off x="7950217" y="2883482"/>
              <a:ext cx="249522" cy="157248"/>
            </a:xfrm>
            <a:prstGeom prst="rect">
              <a:avLst/>
            </a:prstGeom>
            <a:solidFill>
              <a:srgbClr val="1CABE2">
                <a:alpha val="100000"/>
              </a:srgbClr>
            </a:solidFill>
          </p:spPr>
          <p:txBody>
            <a:bodyPr/>
            <a:lstStyle/>
            <a:p/>
          </p:txBody>
        </p:sp>
        <p:sp>
          <p:nvSpPr>
            <p:cNvPr id="71" name="pl71"/>
            <p:cNvSpPr/>
            <p:nvPr/>
          </p:nvSpPr>
          <p:spPr>
            <a:xfrm>
              <a:off x="1421035" y="1591799"/>
              <a:ext cx="6653943" cy="1460163"/>
            </a:xfrm>
            <a:custGeom>
              <a:avLst/>
              <a:pathLst>
                <a:path w="6653943" h="1460163">
                  <a:moveTo>
                    <a:pt x="0" y="1460163"/>
                  </a:moveTo>
                  <a:lnTo>
                    <a:pt x="277247" y="1404003"/>
                  </a:lnTo>
                  <a:lnTo>
                    <a:pt x="554495" y="1319763"/>
                  </a:lnTo>
                  <a:lnTo>
                    <a:pt x="831742" y="1263602"/>
                  </a:lnTo>
                  <a:lnTo>
                    <a:pt x="1108990" y="1207442"/>
                  </a:lnTo>
                  <a:lnTo>
                    <a:pt x="1386238" y="1151282"/>
                  </a:lnTo>
                  <a:lnTo>
                    <a:pt x="1663485" y="954722"/>
                  </a:lnTo>
                  <a:lnTo>
                    <a:pt x="1940733" y="786241"/>
                  </a:lnTo>
                  <a:lnTo>
                    <a:pt x="2217981" y="533521"/>
                  </a:lnTo>
                  <a:lnTo>
                    <a:pt x="2495228" y="421200"/>
                  </a:lnTo>
                  <a:lnTo>
                    <a:pt x="2772476" y="449281"/>
                  </a:lnTo>
                  <a:lnTo>
                    <a:pt x="3049724" y="308880"/>
                  </a:lnTo>
                  <a:lnTo>
                    <a:pt x="3326971" y="365040"/>
                  </a:lnTo>
                  <a:lnTo>
                    <a:pt x="3604219" y="308880"/>
                  </a:lnTo>
                  <a:lnTo>
                    <a:pt x="3881467" y="112320"/>
                  </a:lnTo>
                  <a:lnTo>
                    <a:pt x="4158714" y="56160"/>
                  </a:lnTo>
                  <a:lnTo>
                    <a:pt x="4435962" y="168480"/>
                  </a:lnTo>
                  <a:lnTo>
                    <a:pt x="4713210" y="28080"/>
                  </a:lnTo>
                  <a:lnTo>
                    <a:pt x="4990457" y="196560"/>
                  </a:lnTo>
                  <a:lnTo>
                    <a:pt x="5267705" y="140400"/>
                  </a:lnTo>
                  <a:lnTo>
                    <a:pt x="5544953" y="140400"/>
                  </a:lnTo>
                  <a:lnTo>
                    <a:pt x="5822200" y="112320"/>
                  </a:lnTo>
                  <a:lnTo>
                    <a:pt x="6099448" y="56160"/>
                  </a:lnTo>
                  <a:lnTo>
                    <a:pt x="6376696" y="2808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73" name="tx73"/>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1329607" y="32672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170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056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2942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874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859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841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06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772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198678"/>
              <a:ext cx="0" cy="1853284"/>
            </a:xfrm>
            <a:custGeom>
              <a:avLst/>
              <a:pathLst>
                <a:path w="0" h="1853284">
                  <a:moveTo>
                    <a:pt x="0" y="185328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869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3" name="tx103"/>
            <p:cNvSpPr/>
            <p:nvPr/>
          </p:nvSpPr>
          <p:spPr>
            <a:xfrm>
              <a:off x="1329607" y="3567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04" name="tx104"/>
            <p:cNvSpPr/>
            <p:nvPr/>
          </p:nvSpPr>
          <p:spPr>
            <a:xfrm>
              <a:off x="2741971" y="38140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05" name="tx105"/>
            <p:cNvSpPr/>
            <p:nvPr/>
          </p:nvSpPr>
          <p:spPr>
            <a:xfrm>
              <a:off x="2715845" y="3463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06" name="tx106"/>
            <p:cNvSpPr/>
            <p:nvPr/>
          </p:nvSpPr>
          <p:spPr>
            <a:xfrm>
              <a:off x="4102084" y="3686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07" name="tx107"/>
            <p:cNvSpPr/>
            <p:nvPr/>
          </p:nvSpPr>
          <p:spPr>
            <a:xfrm>
              <a:off x="4102084" y="3279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8" name="tx108"/>
            <p:cNvSpPr/>
            <p:nvPr/>
          </p:nvSpPr>
          <p:spPr>
            <a:xfrm>
              <a:off x="5488322" y="3581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09" name="tx109"/>
            <p:cNvSpPr/>
            <p:nvPr/>
          </p:nvSpPr>
          <p:spPr>
            <a:xfrm>
              <a:off x="5488322" y="31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0" name="tx110"/>
            <p:cNvSpPr/>
            <p:nvPr/>
          </p:nvSpPr>
          <p:spPr>
            <a:xfrm>
              <a:off x="6597312" y="356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1" name="tx111"/>
            <p:cNvSpPr/>
            <p:nvPr/>
          </p:nvSpPr>
          <p:spPr>
            <a:xfrm>
              <a:off x="6597312" y="3070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2" name="tx112"/>
            <p:cNvSpPr/>
            <p:nvPr/>
          </p:nvSpPr>
          <p:spPr>
            <a:xfrm>
              <a:off x="6874560" y="3561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3" name="tx113"/>
            <p:cNvSpPr/>
            <p:nvPr/>
          </p:nvSpPr>
          <p:spPr>
            <a:xfrm>
              <a:off x="6874560" y="3056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4" name="tx114"/>
            <p:cNvSpPr/>
            <p:nvPr/>
          </p:nvSpPr>
          <p:spPr>
            <a:xfrm>
              <a:off x="7177933" y="35497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5" name="tx115"/>
            <p:cNvSpPr/>
            <p:nvPr/>
          </p:nvSpPr>
          <p:spPr>
            <a:xfrm>
              <a:off x="7151808" y="3035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6" name="tx116"/>
            <p:cNvSpPr/>
            <p:nvPr/>
          </p:nvSpPr>
          <p:spPr>
            <a:xfrm>
              <a:off x="7429055" y="3524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7" name="tx117"/>
            <p:cNvSpPr/>
            <p:nvPr/>
          </p:nvSpPr>
          <p:spPr>
            <a:xfrm>
              <a:off x="7429055" y="2992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8" name="tx118"/>
            <p:cNvSpPr/>
            <p:nvPr/>
          </p:nvSpPr>
          <p:spPr>
            <a:xfrm>
              <a:off x="7706303" y="3504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9" name="tx119"/>
            <p:cNvSpPr/>
            <p:nvPr/>
          </p:nvSpPr>
          <p:spPr>
            <a:xfrm>
              <a:off x="7706303" y="2955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0" name="tx120"/>
            <p:cNvSpPr/>
            <p:nvPr/>
          </p:nvSpPr>
          <p:spPr>
            <a:xfrm>
              <a:off x="7983551" y="3488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1" name="tx121"/>
            <p:cNvSpPr/>
            <p:nvPr/>
          </p:nvSpPr>
          <p:spPr>
            <a:xfrm>
              <a:off x="7983551" y="2927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0138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4649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4721902" cy="162162"/>
            </a:xfrm>
            <a:prstGeom prst="rect">
              <a:avLst/>
            </a:prstGeom>
            <a:solidFill>
              <a:srgbClr val="80BD41">
                <a:alpha val="100000"/>
              </a:srgbClr>
            </a:solidFill>
          </p:spPr>
          <p:txBody>
            <a:bodyPr/>
            <a:lstStyle/>
            <a:p/>
          </p:txBody>
        </p:sp>
        <p:sp>
          <p:nvSpPr>
            <p:cNvPr id="162" name="rc162"/>
            <p:cNvSpPr/>
            <p:nvPr/>
          </p:nvSpPr>
          <p:spPr>
            <a:xfrm>
              <a:off x="6018175" y="5774644"/>
              <a:ext cx="1107609" cy="162162"/>
            </a:xfrm>
            <a:prstGeom prst="rect">
              <a:avLst/>
            </a:prstGeom>
            <a:solidFill>
              <a:srgbClr val="1CABE2">
                <a:alpha val="100000"/>
              </a:srgbClr>
            </a:solidFill>
          </p:spPr>
          <p:txBody>
            <a:bodyPr/>
            <a:lstStyle/>
            <a:p/>
          </p:txBody>
        </p:sp>
        <p:sp>
          <p:nvSpPr>
            <p:cNvPr id="163" name="rc163"/>
            <p:cNvSpPr/>
            <p:nvPr/>
          </p:nvSpPr>
          <p:spPr>
            <a:xfrm>
              <a:off x="1296273" y="5571941"/>
              <a:ext cx="5465293" cy="162162"/>
            </a:xfrm>
            <a:prstGeom prst="rect">
              <a:avLst/>
            </a:prstGeom>
            <a:solidFill>
              <a:srgbClr val="80BD41">
                <a:alpha val="100000"/>
              </a:srgbClr>
            </a:solidFill>
          </p:spPr>
          <p:txBody>
            <a:bodyPr/>
            <a:lstStyle/>
            <a:p/>
          </p:txBody>
        </p:sp>
        <p:sp>
          <p:nvSpPr>
            <p:cNvPr id="164" name="rc164"/>
            <p:cNvSpPr/>
            <p:nvPr/>
          </p:nvSpPr>
          <p:spPr>
            <a:xfrm>
              <a:off x="6761567" y="5571941"/>
              <a:ext cx="964463" cy="162162"/>
            </a:xfrm>
            <a:prstGeom prst="rect">
              <a:avLst/>
            </a:prstGeom>
            <a:solidFill>
              <a:srgbClr val="1CABE2">
                <a:alpha val="100000"/>
              </a:srgbClr>
            </a:solidFill>
          </p:spPr>
          <p:txBody>
            <a:bodyPr/>
            <a:lstStyle/>
            <a:p/>
          </p:txBody>
        </p:sp>
        <p:sp>
          <p:nvSpPr>
            <p:cNvPr id="165" name="rc165"/>
            <p:cNvSpPr/>
            <p:nvPr/>
          </p:nvSpPr>
          <p:spPr>
            <a:xfrm>
              <a:off x="1296273" y="5369238"/>
              <a:ext cx="5654268" cy="162162"/>
            </a:xfrm>
            <a:prstGeom prst="rect">
              <a:avLst/>
            </a:prstGeom>
            <a:solidFill>
              <a:srgbClr val="80BD41">
                <a:alpha val="100000"/>
              </a:srgbClr>
            </a:solidFill>
          </p:spPr>
          <p:txBody>
            <a:bodyPr/>
            <a:lstStyle/>
            <a:p/>
          </p:txBody>
        </p:sp>
        <p:sp>
          <p:nvSpPr>
            <p:cNvPr id="166" name="rc166"/>
            <p:cNvSpPr/>
            <p:nvPr/>
          </p:nvSpPr>
          <p:spPr>
            <a:xfrm>
              <a:off x="6950542" y="5369238"/>
              <a:ext cx="920461" cy="162162"/>
            </a:xfrm>
            <a:prstGeom prst="rect">
              <a:avLst/>
            </a:prstGeom>
            <a:solidFill>
              <a:srgbClr val="1CABE2">
                <a:alpha val="100000"/>
              </a:srgbClr>
            </a:solidFill>
          </p:spPr>
          <p:txBody>
            <a:bodyPr/>
            <a:lstStyle/>
            <a:p/>
          </p:txBody>
        </p:sp>
        <p:sp>
          <p:nvSpPr>
            <p:cNvPr id="167" name="tx167"/>
            <p:cNvSpPr/>
            <p:nvPr/>
          </p:nvSpPr>
          <p:spPr>
            <a:xfrm>
              <a:off x="730473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55173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71" name="tx171"/>
            <p:cNvSpPr/>
            <p:nvPr/>
          </p:nvSpPr>
          <p:spPr>
            <a:xfrm>
              <a:off x="646648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2" name="tx172"/>
            <p:cNvSpPr/>
            <p:nvPr/>
          </p:nvSpPr>
          <p:spPr>
            <a:xfrm>
              <a:off x="39234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73" name="tx173"/>
            <p:cNvSpPr/>
            <p:nvPr/>
          </p:nvSpPr>
          <p:spPr>
            <a:xfrm>
              <a:off x="713830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0.16</a:t>
              </a:r>
            </a:p>
          </p:txBody>
        </p:sp>
        <p:sp>
          <p:nvSpPr>
            <p:cNvPr id="174" name="tx174"/>
            <p:cNvSpPr/>
            <p:nvPr/>
          </p:nvSpPr>
          <p:spPr>
            <a:xfrm>
              <a:off x="401791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75" name="tx175"/>
            <p:cNvSpPr/>
            <p:nvPr/>
          </p:nvSpPr>
          <p:spPr>
            <a:xfrm>
              <a:off x="730527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0377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higher than in 2019 (81%).
The number of children vaccinated with DTP3 increased 20% compared to in 2019.
The number of surviving infants increased approximately 13%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3343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28692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14042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86018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7136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180193"/>
              <a:ext cx="245185" cy="826491"/>
            </a:xfrm>
            <a:prstGeom prst="rect">
              <a:avLst/>
            </a:prstGeom>
            <a:solidFill>
              <a:srgbClr val="E2231A">
                <a:alpha val="100000"/>
              </a:srgbClr>
            </a:solidFill>
          </p:spPr>
          <p:txBody>
            <a:bodyPr/>
            <a:lstStyle/>
            <a:p/>
          </p:txBody>
        </p:sp>
        <p:sp>
          <p:nvSpPr>
            <p:cNvPr id="22" name="rc22"/>
            <p:cNvSpPr/>
            <p:nvPr/>
          </p:nvSpPr>
          <p:spPr>
            <a:xfrm>
              <a:off x="1694694" y="3181940"/>
              <a:ext cx="245185" cy="824744"/>
            </a:xfrm>
            <a:prstGeom prst="rect">
              <a:avLst/>
            </a:prstGeom>
            <a:solidFill>
              <a:srgbClr val="E2231A">
                <a:alpha val="100000"/>
              </a:srgbClr>
            </a:solidFill>
          </p:spPr>
          <p:txBody>
            <a:bodyPr/>
            <a:lstStyle/>
            <a:p/>
          </p:txBody>
        </p:sp>
        <p:sp>
          <p:nvSpPr>
            <p:cNvPr id="23" name="rc23"/>
            <p:cNvSpPr/>
            <p:nvPr/>
          </p:nvSpPr>
          <p:spPr>
            <a:xfrm>
              <a:off x="1967123" y="3185967"/>
              <a:ext cx="245185" cy="820718"/>
            </a:xfrm>
            <a:prstGeom prst="rect">
              <a:avLst/>
            </a:prstGeom>
            <a:solidFill>
              <a:srgbClr val="E2231A">
                <a:alpha val="100000"/>
              </a:srgbClr>
            </a:solidFill>
          </p:spPr>
          <p:txBody>
            <a:bodyPr/>
            <a:lstStyle/>
            <a:p/>
          </p:txBody>
        </p:sp>
        <p:sp>
          <p:nvSpPr>
            <p:cNvPr id="24" name="rc24"/>
            <p:cNvSpPr/>
            <p:nvPr/>
          </p:nvSpPr>
          <p:spPr>
            <a:xfrm>
              <a:off x="2239552" y="3190131"/>
              <a:ext cx="245185" cy="816554"/>
            </a:xfrm>
            <a:prstGeom prst="rect">
              <a:avLst/>
            </a:prstGeom>
            <a:solidFill>
              <a:srgbClr val="E2231A">
                <a:alpha val="100000"/>
              </a:srgbClr>
            </a:solidFill>
          </p:spPr>
          <p:txBody>
            <a:bodyPr/>
            <a:lstStyle/>
            <a:p/>
          </p:txBody>
        </p:sp>
        <p:sp>
          <p:nvSpPr>
            <p:cNvPr id="25" name="rc25"/>
            <p:cNvSpPr/>
            <p:nvPr/>
          </p:nvSpPr>
          <p:spPr>
            <a:xfrm>
              <a:off x="2511980" y="3194937"/>
              <a:ext cx="245185" cy="811747"/>
            </a:xfrm>
            <a:prstGeom prst="rect">
              <a:avLst/>
            </a:prstGeom>
            <a:solidFill>
              <a:srgbClr val="E2231A">
                <a:alpha val="100000"/>
              </a:srgbClr>
            </a:solidFill>
          </p:spPr>
          <p:txBody>
            <a:bodyPr/>
            <a:lstStyle/>
            <a:p/>
          </p:txBody>
        </p:sp>
        <p:sp>
          <p:nvSpPr>
            <p:cNvPr id="26" name="rc26"/>
            <p:cNvSpPr/>
            <p:nvPr/>
          </p:nvSpPr>
          <p:spPr>
            <a:xfrm>
              <a:off x="2784409" y="3199846"/>
              <a:ext cx="245185" cy="806838"/>
            </a:xfrm>
            <a:prstGeom prst="rect">
              <a:avLst/>
            </a:prstGeom>
            <a:solidFill>
              <a:srgbClr val="E2231A">
                <a:alpha val="100000"/>
              </a:srgbClr>
            </a:solidFill>
          </p:spPr>
          <p:txBody>
            <a:bodyPr/>
            <a:lstStyle/>
            <a:p/>
          </p:txBody>
        </p:sp>
        <p:sp>
          <p:nvSpPr>
            <p:cNvPr id="27" name="rc27"/>
            <p:cNvSpPr/>
            <p:nvPr/>
          </p:nvSpPr>
          <p:spPr>
            <a:xfrm>
              <a:off x="3056838" y="3269854"/>
              <a:ext cx="245185" cy="736830"/>
            </a:xfrm>
            <a:prstGeom prst="rect">
              <a:avLst/>
            </a:prstGeom>
            <a:solidFill>
              <a:srgbClr val="E2231A">
                <a:alpha val="100000"/>
              </a:srgbClr>
            </a:solidFill>
          </p:spPr>
          <p:txBody>
            <a:bodyPr/>
            <a:lstStyle/>
            <a:p/>
          </p:txBody>
        </p:sp>
        <p:sp>
          <p:nvSpPr>
            <p:cNvPr id="28" name="rc28"/>
            <p:cNvSpPr/>
            <p:nvPr/>
          </p:nvSpPr>
          <p:spPr>
            <a:xfrm>
              <a:off x="3329266" y="3359855"/>
              <a:ext cx="245185" cy="646830"/>
            </a:xfrm>
            <a:prstGeom prst="rect">
              <a:avLst/>
            </a:prstGeom>
            <a:solidFill>
              <a:srgbClr val="E2231A">
                <a:alpha val="100000"/>
              </a:srgbClr>
            </a:solidFill>
          </p:spPr>
          <p:txBody>
            <a:bodyPr/>
            <a:lstStyle/>
            <a:p/>
          </p:txBody>
        </p:sp>
        <p:sp>
          <p:nvSpPr>
            <p:cNvPr id="29" name="rc29"/>
            <p:cNvSpPr/>
            <p:nvPr/>
          </p:nvSpPr>
          <p:spPr>
            <a:xfrm>
              <a:off x="3601695" y="3440140"/>
              <a:ext cx="245185" cy="566545"/>
            </a:xfrm>
            <a:prstGeom prst="rect">
              <a:avLst/>
            </a:prstGeom>
            <a:solidFill>
              <a:srgbClr val="E2231A">
                <a:alpha val="100000"/>
              </a:srgbClr>
            </a:solidFill>
          </p:spPr>
          <p:txBody>
            <a:bodyPr/>
            <a:lstStyle/>
            <a:p/>
          </p:txBody>
        </p:sp>
        <p:sp>
          <p:nvSpPr>
            <p:cNvPr id="30" name="rc30"/>
            <p:cNvSpPr/>
            <p:nvPr/>
          </p:nvSpPr>
          <p:spPr>
            <a:xfrm>
              <a:off x="3874124" y="3473913"/>
              <a:ext cx="245185" cy="532771"/>
            </a:xfrm>
            <a:prstGeom prst="rect">
              <a:avLst/>
            </a:prstGeom>
            <a:solidFill>
              <a:srgbClr val="E2231A">
                <a:alpha val="100000"/>
              </a:srgbClr>
            </a:solidFill>
          </p:spPr>
          <p:txBody>
            <a:bodyPr/>
            <a:lstStyle/>
            <a:p/>
          </p:txBody>
        </p:sp>
        <p:sp>
          <p:nvSpPr>
            <p:cNvPr id="31" name="rc31"/>
            <p:cNvSpPr/>
            <p:nvPr/>
          </p:nvSpPr>
          <p:spPr>
            <a:xfrm>
              <a:off x="4146552" y="3422715"/>
              <a:ext cx="245185" cy="583969"/>
            </a:xfrm>
            <a:prstGeom prst="rect">
              <a:avLst/>
            </a:prstGeom>
            <a:solidFill>
              <a:srgbClr val="E2231A">
                <a:alpha val="100000"/>
              </a:srgbClr>
            </a:solidFill>
          </p:spPr>
          <p:txBody>
            <a:bodyPr/>
            <a:lstStyle/>
            <a:p/>
          </p:txBody>
        </p:sp>
        <p:sp>
          <p:nvSpPr>
            <p:cNvPr id="32" name="rc32"/>
            <p:cNvSpPr/>
            <p:nvPr/>
          </p:nvSpPr>
          <p:spPr>
            <a:xfrm>
              <a:off x="4418981" y="3442965"/>
              <a:ext cx="245185" cy="563720"/>
            </a:xfrm>
            <a:prstGeom prst="rect">
              <a:avLst/>
            </a:prstGeom>
            <a:solidFill>
              <a:srgbClr val="E2231A">
                <a:alpha val="100000"/>
              </a:srgbClr>
            </a:solidFill>
          </p:spPr>
          <p:txBody>
            <a:bodyPr/>
            <a:lstStyle/>
            <a:p/>
          </p:txBody>
        </p:sp>
        <p:sp>
          <p:nvSpPr>
            <p:cNvPr id="33" name="rc33"/>
            <p:cNvSpPr/>
            <p:nvPr/>
          </p:nvSpPr>
          <p:spPr>
            <a:xfrm>
              <a:off x="4691410" y="3540156"/>
              <a:ext cx="245185" cy="466528"/>
            </a:xfrm>
            <a:prstGeom prst="rect">
              <a:avLst/>
            </a:prstGeom>
            <a:solidFill>
              <a:srgbClr val="E2231A">
                <a:alpha val="100000"/>
              </a:srgbClr>
            </a:solidFill>
          </p:spPr>
          <p:txBody>
            <a:bodyPr/>
            <a:lstStyle/>
            <a:p/>
          </p:txBody>
        </p:sp>
        <p:sp>
          <p:nvSpPr>
            <p:cNvPr id="34" name="rc34"/>
            <p:cNvSpPr/>
            <p:nvPr/>
          </p:nvSpPr>
          <p:spPr>
            <a:xfrm>
              <a:off x="4963838" y="3622356"/>
              <a:ext cx="245185" cy="384328"/>
            </a:xfrm>
            <a:prstGeom prst="rect">
              <a:avLst/>
            </a:prstGeom>
            <a:solidFill>
              <a:srgbClr val="E2231A">
                <a:alpha val="100000"/>
              </a:srgbClr>
            </a:solidFill>
          </p:spPr>
          <p:txBody>
            <a:bodyPr/>
            <a:lstStyle/>
            <a:p/>
          </p:txBody>
        </p:sp>
        <p:sp>
          <p:nvSpPr>
            <p:cNvPr id="35" name="rc35"/>
            <p:cNvSpPr/>
            <p:nvPr/>
          </p:nvSpPr>
          <p:spPr>
            <a:xfrm>
              <a:off x="5236267" y="3612721"/>
              <a:ext cx="245185" cy="393964"/>
            </a:xfrm>
            <a:prstGeom prst="rect">
              <a:avLst/>
            </a:prstGeom>
            <a:solidFill>
              <a:srgbClr val="E2231A">
                <a:alpha val="100000"/>
              </a:srgbClr>
            </a:solidFill>
          </p:spPr>
          <p:txBody>
            <a:bodyPr/>
            <a:lstStyle/>
            <a:p/>
          </p:txBody>
        </p:sp>
        <p:sp>
          <p:nvSpPr>
            <p:cNvPr id="36" name="rc36"/>
            <p:cNvSpPr/>
            <p:nvPr/>
          </p:nvSpPr>
          <p:spPr>
            <a:xfrm>
              <a:off x="5508696" y="3704033"/>
              <a:ext cx="245185" cy="302651"/>
            </a:xfrm>
            <a:prstGeom prst="rect">
              <a:avLst/>
            </a:prstGeom>
            <a:solidFill>
              <a:srgbClr val="E2231A">
                <a:alpha val="100000"/>
              </a:srgbClr>
            </a:solidFill>
          </p:spPr>
          <p:txBody>
            <a:bodyPr/>
            <a:lstStyle/>
            <a:p/>
          </p:txBody>
        </p:sp>
        <p:sp>
          <p:nvSpPr>
            <p:cNvPr id="37" name="rc37"/>
            <p:cNvSpPr/>
            <p:nvPr/>
          </p:nvSpPr>
          <p:spPr>
            <a:xfrm>
              <a:off x="5781125" y="3511663"/>
              <a:ext cx="245185" cy="495021"/>
            </a:xfrm>
            <a:prstGeom prst="rect">
              <a:avLst/>
            </a:prstGeom>
            <a:solidFill>
              <a:srgbClr val="E2231A">
                <a:alpha val="100000"/>
              </a:srgbClr>
            </a:solidFill>
          </p:spPr>
          <p:txBody>
            <a:bodyPr/>
            <a:lstStyle/>
            <a:p/>
          </p:txBody>
        </p:sp>
        <p:sp>
          <p:nvSpPr>
            <p:cNvPr id="38" name="rc38"/>
            <p:cNvSpPr/>
            <p:nvPr/>
          </p:nvSpPr>
          <p:spPr>
            <a:xfrm>
              <a:off x="6053553" y="3628763"/>
              <a:ext cx="245185" cy="377922"/>
            </a:xfrm>
            <a:prstGeom prst="rect">
              <a:avLst/>
            </a:prstGeom>
            <a:solidFill>
              <a:srgbClr val="E2231A">
                <a:alpha val="100000"/>
              </a:srgbClr>
            </a:solidFill>
          </p:spPr>
          <p:txBody>
            <a:bodyPr/>
            <a:lstStyle/>
            <a:p/>
          </p:txBody>
        </p:sp>
        <p:sp>
          <p:nvSpPr>
            <p:cNvPr id="39" name="rc39"/>
            <p:cNvSpPr/>
            <p:nvPr/>
          </p:nvSpPr>
          <p:spPr>
            <a:xfrm>
              <a:off x="6325982" y="3516387"/>
              <a:ext cx="245185" cy="490297"/>
            </a:xfrm>
            <a:prstGeom prst="rect">
              <a:avLst/>
            </a:prstGeom>
            <a:solidFill>
              <a:srgbClr val="E2231A">
                <a:alpha val="100000"/>
              </a:srgbClr>
            </a:solidFill>
          </p:spPr>
          <p:txBody>
            <a:bodyPr/>
            <a:lstStyle/>
            <a:p/>
          </p:txBody>
        </p:sp>
        <p:sp>
          <p:nvSpPr>
            <p:cNvPr id="40" name="rc40"/>
            <p:cNvSpPr/>
            <p:nvPr/>
          </p:nvSpPr>
          <p:spPr>
            <a:xfrm>
              <a:off x="6598411" y="3552084"/>
              <a:ext cx="245185" cy="454600"/>
            </a:xfrm>
            <a:prstGeom prst="rect">
              <a:avLst/>
            </a:prstGeom>
            <a:solidFill>
              <a:srgbClr val="E2231A">
                <a:alpha val="100000"/>
              </a:srgbClr>
            </a:solidFill>
          </p:spPr>
          <p:txBody>
            <a:bodyPr/>
            <a:lstStyle/>
            <a:p/>
          </p:txBody>
        </p:sp>
        <p:sp>
          <p:nvSpPr>
            <p:cNvPr id="41" name="rc41"/>
            <p:cNvSpPr/>
            <p:nvPr/>
          </p:nvSpPr>
          <p:spPr>
            <a:xfrm>
              <a:off x="6870839" y="3544962"/>
              <a:ext cx="245185" cy="461722"/>
            </a:xfrm>
            <a:prstGeom prst="rect">
              <a:avLst/>
            </a:prstGeom>
            <a:solidFill>
              <a:srgbClr val="E2231A">
                <a:alpha val="100000"/>
              </a:srgbClr>
            </a:solidFill>
          </p:spPr>
          <p:txBody>
            <a:bodyPr/>
            <a:lstStyle/>
            <a:p/>
          </p:txBody>
        </p:sp>
        <p:sp>
          <p:nvSpPr>
            <p:cNvPr id="42" name="rc42"/>
            <p:cNvSpPr/>
            <p:nvPr/>
          </p:nvSpPr>
          <p:spPr>
            <a:xfrm>
              <a:off x="7143268" y="3559365"/>
              <a:ext cx="245185" cy="447320"/>
            </a:xfrm>
            <a:prstGeom prst="rect">
              <a:avLst/>
            </a:prstGeom>
            <a:solidFill>
              <a:srgbClr val="E2231A">
                <a:alpha val="100000"/>
              </a:srgbClr>
            </a:solidFill>
          </p:spPr>
          <p:txBody>
            <a:bodyPr/>
            <a:lstStyle/>
            <a:p/>
          </p:txBody>
        </p:sp>
        <p:sp>
          <p:nvSpPr>
            <p:cNvPr id="43" name="rc43"/>
            <p:cNvSpPr/>
            <p:nvPr/>
          </p:nvSpPr>
          <p:spPr>
            <a:xfrm>
              <a:off x="7415697" y="3197324"/>
              <a:ext cx="245185" cy="809360"/>
            </a:xfrm>
            <a:prstGeom prst="rect">
              <a:avLst/>
            </a:prstGeom>
            <a:solidFill>
              <a:srgbClr val="E2231A">
                <a:alpha val="100000"/>
              </a:srgbClr>
            </a:solidFill>
          </p:spPr>
          <p:txBody>
            <a:bodyPr/>
            <a:lstStyle/>
            <a:p/>
          </p:txBody>
        </p:sp>
        <p:sp>
          <p:nvSpPr>
            <p:cNvPr id="44" name="rc44"/>
            <p:cNvSpPr/>
            <p:nvPr/>
          </p:nvSpPr>
          <p:spPr>
            <a:xfrm>
              <a:off x="7688125" y="3529152"/>
              <a:ext cx="245185" cy="477532"/>
            </a:xfrm>
            <a:prstGeom prst="rect">
              <a:avLst/>
            </a:prstGeom>
            <a:solidFill>
              <a:srgbClr val="E2231A">
                <a:alpha val="100000"/>
              </a:srgbClr>
            </a:solidFill>
          </p:spPr>
          <p:txBody>
            <a:bodyPr/>
            <a:lstStyle/>
            <a:p/>
          </p:txBody>
        </p:sp>
        <p:sp>
          <p:nvSpPr>
            <p:cNvPr id="45" name="rc45"/>
            <p:cNvSpPr/>
            <p:nvPr/>
          </p:nvSpPr>
          <p:spPr>
            <a:xfrm>
              <a:off x="7960554" y="3542800"/>
              <a:ext cx="245185" cy="463884"/>
            </a:xfrm>
            <a:prstGeom prst="rect">
              <a:avLst/>
            </a:prstGeom>
            <a:solidFill>
              <a:srgbClr val="E2231A">
                <a:alpha val="100000"/>
              </a:srgbClr>
            </a:solidFill>
          </p:spPr>
          <p:txBody>
            <a:bodyPr/>
            <a:lstStyle/>
            <a:p/>
          </p:txBody>
        </p:sp>
        <p:sp>
          <p:nvSpPr>
            <p:cNvPr id="46" name="rc46"/>
            <p:cNvSpPr/>
            <p:nvPr/>
          </p:nvSpPr>
          <p:spPr>
            <a:xfrm>
              <a:off x="5236267" y="2321881"/>
              <a:ext cx="245185" cy="1290839"/>
            </a:xfrm>
            <a:prstGeom prst="rect">
              <a:avLst/>
            </a:prstGeom>
            <a:solidFill>
              <a:srgbClr val="B3B3B3">
                <a:alpha val="100000"/>
              </a:srgbClr>
            </a:solidFill>
          </p:spPr>
          <p:txBody>
            <a:bodyPr/>
            <a:lstStyle/>
            <a:p/>
          </p:txBody>
        </p:sp>
        <p:sp>
          <p:nvSpPr>
            <p:cNvPr id="47" name="rc47"/>
            <p:cNvSpPr/>
            <p:nvPr/>
          </p:nvSpPr>
          <p:spPr>
            <a:xfrm>
              <a:off x="5508696" y="2505262"/>
              <a:ext cx="245185" cy="1198770"/>
            </a:xfrm>
            <a:prstGeom prst="rect">
              <a:avLst/>
            </a:prstGeom>
            <a:solidFill>
              <a:srgbClr val="B3B3B3">
                <a:alpha val="100000"/>
              </a:srgbClr>
            </a:solidFill>
          </p:spPr>
          <p:txBody>
            <a:bodyPr/>
            <a:lstStyle/>
            <a:p/>
          </p:txBody>
        </p:sp>
        <p:sp>
          <p:nvSpPr>
            <p:cNvPr id="48" name="rc48"/>
            <p:cNvSpPr/>
            <p:nvPr/>
          </p:nvSpPr>
          <p:spPr>
            <a:xfrm>
              <a:off x="5781125" y="2738546"/>
              <a:ext cx="245185" cy="773117"/>
            </a:xfrm>
            <a:prstGeom prst="rect">
              <a:avLst/>
            </a:prstGeom>
            <a:solidFill>
              <a:srgbClr val="B3B3B3">
                <a:alpha val="100000"/>
              </a:srgbClr>
            </a:solidFill>
          </p:spPr>
          <p:txBody>
            <a:bodyPr/>
            <a:lstStyle/>
            <a:p/>
          </p:txBody>
        </p:sp>
        <p:sp>
          <p:nvSpPr>
            <p:cNvPr id="49" name="rc49"/>
            <p:cNvSpPr/>
            <p:nvPr/>
          </p:nvSpPr>
          <p:spPr>
            <a:xfrm>
              <a:off x="6053553" y="2988997"/>
              <a:ext cx="245185" cy="639765"/>
            </a:xfrm>
            <a:prstGeom prst="rect">
              <a:avLst/>
            </a:prstGeom>
            <a:solidFill>
              <a:srgbClr val="B3B3B3">
                <a:alpha val="100000"/>
              </a:srgbClr>
            </a:solidFill>
          </p:spPr>
          <p:txBody>
            <a:bodyPr/>
            <a:lstStyle/>
            <a:p/>
          </p:txBody>
        </p:sp>
        <p:sp>
          <p:nvSpPr>
            <p:cNvPr id="50" name="rc50"/>
            <p:cNvSpPr/>
            <p:nvPr/>
          </p:nvSpPr>
          <p:spPr>
            <a:xfrm>
              <a:off x="6325982" y="3003546"/>
              <a:ext cx="245185" cy="512840"/>
            </a:xfrm>
            <a:prstGeom prst="rect">
              <a:avLst/>
            </a:prstGeom>
            <a:solidFill>
              <a:srgbClr val="B3B3B3">
                <a:alpha val="100000"/>
              </a:srgbClr>
            </a:solidFill>
          </p:spPr>
          <p:txBody>
            <a:bodyPr/>
            <a:lstStyle/>
            <a:p/>
          </p:txBody>
        </p:sp>
        <p:sp>
          <p:nvSpPr>
            <p:cNvPr id="51" name="rc51"/>
            <p:cNvSpPr/>
            <p:nvPr/>
          </p:nvSpPr>
          <p:spPr>
            <a:xfrm>
              <a:off x="6598411" y="3180055"/>
              <a:ext cx="245185" cy="372029"/>
            </a:xfrm>
            <a:prstGeom prst="rect">
              <a:avLst/>
            </a:prstGeom>
            <a:solidFill>
              <a:srgbClr val="B3B3B3">
                <a:alpha val="100000"/>
              </a:srgbClr>
            </a:solidFill>
          </p:spPr>
          <p:txBody>
            <a:bodyPr/>
            <a:lstStyle/>
            <a:p/>
          </p:txBody>
        </p:sp>
        <p:sp>
          <p:nvSpPr>
            <p:cNvPr id="52" name="rc52"/>
            <p:cNvSpPr/>
            <p:nvPr/>
          </p:nvSpPr>
          <p:spPr>
            <a:xfrm>
              <a:off x="6870839" y="3205978"/>
              <a:ext cx="245185" cy="338984"/>
            </a:xfrm>
            <a:prstGeom prst="rect">
              <a:avLst/>
            </a:prstGeom>
            <a:solidFill>
              <a:srgbClr val="B3B3B3">
                <a:alpha val="100000"/>
              </a:srgbClr>
            </a:solidFill>
          </p:spPr>
          <p:txBody>
            <a:bodyPr/>
            <a:lstStyle/>
            <a:p/>
          </p:txBody>
        </p:sp>
        <p:sp>
          <p:nvSpPr>
            <p:cNvPr id="53" name="rc53"/>
            <p:cNvSpPr/>
            <p:nvPr/>
          </p:nvSpPr>
          <p:spPr>
            <a:xfrm>
              <a:off x="7143268" y="3315097"/>
              <a:ext cx="245185" cy="244267"/>
            </a:xfrm>
            <a:prstGeom prst="rect">
              <a:avLst/>
            </a:prstGeom>
            <a:solidFill>
              <a:srgbClr val="B3B3B3">
                <a:alpha val="100000"/>
              </a:srgbClr>
            </a:solidFill>
          </p:spPr>
          <p:txBody>
            <a:bodyPr/>
            <a:lstStyle/>
            <a:p/>
          </p:txBody>
        </p:sp>
        <p:sp>
          <p:nvSpPr>
            <p:cNvPr id="54" name="rc54"/>
            <p:cNvSpPr/>
            <p:nvPr/>
          </p:nvSpPr>
          <p:spPr>
            <a:xfrm>
              <a:off x="7415697" y="2807480"/>
              <a:ext cx="245185" cy="389843"/>
            </a:xfrm>
            <a:prstGeom prst="rect">
              <a:avLst/>
            </a:prstGeom>
            <a:solidFill>
              <a:srgbClr val="B3B3B3">
                <a:alpha val="100000"/>
              </a:srgbClr>
            </a:solidFill>
          </p:spPr>
          <p:txBody>
            <a:bodyPr/>
            <a:lstStyle/>
            <a:p/>
          </p:txBody>
        </p:sp>
        <p:sp>
          <p:nvSpPr>
            <p:cNvPr id="55" name="rc55"/>
            <p:cNvSpPr/>
            <p:nvPr/>
          </p:nvSpPr>
          <p:spPr>
            <a:xfrm>
              <a:off x="7688125" y="3333838"/>
              <a:ext cx="245185" cy="195313"/>
            </a:xfrm>
            <a:prstGeom prst="rect">
              <a:avLst/>
            </a:prstGeom>
            <a:solidFill>
              <a:srgbClr val="B3B3B3">
                <a:alpha val="100000"/>
              </a:srgbClr>
            </a:solidFill>
          </p:spPr>
          <p:txBody>
            <a:bodyPr/>
            <a:lstStyle/>
            <a:p/>
          </p:txBody>
        </p:sp>
        <p:sp>
          <p:nvSpPr>
            <p:cNvPr id="56" name="rc56"/>
            <p:cNvSpPr/>
            <p:nvPr/>
          </p:nvSpPr>
          <p:spPr>
            <a:xfrm>
              <a:off x="7960554" y="3509925"/>
              <a:ext cx="245185" cy="32874"/>
            </a:xfrm>
            <a:prstGeom prst="rect">
              <a:avLst/>
            </a:prstGeom>
            <a:solidFill>
              <a:srgbClr val="B3B3B3">
                <a:alpha val="100000"/>
              </a:srgbClr>
            </a:solidFill>
          </p:spPr>
          <p:txBody>
            <a:bodyPr/>
            <a:lstStyle/>
            <a:p/>
          </p:txBody>
        </p:sp>
        <p:sp>
          <p:nvSpPr>
            <p:cNvPr id="57" name="pl57"/>
            <p:cNvSpPr/>
            <p:nvPr/>
          </p:nvSpPr>
          <p:spPr>
            <a:xfrm>
              <a:off x="1544859" y="1619879"/>
              <a:ext cx="6538288" cy="1347843"/>
            </a:xfrm>
            <a:custGeom>
              <a:avLst/>
              <a:pathLst>
                <a:path w="6538288" h="1347843">
                  <a:moveTo>
                    <a:pt x="0" y="1347843"/>
                  </a:moveTo>
                  <a:lnTo>
                    <a:pt x="272428" y="1291682"/>
                  </a:lnTo>
                  <a:lnTo>
                    <a:pt x="544857" y="1235522"/>
                  </a:lnTo>
                  <a:lnTo>
                    <a:pt x="817286" y="1179362"/>
                  </a:lnTo>
                  <a:lnTo>
                    <a:pt x="1089714" y="1123202"/>
                  </a:lnTo>
                  <a:lnTo>
                    <a:pt x="1362143" y="1067042"/>
                  </a:lnTo>
                  <a:lnTo>
                    <a:pt x="1634572" y="898562"/>
                  </a:lnTo>
                  <a:lnTo>
                    <a:pt x="1907000" y="702001"/>
                  </a:lnTo>
                  <a:lnTo>
                    <a:pt x="2179429" y="533521"/>
                  </a:lnTo>
                  <a:lnTo>
                    <a:pt x="2451858" y="449281"/>
                  </a:lnTo>
                  <a:lnTo>
                    <a:pt x="2724286" y="505441"/>
                  </a:lnTo>
                  <a:lnTo>
                    <a:pt x="2996715" y="449281"/>
                  </a:lnTo>
                  <a:lnTo>
                    <a:pt x="3269144" y="280800"/>
                  </a:lnTo>
                  <a:lnTo>
                    <a:pt x="3541572" y="140400"/>
                  </a:lnTo>
                  <a:lnTo>
                    <a:pt x="3814001" y="140400"/>
                  </a:lnTo>
                  <a:lnTo>
                    <a:pt x="4086430" y="0"/>
                  </a:lnTo>
                  <a:lnTo>
                    <a:pt x="4358858" y="252720"/>
                  </a:lnTo>
                  <a:lnTo>
                    <a:pt x="4631287" y="84240"/>
                  </a:lnTo>
                  <a:lnTo>
                    <a:pt x="4903716" y="224640"/>
                  </a:lnTo>
                  <a:lnTo>
                    <a:pt x="5176144" y="168480"/>
                  </a:lnTo>
                  <a:lnTo>
                    <a:pt x="5448573" y="168480"/>
                  </a:lnTo>
                  <a:lnTo>
                    <a:pt x="5721002" y="140400"/>
                  </a:lnTo>
                  <a:lnTo>
                    <a:pt x="5993430" y="561601"/>
                  </a:lnTo>
                  <a:lnTo>
                    <a:pt x="6265859" y="140400"/>
                  </a:lnTo>
                  <a:lnTo>
                    <a:pt x="6538288" y="112320"/>
                  </a:lnTo>
                </a:path>
              </a:pathLst>
            </a:custGeom>
            <a:ln w="27101" cap="flat">
              <a:solidFill>
                <a:srgbClr val="0058AB">
                  <a:alpha val="100000"/>
                </a:srgbClr>
              </a:solidFill>
              <a:prstDash val="solid"/>
              <a:round/>
            </a:ln>
          </p:spPr>
          <p:txBody>
            <a:bodyPr/>
            <a:lstStyle/>
            <a:p/>
          </p:txBody>
        </p:sp>
        <p:sp>
          <p:nvSpPr>
            <p:cNvPr id="58" name="pl58"/>
            <p:cNvSpPr/>
            <p:nvPr/>
          </p:nvSpPr>
          <p:spPr>
            <a:xfrm>
              <a:off x="5358860" y="1844520"/>
              <a:ext cx="2724286" cy="2077924"/>
            </a:xfrm>
            <a:custGeom>
              <a:avLst/>
              <a:pathLst>
                <a:path w="2724286" h="2077924">
                  <a:moveTo>
                    <a:pt x="0" y="2077924"/>
                  </a:moveTo>
                  <a:lnTo>
                    <a:pt x="272428" y="1712883"/>
                  </a:lnTo>
                  <a:lnTo>
                    <a:pt x="544857" y="1291682"/>
                  </a:lnTo>
                  <a:lnTo>
                    <a:pt x="817286" y="870482"/>
                  </a:lnTo>
                  <a:lnTo>
                    <a:pt x="1089714" y="814321"/>
                  </a:lnTo>
                  <a:lnTo>
                    <a:pt x="1362143" y="533521"/>
                  </a:lnTo>
                  <a:lnTo>
                    <a:pt x="1634572" y="477361"/>
                  </a:lnTo>
                  <a:lnTo>
                    <a:pt x="1907000" y="308880"/>
                  </a:lnTo>
                  <a:lnTo>
                    <a:pt x="2179429" y="982802"/>
                  </a:lnTo>
                  <a:lnTo>
                    <a:pt x="2451858" y="252720"/>
                  </a:lnTo>
                  <a:lnTo>
                    <a:pt x="2724286" y="0"/>
                  </a:lnTo>
                </a:path>
              </a:pathLst>
            </a:custGeom>
            <a:ln w="27101" cap="flat">
              <a:solidFill>
                <a:srgbClr val="333333">
                  <a:alpha val="100000"/>
                </a:srgbClr>
              </a:solidFill>
              <a:prstDash val="solid"/>
              <a:round/>
            </a:ln>
          </p:spPr>
          <p:txBody>
            <a:bodyPr/>
            <a:lstStyle/>
            <a:p/>
          </p:txBody>
        </p:sp>
        <p:sp>
          <p:nvSpPr>
            <p:cNvPr id="59" name="tx59"/>
            <p:cNvSpPr/>
            <p:nvPr/>
          </p:nvSpPr>
          <p:spPr>
            <a:xfrm>
              <a:off x="6650665"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0" name="tx60"/>
            <p:cNvSpPr/>
            <p:nvPr/>
          </p:nvSpPr>
          <p:spPr>
            <a:xfrm>
              <a:off x="692309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1" name="tx61"/>
            <p:cNvSpPr/>
            <p:nvPr/>
          </p:nvSpPr>
          <p:spPr>
            <a:xfrm>
              <a:off x="7195523"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2" name="tx62"/>
            <p:cNvSpPr/>
            <p:nvPr/>
          </p:nvSpPr>
          <p:spPr>
            <a:xfrm>
              <a:off x="7467952"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3" name="tx63"/>
            <p:cNvSpPr/>
            <p:nvPr/>
          </p:nvSpPr>
          <p:spPr>
            <a:xfrm>
              <a:off x="774038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4" name="tx64"/>
            <p:cNvSpPr/>
            <p:nvPr/>
          </p:nvSpPr>
          <p:spPr>
            <a:xfrm>
              <a:off x="8012809"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5" name="tx65"/>
            <p:cNvSpPr/>
            <p:nvPr/>
          </p:nvSpPr>
          <p:spPr>
            <a:xfrm>
              <a:off x="6650665"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66" name="tx66"/>
            <p:cNvSpPr/>
            <p:nvPr/>
          </p:nvSpPr>
          <p:spPr>
            <a:xfrm>
              <a:off x="6923094"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7" name="tx67"/>
            <p:cNvSpPr/>
            <p:nvPr/>
          </p:nvSpPr>
          <p:spPr>
            <a:xfrm>
              <a:off x="7195523"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68" name="tx68"/>
            <p:cNvSpPr/>
            <p:nvPr/>
          </p:nvSpPr>
          <p:spPr>
            <a:xfrm>
              <a:off x="7467952"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69" name="tx69"/>
            <p:cNvSpPr/>
            <p:nvPr/>
          </p:nvSpPr>
          <p:spPr>
            <a:xfrm>
              <a:off x="7740380"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0" name="tx70"/>
            <p:cNvSpPr/>
            <p:nvPr/>
          </p:nvSpPr>
          <p:spPr>
            <a:xfrm>
              <a:off x="8012809"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1" name="tx71"/>
            <p:cNvSpPr/>
            <p:nvPr/>
          </p:nvSpPr>
          <p:spPr>
            <a:xfrm>
              <a:off x="1454424" y="35529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72" name="tx72"/>
            <p:cNvSpPr/>
            <p:nvPr/>
          </p:nvSpPr>
          <p:spPr>
            <a:xfrm>
              <a:off x="2816567" y="35627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73" name="tx73"/>
            <p:cNvSpPr/>
            <p:nvPr/>
          </p:nvSpPr>
          <p:spPr>
            <a:xfrm>
              <a:off x="4178711" y="3674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74" name="tx74"/>
            <p:cNvSpPr/>
            <p:nvPr/>
          </p:nvSpPr>
          <p:spPr>
            <a:xfrm>
              <a:off x="5540854" y="38148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75" name="tx75"/>
            <p:cNvSpPr/>
            <p:nvPr/>
          </p:nvSpPr>
          <p:spPr>
            <a:xfrm>
              <a:off x="6630569" y="37389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76" name="tx76"/>
            <p:cNvSpPr/>
            <p:nvPr/>
          </p:nvSpPr>
          <p:spPr>
            <a:xfrm>
              <a:off x="6902998" y="37353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77" name="tx77"/>
            <p:cNvSpPr/>
            <p:nvPr/>
          </p:nvSpPr>
          <p:spPr>
            <a:xfrm>
              <a:off x="7175426" y="37425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78" name="tx78"/>
            <p:cNvSpPr/>
            <p:nvPr/>
          </p:nvSpPr>
          <p:spPr>
            <a:xfrm>
              <a:off x="7447855" y="35615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79" name="tx79"/>
            <p:cNvSpPr/>
            <p:nvPr/>
          </p:nvSpPr>
          <p:spPr>
            <a:xfrm>
              <a:off x="7720284" y="37274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0" name="tx80"/>
            <p:cNvSpPr/>
            <p:nvPr/>
          </p:nvSpPr>
          <p:spPr>
            <a:xfrm>
              <a:off x="7992712" y="37343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81" name="tx81"/>
            <p:cNvSpPr/>
            <p:nvPr/>
          </p:nvSpPr>
          <p:spPr>
            <a:xfrm>
              <a:off x="5540854" y="30641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82" name="tx82"/>
            <p:cNvSpPr/>
            <p:nvPr/>
          </p:nvSpPr>
          <p:spPr>
            <a:xfrm>
              <a:off x="6630569" y="33256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83" name="tx83"/>
            <p:cNvSpPr/>
            <p:nvPr/>
          </p:nvSpPr>
          <p:spPr>
            <a:xfrm>
              <a:off x="6902998" y="33350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84" name="tx84"/>
            <p:cNvSpPr/>
            <p:nvPr/>
          </p:nvSpPr>
          <p:spPr>
            <a:xfrm>
              <a:off x="7175426" y="33967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5" name="tx85"/>
            <p:cNvSpPr/>
            <p:nvPr/>
          </p:nvSpPr>
          <p:spPr>
            <a:xfrm>
              <a:off x="7447855" y="29619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86" name="tx86"/>
            <p:cNvSpPr/>
            <p:nvPr/>
          </p:nvSpPr>
          <p:spPr>
            <a:xfrm>
              <a:off x="7750428" y="3391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7" name="tx87"/>
            <p:cNvSpPr/>
            <p:nvPr/>
          </p:nvSpPr>
          <p:spPr>
            <a:xfrm>
              <a:off x="8022857" y="3487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5549898" y="23990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655</a:t>
              </a:r>
            </a:p>
          </p:txBody>
        </p:sp>
        <p:sp>
          <p:nvSpPr>
            <p:cNvPr id="89" name="tx89"/>
            <p:cNvSpPr/>
            <p:nvPr/>
          </p:nvSpPr>
          <p:spPr>
            <a:xfrm>
              <a:off x="6639612" y="307377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360</a:t>
              </a:r>
            </a:p>
          </p:txBody>
        </p:sp>
        <p:sp>
          <p:nvSpPr>
            <p:cNvPr id="90" name="tx90"/>
            <p:cNvSpPr/>
            <p:nvPr/>
          </p:nvSpPr>
          <p:spPr>
            <a:xfrm>
              <a:off x="6912041" y="309969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349</a:t>
              </a:r>
            </a:p>
          </p:txBody>
        </p:sp>
        <p:sp>
          <p:nvSpPr>
            <p:cNvPr id="91" name="tx91"/>
            <p:cNvSpPr/>
            <p:nvPr/>
          </p:nvSpPr>
          <p:spPr>
            <a:xfrm>
              <a:off x="7184470" y="320881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92" name="tx92"/>
            <p:cNvSpPr/>
            <p:nvPr/>
          </p:nvSpPr>
          <p:spPr>
            <a:xfrm>
              <a:off x="7456898" y="270119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523</a:t>
              </a:r>
            </a:p>
          </p:txBody>
        </p:sp>
        <p:sp>
          <p:nvSpPr>
            <p:cNvPr id="93" name="tx93"/>
            <p:cNvSpPr/>
            <p:nvPr/>
          </p:nvSpPr>
          <p:spPr>
            <a:xfrm>
              <a:off x="7729327" y="322755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94" name="tx94"/>
            <p:cNvSpPr/>
            <p:nvPr/>
          </p:nvSpPr>
          <p:spPr>
            <a:xfrm>
              <a:off x="8001756" y="340488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217</a:t>
              </a:r>
            </a:p>
          </p:txBody>
        </p:sp>
        <p:sp>
          <p:nvSpPr>
            <p:cNvPr id="95" name="tx9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94200" y="28080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7" name="tx97"/>
            <p:cNvSpPr/>
            <p:nvPr/>
          </p:nvSpPr>
          <p:spPr>
            <a:xfrm>
              <a:off x="577692" y="166156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4909475"/>
              <a:ext cx="201456" cy="201456"/>
            </a:xfrm>
            <a:prstGeom prst="rect">
              <a:avLst/>
            </a:prstGeom>
            <a:solidFill>
              <a:srgbClr val="E2231A">
                <a:alpha val="100000"/>
              </a:srgbClr>
            </a:solidFill>
          </p:spPr>
          <p:txBody>
            <a:bodyPr/>
            <a:lstStyle/>
            <a:p/>
          </p:txBody>
        </p:sp>
        <p:sp>
          <p:nvSpPr>
            <p:cNvPr id="120" name="rc120"/>
            <p:cNvSpPr/>
            <p:nvPr/>
          </p:nvSpPr>
          <p:spPr>
            <a:xfrm>
              <a:off x="5708946" y="4909475"/>
              <a:ext cx="201456" cy="201456"/>
            </a:xfrm>
            <a:prstGeom prst="rect">
              <a:avLst/>
            </a:prstGeom>
            <a:solidFill>
              <a:srgbClr val="B3B3B3">
                <a:alpha val="100000"/>
              </a:srgbClr>
            </a:solidFill>
          </p:spPr>
          <p:txBody>
            <a:bodyPr/>
            <a:lstStyle/>
            <a:p/>
          </p:txBody>
        </p:sp>
        <p:sp>
          <p:nvSpPr>
            <p:cNvPr id="121" name="tx121"/>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1083092"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25" name="pl125"/>
            <p:cNvSpPr/>
            <p:nvPr/>
          </p:nvSpPr>
          <p:spPr>
            <a:xfrm>
              <a:off x="23631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447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264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081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039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5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0673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422266" y="5774644"/>
              <a:ext cx="3730534" cy="162162"/>
            </a:xfrm>
            <a:prstGeom prst="rect">
              <a:avLst/>
            </a:prstGeom>
            <a:solidFill>
              <a:srgbClr val="E2231A">
                <a:alpha val="100000"/>
              </a:srgbClr>
            </a:solidFill>
          </p:spPr>
          <p:txBody>
            <a:bodyPr/>
            <a:lstStyle/>
            <a:p/>
          </p:txBody>
        </p:sp>
        <p:sp>
          <p:nvSpPr>
            <p:cNvPr id="137" name="rc137"/>
            <p:cNvSpPr/>
            <p:nvPr/>
          </p:nvSpPr>
          <p:spPr>
            <a:xfrm>
              <a:off x="1422266" y="5571941"/>
              <a:ext cx="3918721" cy="162162"/>
            </a:xfrm>
            <a:prstGeom prst="rect">
              <a:avLst/>
            </a:prstGeom>
            <a:solidFill>
              <a:srgbClr val="E2231A">
                <a:alpha val="100000"/>
              </a:srgbClr>
            </a:solidFill>
          </p:spPr>
          <p:txBody>
            <a:bodyPr/>
            <a:lstStyle/>
            <a:p/>
          </p:txBody>
        </p:sp>
        <p:sp>
          <p:nvSpPr>
            <p:cNvPr id="138" name="rc138"/>
            <p:cNvSpPr/>
            <p:nvPr/>
          </p:nvSpPr>
          <p:spPr>
            <a:xfrm>
              <a:off x="1422266" y="5369238"/>
              <a:ext cx="3806723" cy="162162"/>
            </a:xfrm>
            <a:prstGeom prst="rect">
              <a:avLst/>
            </a:prstGeom>
            <a:solidFill>
              <a:srgbClr val="E2231A">
                <a:alpha val="100000"/>
              </a:srgbClr>
            </a:solidFill>
          </p:spPr>
          <p:txBody>
            <a:bodyPr/>
            <a:lstStyle/>
            <a:p/>
          </p:txBody>
        </p:sp>
        <p:sp>
          <p:nvSpPr>
            <p:cNvPr id="139" name="rc139"/>
            <p:cNvSpPr/>
            <p:nvPr/>
          </p:nvSpPr>
          <p:spPr>
            <a:xfrm>
              <a:off x="5152800" y="5774644"/>
              <a:ext cx="3052939" cy="162162"/>
            </a:xfrm>
            <a:prstGeom prst="rect">
              <a:avLst/>
            </a:prstGeom>
            <a:solidFill>
              <a:srgbClr val="B3B3B3">
                <a:alpha val="100000"/>
              </a:srgbClr>
            </a:solidFill>
          </p:spPr>
          <p:txBody>
            <a:bodyPr/>
            <a:lstStyle/>
            <a:p/>
          </p:txBody>
        </p:sp>
        <p:sp>
          <p:nvSpPr>
            <p:cNvPr id="140" name="rc140"/>
            <p:cNvSpPr/>
            <p:nvPr/>
          </p:nvSpPr>
          <p:spPr>
            <a:xfrm>
              <a:off x="5340987" y="5571941"/>
              <a:ext cx="1602781" cy="162162"/>
            </a:xfrm>
            <a:prstGeom prst="rect">
              <a:avLst/>
            </a:prstGeom>
            <a:solidFill>
              <a:srgbClr val="B3B3B3">
                <a:alpha val="100000"/>
              </a:srgbClr>
            </a:solidFill>
          </p:spPr>
          <p:txBody>
            <a:bodyPr/>
            <a:lstStyle/>
            <a:p/>
          </p:txBody>
        </p:sp>
        <p:sp>
          <p:nvSpPr>
            <p:cNvPr id="141" name="rc141"/>
            <p:cNvSpPr/>
            <p:nvPr/>
          </p:nvSpPr>
          <p:spPr>
            <a:xfrm>
              <a:off x="5228990" y="5369238"/>
              <a:ext cx="269777" cy="162162"/>
            </a:xfrm>
            <a:prstGeom prst="rect">
              <a:avLst/>
            </a:prstGeom>
            <a:solidFill>
              <a:srgbClr val="B3B3B3">
                <a:alpha val="100000"/>
              </a:srgbClr>
            </a:solidFill>
          </p:spPr>
          <p:txBody>
            <a:bodyPr/>
            <a:lstStyle/>
            <a:p/>
          </p:txBody>
        </p:sp>
        <p:sp>
          <p:nvSpPr>
            <p:cNvPr id="142" name="tx142"/>
            <p:cNvSpPr/>
            <p:nvPr/>
          </p:nvSpPr>
          <p:spPr>
            <a:xfrm>
              <a:off x="8350421"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360.5</a:t>
              </a:r>
            </a:p>
          </p:txBody>
        </p:sp>
        <p:sp>
          <p:nvSpPr>
            <p:cNvPr id="143" name="tx143"/>
            <p:cNvSpPr/>
            <p:nvPr/>
          </p:nvSpPr>
          <p:spPr>
            <a:xfrm>
              <a:off x="708845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293.4</a:t>
              </a:r>
            </a:p>
          </p:txBody>
        </p:sp>
        <p:sp>
          <p:nvSpPr>
            <p:cNvPr id="144" name="tx144"/>
            <p:cNvSpPr/>
            <p:nvPr/>
          </p:nvSpPr>
          <p:spPr>
            <a:xfrm>
              <a:off x="564344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216.6</a:t>
              </a:r>
            </a:p>
          </p:txBody>
        </p:sp>
        <p:sp>
          <p:nvSpPr>
            <p:cNvPr id="145" name="tx145"/>
            <p:cNvSpPr/>
            <p:nvPr/>
          </p:nvSpPr>
          <p:spPr>
            <a:xfrm>
              <a:off x="314285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198.3</a:t>
              </a:r>
            </a:p>
          </p:txBody>
        </p:sp>
        <p:sp>
          <p:nvSpPr>
            <p:cNvPr id="146" name="tx146"/>
            <p:cNvSpPr/>
            <p:nvPr/>
          </p:nvSpPr>
          <p:spPr>
            <a:xfrm>
              <a:off x="323694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208.3</a:t>
              </a:r>
            </a:p>
          </p:txBody>
        </p:sp>
        <p:sp>
          <p:nvSpPr>
            <p:cNvPr id="147" name="tx147"/>
            <p:cNvSpPr/>
            <p:nvPr/>
          </p:nvSpPr>
          <p:spPr>
            <a:xfrm>
              <a:off x="3180946"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202.3</a:t>
              </a:r>
            </a:p>
          </p:txBody>
        </p:sp>
        <p:sp>
          <p:nvSpPr>
            <p:cNvPr id="148" name="tx148"/>
            <p:cNvSpPr/>
            <p:nvPr/>
          </p:nvSpPr>
          <p:spPr>
            <a:xfrm>
              <a:off x="653458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162.2</a:t>
              </a:r>
            </a:p>
          </p:txBody>
        </p:sp>
        <p:sp>
          <p:nvSpPr>
            <p:cNvPr id="149" name="tx149"/>
            <p:cNvSpPr/>
            <p:nvPr/>
          </p:nvSpPr>
          <p:spPr>
            <a:xfrm>
              <a:off x="60298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85.2</a:t>
              </a:r>
            </a:p>
          </p:txBody>
        </p:sp>
        <p:sp>
          <p:nvSpPr>
            <p:cNvPr id="150" name="tx150"/>
            <p:cNvSpPr/>
            <p:nvPr/>
          </p:nvSpPr>
          <p:spPr>
            <a:xfrm>
              <a:off x="525135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a:t>
              </a:r>
            </a:p>
          </p:txBody>
        </p:sp>
        <p:sp>
          <p:nvSpPr>
            <p:cNvPr id="151" name="tx151"/>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14081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6" name="tx156"/>
            <p:cNvSpPr/>
            <p:nvPr/>
          </p:nvSpPr>
          <p:spPr>
            <a:xfrm>
              <a:off x="502250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7" name="tx157"/>
            <p:cNvSpPr/>
            <p:nvPr/>
          </p:nvSpPr>
          <p:spPr>
            <a:xfrm>
              <a:off x="6904189"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8" name="tx158"/>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81%. This is greater than in 2019, where coverage was 79%.
202,000 children missed their routine first dose of measles vaccine.
MCV2 is typically administered to children between 18 months and five years old. MCV2 coverage increased to 77%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37089"/>
              <a:ext cx="3397293" cy="1371372"/>
            </a:xfrm>
            <a:custGeom>
              <a:avLst/>
              <a:pathLst>
                <a:path w="3397293" h="1371372">
                  <a:moveTo>
                    <a:pt x="0" y="1371372"/>
                  </a:moveTo>
                  <a:lnTo>
                    <a:pt x="141553" y="1314231"/>
                  </a:lnTo>
                  <a:lnTo>
                    <a:pt x="283107" y="1257091"/>
                  </a:lnTo>
                  <a:lnTo>
                    <a:pt x="424661" y="1199950"/>
                  </a:lnTo>
                  <a:lnTo>
                    <a:pt x="566215" y="1142810"/>
                  </a:lnTo>
                  <a:lnTo>
                    <a:pt x="707769" y="1085669"/>
                  </a:lnTo>
                  <a:lnTo>
                    <a:pt x="849323" y="914248"/>
                  </a:lnTo>
                  <a:lnTo>
                    <a:pt x="990877" y="714256"/>
                  </a:lnTo>
                  <a:lnTo>
                    <a:pt x="1132431" y="542834"/>
                  </a:lnTo>
                  <a:lnTo>
                    <a:pt x="1273984" y="457124"/>
                  </a:lnTo>
                  <a:lnTo>
                    <a:pt x="1415538" y="514264"/>
                  </a:lnTo>
                  <a:lnTo>
                    <a:pt x="1557092" y="457124"/>
                  </a:lnTo>
                  <a:lnTo>
                    <a:pt x="1698646" y="285702"/>
                  </a:lnTo>
                  <a:lnTo>
                    <a:pt x="1840200" y="142851"/>
                  </a:lnTo>
                  <a:lnTo>
                    <a:pt x="1981754" y="142851"/>
                  </a:lnTo>
                  <a:lnTo>
                    <a:pt x="2123308" y="0"/>
                  </a:lnTo>
                  <a:lnTo>
                    <a:pt x="2264862" y="257132"/>
                  </a:lnTo>
                  <a:lnTo>
                    <a:pt x="2406416" y="85710"/>
                  </a:lnTo>
                  <a:lnTo>
                    <a:pt x="2547969" y="228562"/>
                  </a:lnTo>
                  <a:lnTo>
                    <a:pt x="2689523" y="171421"/>
                  </a:lnTo>
                  <a:lnTo>
                    <a:pt x="2831077" y="171421"/>
                  </a:lnTo>
                  <a:lnTo>
                    <a:pt x="2972631" y="142851"/>
                  </a:lnTo>
                  <a:lnTo>
                    <a:pt x="3114185" y="571405"/>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37089"/>
              <a:ext cx="3397293" cy="1371372"/>
            </a:xfrm>
            <a:custGeom>
              <a:avLst/>
              <a:pathLst>
                <a:path w="3397293" h="1371372">
                  <a:moveTo>
                    <a:pt x="0" y="1371372"/>
                  </a:moveTo>
                  <a:lnTo>
                    <a:pt x="141553" y="1314231"/>
                  </a:lnTo>
                  <a:lnTo>
                    <a:pt x="283107" y="1257091"/>
                  </a:lnTo>
                  <a:lnTo>
                    <a:pt x="424661" y="1199950"/>
                  </a:lnTo>
                  <a:lnTo>
                    <a:pt x="566215" y="1142810"/>
                  </a:lnTo>
                  <a:lnTo>
                    <a:pt x="707769" y="1085669"/>
                  </a:lnTo>
                  <a:lnTo>
                    <a:pt x="849323" y="914248"/>
                  </a:lnTo>
                  <a:lnTo>
                    <a:pt x="990877" y="714256"/>
                  </a:lnTo>
                  <a:lnTo>
                    <a:pt x="1132431" y="542834"/>
                  </a:lnTo>
                  <a:lnTo>
                    <a:pt x="1273984" y="457124"/>
                  </a:lnTo>
                  <a:lnTo>
                    <a:pt x="1415538" y="514264"/>
                  </a:lnTo>
                  <a:lnTo>
                    <a:pt x="1557092" y="457124"/>
                  </a:lnTo>
                  <a:lnTo>
                    <a:pt x="1698646" y="285702"/>
                  </a:lnTo>
                  <a:lnTo>
                    <a:pt x="1840200" y="142851"/>
                  </a:lnTo>
                  <a:lnTo>
                    <a:pt x="1981754" y="142851"/>
                  </a:lnTo>
                  <a:lnTo>
                    <a:pt x="2123308" y="0"/>
                  </a:lnTo>
                  <a:lnTo>
                    <a:pt x="2264862" y="257132"/>
                  </a:lnTo>
                  <a:lnTo>
                    <a:pt x="2406416" y="85710"/>
                  </a:lnTo>
                  <a:lnTo>
                    <a:pt x="2547969" y="228562"/>
                  </a:lnTo>
                  <a:lnTo>
                    <a:pt x="2689523" y="171421"/>
                  </a:lnTo>
                  <a:lnTo>
                    <a:pt x="2831077" y="171421"/>
                  </a:lnTo>
                  <a:lnTo>
                    <a:pt x="2972631" y="142851"/>
                  </a:lnTo>
                  <a:lnTo>
                    <a:pt x="3114185" y="571405"/>
                  </a:lnTo>
                  <a:lnTo>
                    <a:pt x="3255739" y="14285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71363"/>
            </a:xfrm>
            <a:custGeom>
              <a:avLst/>
              <a:pathLst>
                <a:path w="0" h="1571363">
                  <a:moveTo>
                    <a:pt x="0" y="0"/>
                  </a:moveTo>
                  <a:lnTo>
                    <a:pt x="0" y="157136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437089"/>
              <a:ext cx="3397293" cy="1371372"/>
            </a:xfrm>
            <a:custGeom>
              <a:avLst/>
              <a:pathLst>
                <a:path w="3397293" h="1371372">
                  <a:moveTo>
                    <a:pt x="0" y="1371372"/>
                  </a:moveTo>
                  <a:lnTo>
                    <a:pt x="141553" y="1314231"/>
                  </a:lnTo>
                  <a:lnTo>
                    <a:pt x="283107" y="1257091"/>
                  </a:lnTo>
                  <a:lnTo>
                    <a:pt x="424661" y="1199950"/>
                  </a:lnTo>
                  <a:lnTo>
                    <a:pt x="566215" y="1142810"/>
                  </a:lnTo>
                  <a:lnTo>
                    <a:pt x="707769" y="1085669"/>
                  </a:lnTo>
                  <a:lnTo>
                    <a:pt x="849323" y="914248"/>
                  </a:lnTo>
                  <a:lnTo>
                    <a:pt x="990877" y="714256"/>
                  </a:lnTo>
                  <a:lnTo>
                    <a:pt x="1132431" y="542834"/>
                  </a:lnTo>
                  <a:lnTo>
                    <a:pt x="1273984" y="457124"/>
                  </a:lnTo>
                  <a:lnTo>
                    <a:pt x="1415538" y="514264"/>
                  </a:lnTo>
                  <a:lnTo>
                    <a:pt x="1557092" y="457124"/>
                  </a:lnTo>
                  <a:lnTo>
                    <a:pt x="1698646" y="285702"/>
                  </a:lnTo>
                  <a:lnTo>
                    <a:pt x="1840200" y="142851"/>
                  </a:lnTo>
                  <a:lnTo>
                    <a:pt x="1981754" y="142851"/>
                  </a:lnTo>
                  <a:lnTo>
                    <a:pt x="2123308" y="0"/>
                  </a:lnTo>
                  <a:lnTo>
                    <a:pt x="2264862" y="257132"/>
                  </a:lnTo>
                  <a:lnTo>
                    <a:pt x="2406416" y="85710"/>
                  </a:lnTo>
                  <a:lnTo>
                    <a:pt x="2547969" y="228562"/>
                  </a:lnTo>
                  <a:lnTo>
                    <a:pt x="2689523" y="171421"/>
                  </a:lnTo>
                  <a:lnTo>
                    <a:pt x="2831077" y="171421"/>
                  </a:lnTo>
                  <a:lnTo>
                    <a:pt x="2972631" y="142851"/>
                  </a:lnTo>
                  <a:lnTo>
                    <a:pt x="3114185" y="571405"/>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1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269"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2083" y="471005"/>
              <a:ext cx="23550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Niger, 2000-2024</a:t>
              </a:r>
            </a:p>
          </p:txBody>
        </p:sp>
        <p:sp>
          <p:nvSpPr>
            <p:cNvPr id="63" name="pl63"/>
            <p:cNvSpPr/>
            <p:nvPr/>
          </p:nvSpPr>
          <p:spPr>
            <a:xfrm>
              <a:off x="5267799" y="32448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104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76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21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27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932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82904"/>
              <a:ext cx="3397293" cy="2482656"/>
            </a:xfrm>
            <a:custGeom>
              <a:avLst/>
              <a:pathLst>
                <a:path w="3397293" h="2482656">
                  <a:moveTo>
                    <a:pt x="0" y="2482656"/>
                  </a:moveTo>
                  <a:lnTo>
                    <a:pt x="141553" y="2379212"/>
                  </a:lnTo>
                  <a:lnTo>
                    <a:pt x="283107" y="2275768"/>
                  </a:lnTo>
                  <a:lnTo>
                    <a:pt x="424661" y="2172324"/>
                  </a:lnTo>
                  <a:lnTo>
                    <a:pt x="566215" y="2068880"/>
                  </a:lnTo>
                  <a:lnTo>
                    <a:pt x="707769" y="1965436"/>
                  </a:lnTo>
                  <a:lnTo>
                    <a:pt x="849323" y="1655104"/>
                  </a:lnTo>
                  <a:lnTo>
                    <a:pt x="990877" y="1293050"/>
                  </a:lnTo>
                  <a:lnTo>
                    <a:pt x="1132431" y="982718"/>
                  </a:lnTo>
                  <a:lnTo>
                    <a:pt x="1273984" y="827552"/>
                  </a:lnTo>
                  <a:lnTo>
                    <a:pt x="1415538" y="930996"/>
                  </a:lnTo>
                  <a:lnTo>
                    <a:pt x="1557092" y="827552"/>
                  </a:lnTo>
                  <a:lnTo>
                    <a:pt x="1698646" y="517220"/>
                  </a:lnTo>
                  <a:lnTo>
                    <a:pt x="1840200" y="258610"/>
                  </a:lnTo>
                  <a:lnTo>
                    <a:pt x="1981754" y="258610"/>
                  </a:lnTo>
                  <a:lnTo>
                    <a:pt x="2123308" y="0"/>
                  </a:lnTo>
                  <a:lnTo>
                    <a:pt x="2264862" y="465498"/>
                  </a:lnTo>
                  <a:lnTo>
                    <a:pt x="2406416" y="155166"/>
                  </a:lnTo>
                  <a:lnTo>
                    <a:pt x="2547969" y="413776"/>
                  </a:lnTo>
                  <a:lnTo>
                    <a:pt x="2689523" y="310332"/>
                  </a:lnTo>
                  <a:lnTo>
                    <a:pt x="2831077" y="310332"/>
                  </a:lnTo>
                  <a:lnTo>
                    <a:pt x="2972631" y="258610"/>
                  </a:lnTo>
                  <a:lnTo>
                    <a:pt x="3114185" y="1034440"/>
                  </a:lnTo>
                  <a:lnTo>
                    <a:pt x="3255739" y="258610"/>
                  </a:lnTo>
                  <a:lnTo>
                    <a:pt x="3397293" y="206888"/>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93236"/>
              <a:ext cx="3397293" cy="775830"/>
            </a:xfrm>
            <a:custGeom>
              <a:avLst/>
              <a:pathLst>
                <a:path w="3397293" h="775830">
                  <a:moveTo>
                    <a:pt x="0" y="775830"/>
                  </a:moveTo>
                  <a:lnTo>
                    <a:pt x="141553" y="724108"/>
                  </a:lnTo>
                  <a:lnTo>
                    <a:pt x="283107" y="724108"/>
                  </a:lnTo>
                  <a:lnTo>
                    <a:pt x="424661" y="672386"/>
                  </a:lnTo>
                  <a:lnTo>
                    <a:pt x="566215" y="568942"/>
                  </a:lnTo>
                  <a:lnTo>
                    <a:pt x="707769" y="465498"/>
                  </a:lnTo>
                  <a:lnTo>
                    <a:pt x="849323" y="362054"/>
                  </a:lnTo>
                  <a:lnTo>
                    <a:pt x="990877" y="362054"/>
                  </a:lnTo>
                  <a:lnTo>
                    <a:pt x="1132431" y="258610"/>
                  </a:lnTo>
                  <a:lnTo>
                    <a:pt x="1273984" y="155166"/>
                  </a:lnTo>
                  <a:lnTo>
                    <a:pt x="1415538" y="103444"/>
                  </a:lnTo>
                  <a:lnTo>
                    <a:pt x="1557092" y="103444"/>
                  </a:lnTo>
                  <a:lnTo>
                    <a:pt x="1698646" y="103444"/>
                  </a:lnTo>
                  <a:lnTo>
                    <a:pt x="1840200" y="103444"/>
                  </a:lnTo>
                  <a:lnTo>
                    <a:pt x="1981754" y="103444"/>
                  </a:lnTo>
                  <a:lnTo>
                    <a:pt x="2123308" y="103444"/>
                  </a:lnTo>
                  <a:lnTo>
                    <a:pt x="2264862" y="51722"/>
                  </a:lnTo>
                  <a:lnTo>
                    <a:pt x="2406416" y="51722"/>
                  </a:lnTo>
                  <a:lnTo>
                    <a:pt x="2547969" y="0"/>
                  </a:lnTo>
                  <a:lnTo>
                    <a:pt x="2689523" y="0"/>
                  </a:lnTo>
                  <a:lnTo>
                    <a:pt x="2831077" y="155166"/>
                  </a:lnTo>
                  <a:lnTo>
                    <a:pt x="2972631" y="258610"/>
                  </a:lnTo>
                  <a:lnTo>
                    <a:pt x="3114185" y="155166"/>
                  </a:lnTo>
                  <a:lnTo>
                    <a:pt x="3255739" y="155166"/>
                  </a:lnTo>
                  <a:lnTo>
                    <a:pt x="3397293" y="103444"/>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38070"/>
              <a:ext cx="3397293" cy="1396494"/>
            </a:xfrm>
            <a:custGeom>
              <a:avLst/>
              <a:pathLst>
                <a:path w="3397293" h="1396494">
                  <a:moveTo>
                    <a:pt x="0" y="1396494"/>
                  </a:moveTo>
                  <a:lnTo>
                    <a:pt x="141553" y="1293050"/>
                  </a:lnTo>
                  <a:lnTo>
                    <a:pt x="283107" y="1241328"/>
                  </a:lnTo>
                  <a:lnTo>
                    <a:pt x="424661" y="1034440"/>
                  </a:lnTo>
                  <a:lnTo>
                    <a:pt x="566215" y="827552"/>
                  </a:lnTo>
                  <a:lnTo>
                    <a:pt x="707769" y="620664"/>
                  </a:lnTo>
                  <a:lnTo>
                    <a:pt x="849323" y="517220"/>
                  </a:lnTo>
                  <a:lnTo>
                    <a:pt x="990877" y="517220"/>
                  </a:lnTo>
                  <a:lnTo>
                    <a:pt x="1132431" y="310332"/>
                  </a:lnTo>
                  <a:lnTo>
                    <a:pt x="1273984" y="0"/>
                  </a:lnTo>
                  <a:lnTo>
                    <a:pt x="1415538" y="155166"/>
                  </a:lnTo>
                  <a:lnTo>
                    <a:pt x="1557092" y="206888"/>
                  </a:lnTo>
                  <a:lnTo>
                    <a:pt x="1698646" y="362054"/>
                  </a:lnTo>
                  <a:lnTo>
                    <a:pt x="1840200" y="413776"/>
                  </a:lnTo>
                  <a:lnTo>
                    <a:pt x="1981754" y="413776"/>
                  </a:lnTo>
                  <a:lnTo>
                    <a:pt x="2123308" y="413776"/>
                  </a:lnTo>
                  <a:lnTo>
                    <a:pt x="2264862" y="310332"/>
                  </a:lnTo>
                  <a:lnTo>
                    <a:pt x="2406416" y="206888"/>
                  </a:lnTo>
                  <a:lnTo>
                    <a:pt x="2547969" y="206888"/>
                  </a:lnTo>
                  <a:lnTo>
                    <a:pt x="2689523" y="155166"/>
                  </a:lnTo>
                  <a:lnTo>
                    <a:pt x="2831077" y="206888"/>
                  </a:lnTo>
                  <a:lnTo>
                    <a:pt x="2972631" y="258610"/>
                  </a:lnTo>
                  <a:lnTo>
                    <a:pt x="3114185" y="413776"/>
                  </a:lnTo>
                  <a:lnTo>
                    <a:pt x="3255739" y="310332"/>
                  </a:lnTo>
                  <a:lnTo>
                    <a:pt x="3397293" y="155166"/>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9323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82904"/>
              <a:ext cx="3397293" cy="2482656"/>
            </a:xfrm>
            <a:custGeom>
              <a:avLst/>
              <a:pathLst>
                <a:path w="3397293" h="2482656">
                  <a:moveTo>
                    <a:pt x="0" y="2482656"/>
                  </a:moveTo>
                  <a:lnTo>
                    <a:pt x="141553" y="2379212"/>
                  </a:lnTo>
                  <a:lnTo>
                    <a:pt x="283107" y="2275768"/>
                  </a:lnTo>
                  <a:lnTo>
                    <a:pt x="424661" y="2172324"/>
                  </a:lnTo>
                  <a:lnTo>
                    <a:pt x="566215" y="2068880"/>
                  </a:lnTo>
                  <a:lnTo>
                    <a:pt x="707769" y="1965436"/>
                  </a:lnTo>
                  <a:lnTo>
                    <a:pt x="849323" y="1655104"/>
                  </a:lnTo>
                  <a:lnTo>
                    <a:pt x="990877" y="1293050"/>
                  </a:lnTo>
                  <a:lnTo>
                    <a:pt x="1132431" y="982718"/>
                  </a:lnTo>
                  <a:lnTo>
                    <a:pt x="1273984" y="827552"/>
                  </a:lnTo>
                  <a:lnTo>
                    <a:pt x="1415538" y="930996"/>
                  </a:lnTo>
                  <a:lnTo>
                    <a:pt x="1557092" y="827552"/>
                  </a:lnTo>
                  <a:lnTo>
                    <a:pt x="1698646" y="517220"/>
                  </a:lnTo>
                  <a:lnTo>
                    <a:pt x="1840200" y="258610"/>
                  </a:lnTo>
                  <a:lnTo>
                    <a:pt x="1981754" y="258610"/>
                  </a:lnTo>
                  <a:lnTo>
                    <a:pt x="2123308" y="0"/>
                  </a:lnTo>
                  <a:lnTo>
                    <a:pt x="2264862" y="465498"/>
                  </a:lnTo>
                  <a:lnTo>
                    <a:pt x="2406416" y="155166"/>
                  </a:lnTo>
                  <a:lnTo>
                    <a:pt x="2547969" y="413776"/>
                  </a:lnTo>
                  <a:lnTo>
                    <a:pt x="2689523" y="310332"/>
                  </a:lnTo>
                  <a:lnTo>
                    <a:pt x="2831077" y="310332"/>
                  </a:lnTo>
                  <a:lnTo>
                    <a:pt x="2972631" y="258610"/>
                  </a:lnTo>
                  <a:lnTo>
                    <a:pt x="3114185" y="1034440"/>
                  </a:lnTo>
                  <a:lnTo>
                    <a:pt x="3255739" y="258610"/>
                  </a:lnTo>
                  <a:lnTo>
                    <a:pt x="3397293" y="206888"/>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00149"/>
              <a:ext cx="0" cy="2565411"/>
            </a:xfrm>
            <a:custGeom>
              <a:avLst/>
              <a:pathLst>
                <a:path w="0" h="2565411">
                  <a:moveTo>
                    <a:pt x="0" y="256541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00149"/>
              <a:ext cx="0" cy="2048191"/>
            </a:xfrm>
            <a:custGeom>
              <a:avLst/>
              <a:pathLst>
                <a:path w="0" h="2048191">
                  <a:moveTo>
                    <a:pt x="0" y="204819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00149"/>
              <a:ext cx="0" cy="1013751"/>
            </a:xfrm>
            <a:custGeom>
              <a:avLst/>
              <a:pathLst>
                <a:path w="0" h="1013751">
                  <a:moveTo>
                    <a:pt x="0" y="10137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00149"/>
              <a:ext cx="0" cy="82755"/>
            </a:xfrm>
            <a:custGeom>
              <a:avLst/>
              <a:pathLst>
                <a:path w="0" h="82755">
                  <a:moveTo>
                    <a:pt x="0" y="8275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00149"/>
              <a:ext cx="0" cy="393087"/>
            </a:xfrm>
            <a:custGeom>
              <a:avLst/>
              <a:pathLst>
                <a:path w="0" h="393087">
                  <a:moveTo>
                    <a:pt x="0" y="3930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00149"/>
              <a:ext cx="0" cy="341365"/>
            </a:xfrm>
            <a:custGeom>
              <a:avLst/>
              <a:pathLst>
                <a:path w="0" h="341365">
                  <a:moveTo>
                    <a:pt x="0" y="3413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00149"/>
              <a:ext cx="0" cy="289643"/>
            </a:xfrm>
            <a:custGeom>
              <a:avLst/>
              <a:pathLst>
                <a:path w="0" h="289643">
                  <a:moveTo>
                    <a:pt x="0" y="2896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82904"/>
              <a:ext cx="3397293" cy="2482656"/>
            </a:xfrm>
            <a:custGeom>
              <a:avLst/>
              <a:pathLst>
                <a:path w="3397293" h="2482656">
                  <a:moveTo>
                    <a:pt x="0" y="2482656"/>
                  </a:moveTo>
                  <a:lnTo>
                    <a:pt x="141553" y="2379212"/>
                  </a:lnTo>
                  <a:lnTo>
                    <a:pt x="283107" y="2275768"/>
                  </a:lnTo>
                  <a:lnTo>
                    <a:pt x="424661" y="2172324"/>
                  </a:lnTo>
                  <a:lnTo>
                    <a:pt x="566215" y="2068880"/>
                  </a:lnTo>
                  <a:lnTo>
                    <a:pt x="707769" y="1965436"/>
                  </a:lnTo>
                  <a:lnTo>
                    <a:pt x="849323" y="1655104"/>
                  </a:lnTo>
                  <a:lnTo>
                    <a:pt x="990877" y="1293050"/>
                  </a:lnTo>
                  <a:lnTo>
                    <a:pt x="1132431" y="982718"/>
                  </a:lnTo>
                  <a:lnTo>
                    <a:pt x="1273984" y="827552"/>
                  </a:lnTo>
                  <a:lnTo>
                    <a:pt x="1415538" y="930996"/>
                  </a:lnTo>
                  <a:lnTo>
                    <a:pt x="1557092" y="827552"/>
                  </a:lnTo>
                  <a:lnTo>
                    <a:pt x="1698646" y="517220"/>
                  </a:lnTo>
                  <a:lnTo>
                    <a:pt x="1840200" y="258610"/>
                  </a:lnTo>
                  <a:lnTo>
                    <a:pt x="1981754" y="258610"/>
                  </a:lnTo>
                  <a:lnTo>
                    <a:pt x="2123308" y="0"/>
                  </a:lnTo>
                  <a:lnTo>
                    <a:pt x="2264862" y="465498"/>
                  </a:lnTo>
                  <a:lnTo>
                    <a:pt x="2406416" y="155166"/>
                  </a:lnTo>
                  <a:lnTo>
                    <a:pt x="2547969" y="413776"/>
                  </a:lnTo>
                  <a:lnTo>
                    <a:pt x="2689523" y="310332"/>
                  </a:lnTo>
                  <a:lnTo>
                    <a:pt x="2831077" y="310332"/>
                  </a:lnTo>
                  <a:lnTo>
                    <a:pt x="2972631" y="258610"/>
                  </a:lnTo>
                  <a:lnTo>
                    <a:pt x="3114185" y="1034440"/>
                  </a:lnTo>
                  <a:lnTo>
                    <a:pt x="3255739" y="258610"/>
                  </a:lnTo>
                  <a:lnTo>
                    <a:pt x="3397293" y="206888"/>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403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6067093" y="12389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774863" y="12403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7530827"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40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240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17575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7100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755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641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728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39967" y="480401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14" name="tx114"/>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9489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960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39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117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9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50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32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906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8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969964"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7112313" cy="149993"/>
            </a:xfrm>
            <a:prstGeom prst="rect">
              <a:avLst/>
            </a:prstGeom>
            <a:solidFill>
              <a:srgbClr val="E2231A">
                <a:alpha val="80000"/>
              </a:srgbClr>
            </a:solidFill>
          </p:spPr>
          <p:txBody>
            <a:bodyPr/>
            <a:lstStyle/>
            <a:p/>
          </p:txBody>
        </p:sp>
        <p:sp>
          <p:nvSpPr>
            <p:cNvPr id="132" name="tx132"/>
            <p:cNvSpPr/>
            <p:nvPr/>
          </p:nvSpPr>
          <p:spPr>
            <a:xfrm>
              <a:off x="777772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198,000</a:t>
              </a:r>
            </a:p>
          </p:txBody>
        </p:sp>
        <p:sp>
          <p:nvSpPr>
            <p:cNvPr id="133" name="tx133"/>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34" name="tx134"/>
            <p:cNvSpPr/>
            <p:nvPr/>
          </p:nvSpPr>
          <p:spPr>
            <a:xfrm>
              <a:off x="7920078"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77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3278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0856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784351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Niger (81%) was 3 percentage points lower than the global average (84%) and 16 percentage points higher than the average across all WCAR countries (65%).
National MCV1 coverage was 2 percentage points higher than in 2019 (79%).
This equates to 202,000 unvaccinated children in 2024 compared to 198,000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F26A21">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Niger ranked number 14 out of 24 countries for lowest MCV1 coverage (based on tied ranks).
Niger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3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72465"/>
              <a:ext cx="249522" cy="230231"/>
            </a:xfrm>
            <a:prstGeom prst="rect">
              <a:avLst/>
            </a:prstGeom>
            <a:solidFill>
              <a:srgbClr val="80BD41">
                <a:alpha val="100000"/>
              </a:srgbClr>
            </a:solidFill>
          </p:spPr>
          <p:txBody>
            <a:bodyPr/>
            <a:lstStyle/>
            <a:p/>
          </p:txBody>
        </p:sp>
        <p:sp>
          <p:nvSpPr>
            <p:cNvPr id="22" name="rc22"/>
            <p:cNvSpPr/>
            <p:nvPr/>
          </p:nvSpPr>
          <p:spPr>
            <a:xfrm>
              <a:off x="1296273" y="3480448"/>
              <a:ext cx="249522" cy="392016"/>
            </a:xfrm>
            <a:prstGeom prst="rect">
              <a:avLst/>
            </a:prstGeom>
            <a:solidFill>
              <a:srgbClr val="E2231A">
                <a:alpha val="100000"/>
              </a:srgbClr>
            </a:solidFill>
          </p:spPr>
          <p:txBody>
            <a:bodyPr/>
            <a:lstStyle/>
            <a:p/>
          </p:txBody>
        </p:sp>
        <p:sp>
          <p:nvSpPr>
            <p:cNvPr id="23" name="rc23"/>
            <p:cNvSpPr/>
            <p:nvPr/>
          </p:nvSpPr>
          <p:spPr>
            <a:xfrm>
              <a:off x="1573521" y="3852593"/>
              <a:ext cx="249522" cy="250103"/>
            </a:xfrm>
            <a:prstGeom prst="rect">
              <a:avLst/>
            </a:prstGeom>
            <a:solidFill>
              <a:srgbClr val="80BD41">
                <a:alpha val="100000"/>
              </a:srgbClr>
            </a:solidFill>
          </p:spPr>
          <p:txBody>
            <a:bodyPr/>
            <a:lstStyle/>
            <a:p/>
          </p:txBody>
        </p:sp>
        <p:sp>
          <p:nvSpPr>
            <p:cNvPr id="24" name="rc24"/>
            <p:cNvSpPr/>
            <p:nvPr/>
          </p:nvSpPr>
          <p:spPr>
            <a:xfrm>
              <a:off x="1573521" y="3461405"/>
              <a:ext cx="249522" cy="391187"/>
            </a:xfrm>
            <a:prstGeom prst="rect">
              <a:avLst/>
            </a:prstGeom>
            <a:solidFill>
              <a:srgbClr val="E2231A">
                <a:alpha val="100000"/>
              </a:srgbClr>
            </a:solidFill>
          </p:spPr>
          <p:txBody>
            <a:bodyPr/>
            <a:lstStyle/>
            <a:p/>
          </p:txBody>
        </p:sp>
        <p:sp>
          <p:nvSpPr>
            <p:cNvPr id="25" name="rc25"/>
            <p:cNvSpPr/>
            <p:nvPr/>
          </p:nvSpPr>
          <p:spPr>
            <a:xfrm>
              <a:off x="1850769" y="3832182"/>
              <a:ext cx="249522" cy="270514"/>
            </a:xfrm>
            <a:prstGeom prst="rect">
              <a:avLst/>
            </a:prstGeom>
            <a:solidFill>
              <a:srgbClr val="80BD41">
                <a:alpha val="100000"/>
              </a:srgbClr>
            </a:solidFill>
          </p:spPr>
          <p:txBody>
            <a:bodyPr/>
            <a:lstStyle/>
            <a:p/>
          </p:txBody>
        </p:sp>
        <p:sp>
          <p:nvSpPr>
            <p:cNvPr id="26" name="rc26"/>
            <p:cNvSpPr/>
            <p:nvPr/>
          </p:nvSpPr>
          <p:spPr>
            <a:xfrm>
              <a:off x="1850769" y="3442904"/>
              <a:ext cx="249522" cy="389278"/>
            </a:xfrm>
            <a:prstGeom prst="rect">
              <a:avLst/>
            </a:prstGeom>
            <a:solidFill>
              <a:srgbClr val="E2231A">
                <a:alpha val="100000"/>
              </a:srgbClr>
            </a:solidFill>
          </p:spPr>
          <p:txBody>
            <a:bodyPr/>
            <a:lstStyle/>
            <a:p/>
          </p:txBody>
        </p:sp>
        <p:sp>
          <p:nvSpPr>
            <p:cNvPr id="27" name="rc27"/>
            <p:cNvSpPr/>
            <p:nvPr/>
          </p:nvSpPr>
          <p:spPr>
            <a:xfrm>
              <a:off x="2128016" y="3810521"/>
              <a:ext cx="249522" cy="292175"/>
            </a:xfrm>
            <a:prstGeom prst="rect">
              <a:avLst/>
            </a:prstGeom>
            <a:solidFill>
              <a:srgbClr val="80BD41">
                <a:alpha val="100000"/>
              </a:srgbClr>
            </a:solidFill>
          </p:spPr>
          <p:txBody>
            <a:bodyPr/>
            <a:lstStyle/>
            <a:p/>
          </p:txBody>
        </p:sp>
        <p:sp>
          <p:nvSpPr>
            <p:cNvPr id="28" name="rc28"/>
            <p:cNvSpPr/>
            <p:nvPr/>
          </p:nvSpPr>
          <p:spPr>
            <a:xfrm>
              <a:off x="2128016" y="3423218"/>
              <a:ext cx="249522" cy="387302"/>
            </a:xfrm>
            <a:prstGeom prst="rect">
              <a:avLst/>
            </a:prstGeom>
            <a:solidFill>
              <a:srgbClr val="E2231A">
                <a:alpha val="100000"/>
              </a:srgbClr>
            </a:solidFill>
          </p:spPr>
          <p:txBody>
            <a:bodyPr/>
            <a:lstStyle/>
            <a:p/>
          </p:txBody>
        </p:sp>
        <p:sp>
          <p:nvSpPr>
            <p:cNvPr id="29" name="rc29"/>
            <p:cNvSpPr/>
            <p:nvPr/>
          </p:nvSpPr>
          <p:spPr>
            <a:xfrm>
              <a:off x="2405264" y="3787677"/>
              <a:ext cx="249522" cy="315019"/>
            </a:xfrm>
            <a:prstGeom prst="rect">
              <a:avLst/>
            </a:prstGeom>
            <a:solidFill>
              <a:srgbClr val="80BD41">
                <a:alpha val="100000"/>
              </a:srgbClr>
            </a:solidFill>
          </p:spPr>
          <p:txBody>
            <a:bodyPr/>
            <a:lstStyle/>
            <a:p/>
          </p:txBody>
        </p:sp>
        <p:sp>
          <p:nvSpPr>
            <p:cNvPr id="30" name="rc30"/>
            <p:cNvSpPr/>
            <p:nvPr/>
          </p:nvSpPr>
          <p:spPr>
            <a:xfrm>
              <a:off x="2405264" y="3402654"/>
              <a:ext cx="249522" cy="385023"/>
            </a:xfrm>
            <a:prstGeom prst="rect">
              <a:avLst/>
            </a:prstGeom>
            <a:solidFill>
              <a:srgbClr val="E2231A">
                <a:alpha val="100000"/>
              </a:srgbClr>
            </a:solidFill>
          </p:spPr>
          <p:txBody>
            <a:bodyPr/>
            <a:lstStyle/>
            <a:p/>
          </p:txBody>
        </p:sp>
        <p:sp>
          <p:nvSpPr>
            <p:cNvPr id="31" name="rc31"/>
            <p:cNvSpPr/>
            <p:nvPr/>
          </p:nvSpPr>
          <p:spPr>
            <a:xfrm>
              <a:off x="2682512" y="3763326"/>
              <a:ext cx="249522" cy="339371"/>
            </a:xfrm>
            <a:prstGeom prst="rect">
              <a:avLst/>
            </a:prstGeom>
            <a:solidFill>
              <a:srgbClr val="80BD41">
                <a:alpha val="100000"/>
              </a:srgbClr>
            </a:solidFill>
          </p:spPr>
          <p:txBody>
            <a:bodyPr/>
            <a:lstStyle/>
            <a:p/>
          </p:txBody>
        </p:sp>
        <p:sp>
          <p:nvSpPr>
            <p:cNvPr id="32" name="rc32"/>
            <p:cNvSpPr/>
            <p:nvPr/>
          </p:nvSpPr>
          <p:spPr>
            <a:xfrm>
              <a:off x="2682512" y="3380631"/>
              <a:ext cx="249522" cy="382694"/>
            </a:xfrm>
            <a:prstGeom prst="rect">
              <a:avLst/>
            </a:prstGeom>
            <a:solidFill>
              <a:srgbClr val="E2231A">
                <a:alpha val="100000"/>
              </a:srgbClr>
            </a:solidFill>
          </p:spPr>
          <p:txBody>
            <a:bodyPr/>
            <a:lstStyle/>
            <a:p/>
          </p:txBody>
        </p:sp>
        <p:sp>
          <p:nvSpPr>
            <p:cNvPr id="33" name="rc33"/>
            <p:cNvSpPr/>
            <p:nvPr/>
          </p:nvSpPr>
          <p:spPr>
            <a:xfrm>
              <a:off x="2959759" y="3708593"/>
              <a:ext cx="249522" cy="394103"/>
            </a:xfrm>
            <a:prstGeom prst="rect">
              <a:avLst/>
            </a:prstGeom>
            <a:solidFill>
              <a:srgbClr val="80BD41">
                <a:alpha val="100000"/>
              </a:srgbClr>
            </a:solidFill>
          </p:spPr>
          <p:txBody>
            <a:bodyPr/>
            <a:lstStyle/>
            <a:p/>
          </p:txBody>
        </p:sp>
        <p:sp>
          <p:nvSpPr>
            <p:cNvPr id="34" name="rc34"/>
            <p:cNvSpPr/>
            <p:nvPr/>
          </p:nvSpPr>
          <p:spPr>
            <a:xfrm>
              <a:off x="2959759" y="3359104"/>
              <a:ext cx="249522" cy="349489"/>
            </a:xfrm>
            <a:prstGeom prst="rect">
              <a:avLst/>
            </a:prstGeom>
            <a:solidFill>
              <a:srgbClr val="E2231A">
                <a:alpha val="100000"/>
              </a:srgbClr>
            </a:solidFill>
          </p:spPr>
          <p:txBody>
            <a:bodyPr/>
            <a:lstStyle/>
            <a:p/>
          </p:txBody>
        </p:sp>
        <p:sp>
          <p:nvSpPr>
            <p:cNvPr id="35" name="rc35"/>
            <p:cNvSpPr/>
            <p:nvPr/>
          </p:nvSpPr>
          <p:spPr>
            <a:xfrm>
              <a:off x="3237007" y="3642496"/>
              <a:ext cx="249522" cy="460200"/>
            </a:xfrm>
            <a:prstGeom prst="rect">
              <a:avLst/>
            </a:prstGeom>
            <a:solidFill>
              <a:srgbClr val="80BD41">
                <a:alpha val="100000"/>
              </a:srgbClr>
            </a:solidFill>
          </p:spPr>
          <p:txBody>
            <a:bodyPr/>
            <a:lstStyle/>
            <a:p/>
          </p:txBody>
        </p:sp>
        <p:sp>
          <p:nvSpPr>
            <p:cNvPr id="36" name="rc36"/>
            <p:cNvSpPr/>
            <p:nvPr/>
          </p:nvSpPr>
          <p:spPr>
            <a:xfrm>
              <a:off x="3237007" y="3335696"/>
              <a:ext cx="249522" cy="306800"/>
            </a:xfrm>
            <a:prstGeom prst="rect">
              <a:avLst/>
            </a:prstGeom>
            <a:solidFill>
              <a:srgbClr val="E2231A">
                <a:alpha val="100000"/>
              </a:srgbClr>
            </a:solidFill>
          </p:spPr>
          <p:txBody>
            <a:bodyPr/>
            <a:lstStyle/>
            <a:p/>
          </p:txBody>
        </p:sp>
        <p:sp>
          <p:nvSpPr>
            <p:cNvPr id="37" name="rc37"/>
            <p:cNvSpPr/>
            <p:nvPr/>
          </p:nvSpPr>
          <p:spPr>
            <a:xfrm>
              <a:off x="3514255" y="3581065"/>
              <a:ext cx="249522" cy="521632"/>
            </a:xfrm>
            <a:prstGeom prst="rect">
              <a:avLst/>
            </a:prstGeom>
            <a:solidFill>
              <a:srgbClr val="80BD41">
                <a:alpha val="100000"/>
              </a:srgbClr>
            </a:solidFill>
          </p:spPr>
          <p:txBody>
            <a:bodyPr/>
            <a:lstStyle/>
            <a:p/>
          </p:txBody>
        </p:sp>
        <p:sp>
          <p:nvSpPr>
            <p:cNvPr id="38" name="rc38"/>
            <p:cNvSpPr/>
            <p:nvPr/>
          </p:nvSpPr>
          <p:spPr>
            <a:xfrm>
              <a:off x="3514255" y="3312345"/>
              <a:ext cx="249522" cy="268720"/>
            </a:xfrm>
            <a:prstGeom prst="rect">
              <a:avLst/>
            </a:prstGeom>
            <a:solidFill>
              <a:srgbClr val="E2231A">
                <a:alpha val="100000"/>
              </a:srgbClr>
            </a:solidFill>
          </p:spPr>
          <p:txBody>
            <a:bodyPr/>
            <a:lstStyle/>
            <a:p/>
          </p:txBody>
        </p:sp>
        <p:sp>
          <p:nvSpPr>
            <p:cNvPr id="39" name="rc39"/>
            <p:cNvSpPr/>
            <p:nvPr/>
          </p:nvSpPr>
          <p:spPr>
            <a:xfrm>
              <a:off x="3791502" y="3540234"/>
              <a:ext cx="249522" cy="562462"/>
            </a:xfrm>
            <a:prstGeom prst="rect">
              <a:avLst/>
            </a:prstGeom>
            <a:solidFill>
              <a:srgbClr val="80BD41">
                <a:alpha val="100000"/>
              </a:srgbClr>
            </a:solidFill>
          </p:spPr>
          <p:txBody>
            <a:bodyPr/>
            <a:lstStyle/>
            <a:p/>
          </p:txBody>
        </p:sp>
        <p:sp>
          <p:nvSpPr>
            <p:cNvPr id="40" name="rc40"/>
            <p:cNvSpPr/>
            <p:nvPr/>
          </p:nvSpPr>
          <p:spPr>
            <a:xfrm>
              <a:off x="3791502" y="3287533"/>
              <a:ext cx="249522" cy="252700"/>
            </a:xfrm>
            <a:prstGeom prst="rect">
              <a:avLst/>
            </a:prstGeom>
            <a:solidFill>
              <a:srgbClr val="E2231A">
                <a:alpha val="100000"/>
              </a:srgbClr>
            </a:solidFill>
          </p:spPr>
          <p:txBody>
            <a:bodyPr/>
            <a:lstStyle/>
            <a:p/>
          </p:txBody>
        </p:sp>
        <p:sp>
          <p:nvSpPr>
            <p:cNvPr id="41" name="rc41"/>
            <p:cNvSpPr/>
            <p:nvPr/>
          </p:nvSpPr>
          <p:spPr>
            <a:xfrm>
              <a:off x="4068750" y="3540334"/>
              <a:ext cx="249522" cy="562362"/>
            </a:xfrm>
            <a:prstGeom prst="rect">
              <a:avLst/>
            </a:prstGeom>
            <a:solidFill>
              <a:srgbClr val="80BD41">
                <a:alpha val="100000"/>
              </a:srgbClr>
            </a:solidFill>
          </p:spPr>
          <p:txBody>
            <a:bodyPr/>
            <a:lstStyle/>
            <a:p/>
          </p:txBody>
        </p:sp>
        <p:sp>
          <p:nvSpPr>
            <p:cNvPr id="42" name="rc42"/>
            <p:cNvSpPr/>
            <p:nvPr/>
          </p:nvSpPr>
          <p:spPr>
            <a:xfrm>
              <a:off x="4068750" y="3263349"/>
              <a:ext cx="249522" cy="276984"/>
            </a:xfrm>
            <a:prstGeom prst="rect">
              <a:avLst/>
            </a:prstGeom>
            <a:solidFill>
              <a:srgbClr val="E2231A">
                <a:alpha val="100000"/>
              </a:srgbClr>
            </a:solidFill>
          </p:spPr>
          <p:txBody>
            <a:bodyPr/>
            <a:lstStyle/>
            <a:p/>
          </p:txBody>
        </p:sp>
        <p:sp>
          <p:nvSpPr>
            <p:cNvPr id="43" name="rc43"/>
            <p:cNvSpPr/>
            <p:nvPr/>
          </p:nvSpPr>
          <p:spPr>
            <a:xfrm>
              <a:off x="4345998" y="3507561"/>
              <a:ext cx="249522" cy="595135"/>
            </a:xfrm>
            <a:prstGeom prst="rect">
              <a:avLst/>
            </a:prstGeom>
            <a:solidFill>
              <a:srgbClr val="80BD41">
                <a:alpha val="100000"/>
              </a:srgbClr>
            </a:solidFill>
          </p:spPr>
          <p:txBody>
            <a:bodyPr/>
            <a:lstStyle/>
            <a:p/>
          </p:txBody>
        </p:sp>
        <p:sp>
          <p:nvSpPr>
            <p:cNvPr id="44" name="rc44"/>
            <p:cNvSpPr/>
            <p:nvPr/>
          </p:nvSpPr>
          <p:spPr>
            <a:xfrm>
              <a:off x="4345998" y="3240181"/>
              <a:ext cx="249522" cy="267380"/>
            </a:xfrm>
            <a:prstGeom prst="rect">
              <a:avLst/>
            </a:prstGeom>
            <a:solidFill>
              <a:srgbClr val="E2231A">
                <a:alpha val="100000"/>
              </a:srgbClr>
            </a:solidFill>
          </p:spPr>
          <p:txBody>
            <a:bodyPr/>
            <a:lstStyle/>
            <a:p/>
          </p:txBody>
        </p:sp>
        <p:sp>
          <p:nvSpPr>
            <p:cNvPr id="45" name="rc45"/>
            <p:cNvSpPr/>
            <p:nvPr/>
          </p:nvSpPr>
          <p:spPr>
            <a:xfrm>
              <a:off x="4623245" y="3438854"/>
              <a:ext cx="249522" cy="663842"/>
            </a:xfrm>
            <a:prstGeom prst="rect">
              <a:avLst/>
            </a:prstGeom>
            <a:solidFill>
              <a:srgbClr val="80BD41">
                <a:alpha val="100000"/>
              </a:srgbClr>
            </a:solidFill>
          </p:spPr>
          <p:txBody>
            <a:bodyPr/>
            <a:lstStyle/>
            <a:p/>
          </p:txBody>
        </p:sp>
        <p:sp>
          <p:nvSpPr>
            <p:cNvPr id="46" name="rc46"/>
            <p:cNvSpPr/>
            <p:nvPr/>
          </p:nvSpPr>
          <p:spPr>
            <a:xfrm>
              <a:off x="4623245" y="3217573"/>
              <a:ext cx="249522" cy="221280"/>
            </a:xfrm>
            <a:prstGeom prst="rect">
              <a:avLst/>
            </a:prstGeom>
            <a:solidFill>
              <a:srgbClr val="E2231A">
                <a:alpha val="100000"/>
              </a:srgbClr>
            </a:solidFill>
          </p:spPr>
          <p:txBody>
            <a:bodyPr/>
            <a:lstStyle/>
            <a:p/>
          </p:txBody>
        </p:sp>
        <p:sp>
          <p:nvSpPr>
            <p:cNvPr id="47" name="rc47"/>
            <p:cNvSpPr/>
            <p:nvPr/>
          </p:nvSpPr>
          <p:spPr>
            <a:xfrm>
              <a:off x="4900493" y="3373528"/>
              <a:ext cx="249522" cy="729168"/>
            </a:xfrm>
            <a:prstGeom prst="rect">
              <a:avLst/>
            </a:prstGeom>
            <a:solidFill>
              <a:srgbClr val="80BD41">
                <a:alpha val="100000"/>
              </a:srgbClr>
            </a:solidFill>
          </p:spPr>
          <p:txBody>
            <a:bodyPr/>
            <a:lstStyle/>
            <a:p/>
          </p:txBody>
        </p:sp>
        <p:sp>
          <p:nvSpPr>
            <p:cNvPr id="48" name="rc48"/>
            <p:cNvSpPr/>
            <p:nvPr/>
          </p:nvSpPr>
          <p:spPr>
            <a:xfrm>
              <a:off x="4900493" y="3191235"/>
              <a:ext cx="249522" cy="182292"/>
            </a:xfrm>
            <a:prstGeom prst="rect">
              <a:avLst/>
            </a:prstGeom>
            <a:solidFill>
              <a:srgbClr val="E2231A">
                <a:alpha val="100000"/>
              </a:srgbClr>
            </a:solidFill>
          </p:spPr>
          <p:txBody>
            <a:bodyPr/>
            <a:lstStyle/>
            <a:p/>
          </p:txBody>
        </p:sp>
        <p:sp>
          <p:nvSpPr>
            <p:cNvPr id="49" name="rc49"/>
            <p:cNvSpPr/>
            <p:nvPr/>
          </p:nvSpPr>
          <p:spPr>
            <a:xfrm>
              <a:off x="5177741" y="3355247"/>
              <a:ext cx="249522" cy="747449"/>
            </a:xfrm>
            <a:prstGeom prst="rect">
              <a:avLst/>
            </a:prstGeom>
            <a:solidFill>
              <a:srgbClr val="80BD41">
                <a:alpha val="100000"/>
              </a:srgbClr>
            </a:solidFill>
          </p:spPr>
          <p:txBody>
            <a:bodyPr/>
            <a:lstStyle/>
            <a:p/>
          </p:txBody>
        </p:sp>
        <p:sp>
          <p:nvSpPr>
            <p:cNvPr id="50" name="rc50"/>
            <p:cNvSpPr/>
            <p:nvPr/>
          </p:nvSpPr>
          <p:spPr>
            <a:xfrm>
              <a:off x="5177741" y="3168385"/>
              <a:ext cx="249522" cy="186862"/>
            </a:xfrm>
            <a:prstGeom prst="rect">
              <a:avLst/>
            </a:prstGeom>
            <a:solidFill>
              <a:srgbClr val="E2231A">
                <a:alpha val="100000"/>
              </a:srgbClr>
            </a:solidFill>
          </p:spPr>
          <p:txBody>
            <a:bodyPr/>
            <a:lstStyle/>
            <a:p/>
          </p:txBody>
        </p:sp>
        <p:sp>
          <p:nvSpPr>
            <p:cNvPr id="51" name="rc51"/>
            <p:cNvSpPr/>
            <p:nvPr/>
          </p:nvSpPr>
          <p:spPr>
            <a:xfrm>
              <a:off x="5454988" y="3289235"/>
              <a:ext cx="249522" cy="813461"/>
            </a:xfrm>
            <a:prstGeom prst="rect">
              <a:avLst/>
            </a:prstGeom>
            <a:solidFill>
              <a:srgbClr val="80BD41">
                <a:alpha val="100000"/>
              </a:srgbClr>
            </a:solidFill>
          </p:spPr>
          <p:txBody>
            <a:bodyPr/>
            <a:lstStyle/>
            <a:p/>
          </p:txBody>
        </p:sp>
        <p:sp>
          <p:nvSpPr>
            <p:cNvPr id="52" name="rc52"/>
            <p:cNvSpPr/>
            <p:nvPr/>
          </p:nvSpPr>
          <p:spPr>
            <a:xfrm>
              <a:off x="5454988" y="3145683"/>
              <a:ext cx="249522" cy="143551"/>
            </a:xfrm>
            <a:prstGeom prst="rect">
              <a:avLst/>
            </a:prstGeom>
            <a:solidFill>
              <a:srgbClr val="E2231A">
                <a:alpha val="100000"/>
              </a:srgbClr>
            </a:solidFill>
          </p:spPr>
          <p:txBody>
            <a:bodyPr/>
            <a:lstStyle/>
            <a:p/>
          </p:txBody>
        </p:sp>
        <p:sp>
          <p:nvSpPr>
            <p:cNvPr id="53" name="rc53"/>
            <p:cNvSpPr/>
            <p:nvPr/>
          </p:nvSpPr>
          <p:spPr>
            <a:xfrm>
              <a:off x="5732236" y="3359179"/>
              <a:ext cx="249522" cy="743517"/>
            </a:xfrm>
            <a:prstGeom prst="rect">
              <a:avLst/>
            </a:prstGeom>
            <a:solidFill>
              <a:srgbClr val="80BD41">
                <a:alpha val="100000"/>
              </a:srgbClr>
            </a:solidFill>
          </p:spPr>
          <p:txBody>
            <a:bodyPr/>
            <a:lstStyle/>
            <a:p/>
          </p:txBody>
        </p:sp>
        <p:sp>
          <p:nvSpPr>
            <p:cNvPr id="54" name="rc54"/>
            <p:cNvSpPr/>
            <p:nvPr/>
          </p:nvSpPr>
          <p:spPr>
            <a:xfrm>
              <a:off x="5732236" y="3124384"/>
              <a:ext cx="249522" cy="234795"/>
            </a:xfrm>
            <a:prstGeom prst="rect">
              <a:avLst/>
            </a:prstGeom>
            <a:solidFill>
              <a:srgbClr val="E2231A">
                <a:alpha val="100000"/>
              </a:srgbClr>
            </a:solidFill>
          </p:spPr>
          <p:txBody>
            <a:bodyPr/>
            <a:lstStyle/>
            <a:p/>
          </p:txBody>
        </p:sp>
        <p:sp>
          <p:nvSpPr>
            <p:cNvPr id="55" name="rc55"/>
            <p:cNvSpPr/>
            <p:nvPr/>
          </p:nvSpPr>
          <p:spPr>
            <a:xfrm>
              <a:off x="6009484" y="3286097"/>
              <a:ext cx="249522" cy="816599"/>
            </a:xfrm>
            <a:prstGeom prst="rect">
              <a:avLst/>
            </a:prstGeom>
            <a:solidFill>
              <a:srgbClr val="80BD41">
                <a:alpha val="100000"/>
              </a:srgbClr>
            </a:solidFill>
          </p:spPr>
          <p:txBody>
            <a:bodyPr/>
            <a:lstStyle/>
            <a:p/>
          </p:txBody>
        </p:sp>
        <p:sp>
          <p:nvSpPr>
            <p:cNvPr id="56" name="rc56"/>
            <p:cNvSpPr/>
            <p:nvPr/>
          </p:nvSpPr>
          <p:spPr>
            <a:xfrm>
              <a:off x="6009484" y="3106844"/>
              <a:ext cx="249522" cy="179253"/>
            </a:xfrm>
            <a:prstGeom prst="rect">
              <a:avLst/>
            </a:prstGeom>
            <a:solidFill>
              <a:srgbClr val="E2231A">
                <a:alpha val="100000"/>
              </a:srgbClr>
            </a:solidFill>
          </p:spPr>
          <p:txBody>
            <a:bodyPr/>
            <a:lstStyle/>
            <a:p/>
          </p:txBody>
        </p:sp>
        <p:sp>
          <p:nvSpPr>
            <p:cNvPr id="57" name="rc57"/>
            <p:cNvSpPr/>
            <p:nvPr/>
          </p:nvSpPr>
          <p:spPr>
            <a:xfrm>
              <a:off x="6286731" y="3324142"/>
              <a:ext cx="249522" cy="778554"/>
            </a:xfrm>
            <a:prstGeom prst="rect">
              <a:avLst/>
            </a:prstGeom>
            <a:solidFill>
              <a:srgbClr val="80BD41">
                <a:alpha val="100000"/>
              </a:srgbClr>
            </a:solidFill>
          </p:spPr>
          <p:txBody>
            <a:bodyPr/>
            <a:lstStyle/>
            <a:p/>
          </p:txBody>
        </p:sp>
        <p:sp>
          <p:nvSpPr>
            <p:cNvPr id="58" name="rc58"/>
            <p:cNvSpPr/>
            <p:nvPr/>
          </p:nvSpPr>
          <p:spPr>
            <a:xfrm>
              <a:off x="6286731" y="3091587"/>
              <a:ext cx="249522" cy="232555"/>
            </a:xfrm>
            <a:prstGeom prst="rect">
              <a:avLst/>
            </a:prstGeom>
            <a:solidFill>
              <a:srgbClr val="E2231A">
                <a:alpha val="100000"/>
              </a:srgbClr>
            </a:solidFill>
          </p:spPr>
          <p:txBody>
            <a:bodyPr/>
            <a:lstStyle/>
            <a:p/>
          </p:txBody>
        </p:sp>
        <p:sp>
          <p:nvSpPr>
            <p:cNvPr id="59" name="rc59"/>
            <p:cNvSpPr/>
            <p:nvPr/>
          </p:nvSpPr>
          <p:spPr>
            <a:xfrm>
              <a:off x="6563979" y="3291542"/>
              <a:ext cx="249522" cy="811154"/>
            </a:xfrm>
            <a:prstGeom prst="rect">
              <a:avLst/>
            </a:prstGeom>
            <a:solidFill>
              <a:srgbClr val="80BD41">
                <a:alpha val="100000"/>
              </a:srgbClr>
            </a:solidFill>
          </p:spPr>
          <p:txBody>
            <a:bodyPr/>
            <a:lstStyle/>
            <a:p/>
          </p:txBody>
        </p:sp>
        <p:sp>
          <p:nvSpPr>
            <p:cNvPr id="60" name="rc60"/>
            <p:cNvSpPr/>
            <p:nvPr/>
          </p:nvSpPr>
          <p:spPr>
            <a:xfrm>
              <a:off x="6563979" y="3075919"/>
              <a:ext cx="249522" cy="215623"/>
            </a:xfrm>
            <a:prstGeom prst="rect">
              <a:avLst/>
            </a:prstGeom>
            <a:solidFill>
              <a:srgbClr val="E2231A">
                <a:alpha val="100000"/>
              </a:srgbClr>
            </a:solidFill>
          </p:spPr>
          <p:txBody>
            <a:bodyPr/>
            <a:lstStyle/>
            <a:p/>
          </p:txBody>
        </p:sp>
        <p:sp>
          <p:nvSpPr>
            <p:cNvPr id="61" name="rc61"/>
            <p:cNvSpPr/>
            <p:nvPr/>
          </p:nvSpPr>
          <p:spPr>
            <a:xfrm>
              <a:off x="6841227" y="3278834"/>
              <a:ext cx="249522" cy="823862"/>
            </a:xfrm>
            <a:prstGeom prst="rect">
              <a:avLst/>
            </a:prstGeom>
            <a:solidFill>
              <a:srgbClr val="80BD41">
                <a:alpha val="100000"/>
              </a:srgbClr>
            </a:solidFill>
          </p:spPr>
          <p:txBody>
            <a:bodyPr/>
            <a:lstStyle/>
            <a:p/>
          </p:txBody>
        </p:sp>
        <p:sp>
          <p:nvSpPr>
            <p:cNvPr id="62" name="rc62"/>
            <p:cNvSpPr/>
            <p:nvPr/>
          </p:nvSpPr>
          <p:spPr>
            <a:xfrm>
              <a:off x="6841227" y="3059833"/>
              <a:ext cx="249522" cy="219001"/>
            </a:xfrm>
            <a:prstGeom prst="rect">
              <a:avLst/>
            </a:prstGeom>
            <a:solidFill>
              <a:srgbClr val="E2231A">
                <a:alpha val="100000"/>
              </a:srgbClr>
            </a:solidFill>
          </p:spPr>
          <p:txBody>
            <a:bodyPr/>
            <a:lstStyle/>
            <a:p/>
          </p:txBody>
        </p:sp>
        <p:sp>
          <p:nvSpPr>
            <p:cNvPr id="63" name="rc63"/>
            <p:cNvSpPr/>
            <p:nvPr/>
          </p:nvSpPr>
          <p:spPr>
            <a:xfrm>
              <a:off x="7118474" y="3254018"/>
              <a:ext cx="249522" cy="848678"/>
            </a:xfrm>
            <a:prstGeom prst="rect">
              <a:avLst/>
            </a:prstGeom>
            <a:solidFill>
              <a:srgbClr val="80BD41">
                <a:alpha val="100000"/>
              </a:srgbClr>
            </a:solidFill>
          </p:spPr>
          <p:txBody>
            <a:bodyPr/>
            <a:lstStyle/>
            <a:p/>
          </p:txBody>
        </p:sp>
        <p:sp>
          <p:nvSpPr>
            <p:cNvPr id="64" name="rc64"/>
            <p:cNvSpPr/>
            <p:nvPr/>
          </p:nvSpPr>
          <p:spPr>
            <a:xfrm>
              <a:off x="7118474" y="3041848"/>
              <a:ext cx="249522" cy="212170"/>
            </a:xfrm>
            <a:prstGeom prst="rect">
              <a:avLst/>
            </a:prstGeom>
            <a:solidFill>
              <a:srgbClr val="E2231A">
                <a:alpha val="100000"/>
              </a:srgbClr>
            </a:solidFill>
          </p:spPr>
          <p:txBody>
            <a:bodyPr/>
            <a:lstStyle/>
            <a:p/>
          </p:txBody>
        </p:sp>
        <p:sp>
          <p:nvSpPr>
            <p:cNvPr id="65" name="rc65"/>
            <p:cNvSpPr/>
            <p:nvPr/>
          </p:nvSpPr>
          <p:spPr>
            <a:xfrm>
              <a:off x="7395722" y="3389756"/>
              <a:ext cx="249522" cy="712940"/>
            </a:xfrm>
            <a:prstGeom prst="rect">
              <a:avLst/>
            </a:prstGeom>
            <a:solidFill>
              <a:srgbClr val="80BD41">
                <a:alpha val="100000"/>
              </a:srgbClr>
            </a:solidFill>
          </p:spPr>
          <p:txBody>
            <a:bodyPr/>
            <a:lstStyle/>
            <a:p/>
          </p:txBody>
        </p:sp>
        <p:sp>
          <p:nvSpPr>
            <p:cNvPr id="66" name="rc66"/>
            <p:cNvSpPr/>
            <p:nvPr/>
          </p:nvSpPr>
          <p:spPr>
            <a:xfrm>
              <a:off x="7395722" y="3005865"/>
              <a:ext cx="249522" cy="383891"/>
            </a:xfrm>
            <a:prstGeom prst="rect">
              <a:avLst/>
            </a:prstGeom>
            <a:solidFill>
              <a:srgbClr val="E2231A">
                <a:alpha val="100000"/>
              </a:srgbClr>
            </a:solidFill>
          </p:spPr>
          <p:txBody>
            <a:bodyPr/>
            <a:lstStyle/>
            <a:p/>
          </p:txBody>
        </p:sp>
        <p:sp>
          <p:nvSpPr>
            <p:cNvPr id="67" name="rc67"/>
            <p:cNvSpPr/>
            <p:nvPr/>
          </p:nvSpPr>
          <p:spPr>
            <a:xfrm>
              <a:off x="7672970" y="3196695"/>
              <a:ext cx="249522" cy="906001"/>
            </a:xfrm>
            <a:prstGeom prst="rect">
              <a:avLst/>
            </a:prstGeom>
            <a:solidFill>
              <a:srgbClr val="80BD41">
                <a:alpha val="100000"/>
              </a:srgbClr>
            </a:solidFill>
          </p:spPr>
          <p:txBody>
            <a:bodyPr/>
            <a:lstStyle/>
            <a:p/>
          </p:txBody>
        </p:sp>
        <p:sp>
          <p:nvSpPr>
            <p:cNvPr id="68" name="rc68"/>
            <p:cNvSpPr/>
            <p:nvPr/>
          </p:nvSpPr>
          <p:spPr>
            <a:xfrm>
              <a:off x="7672970" y="2970195"/>
              <a:ext cx="249522" cy="226500"/>
            </a:xfrm>
            <a:prstGeom prst="rect">
              <a:avLst/>
            </a:prstGeom>
            <a:solidFill>
              <a:srgbClr val="E2231A">
                <a:alpha val="100000"/>
              </a:srgbClr>
            </a:solidFill>
          </p:spPr>
          <p:txBody>
            <a:bodyPr/>
            <a:lstStyle/>
            <a:p/>
          </p:txBody>
        </p:sp>
        <p:sp>
          <p:nvSpPr>
            <p:cNvPr id="69" name="rc69"/>
            <p:cNvSpPr/>
            <p:nvPr/>
          </p:nvSpPr>
          <p:spPr>
            <a:xfrm>
              <a:off x="7950217" y="3164687"/>
              <a:ext cx="249522" cy="938009"/>
            </a:xfrm>
            <a:prstGeom prst="rect">
              <a:avLst/>
            </a:prstGeom>
            <a:solidFill>
              <a:srgbClr val="80BD41">
                <a:alpha val="100000"/>
              </a:srgbClr>
            </a:solidFill>
          </p:spPr>
          <p:txBody>
            <a:bodyPr/>
            <a:lstStyle/>
            <a:p/>
          </p:txBody>
        </p:sp>
        <p:sp>
          <p:nvSpPr>
            <p:cNvPr id="70" name="rc70"/>
            <p:cNvSpPr/>
            <p:nvPr/>
          </p:nvSpPr>
          <p:spPr>
            <a:xfrm>
              <a:off x="7950217" y="2944660"/>
              <a:ext cx="249522" cy="220026"/>
            </a:xfrm>
            <a:prstGeom prst="rect">
              <a:avLst/>
            </a:prstGeom>
            <a:solidFill>
              <a:srgbClr val="E2231A">
                <a:alpha val="100000"/>
              </a:srgbClr>
            </a:solidFill>
          </p:spPr>
          <p:txBody>
            <a:bodyPr/>
            <a:lstStyle/>
            <a:p/>
          </p:txBody>
        </p:sp>
        <p:sp>
          <p:nvSpPr>
            <p:cNvPr id="71" name="pl71"/>
            <p:cNvSpPr/>
            <p:nvPr/>
          </p:nvSpPr>
          <p:spPr>
            <a:xfrm>
              <a:off x="1421035" y="1641868"/>
              <a:ext cx="6653943" cy="1389644"/>
            </a:xfrm>
            <a:custGeom>
              <a:avLst/>
              <a:pathLst>
                <a:path w="6653943" h="1389644">
                  <a:moveTo>
                    <a:pt x="0" y="1389644"/>
                  </a:moveTo>
                  <a:lnTo>
                    <a:pt x="277247" y="1331742"/>
                  </a:lnTo>
                  <a:lnTo>
                    <a:pt x="554495" y="1273840"/>
                  </a:lnTo>
                  <a:lnTo>
                    <a:pt x="831742" y="1215938"/>
                  </a:lnTo>
                  <a:lnTo>
                    <a:pt x="1108990" y="1158036"/>
                  </a:lnTo>
                  <a:lnTo>
                    <a:pt x="1386238" y="1100135"/>
                  </a:lnTo>
                  <a:lnTo>
                    <a:pt x="1663485" y="926429"/>
                  </a:lnTo>
                  <a:lnTo>
                    <a:pt x="1940733" y="723773"/>
                  </a:lnTo>
                  <a:lnTo>
                    <a:pt x="2217981" y="550067"/>
                  </a:lnTo>
                  <a:lnTo>
                    <a:pt x="2495228" y="463214"/>
                  </a:lnTo>
                  <a:lnTo>
                    <a:pt x="2772476" y="521116"/>
                  </a:lnTo>
                  <a:lnTo>
                    <a:pt x="3049724" y="463214"/>
                  </a:lnTo>
                  <a:lnTo>
                    <a:pt x="3326971" y="289509"/>
                  </a:lnTo>
                  <a:lnTo>
                    <a:pt x="3604219" y="144754"/>
                  </a:lnTo>
                  <a:lnTo>
                    <a:pt x="3881467" y="144754"/>
                  </a:lnTo>
                  <a:lnTo>
                    <a:pt x="4158714" y="0"/>
                  </a:lnTo>
                  <a:lnTo>
                    <a:pt x="4435962" y="260558"/>
                  </a:lnTo>
                  <a:lnTo>
                    <a:pt x="4713210" y="86852"/>
                  </a:lnTo>
                  <a:lnTo>
                    <a:pt x="4990457" y="231607"/>
                  </a:lnTo>
                  <a:lnTo>
                    <a:pt x="5267705" y="173705"/>
                  </a:lnTo>
                  <a:lnTo>
                    <a:pt x="5544953" y="173705"/>
                  </a:lnTo>
                  <a:lnTo>
                    <a:pt x="5822200" y="144754"/>
                  </a:lnTo>
                  <a:lnTo>
                    <a:pt x="6099448" y="579018"/>
                  </a:lnTo>
                  <a:lnTo>
                    <a:pt x="6376696" y="144754"/>
                  </a:lnTo>
                  <a:lnTo>
                    <a:pt x="6653943" y="115803"/>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3" name="tx73"/>
            <p:cNvSpPr/>
            <p:nvPr/>
          </p:nvSpPr>
          <p:spPr>
            <a:xfrm>
              <a:off x="2746983"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1329607" y="3344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0.57</a:t>
              </a:r>
            </a:p>
          </p:txBody>
        </p:sp>
        <p:sp>
          <p:nvSpPr>
            <p:cNvPr id="83" name="tx83"/>
            <p:cNvSpPr/>
            <p:nvPr/>
          </p:nvSpPr>
          <p:spPr>
            <a:xfrm>
              <a:off x="2715845" y="3244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0.66</a:t>
              </a:r>
            </a:p>
          </p:txBody>
        </p:sp>
        <p:sp>
          <p:nvSpPr>
            <p:cNvPr id="84" name="tx84"/>
            <p:cNvSpPr/>
            <p:nvPr/>
          </p:nvSpPr>
          <p:spPr>
            <a:xfrm>
              <a:off x="4102084" y="3127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0.77</a:t>
              </a:r>
            </a:p>
          </p:txBody>
        </p:sp>
        <p:sp>
          <p:nvSpPr>
            <p:cNvPr id="85" name="tx85"/>
            <p:cNvSpPr/>
            <p:nvPr/>
          </p:nvSpPr>
          <p:spPr>
            <a:xfrm>
              <a:off x="5488322" y="3009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86" name="tx86"/>
            <p:cNvSpPr/>
            <p:nvPr/>
          </p:nvSpPr>
          <p:spPr>
            <a:xfrm>
              <a:off x="6597312" y="2939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7" name="tx87"/>
            <p:cNvSpPr/>
            <p:nvPr/>
          </p:nvSpPr>
          <p:spPr>
            <a:xfrm>
              <a:off x="6874560" y="292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0.96</a:t>
              </a:r>
            </a:p>
          </p:txBody>
        </p:sp>
        <p:sp>
          <p:nvSpPr>
            <p:cNvPr id="88" name="tx88"/>
            <p:cNvSpPr/>
            <p:nvPr/>
          </p:nvSpPr>
          <p:spPr>
            <a:xfrm>
              <a:off x="7151808" y="29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9" name="tx89"/>
            <p:cNvSpPr/>
            <p:nvPr/>
          </p:nvSpPr>
          <p:spPr>
            <a:xfrm>
              <a:off x="7429055" y="2869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0" name="tx90"/>
            <p:cNvSpPr/>
            <p:nvPr/>
          </p:nvSpPr>
          <p:spPr>
            <a:xfrm>
              <a:off x="7706303" y="2834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a:t>
              </a:r>
            </a:p>
          </p:txBody>
        </p:sp>
        <p:sp>
          <p:nvSpPr>
            <p:cNvPr id="91" name="tx91"/>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2" name="pl92"/>
            <p:cNvSpPr/>
            <p:nvPr/>
          </p:nvSpPr>
          <p:spPr>
            <a:xfrm>
              <a:off x="1421035"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952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3" name="tx103"/>
            <p:cNvSpPr/>
            <p:nvPr/>
          </p:nvSpPr>
          <p:spPr>
            <a:xfrm>
              <a:off x="1329607" y="3641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04" name="tx104"/>
            <p:cNvSpPr/>
            <p:nvPr/>
          </p:nvSpPr>
          <p:spPr>
            <a:xfrm>
              <a:off x="2715845" y="38979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05" name="tx105"/>
            <p:cNvSpPr/>
            <p:nvPr/>
          </p:nvSpPr>
          <p:spPr>
            <a:xfrm>
              <a:off x="2715845" y="35368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06" name="tx106"/>
            <p:cNvSpPr/>
            <p:nvPr/>
          </p:nvSpPr>
          <p:spPr>
            <a:xfrm>
              <a:off x="4102084" y="3786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7" name="tx107"/>
            <p:cNvSpPr/>
            <p:nvPr/>
          </p:nvSpPr>
          <p:spPr>
            <a:xfrm>
              <a:off x="4102084" y="3366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08" name="tx108"/>
            <p:cNvSpPr/>
            <p:nvPr/>
          </p:nvSpPr>
          <p:spPr>
            <a:xfrm>
              <a:off x="5488322" y="3660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09" name="tx109"/>
            <p:cNvSpPr/>
            <p:nvPr/>
          </p:nvSpPr>
          <p:spPr>
            <a:xfrm>
              <a:off x="5488322" y="3182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0" name="tx110"/>
            <p:cNvSpPr/>
            <p:nvPr/>
          </p:nvSpPr>
          <p:spPr>
            <a:xfrm>
              <a:off x="6597312" y="36620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1" name="tx111"/>
            <p:cNvSpPr/>
            <p:nvPr/>
          </p:nvSpPr>
          <p:spPr>
            <a:xfrm>
              <a:off x="6623438" y="31486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2" name="tx112"/>
            <p:cNvSpPr/>
            <p:nvPr/>
          </p:nvSpPr>
          <p:spPr>
            <a:xfrm>
              <a:off x="6874560" y="3655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3" name="tx113"/>
            <p:cNvSpPr/>
            <p:nvPr/>
          </p:nvSpPr>
          <p:spPr>
            <a:xfrm>
              <a:off x="6900686" y="31342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4" name="tx114"/>
            <p:cNvSpPr/>
            <p:nvPr/>
          </p:nvSpPr>
          <p:spPr>
            <a:xfrm>
              <a:off x="7151808" y="3643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5" name="tx115"/>
            <p:cNvSpPr/>
            <p:nvPr/>
          </p:nvSpPr>
          <p:spPr>
            <a:xfrm>
              <a:off x="7177933" y="3112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6" name="tx116"/>
            <p:cNvSpPr/>
            <p:nvPr/>
          </p:nvSpPr>
          <p:spPr>
            <a:xfrm>
              <a:off x="7429055" y="3711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7" name="tx117"/>
            <p:cNvSpPr/>
            <p:nvPr/>
          </p:nvSpPr>
          <p:spPr>
            <a:xfrm>
              <a:off x="7429055" y="31627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18" name="tx118"/>
            <p:cNvSpPr/>
            <p:nvPr/>
          </p:nvSpPr>
          <p:spPr>
            <a:xfrm>
              <a:off x="7706303" y="3614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9" name="tx119"/>
            <p:cNvSpPr/>
            <p:nvPr/>
          </p:nvSpPr>
          <p:spPr>
            <a:xfrm>
              <a:off x="7706303" y="3048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0" name="tx120"/>
            <p:cNvSpPr/>
            <p:nvPr/>
          </p:nvSpPr>
          <p:spPr>
            <a:xfrm>
              <a:off x="7983551" y="3598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1" name="tx121"/>
            <p:cNvSpPr/>
            <p:nvPr/>
          </p:nvSpPr>
          <p:spPr>
            <a:xfrm>
              <a:off x="8009676" y="30196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646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77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2954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Niger, 2000-2024</a:t>
              </a:r>
            </a:p>
          </p:txBody>
        </p:sp>
        <p:sp>
          <p:nvSpPr>
            <p:cNvPr id="150" name="pl150"/>
            <p:cNvSpPr/>
            <p:nvPr/>
          </p:nvSpPr>
          <p:spPr>
            <a:xfrm>
              <a:off x="22225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749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274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98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87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011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36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4605314" cy="167191"/>
            </a:xfrm>
            <a:prstGeom prst="rect">
              <a:avLst/>
            </a:prstGeom>
            <a:solidFill>
              <a:srgbClr val="80BD41">
                <a:alpha val="100000"/>
              </a:srgbClr>
            </a:solidFill>
          </p:spPr>
          <p:txBody>
            <a:bodyPr/>
            <a:lstStyle/>
            <a:p/>
          </p:txBody>
        </p:sp>
        <p:sp>
          <p:nvSpPr>
            <p:cNvPr id="162" name="rc162"/>
            <p:cNvSpPr/>
            <p:nvPr/>
          </p:nvSpPr>
          <p:spPr>
            <a:xfrm>
              <a:off x="5901588" y="5889059"/>
              <a:ext cx="1224196" cy="167191"/>
            </a:xfrm>
            <a:prstGeom prst="rect">
              <a:avLst/>
            </a:prstGeom>
            <a:solidFill>
              <a:srgbClr val="E2231A">
                <a:alpha val="100000"/>
              </a:srgbClr>
            </a:solidFill>
          </p:spPr>
          <p:txBody>
            <a:bodyPr/>
            <a:lstStyle/>
            <a:p/>
          </p:txBody>
        </p:sp>
        <p:sp>
          <p:nvSpPr>
            <p:cNvPr id="163" name="rc163"/>
            <p:cNvSpPr/>
            <p:nvPr/>
          </p:nvSpPr>
          <p:spPr>
            <a:xfrm>
              <a:off x="1296273" y="5680069"/>
              <a:ext cx="5143805" cy="167191"/>
            </a:xfrm>
            <a:prstGeom prst="rect">
              <a:avLst/>
            </a:prstGeom>
            <a:solidFill>
              <a:srgbClr val="80BD41">
                <a:alpha val="100000"/>
              </a:srgbClr>
            </a:solidFill>
          </p:spPr>
          <p:txBody>
            <a:bodyPr/>
            <a:lstStyle/>
            <a:p/>
          </p:txBody>
        </p:sp>
        <p:sp>
          <p:nvSpPr>
            <p:cNvPr id="164" name="rc164"/>
            <p:cNvSpPr/>
            <p:nvPr/>
          </p:nvSpPr>
          <p:spPr>
            <a:xfrm>
              <a:off x="6440079" y="5680069"/>
              <a:ext cx="1285951" cy="167191"/>
            </a:xfrm>
            <a:prstGeom prst="rect">
              <a:avLst/>
            </a:prstGeom>
            <a:solidFill>
              <a:srgbClr val="E2231A">
                <a:alpha val="100000"/>
              </a:srgbClr>
            </a:solidFill>
          </p:spPr>
          <p:txBody>
            <a:bodyPr/>
            <a:lstStyle/>
            <a:p/>
          </p:txBody>
        </p:sp>
        <p:sp>
          <p:nvSpPr>
            <p:cNvPr id="165" name="rc165"/>
            <p:cNvSpPr/>
            <p:nvPr/>
          </p:nvSpPr>
          <p:spPr>
            <a:xfrm>
              <a:off x="1296273" y="5471080"/>
              <a:ext cx="5325531" cy="167191"/>
            </a:xfrm>
            <a:prstGeom prst="rect">
              <a:avLst/>
            </a:prstGeom>
            <a:solidFill>
              <a:srgbClr val="80BD41">
                <a:alpha val="100000"/>
              </a:srgbClr>
            </a:solidFill>
          </p:spPr>
          <p:txBody>
            <a:bodyPr/>
            <a:lstStyle/>
            <a:p/>
          </p:txBody>
        </p:sp>
        <p:sp>
          <p:nvSpPr>
            <p:cNvPr id="166" name="rc166"/>
            <p:cNvSpPr/>
            <p:nvPr/>
          </p:nvSpPr>
          <p:spPr>
            <a:xfrm>
              <a:off x="6621805" y="5471080"/>
              <a:ext cx="1249198" cy="167191"/>
            </a:xfrm>
            <a:prstGeom prst="rect">
              <a:avLst/>
            </a:prstGeom>
            <a:solidFill>
              <a:srgbClr val="E2231A">
                <a:alpha val="100000"/>
              </a:srgbClr>
            </a:solidFill>
          </p:spPr>
          <p:txBody>
            <a:bodyPr/>
            <a:lstStyle/>
            <a:p/>
          </p:txBody>
        </p:sp>
        <p:sp>
          <p:nvSpPr>
            <p:cNvPr id="167" name="tx167"/>
            <p:cNvSpPr/>
            <p:nvPr/>
          </p:nvSpPr>
          <p:spPr>
            <a:xfrm>
              <a:off x="7304734"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0.94</a:t>
              </a:r>
            </a:p>
          </p:txBody>
        </p:sp>
        <p:sp>
          <p:nvSpPr>
            <p:cNvPr id="168" name="tx168"/>
            <p:cNvSpPr/>
            <p:nvPr/>
          </p:nvSpPr>
          <p:spPr>
            <a:xfrm>
              <a:off x="79349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9" name="tx169"/>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0" name="tx170"/>
            <p:cNvSpPr/>
            <p:nvPr/>
          </p:nvSpPr>
          <p:spPr>
            <a:xfrm>
              <a:off x="34934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71" name="tx171"/>
            <p:cNvSpPr/>
            <p:nvPr/>
          </p:nvSpPr>
          <p:spPr>
            <a:xfrm>
              <a:off x="643833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2" name="tx172"/>
            <p:cNvSpPr/>
            <p:nvPr/>
          </p:nvSpPr>
          <p:spPr>
            <a:xfrm>
              <a:off x="376268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3" name="tx173"/>
            <p:cNvSpPr/>
            <p:nvPr/>
          </p:nvSpPr>
          <p:spPr>
            <a:xfrm>
              <a:off x="69775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0.21</a:t>
              </a:r>
            </a:p>
          </p:txBody>
        </p:sp>
        <p:sp>
          <p:nvSpPr>
            <p:cNvPr id="174" name="tx174"/>
            <p:cNvSpPr/>
            <p:nvPr/>
          </p:nvSpPr>
          <p:spPr>
            <a:xfrm>
              <a:off x="385354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75" name="tx175"/>
            <p:cNvSpPr/>
            <p:nvPr/>
          </p:nvSpPr>
          <p:spPr>
            <a:xfrm>
              <a:off x="717105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0" name="tx180"/>
            <p:cNvSpPr/>
            <p:nvPr/>
          </p:nvSpPr>
          <p:spPr>
            <a:xfrm>
              <a:off x="2974038" y="6158495"/>
              <a:ext cx="349386"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 M</a:t>
              </a:r>
            </a:p>
          </p:txBody>
        </p:sp>
        <p:sp>
          <p:nvSpPr>
            <p:cNvPr id="181" name="tx181"/>
            <p:cNvSpPr/>
            <p:nvPr/>
          </p:nvSpPr>
          <p:spPr>
            <a:xfrm>
              <a:off x="482649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 M</a:t>
              </a:r>
            </a:p>
          </p:txBody>
        </p:sp>
        <p:sp>
          <p:nvSpPr>
            <p:cNvPr id="182" name="tx182"/>
            <p:cNvSpPr/>
            <p:nvPr/>
          </p:nvSpPr>
          <p:spPr>
            <a:xfrm>
              <a:off x="667895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 M</a:t>
              </a:r>
            </a:p>
          </p:txBody>
        </p:sp>
        <p:sp>
          <p:nvSpPr>
            <p:cNvPr id="183" name="tx18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(81%) was higher than in 2019 (79%).
The number of children vaccinated with MCV1 increased 16% compared to in 2019.
The number of surviving infants increased approximately 13%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8959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2720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6482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024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5840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79601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336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021350"/>
              <a:ext cx="487582" cy="299438"/>
            </a:xfrm>
            <a:prstGeom prst="rect">
              <a:avLst/>
            </a:prstGeom>
            <a:solidFill>
              <a:srgbClr val="1CABE2">
                <a:alpha val="100000"/>
              </a:srgbClr>
            </a:solidFill>
          </p:spPr>
          <p:txBody>
            <a:bodyPr/>
            <a:lstStyle/>
            <a:p/>
          </p:txBody>
        </p:sp>
        <p:sp>
          <p:nvSpPr>
            <p:cNvPr id="26" name="rc26"/>
            <p:cNvSpPr/>
            <p:nvPr/>
          </p:nvSpPr>
          <p:spPr>
            <a:xfrm>
              <a:off x="1511566" y="4921874"/>
              <a:ext cx="487582" cy="398914"/>
            </a:xfrm>
            <a:prstGeom prst="rect">
              <a:avLst/>
            </a:prstGeom>
            <a:solidFill>
              <a:srgbClr val="1CABE2">
                <a:alpha val="100000"/>
              </a:srgbClr>
            </a:solidFill>
          </p:spPr>
          <p:txBody>
            <a:bodyPr/>
            <a:lstStyle/>
            <a:p/>
          </p:txBody>
        </p:sp>
        <p:sp>
          <p:nvSpPr>
            <p:cNvPr id="27" name="rc27"/>
            <p:cNvSpPr/>
            <p:nvPr/>
          </p:nvSpPr>
          <p:spPr>
            <a:xfrm>
              <a:off x="2053324" y="5130421"/>
              <a:ext cx="487582" cy="190367"/>
            </a:xfrm>
            <a:prstGeom prst="rect">
              <a:avLst/>
            </a:prstGeom>
            <a:solidFill>
              <a:srgbClr val="1CABE2">
                <a:alpha val="100000"/>
              </a:srgbClr>
            </a:solidFill>
          </p:spPr>
          <p:txBody>
            <a:bodyPr/>
            <a:lstStyle/>
            <a:p/>
          </p:txBody>
        </p:sp>
        <p:sp>
          <p:nvSpPr>
            <p:cNvPr id="28" name="rc28"/>
            <p:cNvSpPr/>
            <p:nvPr/>
          </p:nvSpPr>
          <p:spPr>
            <a:xfrm>
              <a:off x="2595083" y="4939043"/>
              <a:ext cx="487582" cy="381745"/>
            </a:xfrm>
            <a:prstGeom prst="rect">
              <a:avLst/>
            </a:prstGeom>
            <a:solidFill>
              <a:srgbClr val="1CABE2">
                <a:alpha val="100000"/>
              </a:srgbClr>
            </a:solidFill>
          </p:spPr>
          <p:txBody>
            <a:bodyPr/>
            <a:lstStyle/>
            <a:p/>
          </p:txBody>
        </p:sp>
        <p:sp>
          <p:nvSpPr>
            <p:cNvPr id="29" name="rc29"/>
            <p:cNvSpPr/>
            <p:nvPr/>
          </p:nvSpPr>
          <p:spPr>
            <a:xfrm>
              <a:off x="3136842" y="4931973"/>
              <a:ext cx="487582" cy="388815"/>
            </a:xfrm>
            <a:prstGeom prst="rect">
              <a:avLst/>
            </a:prstGeom>
            <a:solidFill>
              <a:srgbClr val="1CABE2">
                <a:alpha val="100000"/>
              </a:srgbClr>
            </a:solidFill>
          </p:spPr>
          <p:txBody>
            <a:bodyPr/>
            <a:lstStyle/>
            <a:p/>
          </p:txBody>
        </p:sp>
        <p:sp>
          <p:nvSpPr>
            <p:cNvPr id="30" name="rc30"/>
            <p:cNvSpPr/>
            <p:nvPr/>
          </p:nvSpPr>
          <p:spPr>
            <a:xfrm>
              <a:off x="3678600" y="5122846"/>
              <a:ext cx="487582" cy="197942"/>
            </a:xfrm>
            <a:prstGeom prst="rect">
              <a:avLst/>
            </a:prstGeom>
            <a:solidFill>
              <a:srgbClr val="1CABE2">
                <a:alpha val="100000"/>
              </a:srgbClr>
            </a:solidFill>
          </p:spPr>
          <p:txBody>
            <a:bodyPr/>
            <a:lstStyle/>
            <a:p/>
          </p:txBody>
        </p:sp>
        <p:sp>
          <p:nvSpPr>
            <p:cNvPr id="31" name="rc31"/>
            <p:cNvSpPr/>
            <p:nvPr/>
          </p:nvSpPr>
          <p:spPr>
            <a:xfrm>
              <a:off x="4220359" y="4591129"/>
              <a:ext cx="487582" cy="729659"/>
            </a:xfrm>
            <a:prstGeom prst="rect">
              <a:avLst/>
            </a:prstGeom>
            <a:solidFill>
              <a:srgbClr val="1CABE2">
                <a:alpha val="100000"/>
              </a:srgbClr>
            </a:solidFill>
          </p:spPr>
          <p:txBody>
            <a:bodyPr/>
            <a:lstStyle/>
            <a:p/>
          </p:txBody>
        </p:sp>
        <p:sp>
          <p:nvSpPr>
            <p:cNvPr id="32" name="rc32"/>
            <p:cNvSpPr/>
            <p:nvPr/>
          </p:nvSpPr>
          <p:spPr>
            <a:xfrm>
              <a:off x="4762118" y="4024065"/>
              <a:ext cx="487582" cy="1296723"/>
            </a:xfrm>
            <a:prstGeom prst="rect">
              <a:avLst/>
            </a:prstGeom>
            <a:solidFill>
              <a:srgbClr val="1CABE2">
                <a:alpha val="100000"/>
              </a:srgbClr>
            </a:solidFill>
          </p:spPr>
          <p:txBody>
            <a:bodyPr/>
            <a:lstStyle/>
            <a:p/>
          </p:txBody>
        </p:sp>
        <p:sp>
          <p:nvSpPr>
            <p:cNvPr id="33" name="rc33"/>
            <p:cNvSpPr/>
            <p:nvPr/>
          </p:nvSpPr>
          <p:spPr>
            <a:xfrm>
              <a:off x="5303876" y="4892082"/>
              <a:ext cx="487582" cy="428706"/>
            </a:xfrm>
            <a:prstGeom prst="rect">
              <a:avLst/>
            </a:prstGeom>
            <a:solidFill>
              <a:srgbClr val="1CABE2">
                <a:alpha val="100000"/>
              </a:srgbClr>
            </a:solidFill>
          </p:spPr>
          <p:txBody>
            <a:bodyPr/>
            <a:lstStyle/>
            <a:p/>
          </p:txBody>
        </p:sp>
        <p:sp>
          <p:nvSpPr>
            <p:cNvPr id="34" name="rc34"/>
            <p:cNvSpPr/>
            <p:nvPr/>
          </p:nvSpPr>
          <p:spPr>
            <a:xfrm>
              <a:off x="5845635" y="4922884"/>
              <a:ext cx="487582" cy="397904"/>
            </a:xfrm>
            <a:prstGeom prst="rect">
              <a:avLst/>
            </a:prstGeom>
            <a:solidFill>
              <a:srgbClr val="1CABE2">
                <a:alpha val="100000"/>
              </a:srgbClr>
            </a:solidFill>
          </p:spPr>
          <p:txBody>
            <a:bodyPr/>
            <a:lstStyle/>
            <a:p/>
          </p:txBody>
        </p:sp>
        <p:sp>
          <p:nvSpPr>
            <p:cNvPr id="35" name="rc35"/>
            <p:cNvSpPr/>
            <p:nvPr/>
          </p:nvSpPr>
          <p:spPr>
            <a:xfrm>
              <a:off x="6387393" y="4716358"/>
              <a:ext cx="487582" cy="604430"/>
            </a:xfrm>
            <a:prstGeom prst="rect">
              <a:avLst/>
            </a:prstGeom>
            <a:solidFill>
              <a:srgbClr val="1CABE2">
                <a:alpha val="100000"/>
              </a:srgbClr>
            </a:solidFill>
          </p:spPr>
          <p:txBody>
            <a:bodyPr/>
            <a:lstStyle/>
            <a:p/>
          </p:txBody>
        </p:sp>
        <p:sp>
          <p:nvSpPr>
            <p:cNvPr id="36" name="rc36"/>
            <p:cNvSpPr/>
            <p:nvPr/>
          </p:nvSpPr>
          <p:spPr>
            <a:xfrm>
              <a:off x="6929152" y="4977419"/>
              <a:ext cx="487582" cy="343369"/>
            </a:xfrm>
            <a:prstGeom prst="rect">
              <a:avLst/>
            </a:prstGeom>
            <a:solidFill>
              <a:srgbClr val="1CABE2">
                <a:alpha val="100000"/>
              </a:srgbClr>
            </a:solidFill>
          </p:spPr>
          <p:txBody>
            <a:bodyPr/>
            <a:lstStyle/>
            <a:p/>
          </p:txBody>
        </p:sp>
        <p:sp>
          <p:nvSpPr>
            <p:cNvPr id="37" name="rc37"/>
            <p:cNvSpPr/>
            <p:nvPr/>
          </p:nvSpPr>
          <p:spPr>
            <a:xfrm>
              <a:off x="7470911" y="4465900"/>
              <a:ext cx="487582" cy="854888"/>
            </a:xfrm>
            <a:prstGeom prst="rect">
              <a:avLst/>
            </a:prstGeom>
            <a:solidFill>
              <a:srgbClr val="1CABE2">
                <a:alpha val="100000"/>
              </a:srgbClr>
            </a:solidFill>
          </p:spPr>
          <p:txBody>
            <a:bodyPr/>
            <a:lstStyle/>
            <a:p/>
          </p:txBody>
        </p:sp>
        <p:sp>
          <p:nvSpPr>
            <p:cNvPr id="38" name="pl38"/>
            <p:cNvSpPr/>
            <p:nvPr/>
          </p:nvSpPr>
          <p:spPr>
            <a:xfrm>
              <a:off x="1213598" y="1646739"/>
              <a:ext cx="6501103" cy="864482"/>
            </a:xfrm>
            <a:custGeom>
              <a:avLst/>
              <a:pathLst>
                <a:path w="6501103" h="864482">
                  <a:moveTo>
                    <a:pt x="0" y="432241"/>
                  </a:moveTo>
                  <a:lnTo>
                    <a:pt x="541758" y="216120"/>
                  </a:lnTo>
                  <a:lnTo>
                    <a:pt x="1083517" y="216120"/>
                  </a:lnTo>
                  <a:lnTo>
                    <a:pt x="1625275" y="0"/>
                  </a:lnTo>
                  <a:lnTo>
                    <a:pt x="2167034" y="389016"/>
                  </a:lnTo>
                  <a:lnTo>
                    <a:pt x="2708793" y="129672"/>
                  </a:lnTo>
                  <a:lnTo>
                    <a:pt x="3250551" y="345792"/>
                  </a:lnTo>
                  <a:lnTo>
                    <a:pt x="3792310" y="259344"/>
                  </a:lnTo>
                  <a:lnTo>
                    <a:pt x="4334069" y="259344"/>
                  </a:lnTo>
                  <a:lnTo>
                    <a:pt x="4875827" y="216120"/>
                  </a:lnTo>
                  <a:lnTo>
                    <a:pt x="5417586" y="864482"/>
                  </a:lnTo>
                  <a:lnTo>
                    <a:pt x="5959345" y="216120"/>
                  </a:lnTo>
                  <a:lnTo>
                    <a:pt x="6501103" y="172896"/>
                  </a:lnTo>
                </a:path>
              </a:pathLst>
            </a:custGeom>
            <a:ln w="27101" cap="flat">
              <a:solidFill>
                <a:srgbClr val="00833D">
                  <a:alpha val="100000"/>
                </a:srgbClr>
              </a:solidFill>
              <a:prstDash val="solid"/>
              <a:round/>
            </a:ln>
          </p:spPr>
          <p:txBody>
            <a:bodyPr/>
            <a:lstStyle/>
            <a:p/>
          </p:txBody>
        </p:sp>
        <p:sp>
          <p:nvSpPr>
            <p:cNvPr id="39" name="pl39"/>
            <p:cNvSpPr/>
            <p:nvPr/>
          </p:nvSpPr>
          <p:spPr>
            <a:xfrm>
              <a:off x="2297116" y="1992532"/>
              <a:ext cx="5417586" cy="3198584"/>
            </a:xfrm>
            <a:custGeom>
              <a:avLst/>
              <a:pathLst>
                <a:path w="5417586" h="3198584">
                  <a:moveTo>
                    <a:pt x="0" y="3198584"/>
                  </a:moveTo>
                  <a:lnTo>
                    <a:pt x="541758" y="2636670"/>
                  </a:lnTo>
                  <a:lnTo>
                    <a:pt x="1083517" y="1988309"/>
                  </a:lnTo>
                  <a:lnTo>
                    <a:pt x="1625275" y="1339947"/>
                  </a:lnTo>
                  <a:lnTo>
                    <a:pt x="2167034" y="1253499"/>
                  </a:lnTo>
                  <a:lnTo>
                    <a:pt x="2708793" y="821258"/>
                  </a:lnTo>
                  <a:lnTo>
                    <a:pt x="3250551" y="734809"/>
                  </a:lnTo>
                  <a:lnTo>
                    <a:pt x="3792310" y="475465"/>
                  </a:lnTo>
                  <a:lnTo>
                    <a:pt x="4334069" y="1512843"/>
                  </a:lnTo>
                  <a:lnTo>
                    <a:pt x="4875827" y="389016"/>
                  </a:lnTo>
                  <a:lnTo>
                    <a:pt x="5417586" y="0"/>
                  </a:lnTo>
                </a:path>
              </a:pathLst>
            </a:custGeom>
            <a:ln w="27101" cap="flat">
              <a:solidFill>
                <a:srgbClr val="002759">
                  <a:alpha val="100000"/>
                </a:srgbClr>
              </a:solidFill>
              <a:prstDash val="solid"/>
              <a:round/>
            </a:ln>
          </p:spPr>
          <p:txBody>
            <a:bodyPr/>
            <a:lstStyle/>
            <a:p/>
          </p:txBody>
        </p:sp>
        <p:sp>
          <p:nvSpPr>
            <p:cNvPr id="40" name="pt40"/>
            <p:cNvSpPr/>
            <p:nvPr/>
          </p:nvSpPr>
          <p:spPr>
            <a:xfrm>
              <a:off x="1181997" y="20473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9609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8744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8744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2265514" y="51595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45976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3949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3300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32144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27821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6957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3473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3499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1960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14120" y="489145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593</a:t>
              </a:r>
            </a:p>
          </p:txBody>
        </p:sp>
        <p:sp>
          <p:nvSpPr>
            <p:cNvPr id="65" name="tx65"/>
            <p:cNvSpPr/>
            <p:nvPr/>
          </p:nvSpPr>
          <p:spPr>
            <a:xfrm>
              <a:off x="1655879" y="479203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790</a:t>
              </a:r>
            </a:p>
          </p:txBody>
        </p:sp>
        <p:sp>
          <p:nvSpPr>
            <p:cNvPr id="66" name="tx66"/>
            <p:cNvSpPr/>
            <p:nvPr/>
          </p:nvSpPr>
          <p:spPr>
            <a:xfrm>
              <a:off x="2197638" y="500052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377</a:t>
              </a:r>
            </a:p>
          </p:txBody>
        </p:sp>
        <p:sp>
          <p:nvSpPr>
            <p:cNvPr id="67" name="tx67"/>
            <p:cNvSpPr/>
            <p:nvPr/>
          </p:nvSpPr>
          <p:spPr>
            <a:xfrm>
              <a:off x="2739396" y="480920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756</a:t>
              </a:r>
            </a:p>
          </p:txBody>
        </p:sp>
        <p:sp>
          <p:nvSpPr>
            <p:cNvPr id="68" name="tx68"/>
            <p:cNvSpPr/>
            <p:nvPr/>
          </p:nvSpPr>
          <p:spPr>
            <a:xfrm>
              <a:off x="3281155" y="480213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770</a:t>
              </a:r>
            </a:p>
          </p:txBody>
        </p:sp>
        <p:sp>
          <p:nvSpPr>
            <p:cNvPr id="69" name="tx69"/>
            <p:cNvSpPr/>
            <p:nvPr/>
          </p:nvSpPr>
          <p:spPr>
            <a:xfrm>
              <a:off x="3822914" y="499294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0" name="tx70"/>
            <p:cNvSpPr/>
            <p:nvPr/>
          </p:nvSpPr>
          <p:spPr>
            <a:xfrm>
              <a:off x="4314948" y="444585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1,445</a:t>
              </a:r>
            </a:p>
          </p:txBody>
        </p:sp>
        <p:sp>
          <p:nvSpPr>
            <p:cNvPr id="71" name="tx71"/>
            <p:cNvSpPr/>
            <p:nvPr/>
          </p:nvSpPr>
          <p:spPr>
            <a:xfrm>
              <a:off x="4856706"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2,568</a:t>
              </a:r>
            </a:p>
          </p:txBody>
        </p:sp>
        <p:sp>
          <p:nvSpPr>
            <p:cNvPr id="72" name="tx72"/>
            <p:cNvSpPr/>
            <p:nvPr/>
          </p:nvSpPr>
          <p:spPr>
            <a:xfrm>
              <a:off x="5448190" y="47622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849</a:t>
              </a:r>
            </a:p>
          </p:txBody>
        </p:sp>
        <p:sp>
          <p:nvSpPr>
            <p:cNvPr id="73" name="tx73"/>
            <p:cNvSpPr/>
            <p:nvPr/>
          </p:nvSpPr>
          <p:spPr>
            <a:xfrm>
              <a:off x="5989948" y="479304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788</a:t>
              </a:r>
            </a:p>
          </p:txBody>
        </p:sp>
        <p:sp>
          <p:nvSpPr>
            <p:cNvPr id="74" name="tx74"/>
            <p:cNvSpPr/>
            <p:nvPr/>
          </p:nvSpPr>
          <p:spPr>
            <a:xfrm>
              <a:off x="6481982" y="45710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1,197</a:t>
              </a:r>
            </a:p>
          </p:txBody>
        </p:sp>
        <p:sp>
          <p:nvSpPr>
            <p:cNvPr id="75" name="tx75"/>
            <p:cNvSpPr/>
            <p:nvPr/>
          </p:nvSpPr>
          <p:spPr>
            <a:xfrm>
              <a:off x="7073466" y="48475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680</a:t>
              </a:r>
            </a:p>
          </p:txBody>
        </p:sp>
        <p:sp>
          <p:nvSpPr>
            <p:cNvPr id="76" name="tx76"/>
            <p:cNvSpPr/>
            <p:nvPr/>
          </p:nvSpPr>
          <p:spPr>
            <a:xfrm>
              <a:off x="7565500" y="43206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77" name="pl77"/>
            <p:cNvSpPr/>
            <p:nvPr/>
          </p:nvSpPr>
          <p:spPr>
            <a:xfrm>
              <a:off x="7730934" y="1773578"/>
              <a:ext cx="131369" cy="40992"/>
            </a:xfrm>
            <a:custGeom>
              <a:avLst/>
              <a:pathLst>
                <a:path w="131369" h="40992">
                  <a:moveTo>
                    <a:pt x="131369" y="0"/>
                  </a:moveTo>
                  <a:lnTo>
                    <a:pt x="0" y="40992"/>
                  </a:lnTo>
                </a:path>
              </a:pathLst>
            </a:custGeom>
          </p:spPr>
          <p:txBody>
            <a:bodyPr/>
            <a:lstStyle/>
            <a:p/>
          </p:txBody>
        </p:sp>
        <p:sp>
          <p:nvSpPr>
            <p:cNvPr id="78" name="pl78"/>
            <p:cNvSpPr/>
            <p:nvPr/>
          </p:nvSpPr>
          <p:spPr>
            <a:xfrm>
              <a:off x="7731407" y="1996939"/>
              <a:ext cx="130896" cy="34533"/>
            </a:xfrm>
            <a:custGeom>
              <a:avLst/>
              <a:pathLst>
                <a:path w="130896" h="34533">
                  <a:moveTo>
                    <a:pt x="130896" y="34533"/>
                  </a:moveTo>
                  <a:lnTo>
                    <a:pt x="0" y="0"/>
                  </a:lnTo>
                </a:path>
              </a:pathLst>
            </a:custGeom>
          </p:spPr>
          <p:txBody>
            <a:bodyPr/>
            <a:lstStyle/>
            <a:p/>
          </p:txBody>
        </p:sp>
        <p:sp>
          <p:nvSpPr>
            <p:cNvPr id="79" name="pg79"/>
            <p:cNvSpPr/>
            <p:nvPr/>
          </p:nvSpPr>
          <p:spPr>
            <a:xfrm>
              <a:off x="7793724" y="16782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7193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1" name="pg81"/>
            <p:cNvSpPr/>
            <p:nvPr/>
          </p:nvSpPr>
          <p:spPr>
            <a:xfrm>
              <a:off x="7793724" y="194698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98810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77%</a:t>
              </a:r>
            </a:p>
          </p:txBody>
        </p:sp>
        <p:sp>
          <p:nvSpPr>
            <p:cNvPr id="83" name="rc83"/>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99459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6" name="tx86"/>
            <p:cNvSpPr/>
            <p:nvPr/>
          </p:nvSpPr>
          <p:spPr>
            <a:xfrm>
              <a:off x="508103" y="27322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14698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8" name="tx88"/>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80143"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21902"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3386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05388"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4717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123358" y="401416"/>
              <a:ext cx="52775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Niger,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1,693 confirmed measles cases in Niger. In the same year, MCV1 coverage was 81% and MCV2 coverage was 77%.
The number of cases in 2024 was 2.5 times more cases than in 2023 (n=680).
The highest number of measles cases was reported in 2019 (n=2,568). In this year, MCV1 coverage was 79%.
Niger reported measles vaccine stockouts in 2007, 2011, 2020, 2021, 2022, 2023, and 2024.
There were measles-containing vaccine supplementary immunization activities/campaigns in 2022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62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862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81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431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051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27101" cap="flat">
              <a:solidFill>
                <a:srgbClr val="0058AB">
                  <a:alpha val="80000"/>
                </a:srgbClr>
              </a:solidFill>
              <a:prstDash val="solid"/>
              <a:round/>
            </a:ln>
          </p:spPr>
          <p:txBody>
            <a:bodyPr/>
            <a:lstStyle/>
            <a:p/>
          </p:txBody>
        </p:sp>
        <p:sp>
          <p:nvSpPr>
            <p:cNvPr id="20" name="pl20"/>
            <p:cNvSpPr/>
            <p:nvPr/>
          </p:nvSpPr>
          <p:spPr>
            <a:xfrm>
              <a:off x="943464" y="4109721"/>
              <a:ext cx="3520101" cy="990363"/>
            </a:xfrm>
            <a:custGeom>
              <a:avLst/>
              <a:pathLst>
                <a:path w="3520101" h="990363">
                  <a:moveTo>
                    <a:pt x="0" y="0"/>
                  </a:moveTo>
                  <a:lnTo>
                    <a:pt x="146670" y="123795"/>
                  </a:lnTo>
                  <a:lnTo>
                    <a:pt x="293341" y="0"/>
                  </a:lnTo>
                  <a:lnTo>
                    <a:pt x="440012" y="247590"/>
                  </a:lnTo>
                  <a:lnTo>
                    <a:pt x="586683" y="371386"/>
                  </a:lnTo>
                  <a:lnTo>
                    <a:pt x="733354" y="247590"/>
                  </a:lnTo>
                  <a:lnTo>
                    <a:pt x="880025" y="371386"/>
                  </a:lnTo>
                  <a:lnTo>
                    <a:pt x="1026696" y="371386"/>
                  </a:lnTo>
                  <a:lnTo>
                    <a:pt x="1173367" y="618977"/>
                  </a:lnTo>
                  <a:lnTo>
                    <a:pt x="1320038" y="742772"/>
                  </a:lnTo>
                  <a:lnTo>
                    <a:pt x="1466709" y="866567"/>
                  </a:lnTo>
                  <a:lnTo>
                    <a:pt x="1613379" y="866567"/>
                  </a:lnTo>
                  <a:lnTo>
                    <a:pt x="1760050" y="866567"/>
                  </a:lnTo>
                  <a:lnTo>
                    <a:pt x="1906721" y="866567"/>
                  </a:lnTo>
                  <a:lnTo>
                    <a:pt x="2053392" y="990363"/>
                  </a:lnTo>
                  <a:lnTo>
                    <a:pt x="2200063" y="990363"/>
                  </a:lnTo>
                  <a:lnTo>
                    <a:pt x="2346734" y="990363"/>
                  </a:lnTo>
                  <a:lnTo>
                    <a:pt x="2493405" y="990363"/>
                  </a:lnTo>
                  <a:lnTo>
                    <a:pt x="2640076" y="990363"/>
                  </a:lnTo>
                  <a:lnTo>
                    <a:pt x="2786747" y="990363"/>
                  </a:lnTo>
                  <a:lnTo>
                    <a:pt x="2933418" y="990363"/>
                  </a:lnTo>
                  <a:lnTo>
                    <a:pt x="3080089" y="866567"/>
                  </a:lnTo>
                  <a:lnTo>
                    <a:pt x="3226759" y="990363"/>
                  </a:lnTo>
                  <a:lnTo>
                    <a:pt x="3373430" y="990363"/>
                  </a:lnTo>
                  <a:lnTo>
                    <a:pt x="3520101" y="990363"/>
                  </a:lnTo>
                </a:path>
              </a:pathLst>
            </a:custGeom>
            <a:ln w="27101" cap="flat">
              <a:solidFill>
                <a:srgbClr val="1CABE2">
                  <a:alpha val="80000"/>
                </a:srgbClr>
              </a:solidFill>
              <a:prstDash val="solid"/>
              <a:round/>
            </a:ln>
          </p:spPr>
          <p:txBody>
            <a:bodyPr/>
            <a:lstStyle/>
            <a:p/>
          </p:txBody>
        </p:sp>
        <p:sp>
          <p:nvSpPr>
            <p:cNvPr id="21" name="pl21"/>
            <p:cNvSpPr/>
            <p:nvPr/>
          </p:nvSpPr>
          <p:spPr>
            <a:xfrm>
              <a:off x="943464" y="2128995"/>
              <a:ext cx="3520101" cy="2599703"/>
            </a:xfrm>
            <a:custGeom>
              <a:avLst/>
              <a:pathLst>
                <a:path w="3520101" h="2599703">
                  <a:moveTo>
                    <a:pt x="0" y="123795"/>
                  </a:moveTo>
                  <a:lnTo>
                    <a:pt x="146670" y="0"/>
                  </a:lnTo>
                  <a:lnTo>
                    <a:pt x="293341" y="371386"/>
                  </a:lnTo>
                  <a:lnTo>
                    <a:pt x="440012" y="742772"/>
                  </a:lnTo>
                  <a:lnTo>
                    <a:pt x="586683" y="1114158"/>
                  </a:lnTo>
                  <a:lnTo>
                    <a:pt x="733354" y="1609340"/>
                  </a:lnTo>
                  <a:lnTo>
                    <a:pt x="880025" y="1733135"/>
                  </a:lnTo>
                  <a:lnTo>
                    <a:pt x="1026696" y="1856931"/>
                  </a:lnTo>
                  <a:lnTo>
                    <a:pt x="1173367" y="1980726"/>
                  </a:lnTo>
                  <a:lnTo>
                    <a:pt x="1320038" y="2104521"/>
                  </a:lnTo>
                  <a:lnTo>
                    <a:pt x="1466709" y="2352112"/>
                  </a:lnTo>
                  <a:lnTo>
                    <a:pt x="1613379" y="2599703"/>
                  </a:lnTo>
                  <a:lnTo>
                    <a:pt x="1760050" y="2352112"/>
                  </a:lnTo>
                  <a:lnTo>
                    <a:pt x="1906721" y="2475908"/>
                  </a:lnTo>
                  <a:lnTo>
                    <a:pt x="2053392" y="2352112"/>
                  </a:lnTo>
                  <a:lnTo>
                    <a:pt x="2200063" y="1980726"/>
                  </a:lnTo>
                  <a:lnTo>
                    <a:pt x="2346734" y="2104521"/>
                  </a:lnTo>
                  <a:lnTo>
                    <a:pt x="2493405" y="2104521"/>
                  </a:lnTo>
                  <a:lnTo>
                    <a:pt x="2640076" y="2228317"/>
                  </a:lnTo>
                  <a:lnTo>
                    <a:pt x="2786747" y="2475908"/>
                  </a:lnTo>
                  <a:lnTo>
                    <a:pt x="2933418" y="2228317"/>
                  </a:lnTo>
                  <a:lnTo>
                    <a:pt x="3080089" y="2228317"/>
                  </a:lnTo>
                  <a:lnTo>
                    <a:pt x="3226759" y="2352112"/>
                  </a:lnTo>
                  <a:lnTo>
                    <a:pt x="3373430" y="2228317"/>
                  </a:lnTo>
                  <a:lnTo>
                    <a:pt x="3520101" y="2352112"/>
                  </a:lnTo>
                </a:path>
              </a:pathLst>
            </a:custGeom>
            <a:ln w="27101" cap="flat">
              <a:solidFill>
                <a:srgbClr val="00833D">
                  <a:alpha val="80000"/>
                </a:srgbClr>
              </a:solidFill>
              <a:prstDash val="solid"/>
              <a:round/>
            </a:ln>
          </p:spPr>
          <p:txBody>
            <a:bodyPr/>
            <a:lstStyle/>
            <a:p/>
          </p:txBody>
        </p:sp>
        <p:sp>
          <p:nvSpPr>
            <p:cNvPr id="22" name="pl22"/>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43362" cap="flat">
              <a:solidFill>
                <a:srgbClr val="000000">
                  <a:alpha val="100000"/>
                </a:srgbClr>
              </a:solidFill>
              <a:prstDash val="solid"/>
              <a:round/>
            </a:ln>
          </p:spPr>
          <p:txBody>
            <a:bodyPr/>
            <a:lstStyle/>
            <a:p/>
          </p:txBody>
        </p:sp>
        <p:sp>
          <p:nvSpPr>
            <p:cNvPr id="23" name="pl23"/>
            <p:cNvSpPr/>
            <p:nvPr/>
          </p:nvSpPr>
          <p:spPr>
            <a:xfrm>
              <a:off x="943464" y="2500381"/>
              <a:ext cx="3520101" cy="2104521"/>
            </a:xfrm>
            <a:custGeom>
              <a:avLst/>
              <a:pathLst>
                <a:path w="3520101" h="2104521">
                  <a:moveTo>
                    <a:pt x="0" y="0"/>
                  </a:moveTo>
                  <a:lnTo>
                    <a:pt x="146670" y="123795"/>
                  </a:lnTo>
                  <a:lnTo>
                    <a:pt x="293341" y="247590"/>
                  </a:lnTo>
                  <a:lnTo>
                    <a:pt x="440012" y="371386"/>
                  </a:lnTo>
                  <a:lnTo>
                    <a:pt x="586683" y="371386"/>
                  </a:lnTo>
                  <a:lnTo>
                    <a:pt x="733354" y="495181"/>
                  </a:lnTo>
                  <a:lnTo>
                    <a:pt x="880025" y="866567"/>
                  </a:lnTo>
                  <a:lnTo>
                    <a:pt x="1026696" y="1237954"/>
                  </a:lnTo>
                  <a:lnTo>
                    <a:pt x="1173367" y="1733135"/>
                  </a:lnTo>
                  <a:lnTo>
                    <a:pt x="1320038" y="1733135"/>
                  </a:lnTo>
                  <a:lnTo>
                    <a:pt x="1466709" y="1237954"/>
                  </a:lnTo>
                  <a:lnTo>
                    <a:pt x="1613379" y="1609340"/>
                  </a:lnTo>
                  <a:lnTo>
                    <a:pt x="1760050" y="1237954"/>
                  </a:lnTo>
                  <a:lnTo>
                    <a:pt x="1906721" y="1237954"/>
                  </a:lnTo>
                  <a:lnTo>
                    <a:pt x="2053392" y="1485544"/>
                  </a:lnTo>
                  <a:lnTo>
                    <a:pt x="2200063" y="1980726"/>
                  </a:lnTo>
                  <a:lnTo>
                    <a:pt x="2346734" y="1609340"/>
                  </a:lnTo>
                  <a:lnTo>
                    <a:pt x="2493405" y="1856931"/>
                  </a:lnTo>
                  <a:lnTo>
                    <a:pt x="2640076" y="1609340"/>
                  </a:lnTo>
                  <a:lnTo>
                    <a:pt x="2786747" y="1733135"/>
                  </a:lnTo>
                  <a:lnTo>
                    <a:pt x="2933418" y="1609340"/>
                  </a:lnTo>
                  <a:lnTo>
                    <a:pt x="3080089" y="1609340"/>
                  </a:lnTo>
                  <a:lnTo>
                    <a:pt x="3226759" y="1733135"/>
                  </a:lnTo>
                  <a:lnTo>
                    <a:pt x="3373430" y="1980726"/>
                  </a:lnTo>
                  <a:lnTo>
                    <a:pt x="3520101" y="2104521"/>
                  </a:lnTo>
                </a:path>
              </a:pathLst>
            </a:custGeom>
            <a:ln w="27101" cap="flat">
              <a:solidFill>
                <a:srgbClr val="0058AB">
                  <a:alpha val="100000"/>
                </a:srgbClr>
              </a:solidFill>
              <a:prstDash val="solid"/>
              <a:round/>
            </a:ln>
          </p:spPr>
          <p:txBody>
            <a:bodyPr/>
            <a:lstStyle/>
            <a:p/>
          </p:txBody>
        </p:sp>
        <p:sp>
          <p:nvSpPr>
            <p:cNvPr id="24" name="pl24"/>
            <p:cNvSpPr/>
            <p:nvPr/>
          </p:nvSpPr>
          <p:spPr>
            <a:xfrm>
              <a:off x="943464"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624176"/>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366949"/>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86213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0912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3" name="pg33"/>
            <p:cNvSpPr/>
            <p:nvPr/>
          </p:nvSpPr>
          <p:spPr>
            <a:xfrm>
              <a:off x="1590194" y="25576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5876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5" name="pg35"/>
            <p:cNvSpPr/>
            <p:nvPr/>
          </p:nvSpPr>
          <p:spPr>
            <a:xfrm>
              <a:off x="2323549"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33292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3056903" y="40431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4071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643587" y="37955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73940" y="38256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pg41"/>
            <p:cNvSpPr/>
            <p:nvPr/>
          </p:nvSpPr>
          <p:spPr>
            <a:xfrm>
              <a:off x="4230271" y="40431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40719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405077"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9577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440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43846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2005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9625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4007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4007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54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07172" y="607485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63" name="tx63"/>
            <p:cNvSpPr/>
            <p:nvPr/>
          </p:nvSpPr>
          <p:spPr>
            <a:xfrm>
              <a:off x="25996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9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8621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3862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81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2431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051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27101" cap="flat">
              <a:solidFill>
                <a:srgbClr val="0058AB">
                  <a:alpha val="80000"/>
                </a:srgbClr>
              </a:solidFill>
              <a:prstDash val="solid"/>
              <a:round/>
            </a:ln>
          </p:spPr>
          <p:txBody>
            <a:bodyPr/>
            <a:lstStyle/>
            <a:p/>
          </p:txBody>
        </p:sp>
        <p:sp>
          <p:nvSpPr>
            <p:cNvPr id="81" name="pl81"/>
            <p:cNvSpPr/>
            <p:nvPr/>
          </p:nvSpPr>
          <p:spPr>
            <a:xfrm>
              <a:off x="5308715" y="3985926"/>
              <a:ext cx="3520101" cy="1114158"/>
            </a:xfrm>
            <a:custGeom>
              <a:avLst/>
              <a:pathLst>
                <a:path w="3520101" h="1114158">
                  <a:moveTo>
                    <a:pt x="0" y="0"/>
                  </a:moveTo>
                  <a:lnTo>
                    <a:pt x="146670" y="123795"/>
                  </a:lnTo>
                  <a:lnTo>
                    <a:pt x="293341" y="123795"/>
                  </a:lnTo>
                  <a:lnTo>
                    <a:pt x="440012" y="247590"/>
                  </a:lnTo>
                  <a:lnTo>
                    <a:pt x="586683" y="371386"/>
                  </a:lnTo>
                  <a:lnTo>
                    <a:pt x="733354" y="371386"/>
                  </a:lnTo>
                  <a:lnTo>
                    <a:pt x="880025" y="495181"/>
                  </a:lnTo>
                  <a:lnTo>
                    <a:pt x="1026696" y="618977"/>
                  </a:lnTo>
                  <a:lnTo>
                    <a:pt x="1173367" y="742772"/>
                  </a:lnTo>
                  <a:lnTo>
                    <a:pt x="1320038" y="866567"/>
                  </a:lnTo>
                  <a:lnTo>
                    <a:pt x="1466709" y="990363"/>
                  </a:lnTo>
                  <a:lnTo>
                    <a:pt x="1613379" y="990363"/>
                  </a:lnTo>
                  <a:lnTo>
                    <a:pt x="1760050" y="990363"/>
                  </a:lnTo>
                  <a:lnTo>
                    <a:pt x="1906721" y="1114158"/>
                  </a:lnTo>
                  <a:lnTo>
                    <a:pt x="2053392" y="990363"/>
                  </a:lnTo>
                  <a:lnTo>
                    <a:pt x="2200063" y="1114158"/>
                  </a:lnTo>
                  <a:lnTo>
                    <a:pt x="2346734" y="990363"/>
                  </a:lnTo>
                  <a:lnTo>
                    <a:pt x="2493405" y="990363"/>
                  </a:lnTo>
                  <a:lnTo>
                    <a:pt x="2640076" y="1114158"/>
                  </a:lnTo>
                  <a:lnTo>
                    <a:pt x="2786747" y="1114158"/>
                  </a:lnTo>
                  <a:lnTo>
                    <a:pt x="2933418" y="1114158"/>
                  </a:lnTo>
                  <a:lnTo>
                    <a:pt x="3080089" y="990363"/>
                  </a:lnTo>
                  <a:lnTo>
                    <a:pt x="3226759" y="866567"/>
                  </a:lnTo>
                  <a:lnTo>
                    <a:pt x="3373430" y="866567"/>
                  </a:lnTo>
                  <a:lnTo>
                    <a:pt x="3520101" y="990363"/>
                  </a:lnTo>
                </a:path>
              </a:pathLst>
            </a:custGeom>
            <a:ln w="27101" cap="flat">
              <a:solidFill>
                <a:srgbClr val="1CABE2">
                  <a:alpha val="80000"/>
                </a:srgbClr>
              </a:solidFill>
              <a:prstDash val="solid"/>
              <a:round/>
            </a:ln>
          </p:spPr>
          <p:txBody>
            <a:bodyPr/>
            <a:lstStyle/>
            <a:p/>
          </p:txBody>
        </p:sp>
        <p:sp>
          <p:nvSpPr>
            <p:cNvPr id="82" name="pl82"/>
            <p:cNvSpPr/>
            <p:nvPr/>
          </p:nvSpPr>
          <p:spPr>
            <a:xfrm>
              <a:off x="5308715" y="2376586"/>
              <a:ext cx="3520101" cy="2352112"/>
            </a:xfrm>
            <a:custGeom>
              <a:avLst/>
              <a:pathLst>
                <a:path w="3520101" h="2352112">
                  <a:moveTo>
                    <a:pt x="0" y="0"/>
                  </a:moveTo>
                  <a:lnTo>
                    <a:pt x="146670" y="247590"/>
                  </a:lnTo>
                  <a:lnTo>
                    <a:pt x="293341" y="371386"/>
                  </a:lnTo>
                  <a:lnTo>
                    <a:pt x="440012" y="866567"/>
                  </a:lnTo>
                  <a:lnTo>
                    <a:pt x="586683" y="1114158"/>
                  </a:lnTo>
                  <a:lnTo>
                    <a:pt x="733354" y="1485544"/>
                  </a:lnTo>
                  <a:lnTo>
                    <a:pt x="880025" y="1609340"/>
                  </a:lnTo>
                  <a:lnTo>
                    <a:pt x="1026696" y="1114158"/>
                  </a:lnTo>
                  <a:lnTo>
                    <a:pt x="1173367" y="1237954"/>
                  </a:lnTo>
                  <a:lnTo>
                    <a:pt x="1320038" y="1485544"/>
                  </a:lnTo>
                  <a:lnTo>
                    <a:pt x="1466709" y="1980726"/>
                  </a:lnTo>
                  <a:lnTo>
                    <a:pt x="1613379" y="2104521"/>
                  </a:lnTo>
                  <a:lnTo>
                    <a:pt x="1760050" y="2352112"/>
                  </a:lnTo>
                  <a:lnTo>
                    <a:pt x="1906721" y="2228317"/>
                  </a:lnTo>
                  <a:lnTo>
                    <a:pt x="2053392" y="1485544"/>
                  </a:lnTo>
                  <a:lnTo>
                    <a:pt x="2200063" y="1361749"/>
                  </a:lnTo>
                  <a:lnTo>
                    <a:pt x="2346734" y="990363"/>
                  </a:lnTo>
                  <a:lnTo>
                    <a:pt x="2493405" y="1237954"/>
                  </a:lnTo>
                  <a:lnTo>
                    <a:pt x="2640076" y="1114158"/>
                  </a:lnTo>
                  <a:lnTo>
                    <a:pt x="2786747" y="1114158"/>
                  </a:lnTo>
                  <a:lnTo>
                    <a:pt x="2933418" y="1114158"/>
                  </a:lnTo>
                  <a:lnTo>
                    <a:pt x="3080089" y="990363"/>
                  </a:lnTo>
                  <a:lnTo>
                    <a:pt x="3226759" y="742772"/>
                  </a:lnTo>
                  <a:lnTo>
                    <a:pt x="3373430" y="618977"/>
                  </a:lnTo>
                  <a:lnTo>
                    <a:pt x="3520101" y="866567"/>
                  </a:lnTo>
                </a:path>
              </a:pathLst>
            </a:custGeom>
            <a:ln w="27101" cap="flat">
              <a:solidFill>
                <a:srgbClr val="00833D">
                  <a:alpha val="80000"/>
                </a:srgbClr>
              </a:solidFill>
              <a:prstDash val="solid"/>
              <a:round/>
            </a:ln>
          </p:spPr>
          <p:txBody>
            <a:bodyPr/>
            <a:lstStyle/>
            <a:p/>
          </p:txBody>
        </p:sp>
        <p:sp>
          <p:nvSpPr>
            <p:cNvPr id="83" name="pl83"/>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43362" cap="flat">
              <a:solidFill>
                <a:srgbClr val="000000">
                  <a:alpha val="100000"/>
                </a:srgbClr>
              </a:solidFill>
              <a:prstDash val="solid"/>
              <a:round/>
            </a:ln>
          </p:spPr>
          <p:txBody>
            <a:bodyPr/>
            <a:lstStyle/>
            <a:p/>
          </p:txBody>
        </p:sp>
        <p:sp>
          <p:nvSpPr>
            <p:cNvPr id="84" name="pl84"/>
            <p:cNvSpPr/>
            <p:nvPr/>
          </p:nvSpPr>
          <p:spPr>
            <a:xfrm>
              <a:off x="5308715" y="1757609"/>
              <a:ext cx="3520101" cy="2847294"/>
            </a:xfrm>
            <a:custGeom>
              <a:avLst/>
              <a:pathLst>
                <a:path w="3520101" h="2847294">
                  <a:moveTo>
                    <a:pt x="0" y="1485544"/>
                  </a:moveTo>
                  <a:lnTo>
                    <a:pt x="146670" y="1609340"/>
                  </a:lnTo>
                  <a:lnTo>
                    <a:pt x="293341" y="1485544"/>
                  </a:lnTo>
                  <a:lnTo>
                    <a:pt x="440012" y="1609340"/>
                  </a:lnTo>
                  <a:lnTo>
                    <a:pt x="586683" y="1485544"/>
                  </a:lnTo>
                  <a:lnTo>
                    <a:pt x="733354" y="1609340"/>
                  </a:lnTo>
                  <a:lnTo>
                    <a:pt x="880025" y="1856931"/>
                  </a:lnTo>
                  <a:lnTo>
                    <a:pt x="1026696" y="2352112"/>
                  </a:lnTo>
                  <a:lnTo>
                    <a:pt x="1173367" y="2352112"/>
                  </a:lnTo>
                  <a:lnTo>
                    <a:pt x="1320038" y="2104521"/>
                  </a:lnTo>
                  <a:lnTo>
                    <a:pt x="1466709" y="1609340"/>
                  </a:lnTo>
                  <a:lnTo>
                    <a:pt x="1613379" y="1485544"/>
                  </a:lnTo>
                  <a:lnTo>
                    <a:pt x="1760050" y="2228317"/>
                  </a:lnTo>
                  <a:lnTo>
                    <a:pt x="1906721" y="2723498"/>
                  </a:lnTo>
                  <a:lnTo>
                    <a:pt x="2053392" y="1980726"/>
                  </a:lnTo>
                  <a:lnTo>
                    <a:pt x="2200063" y="2847294"/>
                  </a:lnTo>
                  <a:lnTo>
                    <a:pt x="2346734" y="1856931"/>
                  </a:lnTo>
                  <a:lnTo>
                    <a:pt x="2493405" y="2228317"/>
                  </a:lnTo>
                  <a:lnTo>
                    <a:pt x="2640076" y="2104521"/>
                  </a:lnTo>
                  <a:lnTo>
                    <a:pt x="2786747" y="2228317"/>
                  </a:lnTo>
                  <a:lnTo>
                    <a:pt x="2933418" y="2104521"/>
                  </a:lnTo>
                  <a:lnTo>
                    <a:pt x="3080089" y="2104521"/>
                  </a:lnTo>
                  <a:lnTo>
                    <a:pt x="3226759" y="0"/>
                  </a:lnTo>
                  <a:lnTo>
                    <a:pt x="3373430" y="2104521"/>
                  </a:lnTo>
                  <a:lnTo>
                    <a:pt x="3520101" y="2104521"/>
                  </a:lnTo>
                </a:path>
              </a:pathLst>
            </a:custGeom>
            <a:ln w="27101" cap="flat">
              <a:solidFill>
                <a:srgbClr val="0058AB">
                  <a:alpha val="100000"/>
                </a:srgbClr>
              </a:solidFill>
              <a:prstDash val="solid"/>
              <a:round/>
            </a:ln>
          </p:spPr>
          <p:txBody>
            <a:bodyPr/>
            <a:lstStyle/>
            <a:p/>
          </p:txBody>
        </p:sp>
        <p:sp>
          <p:nvSpPr>
            <p:cNvPr id="85" name="pl85"/>
            <p:cNvSpPr/>
            <p:nvPr/>
          </p:nvSpPr>
          <p:spPr>
            <a:xfrm>
              <a:off x="5308715" y="287176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61454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8052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83402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4" name="pg94"/>
            <p:cNvSpPr/>
            <p:nvPr/>
          </p:nvSpPr>
          <p:spPr>
            <a:xfrm>
              <a:off x="5955445" y="29289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9578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6688800" y="29289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29578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7450290"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19577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8008838" y="3547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57803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2" name="pg102"/>
            <p:cNvSpPr/>
            <p:nvPr/>
          </p:nvSpPr>
          <p:spPr>
            <a:xfrm>
              <a:off x="8595522" y="34241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34530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4241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45300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6" name="tx106"/>
            <p:cNvSpPr/>
            <p:nvPr/>
          </p:nvSpPr>
          <p:spPr>
            <a:xfrm>
              <a:off x="8889106" y="49358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202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43846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2005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96250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053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053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9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2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72423" y="6074855"/>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Niger</a:t>
              </a:r>
            </a:p>
          </p:txBody>
        </p:sp>
        <p:sp>
          <p:nvSpPr>
            <p:cNvPr id="124" name="tx124"/>
            <p:cNvSpPr/>
            <p:nvPr/>
          </p:nvSpPr>
          <p:spPr>
            <a:xfrm>
              <a:off x="69648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345"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15%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Niger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28772"/>
              <a:ext cx="1578741" cy="643511"/>
            </a:xfrm>
            <a:custGeom>
              <a:avLst/>
              <a:pathLst>
                <a:path w="1578741" h="643511">
                  <a:moveTo>
                    <a:pt x="0" y="556885"/>
                  </a:moveTo>
                  <a:lnTo>
                    <a:pt x="65780" y="519759"/>
                  </a:lnTo>
                  <a:lnTo>
                    <a:pt x="131561" y="482633"/>
                  </a:lnTo>
                  <a:lnTo>
                    <a:pt x="197342" y="457883"/>
                  </a:lnTo>
                  <a:lnTo>
                    <a:pt x="263123" y="420757"/>
                  </a:lnTo>
                  <a:lnTo>
                    <a:pt x="328904" y="383632"/>
                  </a:lnTo>
                  <a:lnTo>
                    <a:pt x="394685" y="321755"/>
                  </a:lnTo>
                  <a:lnTo>
                    <a:pt x="460466" y="272254"/>
                  </a:lnTo>
                  <a:lnTo>
                    <a:pt x="526247" y="210378"/>
                  </a:lnTo>
                  <a:lnTo>
                    <a:pt x="592028" y="111377"/>
                  </a:lnTo>
                  <a:lnTo>
                    <a:pt x="657808" y="173253"/>
                  </a:lnTo>
                  <a:lnTo>
                    <a:pt x="723589" y="519759"/>
                  </a:lnTo>
                  <a:lnTo>
                    <a:pt x="789370" y="123752"/>
                  </a:lnTo>
                  <a:lnTo>
                    <a:pt x="855151" y="643511"/>
                  </a:lnTo>
                  <a:lnTo>
                    <a:pt x="920932" y="99001"/>
                  </a:lnTo>
                  <a:lnTo>
                    <a:pt x="986713" y="12375"/>
                  </a:lnTo>
                  <a:lnTo>
                    <a:pt x="1052494" y="49500"/>
                  </a:lnTo>
                  <a:lnTo>
                    <a:pt x="1118275" y="37125"/>
                  </a:lnTo>
                  <a:lnTo>
                    <a:pt x="1184056" y="99001"/>
                  </a:lnTo>
                  <a:lnTo>
                    <a:pt x="1249836" y="309380"/>
                  </a:lnTo>
                  <a:lnTo>
                    <a:pt x="1315617" y="12375"/>
                  </a:lnTo>
                  <a:lnTo>
                    <a:pt x="1381398" y="0"/>
                  </a:lnTo>
                  <a:lnTo>
                    <a:pt x="1447179" y="0"/>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24" name="tx24"/>
            <p:cNvSpPr/>
            <p:nvPr/>
          </p:nvSpPr>
          <p:spPr>
            <a:xfrm>
              <a:off x="833163"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5" name="tx25"/>
            <p:cNvSpPr/>
            <p:nvPr/>
          </p:nvSpPr>
          <p:spPr>
            <a:xfrm>
              <a:off x="2596391"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180669"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 name="tx27"/>
            <p:cNvSpPr/>
            <p:nvPr/>
          </p:nvSpPr>
          <p:spPr>
            <a:xfrm>
              <a:off x="2443792"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34378"/>
              <a:ext cx="1578741" cy="594010"/>
            </a:xfrm>
            <a:custGeom>
              <a:avLst/>
              <a:pathLst>
                <a:path w="1578741" h="594010">
                  <a:moveTo>
                    <a:pt x="0" y="594010"/>
                  </a:moveTo>
                  <a:lnTo>
                    <a:pt x="65780" y="569260"/>
                  </a:lnTo>
                  <a:lnTo>
                    <a:pt x="131561" y="544509"/>
                  </a:lnTo>
                  <a:lnTo>
                    <a:pt x="197342" y="519759"/>
                  </a:lnTo>
                  <a:lnTo>
                    <a:pt x="263123" y="495009"/>
                  </a:lnTo>
                  <a:lnTo>
                    <a:pt x="328904" y="470258"/>
                  </a:lnTo>
                  <a:lnTo>
                    <a:pt x="394685" y="396007"/>
                  </a:lnTo>
                  <a:lnTo>
                    <a:pt x="460466" y="309380"/>
                  </a:lnTo>
                  <a:lnTo>
                    <a:pt x="526247" y="235129"/>
                  </a:lnTo>
                  <a:lnTo>
                    <a:pt x="592028" y="198003"/>
                  </a:lnTo>
                  <a:lnTo>
                    <a:pt x="657808" y="222754"/>
                  </a:lnTo>
                  <a:lnTo>
                    <a:pt x="723589" y="198003"/>
                  </a:lnTo>
                  <a:lnTo>
                    <a:pt x="789370" y="123752"/>
                  </a:lnTo>
                  <a:lnTo>
                    <a:pt x="855151" y="61876"/>
                  </a:lnTo>
                  <a:lnTo>
                    <a:pt x="920932" y="61876"/>
                  </a:lnTo>
                  <a:lnTo>
                    <a:pt x="986713" y="0"/>
                  </a:lnTo>
                  <a:lnTo>
                    <a:pt x="1052494" y="111377"/>
                  </a:lnTo>
                  <a:lnTo>
                    <a:pt x="1118275" y="37125"/>
                  </a:lnTo>
                  <a:lnTo>
                    <a:pt x="1184056" y="99001"/>
                  </a:lnTo>
                  <a:lnTo>
                    <a:pt x="1249836" y="74251"/>
                  </a:lnTo>
                  <a:lnTo>
                    <a:pt x="1315617" y="74251"/>
                  </a:lnTo>
                  <a:lnTo>
                    <a:pt x="1381398" y="61876"/>
                  </a:lnTo>
                  <a:lnTo>
                    <a:pt x="1447179" y="247504"/>
                  </a:lnTo>
                  <a:lnTo>
                    <a:pt x="1512960" y="61876"/>
                  </a:lnTo>
                  <a:lnTo>
                    <a:pt x="1578741" y="49500"/>
                  </a:lnTo>
                </a:path>
              </a:pathLst>
            </a:custGeom>
            <a:ln w="27101" cap="flat">
              <a:solidFill>
                <a:srgbClr val="1CABE2">
                  <a:alpha val="100000"/>
                </a:srgbClr>
              </a:solidFill>
              <a:prstDash val="solid"/>
              <a:round/>
            </a:ln>
          </p:spPr>
          <p:txBody>
            <a:bodyPr/>
            <a:lstStyle/>
            <a:p/>
          </p:txBody>
        </p:sp>
        <p:sp>
          <p:nvSpPr>
            <p:cNvPr id="48" name="tx48"/>
            <p:cNvSpPr/>
            <p:nvPr/>
          </p:nvSpPr>
          <p:spPr>
            <a:xfrm>
              <a:off x="833163" y="35360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49" name="tx49"/>
            <p:cNvSpPr/>
            <p:nvPr/>
          </p:nvSpPr>
          <p:spPr>
            <a:xfrm>
              <a:off x="259639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180669"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2443792"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754356"/>
              <a:ext cx="657808" cy="878641"/>
            </a:xfrm>
            <a:custGeom>
              <a:avLst/>
              <a:pathLst>
                <a:path w="657808" h="878641">
                  <a:moveTo>
                    <a:pt x="0" y="878641"/>
                  </a:moveTo>
                  <a:lnTo>
                    <a:pt x="65780" y="532134"/>
                  </a:lnTo>
                  <a:lnTo>
                    <a:pt x="131561" y="123752"/>
                  </a:lnTo>
                  <a:lnTo>
                    <a:pt x="197342" y="61876"/>
                  </a:lnTo>
                  <a:lnTo>
                    <a:pt x="263123" y="136127"/>
                  </a:lnTo>
                  <a:lnTo>
                    <a:pt x="328904" y="111377"/>
                  </a:lnTo>
                  <a:lnTo>
                    <a:pt x="394685" y="86626"/>
                  </a:lnTo>
                  <a:lnTo>
                    <a:pt x="460466" y="61876"/>
                  </a:lnTo>
                  <a:lnTo>
                    <a:pt x="526247" y="49500"/>
                  </a:lnTo>
                  <a:lnTo>
                    <a:pt x="592028" y="24750"/>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540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73" name="tx73"/>
            <p:cNvSpPr/>
            <p:nvPr/>
          </p:nvSpPr>
          <p:spPr>
            <a:xfrm>
              <a:off x="2596391"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180669"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5" name="tx75"/>
            <p:cNvSpPr/>
            <p:nvPr/>
          </p:nvSpPr>
          <p:spPr>
            <a:xfrm>
              <a:off x="2443792"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16397"/>
              <a:ext cx="1578741" cy="618761"/>
            </a:xfrm>
            <a:custGeom>
              <a:avLst/>
              <a:pathLst>
                <a:path w="1578741" h="618761">
                  <a:moveTo>
                    <a:pt x="0" y="618761"/>
                  </a:moveTo>
                  <a:lnTo>
                    <a:pt x="65780" y="594010"/>
                  </a:lnTo>
                  <a:lnTo>
                    <a:pt x="131561" y="556885"/>
                  </a:lnTo>
                  <a:lnTo>
                    <a:pt x="197342" y="532134"/>
                  </a:lnTo>
                  <a:lnTo>
                    <a:pt x="263123" y="495009"/>
                  </a:lnTo>
                  <a:lnTo>
                    <a:pt x="328904" y="470258"/>
                  </a:lnTo>
                  <a:lnTo>
                    <a:pt x="394685" y="396007"/>
                  </a:lnTo>
                  <a:lnTo>
                    <a:pt x="460466" y="334131"/>
                  </a:lnTo>
                  <a:lnTo>
                    <a:pt x="526247" y="247504"/>
                  </a:lnTo>
                  <a:lnTo>
                    <a:pt x="592028" y="185628"/>
                  </a:lnTo>
                  <a:lnTo>
                    <a:pt x="657808" y="160877"/>
                  </a:lnTo>
                  <a:lnTo>
                    <a:pt x="723589" y="123752"/>
                  </a:lnTo>
                  <a:lnTo>
                    <a:pt x="789370" y="111377"/>
                  </a:lnTo>
                  <a:lnTo>
                    <a:pt x="855151" y="86626"/>
                  </a:lnTo>
                  <a:lnTo>
                    <a:pt x="920932" y="12375"/>
                  </a:lnTo>
                  <a:lnTo>
                    <a:pt x="986713" y="37125"/>
                  </a:lnTo>
                  <a:lnTo>
                    <a:pt x="1052494" y="49500"/>
                  </a:lnTo>
                  <a:lnTo>
                    <a:pt x="1118275" y="12375"/>
                  </a:lnTo>
                  <a:lnTo>
                    <a:pt x="1184056" y="61876"/>
                  </a:lnTo>
                  <a:lnTo>
                    <a:pt x="1249836" y="49500"/>
                  </a:lnTo>
                  <a:lnTo>
                    <a:pt x="1315617" y="37125"/>
                  </a:lnTo>
                  <a:lnTo>
                    <a:pt x="1381398" y="24750"/>
                  </a:lnTo>
                  <a:lnTo>
                    <a:pt x="1447179" y="0"/>
                  </a:lnTo>
                  <a:lnTo>
                    <a:pt x="1512960" y="24750"/>
                  </a:lnTo>
                  <a:lnTo>
                    <a:pt x="1578741" y="1237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453943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133380"/>
              <a:ext cx="657808" cy="915766"/>
            </a:xfrm>
            <a:custGeom>
              <a:avLst/>
              <a:pathLst>
                <a:path w="657808" h="915766">
                  <a:moveTo>
                    <a:pt x="0" y="915766"/>
                  </a:moveTo>
                  <a:lnTo>
                    <a:pt x="65780" y="754888"/>
                  </a:lnTo>
                  <a:lnTo>
                    <a:pt x="131561" y="569260"/>
                  </a:lnTo>
                  <a:lnTo>
                    <a:pt x="197342" y="383632"/>
                  </a:lnTo>
                  <a:lnTo>
                    <a:pt x="263123" y="358881"/>
                  </a:lnTo>
                  <a:lnTo>
                    <a:pt x="328904" y="235129"/>
                  </a:lnTo>
                  <a:lnTo>
                    <a:pt x="394685" y="210378"/>
                  </a:lnTo>
                  <a:lnTo>
                    <a:pt x="460466" y="136127"/>
                  </a:lnTo>
                  <a:lnTo>
                    <a:pt x="526247" y="433132"/>
                  </a:lnTo>
                  <a:lnTo>
                    <a:pt x="592028" y="111377"/>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925701"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21" name="tx121"/>
            <p:cNvSpPr/>
            <p:nvPr/>
          </p:nvSpPr>
          <p:spPr>
            <a:xfrm>
              <a:off x="4692031"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4276309" y="32273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3" name="tx123"/>
            <p:cNvSpPr/>
            <p:nvPr/>
          </p:nvSpPr>
          <p:spPr>
            <a:xfrm>
              <a:off x="4539433"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828607"/>
              <a:ext cx="1578741" cy="915766"/>
            </a:xfrm>
            <a:custGeom>
              <a:avLst/>
              <a:pathLst>
                <a:path w="1578741" h="915766">
                  <a:moveTo>
                    <a:pt x="0" y="915766"/>
                  </a:moveTo>
                  <a:lnTo>
                    <a:pt x="65780" y="853890"/>
                  </a:lnTo>
                  <a:lnTo>
                    <a:pt x="131561" y="779639"/>
                  </a:lnTo>
                  <a:lnTo>
                    <a:pt x="197342" y="717763"/>
                  </a:lnTo>
                  <a:lnTo>
                    <a:pt x="263123" y="643511"/>
                  </a:lnTo>
                  <a:lnTo>
                    <a:pt x="328904" y="581635"/>
                  </a:lnTo>
                  <a:lnTo>
                    <a:pt x="394685" y="643511"/>
                  </a:lnTo>
                  <a:lnTo>
                    <a:pt x="460466" y="643511"/>
                  </a:lnTo>
                  <a:lnTo>
                    <a:pt x="526247" y="457883"/>
                  </a:lnTo>
                  <a:lnTo>
                    <a:pt x="592028" y="210378"/>
                  </a:lnTo>
                  <a:lnTo>
                    <a:pt x="657808" y="247504"/>
                  </a:lnTo>
                  <a:lnTo>
                    <a:pt x="723589" y="396007"/>
                  </a:lnTo>
                  <a:lnTo>
                    <a:pt x="789370" y="136127"/>
                  </a:lnTo>
                  <a:lnTo>
                    <a:pt x="855151" y="111377"/>
                  </a:lnTo>
                  <a:lnTo>
                    <a:pt x="920932" y="61876"/>
                  </a:lnTo>
                  <a:lnTo>
                    <a:pt x="986713" y="0"/>
                  </a:lnTo>
                  <a:lnTo>
                    <a:pt x="1052494" y="99001"/>
                  </a:lnTo>
                  <a:lnTo>
                    <a:pt x="1118275" y="24750"/>
                  </a:lnTo>
                  <a:lnTo>
                    <a:pt x="1184056" y="74251"/>
                  </a:lnTo>
                  <a:lnTo>
                    <a:pt x="1249836" y="12375"/>
                  </a:lnTo>
                  <a:lnTo>
                    <a:pt x="1315617" y="210378"/>
                  </a:lnTo>
                  <a:lnTo>
                    <a:pt x="1381398" y="49500"/>
                  </a:lnTo>
                  <a:lnTo>
                    <a:pt x="1447179" y="49500"/>
                  </a:lnTo>
                  <a:lnTo>
                    <a:pt x="1512960" y="49500"/>
                  </a:lnTo>
                  <a:lnTo>
                    <a:pt x="1578741" y="37125"/>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652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45" name="tx145"/>
            <p:cNvSpPr/>
            <p:nvPr/>
          </p:nvSpPr>
          <p:spPr>
            <a:xfrm>
              <a:off x="4692031"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6" name="tx146"/>
            <p:cNvSpPr/>
            <p:nvPr/>
          </p:nvSpPr>
          <p:spPr>
            <a:xfrm>
              <a:off x="4276309"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7" name="tx147"/>
            <p:cNvSpPr/>
            <p:nvPr/>
          </p:nvSpPr>
          <p:spPr>
            <a:xfrm>
              <a:off x="453943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40149"/>
              <a:ext cx="1578741" cy="643511"/>
            </a:xfrm>
            <a:custGeom>
              <a:avLst/>
              <a:pathLst>
                <a:path w="1578741" h="643511">
                  <a:moveTo>
                    <a:pt x="0" y="643511"/>
                  </a:moveTo>
                  <a:lnTo>
                    <a:pt x="65780" y="618761"/>
                  </a:lnTo>
                  <a:lnTo>
                    <a:pt x="131561" y="581635"/>
                  </a:lnTo>
                  <a:lnTo>
                    <a:pt x="197342" y="556885"/>
                  </a:lnTo>
                  <a:lnTo>
                    <a:pt x="263123" y="532134"/>
                  </a:lnTo>
                  <a:lnTo>
                    <a:pt x="328904" y="507384"/>
                  </a:lnTo>
                  <a:lnTo>
                    <a:pt x="394685" y="420757"/>
                  </a:lnTo>
                  <a:lnTo>
                    <a:pt x="460466" y="346506"/>
                  </a:lnTo>
                  <a:lnTo>
                    <a:pt x="526247" y="235129"/>
                  </a:lnTo>
                  <a:lnTo>
                    <a:pt x="592028" y="185628"/>
                  </a:lnTo>
                  <a:lnTo>
                    <a:pt x="657808" y="198003"/>
                  </a:lnTo>
                  <a:lnTo>
                    <a:pt x="723589" y="136127"/>
                  </a:lnTo>
                  <a:lnTo>
                    <a:pt x="789370" y="160877"/>
                  </a:lnTo>
                  <a:lnTo>
                    <a:pt x="855151" y="136127"/>
                  </a:lnTo>
                  <a:lnTo>
                    <a:pt x="920932" y="49500"/>
                  </a:lnTo>
                  <a:lnTo>
                    <a:pt x="986713" y="24750"/>
                  </a:lnTo>
                  <a:lnTo>
                    <a:pt x="1052494" y="74251"/>
                  </a:lnTo>
                  <a:lnTo>
                    <a:pt x="1118275" y="12375"/>
                  </a:lnTo>
                  <a:lnTo>
                    <a:pt x="1184056" y="86626"/>
                  </a:lnTo>
                  <a:lnTo>
                    <a:pt x="1249836" y="61876"/>
                  </a:lnTo>
                  <a:lnTo>
                    <a:pt x="1315617" y="61876"/>
                  </a:lnTo>
                  <a:lnTo>
                    <a:pt x="1381398" y="49500"/>
                  </a:lnTo>
                  <a:lnTo>
                    <a:pt x="1447179" y="24750"/>
                  </a:lnTo>
                  <a:lnTo>
                    <a:pt x="1512960" y="12375"/>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79134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69" name="tx169"/>
            <p:cNvSpPr/>
            <p:nvPr/>
          </p:nvSpPr>
          <p:spPr>
            <a:xfrm>
              <a:off x="6787671"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637195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1" name="tx171"/>
            <p:cNvSpPr/>
            <p:nvPr/>
          </p:nvSpPr>
          <p:spPr>
            <a:xfrm>
              <a:off x="6635073"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3022003"/>
              <a:ext cx="657808" cy="903391"/>
            </a:xfrm>
            <a:custGeom>
              <a:avLst/>
              <a:pathLst>
                <a:path w="657808" h="903391">
                  <a:moveTo>
                    <a:pt x="0" y="903391"/>
                  </a:moveTo>
                  <a:lnTo>
                    <a:pt x="65780" y="457883"/>
                  </a:lnTo>
                  <a:lnTo>
                    <a:pt x="131561" y="123752"/>
                  </a:lnTo>
                  <a:lnTo>
                    <a:pt x="197342" y="12375"/>
                  </a:lnTo>
                  <a:lnTo>
                    <a:pt x="263123" y="86626"/>
                  </a:lnTo>
                  <a:lnTo>
                    <a:pt x="328904" y="61876"/>
                  </a:lnTo>
                  <a:lnTo>
                    <a:pt x="394685" y="61876"/>
                  </a:lnTo>
                  <a:lnTo>
                    <a:pt x="460466" y="49500"/>
                  </a:lnTo>
                  <a:lnTo>
                    <a:pt x="526247" y="24750"/>
                  </a:lnTo>
                  <a:lnTo>
                    <a:pt x="592028" y="12375"/>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93" name="tx193"/>
            <p:cNvSpPr/>
            <p:nvPr/>
          </p:nvSpPr>
          <p:spPr>
            <a:xfrm>
              <a:off x="678767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4" name="tx194"/>
            <p:cNvSpPr/>
            <p:nvPr/>
          </p:nvSpPr>
          <p:spPr>
            <a:xfrm>
              <a:off x="637195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5" name="tx195"/>
            <p:cNvSpPr/>
            <p:nvPr/>
          </p:nvSpPr>
          <p:spPr>
            <a:xfrm>
              <a:off x="6635073"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240149"/>
              <a:ext cx="592028" cy="730138"/>
            </a:xfrm>
            <a:custGeom>
              <a:avLst/>
              <a:pathLst>
                <a:path w="592028" h="730138">
                  <a:moveTo>
                    <a:pt x="0" y="730138"/>
                  </a:moveTo>
                  <a:lnTo>
                    <a:pt x="65780" y="148502"/>
                  </a:lnTo>
                  <a:lnTo>
                    <a:pt x="131561" y="12375"/>
                  </a:lnTo>
                  <a:lnTo>
                    <a:pt x="197342" y="86626"/>
                  </a:lnTo>
                  <a:lnTo>
                    <a:pt x="263123" y="61876"/>
                  </a:lnTo>
                  <a:lnTo>
                    <a:pt x="328904" y="61876"/>
                  </a:lnTo>
                  <a:lnTo>
                    <a:pt x="394685" y="49500"/>
                  </a:lnTo>
                  <a:lnTo>
                    <a:pt x="460466" y="24750"/>
                  </a:lnTo>
                  <a:lnTo>
                    <a:pt x="526247" y="12375"/>
                  </a:lnTo>
                  <a:lnTo>
                    <a:pt x="592028" y="0"/>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8792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17" name="tx217"/>
            <p:cNvSpPr/>
            <p:nvPr/>
          </p:nvSpPr>
          <p:spPr>
            <a:xfrm>
              <a:off x="888331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8" name="tx218"/>
            <p:cNvSpPr/>
            <p:nvPr/>
          </p:nvSpPr>
          <p:spPr>
            <a:xfrm>
              <a:off x="84675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9" name="tx219"/>
            <p:cNvSpPr/>
            <p:nvPr/>
          </p:nvSpPr>
          <p:spPr>
            <a:xfrm>
              <a:off x="873071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022003"/>
              <a:ext cx="1578741" cy="569260"/>
            </a:xfrm>
            <a:custGeom>
              <a:avLst/>
              <a:pathLst>
                <a:path w="1578741" h="569260">
                  <a:moveTo>
                    <a:pt x="0" y="556885"/>
                  </a:moveTo>
                  <a:lnTo>
                    <a:pt x="65780" y="544509"/>
                  </a:lnTo>
                  <a:lnTo>
                    <a:pt x="131561" y="532134"/>
                  </a:lnTo>
                  <a:lnTo>
                    <a:pt x="197342" y="519759"/>
                  </a:lnTo>
                  <a:lnTo>
                    <a:pt x="263123" y="507384"/>
                  </a:lnTo>
                  <a:lnTo>
                    <a:pt x="328904" y="495009"/>
                  </a:lnTo>
                  <a:lnTo>
                    <a:pt x="394685" y="420757"/>
                  </a:lnTo>
                  <a:lnTo>
                    <a:pt x="460466" y="358881"/>
                  </a:lnTo>
                  <a:lnTo>
                    <a:pt x="526247" y="222754"/>
                  </a:lnTo>
                  <a:lnTo>
                    <a:pt x="592028" y="185628"/>
                  </a:lnTo>
                  <a:lnTo>
                    <a:pt x="657808" y="136127"/>
                  </a:lnTo>
                  <a:lnTo>
                    <a:pt x="723589" y="569260"/>
                  </a:lnTo>
                  <a:lnTo>
                    <a:pt x="789370" y="185628"/>
                  </a:lnTo>
                  <a:lnTo>
                    <a:pt x="855151" y="297005"/>
                  </a:lnTo>
                  <a:lnTo>
                    <a:pt x="920932" y="86626"/>
                  </a:lnTo>
                  <a:lnTo>
                    <a:pt x="986713" y="37125"/>
                  </a:lnTo>
                  <a:lnTo>
                    <a:pt x="1052494" y="49500"/>
                  </a:lnTo>
                  <a:lnTo>
                    <a:pt x="1118275" y="12375"/>
                  </a:lnTo>
                  <a:lnTo>
                    <a:pt x="1184056" y="86626"/>
                  </a:lnTo>
                  <a:lnTo>
                    <a:pt x="1249836" y="61876"/>
                  </a:lnTo>
                  <a:lnTo>
                    <a:pt x="1315617" y="61876"/>
                  </a:lnTo>
                  <a:lnTo>
                    <a:pt x="1381398" y="49500"/>
                  </a:lnTo>
                  <a:lnTo>
                    <a:pt x="1447179" y="24750"/>
                  </a:lnTo>
                  <a:lnTo>
                    <a:pt x="1512960" y="12375"/>
                  </a:lnTo>
                  <a:lnTo>
                    <a:pt x="1578741" y="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41" name="tx241"/>
            <p:cNvSpPr/>
            <p:nvPr/>
          </p:nvSpPr>
          <p:spPr>
            <a:xfrm>
              <a:off x="88833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2" name="tx242"/>
            <p:cNvSpPr/>
            <p:nvPr/>
          </p:nvSpPr>
          <p:spPr>
            <a:xfrm>
              <a:off x="84675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43" name="tx243"/>
            <p:cNvSpPr/>
            <p:nvPr/>
          </p:nvSpPr>
          <p:spPr>
            <a:xfrm>
              <a:off x="873071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76380" y="398022"/>
              <a:ext cx="48830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Niger,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(77%), followed by MCV1 and YFV (81%).
Compared to 2019, coverage of 9 vaccines increased (BCG, DTP1, DTP3, IPV1, MCV1, MCV2, PCV3, POL3 and ROTAC) and one vaccine decreased (YFV).
Compared to 2023, coverage of one vaccine remained constant (BCG) and 9 vaccines increased (DTP1, DTP3, IPV1, MCV1, MCV2,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47644"/>
              <a:ext cx="6480943" cy="2467379"/>
            </a:xfrm>
            <a:custGeom>
              <a:avLst/>
              <a:pathLst>
                <a:path w="6480943" h="2467379">
                  <a:moveTo>
                    <a:pt x="0" y="2467379"/>
                  </a:moveTo>
                  <a:lnTo>
                    <a:pt x="270039" y="2372480"/>
                  </a:lnTo>
                  <a:lnTo>
                    <a:pt x="540078" y="2230131"/>
                  </a:lnTo>
                  <a:lnTo>
                    <a:pt x="810117" y="2135232"/>
                  </a:lnTo>
                  <a:lnTo>
                    <a:pt x="1080157" y="2040333"/>
                  </a:lnTo>
                  <a:lnTo>
                    <a:pt x="1350196" y="1945434"/>
                  </a:lnTo>
                  <a:lnTo>
                    <a:pt x="1620235" y="1613286"/>
                  </a:lnTo>
                  <a:lnTo>
                    <a:pt x="1890275" y="1328589"/>
                  </a:lnTo>
                  <a:lnTo>
                    <a:pt x="2160314" y="901542"/>
                  </a:lnTo>
                  <a:lnTo>
                    <a:pt x="2430353" y="711744"/>
                  </a:lnTo>
                  <a:lnTo>
                    <a:pt x="2700393" y="759193"/>
                  </a:lnTo>
                  <a:lnTo>
                    <a:pt x="2970432" y="521945"/>
                  </a:lnTo>
                  <a:lnTo>
                    <a:pt x="3240471" y="616844"/>
                  </a:lnTo>
                  <a:lnTo>
                    <a:pt x="3510510" y="521945"/>
                  </a:lnTo>
                  <a:lnTo>
                    <a:pt x="3780550" y="189798"/>
                  </a:lnTo>
                  <a:lnTo>
                    <a:pt x="4050589" y="94899"/>
                  </a:lnTo>
                  <a:lnTo>
                    <a:pt x="4320628" y="284697"/>
                  </a:lnTo>
                  <a:lnTo>
                    <a:pt x="4590668" y="47449"/>
                  </a:lnTo>
                  <a:lnTo>
                    <a:pt x="4860707" y="332147"/>
                  </a:lnTo>
                  <a:lnTo>
                    <a:pt x="5130746" y="237248"/>
                  </a:lnTo>
                  <a:lnTo>
                    <a:pt x="5400786" y="237248"/>
                  </a:lnTo>
                  <a:lnTo>
                    <a:pt x="5670825" y="189798"/>
                  </a:lnTo>
                  <a:lnTo>
                    <a:pt x="5940864" y="94899"/>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565609" y="1547644"/>
              <a:ext cx="4050589" cy="759193"/>
            </a:xfrm>
            <a:custGeom>
              <a:avLst/>
              <a:pathLst>
                <a:path w="4050589" h="759193">
                  <a:moveTo>
                    <a:pt x="0" y="711744"/>
                  </a:moveTo>
                  <a:lnTo>
                    <a:pt x="270039" y="759193"/>
                  </a:lnTo>
                  <a:lnTo>
                    <a:pt x="540078" y="521945"/>
                  </a:lnTo>
                  <a:lnTo>
                    <a:pt x="810117" y="616844"/>
                  </a:lnTo>
                  <a:lnTo>
                    <a:pt x="1080157" y="521945"/>
                  </a:lnTo>
                  <a:lnTo>
                    <a:pt x="1350196" y="189798"/>
                  </a:lnTo>
                  <a:lnTo>
                    <a:pt x="1620235" y="94899"/>
                  </a:lnTo>
                  <a:lnTo>
                    <a:pt x="1890275" y="284697"/>
                  </a:lnTo>
                  <a:lnTo>
                    <a:pt x="2160314" y="47449"/>
                  </a:lnTo>
                  <a:lnTo>
                    <a:pt x="2430353" y="332147"/>
                  </a:lnTo>
                  <a:lnTo>
                    <a:pt x="2700393" y="237248"/>
                  </a:lnTo>
                  <a:lnTo>
                    <a:pt x="2970432" y="237248"/>
                  </a:lnTo>
                  <a:lnTo>
                    <a:pt x="3240471" y="189798"/>
                  </a:lnTo>
                  <a:lnTo>
                    <a:pt x="3510510" y="94899"/>
                  </a:lnTo>
                  <a:lnTo>
                    <a:pt x="3780550" y="47449"/>
                  </a:lnTo>
                  <a:lnTo>
                    <a:pt x="4050589" y="0"/>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47644"/>
              <a:ext cx="4050589" cy="759193"/>
            </a:xfrm>
            <a:custGeom>
              <a:avLst/>
              <a:pathLst>
                <a:path w="4050589" h="759193">
                  <a:moveTo>
                    <a:pt x="0" y="711744"/>
                  </a:moveTo>
                  <a:lnTo>
                    <a:pt x="270039" y="759193"/>
                  </a:lnTo>
                  <a:lnTo>
                    <a:pt x="540078" y="521945"/>
                  </a:lnTo>
                  <a:lnTo>
                    <a:pt x="810117" y="616844"/>
                  </a:lnTo>
                  <a:lnTo>
                    <a:pt x="1080157" y="521945"/>
                  </a:lnTo>
                  <a:lnTo>
                    <a:pt x="1350196" y="189798"/>
                  </a:lnTo>
                  <a:lnTo>
                    <a:pt x="1620235" y="94899"/>
                  </a:lnTo>
                  <a:lnTo>
                    <a:pt x="1890275" y="284697"/>
                  </a:lnTo>
                  <a:lnTo>
                    <a:pt x="2160314" y="47449"/>
                  </a:lnTo>
                  <a:lnTo>
                    <a:pt x="2430353" y="332147"/>
                  </a:lnTo>
                  <a:lnTo>
                    <a:pt x="2700393" y="237248"/>
                  </a:lnTo>
                  <a:lnTo>
                    <a:pt x="2970432" y="237248"/>
                  </a:lnTo>
                  <a:lnTo>
                    <a:pt x="3240471" y="189798"/>
                  </a:lnTo>
                  <a:lnTo>
                    <a:pt x="3510510" y="94899"/>
                  </a:lnTo>
                  <a:lnTo>
                    <a:pt x="3780550" y="47449"/>
                  </a:lnTo>
                  <a:lnTo>
                    <a:pt x="4050589"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547644"/>
              <a:ext cx="2430353" cy="2799527"/>
            </a:xfrm>
            <a:custGeom>
              <a:avLst/>
              <a:pathLst>
                <a:path w="2430353" h="2799527">
                  <a:moveTo>
                    <a:pt x="0" y="2799527"/>
                  </a:moveTo>
                  <a:lnTo>
                    <a:pt x="270039" y="569395"/>
                  </a:lnTo>
                  <a:lnTo>
                    <a:pt x="540078" y="47449"/>
                  </a:lnTo>
                  <a:lnTo>
                    <a:pt x="810117" y="332147"/>
                  </a:lnTo>
                  <a:lnTo>
                    <a:pt x="1080157" y="237248"/>
                  </a:lnTo>
                  <a:lnTo>
                    <a:pt x="1350196" y="237248"/>
                  </a:lnTo>
                  <a:lnTo>
                    <a:pt x="1620235" y="189798"/>
                  </a:lnTo>
                  <a:lnTo>
                    <a:pt x="1890275" y="94899"/>
                  </a:lnTo>
                  <a:lnTo>
                    <a:pt x="2160314" y="47449"/>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95093"/>
              <a:ext cx="6480943" cy="2277581"/>
            </a:xfrm>
            <a:custGeom>
              <a:avLst/>
              <a:pathLst>
                <a:path w="6480943" h="2277581">
                  <a:moveTo>
                    <a:pt x="0" y="2277581"/>
                  </a:moveTo>
                  <a:lnTo>
                    <a:pt x="270039" y="2182682"/>
                  </a:lnTo>
                  <a:lnTo>
                    <a:pt x="540078" y="2087782"/>
                  </a:lnTo>
                  <a:lnTo>
                    <a:pt x="810117" y="1992883"/>
                  </a:lnTo>
                  <a:lnTo>
                    <a:pt x="1080157" y="1897984"/>
                  </a:lnTo>
                  <a:lnTo>
                    <a:pt x="1350196" y="1803085"/>
                  </a:lnTo>
                  <a:lnTo>
                    <a:pt x="1620235" y="1518387"/>
                  </a:lnTo>
                  <a:lnTo>
                    <a:pt x="1890275" y="1186240"/>
                  </a:lnTo>
                  <a:lnTo>
                    <a:pt x="2160314" y="901542"/>
                  </a:lnTo>
                  <a:lnTo>
                    <a:pt x="2430353" y="759193"/>
                  </a:lnTo>
                  <a:lnTo>
                    <a:pt x="2700393" y="854093"/>
                  </a:lnTo>
                  <a:lnTo>
                    <a:pt x="2970432" y="759193"/>
                  </a:lnTo>
                  <a:lnTo>
                    <a:pt x="3240471" y="474496"/>
                  </a:lnTo>
                  <a:lnTo>
                    <a:pt x="3510510" y="237248"/>
                  </a:lnTo>
                  <a:lnTo>
                    <a:pt x="3780550" y="237248"/>
                  </a:lnTo>
                  <a:lnTo>
                    <a:pt x="4050589" y="0"/>
                  </a:lnTo>
                  <a:lnTo>
                    <a:pt x="4320628" y="427046"/>
                  </a:lnTo>
                  <a:lnTo>
                    <a:pt x="4590668" y="142348"/>
                  </a:lnTo>
                  <a:lnTo>
                    <a:pt x="4860707" y="379596"/>
                  </a:lnTo>
                  <a:lnTo>
                    <a:pt x="5130746" y="284697"/>
                  </a:lnTo>
                  <a:lnTo>
                    <a:pt x="5400786" y="284697"/>
                  </a:lnTo>
                  <a:lnTo>
                    <a:pt x="5670825" y="237248"/>
                  </a:lnTo>
                  <a:lnTo>
                    <a:pt x="5940864" y="948992"/>
                  </a:lnTo>
                  <a:lnTo>
                    <a:pt x="6210904" y="237248"/>
                  </a:lnTo>
                  <a:lnTo>
                    <a:pt x="6480943" y="189798"/>
                  </a:lnTo>
                </a:path>
              </a:pathLst>
            </a:custGeom>
            <a:ln w="27101" cap="flat">
              <a:solidFill>
                <a:srgbClr val="E31A1C">
                  <a:alpha val="100000"/>
                </a:srgbClr>
              </a:solidFill>
              <a:prstDash val="solid"/>
              <a:round/>
            </a:ln>
          </p:spPr>
          <p:txBody>
            <a:bodyPr/>
            <a:lstStyle/>
            <a:p/>
          </p:txBody>
        </p:sp>
        <p:sp>
          <p:nvSpPr>
            <p:cNvPr id="42" name="pl42"/>
            <p:cNvSpPr/>
            <p:nvPr/>
          </p:nvSpPr>
          <p:spPr>
            <a:xfrm>
              <a:off x="4915805" y="1974690"/>
              <a:ext cx="2700393" cy="3511271"/>
            </a:xfrm>
            <a:custGeom>
              <a:avLst/>
              <a:pathLst>
                <a:path w="2700393" h="3511271">
                  <a:moveTo>
                    <a:pt x="0" y="3511271"/>
                  </a:moveTo>
                  <a:lnTo>
                    <a:pt x="270039" y="2894426"/>
                  </a:lnTo>
                  <a:lnTo>
                    <a:pt x="540078" y="2182682"/>
                  </a:lnTo>
                  <a:lnTo>
                    <a:pt x="810117" y="1470937"/>
                  </a:lnTo>
                  <a:lnTo>
                    <a:pt x="1080157" y="1376038"/>
                  </a:lnTo>
                  <a:lnTo>
                    <a:pt x="1350196" y="901542"/>
                  </a:lnTo>
                  <a:lnTo>
                    <a:pt x="1620235" y="806643"/>
                  </a:lnTo>
                  <a:lnTo>
                    <a:pt x="1890275" y="521945"/>
                  </a:lnTo>
                  <a:lnTo>
                    <a:pt x="2160314" y="1660736"/>
                  </a:lnTo>
                  <a:lnTo>
                    <a:pt x="2430353" y="427046"/>
                  </a:lnTo>
                  <a:lnTo>
                    <a:pt x="2700393" y="0"/>
                  </a:lnTo>
                </a:path>
              </a:pathLst>
            </a:custGeom>
            <a:ln w="27101" cap="flat">
              <a:solidFill>
                <a:srgbClr val="FF7F00">
                  <a:alpha val="100000"/>
                </a:srgbClr>
              </a:solidFill>
              <a:prstDash val="solid"/>
              <a:round/>
            </a:ln>
          </p:spPr>
          <p:txBody>
            <a:bodyPr/>
            <a:lstStyle/>
            <a:p/>
          </p:txBody>
        </p:sp>
        <p:sp>
          <p:nvSpPr>
            <p:cNvPr id="43" name="pl43"/>
            <p:cNvSpPr/>
            <p:nvPr/>
          </p:nvSpPr>
          <p:spPr>
            <a:xfrm>
              <a:off x="4915805" y="1547644"/>
              <a:ext cx="2700393" cy="3463821"/>
            </a:xfrm>
            <a:custGeom>
              <a:avLst/>
              <a:pathLst>
                <a:path w="2700393" h="3463821">
                  <a:moveTo>
                    <a:pt x="0" y="3463821"/>
                  </a:moveTo>
                  <a:lnTo>
                    <a:pt x="270039" y="1755635"/>
                  </a:lnTo>
                  <a:lnTo>
                    <a:pt x="540078" y="474496"/>
                  </a:lnTo>
                  <a:lnTo>
                    <a:pt x="810117" y="47449"/>
                  </a:lnTo>
                  <a:lnTo>
                    <a:pt x="1080157" y="332147"/>
                  </a:lnTo>
                  <a:lnTo>
                    <a:pt x="1350196" y="237248"/>
                  </a:lnTo>
                  <a:lnTo>
                    <a:pt x="1620235" y="237248"/>
                  </a:lnTo>
                  <a:lnTo>
                    <a:pt x="1890275" y="189798"/>
                  </a:lnTo>
                  <a:lnTo>
                    <a:pt x="2160314" y="94899"/>
                  </a:lnTo>
                  <a:lnTo>
                    <a:pt x="2430353" y="47449"/>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47644"/>
              <a:ext cx="6480943" cy="2182682"/>
            </a:xfrm>
            <a:custGeom>
              <a:avLst/>
              <a:pathLst>
                <a:path w="6480943" h="2182682">
                  <a:moveTo>
                    <a:pt x="0" y="2135232"/>
                  </a:moveTo>
                  <a:lnTo>
                    <a:pt x="270039" y="2087782"/>
                  </a:lnTo>
                  <a:lnTo>
                    <a:pt x="540078" y="2040333"/>
                  </a:lnTo>
                  <a:lnTo>
                    <a:pt x="810117" y="1992883"/>
                  </a:lnTo>
                  <a:lnTo>
                    <a:pt x="1080157" y="1945434"/>
                  </a:lnTo>
                  <a:lnTo>
                    <a:pt x="1350196" y="1897984"/>
                  </a:lnTo>
                  <a:lnTo>
                    <a:pt x="1620235" y="1613286"/>
                  </a:lnTo>
                  <a:lnTo>
                    <a:pt x="1890275" y="1376038"/>
                  </a:lnTo>
                  <a:lnTo>
                    <a:pt x="2160314" y="854093"/>
                  </a:lnTo>
                  <a:lnTo>
                    <a:pt x="2430353" y="711744"/>
                  </a:lnTo>
                  <a:lnTo>
                    <a:pt x="2700393" y="521945"/>
                  </a:lnTo>
                  <a:lnTo>
                    <a:pt x="2970432" y="2182682"/>
                  </a:lnTo>
                  <a:lnTo>
                    <a:pt x="3240471" y="711744"/>
                  </a:lnTo>
                  <a:lnTo>
                    <a:pt x="3510510" y="1138790"/>
                  </a:lnTo>
                  <a:lnTo>
                    <a:pt x="3780550" y="332147"/>
                  </a:lnTo>
                  <a:lnTo>
                    <a:pt x="4050589" y="142348"/>
                  </a:lnTo>
                  <a:lnTo>
                    <a:pt x="4320628" y="189798"/>
                  </a:lnTo>
                  <a:lnTo>
                    <a:pt x="4590668" y="47449"/>
                  </a:lnTo>
                  <a:lnTo>
                    <a:pt x="4860707" y="332147"/>
                  </a:lnTo>
                  <a:lnTo>
                    <a:pt x="5130746" y="237248"/>
                  </a:lnTo>
                  <a:lnTo>
                    <a:pt x="5400786" y="237248"/>
                  </a:lnTo>
                  <a:lnTo>
                    <a:pt x="5670825" y="189798"/>
                  </a:lnTo>
                  <a:lnTo>
                    <a:pt x="5940864" y="94899"/>
                  </a:lnTo>
                  <a:lnTo>
                    <a:pt x="6210904" y="47449"/>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4915805" y="1357845"/>
              <a:ext cx="2700393" cy="3368922"/>
            </a:xfrm>
            <a:custGeom>
              <a:avLst/>
              <a:pathLst>
                <a:path w="2700393" h="3368922">
                  <a:moveTo>
                    <a:pt x="0" y="3368922"/>
                  </a:moveTo>
                  <a:lnTo>
                    <a:pt x="270039" y="2040333"/>
                  </a:lnTo>
                  <a:lnTo>
                    <a:pt x="540078" y="474496"/>
                  </a:lnTo>
                  <a:lnTo>
                    <a:pt x="810117" y="237248"/>
                  </a:lnTo>
                  <a:lnTo>
                    <a:pt x="1080157" y="521945"/>
                  </a:lnTo>
                  <a:lnTo>
                    <a:pt x="1350196" y="427046"/>
                  </a:lnTo>
                  <a:lnTo>
                    <a:pt x="1620235" y="332147"/>
                  </a:lnTo>
                  <a:lnTo>
                    <a:pt x="1890275" y="237248"/>
                  </a:lnTo>
                  <a:lnTo>
                    <a:pt x="2160314" y="189798"/>
                  </a:lnTo>
                  <a:lnTo>
                    <a:pt x="2430353" y="94899"/>
                  </a:lnTo>
                  <a:lnTo>
                    <a:pt x="2700393" y="0"/>
                  </a:lnTo>
                </a:path>
              </a:pathLst>
            </a:custGeom>
            <a:ln w="27101" cap="flat">
              <a:solidFill>
                <a:srgbClr val="9A32CD">
                  <a:alpha val="100000"/>
                </a:srgbClr>
              </a:solidFill>
              <a:prstDash val="solid"/>
              <a:round/>
            </a:ln>
          </p:spPr>
          <p:txBody>
            <a:bodyPr/>
            <a:lstStyle/>
            <a:p/>
          </p:txBody>
        </p:sp>
        <p:sp>
          <p:nvSpPr>
            <p:cNvPr id="46" name="pl46"/>
            <p:cNvSpPr/>
            <p:nvPr/>
          </p:nvSpPr>
          <p:spPr>
            <a:xfrm>
              <a:off x="7627824" y="804156"/>
              <a:ext cx="724950" cy="544950"/>
            </a:xfrm>
            <a:custGeom>
              <a:avLst/>
              <a:pathLst>
                <a:path w="724950" h="544950">
                  <a:moveTo>
                    <a:pt x="724950" y="0"/>
                  </a:moveTo>
                  <a:lnTo>
                    <a:pt x="0" y="544950"/>
                  </a:lnTo>
                </a:path>
              </a:pathLst>
            </a:custGeom>
          </p:spPr>
          <p:txBody>
            <a:bodyPr/>
            <a:lstStyle/>
            <a:p/>
          </p:txBody>
        </p:sp>
        <p:sp>
          <p:nvSpPr>
            <p:cNvPr id="47" name="pl47"/>
            <p:cNvSpPr/>
            <p:nvPr/>
          </p:nvSpPr>
          <p:spPr>
            <a:xfrm>
              <a:off x="7628081" y="1556245"/>
              <a:ext cx="754863" cy="546398"/>
            </a:xfrm>
            <a:custGeom>
              <a:avLst/>
              <a:pathLst>
                <a:path w="754863" h="546398">
                  <a:moveTo>
                    <a:pt x="754863" y="546398"/>
                  </a:moveTo>
                  <a:lnTo>
                    <a:pt x="0" y="0"/>
                  </a:lnTo>
                </a:path>
              </a:pathLst>
            </a:custGeom>
          </p:spPr>
          <p:txBody>
            <a:bodyPr/>
            <a:lstStyle/>
            <a:p/>
          </p:txBody>
        </p:sp>
        <p:sp>
          <p:nvSpPr>
            <p:cNvPr id="48" name="pl48"/>
            <p:cNvSpPr/>
            <p:nvPr/>
          </p:nvSpPr>
          <p:spPr>
            <a:xfrm>
              <a:off x="7628581" y="1069018"/>
              <a:ext cx="700003" cy="470306"/>
            </a:xfrm>
            <a:custGeom>
              <a:avLst/>
              <a:pathLst>
                <a:path w="700003" h="470306">
                  <a:moveTo>
                    <a:pt x="700003" y="0"/>
                  </a:moveTo>
                  <a:lnTo>
                    <a:pt x="0" y="470306"/>
                  </a:lnTo>
                </a:path>
              </a:pathLst>
            </a:custGeom>
          </p:spPr>
          <p:txBody>
            <a:bodyPr/>
            <a:lstStyle/>
            <a:p/>
          </p:txBody>
        </p:sp>
        <p:sp>
          <p:nvSpPr>
            <p:cNvPr id="49" name="pl49"/>
            <p:cNvSpPr/>
            <p:nvPr/>
          </p:nvSpPr>
          <p:spPr>
            <a:xfrm>
              <a:off x="7625873" y="1557273"/>
              <a:ext cx="811221" cy="807421"/>
            </a:xfrm>
            <a:custGeom>
              <a:avLst/>
              <a:pathLst>
                <a:path w="811221" h="807421">
                  <a:moveTo>
                    <a:pt x="811221" y="807421"/>
                  </a:moveTo>
                  <a:lnTo>
                    <a:pt x="0" y="0"/>
                  </a:lnTo>
                </a:path>
              </a:pathLst>
            </a:custGeom>
          </p:spPr>
          <p:txBody>
            <a:bodyPr/>
            <a:lstStyle/>
            <a:p/>
          </p:txBody>
        </p:sp>
        <p:sp>
          <p:nvSpPr>
            <p:cNvPr id="50" name="pl50"/>
            <p:cNvSpPr/>
            <p:nvPr/>
          </p:nvSpPr>
          <p:spPr>
            <a:xfrm>
              <a:off x="7632851" y="1328392"/>
              <a:ext cx="792174" cy="214737"/>
            </a:xfrm>
            <a:custGeom>
              <a:avLst/>
              <a:pathLst>
                <a:path w="792174" h="214737">
                  <a:moveTo>
                    <a:pt x="792174" y="0"/>
                  </a:moveTo>
                  <a:lnTo>
                    <a:pt x="0" y="214737"/>
                  </a:lnTo>
                </a:path>
              </a:pathLst>
            </a:custGeom>
          </p:spPr>
          <p:txBody>
            <a:bodyPr/>
            <a:lstStyle/>
            <a:p/>
          </p:txBody>
        </p:sp>
        <p:sp>
          <p:nvSpPr>
            <p:cNvPr id="51" name="pl51"/>
            <p:cNvSpPr/>
            <p:nvPr/>
          </p:nvSpPr>
          <p:spPr>
            <a:xfrm>
              <a:off x="7634286" y="1548511"/>
              <a:ext cx="766656" cy="36770"/>
            </a:xfrm>
            <a:custGeom>
              <a:avLst/>
              <a:pathLst>
                <a:path w="766656" h="36770">
                  <a:moveTo>
                    <a:pt x="766656" y="36770"/>
                  </a:moveTo>
                  <a:lnTo>
                    <a:pt x="0" y="0"/>
                  </a:lnTo>
                </a:path>
              </a:pathLst>
            </a:custGeom>
          </p:spPr>
          <p:txBody>
            <a:bodyPr/>
            <a:lstStyle/>
            <a:p/>
          </p:txBody>
        </p:sp>
        <p:sp>
          <p:nvSpPr>
            <p:cNvPr id="52" name="pl52"/>
            <p:cNvSpPr/>
            <p:nvPr/>
          </p:nvSpPr>
          <p:spPr>
            <a:xfrm>
              <a:off x="7631575" y="1553683"/>
              <a:ext cx="727126" cy="285581"/>
            </a:xfrm>
            <a:custGeom>
              <a:avLst/>
              <a:pathLst>
                <a:path w="727126" h="285581">
                  <a:moveTo>
                    <a:pt x="727126" y="285581"/>
                  </a:moveTo>
                  <a:lnTo>
                    <a:pt x="0" y="0"/>
                  </a:lnTo>
                </a:path>
              </a:pathLst>
            </a:custGeom>
          </p:spPr>
          <p:txBody>
            <a:bodyPr/>
            <a:lstStyle/>
            <a:p/>
          </p:txBody>
        </p:sp>
        <p:sp>
          <p:nvSpPr>
            <p:cNvPr id="53" name="pl53"/>
            <p:cNvSpPr/>
            <p:nvPr/>
          </p:nvSpPr>
          <p:spPr>
            <a:xfrm>
              <a:off x="7624970" y="1794857"/>
              <a:ext cx="733891" cy="833749"/>
            </a:xfrm>
            <a:custGeom>
              <a:avLst/>
              <a:pathLst>
                <a:path w="733891" h="833749">
                  <a:moveTo>
                    <a:pt x="733891" y="833749"/>
                  </a:moveTo>
                  <a:lnTo>
                    <a:pt x="0" y="0"/>
                  </a:lnTo>
                </a:path>
              </a:pathLst>
            </a:custGeom>
          </p:spPr>
          <p:txBody>
            <a:bodyPr/>
            <a:lstStyle/>
            <a:p/>
          </p:txBody>
        </p:sp>
        <p:sp>
          <p:nvSpPr>
            <p:cNvPr id="54" name="pl54"/>
            <p:cNvSpPr/>
            <p:nvPr/>
          </p:nvSpPr>
          <p:spPr>
            <a:xfrm>
              <a:off x="7624416" y="1984839"/>
              <a:ext cx="734444" cy="906980"/>
            </a:xfrm>
            <a:custGeom>
              <a:avLst/>
              <a:pathLst>
                <a:path w="734444" h="906980">
                  <a:moveTo>
                    <a:pt x="734444" y="906980"/>
                  </a:moveTo>
                  <a:lnTo>
                    <a:pt x="0" y="0"/>
                  </a:lnTo>
                </a:path>
              </a:pathLst>
            </a:custGeom>
          </p:spPr>
          <p:txBody>
            <a:bodyPr/>
            <a:lstStyle/>
            <a:p/>
          </p:txBody>
        </p:sp>
        <p:sp>
          <p:nvSpPr>
            <p:cNvPr id="55" name="pg55"/>
            <p:cNvSpPr/>
            <p:nvPr/>
          </p:nvSpPr>
          <p:spPr>
            <a:xfrm>
              <a:off x="8284194" y="7123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6" name="tx56"/>
            <p:cNvSpPr/>
            <p:nvPr/>
          </p:nvSpPr>
          <p:spPr>
            <a:xfrm>
              <a:off x="8307054" y="7538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90%</a:t>
              </a:r>
            </a:p>
          </p:txBody>
        </p:sp>
        <p:sp>
          <p:nvSpPr>
            <p:cNvPr id="57" name="pg57"/>
            <p:cNvSpPr/>
            <p:nvPr/>
          </p:nvSpPr>
          <p:spPr>
            <a:xfrm>
              <a:off x="8314365" y="20252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20667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59" name="pg59"/>
            <p:cNvSpPr/>
            <p:nvPr/>
          </p:nvSpPr>
          <p:spPr>
            <a:xfrm>
              <a:off x="8260004" y="97688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99973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1" name="pg61"/>
            <p:cNvSpPr/>
            <p:nvPr/>
          </p:nvSpPr>
          <p:spPr>
            <a:xfrm>
              <a:off x="8368515" y="22863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32785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3" name="pg63"/>
            <p:cNvSpPr/>
            <p:nvPr/>
          </p:nvSpPr>
          <p:spPr>
            <a:xfrm>
              <a:off x="8356446" y="123955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79306" y="128109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65" name="pg65"/>
            <p:cNvSpPr/>
            <p:nvPr/>
          </p:nvSpPr>
          <p:spPr>
            <a:xfrm>
              <a:off x="8332362" y="150087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154241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86%</a:t>
              </a:r>
            </a:p>
          </p:txBody>
        </p:sp>
        <p:sp>
          <p:nvSpPr>
            <p:cNvPr id="67" name="pg67"/>
            <p:cNvSpPr/>
            <p:nvPr/>
          </p:nvSpPr>
          <p:spPr>
            <a:xfrm>
              <a:off x="8290122" y="176094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180248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86%</a:t>
              </a:r>
            </a:p>
          </p:txBody>
        </p:sp>
        <p:sp>
          <p:nvSpPr>
            <p:cNvPr id="69" name="pg69"/>
            <p:cNvSpPr/>
            <p:nvPr/>
          </p:nvSpPr>
          <p:spPr>
            <a:xfrm>
              <a:off x="8290281" y="25504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25920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81%</a:t>
              </a:r>
            </a:p>
          </p:txBody>
        </p:sp>
        <p:sp>
          <p:nvSpPr>
            <p:cNvPr id="71" name="pg71"/>
            <p:cNvSpPr/>
            <p:nvPr/>
          </p:nvSpPr>
          <p:spPr>
            <a:xfrm>
              <a:off x="8290281" y="28134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549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77%</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539219" y="401416"/>
              <a:ext cx="27531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Niger,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(77%), followed by MCV1 and YFV (81%).
Coverage of 9 vaccines increased (DTP3, HepB3, Hib3, IPV1, MCV1, MCV2, PcV3, Polio3 and RotaC) compared to respective coverage in 2019.
Coverage of 9 vaccines increased (DTP3, HepB3, Hib3, IPV1, MCV1, MCV2, PcV3, Polio3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7401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72371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37341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40231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672809"/>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332250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62190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227160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92130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157100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093845" y="122070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6" name="pl16"/>
            <p:cNvSpPr/>
            <p:nvPr/>
          </p:nvSpPr>
          <p:spPr>
            <a:xfrm>
              <a:off x="1093845" y="87039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7" name="pl17"/>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35140" y="870398"/>
              <a:ext cx="1813764" cy="0"/>
            </a:xfrm>
            <a:custGeom>
              <a:avLst/>
              <a:pathLst>
                <a:path w="1813764" h="0">
                  <a:moveTo>
                    <a:pt x="0" y="0"/>
                  </a:moveTo>
                  <a:lnTo>
                    <a:pt x="1668663" y="0"/>
                  </a:lnTo>
                  <a:lnTo>
                    <a:pt x="1668663" y="0"/>
                  </a:lnTo>
                  <a:lnTo>
                    <a:pt x="1741214" y="0"/>
                  </a:lnTo>
                  <a:lnTo>
                    <a:pt x="1813764" y="0"/>
                  </a:lnTo>
                  <a:lnTo>
                    <a:pt x="1813764" y="0"/>
                  </a:lnTo>
                </a:path>
              </a:pathLst>
            </a:custGeom>
            <a:ln w="116535" cap="flat">
              <a:solidFill>
                <a:srgbClr val="E8E8E8">
                  <a:alpha val="100000"/>
                </a:srgbClr>
              </a:solidFill>
              <a:prstDash val="solid"/>
              <a:round/>
            </a:ln>
          </p:spPr>
          <p:txBody>
            <a:bodyPr/>
            <a:lstStyle/>
            <a:p/>
          </p:txBody>
        </p:sp>
        <p:sp>
          <p:nvSpPr>
            <p:cNvPr id="23" name="pl23"/>
            <p:cNvSpPr/>
            <p:nvPr/>
          </p:nvSpPr>
          <p:spPr>
            <a:xfrm>
              <a:off x="8131253" y="1220700"/>
              <a:ext cx="290202" cy="0"/>
            </a:xfrm>
            <a:custGeom>
              <a:avLst/>
              <a:pathLst>
                <a:path w="290202" h="0">
                  <a:moveTo>
                    <a:pt x="0" y="0"/>
                  </a:moveTo>
                  <a:lnTo>
                    <a:pt x="72550" y="0"/>
                  </a:lnTo>
                  <a:lnTo>
                    <a:pt x="145101" y="0"/>
                  </a:lnTo>
                  <a:lnTo>
                    <a:pt x="145101" y="0"/>
                  </a:lnTo>
                  <a:lnTo>
                    <a:pt x="217651" y="0"/>
                  </a:lnTo>
                  <a:lnTo>
                    <a:pt x="290202" y="0"/>
                  </a:lnTo>
                </a:path>
              </a:pathLst>
            </a:custGeom>
            <a:ln w="116535" cap="flat">
              <a:solidFill>
                <a:srgbClr val="E8E8E8">
                  <a:alpha val="100000"/>
                </a:srgbClr>
              </a:solidFill>
              <a:prstDash val="solid"/>
              <a:round/>
            </a:ln>
          </p:spPr>
          <p:txBody>
            <a:bodyPr/>
            <a:lstStyle/>
            <a:p/>
          </p:txBody>
        </p:sp>
        <p:sp>
          <p:nvSpPr>
            <p:cNvPr id="24" name="pl24"/>
            <p:cNvSpPr/>
            <p:nvPr/>
          </p:nvSpPr>
          <p:spPr>
            <a:xfrm>
              <a:off x="7333196" y="1571001"/>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5" name="pl25"/>
            <p:cNvSpPr/>
            <p:nvPr/>
          </p:nvSpPr>
          <p:spPr>
            <a:xfrm>
              <a:off x="7333196" y="1921302"/>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6" name="pl26"/>
            <p:cNvSpPr/>
            <p:nvPr/>
          </p:nvSpPr>
          <p:spPr>
            <a:xfrm>
              <a:off x="7333196" y="2271604"/>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7" name="pl27"/>
            <p:cNvSpPr/>
            <p:nvPr/>
          </p:nvSpPr>
          <p:spPr>
            <a:xfrm>
              <a:off x="7333196" y="2621905"/>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28" name="pl28"/>
            <p:cNvSpPr/>
            <p:nvPr/>
          </p:nvSpPr>
          <p:spPr>
            <a:xfrm>
              <a:off x="6172387" y="2972206"/>
              <a:ext cx="1160809" cy="0"/>
            </a:xfrm>
            <a:custGeom>
              <a:avLst/>
              <a:pathLst>
                <a:path w="1160809" h="0">
                  <a:moveTo>
                    <a:pt x="0" y="0"/>
                  </a:moveTo>
                  <a:lnTo>
                    <a:pt x="1015708" y="0"/>
                  </a:lnTo>
                  <a:lnTo>
                    <a:pt x="1015708" y="0"/>
                  </a:lnTo>
                  <a:lnTo>
                    <a:pt x="1088258" y="0"/>
                  </a:lnTo>
                  <a:lnTo>
                    <a:pt x="1088258" y="0"/>
                  </a:lnTo>
                  <a:lnTo>
                    <a:pt x="1160809" y="0"/>
                  </a:lnTo>
                </a:path>
              </a:pathLst>
            </a:custGeom>
            <a:ln w="116535" cap="flat">
              <a:solidFill>
                <a:srgbClr val="E8E8E8">
                  <a:alpha val="100000"/>
                </a:srgbClr>
              </a:solidFill>
              <a:prstDash val="solid"/>
              <a:round/>
            </a:ln>
          </p:spPr>
          <p:txBody>
            <a:bodyPr/>
            <a:lstStyle/>
            <a:p/>
          </p:txBody>
        </p:sp>
        <p:sp>
          <p:nvSpPr>
            <p:cNvPr id="29" name="pl29"/>
            <p:cNvSpPr/>
            <p:nvPr/>
          </p:nvSpPr>
          <p:spPr>
            <a:xfrm>
              <a:off x="4503723" y="3322508"/>
              <a:ext cx="2539270" cy="0"/>
            </a:xfrm>
            <a:custGeom>
              <a:avLst/>
              <a:pathLst>
                <a:path w="2539270" h="0">
                  <a:moveTo>
                    <a:pt x="0" y="0"/>
                  </a:moveTo>
                  <a:lnTo>
                    <a:pt x="1160809" y="0"/>
                  </a:lnTo>
                  <a:lnTo>
                    <a:pt x="1305910" y="0"/>
                  </a:lnTo>
                  <a:lnTo>
                    <a:pt x="1741214" y="0"/>
                  </a:lnTo>
                  <a:lnTo>
                    <a:pt x="1886315" y="0"/>
                  </a:lnTo>
                  <a:lnTo>
                    <a:pt x="2539270" y="0"/>
                  </a:lnTo>
                </a:path>
              </a:pathLst>
            </a:custGeom>
            <a:ln w="116535" cap="flat">
              <a:solidFill>
                <a:srgbClr val="E8E8E8">
                  <a:alpha val="100000"/>
                </a:srgbClr>
              </a:solidFill>
              <a:prstDash val="solid"/>
              <a:round/>
            </a:ln>
          </p:spPr>
          <p:txBody>
            <a:bodyPr/>
            <a:lstStyle/>
            <a:p/>
          </p:txBody>
        </p:sp>
        <p:sp>
          <p:nvSpPr>
            <p:cNvPr id="30" name="pl30"/>
            <p:cNvSpPr/>
            <p:nvPr/>
          </p:nvSpPr>
          <p:spPr>
            <a:xfrm>
              <a:off x="7260646" y="3672809"/>
              <a:ext cx="290202" cy="0"/>
            </a:xfrm>
            <a:custGeom>
              <a:avLst/>
              <a:pathLst>
                <a:path w="290202" h="0">
                  <a:moveTo>
                    <a:pt x="0" y="0"/>
                  </a:moveTo>
                  <a:lnTo>
                    <a:pt x="72550" y="0"/>
                  </a:lnTo>
                  <a:lnTo>
                    <a:pt x="72550" y="0"/>
                  </a:lnTo>
                  <a:lnTo>
                    <a:pt x="72550" y="0"/>
                  </a:lnTo>
                  <a:lnTo>
                    <a:pt x="145101" y="0"/>
                  </a:lnTo>
                  <a:lnTo>
                    <a:pt x="290202" y="0"/>
                  </a:lnTo>
                </a:path>
              </a:pathLst>
            </a:custGeom>
            <a:ln w="116535" cap="flat">
              <a:solidFill>
                <a:srgbClr val="E8E8E8">
                  <a:alpha val="100000"/>
                </a:srgbClr>
              </a:solidFill>
              <a:prstDash val="solid"/>
              <a:round/>
            </a:ln>
          </p:spPr>
          <p:txBody>
            <a:bodyPr/>
            <a:lstStyle/>
            <a:p/>
          </p:txBody>
        </p:sp>
        <p:sp>
          <p:nvSpPr>
            <p:cNvPr id="31" name="pl31"/>
            <p:cNvSpPr/>
            <p:nvPr/>
          </p:nvSpPr>
          <p:spPr>
            <a:xfrm>
              <a:off x="7333196" y="4023110"/>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32" name="pl32"/>
            <p:cNvSpPr/>
            <p:nvPr/>
          </p:nvSpPr>
          <p:spPr>
            <a:xfrm>
              <a:off x="7333196" y="4373412"/>
              <a:ext cx="362752" cy="0"/>
            </a:xfrm>
            <a:custGeom>
              <a:avLst/>
              <a:pathLst>
                <a:path w="362752" h="0">
                  <a:moveTo>
                    <a:pt x="0" y="0"/>
                  </a:moveTo>
                  <a:lnTo>
                    <a:pt x="0" y="0"/>
                  </a:lnTo>
                  <a:lnTo>
                    <a:pt x="72550" y="0"/>
                  </a:lnTo>
                  <a:lnTo>
                    <a:pt x="217651" y="0"/>
                  </a:lnTo>
                  <a:lnTo>
                    <a:pt x="290202" y="0"/>
                  </a:lnTo>
                  <a:lnTo>
                    <a:pt x="362752" y="0"/>
                  </a:lnTo>
                </a:path>
              </a:pathLst>
            </a:custGeom>
            <a:ln w="116535" cap="flat">
              <a:solidFill>
                <a:srgbClr val="E8E8E8">
                  <a:alpha val="100000"/>
                </a:srgbClr>
              </a:solidFill>
              <a:prstDash val="solid"/>
              <a:round/>
            </a:ln>
          </p:spPr>
          <p:txBody>
            <a:bodyPr/>
            <a:lstStyle/>
            <a:p/>
          </p:txBody>
        </p:sp>
        <p:sp>
          <p:nvSpPr>
            <p:cNvPr id="33" name="pl33"/>
            <p:cNvSpPr/>
            <p:nvPr/>
          </p:nvSpPr>
          <p:spPr>
            <a:xfrm>
              <a:off x="7333196" y="4723713"/>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34" name="pl34"/>
            <p:cNvSpPr/>
            <p:nvPr/>
          </p:nvSpPr>
          <p:spPr>
            <a:xfrm>
              <a:off x="6317488" y="5074015"/>
              <a:ext cx="1160809" cy="0"/>
            </a:xfrm>
            <a:custGeom>
              <a:avLst/>
              <a:pathLst>
                <a:path w="1160809" h="0">
                  <a:moveTo>
                    <a:pt x="0" y="0"/>
                  </a:moveTo>
                  <a:lnTo>
                    <a:pt x="943157" y="0"/>
                  </a:lnTo>
                  <a:lnTo>
                    <a:pt x="943157" y="0"/>
                  </a:lnTo>
                  <a:lnTo>
                    <a:pt x="943157" y="0"/>
                  </a:lnTo>
                  <a:lnTo>
                    <a:pt x="1015708" y="0"/>
                  </a:lnTo>
                  <a:lnTo>
                    <a:pt x="1160809" y="0"/>
                  </a:lnTo>
                </a:path>
              </a:pathLst>
            </a:custGeom>
            <a:ln w="116535" cap="flat">
              <a:solidFill>
                <a:srgbClr val="E8E8E8">
                  <a:alpha val="100000"/>
                </a:srgbClr>
              </a:solidFill>
              <a:prstDash val="solid"/>
              <a:round/>
            </a:ln>
          </p:spPr>
          <p:txBody>
            <a:bodyPr/>
            <a:lstStyle/>
            <a:p/>
          </p:txBody>
        </p:sp>
        <p:sp>
          <p:nvSpPr>
            <p:cNvPr id="35" name="pt35"/>
            <p:cNvSpPr/>
            <p:nvPr/>
          </p:nvSpPr>
          <p:spPr>
            <a:xfrm>
              <a:off x="653064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185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44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44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93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993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2675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930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18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695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18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440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286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286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0124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63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188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144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286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286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124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463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188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144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286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3286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124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463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88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144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286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286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124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463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188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144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835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835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561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678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561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286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600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0513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24043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49922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3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3849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463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124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5614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286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286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6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124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463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188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144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86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86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124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463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188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144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286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737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188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144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365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165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737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31298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561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286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47237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103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10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6848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1358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613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27042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56063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63318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270429"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56063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63318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27042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56063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63318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27042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56063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63318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12532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19787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27042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60176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327271"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98022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27042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197878"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270429"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27042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5606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63318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27042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560631"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63318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27042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7828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92338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4155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19787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70429"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1012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56324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7227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3660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50810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MengA</a:t>
              </a:r>
            </a:p>
          </p:txBody>
        </p:sp>
        <p:sp>
          <p:nvSpPr>
            <p:cNvPr id="157" name="tx157"/>
            <p:cNvSpPr/>
            <p:nvPr/>
          </p:nvSpPr>
          <p:spPr>
            <a:xfrm>
              <a:off x="572514"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572514"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67328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69166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2640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09194"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09194"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67344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093845" y="398022"/>
              <a:ext cx="30284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Niger,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(92%) and 2023 (94%). DTP1 coverage increased in 2024 (95%) compared to 2023, and was higher than in 2019. In 2019-2024, DTP1 coverage was at it's lowest level in 2019 (92%).
In 2023, 2 vaccines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81418"/>
              <a:ext cx="6444618" cy="2025672"/>
            </a:xfrm>
            <a:custGeom>
              <a:avLst/>
              <a:pathLst>
                <a:path w="6444618" h="2025672">
                  <a:moveTo>
                    <a:pt x="0" y="2025672"/>
                  </a:moveTo>
                  <a:lnTo>
                    <a:pt x="268525" y="1947761"/>
                  </a:lnTo>
                  <a:lnTo>
                    <a:pt x="537051" y="1830896"/>
                  </a:lnTo>
                  <a:lnTo>
                    <a:pt x="805577" y="1752985"/>
                  </a:lnTo>
                  <a:lnTo>
                    <a:pt x="1074103" y="1675075"/>
                  </a:lnTo>
                  <a:lnTo>
                    <a:pt x="1342628" y="1597164"/>
                  </a:lnTo>
                  <a:lnTo>
                    <a:pt x="1611154" y="1324478"/>
                  </a:lnTo>
                  <a:lnTo>
                    <a:pt x="1879680" y="1090746"/>
                  </a:lnTo>
                  <a:lnTo>
                    <a:pt x="2148206" y="740149"/>
                  </a:lnTo>
                  <a:lnTo>
                    <a:pt x="2416732" y="584328"/>
                  </a:lnTo>
                  <a:lnTo>
                    <a:pt x="2685257" y="623283"/>
                  </a:lnTo>
                  <a:lnTo>
                    <a:pt x="2953783" y="428507"/>
                  </a:lnTo>
                  <a:lnTo>
                    <a:pt x="3222309" y="506418"/>
                  </a:lnTo>
                  <a:lnTo>
                    <a:pt x="3490835" y="428507"/>
                  </a:lnTo>
                  <a:lnTo>
                    <a:pt x="3759360" y="155820"/>
                  </a:lnTo>
                  <a:lnTo>
                    <a:pt x="4027886" y="77910"/>
                  </a:lnTo>
                  <a:lnTo>
                    <a:pt x="4296412" y="233731"/>
                  </a:lnTo>
                  <a:lnTo>
                    <a:pt x="4564938" y="38955"/>
                  </a:lnTo>
                  <a:lnTo>
                    <a:pt x="4833464" y="272686"/>
                  </a:lnTo>
                  <a:lnTo>
                    <a:pt x="5101989" y="194776"/>
                  </a:lnTo>
                  <a:lnTo>
                    <a:pt x="5370515" y="194776"/>
                  </a:lnTo>
                  <a:lnTo>
                    <a:pt x="5639041" y="155820"/>
                  </a:lnTo>
                  <a:lnTo>
                    <a:pt x="5907567" y="77910"/>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932015"/>
              <a:ext cx="2685257" cy="2882687"/>
            </a:xfrm>
            <a:custGeom>
              <a:avLst/>
              <a:pathLst>
                <a:path w="2685257" h="2882687">
                  <a:moveTo>
                    <a:pt x="0" y="2882687"/>
                  </a:moveTo>
                  <a:lnTo>
                    <a:pt x="268525" y="2376269"/>
                  </a:lnTo>
                  <a:lnTo>
                    <a:pt x="537051" y="1791940"/>
                  </a:lnTo>
                  <a:lnTo>
                    <a:pt x="805577" y="1207612"/>
                  </a:lnTo>
                  <a:lnTo>
                    <a:pt x="1074103" y="1129701"/>
                  </a:lnTo>
                  <a:lnTo>
                    <a:pt x="1342628" y="740149"/>
                  </a:lnTo>
                  <a:lnTo>
                    <a:pt x="1611154" y="662239"/>
                  </a:lnTo>
                  <a:lnTo>
                    <a:pt x="1879680" y="428507"/>
                  </a:lnTo>
                  <a:lnTo>
                    <a:pt x="2148206" y="1363433"/>
                  </a:lnTo>
                  <a:lnTo>
                    <a:pt x="2416732" y="350597"/>
                  </a:lnTo>
                  <a:lnTo>
                    <a:pt x="2685257" y="0"/>
                  </a:lnTo>
                </a:path>
              </a:pathLst>
            </a:custGeom>
            <a:ln w="27101" cap="flat">
              <a:solidFill>
                <a:srgbClr val="00BA38">
                  <a:alpha val="100000"/>
                </a:srgbClr>
              </a:solidFill>
              <a:prstDash val="solid"/>
              <a:round/>
            </a:ln>
          </p:spPr>
          <p:txBody>
            <a:bodyPr/>
            <a:lstStyle/>
            <a:p/>
          </p:txBody>
        </p:sp>
        <p:sp>
          <p:nvSpPr>
            <p:cNvPr id="28" name="pl28"/>
            <p:cNvSpPr/>
            <p:nvPr/>
          </p:nvSpPr>
          <p:spPr>
            <a:xfrm>
              <a:off x="5207639" y="1581418"/>
              <a:ext cx="2685257" cy="2843732"/>
            </a:xfrm>
            <a:custGeom>
              <a:avLst/>
              <a:pathLst>
                <a:path w="2685257" h="2843732">
                  <a:moveTo>
                    <a:pt x="0" y="2843732"/>
                  </a:moveTo>
                  <a:lnTo>
                    <a:pt x="268525" y="1441343"/>
                  </a:lnTo>
                  <a:lnTo>
                    <a:pt x="537051" y="389552"/>
                  </a:lnTo>
                  <a:lnTo>
                    <a:pt x="805577" y="38955"/>
                  </a:lnTo>
                  <a:lnTo>
                    <a:pt x="1074103" y="272686"/>
                  </a:lnTo>
                  <a:lnTo>
                    <a:pt x="1342628" y="194776"/>
                  </a:lnTo>
                  <a:lnTo>
                    <a:pt x="1611154" y="194776"/>
                  </a:lnTo>
                  <a:lnTo>
                    <a:pt x="1879680" y="155820"/>
                  </a:lnTo>
                  <a:lnTo>
                    <a:pt x="2148206" y="77910"/>
                  </a:lnTo>
                  <a:lnTo>
                    <a:pt x="2416732" y="38955"/>
                  </a:lnTo>
                  <a:lnTo>
                    <a:pt x="2685257"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8936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54304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56871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169263" y="477632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438677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7840" y="1587430"/>
              <a:ext cx="253583" cy="102022"/>
            </a:xfrm>
            <a:custGeom>
              <a:avLst/>
              <a:pathLst>
                <a:path w="253583" h="102022">
                  <a:moveTo>
                    <a:pt x="253583" y="102022"/>
                  </a:moveTo>
                  <a:lnTo>
                    <a:pt x="0" y="0"/>
                  </a:lnTo>
                </a:path>
              </a:pathLst>
            </a:custGeom>
          </p:spPr>
          <p:txBody>
            <a:bodyPr/>
            <a:lstStyle/>
            <a:p/>
          </p:txBody>
        </p:sp>
        <p:sp>
          <p:nvSpPr>
            <p:cNvPr id="37" name="pl37"/>
            <p:cNvSpPr/>
            <p:nvPr/>
          </p:nvSpPr>
          <p:spPr>
            <a:xfrm>
              <a:off x="7907275" y="1462438"/>
              <a:ext cx="254147" cy="112609"/>
            </a:xfrm>
            <a:custGeom>
              <a:avLst/>
              <a:pathLst>
                <a:path w="254147" h="112609">
                  <a:moveTo>
                    <a:pt x="254147" y="0"/>
                  </a:moveTo>
                  <a:lnTo>
                    <a:pt x="0" y="112609"/>
                  </a:lnTo>
                </a:path>
              </a:pathLst>
            </a:custGeom>
          </p:spPr>
          <p:txBody>
            <a:bodyPr/>
            <a:lstStyle/>
            <a:p/>
          </p:txBody>
        </p:sp>
        <p:sp>
          <p:nvSpPr>
            <p:cNvPr id="38" name="pl38"/>
            <p:cNvSpPr/>
            <p:nvPr/>
          </p:nvSpPr>
          <p:spPr>
            <a:xfrm>
              <a:off x="7910665" y="1935381"/>
              <a:ext cx="250757" cy="47506"/>
            </a:xfrm>
            <a:custGeom>
              <a:avLst/>
              <a:pathLst>
                <a:path w="250757" h="47506">
                  <a:moveTo>
                    <a:pt x="250757" y="47506"/>
                  </a:moveTo>
                  <a:lnTo>
                    <a:pt x="0" y="0"/>
                  </a:lnTo>
                </a:path>
              </a:pathLst>
            </a:custGeom>
          </p:spPr>
          <p:txBody>
            <a:bodyPr/>
            <a:lstStyle/>
            <a:p/>
          </p:txBody>
        </p:sp>
        <p:sp>
          <p:nvSpPr>
            <p:cNvPr id="39" name="pg39"/>
            <p:cNvSpPr/>
            <p:nvPr/>
          </p:nvSpPr>
          <p:spPr>
            <a:xfrm>
              <a:off x="8092843" y="16204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6612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1" name="pg41"/>
            <p:cNvSpPr/>
            <p:nvPr/>
          </p:nvSpPr>
          <p:spPr>
            <a:xfrm>
              <a:off x="8092843" y="134827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38911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86%</a:t>
              </a:r>
            </a:p>
          </p:txBody>
        </p:sp>
        <p:sp>
          <p:nvSpPr>
            <p:cNvPr id="43" name="pg43"/>
            <p:cNvSpPr/>
            <p:nvPr/>
          </p:nvSpPr>
          <p:spPr>
            <a:xfrm>
              <a:off x="8092843" y="18956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9365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77%</a:t>
              </a:r>
            </a:p>
          </p:txBody>
        </p:sp>
        <p:sp>
          <p:nvSpPr>
            <p:cNvPr id="45" name="pg45"/>
            <p:cNvSpPr/>
            <p:nvPr/>
          </p:nvSpPr>
          <p:spPr>
            <a:xfrm>
              <a:off x="1151078" y="36091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798" y="3652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34</a:t>
              </a:r>
            </a:p>
          </p:txBody>
        </p:sp>
        <p:sp>
          <p:nvSpPr>
            <p:cNvPr id="47" name="pg47"/>
            <p:cNvSpPr/>
            <p:nvPr/>
          </p:nvSpPr>
          <p:spPr>
            <a:xfrm>
              <a:off x="4981716" y="479997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027436" y="4843716"/>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a:t>
              </a:r>
            </a:p>
          </p:txBody>
        </p:sp>
        <p:sp>
          <p:nvSpPr>
            <p:cNvPr id="49" name="pg49"/>
            <p:cNvSpPr/>
            <p:nvPr/>
          </p:nvSpPr>
          <p:spPr>
            <a:xfrm>
              <a:off x="4909738" y="44283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955458" y="44721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13</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24487" y="580629"/>
              <a:ext cx="34292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Niger,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Niger has 3 out of the 4 SDG vaccines.
In 2024, Niger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94% in 2023 to 95% in 2024.
• DTP3 coverage increased 1 percentage point from 85% in 2023 to 86% in 2024.
• There were there were 9,000 fewer zero-dose children in 2024. This leaves 53,000 children without vaccination, vulnerable to vaccine-preventable diseases and a further 96,000 with incomplete protection.
• Niger accounted for 1.3% of zero-dose children in West and Central Africa (WCAR) and 0.4% of zero-dose children globally.
• MCV1 coverage increased 1 percentage point from 80% in 2023 to 81% in 2024. There were 202,000 children who missed out on the first measles vaccination.
• MCV2 coverage increased 9 percentage points from 68% in 2023 to 77%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Niger,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Niger.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DAPMHHIV-502652578-1605345</_dlc_DocId>
    <_dlc_DocIdUrl xmlns="9e17fbd9-fb4c-4d20-9ec4-18aa77a91b0d">
      <Url>https://unicef.sharepoint.com/teams/DAPM-Health-HIV/_layouts/15/DocIdRedir.aspx?ID=DAPMHHIV-502652578-1605345</Url>
      <Description>DAPMHHIV-502652578-1605345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0238c55d-93cf-41a7-bb7d-4d20d8acc4ac</vt:lpwstr>
  </property>
  <property fmtid="{D5CDD505-2E9C-101B-9397-08002B2CF9AE}" pid="4" name="MediaServiceImageTags">
    <vt:lpwstr/>
  </property>
</Properties>
</file>