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2c567a8792488f815e9496f58b44144c88922ea.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13 (8%) vaccines in the schedule achieved coverage of 90% or more. Vaccine coverage ranged from 66% to 94%.
Since 2010, estimates have been made for 8 new vaccines. MCV2 and RCV1 is the newest vaccine reported (2017), which achieved 66% and 79% coverage in 2024.
In 2024, Namibia reported stockouts of vaccines/supplies (Auto-disable syringes BCG, HepB, and Measles-Rubella (MR))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758151"/>
            </a:xfrm>
            <a:custGeom>
              <a:avLst/>
              <a:pathLst>
                <a:path w="6444618" h="758151">
                  <a:moveTo>
                    <a:pt x="0" y="319221"/>
                  </a:moveTo>
                  <a:lnTo>
                    <a:pt x="268525" y="399027"/>
                  </a:lnTo>
                  <a:lnTo>
                    <a:pt x="537051" y="478832"/>
                  </a:lnTo>
                  <a:lnTo>
                    <a:pt x="805577" y="438929"/>
                  </a:lnTo>
                  <a:lnTo>
                    <a:pt x="1074103" y="399027"/>
                  </a:lnTo>
                  <a:lnTo>
                    <a:pt x="1342628" y="199513"/>
                  </a:lnTo>
                  <a:lnTo>
                    <a:pt x="1611154" y="279319"/>
                  </a:lnTo>
                  <a:lnTo>
                    <a:pt x="1879680" y="399027"/>
                  </a:lnTo>
                  <a:lnTo>
                    <a:pt x="2148206" y="399027"/>
                  </a:lnTo>
                  <a:lnTo>
                    <a:pt x="2416732" y="438929"/>
                  </a:lnTo>
                  <a:lnTo>
                    <a:pt x="2685257" y="438929"/>
                  </a:lnTo>
                  <a:lnTo>
                    <a:pt x="2953783" y="399027"/>
                  </a:lnTo>
                  <a:lnTo>
                    <a:pt x="3222309" y="359124"/>
                  </a:lnTo>
                  <a:lnTo>
                    <a:pt x="3490835" y="159610"/>
                  </a:lnTo>
                  <a:lnTo>
                    <a:pt x="3759360" y="239416"/>
                  </a:lnTo>
                  <a:lnTo>
                    <a:pt x="4027886" y="0"/>
                  </a:lnTo>
                  <a:lnTo>
                    <a:pt x="4296412" y="319221"/>
                  </a:lnTo>
                  <a:lnTo>
                    <a:pt x="4564938" y="159610"/>
                  </a:lnTo>
                  <a:lnTo>
                    <a:pt x="4833464" y="159610"/>
                  </a:lnTo>
                  <a:lnTo>
                    <a:pt x="5101989" y="239416"/>
                  </a:lnTo>
                  <a:lnTo>
                    <a:pt x="5370515" y="199513"/>
                  </a:lnTo>
                  <a:lnTo>
                    <a:pt x="5639041" y="159610"/>
                  </a:lnTo>
                  <a:lnTo>
                    <a:pt x="5907567" y="319221"/>
                  </a:lnTo>
                  <a:lnTo>
                    <a:pt x="6176092" y="399027"/>
                  </a:lnTo>
                  <a:lnTo>
                    <a:pt x="6444618" y="75815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798054"/>
            </a:xfrm>
            <a:custGeom>
              <a:avLst/>
              <a:pathLst>
                <a:path w="6444618" h="798054">
                  <a:moveTo>
                    <a:pt x="0" y="598540"/>
                  </a:moveTo>
                  <a:lnTo>
                    <a:pt x="268525" y="638443"/>
                  </a:lnTo>
                  <a:lnTo>
                    <a:pt x="537051" y="678346"/>
                  </a:lnTo>
                  <a:lnTo>
                    <a:pt x="805577" y="598540"/>
                  </a:lnTo>
                  <a:lnTo>
                    <a:pt x="1074103" y="518735"/>
                  </a:lnTo>
                  <a:lnTo>
                    <a:pt x="1342628" y="319221"/>
                  </a:lnTo>
                  <a:lnTo>
                    <a:pt x="1611154" y="319221"/>
                  </a:lnTo>
                  <a:lnTo>
                    <a:pt x="1879680" y="319221"/>
                  </a:lnTo>
                  <a:lnTo>
                    <a:pt x="2148206" y="438929"/>
                  </a:lnTo>
                  <a:lnTo>
                    <a:pt x="2416732" y="438929"/>
                  </a:lnTo>
                  <a:lnTo>
                    <a:pt x="2685257" y="438929"/>
                  </a:lnTo>
                  <a:lnTo>
                    <a:pt x="2953783" y="478832"/>
                  </a:lnTo>
                  <a:lnTo>
                    <a:pt x="3222309" y="399027"/>
                  </a:lnTo>
                  <a:lnTo>
                    <a:pt x="3490835" y="199513"/>
                  </a:lnTo>
                  <a:lnTo>
                    <a:pt x="3759360" y="239416"/>
                  </a:lnTo>
                  <a:lnTo>
                    <a:pt x="4027886" y="79805"/>
                  </a:lnTo>
                  <a:lnTo>
                    <a:pt x="4296412" y="359124"/>
                  </a:lnTo>
                  <a:lnTo>
                    <a:pt x="4564938" y="239416"/>
                  </a:lnTo>
                  <a:lnTo>
                    <a:pt x="4833464" y="199513"/>
                  </a:lnTo>
                  <a:lnTo>
                    <a:pt x="5101989" y="279319"/>
                  </a:lnTo>
                  <a:lnTo>
                    <a:pt x="5370515" y="39902"/>
                  </a:lnTo>
                  <a:lnTo>
                    <a:pt x="5639041" y="0"/>
                  </a:lnTo>
                  <a:lnTo>
                    <a:pt x="5907567" y="399027"/>
                  </a:lnTo>
                  <a:lnTo>
                    <a:pt x="6176092" y="438929"/>
                  </a:lnTo>
                  <a:lnTo>
                    <a:pt x="6444618" y="79805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637834"/>
              <a:ext cx="6444618" cy="1316789"/>
            </a:xfrm>
            <a:custGeom>
              <a:avLst/>
              <a:pathLst>
                <a:path w="6444618" h="1316789">
                  <a:moveTo>
                    <a:pt x="0" y="877859"/>
                  </a:moveTo>
                  <a:lnTo>
                    <a:pt x="268525" y="1316789"/>
                  </a:lnTo>
                  <a:lnTo>
                    <a:pt x="537051" y="917762"/>
                  </a:lnTo>
                  <a:lnTo>
                    <a:pt x="805577" y="837957"/>
                  </a:lnTo>
                  <a:lnTo>
                    <a:pt x="1074103" y="837957"/>
                  </a:lnTo>
                  <a:lnTo>
                    <a:pt x="1342628" y="718249"/>
                  </a:lnTo>
                  <a:lnTo>
                    <a:pt x="1611154" y="1117276"/>
                  </a:lnTo>
                  <a:lnTo>
                    <a:pt x="1879680" y="877859"/>
                  </a:lnTo>
                  <a:lnTo>
                    <a:pt x="2148206" y="718249"/>
                  </a:lnTo>
                  <a:lnTo>
                    <a:pt x="2416732" y="598540"/>
                  </a:lnTo>
                  <a:lnTo>
                    <a:pt x="2685257" y="638443"/>
                  </a:lnTo>
                  <a:lnTo>
                    <a:pt x="2953783" y="678346"/>
                  </a:lnTo>
                  <a:lnTo>
                    <a:pt x="3222309" y="598540"/>
                  </a:lnTo>
                  <a:lnTo>
                    <a:pt x="3490835" y="359124"/>
                  </a:lnTo>
                  <a:lnTo>
                    <a:pt x="3759360" y="319221"/>
                  </a:lnTo>
                  <a:lnTo>
                    <a:pt x="4027886" y="239416"/>
                  </a:lnTo>
                  <a:lnTo>
                    <a:pt x="4296412" y="638443"/>
                  </a:lnTo>
                  <a:lnTo>
                    <a:pt x="4564938" y="438929"/>
                  </a:lnTo>
                  <a:lnTo>
                    <a:pt x="4833464" y="359124"/>
                  </a:lnTo>
                  <a:lnTo>
                    <a:pt x="5101989" y="438929"/>
                  </a:lnTo>
                  <a:lnTo>
                    <a:pt x="5370515" y="39902"/>
                  </a:lnTo>
                  <a:lnTo>
                    <a:pt x="5639041" y="0"/>
                  </a:lnTo>
                  <a:lnTo>
                    <a:pt x="5907567" y="79805"/>
                  </a:lnTo>
                  <a:lnTo>
                    <a:pt x="6176092" y="199513"/>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6013217" y="2116667"/>
              <a:ext cx="1879680" cy="1875427"/>
            </a:xfrm>
            <a:custGeom>
              <a:avLst/>
              <a:pathLst>
                <a:path w="1879680" h="1875427">
                  <a:moveTo>
                    <a:pt x="0" y="1875427"/>
                  </a:moveTo>
                  <a:lnTo>
                    <a:pt x="268525" y="1157178"/>
                  </a:lnTo>
                  <a:lnTo>
                    <a:pt x="537051" y="917762"/>
                  </a:lnTo>
                  <a:lnTo>
                    <a:pt x="805577" y="638443"/>
                  </a:lnTo>
                  <a:lnTo>
                    <a:pt x="1074103" y="917762"/>
                  </a:lnTo>
                  <a:lnTo>
                    <a:pt x="1342628" y="0"/>
                  </a:lnTo>
                  <a:lnTo>
                    <a:pt x="1611154" y="678346"/>
                  </a:lnTo>
                  <a:lnTo>
                    <a:pt x="1879680" y="51873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778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0782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974840" y="39537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544" y="2119884"/>
              <a:ext cx="250878" cy="45735"/>
            </a:xfrm>
            <a:custGeom>
              <a:avLst/>
              <a:pathLst>
                <a:path w="250878" h="45735">
                  <a:moveTo>
                    <a:pt x="250878" y="45735"/>
                  </a:moveTo>
                  <a:lnTo>
                    <a:pt x="0" y="0"/>
                  </a:lnTo>
                </a:path>
              </a:pathLst>
            </a:custGeom>
          </p:spPr>
          <p:txBody>
            <a:bodyPr/>
            <a:lstStyle/>
            <a:p/>
          </p:txBody>
        </p:sp>
        <p:sp>
          <p:nvSpPr>
            <p:cNvPr id="41" name="pl41"/>
            <p:cNvSpPr/>
            <p:nvPr/>
          </p:nvSpPr>
          <p:spPr>
            <a:xfrm>
              <a:off x="7904350" y="1918020"/>
              <a:ext cx="257072" cy="190174"/>
            </a:xfrm>
            <a:custGeom>
              <a:avLst/>
              <a:pathLst>
                <a:path w="257072" h="190174">
                  <a:moveTo>
                    <a:pt x="257072" y="0"/>
                  </a:moveTo>
                  <a:lnTo>
                    <a:pt x="0" y="190174"/>
                  </a:lnTo>
                </a:path>
              </a:pathLst>
            </a:custGeom>
          </p:spPr>
          <p:txBody>
            <a:bodyPr/>
            <a:lstStyle/>
            <a:p/>
          </p:txBody>
        </p:sp>
        <p:sp>
          <p:nvSpPr>
            <p:cNvPr id="42" name="pl42"/>
            <p:cNvSpPr/>
            <p:nvPr/>
          </p:nvSpPr>
          <p:spPr>
            <a:xfrm>
              <a:off x="7908172" y="2322260"/>
              <a:ext cx="253250" cy="100803"/>
            </a:xfrm>
            <a:custGeom>
              <a:avLst/>
              <a:pathLst>
                <a:path w="253250" h="100803">
                  <a:moveTo>
                    <a:pt x="253250" y="100803"/>
                  </a:moveTo>
                  <a:lnTo>
                    <a:pt x="0" y="0"/>
                  </a:lnTo>
                </a:path>
              </a:pathLst>
            </a:custGeom>
          </p:spPr>
          <p:txBody>
            <a:bodyPr/>
            <a:lstStyle/>
            <a:p/>
          </p:txBody>
        </p:sp>
        <p:sp>
          <p:nvSpPr>
            <p:cNvPr id="43" name="pl43"/>
            <p:cNvSpPr/>
            <p:nvPr/>
          </p:nvSpPr>
          <p:spPr>
            <a:xfrm>
              <a:off x="7909707" y="2639895"/>
              <a:ext cx="251715" cy="67273"/>
            </a:xfrm>
            <a:custGeom>
              <a:avLst/>
              <a:pathLst>
                <a:path w="251715" h="67273">
                  <a:moveTo>
                    <a:pt x="251715" y="67273"/>
                  </a:moveTo>
                  <a:lnTo>
                    <a:pt x="0" y="0"/>
                  </a:lnTo>
                </a:path>
              </a:pathLst>
            </a:custGeom>
          </p:spPr>
          <p:txBody>
            <a:bodyPr/>
            <a:lstStyle/>
            <a:p/>
          </p:txBody>
        </p:sp>
        <p:sp>
          <p:nvSpPr>
            <p:cNvPr id="44" name="pg44"/>
            <p:cNvSpPr/>
            <p:nvPr/>
          </p:nvSpPr>
          <p:spPr>
            <a:xfrm>
              <a:off x="8092843" y="20772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1180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79%</a:t>
              </a:r>
            </a:p>
          </p:txBody>
        </p:sp>
        <p:sp>
          <p:nvSpPr>
            <p:cNvPr id="46" name="pg46"/>
            <p:cNvSpPr/>
            <p:nvPr/>
          </p:nvSpPr>
          <p:spPr>
            <a:xfrm>
              <a:off x="8092843" y="18044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8452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79%</a:t>
              </a:r>
            </a:p>
          </p:txBody>
        </p:sp>
        <p:sp>
          <p:nvSpPr>
            <p:cNvPr id="48" name="pg48"/>
            <p:cNvSpPr/>
            <p:nvPr/>
          </p:nvSpPr>
          <p:spPr>
            <a:xfrm>
              <a:off x="8092843" y="23502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3911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74%</a:t>
              </a:r>
            </a:p>
          </p:txBody>
        </p:sp>
        <p:sp>
          <p:nvSpPr>
            <p:cNvPr id="50" name="pg50"/>
            <p:cNvSpPr/>
            <p:nvPr/>
          </p:nvSpPr>
          <p:spPr>
            <a:xfrm>
              <a:off x="8092843" y="26251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6659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939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Namibia,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41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50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25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668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145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55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2964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00376"/>
              <a:ext cx="249522" cy="473263"/>
            </a:xfrm>
            <a:prstGeom prst="rect">
              <a:avLst/>
            </a:prstGeom>
            <a:solidFill>
              <a:srgbClr val="1CABE2">
                <a:alpha val="100000"/>
              </a:srgbClr>
            </a:solidFill>
          </p:spPr>
          <p:txBody>
            <a:bodyPr/>
            <a:lstStyle/>
            <a:p/>
          </p:txBody>
        </p:sp>
        <p:sp>
          <p:nvSpPr>
            <p:cNvPr id="24" name="rc24"/>
            <p:cNvSpPr/>
            <p:nvPr/>
          </p:nvSpPr>
          <p:spPr>
            <a:xfrm>
              <a:off x="1573521" y="3314469"/>
              <a:ext cx="249522" cy="559170"/>
            </a:xfrm>
            <a:prstGeom prst="rect">
              <a:avLst/>
            </a:prstGeom>
            <a:solidFill>
              <a:srgbClr val="1CABE2">
                <a:alpha val="100000"/>
              </a:srgbClr>
            </a:solidFill>
          </p:spPr>
          <p:txBody>
            <a:bodyPr/>
            <a:lstStyle/>
            <a:p/>
          </p:txBody>
        </p:sp>
        <p:sp>
          <p:nvSpPr>
            <p:cNvPr id="25" name="rc25"/>
            <p:cNvSpPr/>
            <p:nvPr/>
          </p:nvSpPr>
          <p:spPr>
            <a:xfrm>
              <a:off x="1850769" y="3227703"/>
              <a:ext cx="249522" cy="645936"/>
            </a:xfrm>
            <a:prstGeom prst="rect">
              <a:avLst/>
            </a:prstGeom>
            <a:solidFill>
              <a:srgbClr val="1CABE2">
                <a:alpha val="100000"/>
              </a:srgbClr>
            </a:solidFill>
          </p:spPr>
          <p:txBody>
            <a:bodyPr/>
            <a:lstStyle/>
            <a:p/>
          </p:txBody>
        </p:sp>
        <p:sp>
          <p:nvSpPr>
            <p:cNvPr id="26" name="rc26"/>
            <p:cNvSpPr/>
            <p:nvPr/>
          </p:nvSpPr>
          <p:spPr>
            <a:xfrm>
              <a:off x="2128016" y="3277271"/>
              <a:ext cx="249522" cy="596368"/>
            </a:xfrm>
            <a:prstGeom prst="rect">
              <a:avLst/>
            </a:prstGeom>
            <a:solidFill>
              <a:srgbClr val="1CABE2">
                <a:alpha val="100000"/>
              </a:srgbClr>
            </a:solidFill>
          </p:spPr>
          <p:txBody>
            <a:bodyPr/>
            <a:lstStyle/>
            <a:p/>
          </p:txBody>
        </p:sp>
        <p:sp>
          <p:nvSpPr>
            <p:cNvPr id="27" name="rc27"/>
            <p:cNvSpPr/>
            <p:nvPr/>
          </p:nvSpPr>
          <p:spPr>
            <a:xfrm>
              <a:off x="2405264" y="3317648"/>
              <a:ext cx="249522" cy="555991"/>
            </a:xfrm>
            <a:prstGeom prst="rect">
              <a:avLst/>
            </a:prstGeom>
            <a:solidFill>
              <a:srgbClr val="1CABE2">
                <a:alpha val="100000"/>
              </a:srgbClr>
            </a:solidFill>
          </p:spPr>
          <p:txBody>
            <a:bodyPr/>
            <a:lstStyle/>
            <a:p/>
          </p:txBody>
        </p:sp>
        <p:sp>
          <p:nvSpPr>
            <p:cNvPr id="28" name="rc28"/>
            <p:cNvSpPr/>
            <p:nvPr/>
          </p:nvSpPr>
          <p:spPr>
            <a:xfrm>
              <a:off x="2682512" y="3540319"/>
              <a:ext cx="249522" cy="333320"/>
            </a:xfrm>
            <a:prstGeom prst="rect">
              <a:avLst/>
            </a:prstGeom>
            <a:solidFill>
              <a:srgbClr val="1CABE2">
                <a:alpha val="100000"/>
              </a:srgbClr>
            </a:solidFill>
          </p:spPr>
          <p:txBody>
            <a:bodyPr/>
            <a:lstStyle/>
            <a:p/>
          </p:txBody>
        </p:sp>
        <p:sp>
          <p:nvSpPr>
            <p:cNvPr id="29" name="rc29"/>
            <p:cNvSpPr/>
            <p:nvPr/>
          </p:nvSpPr>
          <p:spPr>
            <a:xfrm>
              <a:off x="2959759" y="3432677"/>
              <a:ext cx="249522" cy="440962"/>
            </a:xfrm>
            <a:prstGeom prst="rect">
              <a:avLst/>
            </a:prstGeom>
            <a:solidFill>
              <a:srgbClr val="1CABE2">
                <a:alpha val="100000"/>
              </a:srgbClr>
            </a:solidFill>
          </p:spPr>
          <p:txBody>
            <a:bodyPr/>
            <a:lstStyle/>
            <a:p/>
          </p:txBody>
        </p:sp>
        <p:sp>
          <p:nvSpPr>
            <p:cNvPr id="30" name="rc30"/>
            <p:cNvSpPr/>
            <p:nvPr/>
          </p:nvSpPr>
          <p:spPr>
            <a:xfrm>
              <a:off x="3237007" y="3271945"/>
              <a:ext cx="249522" cy="601694"/>
            </a:xfrm>
            <a:prstGeom prst="rect">
              <a:avLst/>
            </a:prstGeom>
            <a:solidFill>
              <a:srgbClr val="1CABE2">
                <a:alpha val="100000"/>
              </a:srgbClr>
            </a:solidFill>
          </p:spPr>
          <p:txBody>
            <a:bodyPr/>
            <a:lstStyle/>
            <a:p/>
          </p:txBody>
        </p:sp>
        <p:sp>
          <p:nvSpPr>
            <p:cNvPr id="31" name="rc31"/>
            <p:cNvSpPr/>
            <p:nvPr/>
          </p:nvSpPr>
          <p:spPr>
            <a:xfrm>
              <a:off x="3514255" y="3256739"/>
              <a:ext cx="249522" cy="616900"/>
            </a:xfrm>
            <a:prstGeom prst="rect">
              <a:avLst/>
            </a:prstGeom>
            <a:solidFill>
              <a:srgbClr val="1CABE2">
                <a:alpha val="100000"/>
              </a:srgbClr>
            </a:solidFill>
          </p:spPr>
          <p:txBody>
            <a:bodyPr/>
            <a:lstStyle/>
            <a:p/>
          </p:txBody>
        </p:sp>
        <p:sp>
          <p:nvSpPr>
            <p:cNvPr id="32" name="rc32"/>
            <p:cNvSpPr/>
            <p:nvPr/>
          </p:nvSpPr>
          <p:spPr>
            <a:xfrm>
              <a:off x="3791502" y="3186725"/>
              <a:ext cx="249522" cy="686914"/>
            </a:xfrm>
            <a:prstGeom prst="rect">
              <a:avLst/>
            </a:prstGeom>
            <a:solidFill>
              <a:srgbClr val="1CABE2">
                <a:alpha val="100000"/>
              </a:srgbClr>
            </a:solidFill>
          </p:spPr>
          <p:txBody>
            <a:bodyPr/>
            <a:lstStyle/>
            <a:p/>
          </p:txBody>
        </p:sp>
        <p:sp>
          <p:nvSpPr>
            <p:cNvPr id="33" name="rc33"/>
            <p:cNvSpPr/>
            <p:nvPr/>
          </p:nvSpPr>
          <p:spPr>
            <a:xfrm>
              <a:off x="4068750" y="3166021"/>
              <a:ext cx="249522" cy="707618"/>
            </a:xfrm>
            <a:prstGeom prst="rect">
              <a:avLst/>
            </a:prstGeom>
            <a:solidFill>
              <a:srgbClr val="1CABE2">
                <a:alpha val="100000"/>
              </a:srgbClr>
            </a:solidFill>
          </p:spPr>
          <p:txBody>
            <a:bodyPr/>
            <a:lstStyle/>
            <a:p/>
          </p:txBody>
        </p:sp>
        <p:sp>
          <p:nvSpPr>
            <p:cNvPr id="34" name="rc34"/>
            <p:cNvSpPr/>
            <p:nvPr/>
          </p:nvSpPr>
          <p:spPr>
            <a:xfrm>
              <a:off x="4345998" y="3205968"/>
              <a:ext cx="249522" cy="667671"/>
            </a:xfrm>
            <a:prstGeom prst="rect">
              <a:avLst/>
            </a:prstGeom>
            <a:solidFill>
              <a:srgbClr val="1CABE2">
                <a:alpha val="100000"/>
              </a:srgbClr>
            </a:solidFill>
          </p:spPr>
          <p:txBody>
            <a:bodyPr/>
            <a:lstStyle/>
            <a:p/>
          </p:txBody>
        </p:sp>
        <p:sp>
          <p:nvSpPr>
            <p:cNvPr id="35" name="rc35"/>
            <p:cNvSpPr/>
            <p:nvPr/>
          </p:nvSpPr>
          <p:spPr>
            <a:xfrm>
              <a:off x="4623245" y="3242994"/>
              <a:ext cx="249522" cy="630645"/>
            </a:xfrm>
            <a:prstGeom prst="rect">
              <a:avLst/>
            </a:prstGeom>
            <a:solidFill>
              <a:srgbClr val="1CABE2">
                <a:alpha val="100000"/>
              </a:srgbClr>
            </a:solidFill>
          </p:spPr>
          <p:txBody>
            <a:bodyPr/>
            <a:lstStyle/>
            <a:p/>
          </p:txBody>
        </p:sp>
        <p:sp>
          <p:nvSpPr>
            <p:cNvPr id="36" name="rc36"/>
            <p:cNvSpPr/>
            <p:nvPr/>
          </p:nvSpPr>
          <p:spPr>
            <a:xfrm>
              <a:off x="4900493" y="3522365"/>
              <a:ext cx="249522" cy="351274"/>
            </a:xfrm>
            <a:prstGeom prst="rect">
              <a:avLst/>
            </a:prstGeom>
            <a:solidFill>
              <a:srgbClr val="1CABE2">
                <a:alpha val="100000"/>
              </a:srgbClr>
            </a:solidFill>
          </p:spPr>
          <p:txBody>
            <a:bodyPr/>
            <a:lstStyle/>
            <a:p/>
          </p:txBody>
        </p:sp>
        <p:sp>
          <p:nvSpPr>
            <p:cNvPr id="37" name="rc37"/>
            <p:cNvSpPr/>
            <p:nvPr/>
          </p:nvSpPr>
          <p:spPr>
            <a:xfrm>
              <a:off x="5177741" y="3395136"/>
              <a:ext cx="249522" cy="478503"/>
            </a:xfrm>
            <a:prstGeom prst="rect">
              <a:avLst/>
            </a:prstGeom>
            <a:solidFill>
              <a:srgbClr val="1CABE2">
                <a:alpha val="100000"/>
              </a:srgbClr>
            </a:solidFill>
          </p:spPr>
          <p:txBody>
            <a:bodyPr/>
            <a:lstStyle/>
            <a:p/>
          </p:txBody>
        </p:sp>
        <p:sp>
          <p:nvSpPr>
            <p:cNvPr id="38" name="rc38"/>
            <p:cNvSpPr/>
            <p:nvPr/>
          </p:nvSpPr>
          <p:spPr>
            <a:xfrm>
              <a:off x="5454988" y="3752081"/>
              <a:ext cx="249522" cy="121558"/>
            </a:xfrm>
            <a:prstGeom prst="rect">
              <a:avLst/>
            </a:prstGeom>
            <a:solidFill>
              <a:srgbClr val="1CABE2">
                <a:alpha val="100000"/>
              </a:srgbClr>
            </a:solidFill>
          </p:spPr>
          <p:txBody>
            <a:bodyPr/>
            <a:lstStyle/>
            <a:p/>
          </p:txBody>
        </p:sp>
        <p:sp>
          <p:nvSpPr>
            <p:cNvPr id="39" name="rc39"/>
            <p:cNvSpPr/>
            <p:nvPr/>
          </p:nvSpPr>
          <p:spPr>
            <a:xfrm>
              <a:off x="5732236" y="3256310"/>
              <a:ext cx="249522" cy="617329"/>
            </a:xfrm>
            <a:prstGeom prst="rect">
              <a:avLst/>
            </a:prstGeom>
            <a:solidFill>
              <a:srgbClr val="1CABE2">
                <a:alpha val="100000"/>
              </a:srgbClr>
            </a:solidFill>
          </p:spPr>
          <p:txBody>
            <a:bodyPr/>
            <a:lstStyle/>
            <a:p/>
          </p:txBody>
        </p:sp>
        <p:sp>
          <p:nvSpPr>
            <p:cNvPr id="40" name="rc40"/>
            <p:cNvSpPr/>
            <p:nvPr/>
          </p:nvSpPr>
          <p:spPr>
            <a:xfrm>
              <a:off x="6009484" y="3501060"/>
              <a:ext cx="249522" cy="372579"/>
            </a:xfrm>
            <a:prstGeom prst="rect">
              <a:avLst/>
            </a:prstGeom>
            <a:solidFill>
              <a:srgbClr val="1CABE2">
                <a:alpha val="100000"/>
              </a:srgbClr>
            </a:solidFill>
          </p:spPr>
          <p:txBody>
            <a:bodyPr/>
            <a:lstStyle/>
            <a:p/>
          </p:txBody>
        </p:sp>
        <p:sp>
          <p:nvSpPr>
            <p:cNvPr id="41" name="rc41"/>
            <p:cNvSpPr/>
            <p:nvPr/>
          </p:nvSpPr>
          <p:spPr>
            <a:xfrm>
              <a:off x="6286731" y="3497881"/>
              <a:ext cx="249522" cy="375758"/>
            </a:xfrm>
            <a:prstGeom prst="rect">
              <a:avLst/>
            </a:prstGeom>
            <a:solidFill>
              <a:srgbClr val="1CABE2">
                <a:alpha val="100000"/>
              </a:srgbClr>
            </a:solidFill>
          </p:spPr>
          <p:txBody>
            <a:bodyPr/>
            <a:lstStyle/>
            <a:p/>
          </p:txBody>
        </p:sp>
        <p:sp>
          <p:nvSpPr>
            <p:cNvPr id="42" name="rc42"/>
            <p:cNvSpPr/>
            <p:nvPr/>
          </p:nvSpPr>
          <p:spPr>
            <a:xfrm>
              <a:off x="6563979" y="3370223"/>
              <a:ext cx="249522" cy="503416"/>
            </a:xfrm>
            <a:prstGeom prst="rect">
              <a:avLst/>
            </a:prstGeom>
            <a:solidFill>
              <a:srgbClr val="1CABE2">
                <a:alpha val="100000"/>
              </a:srgbClr>
            </a:solidFill>
          </p:spPr>
          <p:txBody>
            <a:bodyPr/>
            <a:lstStyle/>
            <a:p/>
          </p:txBody>
        </p:sp>
        <p:sp>
          <p:nvSpPr>
            <p:cNvPr id="43" name="rc43"/>
            <p:cNvSpPr/>
            <p:nvPr/>
          </p:nvSpPr>
          <p:spPr>
            <a:xfrm>
              <a:off x="6841227" y="3431045"/>
              <a:ext cx="249522" cy="442594"/>
            </a:xfrm>
            <a:prstGeom prst="rect">
              <a:avLst/>
            </a:prstGeom>
            <a:solidFill>
              <a:srgbClr val="1CABE2">
                <a:alpha val="100000"/>
              </a:srgbClr>
            </a:solidFill>
          </p:spPr>
          <p:txBody>
            <a:bodyPr/>
            <a:lstStyle/>
            <a:p/>
          </p:txBody>
        </p:sp>
        <p:sp>
          <p:nvSpPr>
            <p:cNvPr id="44" name="rc44"/>
            <p:cNvSpPr/>
            <p:nvPr/>
          </p:nvSpPr>
          <p:spPr>
            <a:xfrm>
              <a:off x="7118474" y="3492039"/>
              <a:ext cx="249522" cy="381600"/>
            </a:xfrm>
            <a:prstGeom prst="rect">
              <a:avLst/>
            </a:prstGeom>
            <a:solidFill>
              <a:srgbClr val="1CABE2">
                <a:alpha val="100000"/>
              </a:srgbClr>
            </a:solidFill>
          </p:spPr>
          <p:txBody>
            <a:bodyPr/>
            <a:lstStyle/>
            <a:p/>
          </p:txBody>
        </p:sp>
        <p:sp>
          <p:nvSpPr>
            <p:cNvPr id="45" name="rc45"/>
            <p:cNvSpPr/>
            <p:nvPr/>
          </p:nvSpPr>
          <p:spPr>
            <a:xfrm>
              <a:off x="7395722" y="3235778"/>
              <a:ext cx="249522" cy="637861"/>
            </a:xfrm>
            <a:prstGeom prst="rect">
              <a:avLst/>
            </a:prstGeom>
            <a:solidFill>
              <a:srgbClr val="1CABE2">
                <a:alpha val="100000"/>
              </a:srgbClr>
            </a:solidFill>
          </p:spPr>
          <p:txBody>
            <a:bodyPr/>
            <a:lstStyle/>
            <a:p/>
          </p:txBody>
        </p:sp>
        <p:sp>
          <p:nvSpPr>
            <p:cNvPr id="46" name="rc46"/>
            <p:cNvSpPr/>
            <p:nvPr/>
          </p:nvSpPr>
          <p:spPr>
            <a:xfrm>
              <a:off x="7672970" y="3101763"/>
              <a:ext cx="249522" cy="771877"/>
            </a:xfrm>
            <a:prstGeom prst="rect">
              <a:avLst/>
            </a:prstGeom>
            <a:solidFill>
              <a:srgbClr val="1CABE2">
                <a:alpha val="100000"/>
              </a:srgbClr>
            </a:solidFill>
          </p:spPr>
          <p:txBody>
            <a:bodyPr/>
            <a:lstStyle/>
            <a:p/>
          </p:txBody>
        </p:sp>
        <p:sp>
          <p:nvSpPr>
            <p:cNvPr id="47" name="rc47"/>
            <p:cNvSpPr/>
            <p:nvPr/>
          </p:nvSpPr>
          <p:spPr>
            <a:xfrm>
              <a:off x="7950217" y="2491735"/>
              <a:ext cx="249522" cy="1381904"/>
            </a:xfrm>
            <a:prstGeom prst="rect">
              <a:avLst/>
            </a:prstGeom>
            <a:solidFill>
              <a:srgbClr val="1CABE2">
                <a:alpha val="100000"/>
              </a:srgbClr>
            </a:solidFill>
          </p:spPr>
          <p:txBody>
            <a:bodyPr/>
            <a:lstStyle/>
            <a:p/>
          </p:txBody>
        </p:sp>
        <p:sp>
          <p:nvSpPr>
            <p:cNvPr id="48" name="rc48"/>
            <p:cNvSpPr/>
            <p:nvPr/>
          </p:nvSpPr>
          <p:spPr>
            <a:xfrm>
              <a:off x="1296273" y="2879778"/>
              <a:ext cx="249522" cy="520598"/>
            </a:xfrm>
            <a:prstGeom prst="rect">
              <a:avLst/>
            </a:prstGeom>
            <a:solidFill>
              <a:srgbClr val="B3B3B3">
                <a:alpha val="100000"/>
              </a:srgbClr>
            </a:solidFill>
          </p:spPr>
          <p:txBody>
            <a:bodyPr/>
            <a:lstStyle/>
            <a:p/>
          </p:txBody>
        </p:sp>
        <p:sp>
          <p:nvSpPr>
            <p:cNvPr id="49" name="rc49"/>
            <p:cNvSpPr/>
            <p:nvPr/>
          </p:nvSpPr>
          <p:spPr>
            <a:xfrm>
              <a:off x="1573521" y="2848508"/>
              <a:ext cx="249522" cy="465961"/>
            </a:xfrm>
            <a:prstGeom prst="rect">
              <a:avLst/>
            </a:prstGeom>
            <a:solidFill>
              <a:srgbClr val="B3B3B3">
                <a:alpha val="100000"/>
              </a:srgbClr>
            </a:solidFill>
          </p:spPr>
          <p:txBody>
            <a:bodyPr/>
            <a:lstStyle/>
            <a:p/>
          </p:txBody>
        </p:sp>
        <p:sp>
          <p:nvSpPr>
            <p:cNvPr id="50" name="rc50"/>
            <p:cNvSpPr/>
            <p:nvPr/>
          </p:nvSpPr>
          <p:spPr>
            <a:xfrm>
              <a:off x="1850769" y="2812513"/>
              <a:ext cx="249522" cy="415189"/>
            </a:xfrm>
            <a:prstGeom prst="rect">
              <a:avLst/>
            </a:prstGeom>
            <a:solidFill>
              <a:srgbClr val="B3B3B3">
                <a:alpha val="100000"/>
              </a:srgbClr>
            </a:solidFill>
          </p:spPr>
          <p:txBody>
            <a:bodyPr/>
            <a:lstStyle/>
            <a:p/>
          </p:txBody>
        </p:sp>
        <p:sp>
          <p:nvSpPr>
            <p:cNvPr id="51" name="rc51"/>
            <p:cNvSpPr/>
            <p:nvPr/>
          </p:nvSpPr>
          <p:spPr>
            <a:xfrm>
              <a:off x="2128016" y="2910275"/>
              <a:ext cx="249522" cy="366995"/>
            </a:xfrm>
            <a:prstGeom prst="rect">
              <a:avLst/>
            </a:prstGeom>
            <a:solidFill>
              <a:srgbClr val="B3B3B3">
                <a:alpha val="100000"/>
              </a:srgbClr>
            </a:solidFill>
          </p:spPr>
          <p:txBody>
            <a:bodyPr/>
            <a:lstStyle/>
            <a:p/>
          </p:txBody>
        </p:sp>
        <p:sp>
          <p:nvSpPr>
            <p:cNvPr id="52" name="rc52"/>
            <p:cNvSpPr/>
            <p:nvPr/>
          </p:nvSpPr>
          <p:spPr>
            <a:xfrm>
              <a:off x="2405264" y="2993348"/>
              <a:ext cx="249522" cy="324300"/>
            </a:xfrm>
            <a:prstGeom prst="rect">
              <a:avLst/>
            </a:prstGeom>
            <a:solidFill>
              <a:srgbClr val="B3B3B3">
                <a:alpha val="100000"/>
              </a:srgbClr>
            </a:solidFill>
          </p:spPr>
          <p:txBody>
            <a:bodyPr/>
            <a:lstStyle/>
            <a:p/>
          </p:txBody>
        </p:sp>
        <p:sp>
          <p:nvSpPr>
            <p:cNvPr id="53" name="rc53"/>
            <p:cNvSpPr/>
            <p:nvPr/>
          </p:nvSpPr>
          <p:spPr>
            <a:xfrm>
              <a:off x="2682512" y="3206913"/>
              <a:ext cx="249522" cy="333406"/>
            </a:xfrm>
            <a:prstGeom prst="rect">
              <a:avLst/>
            </a:prstGeom>
            <a:solidFill>
              <a:srgbClr val="B3B3B3">
                <a:alpha val="100000"/>
              </a:srgbClr>
            </a:solidFill>
          </p:spPr>
          <p:txBody>
            <a:bodyPr/>
            <a:lstStyle/>
            <a:p/>
          </p:txBody>
        </p:sp>
        <p:sp>
          <p:nvSpPr>
            <p:cNvPr id="54" name="rc54"/>
            <p:cNvSpPr/>
            <p:nvPr/>
          </p:nvSpPr>
          <p:spPr>
            <a:xfrm>
              <a:off x="2959759" y="3187670"/>
              <a:ext cx="249522" cy="245007"/>
            </a:xfrm>
            <a:prstGeom prst="rect">
              <a:avLst/>
            </a:prstGeom>
            <a:solidFill>
              <a:srgbClr val="B3B3B3">
                <a:alpha val="100000"/>
              </a:srgbClr>
            </a:solidFill>
          </p:spPr>
          <p:txBody>
            <a:bodyPr/>
            <a:lstStyle/>
            <a:p/>
          </p:txBody>
        </p:sp>
        <p:sp>
          <p:nvSpPr>
            <p:cNvPr id="55" name="rc55"/>
            <p:cNvSpPr/>
            <p:nvPr/>
          </p:nvSpPr>
          <p:spPr>
            <a:xfrm>
              <a:off x="3237007" y="3171605"/>
              <a:ext cx="249522" cy="100339"/>
            </a:xfrm>
            <a:prstGeom prst="rect">
              <a:avLst/>
            </a:prstGeom>
            <a:solidFill>
              <a:srgbClr val="B3B3B3">
                <a:alpha val="100000"/>
              </a:srgbClr>
            </a:solidFill>
          </p:spPr>
          <p:txBody>
            <a:bodyPr/>
            <a:lstStyle/>
            <a:p/>
          </p:txBody>
        </p:sp>
        <p:sp>
          <p:nvSpPr>
            <p:cNvPr id="56" name="rc56"/>
            <p:cNvSpPr/>
            <p:nvPr/>
          </p:nvSpPr>
          <p:spPr>
            <a:xfrm>
              <a:off x="3514255" y="2999705"/>
              <a:ext cx="249522" cy="257034"/>
            </a:xfrm>
            <a:prstGeom prst="rect">
              <a:avLst/>
            </a:prstGeom>
            <a:solidFill>
              <a:srgbClr val="B3B3B3">
                <a:alpha val="100000"/>
              </a:srgbClr>
            </a:solidFill>
          </p:spPr>
          <p:txBody>
            <a:bodyPr/>
            <a:lstStyle/>
            <a:p/>
          </p:txBody>
        </p:sp>
        <p:sp>
          <p:nvSpPr>
            <p:cNvPr id="57" name="rc57"/>
            <p:cNvSpPr/>
            <p:nvPr/>
          </p:nvSpPr>
          <p:spPr>
            <a:xfrm>
              <a:off x="3791502" y="2975307"/>
              <a:ext cx="249522" cy="211417"/>
            </a:xfrm>
            <a:prstGeom prst="rect">
              <a:avLst/>
            </a:prstGeom>
            <a:solidFill>
              <a:srgbClr val="B3B3B3">
                <a:alpha val="100000"/>
              </a:srgbClr>
            </a:solidFill>
          </p:spPr>
          <p:txBody>
            <a:bodyPr/>
            <a:lstStyle/>
            <a:p/>
          </p:txBody>
        </p:sp>
        <p:sp>
          <p:nvSpPr>
            <p:cNvPr id="58" name="rc58"/>
            <p:cNvSpPr/>
            <p:nvPr/>
          </p:nvSpPr>
          <p:spPr>
            <a:xfrm>
              <a:off x="4068750" y="2948332"/>
              <a:ext cx="249522" cy="217689"/>
            </a:xfrm>
            <a:prstGeom prst="rect">
              <a:avLst/>
            </a:prstGeom>
            <a:solidFill>
              <a:srgbClr val="B3B3B3">
                <a:alpha val="100000"/>
              </a:srgbClr>
            </a:solidFill>
          </p:spPr>
          <p:txBody>
            <a:bodyPr/>
            <a:lstStyle/>
            <a:p/>
          </p:txBody>
        </p:sp>
        <p:sp>
          <p:nvSpPr>
            <p:cNvPr id="59" name="rc59"/>
            <p:cNvSpPr/>
            <p:nvPr/>
          </p:nvSpPr>
          <p:spPr>
            <a:xfrm>
              <a:off x="4345998" y="2872132"/>
              <a:ext cx="249522" cy="333835"/>
            </a:xfrm>
            <a:prstGeom prst="rect">
              <a:avLst/>
            </a:prstGeom>
            <a:solidFill>
              <a:srgbClr val="B3B3B3">
                <a:alpha val="100000"/>
              </a:srgbClr>
            </a:solidFill>
          </p:spPr>
          <p:txBody>
            <a:bodyPr/>
            <a:lstStyle/>
            <a:p/>
          </p:txBody>
        </p:sp>
        <p:sp>
          <p:nvSpPr>
            <p:cNvPr id="60" name="rc60"/>
            <p:cNvSpPr/>
            <p:nvPr/>
          </p:nvSpPr>
          <p:spPr>
            <a:xfrm>
              <a:off x="4623245" y="2956322"/>
              <a:ext cx="249522" cy="286672"/>
            </a:xfrm>
            <a:prstGeom prst="rect">
              <a:avLst/>
            </a:prstGeom>
            <a:solidFill>
              <a:srgbClr val="B3B3B3">
                <a:alpha val="100000"/>
              </a:srgbClr>
            </a:solidFill>
          </p:spPr>
          <p:txBody>
            <a:bodyPr/>
            <a:lstStyle/>
            <a:p/>
          </p:txBody>
        </p:sp>
        <p:sp>
          <p:nvSpPr>
            <p:cNvPr id="61" name="rc61"/>
            <p:cNvSpPr/>
            <p:nvPr/>
          </p:nvSpPr>
          <p:spPr>
            <a:xfrm>
              <a:off x="4900493" y="3229593"/>
              <a:ext cx="249522" cy="292772"/>
            </a:xfrm>
            <a:prstGeom prst="rect">
              <a:avLst/>
            </a:prstGeom>
            <a:solidFill>
              <a:srgbClr val="B3B3B3">
                <a:alpha val="100000"/>
              </a:srgbClr>
            </a:solidFill>
          </p:spPr>
          <p:txBody>
            <a:bodyPr/>
            <a:lstStyle/>
            <a:p/>
          </p:txBody>
        </p:sp>
        <p:sp>
          <p:nvSpPr>
            <p:cNvPr id="62" name="rc62"/>
            <p:cNvSpPr/>
            <p:nvPr/>
          </p:nvSpPr>
          <p:spPr>
            <a:xfrm>
              <a:off x="5177741" y="3155884"/>
              <a:ext cx="249522" cy="239251"/>
            </a:xfrm>
            <a:prstGeom prst="rect">
              <a:avLst/>
            </a:prstGeom>
            <a:solidFill>
              <a:srgbClr val="B3B3B3">
                <a:alpha val="100000"/>
              </a:srgbClr>
            </a:solidFill>
          </p:spPr>
          <p:txBody>
            <a:bodyPr/>
            <a:lstStyle/>
            <a:p/>
          </p:txBody>
        </p:sp>
        <p:sp>
          <p:nvSpPr>
            <p:cNvPr id="63" name="rc63"/>
            <p:cNvSpPr/>
            <p:nvPr/>
          </p:nvSpPr>
          <p:spPr>
            <a:xfrm>
              <a:off x="5454988" y="3387490"/>
              <a:ext cx="249522" cy="364590"/>
            </a:xfrm>
            <a:prstGeom prst="rect">
              <a:avLst/>
            </a:prstGeom>
            <a:solidFill>
              <a:srgbClr val="B3B3B3">
                <a:alpha val="100000"/>
              </a:srgbClr>
            </a:solidFill>
          </p:spPr>
          <p:txBody>
            <a:bodyPr/>
            <a:lstStyle/>
            <a:p/>
          </p:txBody>
        </p:sp>
        <p:sp>
          <p:nvSpPr>
            <p:cNvPr id="64" name="rc64"/>
            <p:cNvSpPr/>
            <p:nvPr/>
          </p:nvSpPr>
          <p:spPr>
            <a:xfrm>
              <a:off x="5732236" y="2947645"/>
              <a:ext cx="249522" cy="308664"/>
            </a:xfrm>
            <a:prstGeom prst="rect">
              <a:avLst/>
            </a:prstGeom>
            <a:solidFill>
              <a:srgbClr val="B3B3B3">
                <a:alpha val="100000"/>
              </a:srgbClr>
            </a:solidFill>
          </p:spPr>
          <p:txBody>
            <a:bodyPr/>
            <a:lstStyle/>
            <a:p/>
          </p:txBody>
        </p:sp>
        <p:sp>
          <p:nvSpPr>
            <p:cNvPr id="65" name="rc65"/>
            <p:cNvSpPr/>
            <p:nvPr/>
          </p:nvSpPr>
          <p:spPr>
            <a:xfrm>
              <a:off x="6009484" y="3128394"/>
              <a:ext cx="249522" cy="372665"/>
            </a:xfrm>
            <a:prstGeom prst="rect">
              <a:avLst/>
            </a:prstGeom>
            <a:solidFill>
              <a:srgbClr val="B3B3B3">
                <a:alpha val="100000"/>
              </a:srgbClr>
            </a:solidFill>
          </p:spPr>
          <p:txBody>
            <a:bodyPr/>
            <a:lstStyle/>
            <a:p/>
          </p:txBody>
        </p:sp>
        <p:sp>
          <p:nvSpPr>
            <p:cNvPr id="66" name="rc66"/>
            <p:cNvSpPr/>
            <p:nvPr/>
          </p:nvSpPr>
          <p:spPr>
            <a:xfrm>
              <a:off x="6286731" y="3184749"/>
              <a:ext cx="249522" cy="313132"/>
            </a:xfrm>
            <a:prstGeom prst="rect">
              <a:avLst/>
            </a:prstGeom>
            <a:solidFill>
              <a:srgbClr val="B3B3B3">
                <a:alpha val="100000"/>
              </a:srgbClr>
            </a:solidFill>
          </p:spPr>
          <p:txBody>
            <a:bodyPr/>
            <a:lstStyle/>
            <a:p/>
          </p:txBody>
        </p:sp>
        <p:sp>
          <p:nvSpPr>
            <p:cNvPr id="67" name="rc67"/>
            <p:cNvSpPr/>
            <p:nvPr/>
          </p:nvSpPr>
          <p:spPr>
            <a:xfrm>
              <a:off x="6563979" y="3055544"/>
              <a:ext cx="249522" cy="314678"/>
            </a:xfrm>
            <a:prstGeom prst="rect">
              <a:avLst/>
            </a:prstGeom>
            <a:solidFill>
              <a:srgbClr val="B3B3B3">
                <a:alpha val="100000"/>
              </a:srgbClr>
            </a:solidFill>
          </p:spPr>
          <p:txBody>
            <a:bodyPr/>
            <a:lstStyle/>
            <a:p/>
          </p:txBody>
        </p:sp>
        <p:sp>
          <p:nvSpPr>
            <p:cNvPr id="68" name="rc68"/>
            <p:cNvSpPr/>
            <p:nvPr/>
          </p:nvSpPr>
          <p:spPr>
            <a:xfrm>
              <a:off x="6841227" y="3431045"/>
              <a:ext cx="249522" cy="0"/>
            </a:xfrm>
            <a:prstGeom prst="rect">
              <a:avLst/>
            </a:prstGeom>
            <a:solidFill>
              <a:srgbClr val="B3B3B3">
                <a:alpha val="100000"/>
              </a:srgbClr>
            </a:solidFill>
          </p:spPr>
          <p:txBody>
            <a:bodyPr/>
            <a:lstStyle/>
            <a:p/>
          </p:txBody>
        </p:sp>
        <p:sp>
          <p:nvSpPr>
            <p:cNvPr id="69" name="rc69"/>
            <p:cNvSpPr/>
            <p:nvPr/>
          </p:nvSpPr>
          <p:spPr>
            <a:xfrm>
              <a:off x="7118474" y="3492039"/>
              <a:ext cx="249522" cy="0"/>
            </a:xfrm>
            <a:prstGeom prst="rect">
              <a:avLst/>
            </a:prstGeom>
            <a:solidFill>
              <a:srgbClr val="B3B3B3">
                <a:alpha val="100000"/>
              </a:srgbClr>
            </a:solidFill>
          </p:spPr>
          <p:txBody>
            <a:bodyPr/>
            <a:lstStyle/>
            <a:p/>
          </p:txBody>
        </p:sp>
        <p:sp>
          <p:nvSpPr>
            <p:cNvPr id="70" name="rc70"/>
            <p:cNvSpPr/>
            <p:nvPr/>
          </p:nvSpPr>
          <p:spPr>
            <a:xfrm>
              <a:off x="7395722" y="2852975"/>
              <a:ext cx="249522" cy="382802"/>
            </a:xfrm>
            <a:prstGeom prst="rect">
              <a:avLst/>
            </a:prstGeom>
            <a:solidFill>
              <a:srgbClr val="B3B3B3">
                <a:alpha val="100000"/>
              </a:srgbClr>
            </a:solidFill>
          </p:spPr>
          <p:txBody>
            <a:bodyPr/>
            <a:lstStyle/>
            <a:p/>
          </p:txBody>
        </p:sp>
        <p:sp>
          <p:nvSpPr>
            <p:cNvPr id="71" name="rc71"/>
            <p:cNvSpPr/>
            <p:nvPr/>
          </p:nvSpPr>
          <p:spPr>
            <a:xfrm>
              <a:off x="7672970" y="2780126"/>
              <a:ext cx="249522" cy="321636"/>
            </a:xfrm>
            <a:prstGeom prst="rect">
              <a:avLst/>
            </a:prstGeom>
            <a:solidFill>
              <a:srgbClr val="B3B3B3">
                <a:alpha val="100000"/>
              </a:srgbClr>
            </a:solidFill>
          </p:spPr>
          <p:txBody>
            <a:bodyPr/>
            <a:lstStyle/>
            <a:p/>
          </p:txBody>
        </p:sp>
        <p:sp>
          <p:nvSpPr>
            <p:cNvPr id="72" name="rc72"/>
            <p:cNvSpPr/>
            <p:nvPr/>
          </p:nvSpPr>
          <p:spPr>
            <a:xfrm>
              <a:off x="7950217" y="2162710"/>
              <a:ext cx="249522" cy="329024"/>
            </a:xfrm>
            <a:prstGeom prst="rect">
              <a:avLst/>
            </a:prstGeom>
            <a:solidFill>
              <a:srgbClr val="B3B3B3">
                <a:alpha val="100000"/>
              </a:srgbClr>
            </a:solidFill>
          </p:spPr>
          <p:txBody>
            <a:bodyPr/>
            <a:lstStyle/>
            <a:p/>
          </p:txBody>
        </p:sp>
        <p:sp>
          <p:nvSpPr>
            <p:cNvPr id="73" name="pl73"/>
            <p:cNvSpPr/>
            <p:nvPr/>
          </p:nvSpPr>
          <p:spPr>
            <a:xfrm>
              <a:off x="1421035" y="1079121"/>
              <a:ext cx="6653943" cy="541794"/>
            </a:xfrm>
            <a:custGeom>
              <a:avLst/>
              <a:pathLst>
                <a:path w="6653943" h="541794">
                  <a:moveTo>
                    <a:pt x="0" y="228123"/>
                  </a:moveTo>
                  <a:lnTo>
                    <a:pt x="277247" y="285154"/>
                  </a:lnTo>
                  <a:lnTo>
                    <a:pt x="554495" y="342185"/>
                  </a:lnTo>
                  <a:lnTo>
                    <a:pt x="831742" y="313670"/>
                  </a:lnTo>
                  <a:lnTo>
                    <a:pt x="1108990" y="285154"/>
                  </a:lnTo>
                  <a:lnTo>
                    <a:pt x="1386238" y="142577"/>
                  </a:lnTo>
                  <a:lnTo>
                    <a:pt x="1663485" y="199608"/>
                  </a:lnTo>
                  <a:lnTo>
                    <a:pt x="1940733" y="285154"/>
                  </a:lnTo>
                  <a:lnTo>
                    <a:pt x="2217981" y="285154"/>
                  </a:lnTo>
                  <a:lnTo>
                    <a:pt x="2495228" y="313670"/>
                  </a:lnTo>
                  <a:lnTo>
                    <a:pt x="2772476" y="313670"/>
                  </a:lnTo>
                  <a:lnTo>
                    <a:pt x="3049724" y="285154"/>
                  </a:lnTo>
                  <a:lnTo>
                    <a:pt x="3326971" y="256639"/>
                  </a:lnTo>
                  <a:lnTo>
                    <a:pt x="3604219" y="114061"/>
                  </a:lnTo>
                  <a:lnTo>
                    <a:pt x="3881467" y="171092"/>
                  </a:lnTo>
                  <a:lnTo>
                    <a:pt x="4158714" y="0"/>
                  </a:lnTo>
                  <a:lnTo>
                    <a:pt x="4435962" y="228123"/>
                  </a:lnTo>
                  <a:lnTo>
                    <a:pt x="4713210" y="114061"/>
                  </a:lnTo>
                  <a:lnTo>
                    <a:pt x="4990457" y="114061"/>
                  </a:lnTo>
                  <a:lnTo>
                    <a:pt x="5267705" y="171092"/>
                  </a:lnTo>
                  <a:lnTo>
                    <a:pt x="5544953" y="142577"/>
                  </a:lnTo>
                  <a:lnTo>
                    <a:pt x="5822200" y="114061"/>
                  </a:lnTo>
                  <a:lnTo>
                    <a:pt x="6099448" y="228123"/>
                  </a:lnTo>
                  <a:lnTo>
                    <a:pt x="6376696" y="285154"/>
                  </a:lnTo>
                  <a:lnTo>
                    <a:pt x="6653943" y="541794"/>
                  </a:lnTo>
                </a:path>
              </a:pathLst>
            </a:custGeom>
            <a:ln w="27101" cap="flat">
              <a:solidFill>
                <a:srgbClr val="0058AB">
                  <a:alpha val="50196"/>
                </a:srgbClr>
              </a:solidFill>
              <a:prstDash val="solid"/>
              <a:round/>
            </a:ln>
          </p:spPr>
          <p:txBody>
            <a:bodyPr/>
            <a:lstStyle/>
            <a:p/>
          </p:txBody>
        </p:sp>
        <p:sp>
          <p:nvSpPr>
            <p:cNvPr id="74" name="pl74"/>
            <p:cNvSpPr/>
            <p:nvPr/>
          </p:nvSpPr>
          <p:spPr>
            <a:xfrm>
              <a:off x="1421035" y="1193183"/>
              <a:ext cx="6653943" cy="570309"/>
            </a:xfrm>
            <a:custGeom>
              <a:avLst/>
              <a:pathLst>
                <a:path w="6653943" h="570309">
                  <a:moveTo>
                    <a:pt x="0" y="427732"/>
                  </a:moveTo>
                  <a:lnTo>
                    <a:pt x="277247" y="456247"/>
                  </a:lnTo>
                  <a:lnTo>
                    <a:pt x="554495" y="484763"/>
                  </a:lnTo>
                  <a:lnTo>
                    <a:pt x="831742" y="427732"/>
                  </a:lnTo>
                  <a:lnTo>
                    <a:pt x="1108990" y="370701"/>
                  </a:lnTo>
                  <a:lnTo>
                    <a:pt x="1386238" y="228123"/>
                  </a:lnTo>
                  <a:lnTo>
                    <a:pt x="1663485" y="228123"/>
                  </a:lnTo>
                  <a:lnTo>
                    <a:pt x="1940733" y="228123"/>
                  </a:lnTo>
                  <a:lnTo>
                    <a:pt x="2217981" y="313670"/>
                  </a:lnTo>
                  <a:lnTo>
                    <a:pt x="2495228" y="313670"/>
                  </a:lnTo>
                  <a:lnTo>
                    <a:pt x="2772476" y="313670"/>
                  </a:lnTo>
                  <a:lnTo>
                    <a:pt x="3049724" y="342185"/>
                  </a:lnTo>
                  <a:lnTo>
                    <a:pt x="3326971" y="285154"/>
                  </a:lnTo>
                  <a:lnTo>
                    <a:pt x="3604219" y="142577"/>
                  </a:lnTo>
                  <a:lnTo>
                    <a:pt x="3881467" y="171092"/>
                  </a:lnTo>
                  <a:lnTo>
                    <a:pt x="4158714" y="57030"/>
                  </a:lnTo>
                  <a:lnTo>
                    <a:pt x="4435962" y="256639"/>
                  </a:lnTo>
                  <a:lnTo>
                    <a:pt x="4713210" y="171092"/>
                  </a:lnTo>
                  <a:lnTo>
                    <a:pt x="4990457" y="142577"/>
                  </a:lnTo>
                  <a:lnTo>
                    <a:pt x="5267705" y="199608"/>
                  </a:lnTo>
                  <a:lnTo>
                    <a:pt x="5544953" y="28515"/>
                  </a:lnTo>
                  <a:lnTo>
                    <a:pt x="5822200" y="0"/>
                  </a:lnTo>
                  <a:lnTo>
                    <a:pt x="6099448" y="285154"/>
                  </a:lnTo>
                  <a:lnTo>
                    <a:pt x="6376696" y="313670"/>
                  </a:lnTo>
                  <a:lnTo>
                    <a:pt x="6653943" y="570309"/>
                  </a:lnTo>
                </a:path>
              </a:pathLst>
            </a:custGeom>
            <a:ln w="27101" cap="flat">
              <a:solidFill>
                <a:srgbClr val="333333">
                  <a:alpha val="50196"/>
                </a:srgbClr>
              </a:solidFill>
              <a:prstDash val="solid"/>
              <a:round/>
            </a:ln>
          </p:spPr>
          <p:txBody>
            <a:bodyPr/>
            <a:lstStyle/>
            <a:p/>
          </p:txBody>
        </p:sp>
        <p:sp>
          <p:nvSpPr>
            <p:cNvPr id="75" name="tx75"/>
            <p:cNvSpPr/>
            <p:nvPr/>
          </p:nvSpPr>
          <p:spPr>
            <a:xfrm>
              <a:off x="6628451"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690569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7182946"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460194"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737441"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8014689"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628451"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2" name="tx82"/>
            <p:cNvSpPr/>
            <p:nvPr/>
          </p:nvSpPr>
          <p:spPr>
            <a:xfrm>
              <a:off x="690569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460194"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5" name="tx85"/>
            <p:cNvSpPr/>
            <p:nvPr/>
          </p:nvSpPr>
          <p:spPr>
            <a:xfrm>
              <a:off x="7737441"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6" name="tx86"/>
            <p:cNvSpPr/>
            <p:nvPr/>
          </p:nvSpPr>
          <p:spPr>
            <a:xfrm>
              <a:off x="8014689"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7" name="tx87"/>
            <p:cNvSpPr/>
            <p:nvPr/>
          </p:nvSpPr>
          <p:spPr>
            <a:xfrm>
              <a:off x="1345686" y="3597944"/>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8" name="tx88"/>
            <p:cNvSpPr/>
            <p:nvPr/>
          </p:nvSpPr>
          <p:spPr>
            <a:xfrm>
              <a:off x="2731924" y="36664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9" name="tx89"/>
            <p:cNvSpPr/>
            <p:nvPr/>
          </p:nvSpPr>
          <p:spPr>
            <a:xfrm>
              <a:off x="4118163" y="34793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90" name="tx90"/>
            <p:cNvSpPr/>
            <p:nvPr/>
          </p:nvSpPr>
          <p:spPr>
            <a:xfrm>
              <a:off x="5504401" y="37737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6613391" y="35814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2" name="tx92"/>
            <p:cNvSpPr/>
            <p:nvPr/>
          </p:nvSpPr>
          <p:spPr>
            <a:xfrm>
              <a:off x="6890639" y="36119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3" name="tx93"/>
            <p:cNvSpPr/>
            <p:nvPr/>
          </p:nvSpPr>
          <p:spPr>
            <a:xfrm>
              <a:off x="7167887" y="364404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4" name="tx94"/>
            <p:cNvSpPr/>
            <p:nvPr/>
          </p:nvSpPr>
          <p:spPr>
            <a:xfrm>
              <a:off x="7445134" y="351591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5" name="tx95"/>
            <p:cNvSpPr/>
            <p:nvPr/>
          </p:nvSpPr>
          <p:spPr>
            <a:xfrm>
              <a:off x="7767586" y="34472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6" name="tx96"/>
            <p:cNvSpPr/>
            <p:nvPr/>
          </p:nvSpPr>
          <p:spPr>
            <a:xfrm>
              <a:off x="7969485" y="31422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7" name="tx97"/>
            <p:cNvSpPr/>
            <p:nvPr/>
          </p:nvSpPr>
          <p:spPr>
            <a:xfrm>
              <a:off x="1345686" y="30996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8" name="tx98"/>
            <p:cNvSpPr/>
            <p:nvPr/>
          </p:nvSpPr>
          <p:spPr>
            <a:xfrm>
              <a:off x="2731924" y="33331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9" name="tx99"/>
            <p:cNvSpPr/>
            <p:nvPr/>
          </p:nvSpPr>
          <p:spPr>
            <a:xfrm>
              <a:off x="4118163" y="30167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0" name="tx100"/>
            <p:cNvSpPr/>
            <p:nvPr/>
          </p:nvSpPr>
          <p:spPr>
            <a:xfrm>
              <a:off x="5504401" y="35306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1" name="tx101"/>
            <p:cNvSpPr/>
            <p:nvPr/>
          </p:nvSpPr>
          <p:spPr>
            <a:xfrm>
              <a:off x="6613391" y="31723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2" name="tx102"/>
            <p:cNvSpPr/>
            <p:nvPr/>
          </p:nvSpPr>
          <p:spPr>
            <a:xfrm>
              <a:off x="7445134" y="300425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3" name="tx103"/>
            <p:cNvSpPr/>
            <p:nvPr/>
          </p:nvSpPr>
          <p:spPr>
            <a:xfrm>
              <a:off x="7722382" y="29004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4" name="tx104"/>
            <p:cNvSpPr/>
            <p:nvPr/>
          </p:nvSpPr>
          <p:spPr>
            <a:xfrm>
              <a:off x="7999630" y="22867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5" name="tx105"/>
            <p:cNvSpPr/>
            <p:nvPr/>
          </p:nvSpPr>
          <p:spPr>
            <a:xfrm>
              <a:off x="1315541" y="27617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06" name="tx106"/>
            <p:cNvSpPr/>
            <p:nvPr/>
          </p:nvSpPr>
          <p:spPr>
            <a:xfrm>
              <a:off x="2731924" y="30888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7" name="tx107"/>
            <p:cNvSpPr/>
            <p:nvPr/>
          </p:nvSpPr>
          <p:spPr>
            <a:xfrm>
              <a:off x="4088018" y="28302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08" name="tx108"/>
            <p:cNvSpPr/>
            <p:nvPr/>
          </p:nvSpPr>
          <p:spPr>
            <a:xfrm>
              <a:off x="5504401" y="32707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09" name="tx109"/>
            <p:cNvSpPr/>
            <p:nvPr/>
          </p:nvSpPr>
          <p:spPr>
            <a:xfrm>
              <a:off x="6613391" y="29375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0" name="tx110"/>
            <p:cNvSpPr/>
            <p:nvPr/>
          </p:nvSpPr>
          <p:spPr>
            <a:xfrm>
              <a:off x="6890639" y="33130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1" name="tx111"/>
            <p:cNvSpPr/>
            <p:nvPr/>
          </p:nvSpPr>
          <p:spPr>
            <a:xfrm>
              <a:off x="7167887" y="337564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2" name="tx112"/>
            <p:cNvSpPr/>
            <p:nvPr/>
          </p:nvSpPr>
          <p:spPr>
            <a:xfrm>
              <a:off x="7414990" y="27349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13" name="tx113"/>
            <p:cNvSpPr/>
            <p:nvPr/>
          </p:nvSpPr>
          <p:spPr>
            <a:xfrm>
              <a:off x="7692237" y="266341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14" name="tx114"/>
            <p:cNvSpPr/>
            <p:nvPr/>
          </p:nvSpPr>
          <p:spPr>
            <a:xfrm>
              <a:off x="7969485"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296245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7" name="tx117"/>
            <p:cNvSpPr/>
            <p:nvPr/>
          </p:nvSpPr>
          <p:spPr>
            <a:xfrm>
              <a:off x="639902" y="21033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639902" y="124423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4175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Namibia, 2000-2024</a:t>
              </a:r>
            </a:p>
          </p:txBody>
        </p:sp>
        <p:sp>
          <p:nvSpPr>
            <p:cNvPr id="145" name="pl145"/>
            <p:cNvSpPr/>
            <p:nvPr/>
          </p:nvSpPr>
          <p:spPr>
            <a:xfrm>
              <a:off x="216284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8959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62913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36228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02941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76256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49571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22885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50800"/>
              <a:ext cx="2031246" cy="164676"/>
            </a:xfrm>
            <a:prstGeom prst="rect">
              <a:avLst/>
            </a:prstGeom>
            <a:solidFill>
              <a:srgbClr val="1CABE2">
                <a:alpha val="100000"/>
              </a:srgbClr>
            </a:solidFill>
          </p:spPr>
          <p:txBody>
            <a:bodyPr/>
            <a:lstStyle/>
            <a:p/>
          </p:txBody>
        </p:sp>
        <p:sp>
          <p:nvSpPr>
            <p:cNvPr id="158" name="rc158"/>
            <p:cNvSpPr/>
            <p:nvPr/>
          </p:nvSpPr>
          <p:spPr>
            <a:xfrm>
              <a:off x="1296273" y="5444954"/>
              <a:ext cx="3114463" cy="164676"/>
            </a:xfrm>
            <a:prstGeom prst="rect">
              <a:avLst/>
            </a:prstGeom>
            <a:solidFill>
              <a:srgbClr val="1CABE2">
                <a:alpha val="100000"/>
              </a:srgbClr>
            </a:solidFill>
          </p:spPr>
          <p:txBody>
            <a:bodyPr/>
            <a:lstStyle/>
            <a:p/>
          </p:txBody>
        </p:sp>
        <p:sp>
          <p:nvSpPr>
            <p:cNvPr id="159" name="rc159"/>
            <p:cNvSpPr/>
            <p:nvPr/>
          </p:nvSpPr>
          <p:spPr>
            <a:xfrm>
              <a:off x="1296273" y="5239108"/>
              <a:ext cx="5575876" cy="164676"/>
            </a:xfrm>
            <a:prstGeom prst="rect">
              <a:avLst/>
            </a:prstGeom>
            <a:solidFill>
              <a:srgbClr val="1CABE2">
                <a:alpha val="100000"/>
              </a:srgbClr>
            </a:solidFill>
          </p:spPr>
          <p:txBody>
            <a:bodyPr/>
            <a:lstStyle/>
            <a:p/>
          </p:txBody>
        </p:sp>
        <p:sp>
          <p:nvSpPr>
            <p:cNvPr id="160" name="rc160"/>
            <p:cNvSpPr/>
            <p:nvPr/>
          </p:nvSpPr>
          <p:spPr>
            <a:xfrm>
              <a:off x="3327520" y="5650800"/>
              <a:ext cx="1269702" cy="164676"/>
            </a:xfrm>
            <a:prstGeom prst="rect">
              <a:avLst/>
            </a:prstGeom>
            <a:solidFill>
              <a:srgbClr val="B3B3B3">
                <a:alpha val="100000"/>
              </a:srgbClr>
            </a:solidFill>
          </p:spPr>
          <p:txBody>
            <a:bodyPr/>
            <a:lstStyle/>
            <a:p/>
          </p:txBody>
        </p:sp>
        <p:sp>
          <p:nvSpPr>
            <p:cNvPr id="161" name="rc161"/>
            <p:cNvSpPr/>
            <p:nvPr/>
          </p:nvSpPr>
          <p:spPr>
            <a:xfrm>
              <a:off x="4410737" y="5444954"/>
              <a:ext cx="1297779" cy="164676"/>
            </a:xfrm>
            <a:prstGeom prst="rect">
              <a:avLst/>
            </a:prstGeom>
            <a:solidFill>
              <a:srgbClr val="B3B3B3">
                <a:alpha val="100000"/>
              </a:srgbClr>
            </a:solidFill>
          </p:spPr>
          <p:txBody>
            <a:bodyPr/>
            <a:lstStyle/>
            <a:p/>
          </p:txBody>
        </p:sp>
        <p:sp>
          <p:nvSpPr>
            <p:cNvPr id="162" name="rc162"/>
            <p:cNvSpPr/>
            <p:nvPr/>
          </p:nvSpPr>
          <p:spPr>
            <a:xfrm>
              <a:off x="6872150" y="5239108"/>
              <a:ext cx="1327589" cy="164676"/>
            </a:xfrm>
            <a:prstGeom prst="rect">
              <a:avLst/>
            </a:prstGeom>
            <a:solidFill>
              <a:srgbClr val="B3B3B3">
                <a:alpha val="100000"/>
              </a:srgbClr>
            </a:solidFill>
          </p:spPr>
          <p:txBody>
            <a:bodyPr/>
            <a:lstStyle/>
            <a:p/>
          </p:txBody>
        </p:sp>
        <p:sp>
          <p:nvSpPr>
            <p:cNvPr id="163" name="tx163"/>
            <p:cNvSpPr/>
            <p:nvPr/>
          </p:nvSpPr>
          <p:spPr>
            <a:xfrm>
              <a:off x="467759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a:t>
              </a:r>
            </a:p>
          </p:txBody>
        </p:sp>
        <p:sp>
          <p:nvSpPr>
            <p:cNvPr id="164" name="tx164"/>
            <p:cNvSpPr/>
            <p:nvPr/>
          </p:nvSpPr>
          <p:spPr>
            <a:xfrm>
              <a:off x="5821043"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65" name="tx165"/>
            <p:cNvSpPr/>
            <p:nvPr/>
          </p:nvSpPr>
          <p:spPr>
            <a:xfrm>
              <a:off x="831226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66" name="tx166"/>
            <p:cNvSpPr/>
            <p:nvPr/>
          </p:nvSpPr>
          <p:spPr>
            <a:xfrm>
              <a:off x="223152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67" name="tx167"/>
            <p:cNvSpPr/>
            <p:nvPr/>
          </p:nvSpPr>
          <p:spPr>
            <a:xfrm>
              <a:off x="2821350" y="548415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a:t>
              </a:r>
            </a:p>
          </p:txBody>
        </p:sp>
        <p:sp>
          <p:nvSpPr>
            <p:cNvPr id="168" name="tx168"/>
            <p:cNvSpPr/>
            <p:nvPr/>
          </p:nvSpPr>
          <p:spPr>
            <a:xfrm>
              <a:off x="3971685"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69" name="tx169"/>
            <p:cNvSpPr/>
            <p:nvPr/>
          </p:nvSpPr>
          <p:spPr>
            <a:xfrm>
              <a:off x="3882000"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70" name="tx170"/>
            <p:cNvSpPr/>
            <p:nvPr/>
          </p:nvSpPr>
          <p:spPr>
            <a:xfrm>
              <a:off x="4979254"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71" name="tx171"/>
            <p:cNvSpPr/>
            <p:nvPr/>
          </p:nvSpPr>
          <p:spPr>
            <a:xfrm>
              <a:off x="7455573"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72" name="tx17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943983"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7" name="tx177"/>
            <p:cNvSpPr/>
            <p:nvPr/>
          </p:nvSpPr>
          <p:spPr>
            <a:xfrm>
              <a:off x="463828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637142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9" name="tx179"/>
            <p:cNvSpPr/>
            <p:nvPr/>
          </p:nvSpPr>
          <p:spPr>
            <a:xfrm>
              <a:off x="810457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Namibia.
In 2024, DTP1 coverage in Namibia declined at 79%. The number of children missing out on any DTP vaccination (zero-dose children) increased from 9,000 in 2023 to 16,000 in 2024.
DTP3 coverage declined at 74% in 2024, leaving 20,000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542834"/>
            </a:xfrm>
            <a:custGeom>
              <a:avLst/>
              <a:pathLst>
                <a:path w="3397293" h="542834">
                  <a:moveTo>
                    <a:pt x="0" y="228562"/>
                  </a:moveTo>
                  <a:lnTo>
                    <a:pt x="141553" y="285702"/>
                  </a:lnTo>
                  <a:lnTo>
                    <a:pt x="283107" y="342843"/>
                  </a:lnTo>
                  <a:lnTo>
                    <a:pt x="424661" y="314272"/>
                  </a:lnTo>
                  <a:lnTo>
                    <a:pt x="566215" y="285702"/>
                  </a:lnTo>
                  <a:lnTo>
                    <a:pt x="707769" y="142851"/>
                  </a:lnTo>
                  <a:lnTo>
                    <a:pt x="849323" y="199991"/>
                  </a:lnTo>
                  <a:lnTo>
                    <a:pt x="990877" y="285702"/>
                  </a:lnTo>
                  <a:lnTo>
                    <a:pt x="1132431" y="285702"/>
                  </a:lnTo>
                  <a:lnTo>
                    <a:pt x="1273984" y="314272"/>
                  </a:lnTo>
                  <a:lnTo>
                    <a:pt x="1415538" y="314272"/>
                  </a:lnTo>
                  <a:lnTo>
                    <a:pt x="1557092" y="285702"/>
                  </a:lnTo>
                  <a:lnTo>
                    <a:pt x="1698646" y="257132"/>
                  </a:lnTo>
                  <a:lnTo>
                    <a:pt x="1840200" y="114281"/>
                  </a:lnTo>
                  <a:lnTo>
                    <a:pt x="1981754" y="171421"/>
                  </a:lnTo>
                  <a:lnTo>
                    <a:pt x="2123308" y="0"/>
                  </a:lnTo>
                  <a:lnTo>
                    <a:pt x="2264862" y="228562"/>
                  </a:lnTo>
                  <a:lnTo>
                    <a:pt x="2406416" y="114281"/>
                  </a:lnTo>
                  <a:lnTo>
                    <a:pt x="2547969" y="114281"/>
                  </a:lnTo>
                  <a:lnTo>
                    <a:pt x="2689523" y="171421"/>
                  </a:lnTo>
                  <a:lnTo>
                    <a:pt x="2831077" y="142851"/>
                  </a:lnTo>
                  <a:lnTo>
                    <a:pt x="2972631" y="114281"/>
                  </a:lnTo>
                  <a:lnTo>
                    <a:pt x="3114185" y="228562"/>
                  </a:lnTo>
                  <a:lnTo>
                    <a:pt x="3255739" y="285702"/>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542834"/>
            </a:xfrm>
            <a:custGeom>
              <a:avLst/>
              <a:pathLst>
                <a:path w="3397293" h="542834">
                  <a:moveTo>
                    <a:pt x="0" y="228562"/>
                  </a:moveTo>
                  <a:lnTo>
                    <a:pt x="141553" y="285702"/>
                  </a:lnTo>
                  <a:lnTo>
                    <a:pt x="283107" y="342843"/>
                  </a:lnTo>
                  <a:lnTo>
                    <a:pt x="424661" y="314272"/>
                  </a:lnTo>
                  <a:lnTo>
                    <a:pt x="566215" y="285702"/>
                  </a:lnTo>
                  <a:lnTo>
                    <a:pt x="707769" y="142851"/>
                  </a:lnTo>
                  <a:lnTo>
                    <a:pt x="849323" y="199991"/>
                  </a:lnTo>
                  <a:lnTo>
                    <a:pt x="990877" y="285702"/>
                  </a:lnTo>
                  <a:lnTo>
                    <a:pt x="1132431" y="285702"/>
                  </a:lnTo>
                  <a:lnTo>
                    <a:pt x="1273984" y="314272"/>
                  </a:lnTo>
                  <a:lnTo>
                    <a:pt x="1415538" y="314272"/>
                  </a:lnTo>
                  <a:lnTo>
                    <a:pt x="1557092" y="285702"/>
                  </a:lnTo>
                  <a:lnTo>
                    <a:pt x="1698646" y="257132"/>
                  </a:lnTo>
                  <a:lnTo>
                    <a:pt x="1840200" y="114281"/>
                  </a:lnTo>
                  <a:lnTo>
                    <a:pt x="1981754" y="171421"/>
                  </a:lnTo>
                  <a:lnTo>
                    <a:pt x="2123308" y="0"/>
                  </a:lnTo>
                  <a:lnTo>
                    <a:pt x="2264862" y="228562"/>
                  </a:lnTo>
                  <a:lnTo>
                    <a:pt x="2406416" y="114281"/>
                  </a:lnTo>
                  <a:lnTo>
                    <a:pt x="2547969" y="114281"/>
                  </a:lnTo>
                  <a:lnTo>
                    <a:pt x="2689523" y="171421"/>
                  </a:lnTo>
                  <a:lnTo>
                    <a:pt x="2831077" y="142851"/>
                  </a:lnTo>
                  <a:lnTo>
                    <a:pt x="2972631" y="114281"/>
                  </a:lnTo>
                  <a:lnTo>
                    <a:pt x="3114185" y="228562"/>
                  </a:lnTo>
                  <a:lnTo>
                    <a:pt x="3255739" y="285702"/>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542834"/>
            </a:xfrm>
            <a:custGeom>
              <a:avLst/>
              <a:pathLst>
                <a:path w="3397293" h="542834">
                  <a:moveTo>
                    <a:pt x="0" y="228562"/>
                  </a:moveTo>
                  <a:lnTo>
                    <a:pt x="141553" y="285702"/>
                  </a:lnTo>
                  <a:lnTo>
                    <a:pt x="283107" y="342843"/>
                  </a:lnTo>
                  <a:lnTo>
                    <a:pt x="424661" y="314272"/>
                  </a:lnTo>
                  <a:lnTo>
                    <a:pt x="566215" y="285702"/>
                  </a:lnTo>
                  <a:lnTo>
                    <a:pt x="707769" y="142851"/>
                  </a:lnTo>
                  <a:lnTo>
                    <a:pt x="849323" y="199991"/>
                  </a:lnTo>
                  <a:lnTo>
                    <a:pt x="990877" y="285702"/>
                  </a:lnTo>
                  <a:lnTo>
                    <a:pt x="1132431" y="285702"/>
                  </a:lnTo>
                  <a:lnTo>
                    <a:pt x="1273984" y="314272"/>
                  </a:lnTo>
                  <a:lnTo>
                    <a:pt x="1415538" y="314272"/>
                  </a:lnTo>
                  <a:lnTo>
                    <a:pt x="1557092" y="285702"/>
                  </a:lnTo>
                  <a:lnTo>
                    <a:pt x="1698646" y="257132"/>
                  </a:lnTo>
                  <a:lnTo>
                    <a:pt x="1840200" y="114281"/>
                  </a:lnTo>
                  <a:lnTo>
                    <a:pt x="1981754" y="171421"/>
                  </a:lnTo>
                  <a:lnTo>
                    <a:pt x="2123308" y="0"/>
                  </a:lnTo>
                  <a:lnTo>
                    <a:pt x="2264862" y="228562"/>
                  </a:lnTo>
                  <a:lnTo>
                    <a:pt x="2406416" y="114281"/>
                  </a:lnTo>
                  <a:lnTo>
                    <a:pt x="2547969" y="114281"/>
                  </a:lnTo>
                  <a:lnTo>
                    <a:pt x="2689523" y="171421"/>
                  </a:lnTo>
                  <a:lnTo>
                    <a:pt x="2831077" y="142851"/>
                  </a:lnTo>
                  <a:lnTo>
                    <a:pt x="2972631" y="114281"/>
                  </a:lnTo>
                  <a:lnTo>
                    <a:pt x="3114185" y="228562"/>
                  </a:lnTo>
                  <a:lnTo>
                    <a:pt x="3255739" y="285702"/>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2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57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70" y="483177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60" name="tx60"/>
            <p:cNvSpPr/>
            <p:nvPr/>
          </p:nvSpPr>
          <p:spPr>
            <a:xfrm>
              <a:off x="282822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67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604" y="472419"/>
              <a:ext cx="25160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Namibia, 2000-2024</a:t>
              </a:r>
            </a:p>
          </p:txBody>
        </p:sp>
        <p:sp>
          <p:nvSpPr>
            <p:cNvPr id="63" name="pl63"/>
            <p:cNvSpPr/>
            <p:nvPr/>
          </p:nvSpPr>
          <p:spPr>
            <a:xfrm>
              <a:off x="5267799" y="30380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003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969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552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207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486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00124"/>
              <a:ext cx="3397293" cy="1965436"/>
            </a:xfrm>
            <a:custGeom>
              <a:avLst/>
              <a:pathLst>
                <a:path w="3397293" h="1965436">
                  <a:moveTo>
                    <a:pt x="0" y="827552"/>
                  </a:moveTo>
                  <a:lnTo>
                    <a:pt x="141553" y="1034440"/>
                  </a:lnTo>
                  <a:lnTo>
                    <a:pt x="283107" y="1241328"/>
                  </a:lnTo>
                  <a:lnTo>
                    <a:pt x="424661" y="1137884"/>
                  </a:lnTo>
                  <a:lnTo>
                    <a:pt x="566215" y="1034440"/>
                  </a:lnTo>
                  <a:lnTo>
                    <a:pt x="707769" y="517220"/>
                  </a:lnTo>
                  <a:lnTo>
                    <a:pt x="849323" y="724108"/>
                  </a:lnTo>
                  <a:lnTo>
                    <a:pt x="990877" y="1034440"/>
                  </a:lnTo>
                  <a:lnTo>
                    <a:pt x="1132431" y="1034440"/>
                  </a:lnTo>
                  <a:lnTo>
                    <a:pt x="1273984" y="1137884"/>
                  </a:lnTo>
                  <a:lnTo>
                    <a:pt x="1415538" y="1137884"/>
                  </a:lnTo>
                  <a:lnTo>
                    <a:pt x="1557092" y="1034440"/>
                  </a:lnTo>
                  <a:lnTo>
                    <a:pt x="1698646" y="930996"/>
                  </a:lnTo>
                  <a:lnTo>
                    <a:pt x="1840200" y="413776"/>
                  </a:lnTo>
                  <a:lnTo>
                    <a:pt x="1981754" y="620664"/>
                  </a:lnTo>
                  <a:lnTo>
                    <a:pt x="2123308" y="0"/>
                  </a:lnTo>
                  <a:lnTo>
                    <a:pt x="2264862" y="827552"/>
                  </a:lnTo>
                  <a:lnTo>
                    <a:pt x="2406416" y="413776"/>
                  </a:lnTo>
                  <a:lnTo>
                    <a:pt x="2547969" y="413776"/>
                  </a:lnTo>
                  <a:lnTo>
                    <a:pt x="2689523" y="620664"/>
                  </a:lnTo>
                  <a:lnTo>
                    <a:pt x="2831077" y="517220"/>
                  </a:lnTo>
                  <a:lnTo>
                    <a:pt x="2972631" y="413776"/>
                  </a:lnTo>
                  <a:lnTo>
                    <a:pt x="3114185" y="827552"/>
                  </a:lnTo>
                  <a:lnTo>
                    <a:pt x="3255739" y="1034440"/>
                  </a:lnTo>
                  <a:lnTo>
                    <a:pt x="3397293" y="196543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520788"/>
              <a:ext cx="3397293" cy="827552"/>
            </a:xfrm>
            <a:custGeom>
              <a:avLst/>
              <a:pathLst>
                <a:path w="3397293" h="827552">
                  <a:moveTo>
                    <a:pt x="0" y="827552"/>
                  </a:moveTo>
                  <a:lnTo>
                    <a:pt x="141553" y="724108"/>
                  </a:lnTo>
                  <a:lnTo>
                    <a:pt x="283107" y="724108"/>
                  </a:lnTo>
                  <a:lnTo>
                    <a:pt x="424661" y="620664"/>
                  </a:lnTo>
                  <a:lnTo>
                    <a:pt x="566215" y="517220"/>
                  </a:lnTo>
                  <a:lnTo>
                    <a:pt x="707769" y="413776"/>
                  </a:lnTo>
                  <a:lnTo>
                    <a:pt x="849323" y="310332"/>
                  </a:lnTo>
                  <a:lnTo>
                    <a:pt x="990877" y="310332"/>
                  </a:lnTo>
                  <a:lnTo>
                    <a:pt x="1132431" y="206888"/>
                  </a:lnTo>
                  <a:lnTo>
                    <a:pt x="1273984" y="103444"/>
                  </a:lnTo>
                  <a:lnTo>
                    <a:pt x="1415538" y="103444"/>
                  </a:lnTo>
                  <a:lnTo>
                    <a:pt x="1557092" y="103444"/>
                  </a:lnTo>
                  <a:lnTo>
                    <a:pt x="1698646" y="103444"/>
                  </a:lnTo>
                  <a:lnTo>
                    <a:pt x="1840200" y="103444"/>
                  </a:lnTo>
                  <a:lnTo>
                    <a:pt x="1981754" y="103444"/>
                  </a:lnTo>
                  <a:lnTo>
                    <a:pt x="2123308" y="103444"/>
                  </a:lnTo>
                  <a:lnTo>
                    <a:pt x="2264862" y="0"/>
                  </a:lnTo>
                  <a:lnTo>
                    <a:pt x="2406416" y="0"/>
                  </a:lnTo>
                  <a:lnTo>
                    <a:pt x="2547969" y="0"/>
                  </a:lnTo>
                  <a:lnTo>
                    <a:pt x="2689523" y="0"/>
                  </a:lnTo>
                  <a:lnTo>
                    <a:pt x="2831077" y="206888"/>
                  </a:lnTo>
                  <a:lnTo>
                    <a:pt x="2972631" y="310332"/>
                  </a:lnTo>
                  <a:lnTo>
                    <a:pt x="3114185" y="103444"/>
                  </a:lnTo>
                  <a:lnTo>
                    <a:pt x="3255739" y="103444"/>
                  </a:lnTo>
                  <a:lnTo>
                    <a:pt x="3397293" y="103444"/>
                  </a:lnTo>
                </a:path>
              </a:pathLst>
            </a:custGeom>
            <a:ln w="27101" cap="flat">
              <a:solidFill>
                <a:srgbClr val="80BD41">
                  <a:alpha val="100000"/>
                </a:srgbClr>
              </a:solidFill>
              <a:prstDash val="solid"/>
              <a:round/>
            </a:ln>
          </p:spPr>
          <p:txBody>
            <a:bodyPr/>
            <a:lstStyle/>
            <a:p/>
          </p:txBody>
        </p:sp>
        <p:sp>
          <p:nvSpPr>
            <p:cNvPr id="78" name="pl78"/>
            <p:cNvSpPr/>
            <p:nvPr/>
          </p:nvSpPr>
          <p:spPr>
            <a:xfrm>
              <a:off x="5437664" y="2417344"/>
              <a:ext cx="3397293" cy="1344772"/>
            </a:xfrm>
            <a:custGeom>
              <a:avLst/>
              <a:pathLst>
                <a:path w="3397293" h="1344772">
                  <a:moveTo>
                    <a:pt x="0" y="1344772"/>
                  </a:moveTo>
                  <a:lnTo>
                    <a:pt x="141553" y="1137884"/>
                  </a:lnTo>
                  <a:lnTo>
                    <a:pt x="283107" y="930996"/>
                  </a:lnTo>
                  <a:lnTo>
                    <a:pt x="424661" y="724108"/>
                  </a:lnTo>
                  <a:lnTo>
                    <a:pt x="566215" y="620664"/>
                  </a:lnTo>
                  <a:lnTo>
                    <a:pt x="707769" y="620664"/>
                  </a:lnTo>
                  <a:lnTo>
                    <a:pt x="849323" y="413776"/>
                  </a:lnTo>
                  <a:lnTo>
                    <a:pt x="990877" y="310332"/>
                  </a:lnTo>
                  <a:lnTo>
                    <a:pt x="1132431" y="310332"/>
                  </a:lnTo>
                  <a:lnTo>
                    <a:pt x="1273984" y="206888"/>
                  </a:lnTo>
                  <a:lnTo>
                    <a:pt x="1415538" y="103444"/>
                  </a:lnTo>
                  <a:lnTo>
                    <a:pt x="1557092" y="0"/>
                  </a:lnTo>
                  <a:lnTo>
                    <a:pt x="1698646" y="103444"/>
                  </a:lnTo>
                  <a:lnTo>
                    <a:pt x="1840200" y="310332"/>
                  </a:lnTo>
                  <a:lnTo>
                    <a:pt x="1981754" y="103444"/>
                  </a:lnTo>
                  <a:lnTo>
                    <a:pt x="2123308" y="103444"/>
                  </a:lnTo>
                  <a:lnTo>
                    <a:pt x="2264862" y="103444"/>
                  </a:lnTo>
                  <a:lnTo>
                    <a:pt x="2406416" y="206888"/>
                  </a:lnTo>
                  <a:lnTo>
                    <a:pt x="2547969" y="103444"/>
                  </a:lnTo>
                  <a:lnTo>
                    <a:pt x="2689523" y="103444"/>
                  </a:lnTo>
                  <a:lnTo>
                    <a:pt x="2831077" y="206888"/>
                  </a:lnTo>
                  <a:lnTo>
                    <a:pt x="2972631" y="206888"/>
                  </a:lnTo>
                  <a:lnTo>
                    <a:pt x="3114185" y="206888"/>
                  </a:lnTo>
                  <a:lnTo>
                    <a:pt x="3255739" y="103444"/>
                  </a:lnTo>
                  <a:lnTo>
                    <a:pt x="3397293" y="103444"/>
                  </a:lnTo>
                </a:path>
              </a:pathLst>
            </a:custGeom>
            <a:ln w="27101" cap="flat">
              <a:solidFill>
                <a:srgbClr val="961A49">
                  <a:alpha val="100000"/>
                </a:srgbClr>
              </a:solidFill>
              <a:prstDash val="solid"/>
              <a:round/>
            </a:ln>
          </p:spPr>
          <p:txBody>
            <a:bodyPr/>
            <a:lstStyle/>
            <a:p/>
          </p:txBody>
        </p:sp>
        <p:sp>
          <p:nvSpPr>
            <p:cNvPr id="79" name="pl79"/>
            <p:cNvSpPr/>
            <p:nvPr/>
          </p:nvSpPr>
          <p:spPr>
            <a:xfrm>
              <a:off x="5437664" y="252078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00124"/>
              <a:ext cx="3397293" cy="1965436"/>
            </a:xfrm>
            <a:custGeom>
              <a:avLst/>
              <a:pathLst>
                <a:path w="3397293" h="1965436">
                  <a:moveTo>
                    <a:pt x="0" y="827552"/>
                  </a:moveTo>
                  <a:lnTo>
                    <a:pt x="141553" y="1034440"/>
                  </a:lnTo>
                  <a:lnTo>
                    <a:pt x="283107" y="1241328"/>
                  </a:lnTo>
                  <a:lnTo>
                    <a:pt x="424661" y="1137884"/>
                  </a:lnTo>
                  <a:lnTo>
                    <a:pt x="566215" y="1034440"/>
                  </a:lnTo>
                  <a:lnTo>
                    <a:pt x="707769" y="517220"/>
                  </a:lnTo>
                  <a:lnTo>
                    <a:pt x="849323" y="724108"/>
                  </a:lnTo>
                  <a:lnTo>
                    <a:pt x="990877" y="1034440"/>
                  </a:lnTo>
                  <a:lnTo>
                    <a:pt x="1132431" y="1034440"/>
                  </a:lnTo>
                  <a:lnTo>
                    <a:pt x="1273984" y="1137884"/>
                  </a:lnTo>
                  <a:lnTo>
                    <a:pt x="1415538" y="1137884"/>
                  </a:lnTo>
                  <a:lnTo>
                    <a:pt x="1557092" y="1034440"/>
                  </a:lnTo>
                  <a:lnTo>
                    <a:pt x="1698646" y="930996"/>
                  </a:lnTo>
                  <a:lnTo>
                    <a:pt x="1840200" y="413776"/>
                  </a:lnTo>
                  <a:lnTo>
                    <a:pt x="1981754" y="620664"/>
                  </a:lnTo>
                  <a:lnTo>
                    <a:pt x="2123308" y="0"/>
                  </a:lnTo>
                  <a:lnTo>
                    <a:pt x="2264862" y="827552"/>
                  </a:lnTo>
                  <a:lnTo>
                    <a:pt x="2406416" y="413776"/>
                  </a:lnTo>
                  <a:lnTo>
                    <a:pt x="2547969" y="413776"/>
                  </a:lnTo>
                  <a:lnTo>
                    <a:pt x="2689523" y="620664"/>
                  </a:lnTo>
                  <a:lnTo>
                    <a:pt x="2831077" y="517220"/>
                  </a:lnTo>
                  <a:lnTo>
                    <a:pt x="2972631" y="413776"/>
                  </a:lnTo>
                  <a:lnTo>
                    <a:pt x="3114185" y="827552"/>
                  </a:lnTo>
                  <a:lnTo>
                    <a:pt x="3255739" y="1034440"/>
                  </a:lnTo>
                  <a:lnTo>
                    <a:pt x="3397293" y="1965436"/>
                  </a:lnTo>
                </a:path>
              </a:pathLst>
            </a:custGeom>
            <a:ln w="43362" cap="flat">
              <a:solidFill>
                <a:srgbClr val="000000">
                  <a:alpha val="100000"/>
                </a:srgbClr>
              </a:solidFill>
              <a:prstDash val="solid"/>
              <a:round/>
            </a:ln>
          </p:spPr>
          <p:txBody>
            <a:bodyPr/>
            <a:lstStyle/>
            <a:p/>
          </p:txBody>
        </p:sp>
        <p:sp>
          <p:nvSpPr>
            <p:cNvPr id="81" name="pl81"/>
            <p:cNvSpPr/>
            <p:nvPr/>
          </p:nvSpPr>
          <p:spPr>
            <a:xfrm>
              <a:off x="5437664" y="1217394"/>
              <a:ext cx="0" cy="1510282"/>
            </a:xfrm>
            <a:custGeom>
              <a:avLst/>
              <a:pathLst>
                <a:path w="0" h="1510282">
                  <a:moveTo>
                    <a:pt x="0" y="151028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21739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217394"/>
              <a:ext cx="0" cy="1820614"/>
            </a:xfrm>
            <a:custGeom>
              <a:avLst/>
              <a:pathLst>
                <a:path w="0" h="1820614">
                  <a:moveTo>
                    <a:pt x="0" y="182061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21739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217394"/>
              <a:ext cx="0" cy="1303394"/>
            </a:xfrm>
            <a:custGeom>
              <a:avLst/>
              <a:pathLst>
                <a:path w="0" h="1303394">
                  <a:moveTo>
                    <a:pt x="0" y="130339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217394"/>
              <a:ext cx="0" cy="1717170"/>
            </a:xfrm>
            <a:custGeom>
              <a:avLst/>
              <a:pathLst>
                <a:path w="0" h="1717170">
                  <a:moveTo>
                    <a:pt x="0" y="17171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217394"/>
              <a:ext cx="0" cy="2648166"/>
            </a:xfrm>
            <a:custGeom>
              <a:avLst/>
              <a:pathLst>
                <a:path w="0" h="2648166">
                  <a:moveTo>
                    <a:pt x="0" y="26481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00124"/>
              <a:ext cx="3397293" cy="1965436"/>
            </a:xfrm>
            <a:custGeom>
              <a:avLst/>
              <a:pathLst>
                <a:path w="3397293" h="1965436">
                  <a:moveTo>
                    <a:pt x="0" y="827552"/>
                  </a:moveTo>
                  <a:lnTo>
                    <a:pt x="141553" y="1034440"/>
                  </a:lnTo>
                  <a:lnTo>
                    <a:pt x="283107" y="1241328"/>
                  </a:lnTo>
                  <a:lnTo>
                    <a:pt x="424661" y="1137884"/>
                  </a:lnTo>
                  <a:lnTo>
                    <a:pt x="566215" y="1034440"/>
                  </a:lnTo>
                  <a:lnTo>
                    <a:pt x="707769" y="517220"/>
                  </a:lnTo>
                  <a:lnTo>
                    <a:pt x="849323" y="724108"/>
                  </a:lnTo>
                  <a:lnTo>
                    <a:pt x="990877" y="1034440"/>
                  </a:lnTo>
                  <a:lnTo>
                    <a:pt x="1132431" y="1034440"/>
                  </a:lnTo>
                  <a:lnTo>
                    <a:pt x="1273984" y="1137884"/>
                  </a:lnTo>
                  <a:lnTo>
                    <a:pt x="1415538" y="1137884"/>
                  </a:lnTo>
                  <a:lnTo>
                    <a:pt x="1557092" y="1034440"/>
                  </a:lnTo>
                  <a:lnTo>
                    <a:pt x="1698646" y="930996"/>
                  </a:lnTo>
                  <a:lnTo>
                    <a:pt x="1840200" y="413776"/>
                  </a:lnTo>
                  <a:lnTo>
                    <a:pt x="1981754" y="620664"/>
                  </a:lnTo>
                  <a:lnTo>
                    <a:pt x="2123308" y="0"/>
                  </a:lnTo>
                  <a:lnTo>
                    <a:pt x="2264862" y="827552"/>
                  </a:lnTo>
                  <a:lnTo>
                    <a:pt x="2406416" y="413776"/>
                  </a:lnTo>
                  <a:lnTo>
                    <a:pt x="2547969" y="413776"/>
                  </a:lnTo>
                  <a:lnTo>
                    <a:pt x="2689523" y="620664"/>
                  </a:lnTo>
                  <a:lnTo>
                    <a:pt x="2831077" y="517220"/>
                  </a:lnTo>
                  <a:lnTo>
                    <a:pt x="2972631" y="413776"/>
                  </a:lnTo>
                  <a:lnTo>
                    <a:pt x="3114185" y="827552"/>
                  </a:lnTo>
                  <a:lnTo>
                    <a:pt x="3255739" y="1034440"/>
                  </a:lnTo>
                  <a:lnTo>
                    <a:pt x="3397293" y="1965436"/>
                  </a:lnTo>
                </a:path>
              </a:pathLst>
            </a:custGeom>
            <a:ln w="27101" cap="flat">
              <a:solidFill>
                <a:srgbClr val="0058AB">
                  <a:alpha val="100000"/>
                </a:srgbClr>
              </a:solidFill>
              <a:prstDash val="solid"/>
              <a:round/>
            </a:ln>
          </p:spPr>
          <p:txBody>
            <a:bodyPr/>
            <a:lstStyle/>
            <a:p/>
          </p:txBody>
        </p:sp>
        <p:sp>
          <p:nvSpPr>
            <p:cNvPr id="89" name="tx89"/>
            <p:cNvSpPr/>
            <p:nvPr/>
          </p:nvSpPr>
          <p:spPr>
            <a:xfrm>
              <a:off x="5389469" y="11368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115288" y="11368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05008" y="11369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530827" y="11355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8097042" y="11355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13721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756617" y="11355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8902429" y="25851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803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5031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4686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4342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78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402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73869" y="483177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114" name="tx114"/>
            <p:cNvSpPr/>
            <p:nvPr/>
          </p:nvSpPr>
          <p:spPr>
            <a:xfrm>
              <a:off x="71449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737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550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7308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0065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5929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8686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444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2667187" cy="149993"/>
            </a:xfrm>
            <a:prstGeom prst="rect">
              <a:avLst/>
            </a:prstGeom>
            <a:solidFill>
              <a:srgbClr val="1CABE2">
                <a:alpha val="80000"/>
              </a:srgbClr>
            </a:solidFill>
          </p:spPr>
          <p:txBody>
            <a:bodyPr/>
            <a:lstStyle/>
            <a:p/>
          </p:txBody>
        </p:sp>
        <p:sp>
          <p:nvSpPr>
            <p:cNvPr id="128" name="rc128"/>
            <p:cNvSpPr/>
            <p:nvPr/>
          </p:nvSpPr>
          <p:spPr>
            <a:xfrm>
              <a:off x="1317178" y="5637654"/>
              <a:ext cx="4089535" cy="149993"/>
            </a:xfrm>
            <a:prstGeom prst="rect">
              <a:avLst/>
            </a:prstGeom>
            <a:solidFill>
              <a:srgbClr val="1CABE2">
                <a:alpha val="80000"/>
              </a:srgbClr>
            </a:solidFill>
          </p:spPr>
          <p:txBody>
            <a:bodyPr/>
            <a:lstStyle/>
            <a:p/>
          </p:txBody>
        </p:sp>
        <p:sp>
          <p:nvSpPr>
            <p:cNvPr id="129" name="rc129"/>
            <p:cNvSpPr/>
            <p:nvPr/>
          </p:nvSpPr>
          <p:spPr>
            <a:xfrm>
              <a:off x="1317178" y="5450161"/>
              <a:ext cx="7321564"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24334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5" name="tx135"/>
            <p:cNvSpPr/>
            <p:nvPr/>
          </p:nvSpPr>
          <p:spPr>
            <a:xfrm>
              <a:off x="544140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77171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Namibia (79%) was 10 percentage points lower than the global average (89%) and 6 percentage points lower than the average across all ESAR countries (85%).
National DTP1 coverage was 13 percentage points lower than in 2019 (92%).
This equates to 16,000 zero-dose children in 2024 compared to 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Namibia ranked number 6 out of 21 countries for lowest DTP1 coverage (based on tied ranks).
Namibia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F26A21">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Namibia ranked number 17 out of 21 countries with 4,000 zero-dose children.
In 2024, Namibia ranked number 15 out of 21 countries with 16,000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541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113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76855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827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3995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971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630850"/>
              <a:ext cx="203168" cy="994685"/>
            </a:xfrm>
            <a:prstGeom prst="rect">
              <a:avLst/>
            </a:prstGeom>
            <a:solidFill>
              <a:srgbClr val="80BD41">
                <a:alpha val="100000"/>
              </a:srgbClr>
            </a:solidFill>
          </p:spPr>
          <p:txBody>
            <a:bodyPr/>
            <a:lstStyle/>
            <a:p/>
          </p:txBody>
        </p:sp>
        <p:sp>
          <p:nvSpPr>
            <p:cNvPr id="25" name="rc25"/>
            <p:cNvSpPr/>
            <p:nvPr/>
          </p:nvSpPr>
          <p:spPr>
            <a:xfrm>
              <a:off x="1332670" y="3366431"/>
              <a:ext cx="203168" cy="125912"/>
            </a:xfrm>
            <a:prstGeom prst="rect">
              <a:avLst/>
            </a:prstGeom>
            <a:solidFill>
              <a:srgbClr val="0058AB">
                <a:alpha val="100000"/>
              </a:srgbClr>
            </a:solidFill>
          </p:spPr>
          <p:txBody>
            <a:bodyPr/>
            <a:lstStyle/>
            <a:p/>
          </p:txBody>
        </p:sp>
        <p:sp>
          <p:nvSpPr>
            <p:cNvPr id="26" name="rc26"/>
            <p:cNvSpPr/>
            <p:nvPr/>
          </p:nvSpPr>
          <p:spPr>
            <a:xfrm>
              <a:off x="1332670" y="3492344"/>
              <a:ext cx="203168" cy="138506"/>
            </a:xfrm>
            <a:prstGeom prst="rect">
              <a:avLst/>
            </a:prstGeom>
            <a:solidFill>
              <a:srgbClr val="1CABE2">
                <a:alpha val="100000"/>
              </a:srgbClr>
            </a:solidFill>
          </p:spPr>
          <p:txBody>
            <a:bodyPr/>
            <a:lstStyle/>
            <a:p/>
          </p:txBody>
        </p:sp>
        <p:sp>
          <p:nvSpPr>
            <p:cNvPr id="27" name="rc27"/>
            <p:cNvSpPr/>
            <p:nvPr/>
          </p:nvSpPr>
          <p:spPr>
            <a:xfrm>
              <a:off x="1558413" y="3658505"/>
              <a:ext cx="203168" cy="967029"/>
            </a:xfrm>
            <a:prstGeom prst="rect">
              <a:avLst/>
            </a:prstGeom>
            <a:solidFill>
              <a:srgbClr val="80BD41">
                <a:alpha val="100000"/>
              </a:srgbClr>
            </a:solidFill>
          </p:spPr>
          <p:txBody>
            <a:bodyPr/>
            <a:lstStyle/>
            <a:p/>
          </p:txBody>
        </p:sp>
        <p:sp>
          <p:nvSpPr>
            <p:cNvPr id="28" name="rc28"/>
            <p:cNvSpPr/>
            <p:nvPr/>
          </p:nvSpPr>
          <p:spPr>
            <a:xfrm>
              <a:off x="1558413" y="3385767"/>
              <a:ext cx="203168" cy="148768"/>
            </a:xfrm>
            <a:prstGeom prst="rect">
              <a:avLst/>
            </a:prstGeom>
            <a:solidFill>
              <a:srgbClr val="0058AB">
                <a:alpha val="100000"/>
              </a:srgbClr>
            </a:solidFill>
          </p:spPr>
          <p:txBody>
            <a:bodyPr/>
            <a:lstStyle/>
            <a:p/>
          </p:txBody>
        </p:sp>
        <p:sp>
          <p:nvSpPr>
            <p:cNvPr id="29" name="rc29"/>
            <p:cNvSpPr/>
            <p:nvPr/>
          </p:nvSpPr>
          <p:spPr>
            <a:xfrm>
              <a:off x="1558413" y="3534535"/>
              <a:ext cx="203168" cy="123969"/>
            </a:xfrm>
            <a:prstGeom prst="rect">
              <a:avLst/>
            </a:prstGeom>
            <a:solidFill>
              <a:srgbClr val="1CABE2">
                <a:alpha val="100000"/>
              </a:srgbClr>
            </a:solidFill>
          </p:spPr>
          <p:txBody>
            <a:bodyPr/>
            <a:lstStyle/>
            <a:p/>
          </p:txBody>
        </p:sp>
        <p:sp>
          <p:nvSpPr>
            <p:cNvPr id="30" name="rc30"/>
            <p:cNvSpPr/>
            <p:nvPr/>
          </p:nvSpPr>
          <p:spPr>
            <a:xfrm>
              <a:off x="1784155" y="3680378"/>
              <a:ext cx="203168" cy="945156"/>
            </a:xfrm>
            <a:prstGeom prst="rect">
              <a:avLst/>
            </a:prstGeom>
            <a:solidFill>
              <a:srgbClr val="80BD41">
                <a:alpha val="100000"/>
              </a:srgbClr>
            </a:solidFill>
          </p:spPr>
          <p:txBody>
            <a:bodyPr/>
            <a:lstStyle/>
            <a:p/>
          </p:txBody>
        </p:sp>
        <p:sp>
          <p:nvSpPr>
            <p:cNvPr id="31" name="rc31"/>
            <p:cNvSpPr/>
            <p:nvPr/>
          </p:nvSpPr>
          <p:spPr>
            <a:xfrm>
              <a:off x="1784155" y="3398063"/>
              <a:ext cx="203168" cy="171852"/>
            </a:xfrm>
            <a:prstGeom prst="rect">
              <a:avLst/>
            </a:prstGeom>
            <a:solidFill>
              <a:srgbClr val="0058AB">
                <a:alpha val="100000"/>
              </a:srgbClr>
            </a:solidFill>
          </p:spPr>
          <p:txBody>
            <a:bodyPr/>
            <a:lstStyle/>
            <a:p/>
          </p:txBody>
        </p:sp>
        <p:sp>
          <p:nvSpPr>
            <p:cNvPr id="32" name="rc32"/>
            <p:cNvSpPr/>
            <p:nvPr/>
          </p:nvSpPr>
          <p:spPr>
            <a:xfrm>
              <a:off x="1784155" y="3569916"/>
              <a:ext cx="203168" cy="110462"/>
            </a:xfrm>
            <a:prstGeom prst="rect">
              <a:avLst/>
            </a:prstGeom>
            <a:solidFill>
              <a:srgbClr val="1CABE2">
                <a:alpha val="100000"/>
              </a:srgbClr>
            </a:solidFill>
          </p:spPr>
          <p:txBody>
            <a:bodyPr/>
            <a:lstStyle/>
            <a:p/>
          </p:txBody>
        </p:sp>
        <p:sp>
          <p:nvSpPr>
            <p:cNvPr id="33" name="rc33"/>
            <p:cNvSpPr/>
            <p:nvPr/>
          </p:nvSpPr>
          <p:spPr>
            <a:xfrm>
              <a:off x="2009898" y="3661294"/>
              <a:ext cx="203168" cy="964241"/>
            </a:xfrm>
            <a:prstGeom prst="rect">
              <a:avLst/>
            </a:prstGeom>
            <a:solidFill>
              <a:srgbClr val="80BD41">
                <a:alpha val="100000"/>
              </a:srgbClr>
            </a:solidFill>
          </p:spPr>
          <p:txBody>
            <a:bodyPr/>
            <a:lstStyle/>
            <a:p/>
          </p:txBody>
        </p:sp>
        <p:sp>
          <p:nvSpPr>
            <p:cNvPr id="34" name="rc34"/>
            <p:cNvSpPr/>
            <p:nvPr/>
          </p:nvSpPr>
          <p:spPr>
            <a:xfrm>
              <a:off x="2009898" y="3404989"/>
              <a:ext cx="203168" cy="158665"/>
            </a:xfrm>
            <a:prstGeom prst="rect">
              <a:avLst/>
            </a:prstGeom>
            <a:solidFill>
              <a:srgbClr val="0058AB">
                <a:alpha val="100000"/>
              </a:srgbClr>
            </a:solidFill>
          </p:spPr>
          <p:txBody>
            <a:bodyPr/>
            <a:lstStyle/>
            <a:p/>
          </p:txBody>
        </p:sp>
        <p:sp>
          <p:nvSpPr>
            <p:cNvPr id="35" name="rc35"/>
            <p:cNvSpPr/>
            <p:nvPr/>
          </p:nvSpPr>
          <p:spPr>
            <a:xfrm>
              <a:off x="2009898" y="3563654"/>
              <a:ext cx="203168" cy="97640"/>
            </a:xfrm>
            <a:prstGeom prst="rect">
              <a:avLst/>
            </a:prstGeom>
            <a:solidFill>
              <a:srgbClr val="1CABE2">
                <a:alpha val="100000"/>
              </a:srgbClr>
            </a:solidFill>
          </p:spPr>
          <p:txBody>
            <a:bodyPr/>
            <a:lstStyle/>
            <a:p/>
          </p:txBody>
        </p:sp>
        <p:sp>
          <p:nvSpPr>
            <p:cNvPr id="36" name="rc36"/>
            <p:cNvSpPr/>
            <p:nvPr/>
          </p:nvSpPr>
          <p:spPr>
            <a:xfrm>
              <a:off x="2235640" y="3627101"/>
              <a:ext cx="203168" cy="998433"/>
            </a:xfrm>
            <a:prstGeom prst="rect">
              <a:avLst/>
            </a:prstGeom>
            <a:solidFill>
              <a:srgbClr val="80BD41">
                <a:alpha val="100000"/>
              </a:srgbClr>
            </a:solidFill>
          </p:spPr>
          <p:txBody>
            <a:bodyPr/>
            <a:lstStyle/>
            <a:p/>
          </p:txBody>
        </p:sp>
        <p:sp>
          <p:nvSpPr>
            <p:cNvPr id="37" name="rc37"/>
            <p:cNvSpPr/>
            <p:nvPr/>
          </p:nvSpPr>
          <p:spPr>
            <a:xfrm>
              <a:off x="2235640" y="3392898"/>
              <a:ext cx="203168" cy="147922"/>
            </a:xfrm>
            <a:prstGeom prst="rect">
              <a:avLst/>
            </a:prstGeom>
            <a:solidFill>
              <a:srgbClr val="0058AB">
                <a:alpha val="100000"/>
              </a:srgbClr>
            </a:solidFill>
          </p:spPr>
          <p:txBody>
            <a:bodyPr/>
            <a:lstStyle/>
            <a:p/>
          </p:txBody>
        </p:sp>
        <p:sp>
          <p:nvSpPr>
            <p:cNvPr id="38" name="rc38"/>
            <p:cNvSpPr/>
            <p:nvPr/>
          </p:nvSpPr>
          <p:spPr>
            <a:xfrm>
              <a:off x="2235640" y="3540821"/>
              <a:ext cx="203168" cy="86280"/>
            </a:xfrm>
            <a:prstGeom prst="rect">
              <a:avLst/>
            </a:prstGeom>
            <a:solidFill>
              <a:srgbClr val="1CABE2">
                <a:alpha val="100000"/>
              </a:srgbClr>
            </a:solidFill>
          </p:spPr>
          <p:txBody>
            <a:bodyPr/>
            <a:lstStyle/>
            <a:p/>
          </p:txBody>
        </p:sp>
        <p:sp>
          <p:nvSpPr>
            <p:cNvPr id="39" name="rc39"/>
            <p:cNvSpPr/>
            <p:nvPr/>
          </p:nvSpPr>
          <p:spPr>
            <a:xfrm>
              <a:off x="2461382" y="3535930"/>
              <a:ext cx="203168" cy="1089605"/>
            </a:xfrm>
            <a:prstGeom prst="rect">
              <a:avLst/>
            </a:prstGeom>
            <a:solidFill>
              <a:srgbClr val="80BD41">
                <a:alpha val="100000"/>
              </a:srgbClr>
            </a:solidFill>
          </p:spPr>
          <p:txBody>
            <a:bodyPr/>
            <a:lstStyle/>
            <a:p/>
          </p:txBody>
        </p:sp>
        <p:sp>
          <p:nvSpPr>
            <p:cNvPr id="40" name="rc40"/>
            <p:cNvSpPr/>
            <p:nvPr/>
          </p:nvSpPr>
          <p:spPr>
            <a:xfrm>
              <a:off x="2461382" y="3358546"/>
              <a:ext cx="203168" cy="88680"/>
            </a:xfrm>
            <a:prstGeom prst="rect">
              <a:avLst/>
            </a:prstGeom>
            <a:solidFill>
              <a:srgbClr val="0058AB">
                <a:alpha val="100000"/>
              </a:srgbClr>
            </a:solidFill>
          </p:spPr>
          <p:txBody>
            <a:bodyPr/>
            <a:lstStyle/>
            <a:p/>
          </p:txBody>
        </p:sp>
        <p:sp>
          <p:nvSpPr>
            <p:cNvPr id="41" name="rc41"/>
            <p:cNvSpPr/>
            <p:nvPr/>
          </p:nvSpPr>
          <p:spPr>
            <a:xfrm>
              <a:off x="2461382" y="3447226"/>
              <a:ext cx="203168" cy="88703"/>
            </a:xfrm>
            <a:prstGeom prst="rect">
              <a:avLst/>
            </a:prstGeom>
            <a:solidFill>
              <a:srgbClr val="1CABE2">
                <a:alpha val="100000"/>
              </a:srgbClr>
            </a:solidFill>
          </p:spPr>
          <p:txBody>
            <a:bodyPr/>
            <a:lstStyle/>
            <a:p/>
          </p:txBody>
        </p:sp>
        <p:sp>
          <p:nvSpPr>
            <p:cNvPr id="42" name="rc42"/>
            <p:cNvSpPr/>
            <p:nvPr/>
          </p:nvSpPr>
          <p:spPr>
            <a:xfrm>
              <a:off x="2687125" y="3504503"/>
              <a:ext cx="203168" cy="1121032"/>
            </a:xfrm>
            <a:prstGeom prst="rect">
              <a:avLst/>
            </a:prstGeom>
            <a:solidFill>
              <a:srgbClr val="80BD41">
                <a:alpha val="100000"/>
              </a:srgbClr>
            </a:solidFill>
          </p:spPr>
          <p:txBody>
            <a:bodyPr/>
            <a:lstStyle/>
            <a:p/>
          </p:txBody>
        </p:sp>
        <p:sp>
          <p:nvSpPr>
            <p:cNvPr id="43" name="rc43"/>
            <p:cNvSpPr/>
            <p:nvPr/>
          </p:nvSpPr>
          <p:spPr>
            <a:xfrm>
              <a:off x="2687125" y="3321999"/>
              <a:ext cx="203168" cy="117318"/>
            </a:xfrm>
            <a:prstGeom prst="rect">
              <a:avLst/>
            </a:prstGeom>
            <a:solidFill>
              <a:srgbClr val="0058AB">
                <a:alpha val="100000"/>
              </a:srgbClr>
            </a:solidFill>
          </p:spPr>
          <p:txBody>
            <a:bodyPr/>
            <a:lstStyle/>
            <a:p/>
          </p:txBody>
        </p:sp>
        <p:sp>
          <p:nvSpPr>
            <p:cNvPr id="44" name="rc44"/>
            <p:cNvSpPr/>
            <p:nvPr/>
          </p:nvSpPr>
          <p:spPr>
            <a:xfrm>
              <a:off x="2687125" y="3439318"/>
              <a:ext cx="203168" cy="65184"/>
            </a:xfrm>
            <a:prstGeom prst="rect">
              <a:avLst/>
            </a:prstGeom>
            <a:solidFill>
              <a:srgbClr val="1CABE2">
                <a:alpha val="100000"/>
              </a:srgbClr>
            </a:solidFill>
          </p:spPr>
          <p:txBody>
            <a:bodyPr/>
            <a:lstStyle/>
            <a:p/>
          </p:txBody>
        </p:sp>
        <p:sp>
          <p:nvSpPr>
            <p:cNvPr id="45" name="rc45"/>
            <p:cNvSpPr/>
            <p:nvPr/>
          </p:nvSpPr>
          <p:spPr>
            <a:xfrm>
              <a:off x="2912867" y="3478219"/>
              <a:ext cx="203168" cy="1147316"/>
            </a:xfrm>
            <a:prstGeom prst="rect">
              <a:avLst/>
            </a:prstGeom>
            <a:solidFill>
              <a:srgbClr val="80BD41">
                <a:alpha val="100000"/>
              </a:srgbClr>
            </a:solidFill>
          </p:spPr>
          <p:txBody>
            <a:bodyPr/>
            <a:lstStyle/>
            <a:p/>
          </p:txBody>
        </p:sp>
        <p:sp>
          <p:nvSpPr>
            <p:cNvPr id="46" name="rc46"/>
            <p:cNvSpPr/>
            <p:nvPr/>
          </p:nvSpPr>
          <p:spPr>
            <a:xfrm>
              <a:off x="2912867" y="3291441"/>
              <a:ext cx="203168" cy="160082"/>
            </a:xfrm>
            <a:prstGeom prst="rect">
              <a:avLst/>
            </a:prstGeom>
            <a:solidFill>
              <a:srgbClr val="0058AB">
                <a:alpha val="100000"/>
              </a:srgbClr>
            </a:solidFill>
          </p:spPr>
          <p:txBody>
            <a:bodyPr/>
            <a:lstStyle/>
            <a:p/>
          </p:txBody>
        </p:sp>
        <p:sp>
          <p:nvSpPr>
            <p:cNvPr id="47" name="rc47"/>
            <p:cNvSpPr/>
            <p:nvPr/>
          </p:nvSpPr>
          <p:spPr>
            <a:xfrm>
              <a:off x="2912867" y="3451523"/>
              <a:ext cx="203168" cy="26695"/>
            </a:xfrm>
            <a:prstGeom prst="rect">
              <a:avLst/>
            </a:prstGeom>
            <a:solidFill>
              <a:srgbClr val="1CABE2">
                <a:alpha val="100000"/>
              </a:srgbClr>
            </a:solidFill>
          </p:spPr>
          <p:txBody>
            <a:bodyPr/>
            <a:lstStyle/>
            <a:p/>
          </p:txBody>
        </p:sp>
        <p:sp>
          <p:nvSpPr>
            <p:cNvPr id="48" name="rc48"/>
            <p:cNvSpPr/>
            <p:nvPr/>
          </p:nvSpPr>
          <p:spPr>
            <a:xfrm>
              <a:off x="3138609" y="3490287"/>
              <a:ext cx="203168" cy="1135248"/>
            </a:xfrm>
            <a:prstGeom prst="rect">
              <a:avLst/>
            </a:prstGeom>
            <a:solidFill>
              <a:srgbClr val="80BD41">
                <a:alpha val="100000"/>
              </a:srgbClr>
            </a:solidFill>
          </p:spPr>
          <p:txBody>
            <a:bodyPr/>
            <a:lstStyle/>
            <a:p/>
          </p:txBody>
        </p:sp>
        <p:sp>
          <p:nvSpPr>
            <p:cNvPr id="49" name="rc49"/>
            <p:cNvSpPr/>
            <p:nvPr/>
          </p:nvSpPr>
          <p:spPr>
            <a:xfrm>
              <a:off x="3138609" y="3257774"/>
              <a:ext cx="203168" cy="164127"/>
            </a:xfrm>
            <a:prstGeom prst="rect">
              <a:avLst/>
            </a:prstGeom>
            <a:solidFill>
              <a:srgbClr val="0058AB">
                <a:alpha val="100000"/>
              </a:srgbClr>
            </a:solidFill>
          </p:spPr>
          <p:txBody>
            <a:bodyPr/>
            <a:lstStyle/>
            <a:p/>
          </p:txBody>
        </p:sp>
        <p:sp>
          <p:nvSpPr>
            <p:cNvPr id="50" name="rc50"/>
            <p:cNvSpPr/>
            <p:nvPr/>
          </p:nvSpPr>
          <p:spPr>
            <a:xfrm>
              <a:off x="3138609" y="3421902"/>
              <a:ext cx="203168" cy="68384"/>
            </a:xfrm>
            <a:prstGeom prst="rect">
              <a:avLst/>
            </a:prstGeom>
            <a:solidFill>
              <a:srgbClr val="1CABE2">
                <a:alpha val="100000"/>
              </a:srgbClr>
            </a:solidFill>
          </p:spPr>
          <p:txBody>
            <a:bodyPr/>
            <a:lstStyle/>
            <a:p/>
          </p:txBody>
        </p:sp>
        <p:sp>
          <p:nvSpPr>
            <p:cNvPr id="51" name="rc51"/>
            <p:cNvSpPr/>
            <p:nvPr/>
          </p:nvSpPr>
          <p:spPr>
            <a:xfrm>
              <a:off x="3364352" y="3458654"/>
              <a:ext cx="203168" cy="1166881"/>
            </a:xfrm>
            <a:prstGeom prst="rect">
              <a:avLst/>
            </a:prstGeom>
            <a:solidFill>
              <a:srgbClr val="80BD41">
                <a:alpha val="100000"/>
              </a:srgbClr>
            </a:solidFill>
          </p:spPr>
          <p:txBody>
            <a:bodyPr/>
            <a:lstStyle/>
            <a:p/>
          </p:txBody>
        </p:sp>
        <p:sp>
          <p:nvSpPr>
            <p:cNvPr id="52" name="rc52"/>
            <p:cNvSpPr/>
            <p:nvPr/>
          </p:nvSpPr>
          <p:spPr>
            <a:xfrm>
              <a:off x="3364352" y="3219651"/>
              <a:ext cx="203168" cy="182755"/>
            </a:xfrm>
            <a:prstGeom prst="rect">
              <a:avLst/>
            </a:prstGeom>
            <a:solidFill>
              <a:srgbClr val="0058AB">
                <a:alpha val="100000"/>
              </a:srgbClr>
            </a:solidFill>
          </p:spPr>
          <p:txBody>
            <a:bodyPr/>
            <a:lstStyle/>
            <a:p/>
          </p:txBody>
        </p:sp>
        <p:sp>
          <p:nvSpPr>
            <p:cNvPr id="53" name="rc53"/>
            <p:cNvSpPr/>
            <p:nvPr/>
          </p:nvSpPr>
          <p:spPr>
            <a:xfrm>
              <a:off x="3364352" y="3402406"/>
              <a:ext cx="203168" cy="56248"/>
            </a:xfrm>
            <a:prstGeom prst="rect">
              <a:avLst/>
            </a:prstGeom>
            <a:solidFill>
              <a:srgbClr val="1CABE2">
                <a:alpha val="100000"/>
              </a:srgbClr>
            </a:solidFill>
          </p:spPr>
          <p:txBody>
            <a:bodyPr/>
            <a:lstStyle/>
            <a:p/>
          </p:txBody>
        </p:sp>
        <p:sp>
          <p:nvSpPr>
            <p:cNvPr id="54" name="rc54"/>
            <p:cNvSpPr/>
            <p:nvPr/>
          </p:nvSpPr>
          <p:spPr>
            <a:xfrm>
              <a:off x="3590094" y="3423616"/>
              <a:ext cx="203168" cy="1201918"/>
            </a:xfrm>
            <a:prstGeom prst="rect">
              <a:avLst/>
            </a:prstGeom>
            <a:solidFill>
              <a:srgbClr val="80BD41">
                <a:alpha val="100000"/>
              </a:srgbClr>
            </a:solidFill>
          </p:spPr>
          <p:txBody>
            <a:bodyPr/>
            <a:lstStyle/>
            <a:p/>
          </p:txBody>
        </p:sp>
        <p:sp>
          <p:nvSpPr>
            <p:cNvPr id="55" name="rc55"/>
            <p:cNvSpPr/>
            <p:nvPr/>
          </p:nvSpPr>
          <p:spPr>
            <a:xfrm>
              <a:off x="3590094" y="3177436"/>
              <a:ext cx="203168" cy="188263"/>
            </a:xfrm>
            <a:prstGeom prst="rect">
              <a:avLst/>
            </a:prstGeom>
            <a:solidFill>
              <a:srgbClr val="0058AB">
                <a:alpha val="100000"/>
              </a:srgbClr>
            </a:solidFill>
          </p:spPr>
          <p:txBody>
            <a:bodyPr/>
            <a:lstStyle/>
            <a:p/>
          </p:txBody>
        </p:sp>
        <p:sp>
          <p:nvSpPr>
            <p:cNvPr id="56" name="rc56"/>
            <p:cNvSpPr/>
            <p:nvPr/>
          </p:nvSpPr>
          <p:spPr>
            <a:xfrm>
              <a:off x="3590094" y="3365699"/>
              <a:ext cx="203168" cy="57916"/>
            </a:xfrm>
            <a:prstGeom prst="rect">
              <a:avLst/>
            </a:prstGeom>
            <a:solidFill>
              <a:srgbClr val="1CABE2">
                <a:alpha val="100000"/>
              </a:srgbClr>
            </a:solidFill>
          </p:spPr>
          <p:txBody>
            <a:bodyPr/>
            <a:lstStyle/>
            <a:p/>
          </p:txBody>
        </p:sp>
        <p:sp>
          <p:nvSpPr>
            <p:cNvPr id="57" name="rc57"/>
            <p:cNvSpPr/>
            <p:nvPr/>
          </p:nvSpPr>
          <p:spPr>
            <a:xfrm>
              <a:off x="3815836" y="3411685"/>
              <a:ext cx="203168" cy="1213849"/>
            </a:xfrm>
            <a:prstGeom prst="rect">
              <a:avLst/>
            </a:prstGeom>
            <a:solidFill>
              <a:srgbClr val="80BD41">
                <a:alpha val="100000"/>
              </a:srgbClr>
            </a:solidFill>
          </p:spPr>
          <p:txBody>
            <a:bodyPr/>
            <a:lstStyle/>
            <a:p/>
          </p:txBody>
        </p:sp>
        <p:sp>
          <p:nvSpPr>
            <p:cNvPr id="58" name="rc58"/>
            <p:cNvSpPr/>
            <p:nvPr/>
          </p:nvSpPr>
          <p:spPr>
            <a:xfrm>
              <a:off x="3815836" y="3145232"/>
              <a:ext cx="203168" cy="177635"/>
            </a:xfrm>
            <a:prstGeom prst="rect">
              <a:avLst/>
            </a:prstGeom>
            <a:solidFill>
              <a:srgbClr val="0058AB">
                <a:alpha val="100000"/>
              </a:srgbClr>
            </a:solidFill>
          </p:spPr>
          <p:txBody>
            <a:bodyPr/>
            <a:lstStyle/>
            <a:p/>
          </p:txBody>
        </p:sp>
        <p:sp>
          <p:nvSpPr>
            <p:cNvPr id="59" name="rc59"/>
            <p:cNvSpPr/>
            <p:nvPr/>
          </p:nvSpPr>
          <p:spPr>
            <a:xfrm>
              <a:off x="3815836" y="3322868"/>
              <a:ext cx="203168" cy="88817"/>
            </a:xfrm>
            <a:prstGeom prst="rect">
              <a:avLst/>
            </a:prstGeom>
            <a:solidFill>
              <a:srgbClr val="1CABE2">
                <a:alpha val="100000"/>
              </a:srgbClr>
            </a:solidFill>
          </p:spPr>
          <p:txBody>
            <a:bodyPr/>
            <a:lstStyle/>
            <a:p/>
          </p:txBody>
        </p:sp>
        <p:sp>
          <p:nvSpPr>
            <p:cNvPr id="60" name="rc60"/>
            <p:cNvSpPr/>
            <p:nvPr/>
          </p:nvSpPr>
          <p:spPr>
            <a:xfrm>
              <a:off x="4041579" y="3344192"/>
              <a:ext cx="203168" cy="1281342"/>
            </a:xfrm>
            <a:prstGeom prst="rect">
              <a:avLst/>
            </a:prstGeom>
            <a:solidFill>
              <a:srgbClr val="80BD41">
                <a:alpha val="100000"/>
              </a:srgbClr>
            </a:solidFill>
          </p:spPr>
          <p:txBody>
            <a:bodyPr/>
            <a:lstStyle/>
            <a:p/>
          </p:txBody>
        </p:sp>
        <p:sp>
          <p:nvSpPr>
            <p:cNvPr id="61" name="rc61"/>
            <p:cNvSpPr/>
            <p:nvPr/>
          </p:nvSpPr>
          <p:spPr>
            <a:xfrm>
              <a:off x="4041579" y="3100138"/>
              <a:ext cx="203168" cy="167784"/>
            </a:xfrm>
            <a:prstGeom prst="rect">
              <a:avLst/>
            </a:prstGeom>
            <a:solidFill>
              <a:srgbClr val="0058AB">
                <a:alpha val="100000"/>
              </a:srgbClr>
            </a:solidFill>
          </p:spPr>
          <p:txBody>
            <a:bodyPr/>
            <a:lstStyle/>
            <a:p/>
          </p:txBody>
        </p:sp>
        <p:sp>
          <p:nvSpPr>
            <p:cNvPr id="62" name="rc62"/>
            <p:cNvSpPr/>
            <p:nvPr/>
          </p:nvSpPr>
          <p:spPr>
            <a:xfrm>
              <a:off x="4041579" y="3267922"/>
              <a:ext cx="203168" cy="76269"/>
            </a:xfrm>
            <a:prstGeom prst="rect">
              <a:avLst/>
            </a:prstGeom>
            <a:solidFill>
              <a:srgbClr val="1CABE2">
                <a:alpha val="100000"/>
              </a:srgbClr>
            </a:solidFill>
          </p:spPr>
          <p:txBody>
            <a:bodyPr/>
            <a:lstStyle/>
            <a:p/>
          </p:txBody>
        </p:sp>
        <p:sp>
          <p:nvSpPr>
            <p:cNvPr id="63" name="rc63"/>
            <p:cNvSpPr/>
            <p:nvPr/>
          </p:nvSpPr>
          <p:spPr>
            <a:xfrm>
              <a:off x="4267321" y="3239170"/>
              <a:ext cx="203168" cy="1386365"/>
            </a:xfrm>
            <a:prstGeom prst="rect">
              <a:avLst/>
            </a:prstGeom>
            <a:solidFill>
              <a:srgbClr val="80BD41">
                <a:alpha val="100000"/>
              </a:srgbClr>
            </a:solidFill>
          </p:spPr>
          <p:txBody>
            <a:bodyPr/>
            <a:lstStyle/>
            <a:p/>
          </p:txBody>
        </p:sp>
        <p:sp>
          <p:nvSpPr>
            <p:cNvPr id="64" name="rc64"/>
            <p:cNvSpPr/>
            <p:nvPr/>
          </p:nvSpPr>
          <p:spPr>
            <a:xfrm>
              <a:off x="4267321" y="3067820"/>
              <a:ext cx="203168" cy="93457"/>
            </a:xfrm>
            <a:prstGeom prst="rect">
              <a:avLst/>
            </a:prstGeom>
            <a:solidFill>
              <a:srgbClr val="0058AB">
                <a:alpha val="100000"/>
              </a:srgbClr>
            </a:solidFill>
          </p:spPr>
          <p:txBody>
            <a:bodyPr/>
            <a:lstStyle/>
            <a:p/>
          </p:txBody>
        </p:sp>
        <p:sp>
          <p:nvSpPr>
            <p:cNvPr id="65" name="rc65"/>
            <p:cNvSpPr/>
            <p:nvPr/>
          </p:nvSpPr>
          <p:spPr>
            <a:xfrm>
              <a:off x="4267321" y="3161277"/>
              <a:ext cx="203168" cy="77892"/>
            </a:xfrm>
            <a:prstGeom prst="rect">
              <a:avLst/>
            </a:prstGeom>
            <a:solidFill>
              <a:srgbClr val="1CABE2">
                <a:alpha val="100000"/>
              </a:srgbClr>
            </a:solidFill>
          </p:spPr>
          <p:txBody>
            <a:bodyPr/>
            <a:lstStyle/>
            <a:p/>
          </p:txBody>
        </p:sp>
        <p:sp>
          <p:nvSpPr>
            <p:cNvPr id="66" name="rc66"/>
            <p:cNvSpPr/>
            <p:nvPr/>
          </p:nvSpPr>
          <p:spPr>
            <a:xfrm>
              <a:off x="4493063" y="3225228"/>
              <a:ext cx="203168" cy="1400307"/>
            </a:xfrm>
            <a:prstGeom prst="rect">
              <a:avLst/>
            </a:prstGeom>
            <a:solidFill>
              <a:srgbClr val="80BD41">
                <a:alpha val="100000"/>
              </a:srgbClr>
            </a:solidFill>
          </p:spPr>
          <p:txBody>
            <a:bodyPr/>
            <a:lstStyle/>
            <a:p/>
          </p:txBody>
        </p:sp>
        <p:sp>
          <p:nvSpPr>
            <p:cNvPr id="67" name="rc67"/>
            <p:cNvSpPr/>
            <p:nvPr/>
          </p:nvSpPr>
          <p:spPr>
            <a:xfrm>
              <a:off x="4493063" y="3034267"/>
              <a:ext cx="203168" cy="127306"/>
            </a:xfrm>
            <a:prstGeom prst="rect">
              <a:avLst/>
            </a:prstGeom>
            <a:solidFill>
              <a:srgbClr val="0058AB">
                <a:alpha val="100000"/>
              </a:srgbClr>
            </a:solidFill>
          </p:spPr>
          <p:txBody>
            <a:bodyPr/>
            <a:lstStyle/>
            <a:p/>
          </p:txBody>
        </p:sp>
        <p:sp>
          <p:nvSpPr>
            <p:cNvPr id="68" name="rc68"/>
            <p:cNvSpPr/>
            <p:nvPr/>
          </p:nvSpPr>
          <p:spPr>
            <a:xfrm>
              <a:off x="4493063" y="3161574"/>
              <a:ext cx="203168" cy="63653"/>
            </a:xfrm>
            <a:prstGeom prst="rect">
              <a:avLst/>
            </a:prstGeom>
            <a:solidFill>
              <a:srgbClr val="1CABE2">
                <a:alpha val="100000"/>
              </a:srgbClr>
            </a:solidFill>
          </p:spPr>
          <p:txBody>
            <a:bodyPr/>
            <a:lstStyle/>
            <a:p/>
          </p:txBody>
        </p:sp>
        <p:sp>
          <p:nvSpPr>
            <p:cNvPr id="69" name="rc69"/>
            <p:cNvSpPr/>
            <p:nvPr/>
          </p:nvSpPr>
          <p:spPr>
            <a:xfrm>
              <a:off x="4718806" y="3138147"/>
              <a:ext cx="203168" cy="1487388"/>
            </a:xfrm>
            <a:prstGeom prst="rect">
              <a:avLst/>
            </a:prstGeom>
            <a:solidFill>
              <a:srgbClr val="80BD41">
                <a:alpha val="100000"/>
              </a:srgbClr>
            </a:solidFill>
          </p:spPr>
          <p:txBody>
            <a:bodyPr/>
            <a:lstStyle/>
            <a:p/>
          </p:txBody>
        </p:sp>
        <p:sp>
          <p:nvSpPr>
            <p:cNvPr id="70" name="rc70"/>
            <p:cNvSpPr/>
            <p:nvPr/>
          </p:nvSpPr>
          <p:spPr>
            <a:xfrm>
              <a:off x="4718806" y="3008806"/>
              <a:ext cx="203168" cy="32340"/>
            </a:xfrm>
            <a:prstGeom prst="rect">
              <a:avLst/>
            </a:prstGeom>
            <a:solidFill>
              <a:srgbClr val="0058AB">
                <a:alpha val="100000"/>
              </a:srgbClr>
            </a:solidFill>
          </p:spPr>
          <p:txBody>
            <a:bodyPr/>
            <a:lstStyle/>
            <a:p/>
          </p:txBody>
        </p:sp>
        <p:sp>
          <p:nvSpPr>
            <p:cNvPr id="71" name="rc71"/>
            <p:cNvSpPr/>
            <p:nvPr/>
          </p:nvSpPr>
          <p:spPr>
            <a:xfrm>
              <a:off x="4718806" y="3041147"/>
              <a:ext cx="203168" cy="97000"/>
            </a:xfrm>
            <a:prstGeom prst="rect">
              <a:avLst/>
            </a:prstGeom>
            <a:solidFill>
              <a:srgbClr val="1CABE2">
                <a:alpha val="100000"/>
              </a:srgbClr>
            </a:solidFill>
          </p:spPr>
          <p:txBody>
            <a:bodyPr/>
            <a:lstStyle/>
            <a:p/>
          </p:txBody>
        </p:sp>
        <p:sp>
          <p:nvSpPr>
            <p:cNvPr id="72" name="rc72"/>
            <p:cNvSpPr/>
            <p:nvPr/>
          </p:nvSpPr>
          <p:spPr>
            <a:xfrm>
              <a:off x="4944548" y="3229502"/>
              <a:ext cx="203168" cy="1396033"/>
            </a:xfrm>
            <a:prstGeom prst="rect">
              <a:avLst/>
            </a:prstGeom>
            <a:solidFill>
              <a:srgbClr val="80BD41">
                <a:alpha val="100000"/>
              </a:srgbClr>
            </a:solidFill>
          </p:spPr>
          <p:txBody>
            <a:bodyPr/>
            <a:lstStyle/>
            <a:p/>
          </p:txBody>
        </p:sp>
        <p:sp>
          <p:nvSpPr>
            <p:cNvPr id="73" name="rc73"/>
            <p:cNvSpPr/>
            <p:nvPr/>
          </p:nvSpPr>
          <p:spPr>
            <a:xfrm>
              <a:off x="4944548" y="2983139"/>
              <a:ext cx="203168" cy="164241"/>
            </a:xfrm>
            <a:prstGeom prst="rect">
              <a:avLst/>
            </a:prstGeom>
            <a:solidFill>
              <a:srgbClr val="0058AB">
                <a:alpha val="100000"/>
              </a:srgbClr>
            </a:solidFill>
          </p:spPr>
          <p:txBody>
            <a:bodyPr/>
            <a:lstStyle/>
            <a:p/>
          </p:txBody>
        </p:sp>
        <p:sp>
          <p:nvSpPr>
            <p:cNvPr id="74" name="rc74"/>
            <p:cNvSpPr/>
            <p:nvPr/>
          </p:nvSpPr>
          <p:spPr>
            <a:xfrm>
              <a:off x="4944548" y="3147381"/>
              <a:ext cx="203168" cy="82120"/>
            </a:xfrm>
            <a:prstGeom prst="rect">
              <a:avLst/>
            </a:prstGeom>
            <a:solidFill>
              <a:srgbClr val="1CABE2">
                <a:alpha val="100000"/>
              </a:srgbClr>
            </a:solidFill>
          </p:spPr>
          <p:txBody>
            <a:bodyPr/>
            <a:lstStyle/>
            <a:p/>
          </p:txBody>
        </p:sp>
        <p:sp>
          <p:nvSpPr>
            <p:cNvPr id="75" name="rc75"/>
            <p:cNvSpPr/>
            <p:nvPr/>
          </p:nvSpPr>
          <p:spPr>
            <a:xfrm>
              <a:off x="5170291" y="3171585"/>
              <a:ext cx="203168" cy="1453950"/>
            </a:xfrm>
            <a:prstGeom prst="rect">
              <a:avLst/>
            </a:prstGeom>
            <a:solidFill>
              <a:srgbClr val="80BD41">
                <a:alpha val="100000"/>
              </a:srgbClr>
            </a:solidFill>
          </p:spPr>
          <p:txBody>
            <a:bodyPr/>
            <a:lstStyle/>
            <a:p/>
          </p:txBody>
        </p:sp>
        <p:sp>
          <p:nvSpPr>
            <p:cNvPr id="76" name="rc76"/>
            <p:cNvSpPr/>
            <p:nvPr/>
          </p:nvSpPr>
          <p:spPr>
            <a:xfrm>
              <a:off x="5170291" y="2973311"/>
              <a:ext cx="203168" cy="99125"/>
            </a:xfrm>
            <a:prstGeom prst="rect">
              <a:avLst/>
            </a:prstGeom>
            <a:solidFill>
              <a:srgbClr val="0058AB">
                <a:alpha val="100000"/>
              </a:srgbClr>
            </a:solidFill>
          </p:spPr>
          <p:txBody>
            <a:bodyPr/>
            <a:lstStyle/>
            <a:p/>
          </p:txBody>
        </p:sp>
        <p:sp>
          <p:nvSpPr>
            <p:cNvPr id="77" name="rc77"/>
            <p:cNvSpPr/>
            <p:nvPr/>
          </p:nvSpPr>
          <p:spPr>
            <a:xfrm>
              <a:off x="5170291" y="3072436"/>
              <a:ext cx="203168" cy="99148"/>
            </a:xfrm>
            <a:prstGeom prst="rect">
              <a:avLst/>
            </a:prstGeom>
            <a:solidFill>
              <a:srgbClr val="1CABE2">
                <a:alpha val="100000"/>
              </a:srgbClr>
            </a:solidFill>
          </p:spPr>
          <p:txBody>
            <a:bodyPr/>
            <a:lstStyle/>
            <a:p/>
          </p:txBody>
        </p:sp>
        <p:sp>
          <p:nvSpPr>
            <p:cNvPr id="78" name="rc78"/>
            <p:cNvSpPr/>
            <p:nvPr/>
          </p:nvSpPr>
          <p:spPr>
            <a:xfrm>
              <a:off x="5396033" y="3142650"/>
              <a:ext cx="203168" cy="1482885"/>
            </a:xfrm>
            <a:prstGeom prst="rect">
              <a:avLst/>
            </a:prstGeom>
            <a:solidFill>
              <a:srgbClr val="80BD41">
                <a:alpha val="100000"/>
              </a:srgbClr>
            </a:solidFill>
          </p:spPr>
          <p:txBody>
            <a:bodyPr/>
            <a:lstStyle/>
            <a:p/>
          </p:txBody>
        </p:sp>
        <p:sp>
          <p:nvSpPr>
            <p:cNvPr id="79" name="rc79"/>
            <p:cNvSpPr/>
            <p:nvPr/>
          </p:nvSpPr>
          <p:spPr>
            <a:xfrm>
              <a:off x="5396033" y="2959369"/>
              <a:ext cx="203168" cy="99971"/>
            </a:xfrm>
            <a:prstGeom prst="rect">
              <a:avLst/>
            </a:prstGeom>
            <a:solidFill>
              <a:srgbClr val="0058AB">
                <a:alpha val="100000"/>
              </a:srgbClr>
            </a:solidFill>
          </p:spPr>
          <p:txBody>
            <a:bodyPr/>
            <a:lstStyle/>
            <a:p/>
          </p:txBody>
        </p:sp>
        <p:sp>
          <p:nvSpPr>
            <p:cNvPr id="80" name="rc80"/>
            <p:cNvSpPr/>
            <p:nvPr/>
          </p:nvSpPr>
          <p:spPr>
            <a:xfrm>
              <a:off x="5396033" y="3059340"/>
              <a:ext cx="203168" cy="83309"/>
            </a:xfrm>
            <a:prstGeom prst="rect">
              <a:avLst/>
            </a:prstGeom>
            <a:solidFill>
              <a:srgbClr val="1CABE2">
                <a:alpha val="100000"/>
              </a:srgbClr>
            </a:solidFill>
          </p:spPr>
          <p:txBody>
            <a:bodyPr/>
            <a:lstStyle/>
            <a:p/>
          </p:txBody>
        </p:sp>
        <p:sp>
          <p:nvSpPr>
            <p:cNvPr id="81" name="rc81"/>
            <p:cNvSpPr/>
            <p:nvPr/>
          </p:nvSpPr>
          <p:spPr>
            <a:xfrm>
              <a:off x="5621775" y="3168888"/>
              <a:ext cx="203168" cy="1456647"/>
            </a:xfrm>
            <a:prstGeom prst="rect">
              <a:avLst/>
            </a:prstGeom>
            <a:solidFill>
              <a:srgbClr val="80BD41">
                <a:alpha val="100000"/>
              </a:srgbClr>
            </a:solidFill>
          </p:spPr>
          <p:txBody>
            <a:bodyPr/>
            <a:lstStyle/>
            <a:p/>
          </p:txBody>
        </p:sp>
        <p:sp>
          <p:nvSpPr>
            <p:cNvPr id="82" name="rc82"/>
            <p:cNvSpPr/>
            <p:nvPr/>
          </p:nvSpPr>
          <p:spPr>
            <a:xfrm>
              <a:off x="5621775" y="2951232"/>
              <a:ext cx="203168" cy="133935"/>
            </a:xfrm>
            <a:prstGeom prst="rect">
              <a:avLst/>
            </a:prstGeom>
            <a:solidFill>
              <a:srgbClr val="0058AB">
                <a:alpha val="100000"/>
              </a:srgbClr>
            </a:solidFill>
          </p:spPr>
          <p:txBody>
            <a:bodyPr/>
            <a:lstStyle/>
            <a:p/>
          </p:txBody>
        </p:sp>
        <p:sp>
          <p:nvSpPr>
            <p:cNvPr id="83" name="rc83"/>
            <p:cNvSpPr/>
            <p:nvPr/>
          </p:nvSpPr>
          <p:spPr>
            <a:xfrm>
              <a:off x="5621775" y="3085167"/>
              <a:ext cx="203168" cy="83720"/>
            </a:xfrm>
            <a:prstGeom prst="rect">
              <a:avLst/>
            </a:prstGeom>
            <a:solidFill>
              <a:srgbClr val="1CABE2">
                <a:alpha val="100000"/>
              </a:srgbClr>
            </a:solidFill>
          </p:spPr>
          <p:txBody>
            <a:bodyPr/>
            <a:lstStyle/>
            <a:p/>
          </p:txBody>
        </p:sp>
        <p:sp>
          <p:nvSpPr>
            <p:cNvPr id="84" name="rc84"/>
            <p:cNvSpPr/>
            <p:nvPr/>
          </p:nvSpPr>
          <p:spPr>
            <a:xfrm>
              <a:off x="5847518" y="3060940"/>
              <a:ext cx="203168" cy="1564595"/>
            </a:xfrm>
            <a:prstGeom prst="rect">
              <a:avLst/>
            </a:prstGeom>
            <a:solidFill>
              <a:srgbClr val="80BD41">
                <a:alpha val="100000"/>
              </a:srgbClr>
            </a:solidFill>
          </p:spPr>
          <p:txBody>
            <a:bodyPr/>
            <a:lstStyle/>
            <a:p/>
          </p:txBody>
        </p:sp>
        <p:sp>
          <p:nvSpPr>
            <p:cNvPr id="85" name="rc85"/>
            <p:cNvSpPr/>
            <p:nvPr/>
          </p:nvSpPr>
          <p:spPr>
            <a:xfrm>
              <a:off x="5847518" y="2943187"/>
              <a:ext cx="203168" cy="117753"/>
            </a:xfrm>
            <a:prstGeom prst="rect">
              <a:avLst/>
            </a:prstGeom>
            <a:solidFill>
              <a:srgbClr val="0058AB">
                <a:alpha val="100000"/>
              </a:srgbClr>
            </a:solidFill>
          </p:spPr>
          <p:txBody>
            <a:bodyPr/>
            <a:lstStyle/>
            <a:p/>
          </p:txBody>
        </p:sp>
        <p:sp>
          <p:nvSpPr>
            <p:cNvPr id="86" name="rc86"/>
            <p:cNvSpPr/>
            <p:nvPr/>
          </p:nvSpPr>
          <p:spPr>
            <a:xfrm>
              <a:off x="5847518" y="3060940"/>
              <a:ext cx="203168" cy="0"/>
            </a:xfrm>
            <a:prstGeom prst="rect">
              <a:avLst/>
            </a:prstGeom>
            <a:solidFill>
              <a:srgbClr val="1CABE2">
                <a:alpha val="100000"/>
              </a:srgbClr>
            </a:solidFill>
          </p:spPr>
          <p:txBody>
            <a:bodyPr/>
            <a:lstStyle/>
            <a:p/>
          </p:txBody>
        </p:sp>
        <p:sp>
          <p:nvSpPr>
            <p:cNvPr id="87" name="rc87"/>
            <p:cNvSpPr/>
            <p:nvPr/>
          </p:nvSpPr>
          <p:spPr>
            <a:xfrm>
              <a:off x="6073260" y="3034861"/>
              <a:ext cx="203168" cy="1590673"/>
            </a:xfrm>
            <a:prstGeom prst="rect">
              <a:avLst/>
            </a:prstGeom>
            <a:solidFill>
              <a:srgbClr val="80BD41">
                <a:alpha val="100000"/>
              </a:srgbClr>
            </a:solidFill>
          </p:spPr>
          <p:txBody>
            <a:bodyPr/>
            <a:lstStyle/>
            <a:p/>
          </p:txBody>
        </p:sp>
        <p:sp>
          <p:nvSpPr>
            <p:cNvPr id="88" name="rc88"/>
            <p:cNvSpPr/>
            <p:nvPr/>
          </p:nvSpPr>
          <p:spPr>
            <a:xfrm>
              <a:off x="6073260" y="2933336"/>
              <a:ext cx="203168" cy="101525"/>
            </a:xfrm>
            <a:prstGeom prst="rect">
              <a:avLst/>
            </a:prstGeom>
            <a:solidFill>
              <a:srgbClr val="0058AB">
                <a:alpha val="100000"/>
              </a:srgbClr>
            </a:solidFill>
          </p:spPr>
          <p:txBody>
            <a:bodyPr/>
            <a:lstStyle/>
            <a:p/>
          </p:txBody>
        </p:sp>
        <p:sp>
          <p:nvSpPr>
            <p:cNvPr id="89" name="rc89"/>
            <p:cNvSpPr/>
            <p:nvPr/>
          </p:nvSpPr>
          <p:spPr>
            <a:xfrm>
              <a:off x="6073260" y="3034861"/>
              <a:ext cx="203168" cy="0"/>
            </a:xfrm>
            <a:prstGeom prst="rect">
              <a:avLst/>
            </a:prstGeom>
            <a:solidFill>
              <a:srgbClr val="1CABE2">
                <a:alpha val="100000"/>
              </a:srgbClr>
            </a:solidFill>
          </p:spPr>
          <p:txBody>
            <a:bodyPr/>
            <a:lstStyle/>
            <a:p/>
          </p:txBody>
        </p:sp>
        <p:sp>
          <p:nvSpPr>
            <p:cNvPr id="90" name="rc90"/>
            <p:cNvSpPr/>
            <p:nvPr/>
          </p:nvSpPr>
          <p:spPr>
            <a:xfrm>
              <a:off x="6299002" y="3199926"/>
              <a:ext cx="203168" cy="1425608"/>
            </a:xfrm>
            <a:prstGeom prst="rect">
              <a:avLst/>
            </a:prstGeom>
            <a:solidFill>
              <a:srgbClr val="80BD41">
                <a:alpha val="100000"/>
              </a:srgbClr>
            </a:solidFill>
          </p:spPr>
          <p:txBody>
            <a:bodyPr/>
            <a:lstStyle/>
            <a:p/>
          </p:txBody>
        </p:sp>
        <p:sp>
          <p:nvSpPr>
            <p:cNvPr id="91" name="rc91"/>
            <p:cNvSpPr/>
            <p:nvPr/>
          </p:nvSpPr>
          <p:spPr>
            <a:xfrm>
              <a:off x="6299002" y="2928376"/>
              <a:ext cx="203168" cy="169704"/>
            </a:xfrm>
            <a:prstGeom prst="rect">
              <a:avLst/>
            </a:prstGeom>
            <a:solidFill>
              <a:srgbClr val="0058AB">
                <a:alpha val="100000"/>
              </a:srgbClr>
            </a:solidFill>
          </p:spPr>
          <p:txBody>
            <a:bodyPr/>
            <a:lstStyle/>
            <a:p/>
          </p:txBody>
        </p:sp>
        <p:sp>
          <p:nvSpPr>
            <p:cNvPr id="92" name="rc92"/>
            <p:cNvSpPr/>
            <p:nvPr/>
          </p:nvSpPr>
          <p:spPr>
            <a:xfrm>
              <a:off x="6299002" y="3098081"/>
              <a:ext cx="203168" cy="101845"/>
            </a:xfrm>
            <a:prstGeom prst="rect">
              <a:avLst/>
            </a:prstGeom>
            <a:solidFill>
              <a:srgbClr val="1CABE2">
                <a:alpha val="100000"/>
              </a:srgbClr>
            </a:solidFill>
          </p:spPr>
          <p:txBody>
            <a:bodyPr/>
            <a:lstStyle/>
            <a:p/>
          </p:txBody>
        </p:sp>
        <p:sp>
          <p:nvSpPr>
            <p:cNvPr id="93" name="rc93"/>
            <p:cNvSpPr/>
            <p:nvPr/>
          </p:nvSpPr>
          <p:spPr>
            <a:xfrm>
              <a:off x="6524745" y="3205092"/>
              <a:ext cx="203168" cy="1420443"/>
            </a:xfrm>
            <a:prstGeom prst="rect">
              <a:avLst/>
            </a:prstGeom>
            <a:solidFill>
              <a:srgbClr val="80BD41">
                <a:alpha val="100000"/>
              </a:srgbClr>
            </a:solidFill>
          </p:spPr>
          <p:txBody>
            <a:bodyPr/>
            <a:lstStyle/>
            <a:p/>
          </p:txBody>
        </p:sp>
        <p:sp>
          <p:nvSpPr>
            <p:cNvPr id="94" name="rc94"/>
            <p:cNvSpPr/>
            <p:nvPr/>
          </p:nvSpPr>
          <p:spPr>
            <a:xfrm>
              <a:off x="6524745" y="2914160"/>
              <a:ext cx="203168" cy="205359"/>
            </a:xfrm>
            <a:prstGeom prst="rect">
              <a:avLst/>
            </a:prstGeom>
            <a:solidFill>
              <a:srgbClr val="0058AB">
                <a:alpha val="100000"/>
              </a:srgbClr>
            </a:solidFill>
          </p:spPr>
          <p:txBody>
            <a:bodyPr/>
            <a:lstStyle/>
            <a:p/>
          </p:txBody>
        </p:sp>
        <p:sp>
          <p:nvSpPr>
            <p:cNvPr id="95" name="rc95"/>
            <p:cNvSpPr/>
            <p:nvPr/>
          </p:nvSpPr>
          <p:spPr>
            <a:xfrm>
              <a:off x="6524745" y="3119519"/>
              <a:ext cx="203168" cy="85572"/>
            </a:xfrm>
            <a:prstGeom prst="rect">
              <a:avLst/>
            </a:prstGeom>
            <a:solidFill>
              <a:srgbClr val="1CABE2">
                <a:alpha val="100000"/>
              </a:srgbClr>
            </a:solidFill>
          </p:spPr>
          <p:txBody>
            <a:bodyPr/>
            <a:lstStyle/>
            <a:p/>
          </p:txBody>
        </p:sp>
        <p:sp>
          <p:nvSpPr>
            <p:cNvPr id="96" name="rc96"/>
            <p:cNvSpPr/>
            <p:nvPr/>
          </p:nvSpPr>
          <p:spPr>
            <a:xfrm>
              <a:off x="6750487" y="3329953"/>
              <a:ext cx="203168" cy="1295582"/>
            </a:xfrm>
            <a:prstGeom prst="rect">
              <a:avLst/>
            </a:prstGeom>
            <a:solidFill>
              <a:srgbClr val="80BD41">
                <a:alpha val="100000"/>
              </a:srgbClr>
            </a:solidFill>
          </p:spPr>
          <p:txBody>
            <a:bodyPr/>
            <a:lstStyle/>
            <a:p/>
          </p:txBody>
        </p:sp>
        <p:sp>
          <p:nvSpPr>
            <p:cNvPr id="97" name="rc97"/>
            <p:cNvSpPr/>
            <p:nvPr/>
          </p:nvSpPr>
          <p:spPr>
            <a:xfrm>
              <a:off x="6750487" y="2874756"/>
              <a:ext cx="203168" cy="367658"/>
            </a:xfrm>
            <a:prstGeom prst="rect">
              <a:avLst/>
            </a:prstGeom>
            <a:solidFill>
              <a:srgbClr val="0058AB">
                <a:alpha val="100000"/>
              </a:srgbClr>
            </a:solidFill>
          </p:spPr>
          <p:txBody>
            <a:bodyPr/>
            <a:lstStyle/>
            <a:p/>
          </p:txBody>
        </p:sp>
        <p:sp>
          <p:nvSpPr>
            <p:cNvPr id="98" name="rc98"/>
            <p:cNvSpPr/>
            <p:nvPr/>
          </p:nvSpPr>
          <p:spPr>
            <a:xfrm>
              <a:off x="6750487" y="3242415"/>
              <a:ext cx="203168" cy="87537"/>
            </a:xfrm>
            <a:prstGeom prst="rect">
              <a:avLst/>
            </a:prstGeom>
            <a:solidFill>
              <a:srgbClr val="1CABE2">
                <a:alpha val="100000"/>
              </a:srgbClr>
            </a:solidFill>
          </p:spPr>
          <p:txBody>
            <a:bodyPr/>
            <a:lstStyle/>
            <a:p/>
          </p:txBody>
        </p:sp>
        <p:sp>
          <p:nvSpPr>
            <p:cNvPr id="99" name="rc99"/>
            <p:cNvSpPr/>
            <p:nvPr/>
          </p:nvSpPr>
          <p:spPr>
            <a:xfrm>
              <a:off x="6976229" y="2868883"/>
              <a:ext cx="203168" cy="276809"/>
            </a:xfrm>
            <a:prstGeom prst="rect">
              <a:avLst/>
            </a:prstGeom>
            <a:solidFill>
              <a:srgbClr val="F26A21">
                <a:alpha val="100000"/>
              </a:srgbClr>
            </a:solidFill>
          </p:spPr>
          <p:txBody>
            <a:bodyPr/>
            <a:lstStyle/>
            <a:p/>
          </p:txBody>
        </p:sp>
        <p:sp>
          <p:nvSpPr>
            <p:cNvPr id="100" name="rc100"/>
            <p:cNvSpPr/>
            <p:nvPr/>
          </p:nvSpPr>
          <p:spPr>
            <a:xfrm>
              <a:off x="6976229" y="3145692"/>
              <a:ext cx="203168" cy="1479842"/>
            </a:xfrm>
            <a:prstGeom prst="rect">
              <a:avLst/>
            </a:prstGeom>
            <a:solidFill>
              <a:srgbClr val="FFC20E">
                <a:alpha val="100000"/>
              </a:srgbClr>
            </a:solidFill>
          </p:spPr>
          <p:txBody>
            <a:bodyPr/>
            <a:lstStyle/>
            <a:p/>
          </p:txBody>
        </p:sp>
        <p:sp>
          <p:nvSpPr>
            <p:cNvPr id="101" name="rc101"/>
            <p:cNvSpPr/>
            <p:nvPr/>
          </p:nvSpPr>
          <p:spPr>
            <a:xfrm>
              <a:off x="7201972" y="2862986"/>
              <a:ext cx="203168" cy="208409"/>
            </a:xfrm>
            <a:prstGeom prst="rect">
              <a:avLst/>
            </a:prstGeom>
            <a:solidFill>
              <a:srgbClr val="F26A21">
                <a:alpha val="100000"/>
              </a:srgbClr>
            </a:solidFill>
          </p:spPr>
          <p:txBody>
            <a:bodyPr/>
            <a:lstStyle/>
            <a:p/>
          </p:txBody>
        </p:sp>
        <p:sp>
          <p:nvSpPr>
            <p:cNvPr id="102" name="rc102"/>
            <p:cNvSpPr/>
            <p:nvPr/>
          </p:nvSpPr>
          <p:spPr>
            <a:xfrm>
              <a:off x="7201972" y="3071395"/>
              <a:ext cx="203168" cy="1554139"/>
            </a:xfrm>
            <a:prstGeom prst="rect">
              <a:avLst/>
            </a:prstGeom>
            <a:solidFill>
              <a:srgbClr val="FFC20E">
                <a:alpha val="100000"/>
              </a:srgbClr>
            </a:solidFill>
          </p:spPr>
          <p:txBody>
            <a:bodyPr/>
            <a:lstStyle/>
            <a:p/>
          </p:txBody>
        </p:sp>
        <p:sp>
          <p:nvSpPr>
            <p:cNvPr id="103" name="rc103"/>
            <p:cNvSpPr/>
            <p:nvPr/>
          </p:nvSpPr>
          <p:spPr>
            <a:xfrm>
              <a:off x="7427714" y="2857569"/>
              <a:ext cx="203168" cy="156911"/>
            </a:xfrm>
            <a:prstGeom prst="rect">
              <a:avLst/>
            </a:prstGeom>
            <a:solidFill>
              <a:srgbClr val="F26A21">
                <a:alpha val="100000"/>
              </a:srgbClr>
            </a:solidFill>
          </p:spPr>
          <p:txBody>
            <a:bodyPr/>
            <a:lstStyle/>
            <a:p/>
          </p:txBody>
        </p:sp>
        <p:sp>
          <p:nvSpPr>
            <p:cNvPr id="104" name="rc104"/>
            <p:cNvSpPr/>
            <p:nvPr/>
          </p:nvSpPr>
          <p:spPr>
            <a:xfrm>
              <a:off x="7427714" y="3014480"/>
              <a:ext cx="203168" cy="1611054"/>
            </a:xfrm>
            <a:prstGeom prst="rect">
              <a:avLst/>
            </a:prstGeom>
            <a:solidFill>
              <a:srgbClr val="FFC20E">
                <a:alpha val="100000"/>
              </a:srgbClr>
            </a:solidFill>
          </p:spPr>
          <p:txBody>
            <a:bodyPr/>
            <a:lstStyle/>
            <a:p/>
          </p:txBody>
        </p:sp>
        <p:sp>
          <p:nvSpPr>
            <p:cNvPr id="105" name="rc105"/>
            <p:cNvSpPr/>
            <p:nvPr/>
          </p:nvSpPr>
          <p:spPr>
            <a:xfrm>
              <a:off x="7653457" y="2851741"/>
              <a:ext cx="203168" cy="118138"/>
            </a:xfrm>
            <a:prstGeom prst="rect">
              <a:avLst/>
            </a:prstGeom>
            <a:solidFill>
              <a:srgbClr val="F26A21">
                <a:alpha val="100000"/>
              </a:srgbClr>
            </a:solidFill>
          </p:spPr>
          <p:txBody>
            <a:bodyPr/>
            <a:lstStyle/>
            <a:p/>
          </p:txBody>
        </p:sp>
        <p:sp>
          <p:nvSpPr>
            <p:cNvPr id="106" name="rc106"/>
            <p:cNvSpPr/>
            <p:nvPr/>
          </p:nvSpPr>
          <p:spPr>
            <a:xfrm>
              <a:off x="7653457" y="2969879"/>
              <a:ext cx="203168" cy="1655655"/>
            </a:xfrm>
            <a:prstGeom prst="rect">
              <a:avLst/>
            </a:prstGeom>
            <a:solidFill>
              <a:srgbClr val="FFC20E">
                <a:alpha val="100000"/>
              </a:srgbClr>
            </a:solidFill>
          </p:spPr>
          <p:txBody>
            <a:bodyPr/>
            <a:lstStyle/>
            <a:p/>
          </p:txBody>
        </p:sp>
        <p:sp>
          <p:nvSpPr>
            <p:cNvPr id="107" name="rc107"/>
            <p:cNvSpPr/>
            <p:nvPr/>
          </p:nvSpPr>
          <p:spPr>
            <a:xfrm>
              <a:off x="7879199" y="2847078"/>
              <a:ext cx="203168" cy="88946"/>
            </a:xfrm>
            <a:prstGeom prst="rect">
              <a:avLst/>
            </a:prstGeom>
            <a:solidFill>
              <a:srgbClr val="F26A21">
                <a:alpha val="100000"/>
              </a:srgbClr>
            </a:solidFill>
          </p:spPr>
          <p:txBody>
            <a:bodyPr/>
            <a:lstStyle/>
            <a:p/>
          </p:txBody>
        </p:sp>
        <p:sp>
          <p:nvSpPr>
            <p:cNvPr id="108" name="rc108"/>
            <p:cNvSpPr/>
            <p:nvPr/>
          </p:nvSpPr>
          <p:spPr>
            <a:xfrm>
              <a:off x="7879199" y="2936024"/>
              <a:ext cx="203168" cy="1689510"/>
            </a:xfrm>
            <a:prstGeom prst="rect">
              <a:avLst/>
            </a:prstGeom>
            <a:solidFill>
              <a:srgbClr val="FFC20E">
                <a:alpha val="100000"/>
              </a:srgbClr>
            </a:solidFill>
          </p:spPr>
          <p:txBody>
            <a:bodyPr/>
            <a:lstStyle/>
            <a:p/>
          </p:txBody>
        </p:sp>
        <p:sp>
          <p:nvSpPr>
            <p:cNvPr id="109" name="rc109"/>
            <p:cNvSpPr/>
            <p:nvPr/>
          </p:nvSpPr>
          <p:spPr>
            <a:xfrm>
              <a:off x="8104941" y="2842347"/>
              <a:ext cx="203168" cy="66967"/>
            </a:xfrm>
            <a:prstGeom prst="rect">
              <a:avLst/>
            </a:prstGeom>
            <a:solidFill>
              <a:srgbClr val="F26A21">
                <a:alpha val="100000"/>
              </a:srgbClr>
            </a:solidFill>
          </p:spPr>
          <p:txBody>
            <a:bodyPr/>
            <a:lstStyle/>
            <a:p/>
          </p:txBody>
        </p:sp>
        <p:sp>
          <p:nvSpPr>
            <p:cNvPr id="110" name="rc110"/>
            <p:cNvSpPr/>
            <p:nvPr/>
          </p:nvSpPr>
          <p:spPr>
            <a:xfrm>
              <a:off x="8104941" y="2909314"/>
              <a:ext cx="203168" cy="1716220"/>
            </a:xfrm>
            <a:prstGeom prst="rect">
              <a:avLst/>
            </a:prstGeom>
            <a:solidFill>
              <a:srgbClr val="FFC20E">
                <a:alpha val="100000"/>
              </a:srgbClr>
            </a:solidFill>
          </p:spPr>
          <p:txBody>
            <a:bodyPr/>
            <a:lstStyle/>
            <a:p/>
          </p:txBody>
        </p:sp>
        <p:sp>
          <p:nvSpPr>
            <p:cNvPr id="111" name="pl111"/>
            <p:cNvSpPr/>
            <p:nvPr/>
          </p:nvSpPr>
          <p:spPr>
            <a:xfrm>
              <a:off x="1434255" y="1261743"/>
              <a:ext cx="5417816" cy="652163"/>
            </a:xfrm>
            <a:custGeom>
              <a:avLst/>
              <a:pathLst>
                <a:path w="5417816" h="652163">
                  <a:moveTo>
                    <a:pt x="0" y="274595"/>
                  </a:moveTo>
                  <a:lnTo>
                    <a:pt x="225742" y="343244"/>
                  </a:lnTo>
                  <a:lnTo>
                    <a:pt x="451484" y="411892"/>
                  </a:lnTo>
                  <a:lnTo>
                    <a:pt x="677227" y="377568"/>
                  </a:lnTo>
                  <a:lnTo>
                    <a:pt x="902969" y="343244"/>
                  </a:lnTo>
                  <a:lnTo>
                    <a:pt x="1128711" y="171622"/>
                  </a:lnTo>
                  <a:lnTo>
                    <a:pt x="1354454" y="240270"/>
                  </a:lnTo>
                  <a:lnTo>
                    <a:pt x="1580196" y="343244"/>
                  </a:lnTo>
                  <a:lnTo>
                    <a:pt x="1805938" y="343244"/>
                  </a:lnTo>
                  <a:lnTo>
                    <a:pt x="2031681" y="377568"/>
                  </a:lnTo>
                  <a:lnTo>
                    <a:pt x="2257423" y="377568"/>
                  </a:lnTo>
                  <a:lnTo>
                    <a:pt x="2483165" y="343244"/>
                  </a:lnTo>
                  <a:lnTo>
                    <a:pt x="2708908" y="308919"/>
                  </a:lnTo>
                  <a:lnTo>
                    <a:pt x="2934650" y="137297"/>
                  </a:lnTo>
                  <a:lnTo>
                    <a:pt x="3160393" y="205946"/>
                  </a:lnTo>
                  <a:lnTo>
                    <a:pt x="3386135" y="0"/>
                  </a:lnTo>
                  <a:lnTo>
                    <a:pt x="3611877" y="274595"/>
                  </a:lnTo>
                  <a:lnTo>
                    <a:pt x="3837620" y="137297"/>
                  </a:lnTo>
                  <a:lnTo>
                    <a:pt x="4063362" y="137297"/>
                  </a:lnTo>
                  <a:lnTo>
                    <a:pt x="4289104" y="205946"/>
                  </a:lnTo>
                  <a:lnTo>
                    <a:pt x="4514847" y="171622"/>
                  </a:lnTo>
                  <a:lnTo>
                    <a:pt x="4740589" y="137297"/>
                  </a:lnTo>
                  <a:lnTo>
                    <a:pt x="4966331" y="274595"/>
                  </a:lnTo>
                  <a:lnTo>
                    <a:pt x="5192074" y="343244"/>
                  </a:lnTo>
                  <a:lnTo>
                    <a:pt x="5417816" y="652163"/>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399040"/>
              <a:ext cx="5417816" cy="686488"/>
            </a:xfrm>
            <a:custGeom>
              <a:avLst/>
              <a:pathLst>
                <a:path w="5417816" h="686488">
                  <a:moveTo>
                    <a:pt x="0" y="514866"/>
                  </a:moveTo>
                  <a:lnTo>
                    <a:pt x="225742" y="549190"/>
                  </a:lnTo>
                  <a:lnTo>
                    <a:pt x="451484" y="583515"/>
                  </a:lnTo>
                  <a:lnTo>
                    <a:pt x="677227" y="514866"/>
                  </a:lnTo>
                  <a:lnTo>
                    <a:pt x="902969" y="446217"/>
                  </a:lnTo>
                  <a:lnTo>
                    <a:pt x="1128711" y="274595"/>
                  </a:lnTo>
                  <a:lnTo>
                    <a:pt x="1354454" y="274595"/>
                  </a:lnTo>
                  <a:lnTo>
                    <a:pt x="1580196" y="274595"/>
                  </a:lnTo>
                  <a:lnTo>
                    <a:pt x="1805938" y="377568"/>
                  </a:lnTo>
                  <a:lnTo>
                    <a:pt x="2031681" y="377568"/>
                  </a:lnTo>
                  <a:lnTo>
                    <a:pt x="2257423" y="377568"/>
                  </a:lnTo>
                  <a:lnTo>
                    <a:pt x="2483165" y="411892"/>
                  </a:lnTo>
                  <a:lnTo>
                    <a:pt x="2708908" y="343244"/>
                  </a:lnTo>
                  <a:lnTo>
                    <a:pt x="2934650" y="171622"/>
                  </a:lnTo>
                  <a:lnTo>
                    <a:pt x="3160393" y="205946"/>
                  </a:lnTo>
                  <a:lnTo>
                    <a:pt x="3386135" y="68648"/>
                  </a:lnTo>
                  <a:lnTo>
                    <a:pt x="3611877" y="308919"/>
                  </a:lnTo>
                  <a:lnTo>
                    <a:pt x="3837620" y="205946"/>
                  </a:lnTo>
                  <a:lnTo>
                    <a:pt x="4063362" y="171622"/>
                  </a:lnTo>
                  <a:lnTo>
                    <a:pt x="4289104" y="240270"/>
                  </a:lnTo>
                  <a:lnTo>
                    <a:pt x="4514847" y="34324"/>
                  </a:lnTo>
                  <a:lnTo>
                    <a:pt x="4740589" y="0"/>
                  </a:lnTo>
                  <a:lnTo>
                    <a:pt x="4966331" y="343244"/>
                  </a:lnTo>
                  <a:lnTo>
                    <a:pt x="5192074" y="377568"/>
                  </a:lnTo>
                  <a:lnTo>
                    <a:pt x="5417816" y="686488"/>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4" name="tx114"/>
            <p:cNvSpPr/>
            <p:nvPr/>
          </p:nvSpPr>
          <p:spPr>
            <a:xfrm>
              <a:off x="249463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5" name="tx115"/>
            <p:cNvSpPr/>
            <p:nvPr/>
          </p:nvSpPr>
          <p:spPr>
            <a:xfrm>
              <a:off x="3623350"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6" name="tx116"/>
            <p:cNvSpPr/>
            <p:nvPr/>
          </p:nvSpPr>
          <p:spPr>
            <a:xfrm>
              <a:off x="475206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55031"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588077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610651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6332258"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558000"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6783743"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1365926"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4" name="tx124"/>
            <p:cNvSpPr/>
            <p:nvPr/>
          </p:nvSpPr>
          <p:spPr>
            <a:xfrm>
              <a:off x="2494638"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5" name="tx125"/>
            <p:cNvSpPr/>
            <p:nvPr/>
          </p:nvSpPr>
          <p:spPr>
            <a:xfrm>
              <a:off x="3623350"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6" name="tx126"/>
            <p:cNvSpPr/>
            <p:nvPr/>
          </p:nvSpPr>
          <p:spPr>
            <a:xfrm>
              <a:off x="4752062"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7" name="tx127"/>
            <p:cNvSpPr/>
            <p:nvPr/>
          </p:nvSpPr>
          <p:spPr>
            <a:xfrm>
              <a:off x="5655031"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8" name="tx128"/>
            <p:cNvSpPr/>
            <p:nvPr/>
          </p:nvSpPr>
          <p:spPr>
            <a:xfrm>
              <a:off x="588077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610651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6332258"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558000"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2" name="tx132"/>
            <p:cNvSpPr/>
            <p:nvPr/>
          </p:nvSpPr>
          <p:spPr>
            <a:xfrm>
              <a:off x="6783743"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253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2825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11397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2870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Namibia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Namibia is projected to have a  small increase (&lt;10,000) in the number of surviving infants by 2030. Therefore, to achieve the IA2030 ZD target, more (~3.66%)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497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06781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78585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0879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42683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14487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3578295"/>
              <a:ext cx="215906" cy="1412464"/>
            </a:xfrm>
            <a:prstGeom prst="rect">
              <a:avLst/>
            </a:prstGeom>
            <a:solidFill>
              <a:srgbClr val="0058AB">
                <a:alpha val="100000"/>
              </a:srgbClr>
            </a:solidFill>
          </p:spPr>
          <p:txBody>
            <a:bodyPr/>
            <a:lstStyle/>
            <a:p/>
          </p:txBody>
        </p:sp>
        <p:sp>
          <p:nvSpPr>
            <p:cNvPr id="39" name="rc39"/>
            <p:cNvSpPr/>
            <p:nvPr/>
          </p:nvSpPr>
          <p:spPr>
            <a:xfrm>
              <a:off x="1530867" y="3321902"/>
              <a:ext cx="215906" cy="1668857"/>
            </a:xfrm>
            <a:prstGeom prst="rect">
              <a:avLst/>
            </a:prstGeom>
            <a:solidFill>
              <a:srgbClr val="0058AB">
                <a:alpha val="100000"/>
              </a:srgbClr>
            </a:solidFill>
          </p:spPr>
          <p:txBody>
            <a:bodyPr/>
            <a:lstStyle/>
            <a:p/>
          </p:txBody>
        </p:sp>
        <p:sp>
          <p:nvSpPr>
            <p:cNvPr id="40" name="rc40"/>
            <p:cNvSpPr/>
            <p:nvPr/>
          </p:nvSpPr>
          <p:spPr>
            <a:xfrm>
              <a:off x="1770763" y="3062946"/>
              <a:ext cx="215906" cy="1927813"/>
            </a:xfrm>
            <a:prstGeom prst="rect">
              <a:avLst/>
            </a:prstGeom>
            <a:solidFill>
              <a:srgbClr val="0058AB">
                <a:alpha val="100000"/>
              </a:srgbClr>
            </a:solidFill>
          </p:spPr>
          <p:txBody>
            <a:bodyPr/>
            <a:lstStyle/>
            <a:p/>
          </p:txBody>
        </p:sp>
        <p:sp>
          <p:nvSpPr>
            <p:cNvPr id="41" name="rc41"/>
            <p:cNvSpPr/>
            <p:nvPr/>
          </p:nvSpPr>
          <p:spPr>
            <a:xfrm>
              <a:off x="2010660" y="3210885"/>
              <a:ext cx="215906" cy="1779875"/>
            </a:xfrm>
            <a:prstGeom prst="rect">
              <a:avLst/>
            </a:prstGeom>
            <a:solidFill>
              <a:srgbClr val="0058AB">
                <a:alpha val="100000"/>
              </a:srgbClr>
            </a:solidFill>
          </p:spPr>
          <p:txBody>
            <a:bodyPr/>
            <a:lstStyle/>
            <a:p/>
          </p:txBody>
        </p:sp>
        <p:sp>
          <p:nvSpPr>
            <p:cNvPr id="42" name="rc42"/>
            <p:cNvSpPr/>
            <p:nvPr/>
          </p:nvSpPr>
          <p:spPr>
            <a:xfrm>
              <a:off x="2250556" y="3331389"/>
              <a:ext cx="215906" cy="1659370"/>
            </a:xfrm>
            <a:prstGeom prst="rect">
              <a:avLst/>
            </a:prstGeom>
            <a:solidFill>
              <a:srgbClr val="0058AB">
                <a:alpha val="100000"/>
              </a:srgbClr>
            </a:solidFill>
          </p:spPr>
          <p:txBody>
            <a:bodyPr/>
            <a:lstStyle/>
            <a:p/>
          </p:txBody>
        </p:sp>
        <p:sp>
          <p:nvSpPr>
            <p:cNvPr id="43" name="rc43"/>
            <p:cNvSpPr/>
            <p:nvPr/>
          </p:nvSpPr>
          <p:spPr>
            <a:xfrm>
              <a:off x="2490453" y="3995958"/>
              <a:ext cx="215906" cy="994801"/>
            </a:xfrm>
            <a:prstGeom prst="rect">
              <a:avLst/>
            </a:prstGeom>
            <a:solidFill>
              <a:srgbClr val="0058AB">
                <a:alpha val="100000"/>
              </a:srgbClr>
            </a:solidFill>
          </p:spPr>
          <p:txBody>
            <a:bodyPr/>
            <a:lstStyle/>
            <a:p/>
          </p:txBody>
        </p:sp>
        <p:sp>
          <p:nvSpPr>
            <p:cNvPr id="44" name="rc44"/>
            <p:cNvSpPr/>
            <p:nvPr/>
          </p:nvSpPr>
          <p:spPr>
            <a:xfrm>
              <a:off x="2730349" y="3674698"/>
              <a:ext cx="215906" cy="1316061"/>
            </a:xfrm>
            <a:prstGeom prst="rect">
              <a:avLst/>
            </a:prstGeom>
            <a:solidFill>
              <a:srgbClr val="0058AB">
                <a:alpha val="100000"/>
              </a:srgbClr>
            </a:solidFill>
          </p:spPr>
          <p:txBody>
            <a:bodyPr/>
            <a:lstStyle/>
            <a:p/>
          </p:txBody>
        </p:sp>
        <p:sp>
          <p:nvSpPr>
            <p:cNvPr id="45" name="rc45"/>
            <p:cNvSpPr/>
            <p:nvPr/>
          </p:nvSpPr>
          <p:spPr>
            <a:xfrm>
              <a:off x="2970245" y="3194988"/>
              <a:ext cx="215906" cy="1795771"/>
            </a:xfrm>
            <a:prstGeom prst="rect">
              <a:avLst/>
            </a:prstGeom>
            <a:solidFill>
              <a:srgbClr val="0058AB">
                <a:alpha val="100000"/>
              </a:srgbClr>
            </a:solidFill>
          </p:spPr>
          <p:txBody>
            <a:bodyPr/>
            <a:lstStyle/>
            <a:p/>
          </p:txBody>
        </p:sp>
        <p:sp>
          <p:nvSpPr>
            <p:cNvPr id="46" name="rc46"/>
            <p:cNvSpPr/>
            <p:nvPr/>
          </p:nvSpPr>
          <p:spPr>
            <a:xfrm>
              <a:off x="3210142" y="3149607"/>
              <a:ext cx="215906" cy="1841152"/>
            </a:xfrm>
            <a:prstGeom prst="rect">
              <a:avLst/>
            </a:prstGeom>
            <a:solidFill>
              <a:srgbClr val="0058AB">
                <a:alpha val="100000"/>
              </a:srgbClr>
            </a:solidFill>
          </p:spPr>
          <p:txBody>
            <a:bodyPr/>
            <a:lstStyle/>
            <a:p/>
          </p:txBody>
        </p:sp>
        <p:sp>
          <p:nvSpPr>
            <p:cNvPr id="47" name="rc47"/>
            <p:cNvSpPr/>
            <p:nvPr/>
          </p:nvSpPr>
          <p:spPr>
            <a:xfrm>
              <a:off x="3450038" y="2940647"/>
              <a:ext cx="215906" cy="2050112"/>
            </a:xfrm>
            <a:prstGeom prst="rect">
              <a:avLst/>
            </a:prstGeom>
            <a:solidFill>
              <a:srgbClr val="0058AB">
                <a:alpha val="100000"/>
              </a:srgbClr>
            </a:solidFill>
          </p:spPr>
          <p:txBody>
            <a:bodyPr/>
            <a:lstStyle/>
            <a:p/>
          </p:txBody>
        </p:sp>
        <p:sp>
          <p:nvSpPr>
            <p:cNvPr id="48" name="rc48"/>
            <p:cNvSpPr/>
            <p:nvPr/>
          </p:nvSpPr>
          <p:spPr>
            <a:xfrm>
              <a:off x="3689935" y="2878857"/>
              <a:ext cx="215906" cy="2111903"/>
            </a:xfrm>
            <a:prstGeom prst="rect">
              <a:avLst/>
            </a:prstGeom>
            <a:solidFill>
              <a:srgbClr val="0058AB">
                <a:alpha val="100000"/>
              </a:srgbClr>
            </a:solidFill>
          </p:spPr>
          <p:txBody>
            <a:bodyPr/>
            <a:lstStyle/>
            <a:p/>
          </p:txBody>
        </p:sp>
        <p:sp>
          <p:nvSpPr>
            <p:cNvPr id="49" name="rc49"/>
            <p:cNvSpPr/>
            <p:nvPr/>
          </p:nvSpPr>
          <p:spPr>
            <a:xfrm>
              <a:off x="3929831" y="2998079"/>
              <a:ext cx="215906" cy="1992680"/>
            </a:xfrm>
            <a:prstGeom prst="rect">
              <a:avLst/>
            </a:prstGeom>
            <a:solidFill>
              <a:srgbClr val="0058AB">
                <a:alpha val="100000"/>
              </a:srgbClr>
            </a:solidFill>
          </p:spPr>
          <p:txBody>
            <a:bodyPr/>
            <a:lstStyle/>
            <a:p/>
          </p:txBody>
        </p:sp>
        <p:sp>
          <p:nvSpPr>
            <p:cNvPr id="50" name="rc50"/>
            <p:cNvSpPr/>
            <p:nvPr/>
          </p:nvSpPr>
          <p:spPr>
            <a:xfrm>
              <a:off x="4169728" y="3108584"/>
              <a:ext cx="215906" cy="1882175"/>
            </a:xfrm>
            <a:prstGeom prst="rect">
              <a:avLst/>
            </a:prstGeom>
            <a:solidFill>
              <a:srgbClr val="0058AB">
                <a:alpha val="100000"/>
              </a:srgbClr>
            </a:solidFill>
          </p:spPr>
          <p:txBody>
            <a:bodyPr/>
            <a:lstStyle/>
            <a:p/>
          </p:txBody>
        </p:sp>
        <p:sp>
          <p:nvSpPr>
            <p:cNvPr id="51" name="rc51"/>
            <p:cNvSpPr/>
            <p:nvPr/>
          </p:nvSpPr>
          <p:spPr>
            <a:xfrm>
              <a:off x="4409624" y="3942372"/>
              <a:ext cx="215906" cy="1048387"/>
            </a:xfrm>
            <a:prstGeom prst="rect">
              <a:avLst/>
            </a:prstGeom>
            <a:solidFill>
              <a:srgbClr val="0058AB">
                <a:alpha val="100000"/>
              </a:srgbClr>
            </a:solidFill>
          </p:spPr>
          <p:txBody>
            <a:bodyPr/>
            <a:lstStyle/>
            <a:p/>
          </p:txBody>
        </p:sp>
        <p:sp>
          <p:nvSpPr>
            <p:cNvPr id="52" name="rc52"/>
            <p:cNvSpPr/>
            <p:nvPr/>
          </p:nvSpPr>
          <p:spPr>
            <a:xfrm>
              <a:off x="4649521" y="3562655"/>
              <a:ext cx="215906" cy="1428104"/>
            </a:xfrm>
            <a:prstGeom prst="rect">
              <a:avLst/>
            </a:prstGeom>
            <a:solidFill>
              <a:srgbClr val="0058AB">
                <a:alpha val="100000"/>
              </a:srgbClr>
            </a:solidFill>
          </p:spPr>
          <p:txBody>
            <a:bodyPr/>
            <a:lstStyle/>
            <a:p/>
          </p:txBody>
        </p:sp>
        <p:sp>
          <p:nvSpPr>
            <p:cNvPr id="53" name="rc53"/>
            <p:cNvSpPr/>
            <p:nvPr/>
          </p:nvSpPr>
          <p:spPr>
            <a:xfrm>
              <a:off x="4889417" y="4627965"/>
              <a:ext cx="215906" cy="362795"/>
            </a:xfrm>
            <a:prstGeom prst="rect">
              <a:avLst/>
            </a:prstGeom>
            <a:solidFill>
              <a:srgbClr val="0058AB">
                <a:alpha val="100000"/>
              </a:srgbClr>
            </a:solidFill>
          </p:spPr>
          <p:txBody>
            <a:bodyPr/>
            <a:lstStyle/>
            <a:p/>
          </p:txBody>
        </p:sp>
        <p:sp>
          <p:nvSpPr>
            <p:cNvPr id="54" name="rc54"/>
            <p:cNvSpPr/>
            <p:nvPr/>
          </p:nvSpPr>
          <p:spPr>
            <a:xfrm>
              <a:off x="5129313" y="3148325"/>
              <a:ext cx="215906" cy="1842434"/>
            </a:xfrm>
            <a:prstGeom prst="rect">
              <a:avLst/>
            </a:prstGeom>
            <a:solidFill>
              <a:srgbClr val="0058AB">
                <a:alpha val="100000"/>
              </a:srgbClr>
            </a:solidFill>
          </p:spPr>
          <p:txBody>
            <a:bodyPr/>
            <a:lstStyle/>
            <a:p/>
          </p:txBody>
        </p:sp>
        <p:sp>
          <p:nvSpPr>
            <p:cNvPr id="55" name="rc55"/>
            <p:cNvSpPr/>
            <p:nvPr/>
          </p:nvSpPr>
          <p:spPr>
            <a:xfrm>
              <a:off x="5369210" y="3878786"/>
              <a:ext cx="215906" cy="1111973"/>
            </a:xfrm>
            <a:prstGeom prst="rect">
              <a:avLst/>
            </a:prstGeom>
            <a:solidFill>
              <a:srgbClr val="0058AB">
                <a:alpha val="100000"/>
              </a:srgbClr>
            </a:solidFill>
          </p:spPr>
          <p:txBody>
            <a:bodyPr/>
            <a:lstStyle/>
            <a:p/>
          </p:txBody>
        </p:sp>
        <p:sp>
          <p:nvSpPr>
            <p:cNvPr id="56" name="rc56"/>
            <p:cNvSpPr/>
            <p:nvPr/>
          </p:nvSpPr>
          <p:spPr>
            <a:xfrm>
              <a:off x="5609106" y="3869300"/>
              <a:ext cx="215906" cy="1121459"/>
            </a:xfrm>
            <a:prstGeom prst="rect">
              <a:avLst/>
            </a:prstGeom>
            <a:solidFill>
              <a:srgbClr val="0058AB">
                <a:alpha val="100000"/>
              </a:srgbClr>
            </a:solidFill>
          </p:spPr>
          <p:txBody>
            <a:bodyPr/>
            <a:lstStyle/>
            <a:p/>
          </p:txBody>
        </p:sp>
        <p:sp>
          <p:nvSpPr>
            <p:cNvPr id="57" name="rc57"/>
            <p:cNvSpPr/>
            <p:nvPr/>
          </p:nvSpPr>
          <p:spPr>
            <a:xfrm>
              <a:off x="5849003" y="3488301"/>
              <a:ext cx="215906" cy="1502458"/>
            </a:xfrm>
            <a:prstGeom prst="rect">
              <a:avLst/>
            </a:prstGeom>
            <a:solidFill>
              <a:srgbClr val="0058AB">
                <a:alpha val="100000"/>
              </a:srgbClr>
            </a:solidFill>
          </p:spPr>
          <p:txBody>
            <a:bodyPr/>
            <a:lstStyle/>
            <a:p/>
          </p:txBody>
        </p:sp>
        <p:sp>
          <p:nvSpPr>
            <p:cNvPr id="58" name="rc58"/>
            <p:cNvSpPr/>
            <p:nvPr/>
          </p:nvSpPr>
          <p:spPr>
            <a:xfrm>
              <a:off x="6088899" y="3669827"/>
              <a:ext cx="215906" cy="1320932"/>
            </a:xfrm>
            <a:prstGeom prst="rect">
              <a:avLst/>
            </a:prstGeom>
            <a:solidFill>
              <a:srgbClr val="0058AB">
                <a:alpha val="100000"/>
              </a:srgbClr>
            </a:solidFill>
          </p:spPr>
          <p:txBody>
            <a:bodyPr/>
            <a:lstStyle/>
            <a:p/>
          </p:txBody>
        </p:sp>
        <p:sp>
          <p:nvSpPr>
            <p:cNvPr id="59" name="rc59"/>
            <p:cNvSpPr/>
            <p:nvPr/>
          </p:nvSpPr>
          <p:spPr>
            <a:xfrm>
              <a:off x="6328796" y="3851865"/>
              <a:ext cx="215906" cy="1138894"/>
            </a:xfrm>
            <a:prstGeom prst="rect">
              <a:avLst/>
            </a:prstGeom>
            <a:solidFill>
              <a:srgbClr val="0058AB">
                <a:alpha val="100000"/>
              </a:srgbClr>
            </a:solidFill>
          </p:spPr>
          <p:txBody>
            <a:bodyPr/>
            <a:lstStyle/>
            <a:p/>
          </p:txBody>
        </p:sp>
        <p:sp>
          <p:nvSpPr>
            <p:cNvPr id="60" name="rc60"/>
            <p:cNvSpPr/>
            <p:nvPr/>
          </p:nvSpPr>
          <p:spPr>
            <a:xfrm>
              <a:off x="6568692" y="3087047"/>
              <a:ext cx="215906" cy="1903712"/>
            </a:xfrm>
            <a:prstGeom prst="rect">
              <a:avLst/>
            </a:prstGeom>
            <a:solidFill>
              <a:srgbClr val="0058AB">
                <a:alpha val="100000"/>
              </a:srgbClr>
            </a:solidFill>
          </p:spPr>
          <p:txBody>
            <a:bodyPr/>
            <a:lstStyle/>
            <a:p/>
          </p:txBody>
        </p:sp>
        <p:sp>
          <p:nvSpPr>
            <p:cNvPr id="61" name="rc61"/>
            <p:cNvSpPr/>
            <p:nvPr/>
          </p:nvSpPr>
          <p:spPr>
            <a:xfrm>
              <a:off x="6808589" y="2687075"/>
              <a:ext cx="215906" cy="2303684"/>
            </a:xfrm>
            <a:prstGeom prst="rect">
              <a:avLst/>
            </a:prstGeom>
            <a:solidFill>
              <a:srgbClr val="0058AB">
                <a:alpha val="100000"/>
              </a:srgbClr>
            </a:solidFill>
          </p:spPr>
          <p:txBody>
            <a:bodyPr/>
            <a:lstStyle/>
            <a:p/>
          </p:txBody>
        </p:sp>
        <p:sp>
          <p:nvSpPr>
            <p:cNvPr id="62" name="rc62"/>
            <p:cNvSpPr/>
            <p:nvPr/>
          </p:nvSpPr>
          <p:spPr>
            <a:xfrm>
              <a:off x="7048485" y="866434"/>
              <a:ext cx="215906" cy="4124325"/>
            </a:xfrm>
            <a:prstGeom prst="rect">
              <a:avLst/>
            </a:prstGeom>
            <a:solidFill>
              <a:srgbClr val="0058AB">
                <a:alpha val="100000"/>
              </a:srgbClr>
            </a:solidFill>
          </p:spPr>
          <p:txBody>
            <a:bodyPr/>
            <a:lstStyle/>
            <a:p/>
          </p:txBody>
        </p:sp>
        <p:sp>
          <p:nvSpPr>
            <p:cNvPr id="63" name="rc63"/>
            <p:cNvSpPr/>
            <p:nvPr/>
          </p:nvSpPr>
          <p:spPr>
            <a:xfrm>
              <a:off x="8487864" y="4239530"/>
              <a:ext cx="215906" cy="751229"/>
            </a:xfrm>
            <a:prstGeom prst="rect">
              <a:avLst/>
            </a:prstGeom>
            <a:solidFill>
              <a:srgbClr val="69DBFF">
                <a:alpha val="100000"/>
              </a:srgbClr>
            </a:solidFill>
          </p:spPr>
          <p:txBody>
            <a:bodyPr/>
            <a:lstStyle/>
            <a:p/>
          </p:txBody>
        </p:sp>
        <p:sp>
          <p:nvSpPr>
            <p:cNvPr id="64" name="pl64"/>
            <p:cNvSpPr/>
            <p:nvPr/>
          </p:nvSpPr>
          <p:spPr>
            <a:xfrm>
              <a:off x="6196853" y="3488301"/>
              <a:ext cx="2398964" cy="751229"/>
            </a:xfrm>
            <a:custGeom>
              <a:avLst/>
              <a:pathLst>
                <a:path w="2398964" h="751229">
                  <a:moveTo>
                    <a:pt x="0" y="0"/>
                  </a:moveTo>
                  <a:lnTo>
                    <a:pt x="239896" y="75122"/>
                  </a:lnTo>
                  <a:lnTo>
                    <a:pt x="479792" y="150245"/>
                  </a:lnTo>
                  <a:lnTo>
                    <a:pt x="719689" y="225368"/>
                  </a:lnTo>
                  <a:lnTo>
                    <a:pt x="959585" y="300491"/>
                  </a:lnTo>
                  <a:lnTo>
                    <a:pt x="1199482" y="375614"/>
                  </a:lnTo>
                  <a:lnTo>
                    <a:pt x="1439378" y="450737"/>
                  </a:lnTo>
                  <a:lnTo>
                    <a:pt x="1679275" y="525860"/>
                  </a:lnTo>
                  <a:lnTo>
                    <a:pt x="1919171" y="600983"/>
                  </a:lnTo>
                  <a:lnTo>
                    <a:pt x="2159067" y="676106"/>
                  </a:lnTo>
                  <a:lnTo>
                    <a:pt x="2398964" y="751229"/>
                  </a:lnTo>
                </a:path>
              </a:pathLst>
            </a:custGeom>
            <a:ln w="13550" cap="flat">
              <a:solidFill>
                <a:srgbClr val="000000">
                  <a:alpha val="100000"/>
                </a:srgbClr>
              </a:solidFill>
              <a:prstDash val="solid"/>
              <a:round/>
            </a:ln>
          </p:spPr>
          <p:txBody>
            <a:bodyPr/>
            <a:lstStyle/>
            <a:p/>
          </p:txBody>
        </p:sp>
        <p:sp>
          <p:nvSpPr>
            <p:cNvPr id="65" name="pt65"/>
            <p:cNvSpPr/>
            <p:nvPr/>
          </p:nvSpPr>
          <p:spPr>
            <a:xfrm>
              <a:off x="6172027" y="34634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5385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613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6888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7639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8390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9142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9893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40644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1395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214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65136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8" name="tx78"/>
            <p:cNvSpPr/>
            <p:nvPr/>
          </p:nvSpPr>
          <p:spPr>
            <a:xfrm>
              <a:off x="508103" y="23694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108744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87381" y="398022"/>
              <a:ext cx="60199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Namibia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243%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5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01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68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688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50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78388"/>
              <a:ext cx="249522" cy="1124309"/>
            </a:xfrm>
            <a:prstGeom prst="rect">
              <a:avLst/>
            </a:prstGeom>
            <a:solidFill>
              <a:srgbClr val="80BD41">
                <a:alpha val="100000"/>
              </a:srgbClr>
            </a:solidFill>
          </p:spPr>
          <p:txBody>
            <a:bodyPr/>
            <a:lstStyle/>
            <a:p/>
          </p:txBody>
        </p:sp>
        <p:sp>
          <p:nvSpPr>
            <p:cNvPr id="22" name="rc22"/>
            <p:cNvSpPr/>
            <p:nvPr/>
          </p:nvSpPr>
          <p:spPr>
            <a:xfrm>
              <a:off x="1296273" y="2853439"/>
              <a:ext cx="249522" cy="124948"/>
            </a:xfrm>
            <a:prstGeom prst="rect">
              <a:avLst/>
            </a:prstGeom>
            <a:solidFill>
              <a:srgbClr val="1CABE2">
                <a:alpha val="100000"/>
              </a:srgbClr>
            </a:solidFill>
          </p:spPr>
          <p:txBody>
            <a:bodyPr/>
            <a:lstStyle/>
            <a:p/>
          </p:txBody>
        </p:sp>
        <p:sp>
          <p:nvSpPr>
            <p:cNvPr id="23" name="rc23"/>
            <p:cNvSpPr/>
            <p:nvPr/>
          </p:nvSpPr>
          <p:spPr>
            <a:xfrm>
              <a:off x="1573521" y="3020340"/>
              <a:ext cx="249522" cy="1082357"/>
            </a:xfrm>
            <a:prstGeom prst="rect">
              <a:avLst/>
            </a:prstGeom>
            <a:solidFill>
              <a:srgbClr val="80BD41">
                <a:alpha val="100000"/>
              </a:srgbClr>
            </a:solidFill>
          </p:spPr>
          <p:txBody>
            <a:bodyPr/>
            <a:lstStyle/>
            <a:p/>
          </p:txBody>
        </p:sp>
        <p:sp>
          <p:nvSpPr>
            <p:cNvPr id="24" name="rc24"/>
            <p:cNvSpPr/>
            <p:nvPr/>
          </p:nvSpPr>
          <p:spPr>
            <a:xfrm>
              <a:off x="1573521" y="2872714"/>
              <a:ext cx="249522" cy="147625"/>
            </a:xfrm>
            <a:prstGeom prst="rect">
              <a:avLst/>
            </a:prstGeom>
            <a:solidFill>
              <a:srgbClr val="1CABE2">
                <a:alpha val="100000"/>
              </a:srgbClr>
            </a:solidFill>
          </p:spPr>
          <p:txBody>
            <a:bodyPr/>
            <a:lstStyle/>
            <a:p/>
          </p:txBody>
        </p:sp>
        <p:sp>
          <p:nvSpPr>
            <p:cNvPr id="25" name="rc25"/>
            <p:cNvSpPr/>
            <p:nvPr/>
          </p:nvSpPr>
          <p:spPr>
            <a:xfrm>
              <a:off x="1850769" y="3055262"/>
              <a:ext cx="249522" cy="1047435"/>
            </a:xfrm>
            <a:prstGeom prst="rect">
              <a:avLst/>
            </a:prstGeom>
            <a:solidFill>
              <a:srgbClr val="80BD41">
                <a:alpha val="100000"/>
              </a:srgbClr>
            </a:solidFill>
          </p:spPr>
          <p:txBody>
            <a:bodyPr/>
            <a:lstStyle/>
            <a:p/>
          </p:txBody>
        </p:sp>
        <p:sp>
          <p:nvSpPr>
            <p:cNvPr id="26" name="rc26"/>
            <p:cNvSpPr/>
            <p:nvPr/>
          </p:nvSpPr>
          <p:spPr>
            <a:xfrm>
              <a:off x="1850769" y="2884733"/>
              <a:ext cx="249522" cy="170528"/>
            </a:xfrm>
            <a:prstGeom prst="rect">
              <a:avLst/>
            </a:prstGeom>
            <a:solidFill>
              <a:srgbClr val="1CABE2">
                <a:alpha val="100000"/>
              </a:srgbClr>
            </a:solidFill>
          </p:spPr>
          <p:txBody>
            <a:bodyPr/>
            <a:lstStyle/>
            <a:p/>
          </p:txBody>
        </p:sp>
        <p:sp>
          <p:nvSpPr>
            <p:cNvPr id="27" name="rc27"/>
            <p:cNvSpPr/>
            <p:nvPr/>
          </p:nvSpPr>
          <p:spPr>
            <a:xfrm>
              <a:off x="2128016" y="3049139"/>
              <a:ext cx="249522" cy="1053557"/>
            </a:xfrm>
            <a:prstGeom prst="rect">
              <a:avLst/>
            </a:prstGeom>
            <a:solidFill>
              <a:srgbClr val="80BD41">
                <a:alpha val="100000"/>
              </a:srgbClr>
            </a:solidFill>
          </p:spPr>
          <p:txBody>
            <a:bodyPr/>
            <a:lstStyle/>
            <a:p/>
          </p:txBody>
        </p:sp>
        <p:sp>
          <p:nvSpPr>
            <p:cNvPr id="28" name="rc28"/>
            <p:cNvSpPr/>
            <p:nvPr/>
          </p:nvSpPr>
          <p:spPr>
            <a:xfrm>
              <a:off x="2128016" y="2891763"/>
              <a:ext cx="249522" cy="157376"/>
            </a:xfrm>
            <a:prstGeom prst="rect">
              <a:avLst/>
            </a:prstGeom>
            <a:solidFill>
              <a:srgbClr val="1CABE2">
                <a:alpha val="100000"/>
              </a:srgbClr>
            </a:solidFill>
          </p:spPr>
          <p:txBody>
            <a:bodyPr/>
            <a:lstStyle/>
            <a:p/>
          </p:txBody>
        </p:sp>
        <p:sp>
          <p:nvSpPr>
            <p:cNvPr id="29" name="rc29"/>
            <p:cNvSpPr/>
            <p:nvPr/>
          </p:nvSpPr>
          <p:spPr>
            <a:xfrm>
              <a:off x="2405264" y="3026462"/>
              <a:ext cx="249522" cy="1076234"/>
            </a:xfrm>
            <a:prstGeom prst="rect">
              <a:avLst/>
            </a:prstGeom>
            <a:solidFill>
              <a:srgbClr val="80BD41">
                <a:alpha val="100000"/>
              </a:srgbClr>
            </a:solidFill>
          </p:spPr>
          <p:txBody>
            <a:bodyPr/>
            <a:lstStyle/>
            <a:p/>
          </p:txBody>
        </p:sp>
        <p:sp>
          <p:nvSpPr>
            <p:cNvPr id="30" name="rc30"/>
            <p:cNvSpPr/>
            <p:nvPr/>
          </p:nvSpPr>
          <p:spPr>
            <a:xfrm>
              <a:off x="2405264" y="2879744"/>
              <a:ext cx="249522" cy="146718"/>
            </a:xfrm>
            <a:prstGeom prst="rect">
              <a:avLst/>
            </a:prstGeom>
            <a:solidFill>
              <a:srgbClr val="1CABE2">
                <a:alpha val="100000"/>
              </a:srgbClr>
            </a:solidFill>
          </p:spPr>
          <p:txBody>
            <a:bodyPr/>
            <a:lstStyle/>
            <a:p/>
          </p:txBody>
        </p:sp>
        <p:sp>
          <p:nvSpPr>
            <p:cNvPr id="31" name="rc31"/>
            <p:cNvSpPr/>
            <p:nvPr/>
          </p:nvSpPr>
          <p:spPr>
            <a:xfrm>
              <a:off x="2682512" y="2933715"/>
              <a:ext cx="249522" cy="1168982"/>
            </a:xfrm>
            <a:prstGeom prst="rect">
              <a:avLst/>
            </a:prstGeom>
            <a:solidFill>
              <a:srgbClr val="80BD41">
                <a:alpha val="100000"/>
              </a:srgbClr>
            </a:solidFill>
          </p:spPr>
          <p:txBody>
            <a:bodyPr/>
            <a:lstStyle/>
            <a:p/>
          </p:txBody>
        </p:sp>
        <p:sp>
          <p:nvSpPr>
            <p:cNvPr id="32" name="rc32"/>
            <p:cNvSpPr/>
            <p:nvPr/>
          </p:nvSpPr>
          <p:spPr>
            <a:xfrm>
              <a:off x="2682512" y="2845729"/>
              <a:ext cx="249522" cy="87985"/>
            </a:xfrm>
            <a:prstGeom prst="rect">
              <a:avLst/>
            </a:prstGeom>
            <a:solidFill>
              <a:srgbClr val="1CABE2">
                <a:alpha val="100000"/>
              </a:srgbClr>
            </a:solidFill>
          </p:spPr>
          <p:txBody>
            <a:bodyPr/>
            <a:lstStyle/>
            <a:p/>
          </p:txBody>
        </p:sp>
        <p:sp>
          <p:nvSpPr>
            <p:cNvPr id="33" name="rc33"/>
            <p:cNvSpPr/>
            <p:nvPr/>
          </p:nvSpPr>
          <p:spPr>
            <a:xfrm>
              <a:off x="2959759" y="2925778"/>
              <a:ext cx="249522" cy="1176918"/>
            </a:xfrm>
            <a:prstGeom prst="rect">
              <a:avLst/>
            </a:prstGeom>
            <a:solidFill>
              <a:srgbClr val="80BD41">
                <a:alpha val="100000"/>
              </a:srgbClr>
            </a:solidFill>
          </p:spPr>
          <p:txBody>
            <a:bodyPr/>
            <a:lstStyle/>
            <a:p/>
          </p:txBody>
        </p:sp>
        <p:sp>
          <p:nvSpPr>
            <p:cNvPr id="34" name="rc34"/>
            <p:cNvSpPr/>
            <p:nvPr/>
          </p:nvSpPr>
          <p:spPr>
            <a:xfrm>
              <a:off x="2959759" y="2809447"/>
              <a:ext cx="249522" cy="116331"/>
            </a:xfrm>
            <a:prstGeom prst="rect">
              <a:avLst/>
            </a:prstGeom>
            <a:solidFill>
              <a:srgbClr val="1CABE2">
                <a:alpha val="100000"/>
              </a:srgbClr>
            </a:solidFill>
          </p:spPr>
          <p:txBody>
            <a:bodyPr/>
            <a:lstStyle/>
            <a:p/>
          </p:txBody>
        </p:sp>
        <p:sp>
          <p:nvSpPr>
            <p:cNvPr id="35" name="rc35"/>
            <p:cNvSpPr/>
            <p:nvPr/>
          </p:nvSpPr>
          <p:spPr>
            <a:xfrm>
              <a:off x="3237007" y="2937796"/>
              <a:ext cx="249522" cy="1164900"/>
            </a:xfrm>
            <a:prstGeom prst="rect">
              <a:avLst/>
            </a:prstGeom>
            <a:solidFill>
              <a:srgbClr val="80BD41">
                <a:alpha val="100000"/>
              </a:srgbClr>
            </a:solidFill>
          </p:spPr>
          <p:txBody>
            <a:bodyPr/>
            <a:lstStyle/>
            <a:p/>
          </p:txBody>
        </p:sp>
        <p:sp>
          <p:nvSpPr>
            <p:cNvPr id="36" name="rc36"/>
            <p:cNvSpPr/>
            <p:nvPr/>
          </p:nvSpPr>
          <p:spPr>
            <a:xfrm>
              <a:off x="3237007" y="2779060"/>
              <a:ext cx="249522" cy="158736"/>
            </a:xfrm>
            <a:prstGeom prst="rect">
              <a:avLst/>
            </a:prstGeom>
            <a:solidFill>
              <a:srgbClr val="1CABE2">
                <a:alpha val="100000"/>
              </a:srgbClr>
            </a:solidFill>
          </p:spPr>
          <p:txBody>
            <a:bodyPr/>
            <a:lstStyle/>
            <a:p/>
          </p:txBody>
        </p:sp>
        <p:sp>
          <p:nvSpPr>
            <p:cNvPr id="37" name="rc37"/>
            <p:cNvSpPr/>
            <p:nvPr/>
          </p:nvSpPr>
          <p:spPr>
            <a:xfrm>
              <a:off x="3514255" y="2908544"/>
              <a:ext cx="249522" cy="1194153"/>
            </a:xfrm>
            <a:prstGeom prst="rect">
              <a:avLst/>
            </a:prstGeom>
            <a:solidFill>
              <a:srgbClr val="80BD41">
                <a:alpha val="100000"/>
              </a:srgbClr>
            </a:solidFill>
          </p:spPr>
          <p:txBody>
            <a:bodyPr/>
            <a:lstStyle/>
            <a:p/>
          </p:txBody>
        </p:sp>
        <p:sp>
          <p:nvSpPr>
            <p:cNvPr id="38" name="rc38"/>
            <p:cNvSpPr/>
            <p:nvPr/>
          </p:nvSpPr>
          <p:spPr>
            <a:xfrm>
              <a:off x="3514255" y="2745725"/>
              <a:ext cx="249522" cy="162818"/>
            </a:xfrm>
            <a:prstGeom prst="rect">
              <a:avLst/>
            </a:prstGeom>
            <a:solidFill>
              <a:srgbClr val="1CABE2">
                <a:alpha val="100000"/>
              </a:srgbClr>
            </a:solidFill>
          </p:spPr>
          <p:txBody>
            <a:bodyPr/>
            <a:lstStyle/>
            <a:p/>
          </p:txBody>
        </p:sp>
        <p:sp>
          <p:nvSpPr>
            <p:cNvPr id="39" name="rc39"/>
            <p:cNvSpPr/>
            <p:nvPr/>
          </p:nvSpPr>
          <p:spPr>
            <a:xfrm>
              <a:off x="3791502" y="2889042"/>
              <a:ext cx="249522" cy="1213655"/>
            </a:xfrm>
            <a:prstGeom prst="rect">
              <a:avLst/>
            </a:prstGeom>
            <a:solidFill>
              <a:srgbClr val="80BD41">
                <a:alpha val="100000"/>
              </a:srgbClr>
            </a:solidFill>
          </p:spPr>
          <p:txBody>
            <a:bodyPr/>
            <a:lstStyle/>
            <a:p/>
          </p:txBody>
        </p:sp>
        <p:sp>
          <p:nvSpPr>
            <p:cNvPr id="40" name="rc40"/>
            <p:cNvSpPr/>
            <p:nvPr/>
          </p:nvSpPr>
          <p:spPr>
            <a:xfrm>
              <a:off x="3791502" y="2707628"/>
              <a:ext cx="249522" cy="181413"/>
            </a:xfrm>
            <a:prstGeom prst="rect">
              <a:avLst/>
            </a:prstGeom>
            <a:solidFill>
              <a:srgbClr val="1CABE2">
                <a:alpha val="100000"/>
              </a:srgbClr>
            </a:solidFill>
          </p:spPr>
          <p:txBody>
            <a:bodyPr/>
            <a:lstStyle/>
            <a:p/>
          </p:txBody>
        </p:sp>
        <p:sp>
          <p:nvSpPr>
            <p:cNvPr id="41" name="rc41"/>
            <p:cNvSpPr/>
            <p:nvPr/>
          </p:nvSpPr>
          <p:spPr>
            <a:xfrm>
              <a:off x="4068750" y="2852759"/>
              <a:ext cx="249522" cy="1249937"/>
            </a:xfrm>
            <a:prstGeom prst="rect">
              <a:avLst/>
            </a:prstGeom>
            <a:solidFill>
              <a:srgbClr val="80BD41">
                <a:alpha val="100000"/>
              </a:srgbClr>
            </a:solidFill>
          </p:spPr>
          <p:txBody>
            <a:bodyPr/>
            <a:lstStyle/>
            <a:p/>
          </p:txBody>
        </p:sp>
        <p:sp>
          <p:nvSpPr>
            <p:cNvPr id="42" name="rc42"/>
            <p:cNvSpPr/>
            <p:nvPr/>
          </p:nvSpPr>
          <p:spPr>
            <a:xfrm>
              <a:off x="4068750" y="2665903"/>
              <a:ext cx="249522" cy="186855"/>
            </a:xfrm>
            <a:prstGeom prst="rect">
              <a:avLst/>
            </a:prstGeom>
            <a:solidFill>
              <a:srgbClr val="1CABE2">
                <a:alpha val="100000"/>
              </a:srgbClr>
            </a:solidFill>
          </p:spPr>
          <p:txBody>
            <a:bodyPr/>
            <a:lstStyle/>
            <a:p/>
          </p:txBody>
        </p:sp>
        <p:sp>
          <p:nvSpPr>
            <p:cNvPr id="43" name="rc43"/>
            <p:cNvSpPr/>
            <p:nvPr/>
          </p:nvSpPr>
          <p:spPr>
            <a:xfrm>
              <a:off x="4345998" y="2810354"/>
              <a:ext cx="249522" cy="1292343"/>
            </a:xfrm>
            <a:prstGeom prst="rect">
              <a:avLst/>
            </a:prstGeom>
            <a:solidFill>
              <a:srgbClr val="80BD41">
                <a:alpha val="100000"/>
              </a:srgbClr>
            </a:solidFill>
          </p:spPr>
          <p:txBody>
            <a:bodyPr/>
            <a:lstStyle/>
            <a:p/>
          </p:txBody>
        </p:sp>
        <p:sp>
          <p:nvSpPr>
            <p:cNvPr id="44" name="rc44"/>
            <p:cNvSpPr/>
            <p:nvPr/>
          </p:nvSpPr>
          <p:spPr>
            <a:xfrm>
              <a:off x="4345998" y="2634156"/>
              <a:ext cx="249522" cy="176197"/>
            </a:xfrm>
            <a:prstGeom prst="rect">
              <a:avLst/>
            </a:prstGeom>
            <a:solidFill>
              <a:srgbClr val="1CABE2">
                <a:alpha val="100000"/>
              </a:srgbClr>
            </a:solidFill>
          </p:spPr>
          <p:txBody>
            <a:bodyPr/>
            <a:lstStyle/>
            <a:p/>
          </p:txBody>
        </p:sp>
        <p:sp>
          <p:nvSpPr>
            <p:cNvPr id="45" name="rc45"/>
            <p:cNvSpPr/>
            <p:nvPr/>
          </p:nvSpPr>
          <p:spPr>
            <a:xfrm>
              <a:off x="4623245" y="2755703"/>
              <a:ext cx="249522" cy="1346993"/>
            </a:xfrm>
            <a:prstGeom prst="rect">
              <a:avLst/>
            </a:prstGeom>
            <a:solidFill>
              <a:srgbClr val="80BD41">
                <a:alpha val="100000"/>
              </a:srgbClr>
            </a:solidFill>
          </p:spPr>
          <p:txBody>
            <a:bodyPr/>
            <a:lstStyle/>
            <a:p/>
          </p:txBody>
        </p:sp>
        <p:sp>
          <p:nvSpPr>
            <p:cNvPr id="46" name="rc46"/>
            <p:cNvSpPr/>
            <p:nvPr/>
          </p:nvSpPr>
          <p:spPr>
            <a:xfrm>
              <a:off x="4623245" y="2589256"/>
              <a:ext cx="249522" cy="166446"/>
            </a:xfrm>
            <a:prstGeom prst="rect">
              <a:avLst/>
            </a:prstGeom>
            <a:solidFill>
              <a:srgbClr val="1CABE2">
                <a:alpha val="100000"/>
              </a:srgbClr>
            </a:solidFill>
          </p:spPr>
          <p:txBody>
            <a:bodyPr/>
            <a:lstStyle/>
            <a:p/>
          </p:txBody>
        </p:sp>
        <p:sp>
          <p:nvSpPr>
            <p:cNvPr id="47" name="rc47"/>
            <p:cNvSpPr/>
            <p:nvPr/>
          </p:nvSpPr>
          <p:spPr>
            <a:xfrm>
              <a:off x="4900493" y="2650030"/>
              <a:ext cx="249522" cy="1452667"/>
            </a:xfrm>
            <a:prstGeom prst="rect">
              <a:avLst/>
            </a:prstGeom>
            <a:solidFill>
              <a:srgbClr val="80BD41">
                <a:alpha val="100000"/>
              </a:srgbClr>
            </a:solidFill>
          </p:spPr>
          <p:txBody>
            <a:bodyPr/>
            <a:lstStyle/>
            <a:p/>
          </p:txBody>
        </p:sp>
        <p:sp>
          <p:nvSpPr>
            <p:cNvPr id="48" name="rc48"/>
            <p:cNvSpPr/>
            <p:nvPr/>
          </p:nvSpPr>
          <p:spPr>
            <a:xfrm>
              <a:off x="4900493" y="2557282"/>
              <a:ext cx="249522" cy="92747"/>
            </a:xfrm>
            <a:prstGeom prst="rect">
              <a:avLst/>
            </a:prstGeom>
            <a:solidFill>
              <a:srgbClr val="1CABE2">
                <a:alpha val="100000"/>
              </a:srgbClr>
            </a:solidFill>
          </p:spPr>
          <p:txBody>
            <a:bodyPr/>
            <a:lstStyle/>
            <a:p/>
          </p:txBody>
        </p:sp>
        <p:sp>
          <p:nvSpPr>
            <p:cNvPr id="49" name="rc49"/>
            <p:cNvSpPr/>
            <p:nvPr/>
          </p:nvSpPr>
          <p:spPr>
            <a:xfrm>
              <a:off x="5177741" y="2650256"/>
              <a:ext cx="249522" cy="1452440"/>
            </a:xfrm>
            <a:prstGeom prst="rect">
              <a:avLst/>
            </a:prstGeom>
            <a:solidFill>
              <a:srgbClr val="80BD41">
                <a:alpha val="100000"/>
              </a:srgbClr>
            </a:solidFill>
          </p:spPr>
          <p:txBody>
            <a:bodyPr/>
            <a:lstStyle/>
            <a:p/>
          </p:txBody>
        </p:sp>
        <p:sp>
          <p:nvSpPr>
            <p:cNvPr id="50" name="rc50"/>
            <p:cNvSpPr/>
            <p:nvPr/>
          </p:nvSpPr>
          <p:spPr>
            <a:xfrm>
              <a:off x="5177741" y="2523947"/>
              <a:ext cx="249522" cy="126309"/>
            </a:xfrm>
            <a:prstGeom prst="rect">
              <a:avLst/>
            </a:prstGeom>
            <a:solidFill>
              <a:srgbClr val="1CABE2">
                <a:alpha val="100000"/>
              </a:srgbClr>
            </a:solidFill>
          </p:spPr>
          <p:txBody>
            <a:bodyPr/>
            <a:lstStyle/>
            <a:p/>
          </p:txBody>
        </p:sp>
        <p:sp>
          <p:nvSpPr>
            <p:cNvPr id="51" name="rc51"/>
            <p:cNvSpPr/>
            <p:nvPr/>
          </p:nvSpPr>
          <p:spPr>
            <a:xfrm>
              <a:off x="5454988" y="2530750"/>
              <a:ext cx="249522" cy="1571946"/>
            </a:xfrm>
            <a:prstGeom prst="rect">
              <a:avLst/>
            </a:prstGeom>
            <a:solidFill>
              <a:srgbClr val="80BD41">
                <a:alpha val="100000"/>
              </a:srgbClr>
            </a:solidFill>
          </p:spPr>
          <p:txBody>
            <a:bodyPr/>
            <a:lstStyle/>
            <a:p/>
          </p:txBody>
        </p:sp>
        <p:sp>
          <p:nvSpPr>
            <p:cNvPr id="52" name="rc52"/>
            <p:cNvSpPr/>
            <p:nvPr/>
          </p:nvSpPr>
          <p:spPr>
            <a:xfrm>
              <a:off x="5454988" y="2498549"/>
              <a:ext cx="249522" cy="32200"/>
            </a:xfrm>
            <a:prstGeom prst="rect">
              <a:avLst/>
            </a:prstGeom>
            <a:solidFill>
              <a:srgbClr val="1CABE2">
                <a:alpha val="100000"/>
              </a:srgbClr>
            </a:solidFill>
          </p:spPr>
          <p:txBody>
            <a:bodyPr/>
            <a:lstStyle/>
            <a:p/>
          </p:txBody>
        </p:sp>
        <p:sp>
          <p:nvSpPr>
            <p:cNvPr id="53" name="rc53"/>
            <p:cNvSpPr/>
            <p:nvPr/>
          </p:nvSpPr>
          <p:spPr>
            <a:xfrm>
              <a:off x="5732236" y="2636197"/>
              <a:ext cx="249522" cy="1466500"/>
            </a:xfrm>
            <a:prstGeom prst="rect">
              <a:avLst/>
            </a:prstGeom>
            <a:solidFill>
              <a:srgbClr val="80BD41">
                <a:alpha val="100000"/>
              </a:srgbClr>
            </a:solidFill>
          </p:spPr>
          <p:txBody>
            <a:bodyPr/>
            <a:lstStyle/>
            <a:p/>
          </p:txBody>
        </p:sp>
        <p:sp>
          <p:nvSpPr>
            <p:cNvPr id="54" name="rc54"/>
            <p:cNvSpPr/>
            <p:nvPr/>
          </p:nvSpPr>
          <p:spPr>
            <a:xfrm>
              <a:off x="5732236" y="2473152"/>
              <a:ext cx="249522" cy="163045"/>
            </a:xfrm>
            <a:prstGeom prst="rect">
              <a:avLst/>
            </a:prstGeom>
            <a:solidFill>
              <a:srgbClr val="1CABE2">
                <a:alpha val="100000"/>
              </a:srgbClr>
            </a:solidFill>
          </p:spPr>
          <p:txBody>
            <a:bodyPr/>
            <a:lstStyle/>
            <a:p/>
          </p:txBody>
        </p:sp>
        <p:sp>
          <p:nvSpPr>
            <p:cNvPr id="55" name="rc55"/>
            <p:cNvSpPr/>
            <p:nvPr/>
          </p:nvSpPr>
          <p:spPr>
            <a:xfrm>
              <a:off x="6009484" y="2561817"/>
              <a:ext cx="249522" cy="1540879"/>
            </a:xfrm>
            <a:prstGeom prst="rect">
              <a:avLst/>
            </a:prstGeom>
            <a:solidFill>
              <a:srgbClr val="80BD41">
                <a:alpha val="100000"/>
              </a:srgbClr>
            </a:solidFill>
          </p:spPr>
          <p:txBody>
            <a:bodyPr/>
            <a:lstStyle/>
            <a:p/>
          </p:txBody>
        </p:sp>
        <p:sp>
          <p:nvSpPr>
            <p:cNvPr id="56" name="rc56"/>
            <p:cNvSpPr/>
            <p:nvPr/>
          </p:nvSpPr>
          <p:spPr>
            <a:xfrm>
              <a:off x="6009484" y="2463401"/>
              <a:ext cx="249522" cy="98416"/>
            </a:xfrm>
            <a:prstGeom prst="rect">
              <a:avLst/>
            </a:prstGeom>
            <a:solidFill>
              <a:srgbClr val="1CABE2">
                <a:alpha val="100000"/>
              </a:srgbClr>
            </a:solidFill>
          </p:spPr>
          <p:txBody>
            <a:bodyPr/>
            <a:lstStyle/>
            <a:p/>
          </p:txBody>
        </p:sp>
        <p:sp>
          <p:nvSpPr>
            <p:cNvPr id="57" name="rc57"/>
            <p:cNvSpPr/>
            <p:nvPr/>
          </p:nvSpPr>
          <p:spPr>
            <a:xfrm>
              <a:off x="6286731" y="2548665"/>
              <a:ext cx="249522" cy="1554031"/>
            </a:xfrm>
            <a:prstGeom prst="rect">
              <a:avLst/>
            </a:prstGeom>
            <a:solidFill>
              <a:srgbClr val="80BD41">
                <a:alpha val="100000"/>
              </a:srgbClr>
            </a:solidFill>
          </p:spPr>
          <p:txBody>
            <a:bodyPr/>
            <a:lstStyle/>
            <a:p/>
          </p:txBody>
        </p:sp>
        <p:sp>
          <p:nvSpPr>
            <p:cNvPr id="58" name="rc58"/>
            <p:cNvSpPr/>
            <p:nvPr/>
          </p:nvSpPr>
          <p:spPr>
            <a:xfrm>
              <a:off x="6286731" y="2449568"/>
              <a:ext cx="249522" cy="99097"/>
            </a:xfrm>
            <a:prstGeom prst="rect">
              <a:avLst/>
            </a:prstGeom>
            <a:solidFill>
              <a:srgbClr val="1CABE2">
                <a:alpha val="100000"/>
              </a:srgbClr>
            </a:solidFill>
          </p:spPr>
          <p:txBody>
            <a:bodyPr/>
            <a:lstStyle/>
            <a:p/>
          </p:txBody>
        </p:sp>
        <p:sp>
          <p:nvSpPr>
            <p:cNvPr id="59" name="rc59"/>
            <p:cNvSpPr/>
            <p:nvPr/>
          </p:nvSpPr>
          <p:spPr>
            <a:xfrm>
              <a:off x="6563979" y="2574516"/>
              <a:ext cx="249522" cy="1528180"/>
            </a:xfrm>
            <a:prstGeom prst="rect">
              <a:avLst/>
            </a:prstGeom>
            <a:solidFill>
              <a:srgbClr val="80BD41">
                <a:alpha val="100000"/>
              </a:srgbClr>
            </a:solidFill>
          </p:spPr>
          <p:txBody>
            <a:bodyPr/>
            <a:lstStyle/>
            <a:p/>
          </p:txBody>
        </p:sp>
        <p:sp>
          <p:nvSpPr>
            <p:cNvPr id="60" name="rc60"/>
            <p:cNvSpPr/>
            <p:nvPr/>
          </p:nvSpPr>
          <p:spPr>
            <a:xfrm>
              <a:off x="6563979" y="2441631"/>
              <a:ext cx="249522" cy="132885"/>
            </a:xfrm>
            <a:prstGeom prst="rect">
              <a:avLst/>
            </a:prstGeom>
            <a:solidFill>
              <a:srgbClr val="1CABE2">
                <a:alpha val="100000"/>
              </a:srgbClr>
            </a:solidFill>
          </p:spPr>
          <p:txBody>
            <a:bodyPr/>
            <a:lstStyle/>
            <a:p/>
          </p:txBody>
        </p:sp>
        <p:sp>
          <p:nvSpPr>
            <p:cNvPr id="61" name="rc61"/>
            <p:cNvSpPr/>
            <p:nvPr/>
          </p:nvSpPr>
          <p:spPr>
            <a:xfrm>
              <a:off x="6841227" y="2550252"/>
              <a:ext cx="249522" cy="1552444"/>
            </a:xfrm>
            <a:prstGeom prst="rect">
              <a:avLst/>
            </a:prstGeom>
            <a:solidFill>
              <a:srgbClr val="80BD41">
                <a:alpha val="100000"/>
              </a:srgbClr>
            </a:solidFill>
          </p:spPr>
          <p:txBody>
            <a:bodyPr/>
            <a:lstStyle/>
            <a:p/>
          </p:txBody>
        </p:sp>
        <p:sp>
          <p:nvSpPr>
            <p:cNvPr id="62" name="rc62"/>
            <p:cNvSpPr/>
            <p:nvPr/>
          </p:nvSpPr>
          <p:spPr>
            <a:xfrm>
              <a:off x="6841227" y="2433467"/>
              <a:ext cx="249522" cy="116784"/>
            </a:xfrm>
            <a:prstGeom prst="rect">
              <a:avLst/>
            </a:prstGeom>
            <a:solidFill>
              <a:srgbClr val="1CABE2">
                <a:alpha val="100000"/>
              </a:srgbClr>
            </a:solidFill>
          </p:spPr>
          <p:txBody>
            <a:bodyPr/>
            <a:lstStyle/>
            <a:p/>
          </p:txBody>
        </p:sp>
        <p:sp>
          <p:nvSpPr>
            <p:cNvPr id="63" name="rc63"/>
            <p:cNvSpPr/>
            <p:nvPr/>
          </p:nvSpPr>
          <p:spPr>
            <a:xfrm>
              <a:off x="7118474" y="2524401"/>
              <a:ext cx="249522" cy="1578295"/>
            </a:xfrm>
            <a:prstGeom prst="rect">
              <a:avLst/>
            </a:prstGeom>
            <a:solidFill>
              <a:srgbClr val="80BD41">
                <a:alpha val="100000"/>
              </a:srgbClr>
            </a:solidFill>
          </p:spPr>
          <p:txBody>
            <a:bodyPr/>
            <a:lstStyle/>
            <a:p/>
          </p:txBody>
        </p:sp>
        <p:sp>
          <p:nvSpPr>
            <p:cNvPr id="64" name="rc64"/>
            <p:cNvSpPr/>
            <p:nvPr/>
          </p:nvSpPr>
          <p:spPr>
            <a:xfrm>
              <a:off x="7118474" y="2423716"/>
              <a:ext cx="249522" cy="100684"/>
            </a:xfrm>
            <a:prstGeom prst="rect">
              <a:avLst/>
            </a:prstGeom>
            <a:solidFill>
              <a:srgbClr val="1CABE2">
                <a:alpha val="100000"/>
              </a:srgbClr>
            </a:solidFill>
          </p:spPr>
          <p:txBody>
            <a:bodyPr/>
            <a:lstStyle/>
            <a:p/>
          </p:txBody>
        </p:sp>
        <p:sp>
          <p:nvSpPr>
            <p:cNvPr id="65" name="rc65"/>
            <p:cNvSpPr/>
            <p:nvPr/>
          </p:nvSpPr>
          <p:spPr>
            <a:xfrm>
              <a:off x="7395722" y="2587215"/>
              <a:ext cx="249522" cy="1515481"/>
            </a:xfrm>
            <a:prstGeom prst="rect">
              <a:avLst/>
            </a:prstGeom>
            <a:solidFill>
              <a:srgbClr val="80BD41">
                <a:alpha val="100000"/>
              </a:srgbClr>
            </a:solidFill>
          </p:spPr>
          <p:txBody>
            <a:bodyPr/>
            <a:lstStyle/>
            <a:p/>
          </p:txBody>
        </p:sp>
        <p:sp>
          <p:nvSpPr>
            <p:cNvPr id="66" name="rc66"/>
            <p:cNvSpPr/>
            <p:nvPr/>
          </p:nvSpPr>
          <p:spPr>
            <a:xfrm>
              <a:off x="7395722" y="2418954"/>
              <a:ext cx="249522" cy="168260"/>
            </a:xfrm>
            <a:prstGeom prst="rect">
              <a:avLst/>
            </a:prstGeom>
            <a:solidFill>
              <a:srgbClr val="1CABE2">
                <a:alpha val="100000"/>
              </a:srgbClr>
            </a:solidFill>
          </p:spPr>
          <p:txBody>
            <a:bodyPr/>
            <a:lstStyle/>
            <a:p/>
          </p:txBody>
        </p:sp>
        <p:sp>
          <p:nvSpPr>
            <p:cNvPr id="67" name="rc67"/>
            <p:cNvSpPr/>
            <p:nvPr/>
          </p:nvSpPr>
          <p:spPr>
            <a:xfrm>
              <a:off x="7672970" y="2608531"/>
              <a:ext cx="249522" cy="1494165"/>
            </a:xfrm>
            <a:prstGeom prst="rect">
              <a:avLst/>
            </a:prstGeom>
            <a:solidFill>
              <a:srgbClr val="80BD41">
                <a:alpha val="100000"/>
              </a:srgbClr>
            </a:solidFill>
          </p:spPr>
          <p:txBody>
            <a:bodyPr/>
            <a:lstStyle/>
            <a:p/>
          </p:txBody>
        </p:sp>
        <p:sp>
          <p:nvSpPr>
            <p:cNvPr id="68" name="rc68"/>
            <p:cNvSpPr/>
            <p:nvPr/>
          </p:nvSpPr>
          <p:spPr>
            <a:xfrm>
              <a:off x="7672970" y="2404895"/>
              <a:ext cx="249522" cy="203636"/>
            </a:xfrm>
            <a:prstGeom prst="rect">
              <a:avLst/>
            </a:prstGeom>
            <a:solidFill>
              <a:srgbClr val="1CABE2">
                <a:alpha val="100000"/>
              </a:srgbClr>
            </a:solidFill>
          </p:spPr>
          <p:txBody>
            <a:bodyPr/>
            <a:lstStyle/>
            <a:p/>
          </p:txBody>
        </p:sp>
        <p:sp>
          <p:nvSpPr>
            <p:cNvPr id="69" name="rc69"/>
            <p:cNvSpPr/>
            <p:nvPr/>
          </p:nvSpPr>
          <p:spPr>
            <a:xfrm>
              <a:off x="7950217" y="2730305"/>
              <a:ext cx="249522" cy="1372391"/>
            </a:xfrm>
            <a:prstGeom prst="rect">
              <a:avLst/>
            </a:prstGeom>
            <a:solidFill>
              <a:srgbClr val="80BD41">
                <a:alpha val="100000"/>
              </a:srgbClr>
            </a:solidFill>
          </p:spPr>
          <p:txBody>
            <a:bodyPr/>
            <a:lstStyle/>
            <a:p/>
          </p:txBody>
        </p:sp>
        <p:sp>
          <p:nvSpPr>
            <p:cNvPr id="70" name="rc70"/>
            <p:cNvSpPr/>
            <p:nvPr/>
          </p:nvSpPr>
          <p:spPr>
            <a:xfrm>
              <a:off x="7950217" y="2365437"/>
              <a:ext cx="249522" cy="364867"/>
            </a:xfrm>
            <a:prstGeom prst="rect">
              <a:avLst/>
            </a:prstGeom>
            <a:solidFill>
              <a:srgbClr val="1CABE2">
                <a:alpha val="100000"/>
              </a:srgbClr>
            </a:solidFill>
          </p:spPr>
          <p:txBody>
            <a:bodyPr/>
            <a:lstStyle/>
            <a:p/>
          </p:txBody>
        </p:sp>
        <p:sp>
          <p:nvSpPr>
            <p:cNvPr id="71" name="pl71"/>
            <p:cNvSpPr/>
            <p:nvPr/>
          </p:nvSpPr>
          <p:spPr>
            <a:xfrm>
              <a:off x="1421035" y="1265506"/>
              <a:ext cx="6653943" cy="550067"/>
            </a:xfrm>
            <a:custGeom>
              <a:avLst/>
              <a:pathLst>
                <a:path w="6653943" h="550067">
                  <a:moveTo>
                    <a:pt x="0" y="231607"/>
                  </a:moveTo>
                  <a:lnTo>
                    <a:pt x="277247" y="289509"/>
                  </a:lnTo>
                  <a:lnTo>
                    <a:pt x="554495" y="347411"/>
                  </a:lnTo>
                  <a:lnTo>
                    <a:pt x="831742" y="318460"/>
                  </a:lnTo>
                  <a:lnTo>
                    <a:pt x="1108990" y="289509"/>
                  </a:lnTo>
                  <a:lnTo>
                    <a:pt x="1386238" y="144754"/>
                  </a:lnTo>
                  <a:lnTo>
                    <a:pt x="1663485" y="202656"/>
                  </a:lnTo>
                  <a:lnTo>
                    <a:pt x="1940733" y="289509"/>
                  </a:lnTo>
                  <a:lnTo>
                    <a:pt x="2217981" y="289509"/>
                  </a:lnTo>
                  <a:lnTo>
                    <a:pt x="2495228" y="318460"/>
                  </a:lnTo>
                  <a:lnTo>
                    <a:pt x="2772476" y="318460"/>
                  </a:lnTo>
                  <a:lnTo>
                    <a:pt x="3049724" y="289509"/>
                  </a:lnTo>
                  <a:lnTo>
                    <a:pt x="3326971" y="260558"/>
                  </a:lnTo>
                  <a:lnTo>
                    <a:pt x="3604219" y="115803"/>
                  </a:lnTo>
                  <a:lnTo>
                    <a:pt x="3881467" y="173705"/>
                  </a:lnTo>
                  <a:lnTo>
                    <a:pt x="4158714" y="0"/>
                  </a:lnTo>
                  <a:lnTo>
                    <a:pt x="4435962" y="231607"/>
                  </a:lnTo>
                  <a:lnTo>
                    <a:pt x="4713210" y="115803"/>
                  </a:lnTo>
                  <a:lnTo>
                    <a:pt x="4990457" y="115803"/>
                  </a:lnTo>
                  <a:lnTo>
                    <a:pt x="5267705" y="173705"/>
                  </a:lnTo>
                  <a:lnTo>
                    <a:pt x="5544953" y="144754"/>
                  </a:lnTo>
                  <a:lnTo>
                    <a:pt x="5822200" y="115803"/>
                  </a:lnTo>
                  <a:lnTo>
                    <a:pt x="6099448" y="231607"/>
                  </a:lnTo>
                  <a:lnTo>
                    <a:pt x="6376696" y="289509"/>
                  </a:lnTo>
                  <a:lnTo>
                    <a:pt x="6653943" y="550067"/>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3" name="tx73"/>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1329607" y="2717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3" name="tx83"/>
            <p:cNvSpPr/>
            <p:nvPr/>
          </p:nvSpPr>
          <p:spPr>
            <a:xfrm>
              <a:off x="2715845" y="271007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55.4</a:t>
              </a:r>
            </a:p>
          </p:txBody>
        </p:sp>
        <p:sp>
          <p:nvSpPr>
            <p:cNvPr id="84" name="tx84"/>
            <p:cNvSpPr/>
            <p:nvPr/>
          </p:nvSpPr>
          <p:spPr>
            <a:xfrm>
              <a:off x="4102084" y="25299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a:t>
              </a:r>
            </a:p>
          </p:txBody>
        </p:sp>
        <p:sp>
          <p:nvSpPr>
            <p:cNvPr id="85" name="tx85"/>
            <p:cNvSpPr/>
            <p:nvPr/>
          </p:nvSpPr>
          <p:spPr>
            <a:xfrm>
              <a:off x="5488322" y="2362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86" name="tx86"/>
            <p:cNvSpPr/>
            <p:nvPr/>
          </p:nvSpPr>
          <p:spPr>
            <a:xfrm>
              <a:off x="6597312" y="23056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73.2</a:t>
              </a:r>
            </a:p>
          </p:txBody>
        </p:sp>
        <p:sp>
          <p:nvSpPr>
            <p:cNvPr id="87" name="tx87"/>
            <p:cNvSpPr/>
            <p:nvPr/>
          </p:nvSpPr>
          <p:spPr>
            <a:xfrm>
              <a:off x="6874560" y="22974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73.6</a:t>
              </a:r>
            </a:p>
          </p:txBody>
        </p:sp>
        <p:sp>
          <p:nvSpPr>
            <p:cNvPr id="88" name="tx88"/>
            <p:cNvSpPr/>
            <p:nvPr/>
          </p:nvSpPr>
          <p:spPr>
            <a:xfrm>
              <a:off x="7190985" y="2289212"/>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9" name="tx89"/>
            <p:cNvSpPr/>
            <p:nvPr/>
          </p:nvSpPr>
          <p:spPr>
            <a:xfrm>
              <a:off x="7429055" y="22841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0" name="tx90"/>
            <p:cNvSpPr/>
            <p:nvPr/>
          </p:nvSpPr>
          <p:spPr>
            <a:xfrm>
              <a:off x="7706303" y="22687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74.9</a:t>
              </a:r>
            </a:p>
          </p:txBody>
        </p:sp>
        <p:sp>
          <p:nvSpPr>
            <p:cNvPr id="91" name="tx91"/>
            <p:cNvSpPr/>
            <p:nvPr/>
          </p:nvSpPr>
          <p:spPr>
            <a:xfrm>
              <a:off x="7983551" y="2229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76.6</a:t>
              </a:r>
            </a:p>
          </p:txBody>
        </p:sp>
        <p:sp>
          <p:nvSpPr>
            <p:cNvPr id="92" name="pl92"/>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054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a:t>
              </a:r>
            </a:p>
          </p:txBody>
        </p:sp>
        <p:sp>
          <p:nvSpPr>
            <p:cNvPr id="103" name="tx103"/>
            <p:cNvSpPr/>
            <p:nvPr/>
          </p:nvSpPr>
          <p:spPr>
            <a:xfrm>
              <a:off x="1355732" y="288205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04" name="tx104"/>
            <p:cNvSpPr/>
            <p:nvPr/>
          </p:nvSpPr>
          <p:spPr>
            <a:xfrm>
              <a:off x="2715845" y="34831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05" name="tx105"/>
            <p:cNvSpPr/>
            <p:nvPr/>
          </p:nvSpPr>
          <p:spPr>
            <a:xfrm>
              <a:off x="2741971" y="28546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06" name="tx106"/>
            <p:cNvSpPr/>
            <p:nvPr/>
          </p:nvSpPr>
          <p:spPr>
            <a:xfrm>
              <a:off x="4102084" y="3442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07" name="tx107"/>
            <p:cNvSpPr/>
            <p:nvPr/>
          </p:nvSpPr>
          <p:spPr>
            <a:xfrm>
              <a:off x="4128209" y="27242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08" name="tx108"/>
            <p:cNvSpPr/>
            <p:nvPr/>
          </p:nvSpPr>
          <p:spPr>
            <a:xfrm>
              <a:off x="5488322" y="32816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a:t>
              </a:r>
            </a:p>
          </p:txBody>
        </p:sp>
        <p:sp>
          <p:nvSpPr>
            <p:cNvPr id="109" name="tx109"/>
            <p:cNvSpPr/>
            <p:nvPr/>
          </p:nvSpPr>
          <p:spPr>
            <a:xfrm>
              <a:off x="5514447" y="24807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6597312" y="3303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11" name="tx111"/>
            <p:cNvSpPr/>
            <p:nvPr/>
          </p:nvSpPr>
          <p:spPr>
            <a:xfrm>
              <a:off x="6623438" y="24730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2" name="tx112"/>
            <p:cNvSpPr/>
            <p:nvPr/>
          </p:nvSpPr>
          <p:spPr>
            <a:xfrm>
              <a:off x="6874560" y="3291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13" name="tx113"/>
            <p:cNvSpPr/>
            <p:nvPr/>
          </p:nvSpPr>
          <p:spPr>
            <a:xfrm>
              <a:off x="6900686" y="24568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4" name="tx114"/>
            <p:cNvSpPr/>
            <p:nvPr/>
          </p:nvSpPr>
          <p:spPr>
            <a:xfrm>
              <a:off x="7151808" y="32785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69.6</a:t>
              </a:r>
            </a:p>
          </p:txBody>
        </p:sp>
        <p:sp>
          <p:nvSpPr>
            <p:cNvPr id="115" name="tx115"/>
            <p:cNvSpPr/>
            <p:nvPr/>
          </p:nvSpPr>
          <p:spPr>
            <a:xfrm>
              <a:off x="7177933" y="244043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6" name="tx116"/>
            <p:cNvSpPr/>
            <p:nvPr/>
          </p:nvSpPr>
          <p:spPr>
            <a:xfrm>
              <a:off x="7429055" y="33099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66.8</a:t>
              </a:r>
            </a:p>
          </p:txBody>
        </p:sp>
        <p:sp>
          <p:nvSpPr>
            <p:cNvPr id="117" name="tx117"/>
            <p:cNvSpPr/>
            <p:nvPr/>
          </p:nvSpPr>
          <p:spPr>
            <a:xfrm>
              <a:off x="7455181" y="246945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8" name="tx118"/>
            <p:cNvSpPr/>
            <p:nvPr/>
          </p:nvSpPr>
          <p:spPr>
            <a:xfrm>
              <a:off x="7706303" y="33205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19" name="tx119"/>
            <p:cNvSpPr/>
            <p:nvPr/>
          </p:nvSpPr>
          <p:spPr>
            <a:xfrm>
              <a:off x="7771605" y="247166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20" name="tx120"/>
            <p:cNvSpPr/>
            <p:nvPr/>
          </p:nvSpPr>
          <p:spPr>
            <a:xfrm>
              <a:off x="7983551" y="33814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21" name="tx121"/>
            <p:cNvSpPr/>
            <p:nvPr/>
          </p:nvSpPr>
          <p:spPr>
            <a:xfrm>
              <a:off x="7983551" y="25128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167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829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2000-2024</a:t>
              </a:r>
            </a:p>
          </p:txBody>
        </p:sp>
        <p:sp>
          <p:nvSpPr>
            <p:cNvPr id="150" name="pl150"/>
            <p:cNvSpPr/>
            <p:nvPr/>
          </p:nvSpPr>
          <p:spPr>
            <a:xfrm>
              <a:off x="21545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8712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5878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3045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129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295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4461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1628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784217" cy="167191"/>
            </a:xfrm>
            <a:prstGeom prst="rect">
              <a:avLst/>
            </a:prstGeom>
            <a:solidFill>
              <a:srgbClr val="80BD41">
                <a:alpha val="100000"/>
              </a:srgbClr>
            </a:solidFill>
          </p:spPr>
          <p:txBody>
            <a:bodyPr/>
            <a:lstStyle/>
            <a:p/>
          </p:txBody>
        </p:sp>
        <p:sp>
          <p:nvSpPr>
            <p:cNvPr id="163" name="rc163"/>
            <p:cNvSpPr/>
            <p:nvPr/>
          </p:nvSpPr>
          <p:spPr>
            <a:xfrm>
              <a:off x="7080491" y="5889059"/>
              <a:ext cx="502975" cy="167191"/>
            </a:xfrm>
            <a:prstGeom prst="rect">
              <a:avLst/>
            </a:prstGeom>
            <a:solidFill>
              <a:srgbClr val="1CABE2">
                <a:alpha val="100000"/>
              </a:srgbClr>
            </a:solidFill>
          </p:spPr>
          <p:txBody>
            <a:bodyPr/>
            <a:lstStyle/>
            <a:p/>
          </p:txBody>
        </p:sp>
        <p:sp>
          <p:nvSpPr>
            <p:cNvPr id="164" name="rc164"/>
            <p:cNvSpPr/>
            <p:nvPr/>
          </p:nvSpPr>
          <p:spPr>
            <a:xfrm>
              <a:off x="1296273" y="5680069"/>
              <a:ext cx="5655469" cy="167191"/>
            </a:xfrm>
            <a:prstGeom prst="rect">
              <a:avLst/>
            </a:prstGeom>
            <a:solidFill>
              <a:srgbClr val="80BD41">
                <a:alpha val="100000"/>
              </a:srgbClr>
            </a:solidFill>
          </p:spPr>
          <p:txBody>
            <a:bodyPr/>
            <a:lstStyle/>
            <a:p/>
          </p:txBody>
        </p:sp>
        <p:sp>
          <p:nvSpPr>
            <p:cNvPr id="165" name="rc165"/>
            <p:cNvSpPr/>
            <p:nvPr/>
          </p:nvSpPr>
          <p:spPr>
            <a:xfrm>
              <a:off x="6951743" y="5680069"/>
              <a:ext cx="770771" cy="167191"/>
            </a:xfrm>
            <a:prstGeom prst="rect">
              <a:avLst/>
            </a:prstGeom>
            <a:solidFill>
              <a:srgbClr val="1CABE2">
                <a:alpha val="100000"/>
              </a:srgbClr>
            </a:solidFill>
          </p:spPr>
          <p:txBody>
            <a:bodyPr/>
            <a:lstStyle/>
            <a:p/>
          </p:txBody>
        </p:sp>
        <p:sp>
          <p:nvSpPr>
            <p:cNvPr id="166" name="rc166"/>
            <p:cNvSpPr/>
            <p:nvPr/>
          </p:nvSpPr>
          <p:spPr>
            <a:xfrm>
              <a:off x="1296273" y="5471080"/>
              <a:ext cx="5194551" cy="167191"/>
            </a:xfrm>
            <a:prstGeom prst="rect">
              <a:avLst/>
            </a:prstGeom>
            <a:solidFill>
              <a:srgbClr val="80BD41">
                <a:alpha val="100000"/>
              </a:srgbClr>
            </a:solidFill>
          </p:spPr>
          <p:txBody>
            <a:bodyPr/>
            <a:lstStyle/>
            <a:p/>
          </p:txBody>
        </p:sp>
        <p:sp>
          <p:nvSpPr>
            <p:cNvPr id="167" name="rc167"/>
            <p:cNvSpPr/>
            <p:nvPr/>
          </p:nvSpPr>
          <p:spPr>
            <a:xfrm>
              <a:off x="6490825" y="5471080"/>
              <a:ext cx="1381036" cy="167191"/>
            </a:xfrm>
            <a:prstGeom prst="rect">
              <a:avLst/>
            </a:prstGeom>
            <a:solidFill>
              <a:srgbClr val="1CABE2">
                <a:alpha val="100000"/>
              </a:srgbClr>
            </a:solidFill>
          </p:spPr>
          <p:txBody>
            <a:bodyPr/>
            <a:lstStyle/>
            <a:p/>
          </p:txBody>
        </p:sp>
        <p:sp>
          <p:nvSpPr>
            <p:cNvPr id="168" name="tx168"/>
            <p:cNvSpPr/>
            <p:nvPr/>
          </p:nvSpPr>
          <p:spPr>
            <a:xfrm>
              <a:off x="7785299"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73.2</a:t>
              </a:r>
            </a:p>
          </p:txBody>
        </p:sp>
        <p:sp>
          <p:nvSpPr>
            <p:cNvPr id="169" name="tx169"/>
            <p:cNvSpPr/>
            <p:nvPr/>
          </p:nvSpPr>
          <p:spPr>
            <a:xfrm>
              <a:off x="793220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74.9</a:t>
              </a:r>
            </a:p>
          </p:txBody>
        </p:sp>
        <p:sp>
          <p:nvSpPr>
            <p:cNvPr id="170" name="tx170"/>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76.6</a:t>
              </a:r>
            </a:p>
          </p:txBody>
        </p:sp>
        <p:sp>
          <p:nvSpPr>
            <p:cNvPr id="171" name="tx171"/>
            <p:cNvSpPr/>
            <p:nvPr/>
          </p:nvSpPr>
          <p:spPr>
            <a:xfrm>
              <a:off x="408288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67.4</a:t>
              </a:r>
            </a:p>
          </p:txBody>
        </p:sp>
        <p:sp>
          <p:nvSpPr>
            <p:cNvPr id="172" name="tx172"/>
            <p:cNvSpPr/>
            <p:nvPr/>
          </p:nvSpPr>
          <p:spPr>
            <a:xfrm>
              <a:off x="7256630"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3" name="tx173"/>
            <p:cNvSpPr/>
            <p:nvPr/>
          </p:nvSpPr>
          <p:spPr>
            <a:xfrm>
              <a:off x="401851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65.9</a:t>
              </a:r>
            </a:p>
          </p:txBody>
        </p:sp>
        <p:sp>
          <p:nvSpPr>
            <p:cNvPr id="174" name="tx174"/>
            <p:cNvSpPr/>
            <p:nvPr/>
          </p:nvSpPr>
          <p:spPr>
            <a:xfrm>
              <a:off x="7306984" y="57232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75" name="tx175"/>
            <p:cNvSpPr/>
            <p:nvPr/>
          </p:nvSpPr>
          <p:spPr>
            <a:xfrm>
              <a:off x="378805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60.5</a:t>
              </a:r>
            </a:p>
          </p:txBody>
        </p:sp>
        <p:sp>
          <p:nvSpPr>
            <p:cNvPr id="176" name="tx176"/>
            <p:cNvSpPr/>
            <p:nvPr/>
          </p:nvSpPr>
          <p:spPr>
            <a:xfrm>
              <a:off x="707585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3521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65185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36849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08513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(79%) was lower than in 2019 (92%).
The number of children vaccinated with DTP1 decreased 10% compared to in 2019.
The number of surviving infants increased approximately 5%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Namibia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571405"/>
            </a:xfrm>
            <a:custGeom>
              <a:avLst/>
              <a:pathLst>
                <a:path w="3397293" h="571405">
                  <a:moveTo>
                    <a:pt x="0" y="428553"/>
                  </a:moveTo>
                  <a:lnTo>
                    <a:pt x="141553" y="457124"/>
                  </a:lnTo>
                  <a:lnTo>
                    <a:pt x="283107" y="485694"/>
                  </a:lnTo>
                  <a:lnTo>
                    <a:pt x="424661" y="428553"/>
                  </a:lnTo>
                  <a:lnTo>
                    <a:pt x="566215" y="371413"/>
                  </a:lnTo>
                  <a:lnTo>
                    <a:pt x="707769" y="228562"/>
                  </a:lnTo>
                  <a:lnTo>
                    <a:pt x="849323" y="228562"/>
                  </a:lnTo>
                  <a:lnTo>
                    <a:pt x="990877" y="228562"/>
                  </a:lnTo>
                  <a:lnTo>
                    <a:pt x="1132431" y="314272"/>
                  </a:lnTo>
                  <a:lnTo>
                    <a:pt x="1273984" y="314272"/>
                  </a:lnTo>
                  <a:lnTo>
                    <a:pt x="1415538" y="314272"/>
                  </a:lnTo>
                  <a:lnTo>
                    <a:pt x="1557092" y="342843"/>
                  </a:lnTo>
                  <a:lnTo>
                    <a:pt x="1698646" y="285702"/>
                  </a:lnTo>
                  <a:lnTo>
                    <a:pt x="1840200" y="142851"/>
                  </a:lnTo>
                  <a:lnTo>
                    <a:pt x="1981754" y="171421"/>
                  </a:lnTo>
                  <a:lnTo>
                    <a:pt x="2123308" y="57140"/>
                  </a:lnTo>
                  <a:lnTo>
                    <a:pt x="2264862" y="257132"/>
                  </a:lnTo>
                  <a:lnTo>
                    <a:pt x="2406416" y="171421"/>
                  </a:lnTo>
                  <a:lnTo>
                    <a:pt x="2547969" y="142851"/>
                  </a:lnTo>
                  <a:lnTo>
                    <a:pt x="2689523" y="199991"/>
                  </a:lnTo>
                  <a:lnTo>
                    <a:pt x="2831077" y="28570"/>
                  </a:lnTo>
                  <a:lnTo>
                    <a:pt x="2972631" y="0"/>
                  </a:lnTo>
                  <a:lnTo>
                    <a:pt x="3114185" y="285702"/>
                  </a:lnTo>
                  <a:lnTo>
                    <a:pt x="3255739" y="314272"/>
                  </a:lnTo>
                  <a:lnTo>
                    <a:pt x="3397293" y="57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571405"/>
            </a:xfrm>
            <a:custGeom>
              <a:avLst/>
              <a:pathLst>
                <a:path w="3397293" h="571405">
                  <a:moveTo>
                    <a:pt x="0" y="428553"/>
                  </a:moveTo>
                  <a:lnTo>
                    <a:pt x="141553" y="457124"/>
                  </a:lnTo>
                  <a:lnTo>
                    <a:pt x="283107" y="485694"/>
                  </a:lnTo>
                  <a:lnTo>
                    <a:pt x="424661" y="428553"/>
                  </a:lnTo>
                  <a:lnTo>
                    <a:pt x="566215" y="371413"/>
                  </a:lnTo>
                  <a:lnTo>
                    <a:pt x="707769" y="228562"/>
                  </a:lnTo>
                  <a:lnTo>
                    <a:pt x="849323" y="228562"/>
                  </a:lnTo>
                  <a:lnTo>
                    <a:pt x="990877" y="228562"/>
                  </a:lnTo>
                  <a:lnTo>
                    <a:pt x="1132431" y="314272"/>
                  </a:lnTo>
                  <a:lnTo>
                    <a:pt x="1273984" y="314272"/>
                  </a:lnTo>
                  <a:lnTo>
                    <a:pt x="1415538" y="314272"/>
                  </a:lnTo>
                  <a:lnTo>
                    <a:pt x="1557092" y="342843"/>
                  </a:lnTo>
                  <a:lnTo>
                    <a:pt x="1698646" y="285702"/>
                  </a:lnTo>
                  <a:lnTo>
                    <a:pt x="1840200" y="142851"/>
                  </a:lnTo>
                  <a:lnTo>
                    <a:pt x="1981754" y="171421"/>
                  </a:lnTo>
                  <a:lnTo>
                    <a:pt x="2123308" y="57140"/>
                  </a:lnTo>
                  <a:lnTo>
                    <a:pt x="2264862" y="257132"/>
                  </a:lnTo>
                  <a:lnTo>
                    <a:pt x="2406416" y="171421"/>
                  </a:lnTo>
                  <a:lnTo>
                    <a:pt x="2547969" y="142851"/>
                  </a:lnTo>
                  <a:lnTo>
                    <a:pt x="2689523" y="199991"/>
                  </a:lnTo>
                  <a:lnTo>
                    <a:pt x="2831077" y="28570"/>
                  </a:lnTo>
                  <a:lnTo>
                    <a:pt x="2972631" y="0"/>
                  </a:lnTo>
                  <a:lnTo>
                    <a:pt x="3114185" y="285702"/>
                  </a:lnTo>
                  <a:lnTo>
                    <a:pt x="3255739" y="314272"/>
                  </a:lnTo>
                  <a:lnTo>
                    <a:pt x="3397293" y="57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571405"/>
            </a:xfrm>
            <a:custGeom>
              <a:avLst/>
              <a:pathLst>
                <a:path w="3397293" h="571405">
                  <a:moveTo>
                    <a:pt x="0" y="428553"/>
                  </a:moveTo>
                  <a:lnTo>
                    <a:pt x="141553" y="457124"/>
                  </a:lnTo>
                  <a:lnTo>
                    <a:pt x="283107" y="485694"/>
                  </a:lnTo>
                  <a:lnTo>
                    <a:pt x="424661" y="428553"/>
                  </a:lnTo>
                  <a:lnTo>
                    <a:pt x="566215" y="371413"/>
                  </a:lnTo>
                  <a:lnTo>
                    <a:pt x="707769" y="228562"/>
                  </a:lnTo>
                  <a:lnTo>
                    <a:pt x="849323" y="228562"/>
                  </a:lnTo>
                  <a:lnTo>
                    <a:pt x="990877" y="228562"/>
                  </a:lnTo>
                  <a:lnTo>
                    <a:pt x="1132431" y="314272"/>
                  </a:lnTo>
                  <a:lnTo>
                    <a:pt x="1273984" y="314272"/>
                  </a:lnTo>
                  <a:lnTo>
                    <a:pt x="1415538" y="314272"/>
                  </a:lnTo>
                  <a:lnTo>
                    <a:pt x="1557092" y="342843"/>
                  </a:lnTo>
                  <a:lnTo>
                    <a:pt x="1698646" y="285702"/>
                  </a:lnTo>
                  <a:lnTo>
                    <a:pt x="1840200" y="142851"/>
                  </a:lnTo>
                  <a:lnTo>
                    <a:pt x="1981754" y="171421"/>
                  </a:lnTo>
                  <a:lnTo>
                    <a:pt x="2123308" y="57140"/>
                  </a:lnTo>
                  <a:lnTo>
                    <a:pt x="2264862" y="257132"/>
                  </a:lnTo>
                  <a:lnTo>
                    <a:pt x="2406416" y="171421"/>
                  </a:lnTo>
                  <a:lnTo>
                    <a:pt x="2547969" y="142851"/>
                  </a:lnTo>
                  <a:lnTo>
                    <a:pt x="2689523" y="199991"/>
                  </a:lnTo>
                  <a:lnTo>
                    <a:pt x="2831077" y="28570"/>
                  </a:lnTo>
                  <a:lnTo>
                    <a:pt x="2972631" y="0"/>
                  </a:lnTo>
                  <a:lnTo>
                    <a:pt x="3114185" y="285702"/>
                  </a:lnTo>
                  <a:lnTo>
                    <a:pt x="3255739" y="314272"/>
                  </a:lnTo>
                  <a:lnTo>
                    <a:pt x="3397293" y="57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2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57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70" y="483177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60" name="tx60"/>
            <p:cNvSpPr/>
            <p:nvPr/>
          </p:nvSpPr>
          <p:spPr>
            <a:xfrm>
              <a:off x="282822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67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604" y="472419"/>
              <a:ext cx="25160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Namibia, 2000-2024</a:t>
              </a:r>
            </a:p>
          </p:txBody>
        </p:sp>
        <p:sp>
          <p:nvSpPr>
            <p:cNvPr id="63" name="pl63"/>
            <p:cNvSpPr/>
            <p:nvPr/>
          </p:nvSpPr>
          <p:spPr>
            <a:xfrm>
              <a:off x="5267799" y="34601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93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38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278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547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440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4332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1621554"/>
            </a:xfrm>
            <a:custGeom>
              <a:avLst/>
              <a:pathLst>
                <a:path w="3397293" h="1621554">
                  <a:moveTo>
                    <a:pt x="0" y="1216166"/>
                  </a:moveTo>
                  <a:lnTo>
                    <a:pt x="141553" y="1297243"/>
                  </a:lnTo>
                  <a:lnTo>
                    <a:pt x="283107" y="1378321"/>
                  </a:lnTo>
                  <a:lnTo>
                    <a:pt x="424661" y="1216166"/>
                  </a:lnTo>
                  <a:lnTo>
                    <a:pt x="566215" y="1054010"/>
                  </a:lnTo>
                  <a:lnTo>
                    <a:pt x="707769" y="648621"/>
                  </a:lnTo>
                  <a:lnTo>
                    <a:pt x="849323" y="648621"/>
                  </a:lnTo>
                  <a:lnTo>
                    <a:pt x="990877" y="648621"/>
                  </a:lnTo>
                  <a:lnTo>
                    <a:pt x="1132431" y="891855"/>
                  </a:lnTo>
                  <a:lnTo>
                    <a:pt x="1273984" y="891855"/>
                  </a:lnTo>
                  <a:lnTo>
                    <a:pt x="1415538" y="891855"/>
                  </a:lnTo>
                  <a:lnTo>
                    <a:pt x="1557092" y="972932"/>
                  </a:lnTo>
                  <a:lnTo>
                    <a:pt x="1698646" y="810777"/>
                  </a:lnTo>
                  <a:lnTo>
                    <a:pt x="1840200" y="405388"/>
                  </a:lnTo>
                  <a:lnTo>
                    <a:pt x="1981754" y="486466"/>
                  </a:lnTo>
                  <a:lnTo>
                    <a:pt x="2123308" y="162155"/>
                  </a:lnTo>
                  <a:lnTo>
                    <a:pt x="2264862" y="729699"/>
                  </a:lnTo>
                  <a:lnTo>
                    <a:pt x="2406416" y="486466"/>
                  </a:lnTo>
                  <a:lnTo>
                    <a:pt x="2547969" y="405388"/>
                  </a:lnTo>
                  <a:lnTo>
                    <a:pt x="2689523" y="567544"/>
                  </a:lnTo>
                  <a:lnTo>
                    <a:pt x="2831077" y="81077"/>
                  </a:lnTo>
                  <a:lnTo>
                    <a:pt x="2972631" y="0"/>
                  </a:lnTo>
                  <a:lnTo>
                    <a:pt x="3114185" y="810777"/>
                  </a:lnTo>
                  <a:lnTo>
                    <a:pt x="3255739" y="891855"/>
                  </a:lnTo>
                  <a:lnTo>
                    <a:pt x="3397293" y="162155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244005"/>
              <a:ext cx="3397293" cy="1135088"/>
            </a:xfrm>
            <a:custGeom>
              <a:avLst/>
              <a:pathLst>
                <a:path w="3397293" h="1135088">
                  <a:moveTo>
                    <a:pt x="0" y="1135088"/>
                  </a:moveTo>
                  <a:lnTo>
                    <a:pt x="141553" y="1135088"/>
                  </a:lnTo>
                  <a:lnTo>
                    <a:pt x="283107" y="1135088"/>
                  </a:lnTo>
                  <a:lnTo>
                    <a:pt x="424661" y="972932"/>
                  </a:lnTo>
                  <a:lnTo>
                    <a:pt x="566215" y="810777"/>
                  </a:lnTo>
                  <a:lnTo>
                    <a:pt x="707769" y="729699"/>
                  </a:lnTo>
                  <a:lnTo>
                    <a:pt x="849323" y="648621"/>
                  </a:lnTo>
                  <a:lnTo>
                    <a:pt x="990877" y="648621"/>
                  </a:lnTo>
                  <a:lnTo>
                    <a:pt x="1132431" y="405388"/>
                  </a:lnTo>
                  <a:lnTo>
                    <a:pt x="1273984" y="243233"/>
                  </a:lnTo>
                  <a:lnTo>
                    <a:pt x="1415538" y="243233"/>
                  </a:lnTo>
                  <a:lnTo>
                    <a:pt x="1557092" y="162155"/>
                  </a:lnTo>
                  <a:lnTo>
                    <a:pt x="1698646" y="162155"/>
                  </a:lnTo>
                  <a:lnTo>
                    <a:pt x="1840200" y="243233"/>
                  </a:lnTo>
                  <a:lnTo>
                    <a:pt x="1981754" y="162155"/>
                  </a:lnTo>
                  <a:lnTo>
                    <a:pt x="2123308" y="81077"/>
                  </a:lnTo>
                  <a:lnTo>
                    <a:pt x="2264862" y="0"/>
                  </a:lnTo>
                  <a:lnTo>
                    <a:pt x="2406416" y="0"/>
                  </a:lnTo>
                  <a:lnTo>
                    <a:pt x="2547969" y="0"/>
                  </a:lnTo>
                  <a:lnTo>
                    <a:pt x="2689523" y="0"/>
                  </a:lnTo>
                  <a:lnTo>
                    <a:pt x="2831077" y="243233"/>
                  </a:lnTo>
                  <a:lnTo>
                    <a:pt x="2972631" y="324310"/>
                  </a:lnTo>
                  <a:lnTo>
                    <a:pt x="3114185" y="81077"/>
                  </a:lnTo>
                  <a:lnTo>
                    <a:pt x="3255739" y="162155"/>
                  </a:lnTo>
                  <a:lnTo>
                    <a:pt x="3397293" y="8107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244005"/>
              <a:ext cx="3397293" cy="1621554"/>
            </a:xfrm>
            <a:custGeom>
              <a:avLst/>
              <a:pathLst>
                <a:path w="3397293" h="1621554">
                  <a:moveTo>
                    <a:pt x="0" y="1621554"/>
                  </a:moveTo>
                  <a:lnTo>
                    <a:pt x="141553" y="1378321"/>
                  </a:lnTo>
                  <a:lnTo>
                    <a:pt x="283107" y="1297243"/>
                  </a:lnTo>
                  <a:lnTo>
                    <a:pt x="424661" y="1135088"/>
                  </a:lnTo>
                  <a:lnTo>
                    <a:pt x="566215" y="1054010"/>
                  </a:lnTo>
                  <a:lnTo>
                    <a:pt x="707769" y="891855"/>
                  </a:lnTo>
                  <a:lnTo>
                    <a:pt x="849323" y="729699"/>
                  </a:lnTo>
                  <a:lnTo>
                    <a:pt x="990877" y="648621"/>
                  </a:lnTo>
                  <a:lnTo>
                    <a:pt x="1132431" y="567544"/>
                  </a:lnTo>
                  <a:lnTo>
                    <a:pt x="1273984" y="405388"/>
                  </a:lnTo>
                  <a:lnTo>
                    <a:pt x="1415538" y="243233"/>
                  </a:lnTo>
                  <a:lnTo>
                    <a:pt x="1557092" y="162155"/>
                  </a:lnTo>
                  <a:lnTo>
                    <a:pt x="1698646" y="243233"/>
                  </a:lnTo>
                  <a:lnTo>
                    <a:pt x="1840200" y="243233"/>
                  </a:lnTo>
                  <a:lnTo>
                    <a:pt x="1981754" y="81077"/>
                  </a:lnTo>
                  <a:lnTo>
                    <a:pt x="2123308" y="81077"/>
                  </a:lnTo>
                  <a:lnTo>
                    <a:pt x="2264862" y="81077"/>
                  </a:lnTo>
                  <a:lnTo>
                    <a:pt x="2406416" y="81077"/>
                  </a:lnTo>
                  <a:lnTo>
                    <a:pt x="2547969" y="0"/>
                  </a:lnTo>
                  <a:lnTo>
                    <a:pt x="2689523" y="0"/>
                  </a:lnTo>
                  <a:lnTo>
                    <a:pt x="2831077" y="162155"/>
                  </a:lnTo>
                  <a:lnTo>
                    <a:pt x="2972631" y="243233"/>
                  </a:lnTo>
                  <a:lnTo>
                    <a:pt x="3114185" y="243233"/>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24400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1621554"/>
            </a:xfrm>
            <a:custGeom>
              <a:avLst/>
              <a:pathLst>
                <a:path w="3397293" h="1621554">
                  <a:moveTo>
                    <a:pt x="0" y="1216166"/>
                  </a:moveTo>
                  <a:lnTo>
                    <a:pt x="141553" y="1297243"/>
                  </a:lnTo>
                  <a:lnTo>
                    <a:pt x="283107" y="1378321"/>
                  </a:lnTo>
                  <a:lnTo>
                    <a:pt x="424661" y="1216166"/>
                  </a:lnTo>
                  <a:lnTo>
                    <a:pt x="566215" y="1054010"/>
                  </a:lnTo>
                  <a:lnTo>
                    <a:pt x="707769" y="648621"/>
                  </a:lnTo>
                  <a:lnTo>
                    <a:pt x="849323" y="648621"/>
                  </a:lnTo>
                  <a:lnTo>
                    <a:pt x="990877" y="648621"/>
                  </a:lnTo>
                  <a:lnTo>
                    <a:pt x="1132431" y="891855"/>
                  </a:lnTo>
                  <a:lnTo>
                    <a:pt x="1273984" y="891855"/>
                  </a:lnTo>
                  <a:lnTo>
                    <a:pt x="1415538" y="891855"/>
                  </a:lnTo>
                  <a:lnTo>
                    <a:pt x="1557092" y="972932"/>
                  </a:lnTo>
                  <a:lnTo>
                    <a:pt x="1698646" y="810777"/>
                  </a:lnTo>
                  <a:lnTo>
                    <a:pt x="1840200" y="405388"/>
                  </a:lnTo>
                  <a:lnTo>
                    <a:pt x="1981754" y="486466"/>
                  </a:lnTo>
                  <a:lnTo>
                    <a:pt x="2123308" y="162155"/>
                  </a:lnTo>
                  <a:lnTo>
                    <a:pt x="2264862" y="729699"/>
                  </a:lnTo>
                  <a:lnTo>
                    <a:pt x="2406416" y="486466"/>
                  </a:lnTo>
                  <a:lnTo>
                    <a:pt x="2547969" y="405388"/>
                  </a:lnTo>
                  <a:lnTo>
                    <a:pt x="2689523" y="567544"/>
                  </a:lnTo>
                  <a:lnTo>
                    <a:pt x="2831077" y="81077"/>
                  </a:lnTo>
                  <a:lnTo>
                    <a:pt x="2972631" y="0"/>
                  </a:lnTo>
                  <a:lnTo>
                    <a:pt x="3114185" y="810777"/>
                  </a:lnTo>
                  <a:lnTo>
                    <a:pt x="3255739" y="891855"/>
                  </a:lnTo>
                  <a:lnTo>
                    <a:pt x="3397293" y="162155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222426"/>
              <a:ext cx="0" cy="1670201"/>
            </a:xfrm>
            <a:custGeom>
              <a:avLst/>
              <a:pathLst>
                <a:path w="0" h="1670201">
                  <a:moveTo>
                    <a:pt x="0" y="167020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222426"/>
              <a:ext cx="0" cy="1102657"/>
            </a:xfrm>
            <a:custGeom>
              <a:avLst/>
              <a:pathLst>
                <a:path w="0" h="1102657">
                  <a:moveTo>
                    <a:pt x="0" y="110265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222426"/>
              <a:ext cx="0" cy="1345890"/>
            </a:xfrm>
            <a:custGeom>
              <a:avLst/>
              <a:pathLst>
                <a:path w="0" h="1345890">
                  <a:moveTo>
                    <a:pt x="0" y="13458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222426"/>
              <a:ext cx="0" cy="616190"/>
            </a:xfrm>
            <a:custGeom>
              <a:avLst/>
              <a:pathLst>
                <a:path w="0" h="616190">
                  <a:moveTo>
                    <a:pt x="0" y="6161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222426"/>
              <a:ext cx="0" cy="1021579"/>
            </a:xfrm>
            <a:custGeom>
              <a:avLst/>
              <a:pathLst>
                <a:path w="0" h="1021579">
                  <a:moveTo>
                    <a:pt x="0" y="10215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222426"/>
              <a:ext cx="0" cy="1345890"/>
            </a:xfrm>
            <a:custGeom>
              <a:avLst/>
              <a:pathLst>
                <a:path w="0" h="1345890">
                  <a:moveTo>
                    <a:pt x="0" y="13458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222426"/>
              <a:ext cx="0" cy="2075590"/>
            </a:xfrm>
            <a:custGeom>
              <a:avLst/>
              <a:pathLst>
                <a:path w="0" h="2075590">
                  <a:moveTo>
                    <a:pt x="0" y="20755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1621554"/>
            </a:xfrm>
            <a:custGeom>
              <a:avLst/>
              <a:pathLst>
                <a:path w="3397293" h="1621554">
                  <a:moveTo>
                    <a:pt x="0" y="1216166"/>
                  </a:moveTo>
                  <a:lnTo>
                    <a:pt x="141553" y="1297243"/>
                  </a:lnTo>
                  <a:lnTo>
                    <a:pt x="283107" y="1378321"/>
                  </a:lnTo>
                  <a:lnTo>
                    <a:pt x="424661" y="1216166"/>
                  </a:lnTo>
                  <a:lnTo>
                    <a:pt x="566215" y="1054010"/>
                  </a:lnTo>
                  <a:lnTo>
                    <a:pt x="707769" y="648621"/>
                  </a:lnTo>
                  <a:lnTo>
                    <a:pt x="849323" y="648621"/>
                  </a:lnTo>
                  <a:lnTo>
                    <a:pt x="990877" y="648621"/>
                  </a:lnTo>
                  <a:lnTo>
                    <a:pt x="1132431" y="891855"/>
                  </a:lnTo>
                  <a:lnTo>
                    <a:pt x="1273984" y="891855"/>
                  </a:lnTo>
                  <a:lnTo>
                    <a:pt x="1415538" y="891855"/>
                  </a:lnTo>
                  <a:lnTo>
                    <a:pt x="1557092" y="972932"/>
                  </a:lnTo>
                  <a:lnTo>
                    <a:pt x="1698646" y="810777"/>
                  </a:lnTo>
                  <a:lnTo>
                    <a:pt x="1840200" y="405388"/>
                  </a:lnTo>
                  <a:lnTo>
                    <a:pt x="1981754" y="486466"/>
                  </a:lnTo>
                  <a:lnTo>
                    <a:pt x="2123308" y="162155"/>
                  </a:lnTo>
                  <a:lnTo>
                    <a:pt x="2264862" y="729699"/>
                  </a:lnTo>
                  <a:lnTo>
                    <a:pt x="2406416" y="486466"/>
                  </a:lnTo>
                  <a:lnTo>
                    <a:pt x="2547969" y="405388"/>
                  </a:lnTo>
                  <a:lnTo>
                    <a:pt x="2689523" y="567544"/>
                  </a:lnTo>
                  <a:lnTo>
                    <a:pt x="2831077" y="81077"/>
                  </a:lnTo>
                  <a:lnTo>
                    <a:pt x="2972631" y="0"/>
                  </a:lnTo>
                  <a:lnTo>
                    <a:pt x="3114185" y="810777"/>
                  </a:lnTo>
                  <a:lnTo>
                    <a:pt x="3255739" y="891855"/>
                  </a:lnTo>
                  <a:lnTo>
                    <a:pt x="3397293" y="1621554"/>
                  </a:lnTo>
                </a:path>
              </a:pathLst>
            </a:custGeom>
            <a:ln w="27101" cap="flat">
              <a:solidFill>
                <a:srgbClr val="0058AB">
                  <a:alpha val="100000"/>
                </a:srgbClr>
              </a:solidFill>
              <a:prstDash val="solid"/>
              <a:round/>
            </a:ln>
          </p:spPr>
          <p:txBody>
            <a:bodyPr/>
            <a:lstStyle/>
            <a:p/>
          </p:txBody>
        </p:sp>
        <p:sp>
          <p:nvSpPr>
            <p:cNvPr id="91" name="tx91"/>
            <p:cNvSpPr/>
            <p:nvPr/>
          </p:nvSpPr>
          <p:spPr>
            <a:xfrm>
              <a:off x="5389469" y="114955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097238" y="1150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5008" y="115119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530827" y="11509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097042" y="1149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15119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56617" y="114950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8" name="tx98"/>
            <p:cNvSpPr/>
            <p:nvPr/>
          </p:nvSpPr>
          <p:spPr>
            <a:xfrm>
              <a:off x="8902429" y="22859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2035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026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1918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3811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778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02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3869" y="483177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117" name="tx117"/>
            <p:cNvSpPr/>
            <p:nvPr/>
          </p:nvSpPr>
          <p:spPr>
            <a:xfrm>
              <a:off x="71449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0737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362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743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124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505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552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934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315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696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3500866" cy="149993"/>
            </a:xfrm>
            <a:prstGeom prst="rect">
              <a:avLst/>
            </a:prstGeom>
            <a:solidFill>
              <a:srgbClr val="1CABE2">
                <a:alpha val="80000"/>
              </a:srgbClr>
            </a:solidFill>
          </p:spPr>
          <p:txBody>
            <a:bodyPr/>
            <a:lstStyle/>
            <a:p/>
          </p:txBody>
        </p:sp>
        <p:sp>
          <p:nvSpPr>
            <p:cNvPr id="133" name="rc133"/>
            <p:cNvSpPr/>
            <p:nvPr/>
          </p:nvSpPr>
          <p:spPr>
            <a:xfrm>
              <a:off x="1317178" y="5637654"/>
              <a:ext cx="4679463"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056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456611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640422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82423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Namibia (74%) was 11 percentage points lower than the global average (85%) and 5 percentage points lower than the average across all ESAR countries (79%).
National DTP3 coverage was 13 percentage points lower than in 2019 (87%).
This equates to 20,000 un- and undervaccinated children in 2024 compared to 10,000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Namibia ranked number 7 out of 21 countries for lowest DTP3 coverage (based on tied ranks).
Namibia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6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570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573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069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072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49482"/>
              <a:ext cx="249522" cy="957202"/>
            </a:xfrm>
            <a:prstGeom prst="rect">
              <a:avLst/>
            </a:prstGeom>
            <a:solidFill>
              <a:srgbClr val="80BD41">
                <a:alpha val="100000"/>
              </a:srgbClr>
            </a:solidFill>
          </p:spPr>
          <p:txBody>
            <a:bodyPr/>
            <a:lstStyle/>
            <a:p/>
          </p:txBody>
        </p:sp>
        <p:sp>
          <p:nvSpPr>
            <p:cNvPr id="22" name="rc22"/>
            <p:cNvSpPr/>
            <p:nvPr/>
          </p:nvSpPr>
          <p:spPr>
            <a:xfrm>
              <a:off x="1296273" y="2795005"/>
              <a:ext cx="249522" cy="254476"/>
            </a:xfrm>
            <a:prstGeom prst="rect">
              <a:avLst/>
            </a:prstGeom>
            <a:solidFill>
              <a:srgbClr val="1CABE2">
                <a:alpha val="100000"/>
              </a:srgbClr>
            </a:solidFill>
          </p:spPr>
          <p:txBody>
            <a:bodyPr/>
            <a:lstStyle/>
            <a:p/>
          </p:txBody>
        </p:sp>
        <p:sp>
          <p:nvSpPr>
            <p:cNvPr id="23" name="rc23"/>
            <p:cNvSpPr/>
            <p:nvPr/>
          </p:nvSpPr>
          <p:spPr>
            <a:xfrm>
              <a:off x="1573521" y="3076096"/>
              <a:ext cx="249522" cy="930589"/>
            </a:xfrm>
            <a:prstGeom prst="rect">
              <a:avLst/>
            </a:prstGeom>
            <a:solidFill>
              <a:srgbClr val="80BD41">
                <a:alpha val="100000"/>
              </a:srgbClr>
            </a:solidFill>
          </p:spPr>
          <p:txBody>
            <a:bodyPr/>
            <a:lstStyle/>
            <a:p/>
          </p:txBody>
        </p:sp>
        <p:sp>
          <p:nvSpPr>
            <p:cNvPr id="24" name="rc24"/>
            <p:cNvSpPr/>
            <p:nvPr/>
          </p:nvSpPr>
          <p:spPr>
            <a:xfrm>
              <a:off x="1573521" y="2813701"/>
              <a:ext cx="249522" cy="262394"/>
            </a:xfrm>
            <a:prstGeom prst="rect">
              <a:avLst/>
            </a:prstGeom>
            <a:solidFill>
              <a:srgbClr val="1CABE2">
                <a:alpha val="100000"/>
              </a:srgbClr>
            </a:solidFill>
          </p:spPr>
          <p:txBody>
            <a:bodyPr/>
            <a:lstStyle/>
            <a:p/>
          </p:txBody>
        </p:sp>
        <p:sp>
          <p:nvSpPr>
            <p:cNvPr id="25" name="rc25"/>
            <p:cNvSpPr/>
            <p:nvPr/>
          </p:nvSpPr>
          <p:spPr>
            <a:xfrm>
              <a:off x="1850769" y="3097211"/>
              <a:ext cx="249522" cy="909474"/>
            </a:xfrm>
            <a:prstGeom prst="rect">
              <a:avLst/>
            </a:prstGeom>
            <a:solidFill>
              <a:srgbClr val="80BD41">
                <a:alpha val="100000"/>
              </a:srgbClr>
            </a:solidFill>
          </p:spPr>
          <p:txBody>
            <a:bodyPr/>
            <a:lstStyle/>
            <a:p/>
          </p:txBody>
        </p:sp>
        <p:sp>
          <p:nvSpPr>
            <p:cNvPr id="26" name="rc26"/>
            <p:cNvSpPr/>
            <p:nvPr/>
          </p:nvSpPr>
          <p:spPr>
            <a:xfrm>
              <a:off x="1850769" y="2825578"/>
              <a:ext cx="249522" cy="271632"/>
            </a:xfrm>
            <a:prstGeom prst="rect">
              <a:avLst/>
            </a:prstGeom>
            <a:solidFill>
              <a:srgbClr val="1CABE2">
                <a:alpha val="100000"/>
              </a:srgbClr>
            </a:solidFill>
          </p:spPr>
          <p:txBody>
            <a:bodyPr/>
            <a:lstStyle/>
            <a:p/>
          </p:txBody>
        </p:sp>
        <p:sp>
          <p:nvSpPr>
            <p:cNvPr id="27" name="rc27"/>
            <p:cNvSpPr/>
            <p:nvPr/>
          </p:nvSpPr>
          <p:spPr>
            <a:xfrm>
              <a:off x="2128016" y="3078735"/>
              <a:ext cx="249522" cy="927949"/>
            </a:xfrm>
            <a:prstGeom prst="rect">
              <a:avLst/>
            </a:prstGeom>
            <a:solidFill>
              <a:srgbClr val="80BD41">
                <a:alpha val="100000"/>
              </a:srgbClr>
            </a:solidFill>
          </p:spPr>
          <p:txBody>
            <a:bodyPr/>
            <a:lstStyle/>
            <a:p/>
          </p:txBody>
        </p:sp>
        <p:sp>
          <p:nvSpPr>
            <p:cNvPr id="28" name="rc28"/>
            <p:cNvSpPr/>
            <p:nvPr/>
          </p:nvSpPr>
          <p:spPr>
            <a:xfrm>
              <a:off x="2128016" y="2832176"/>
              <a:ext cx="249522" cy="246558"/>
            </a:xfrm>
            <a:prstGeom prst="rect">
              <a:avLst/>
            </a:prstGeom>
            <a:solidFill>
              <a:srgbClr val="1CABE2">
                <a:alpha val="100000"/>
              </a:srgbClr>
            </a:solidFill>
          </p:spPr>
          <p:txBody>
            <a:bodyPr/>
            <a:lstStyle/>
            <a:p/>
          </p:txBody>
        </p:sp>
        <p:sp>
          <p:nvSpPr>
            <p:cNvPr id="29" name="rc29"/>
            <p:cNvSpPr/>
            <p:nvPr/>
          </p:nvSpPr>
          <p:spPr>
            <a:xfrm>
              <a:off x="2405264" y="3045963"/>
              <a:ext cx="249522" cy="960721"/>
            </a:xfrm>
            <a:prstGeom prst="rect">
              <a:avLst/>
            </a:prstGeom>
            <a:solidFill>
              <a:srgbClr val="80BD41">
                <a:alpha val="100000"/>
              </a:srgbClr>
            </a:solidFill>
          </p:spPr>
          <p:txBody>
            <a:bodyPr/>
            <a:lstStyle/>
            <a:p/>
          </p:txBody>
        </p:sp>
        <p:sp>
          <p:nvSpPr>
            <p:cNvPr id="30" name="rc30"/>
            <p:cNvSpPr/>
            <p:nvPr/>
          </p:nvSpPr>
          <p:spPr>
            <a:xfrm>
              <a:off x="2405264" y="2820519"/>
              <a:ext cx="249522" cy="225444"/>
            </a:xfrm>
            <a:prstGeom prst="rect">
              <a:avLst/>
            </a:prstGeom>
            <a:solidFill>
              <a:srgbClr val="1CABE2">
                <a:alpha val="100000"/>
              </a:srgbClr>
            </a:solidFill>
          </p:spPr>
          <p:txBody>
            <a:bodyPr/>
            <a:lstStyle/>
            <a:p/>
          </p:txBody>
        </p:sp>
        <p:sp>
          <p:nvSpPr>
            <p:cNvPr id="31" name="rc31"/>
            <p:cNvSpPr/>
            <p:nvPr/>
          </p:nvSpPr>
          <p:spPr>
            <a:xfrm>
              <a:off x="2682512" y="2958205"/>
              <a:ext cx="249522" cy="1048479"/>
            </a:xfrm>
            <a:prstGeom prst="rect">
              <a:avLst/>
            </a:prstGeom>
            <a:solidFill>
              <a:srgbClr val="80BD41">
                <a:alpha val="100000"/>
              </a:srgbClr>
            </a:solidFill>
          </p:spPr>
          <p:txBody>
            <a:bodyPr/>
            <a:lstStyle/>
            <a:p/>
          </p:txBody>
        </p:sp>
        <p:sp>
          <p:nvSpPr>
            <p:cNvPr id="32" name="rc32"/>
            <p:cNvSpPr/>
            <p:nvPr/>
          </p:nvSpPr>
          <p:spPr>
            <a:xfrm>
              <a:off x="2682512" y="2787527"/>
              <a:ext cx="249522" cy="170677"/>
            </a:xfrm>
            <a:prstGeom prst="rect">
              <a:avLst/>
            </a:prstGeom>
            <a:solidFill>
              <a:srgbClr val="1CABE2">
                <a:alpha val="100000"/>
              </a:srgbClr>
            </a:solidFill>
          </p:spPr>
          <p:txBody>
            <a:bodyPr/>
            <a:lstStyle/>
            <a:p/>
          </p:txBody>
        </p:sp>
        <p:sp>
          <p:nvSpPr>
            <p:cNvPr id="33" name="rc33"/>
            <p:cNvSpPr/>
            <p:nvPr/>
          </p:nvSpPr>
          <p:spPr>
            <a:xfrm>
              <a:off x="2959759" y="2927853"/>
              <a:ext cx="249522" cy="1078832"/>
            </a:xfrm>
            <a:prstGeom prst="rect">
              <a:avLst/>
            </a:prstGeom>
            <a:solidFill>
              <a:srgbClr val="80BD41">
                <a:alpha val="100000"/>
              </a:srgbClr>
            </a:solidFill>
          </p:spPr>
          <p:txBody>
            <a:bodyPr/>
            <a:lstStyle/>
            <a:p/>
          </p:txBody>
        </p:sp>
        <p:sp>
          <p:nvSpPr>
            <p:cNvPr id="34" name="rc34"/>
            <p:cNvSpPr/>
            <p:nvPr/>
          </p:nvSpPr>
          <p:spPr>
            <a:xfrm>
              <a:off x="2959759" y="2752336"/>
              <a:ext cx="249522" cy="175516"/>
            </a:xfrm>
            <a:prstGeom prst="rect">
              <a:avLst/>
            </a:prstGeom>
            <a:solidFill>
              <a:srgbClr val="1CABE2">
                <a:alpha val="100000"/>
              </a:srgbClr>
            </a:solidFill>
          </p:spPr>
          <p:txBody>
            <a:bodyPr/>
            <a:lstStyle/>
            <a:p/>
          </p:txBody>
        </p:sp>
        <p:sp>
          <p:nvSpPr>
            <p:cNvPr id="35" name="rc35"/>
            <p:cNvSpPr/>
            <p:nvPr/>
          </p:nvSpPr>
          <p:spPr>
            <a:xfrm>
              <a:off x="3237007" y="2902559"/>
              <a:ext cx="249522" cy="1104125"/>
            </a:xfrm>
            <a:prstGeom prst="rect">
              <a:avLst/>
            </a:prstGeom>
            <a:solidFill>
              <a:srgbClr val="80BD41">
                <a:alpha val="100000"/>
              </a:srgbClr>
            </a:solidFill>
          </p:spPr>
          <p:txBody>
            <a:bodyPr/>
            <a:lstStyle/>
            <a:p/>
          </p:txBody>
        </p:sp>
        <p:sp>
          <p:nvSpPr>
            <p:cNvPr id="36" name="rc36"/>
            <p:cNvSpPr/>
            <p:nvPr/>
          </p:nvSpPr>
          <p:spPr>
            <a:xfrm>
              <a:off x="3237007" y="2722863"/>
              <a:ext cx="249522" cy="179695"/>
            </a:xfrm>
            <a:prstGeom prst="rect">
              <a:avLst/>
            </a:prstGeom>
            <a:solidFill>
              <a:srgbClr val="1CABE2">
                <a:alpha val="100000"/>
              </a:srgbClr>
            </a:solidFill>
          </p:spPr>
          <p:txBody>
            <a:bodyPr/>
            <a:lstStyle/>
            <a:p/>
          </p:txBody>
        </p:sp>
        <p:sp>
          <p:nvSpPr>
            <p:cNvPr id="37" name="rc37"/>
            <p:cNvSpPr/>
            <p:nvPr/>
          </p:nvSpPr>
          <p:spPr>
            <a:xfrm>
              <a:off x="3514255" y="2914216"/>
              <a:ext cx="249522" cy="1092468"/>
            </a:xfrm>
            <a:prstGeom prst="rect">
              <a:avLst/>
            </a:prstGeom>
            <a:solidFill>
              <a:srgbClr val="80BD41">
                <a:alpha val="100000"/>
              </a:srgbClr>
            </a:solidFill>
          </p:spPr>
          <p:txBody>
            <a:bodyPr/>
            <a:lstStyle/>
            <a:p/>
          </p:txBody>
        </p:sp>
        <p:sp>
          <p:nvSpPr>
            <p:cNvPr id="38" name="rc38"/>
            <p:cNvSpPr/>
            <p:nvPr/>
          </p:nvSpPr>
          <p:spPr>
            <a:xfrm>
              <a:off x="3514255" y="2690531"/>
              <a:ext cx="249522" cy="223684"/>
            </a:xfrm>
            <a:prstGeom prst="rect">
              <a:avLst/>
            </a:prstGeom>
            <a:solidFill>
              <a:srgbClr val="1CABE2">
                <a:alpha val="100000"/>
              </a:srgbClr>
            </a:solidFill>
          </p:spPr>
          <p:txBody>
            <a:bodyPr/>
            <a:lstStyle/>
            <a:p/>
          </p:txBody>
        </p:sp>
        <p:sp>
          <p:nvSpPr>
            <p:cNvPr id="39" name="rc39"/>
            <p:cNvSpPr/>
            <p:nvPr/>
          </p:nvSpPr>
          <p:spPr>
            <a:xfrm>
              <a:off x="3791502" y="2883863"/>
              <a:ext cx="249522" cy="1122821"/>
            </a:xfrm>
            <a:prstGeom prst="rect">
              <a:avLst/>
            </a:prstGeom>
            <a:solidFill>
              <a:srgbClr val="80BD41">
                <a:alpha val="100000"/>
              </a:srgbClr>
            </a:solidFill>
          </p:spPr>
          <p:txBody>
            <a:bodyPr/>
            <a:lstStyle/>
            <a:p/>
          </p:txBody>
        </p:sp>
        <p:sp>
          <p:nvSpPr>
            <p:cNvPr id="40" name="rc40"/>
            <p:cNvSpPr/>
            <p:nvPr/>
          </p:nvSpPr>
          <p:spPr>
            <a:xfrm>
              <a:off x="3791502" y="2653801"/>
              <a:ext cx="249522" cy="230062"/>
            </a:xfrm>
            <a:prstGeom prst="rect">
              <a:avLst/>
            </a:prstGeom>
            <a:solidFill>
              <a:srgbClr val="1CABE2">
                <a:alpha val="100000"/>
              </a:srgbClr>
            </a:solidFill>
          </p:spPr>
          <p:txBody>
            <a:bodyPr/>
            <a:lstStyle/>
            <a:p/>
          </p:txBody>
        </p:sp>
        <p:sp>
          <p:nvSpPr>
            <p:cNvPr id="41" name="rc41"/>
            <p:cNvSpPr/>
            <p:nvPr/>
          </p:nvSpPr>
          <p:spPr>
            <a:xfrm>
              <a:off x="4068750" y="2849992"/>
              <a:ext cx="249522" cy="1156692"/>
            </a:xfrm>
            <a:prstGeom prst="rect">
              <a:avLst/>
            </a:prstGeom>
            <a:solidFill>
              <a:srgbClr val="80BD41">
                <a:alpha val="100000"/>
              </a:srgbClr>
            </a:solidFill>
          </p:spPr>
          <p:txBody>
            <a:bodyPr/>
            <a:lstStyle/>
            <a:p/>
          </p:txBody>
        </p:sp>
        <p:sp>
          <p:nvSpPr>
            <p:cNvPr id="42" name="rc42"/>
            <p:cNvSpPr/>
            <p:nvPr/>
          </p:nvSpPr>
          <p:spPr>
            <a:xfrm>
              <a:off x="4068750" y="2613111"/>
              <a:ext cx="249522" cy="236881"/>
            </a:xfrm>
            <a:prstGeom prst="rect">
              <a:avLst/>
            </a:prstGeom>
            <a:solidFill>
              <a:srgbClr val="1CABE2">
                <a:alpha val="100000"/>
              </a:srgbClr>
            </a:solidFill>
          </p:spPr>
          <p:txBody>
            <a:bodyPr/>
            <a:lstStyle/>
            <a:p/>
          </p:txBody>
        </p:sp>
        <p:sp>
          <p:nvSpPr>
            <p:cNvPr id="43" name="rc43"/>
            <p:cNvSpPr/>
            <p:nvPr/>
          </p:nvSpPr>
          <p:spPr>
            <a:xfrm>
              <a:off x="4345998" y="2838555"/>
              <a:ext cx="249522" cy="1168130"/>
            </a:xfrm>
            <a:prstGeom prst="rect">
              <a:avLst/>
            </a:prstGeom>
            <a:solidFill>
              <a:srgbClr val="80BD41">
                <a:alpha val="100000"/>
              </a:srgbClr>
            </a:solidFill>
          </p:spPr>
          <p:txBody>
            <a:bodyPr/>
            <a:lstStyle/>
            <a:p/>
          </p:txBody>
        </p:sp>
        <p:sp>
          <p:nvSpPr>
            <p:cNvPr id="44" name="rc44"/>
            <p:cNvSpPr/>
            <p:nvPr/>
          </p:nvSpPr>
          <p:spPr>
            <a:xfrm>
              <a:off x="4345998" y="2582098"/>
              <a:ext cx="249522" cy="256456"/>
            </a:xfrm>
            <a:prstGeom prst="rect">
              <a:avLst/>
            </a:prstGeom>
            <a:solidFill>
              <a:srgbClr val="1CABE2">
                <a:alpha val="100000"/>
              </a:srgbClr>
            </a:solidFill>
          </p:spPr>
          <p:txBody>
            <a:bodyPr/>
            <a:lstStyle/>
            <a:p/>
          </p:txBody>
        </p:sp>
        <p:sp>
          <p:nvSpPr>
            <p:cNvPr id="45" name="rc45"/>
            <p:cNvSpPr/>
            <p:nvPr/>
          </p:nvSpPr>
          <p:spPr>
            <a:xfrm>
              <a:off x="4623245" y="2773671"/>
              <a:ext cx="249522" cy="1233014"/>
            </a:xfrm>
            <a:prstGeom prst="rect">
              <a:avLst/>
            </a:prstGeom>
            <a:solidFill>
              <a:srgbClr val="80BD41">
                <a:alpha val="100000"/>
              </a:srgbClr>
            </a:solidFill>
          </p:spPr>
          <p:txBody>
            <a:bodyPr/>
            <a:lstStyle/>
            <a:p/>
          </p:txBody>
        </p:sp>
        <p:sp>
          <p:nvSpPr>
            <p:cNvPr id="46" name="rc46"/>
            <p:cNvSpPr/>
            <p:nvPr/>
          </p:nvSpPr>
          <p:spPr>
            <a:xfrm>
              <a:off x="4623245" y="2538769"/>
              <a:ext cx="249522" cy="234901"/>
            </a:xfrm>
            <a:prstGeom prst="rect">
              <a:avLst/>
            </a:prstGeom>
            <a:solidFill>
              <a:srgbClr val="1CABE2">
                <a:alpha val="100000"/>
              </a:srgbClr>
            </a:solidFill>
          </p:spPr>
          <p:txBody>
            <a:bodyPr/>
            <a:lstStyle/>
            <a:p/>
          </p:txBody>
        </p:sp>
        <p:sp>
          <p:nvSpPr>
            <p:cNvPr id="47" name="rc47"/>
            <p:cNvSpPr/>
            <p:nvPr/>
          </p:nvSpPr>
          <p:spPr>
            <a:xfrm>
              <a:off x="4900493" y="2672496"/>
              <a:ext cx="249522" cy="1334188"/>
            </a:xfrm>
            <a:prstGeom prst="rect">
              <a:avLst/>
            </a:prstGeom>
            <a:solidFill>
              <a:srgbClr val="80BD41">
                <a:alpha val="100000"/>
              </a:srgbClr>
            </a:solidFill>
          </p:spPr>
          <p:txBody>
            <a:bodyPr/>
            <a:lstStyle/>
            <a:p/>
          </p:txBody>
        </p:sp>
        <p:sp>
          <p:nvSpPr>
            <p:cNvPr id="48" name="rc48"/>
            <p:cNvSpPr/>
            <p:nvPr/>
          </p:nvSpPr>
          <p:spPr>
            <a:xfrm>
              <a:off x="4900493" y="2507537"/>
              <a:ext cx="249522" cy="164959"/>
            </a:xfrm>
            <a:prstGeom prst="rect">
              <a:avLst/>
            </a:prstGeom>
            <a:solidFill>
              <a:srgbClr val="1CABE2">
                <a:alpha val="100000"/>
              </a:srgbClr>
            </a:solidFill>
          </p:spPr>
          <p:txBody>
            <a:bodyPr/>
            <a:lstStyle/>
            <a:p/>
          </p:txBody>
        </p:sp>
        <p:sp>
          <p:nvSpPr>
            <p:cNvPr id="49" name="rc49"/>
            <p:cNvSpPr/>
            <p:nvPr/>
          </p:nvSpPr>
          <p:spPr>
            <a:xfrm>
              <a:off x="5177741" y="2659079"/>
              <a:ext cx="249522" cy="1347605"/>
            </a:xfrm>
            <a:prstGeom prst="rect">
              <a:avLst/>
            </a:prstGeom>
            <a:solidFill>
              <a:srgbClr val="80BD41">
                <a:alpha val="100000"/>
              </a:srgbClr>
            </a:solidFill>
          </p:spPr>
          <p:txBody>
            <a:bodyPr/>
            <a:lstStyle/>
            <a:p/>
          </p:txBody>
        </p:sp>
        <p:sp>
          <p:nvSpPr>
            <p:cNvPr id="50" name="rc50"/>
            <p:cNvSpPr/>
            <p:nvPr/>
          </p:nvSpPr>
          <p:spPr>
            <a:xfrm>
              <a:off x="5177741" y="2475205"/>
              <a:ext cx="249522" cy="183874"/>
            </a:xfrm>
            <a:prstGeom prst="rect">
              <a:avLst/>
            </a:prstGeom>
            <a:solidFill>
              <a:srgbClr val="1CABE2">
                <a:alpha val="100000"/>
              </a:srgbClr>
            </a:solidFill>
          </p:spPr>
          <p:txBody>
            <a:bodyPr/>
            <a:lstStyle/>
            <a:p/>
          </p:txBody>
        </p:sp>
        <p:sp>
          <p:nvSpPr>
            <p:cNvPr id="51" name="rc51"/>
            <p:cNvSpPr/>
            <p:nvPr/>
          </p:nvSpPr>
          <p:spPr>
            <a:xfrm>
              <a:off x="5454988" y="2575280"/>
              <a:ext cx="249522" cy="1431404"/>
            </a:xfrm>
            <a:prstGeom prst="rect">
              <a:avLst/>
            </a:prstGeom>
            <a:solidFill>
              <a:srgbClr val="80BD41">
                <a:alpha val="100000"/>
              </a:srgbClr>
            </a:solidFill>
          </p:spPr>
          <p:txBody>
            <a:bodyPr/>
            <a:lstStyle/>
            <a:p/>
          </p:txBody>
        </p:sp>
        <p:sp>
          <p:nvSpPr>
            <p:cNvPr id="52" name="rc52"/>
            <p:cNvSpPr/>
            <p:nvPr/>
          </p:nvSpPr>
          <p:spPr>
            <a:xfrm>
              <a:off x="5454988" y="2450791"/>
              <a:ext cx="249522" cy="124489"/>
            </a:xfrm>
            <a:prstGeom prst="rect">
              <a:avLst/>
            </a:prstGeom>
            <a:solidFill>
              <a:srgbClr val="1CABE2">
                <a:alpha val="100000"/>
              </a:srgbClr>
            </a:solidFill>
          </p:spPr>
          <p:txBody>
            <a:bodyPr/>
            <a:lstStyle/>
            <a:p/>
          </p:txBody>
        </p:sp>
        <p:sp>
          <p:nvSpPr>
            <p:cNvPr id="53" name="rc53"/>
            <p:cNvSpPr/>
            <p:nvPr/>
          </p:nvSpPr>
          <p:spPr>
            <a:xfrm>
              <a:off x="5732236" y="2663258"/>
              <a:ext cx="249522" cy="1343426"/>
            </a:xfrm>
            <a:prstGeom prst="rect">
              <a:avLst/>
            </a:prstGeom>
            <a:solidFill>
              <a:srgbClr val="80BD41">
                <a:alpha val="100000"/>
              </a:srgbClr>
            </a:solidFill>
          </p:spPr>
          <p:txBody>
            <a:bodyPr/>
            <a:lstStyle/>
            <a:p/>
          </p:txBody>
        </p:sp>
        <p:sp>
          <p:nvSpPr>
            <p:cNvPr id="54" name="rc54"/>
            <p:cNvSpPr/>
            <p:nvPr/>
          </p:nvSpPr>
          <p:spPr>
            <a:xfrm>
              <a:off x="5732236" y="2426157"/>
              <a:ext cx="249522" cy="237101"/>
            </a:xfrm>
            <a:prstGeom prst="rect">
              <a:avLst/>
            </a:prstGeom>
            <a:solidFill>
              <a:srgbClr val="1CABE2">
                <a:alpha val="100000"/>
              </a:srgbClr>
            </a:solidFill>
          </p:spPr>
          <p:txBody>
            <a:bodyPr/>
            <a:lstStyle/>
            <a:p/>
          </p:txBody>
        </p:sp>
        <p:sp>
          <p:nvSpPr>
            <p:cNvPr id="55" name="rc55"/>
            <p:cNvSpPr/>
            <p:nvPr/>
          </p:nvSpPr>
          <p:spPr>
            <a:xfrm>
              <a:off x="6009484" y="2607612"/>
              <a:ext cx="249522" cy="1399072"/>
            </a:xfrm>
            <a:prstGeom prst="rect">
              <a:avLst/>
            </a:prstGeom>
            <a:solidFill>
              <a:srgbClr val="80BD41">
                <a:alpha val="100000"/>
              </a:srgbClr>
            </a:solidFill>
          </p:spPr>
          <p:txBody>
            <a:bodyPr/>
            <a:lstStyle/>
            <a:p/>
          </p:txBody>
        </p:sp>
        <p:sp>
          <p:nvSpPr>
            <p:cNvPr id="56" name="rc56"/>
            <p:cNvSpPr/>
            <p:nvPr/>
          </p:nvSpPr>
          <p:spPr>
            <a:xfrm>
              <a:off x="6009484" y="2416699"/>
              <a:ext cx="249522" cy="190912"/>
            </a:xfrm>
            <a:prstGeom prst="rect">
              <a:avLst/>
            </a:prstGeom>
            <a:solidFill>
              <a:srgbClr val="1CABE2">
                <a:alpha val="100000"/>
              </a:srgbClr>
            </a:solidFill>
          </p:spPr>
          <p:txBody>
            <a:bodyPr/>
            <a:lstStyle/>
            <a:p/>
          </p:txBody>
        </p:sp>
        <p:sp>
          <p:nvSpPr>
            <p:cNvPr id="57" name="rc57"/>
            <p:cNvSpPr/>
            <p:nvPr/>
          </p:nvSpPr>
          <p:spPr>
            <a:xfrm>
              <a:off x="6286731" y="2579679"/>
              <a:ext cx="249522" cy="1427005"/>
            </a:xfrm>
            <a:prstGeom prst="rect">
              <a:avLst/>
            </a:prstGeom>
            <a:solidFill>
              <a:srgbClr val="80BD41">
                <a:alpha val="100000"/>
              </a:srgbClr>
            </a:solidFill>
          </p:spPr>
          <p:txBody>
            <a:bodyPr/>
            <a:lstStyle/>
            <a:p/>
          </p:txBody>
        </p:sp>
        <p:sp>
          <p:nvSpPr>
            <p:cNvPr id="58" name="rc58"/>
            <p:cNvSpPr/>
            <p:nvPr/>
          </p:nvSpPr>
          <p:spPr>
            <a:xfrm>
              <a:off x="6286731" y="2403283"/>
              <a:ext cx="249522" cy="176396"/>
            </a:xfrm>
            <a:prstGeom prst="rect">
              <a:avLst/>
            </a:prstGeom>
            <a:solidFill>
              <a:srgbClr val="1CABE2">
                <a:alpha val="100000"/>
              </a:srgbClr>
            </a:solidFill>
          </p:spPr>
          <p:txBody>
            <a:bodyPr/>
            <a:lstStyle/>
            <a:p/>
          </p:txBody>
        </p:sp>
        <p:sp>
          <p:nvSpPr>
            <p:cNvPr id="59" name="rc59"/>
            <p:cNvSpPr/>
            <p:nvPr/>
          </p:nvSpPr>
          <p:spPr>
            <a:xfrm>
              <a:off x="6563979" y="2604973"/>
              <a:ext cx="249522" cy="1401712"/>
            </a:xfrm>
            <a:prstGeom prst="rect">
              <a:avLst/>
            </a:prstGeom>
            <a:solidFill>
              <a:srgbClr val="80BD41">
                <a:alpha val="100000"/>
              </a:srgbClr>
            </a:solidFill>
          </p:spPr>
          <p:txBody>
            <a:bodyPr/>
            <a:lstStyle/>
            <a:p/>
          </p:txBody>
        </p:sp>
        <p:sp>
          <p:nvSpPr>
            <p:cNvPr id="60" name="rc60"/>
            <p:cNvSpPr/>
            <p:nvPr/>
          </p:nvSpPr>
          <p:spPr>
            <a:xfrm>
              <a:off x="6563979" y="2395585"/>
              <a:ext cx="249522" cy="209388"/>
            </a:xfrm>
            <a:prstGeom prst="rect">
              <a:avLst/>
            </a:prstGeom>
            <a:solidFill>
              <a:srgbClr val="1CABE2">
                <a:alpha val="100000"/>
              </a:srgbClr>
            </a:solidFill>
          </p:spPr>
          <p:txBody>
            <a:bodyPr/>
            <a:lstStyle/>
            <a:p/>
          </p:txBody>
        </p:sp>
        <p:sp>
          <p:nvSpPr>
            <p:cNvPr id="61" name="rc61"/>
            <p:cNvSpPr/>
            <p:nvPr/>
          </p:nvSpPr>
          <p:spPr>
            <a:xfrm>
              <a:off x="6841227" y="2500938"/>
              <a:ext cx="249522" cy="1505746"/>
            </a:xfrm>
            <a:prstGeom prst="rect">
              <a:avLst/>
            </a:prstGeom>
            <a:solidFill>
              <a:srgbClr val="80BD41">
                <a:alpha val="100000"/>
              </a:srgbClr>
            </a:solidFill>
          </p:spPr>
          <p:txBody>
            <a:bodyPr/>
            <a:lstStyle/>
            <a:p/>
          </p:txBody>
        </p:sp>
        <p:sp>
          <p:nvSpPr>
            <p:cNvPr id="62" name="rc62"/>
            <p:cNvSpPr/>
            <p:nvPr/>
          </p:nvSpPr>
          <p:spPr>
            <a:xfrm>
              <a:off x="6841227" y="2387667"/>
              <a:ext cx="249522" cy="113271"/>
            </a:xfrm>
            <a:prstGeom prst="rect">
              <a:avLst/>
            </a:prstGeom>
            <a:solidFill>
              <a:srgbClr val="1CABE2">
                <a:alpha val="100000"/>
              </a:srgbClr>
            </a:solidFill>
          </p:spPr>
          <p:txBody>
            <a:bodyPr/>
            <a:lstStyle/>
            <a:p/>
          </p:txBody>
        </p:sp>
        <p:sp>
          <p:nvSpPr>
            <p:cNvPr id="63" name="rc63"/>
            <p:cNvSpPr/>
            <p:nvPr/>
          </p:nvSpPr>
          <p:spPr>
            <a:xfrm>
              <a:off x="7118474" y="2475865"/>
              <a:ext cx="249522" cy="1530820"/>
            </a:xfrm>
            <a:prstGeom prst="rect">
              <a:avLst/>
            </a:prstGeom>
            <a:solidFill>
              <a:srgbClr val="80BD41">
                <a:alpha val="100000"/>
              </a:srgbClr>
            </a:solidFill>
          </p:spPr>
          <p:txBody>
            <a:bodyPr/>
            <a:lstStyle/>
            <a:p/>
          </p:txBody>
        </p:sp>
        <p:sp>
          <p:nvSpPr>
            <p:cNvPr id="64" name="rc64"/>
            <p:cNvSpPr/>
            <p:nvPr/>
          </p:nvSpPr>
          <p:spPr>
            <a:xfrm>
              <a:off x="7118474" y="2378209"/>
              <a:ext cx="249522" cy="97655"/>
            </a:xfrm>
            <a:prstGeom prst="rect">
              <a:avLst/>
            </a:prstGeom>
            <a:solidFill>
              <a:srgbClr val="1CABE2">
                <a:alpha val="100000"/>
              </a:srgbClr>
            </a:solidFill>
          </p:spPr>
          <p:txBody>
            <a:bodyPr/>
            <a:lstStyle/>
            <a:p/>
          </p:txBody>
        </p:sp>
        <p:sp>
          <p:nvSpPr>
            <p:cNvPr id="65" name="rc65"/>
            <p:cNvSpPr/>
            <p:nvPr/>
          </p:nvSpPr>
          <p:spPr>
            <a:xfrm>
              <a:off x="7395722" y="2634885"/>
              <a:ext cx="249522" cy="1371799"/>
            </a:xfrm>
            <a:prstGeom prst="rect">
              <a:avLst/>
            </a:prstGeom>
            <a:solidFill>
              <a:srgbClr val="80BD41">
                <a:alpha val="100000"/>
              </a:srgbClr>
            </a:solidFill>
          </p:spPr>
          <p:txBody>
            <a:bodyPr/>
            <a:lstStyle/>
            <a:p/>
          </p:txBody>
        </p:sp>
        <p:sp>
          <p:nvSpPr>
            <p:cNvPr id="66" name="rc66"/>
            <p:cNvSpPr/>
            <p:nvPr/>
          </p:nvSpPr>
          <p:spPr>
            <a:xfrm>
              <a:off x="7395722" y="2373590"/>
              <a:ext cx="249522" cy="261295"/>
            </a:xfrm>
            <a:prstGeom prst="rect">
              <a:avLst/>
            </a:prstGeom>
            <a:solidFill>
              <a:srgbClr val="1CABE2">
                <a:alpha val="100000"/>
              </a:srgbClr>
            </a:solidFill>
          </p:spPr>
          <p:txBody>
            <a:bodyPr/>
            <a:lstStyle/>
            <a:p/>
          </p:txBody>
        </p:sp>
        <p:sp>
          <p:nvSpPr>
            <p:cNvPr id="67" name="rc67"/>
            <p:cNvSpPr/>
            <p:nvPr/>
          </p:nvSpPr>
          <p:spPr>
            <a:xfrm>
              <a:off x="7672970" y="2639724"/>
              <a:ext cx="249522" cy="1366960"/>
            </a:xfrm>
            <a:prstGeom prst="rect">
              <a:avLst/>
            </a:prstGeom>
            <a:solidFill>
              <a:srgbClr val="80BD41">
                <a:alpha val="100000"/>
              </a:srgbClr>
            </a:solidFill>
          </p:spPr>
          <p:txBody>
            <a:bodyPr/>
            <a:lstStyle/>
            <a:p/>
          </p:txBody>
        </p:sp>
        <p:sp>
          <p:nvSpPr>
            <p:cNvPr id="68" name="rc68"/>
            <p:cNvSpPr/>
            <p:nvPr/>
          </p:nvSpPr>
          <p:spPr>
            <a:xfrm>
              <a:off x="7672970" y="2359734"/>
              <a:ext cx="249522" cy="279990"/>
            </a:xfrm>
            <a:prstGeom prst="rect">
              <a:avLst/>
            </a:prstGeom>
            <a:solidFill>
              <a:srgbClr val="1CABE2">
                <a:alpha val="100000"/>
              </a:srgbClr>
            </a:solidFill>
          </p:spPr>
          <p:txBody>
            <a:bodyPr/>
            <a:lstStyle/>
            <a:p/>
          </p:txBody>
        </p:sp>
        <p:sp>
          <p:nvSpPr>
            <p:cNvPr id="69" name="rc69"/>
            <p:cNvSpPr/>
            <p:nvPr/>
          </p:nvSpPr>
          <p:spPr>
            <a:xfrm>
              <a:off x="7950217" y="2759814"/>
              <a:ext cx="249522" cy="1246870"/>
            </a:xfrm>
            <a:prstGeom prst="rect">
              <a:avLst/>
            </a:prstGeom>
            <a:solidFill>
              <a:srgbClr val="80BD41">
                <a:alpha val="100000"/>
              </a:srgbClr>
            </a:solidFill>
          </p:spPr>
          <p:txBody>
            <a:bodyPr/>
            <a:lstStyle/>
            <a:p/>
          </p:txBody>
        </p:sp>
        <p:sp>
          <p:nvSpPr>
            <p:cNvPr id="70" name="rc70"/>
            <p:cNvSpPr/>
            <p:nvPr/>
          </p:nvSpPr>
          <p:spPr>
            <a:xfrm>
              <a:off x="7950217" y="2321683"/>
              <a:ext cx="249522" cy="438131"/>
            </a:xfrm>
            <a:prstGeom prst="rect">
              <a:avLst/>
            </a:prstGeom>
            <a:solidFill>
              <a:srgbClr val="1CABE2">
                <a:alpha val="100000"/>
              </a:srgbClr>
            </a:solidFill>
          </p:spPr>
          <p:txBody>
            <a:bodyPr/>
            <a:lstStyle/>
            <a:p/>
          </p:txBody>
        </p:sp>
        <p:sp>
          <p:nvSpPr>
            <p:cNvPr id="71" name="pl71"/>
            <p:cNvSpPr/>
            <p:nvPr/>
          </p:nvSpPr>
          <p:spPr>
            <a:xfrm>
              <a:off x="1421035" y="1367159"/>
              <a:ext cx="6653943" cy="561601"/>
            </a:xfrm>
            <a:custGeom>
              <a:avLst/>
              <a:pathLst>
                <a:path w="6653943" h="561601">
                  <a:moveTo>
                    <a:pt x="0" y="421200"/>
                  </a:moveTo>
                  <a:lnTo>
                    <a:pt x="277247" y="449281"/>
                  </a:lnTo>
                  <a:lnTo>
                    <a:pt x="554495" y="477361"/>
                  </a:lnTo>
                  <a:lnTo>
                    <a:pt x="831742" y="421200"/>
                  </a:lnTo>
                  <a:lnTo>
                    <a:pt x="1108990" y="365040"/>
                  </a:lnTo>
                  <a:lnTo>
                    <a:pt x="1386238" y="224640"/>
                  </a:lnTo>
                  <a:lnTo>
                    <a:pt x="1663485" y="224640"/>
                  </a:lnTo>
                  <a:lnTo>
                    <a:pt x="1940733" y="224640"/>
                  </a:lnTo>
                  <a:lnTo>
                    <a:pt x="2217981" y="308880"/>
                  </a:lnTo>
                  <a:lnTo>
                    <a:pt x="2495228" y="308880"/>
                  </a:lnTo>
                  <a:lnTo>
                    <a:pt x="2772476" y="308880"/>
                  </a:lnTo>
                  <a:lnTo>
                    <a:pt x="3049724" y="336960"/>
                  </a:lnTo>
                  <a:lnTo>
                    <a:pt x="3326971" y="280800"/>
                  </a:lnTo>
                  <a:lnTo>
                    <a:pt x="3604219" y="140400"/>
                  </a:lnTo>
                  <a:lnTo>
                    <a:pt x="3881467" y="168480"/>
                  </a:lnTo>
                  <a:lnTo>
                    <a:pt x="4158714" y="56160"/>
                  </a:lnTo>
                  <a:lnTo>
                    <a:pt x="4435962" y="252720"/>
                  </a:lnTo>
                  <a:lnTo>
                    <a:pt x="4713210" y="168480"/>
                  </a:lnTo>
                  <a:lnTo>
                    <a:pt x="4990457" y="140400"/>
                  </a:lnTo>
                  <a:lnTo>
                    <a:pt x="5267705" y="196560"/>
                  </a:lnTo>
                  <a:lnTo>
                    <a:pt x="5544953" y="28080"/>
                  </a:lnTo>
                  <a:lnTo>
                    <a:pt x="5822200" y="0"/>
                  </a:lnTo>
                  <a:lnTo>
                    <a:pt x="6099448" y="280800"/>
                  </a:lnTo>
                  <a:lnTo>
                    <a:pt x="6376696" y="308880"/>
                  </a:lnTo>
                  <a:lnTo>
                    <a:pt x="6653943" y="56160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4" name="tx74"/>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8014689"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1329607" y="2659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3" name="tx83"/>
            <p:cNvSpPr/>
            <p:nvPr/>
          </p:nvSpPr>
          <p:spPr>
            <a:xfrm>
              <a:off x="2715845" y="265187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55.4</a:t>
              </a:r>
            </a:p>
          </p:txBody>
        </p:sp>
        <p:sp>
          <p:nvSpPr>
            <p:cNvPr id="84" name="tx84"/>
            <p:cNvSpPr/>
            <p:nvPr/>
          </p:nvSpPr>
          <p:spPr>
            <a:xfrm>
              <a:off x="4102084" y="24771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a:t>
              </a:r>
            </a:p>
          </p:txBody>
        </p:sp>
        <p:sp>
          <p:nvSpPr>
            <p:cNvPr id="85" name="tx85"/>
            <p:cNvSpPr/>
            <p:nvPr/>
          </p:nvSpPr>
          <p:spPr>
            <a:xfrm>
              <a:off x="5488322" y="23148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86" name="tx86"/>
            <p:cNvSpPr/>
            <p:nvPr/>
          </p:nvSpPr>
          <p:spPr>
            <a:xfrm>
              <a:off x="6597312" y="22596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73.2</a:t>
              </a:r>
            </a:p>
          </p:txBody>
        </p:sp>
        <p:sp>
          <p:nvSpPr>
            <p:cNvPr id="87" name="tx87"/>
            <p:cNvSpPr/>
            <p:nvPr/>
          </p:nvSpPr>
          <p:spPr>
            <a:xfrm>
              <a:off x="6874560" y="22516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73.6</a:t>
              </a:r>
            </a:p>
          </p:txBody>
        </p:sp>
        <p:sp>
          <p:nvSpPr>
            <p:cNvPr id="88" name="tx88"/>
            <p:cNvSpPr/>
            <p:nvPr/>
          </p:nvSpPr>
          <p:spPr>
            <a:xfrm>
              <a:off x="7190985" y="2243705"/>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9" name="tx89"/>
            <p:cNvSpPr/>
            <p:nvPr/>
          </p:nvSpPr>
          <p:spPr>
            <a:xfrm>
              <a:off x="7429055" y="22388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0" name="tx90"/>
            <p:cNvSpPr/>
            <p:nvPr/>
          </p:nvSpPr>
          <p:spPr>
            <a:xfrm>
              <a:off x="7706303" y="2223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74.9</a:t>
              </a:r>
            </a:p>
          </p:txBody>
        </p:sp>
        <p:sp>
          <p:nvSpPr>
            <p:cNvPr id="91" name="tx91"/>
            <p:cNvSpPr/>
            <p:nvPr/>
          </p:nvSpPr>
          <p:spPr>
            <a:xfrm>
              <a:off x="7983551" y="2185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76.6</a:t>
              </a:r>
            </a:p>
          </p:txBody>
        </p:sp>
        <p:sp>
          <p:nvSpPr>
            <p:cNvPr id="92" name="pl92"/>
            <p:cNvSpPr/>
            <p:nvPr/>
          </p:nvSpPr>
          <p:spPr>
            <a:xfrm>
              <a:off x="1421035"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929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03" name="tx103"/>
            <p:cNvSpPr/>
            <p:nvPr/>
          </p:nvSpPr>
          <p:spPr>
            <a:xfrm>
              <a:off x="1329607" y="2887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04" name="tx104"/>
            <p:cNvSpPr/>
            <p:nvPr/>
          </p:nvSpPr>
          <p:spPr>
            <a:xfrm>
              <a:off x="2715845" y="3448819"/>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05" name="tx105"/>
            <p:cNvSpPr/>
            <p:nvPr/>
          </p:nvSpPr>
          <p:spPr>
            <a:xfrm>
              <a:off x="2741971" y="28378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06" name="tx106"/>
            <p:cNvSpPr/>
            <p:nvPr/>
          </p:nvSpPr>
          <p:spPr>
            <a:xfrm>
              <a:off x="4102084" y="3393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07" name="tx107"/>
            <p:cNvSpPr/>
            <p:nvPr/>
          </p:nvSpPr>
          <p:spPr>
            <a:xfrm>
              <a:off x="4102084" y="26965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08" name="tx108"/>
            <p:cNvSpPr/>
            <p:nvPr/>
          </p:nvSpPr>
          <p:spPr>
            <a:xfrm>
              <a:off x="5488322" y="3255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a:t>
              </a:r>
            </a:p>
          </p:txBody>
        </p:sp>
        <p:sp>
          <p:nvSpPr>
            <p:cNvPr id="109" name="tx109"/>
            <p:cNvSpPr/>
            <p:nvPr/>
          </p:nvSpPr>
          <p:spPr>
            <a:xfrm>
              <a:off x="5514447" y="24791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0" name="tx110"/>
            <p:cNvSpPr/>
            <p:nvPr/>
          </p:nvSpPr>
          <p:spPr>
            <a:xfrm>
              <a:off x="6597312" y="32707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11" name="tx111"/>
            <p:cNvSpPr/>
            <p:nvPr/>
          </p:nvSpPr>
          <p:spPr>
            <a:xfrm>
              <a:off x="6623438" y="24652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2" name="tx112"/>
            <p:cNvSpPr/>
            <p:nvPr/>
          </p:nvSpPr>
          <p:spPr>
            <a:xfrm>
              <a:off x="6874560" y="3218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13" name="tx113"/>
            <p:cNvSpPr/>
            <p:nvPr/>
          </p:nvSpPr>
          <p:spPr>
            <a:xfrm>
              <a:off x="6900686" y="24092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4" name="tx114"/>
            <p:cNvSpPr/>
            <p:nvPr/>
          </p:nvSpPr>
          <p:spPr>
            <a:xfrm>
              <a:off x="7151808" y="3206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69.6</a:t>
              </a:r>
            </a:p>
          </p:txBody>
        </p:sp>
        <p:sp>
          <p:nvSpPr>
            <p:cNvPr id="115" name="tx115"/>
            <p:cNvSpPr/>
            <p:nvPr/>
          </p:nvSpPr>
          <p:spPr>
            <a:xfrm>
              <a:off x="7177933" y="239341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6" name="tx116"/>
            <p:cNvSpPr/>
            <p:nvPr/>
          </p:nvSpPr>
          <p:spPr>
            <a:xfrm>
              <a:off x="7429055" y="32857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7" name="tx117"/>
            <p:cNvSpPr/>
            <p:nvPr/>
          </p:nvSpPr>
          <p:spPr>
            <a:xfrm>
              <a:off x="7429055" y="24691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8" name="tx118"/>
            <p:cNvSpPr/>
            <p:nvPr/>
          </p:nvSpPr>
          <p:spPr>
            <a:xfrm>
              <a:off x="7706303" y="32881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9" name="tx119"/>
            <p:cNvSpPr/>
            <p:nvPr/>
          </p:nvSpPr>
          <p:spPr>
            <a:xfrm>
              <a:off x="7706303" y="246582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0" name="tx120"/>
            <p:cNvSpPr/>
            <p:nvPr/>
          </p:nvSpPr>
          <p:spPr>
            <a:xfrm>
              <a:off x="7983551" y="3348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21" name="tx121"/>
            <p:cNvSpPr/>
            <p:nvPr/>
          </p:nvSpPr>
          <p:spPr>
            <a:xfrm>
              <a:off x="7983551" y="2505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548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551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2000-2024</a:t>
              </a:r>
            </a:p>
          </p:txBody>
        </p:sp>
        <p:sp>
          <p:nvSpPr>
            <p:cNvPr id="150" name="pl150"/>
            <p:cNvSpPr/>
            <p:nvPr/>
          </p:nvSpPr>
          <p:spPr>
            <a:xfrm>
              <a:off x="21545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8712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5878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3045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129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295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4461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1628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470072" cy="162162"/>
            </a:xfrm>
            <a:prstGeom prst="rect">
              <a:avLst/>
            </a:prstGeom>
            <a:solidFill>
              <a:srgbClr val="80BD41">
                <a:alpha val="100000"/>
              </a:srgbClr>
            </a:solidFill>
          </p:spPr>
          <p:txBody>
            <a:bodyPr/>
            <a:lstStyle/>
            <a:p/>
          </p:txBody>
        </p:sp>
        <p:sp>
          <p:nvSpPr>
            <p:cNvPr id="163" name="rc163"/>
            <p:cNvSpPr/>
            <p:nvPr/>
          </p:nvSpPr>
          <p:spPr>
            <a:xfrm>
              <a:off x="6766346" y="5774644"/>
              <a:ext cx="817120" cy="162162"/>
            </a:xfrm>
            <a:prstGeom prst="rect">
              <a:avLst/>
            </a:prstGeom>
            <a:solidFill>
              <a:srgbClr val="1CABE2">
                <a:alpha val="100000"/>
              </a:srgbClr>
            </a:solidFill>
          </p:spPr>
          <p:txBody>
            <a:bodyPr/>
            <a:lstStyle/>
            <a:p/>
          </p:txBody>
        </p:sp>
        <p:sp>
          <p:nvSpPr>
            <p:cNvPr id="164" name="rc164"/>
            <p:cNvSpPr/>
            <p:nvPr/>
          </p:nvSpPr>
          <p:spPr>
            <a:xfrm>
              <a:off x="1296273" y="5571941"/>
              <a:ext cx="5334458" cy="162162"/>
            </a:xfrm>
            <a:prstGeom prst="rect">
              <a:avLst/>
            </a:prstGeom>
            <a:solidFill>
              <a:srgbClr val="80BD41">
                <a:alpha val="100000"/>
              </a:srgbClr>
            </a:solidFill>
          </p:spPr>
          <p:txBody>
            <a:bodyPr/>
            <a:lstStyle/>
            <a:p/>
          </p:txBody>
        </p:sp>
        <p:sp>
          <p:nvSpPr>
            <p:cNvPr id="165" name="rc165"/>
            <p:cNvSpPr/>
            <p:nvPr/>
          </p:nvSpPr>
          <p:spPr>
            <a:xfrm>
              <a:off x="6630731" y="5571941"/>
              <a:ext cx="1092641" cy="162162"/>
            </a:xfrm>
            <a:prstGeom prst="rect">
              <a:avLst/>
            </a:prstGeom>
            <a:solidFill>
              <a:srgbClr val="1CABE2">
                <a:alpha val="100000"/>
              </a:srgbClr>
            </a:solidFill>
          </p:spPr>
          <p:txBody>
            <a:bodyPr/>
            <a:lstStyle/>
            <a:p/>
          </p:txBody>
        </p:sp>
        <p:sp>
          <p:nvSpPr>
            <p:cNvPr id="166" name="rc166"/>
            <p:cNvSpPr/>
            <p:nvPr/>
          </p:nvSpPr>
          <p:spPr>
            <a:xfrm>
              <a:off x="1296273" y="5369238"/>
              <a:ext cx="4865815" cy="162162"/>
            </a:xfrm>
            <a:prstGeom prst="rect">
              <a:avLst/>
            </a:prstGeom>
            <a:solidFill>
              <a:srgbClr val="80BD41">
                <a:alpha val="100000"/>
              </a:srgbClr>
            </a:solidFill>
          </p:spPr>
          <p:txBody>
            <a:bodyPr/>
            <a:lstStyle/>
            <a:p/>
          </p:txBody>
        </p:sp>
        <p:sp>
          <p:nvSpPr>
            <p:cNvPr id="167" name="rc167"/>
            <p:cNvSpPr/>
            <p:nvPr/>
          </p:nvSpPr>
          <p:spPr>
            <a:xfrm>
              <a:off x="6162089" y="5369238"/>
              <a:ext cx="1709773" cy="162162"/>
            </a:xfrm>
            <a:prstGeom prst="rect">
              <a:avLst/>
            </a:prstGeom>
            <a:solidFill>
              <a:srgbClr val="1CABE2">
                <a:alpha val="100000"/>
              </a:srgbClr>
            </a:solidFill>
          </p:spPr>
          <p:txBody>
            <a:bodyPr/>
            <a:lstStyle/>
            <a:p/>
          </p:txBody>
        </p:sp>
        <p:sp>
          <p:nvSpPr>
            <p:cNvPr id="168" name="tx168"/>
            <p:cNvSpPr/>
            <p:nvPr/>
          </p:nvSpPr>
          <p:spPr>
            <a:xfrm>
              <a:off x="7785299"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73.2</a:t>
              </a:r>
            </a:p>
          </p:txBody>
        </p:sp>
        <p:sp>
          <p:nvSpPr>
            <p:cNvPr id="169" name="tx169"/>
            <p:cNvSpPr/>
            <p:nvPr/>
          </p:nvSpPr>
          <p:spPr>
            <a:xfrm>
              <a:off x="793220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74.9</a:t>
              </a:r>
            </a:p>
          </p:txBody>
        </p:sp>
        <p:sp>
          <p:nvSpPr>
            <p:cNvPr id="170" name="tx170"/>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76.6</a:t>
              </a:r>
            </a:p>
          </p:txBody>
        </p:sp>
        <p:sp>
          <p:nvSpPr>
            <p:cNvPr id="171" name="tx171"/>
            <p:cNvSpPr/>
            <p:nvPr/>
          </p:nvSpPr>
          <p:spPr>
            <a:xfrm>
              <a:off x="3925816"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a:t>
              </a:r>
            </a:p>
          </p:txBody>
        </p:sp>
        <p:sp>
          <p:nvSpPr>
            <p:cNvPr id="172" name="tx172"/>
            <p:cNvSpPr/>
            <p:nvPr/>
          </p:nvSpPr>
          <p:spPr>
            <a:xfrm>
              <a:off x="7099557"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73" name="tx173"/>
            <p:cNvSpPr/>
            <p:nvPr/>
          </p:nvSpPr>
          <p:spPr>
            <a:xfrm>
              <a:off x="385800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62.1</a:t>
              </a:r>
            </a:p>
          </p:txBody>
        </p:sp>
        <p:sp>
          <p:nvSpPr>
            <p:cNvPr id="174" name="tx174"/>
            <p:cNvSpPr/>
            <p:nvPr/>
          </p:nvSpPr>
          <p:spPr>
            <a:xfrm>
              <a:off x="7071558"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75" name="tx175"/>
            <p:cNvSpPr/>
            <p:nvPr/>
          </p:nvSpPr>
          <p:spPr>
            <a:xfrm>
              <a:off x="362368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76" name="tx176"/>
            <p:cNvSpPr/>
            <p:nvPr/>
          </p:nvSpPr>
          <p:spPr>
            <a:xfrm>
              <a:off x="6911482"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3521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65185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36849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08513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(74%) was lower than in 2019 (87%).
The number of children vaccinated with DTP3 decreased 11% compared to in 2019.
The number of surviving infants increased approximately 5%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61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5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39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528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5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4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033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2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08019"/>
              <a:ext cx="249522" cy="598665"/>
            </a:xfrm>
            <a:prstGeom prst="rect">
              <a:avLst/>
            </a:prstGeom>
            <a:solidFill>
              <a:srgbClr val="E2231A">
                <a:alpha val="100000"/>
              </a:srgbClr>
            </a:solidFill>
          </p:spPr>
          <p:txBody>
            <a:bodyPr/>
            <a:lstStyle/>
            <a:p/>
          </p:txBody>
        </p:sp>
        <p:sp>
          <p:nvSpPr>
            <p:cNvPr id="25" name="rc25"/>
            <p:cNvSpPr/>
            <p:nvPr/>
          </p:nvSpPr>
          <p:spPr>
            <a:xfrm>
              <a:off x="1573521" y="3208066"/>
              <a:ext cx="249522" cy="798618"/>
            </a:xfrm>
            <a:prstGeom prst="rect">
              <a:avLst/>
            </a:prstGeom>
            <a:solidFill>
              <a:srgbClr val="E2231A">
                <a:alpha val="100000"/>
              </a:srgbClr>
            </a:solidFill>
          </p:spPr>
          <p:txBody>
            <a:bodyPr/>
            <a:lstStyle/>
            <a:p/>
          </p:txBody>
        </p:sp>
        <p:sp>
          <p:nvSpPr>
            <p:cNvPr id="26" name="rc26"/>
            <p:cNvSpPr/>
            <p:nvPr/>
          </p:nvSpPr>
          <p:spPr>
            <a:xfrm>
              <a:off x="1850769" y="3404233"/>
              <a:ext cx="249522" cy="602451"/>
            </a:xfrm>
            <a:prstGeom prst="rect">
              <a:avLst/>
            </a:prstGeom>
            <a:solidFill>
              <a:srgbClr val="E2231A">
                <a:alpha val="100000"/>
              </a:srgbClr>
            </a:solidFill>
          </p:spPr>
          <p:txBody>
            <a:bodyPr/>
            <a:lstStyle/>
            <a:p/>
          </p:txBody>
        </p:sp>
        <p:sp>
          <p:nvSpPr>
            <p:cNvPr id="27" name="rc27"/>
            <p:cNvSpPr/>
            <p:nvPr/>
          </p:nvSpPr>
          <p:spPr>
            <a:xfrm>
              <a:off x="2128016" y="3445072"/>
              <a:ext cx="249522" cy="561612"/>
            </a:xfrm>
            <a:prstGeom prst="rect">
              <a:avLst/>
            </a:prstGeom>
            <a:solidFill>
              <a:srgbClr val="E2231A">
                <a:alpha val="100000"/>
              </a:srgbClr>
            </a:solidFill>
          </p:spPr>
          <p:txBody>
            <a:bodyPr/>
            <a:lstStyle/>
            <a:p/>
          </p:txBody>
        </p:sp>
        <p:sp>
          <p:nvSpPr>
            <p:cNvPr id="28" name="rc28"/>
            <p:cNvSpPr/>
            <p:nvPr/>
          </p:nvSpPr>
          <p:spPr>
            <a:xfrm>
              <a:off x="2405264" y="3439533"/>
              <a:ext cx="249522" cy="567151"/>
            </a:xfrm>
            <a:prstGeom prst="rect">
              <a:avLst/>
            </a:prstGeom>
            <a:solidFill>
              <a:srgbClr val="E2231A">
                <a:alpha val="100000"/>
              </a:srgbClr>
            </a:solidFill>
          </p:spPr>
          <p:txBody>
            <a:bodyPr/>
            <a:lstStyle/>
            <a:p/>
          </p:txBody>
        </p:sp>
        <p:sp>
          <p:nvSpPr>
            <p:cNvPr id="29" name="rc29"/>
            <p:cNvSpPr/>
            <p:nvPr/>
          </p:nvSpPr>
          <p:spPr>
            <a:xfrm>
              <a:off x="2682512" y="3482020"/>
              <a:ext cx="249522" cy="524665"/>
            </a:xfrm>
            <a:prstGeom prst="rect">
              <a:avLst/>
            </a:prstGeom>
            <a:solidFill>
              <a:srgbClr val="E2231A">
                <a:alpha val="100000"/>
              </a:srgbClr>
            </a:solidFill>
          </p:spPr>
          <p:txBody>
            <a:bodyPr/>
            <a:lstStyle/>
            <a:p/>
          </p:txBody>
        </p:sp>
        <p:sp>
          <p:nvSpPr>
            <p:cNvPr id="30" name="rc30"/>
            <p:cNvSpPr/>
            <p:nvPr/>
          </p:nvSpPr>
          <p:spPr>
            <a:xfrm>
              <a:off x="2959759" y="3266958"/>
              <a:ext cx="249522" cy="739726"/>
            </a:xfrm>
            <a:prstGeom prst="rect">
              <a:avLst/>
            </a:prstGeom>
            <a:solidFill>
              <a:srgbClr val="E2231A">
                <a:alpha val="100000"/>
              </a:srgbClr>
            </a:solidFill>
          </p:spPr>
          <p:txBody>
            <a:bodyPr/>
            <a:lstStyle/>
            <a:p/>
          </p:txBody>
        </p:sp>
        <p:sp>
          <p:nvSpPr>
            <p:cNvPr id="31" name="rc31"/>
            <p:cNvSpPr/>
            <p:nvPr/>
          </p:nvSpPr>
          <p:spPr>
            <a:xfrm>
              <a:off x="3237007" y="3372368"/>
              <a:ext cx="249522" cy="634316"/>
            </a:xfrm>
            <a:prstGeom prst="rect">
              <a:avLst/>
            </a:prstGeom>
            <a:solidFill>
              <a:srgbClr val="E2231A">
                <a:alpha val="100000"/>
              </a:srgbClr>
            </a:solidFill>
          </p:spPr>
          <p:txBody>
            <a:bodyPr/>
            <a:lstStyle/>
            <a:p/>
          </p:txBody>
        </p:sp>
        <p:sp>
          <p:nvSpPr>
            <p:cNvPr id="32" name="rc32"/>
            <p:cNvSpPr/>
            <p:nvPr/>
          </p:nvSpPr>
          <p:spPr>
            <a:xfrm>
              <a:off x="3514255" y="3440269"/>
              <a:ext cx="249522" cy="566415"/>
            </a:xfrm>
            <a:prstGeom prst="rect">
              <a:avLst/>
            </a:prstGeom>
            <a:solidFill>
              <a:srgbClr val="E2231A">
                <a:alpha val="100000"/>
              </a:srgbClr>
            </a:solidFill>
          </p:spPr>
          <p:txBody>
            <a:bodyPr/>
            <a:lstStyle/>
            <a:p/>
          </p:txBody>
        </p:sp>
        <p:sp>
          <p:nvSpPr>
            <p:cNvPr id="33" name="rc33"/>
            <p:cNvSpPr/>
            <p:nvPr/>
          </p:nvSpPr>
          <p:spPr>
            <a:xfrm>
              <a:off x="3791502" y="3489171"/>
              <a:ext cx="249522" cy="517514"/>
            </a:xfrm>
            <a:prstGeom prst="rect">
              <a:avLst/>
            </a:prstGeom>
            <a:solidFill>
              <a:srgbClr val="E2231A">
                <a:alpha val="100000"/>
              </a:srgbClr>
            </a:solidFill>
          </p:spPr>
          <p:txBody>
            <a:bodyPr/>
            <a:lstStyle/>
            <a:p/>
          </p:txBody>
        </p:sp>
        <p:sp>
          <p:nvSpPr>
            <p:cNvPr id="34" name="rc34"/>
            <p:cNvSpPr/>
            <p:nvPr/>
          </p:nvSpPr>
          <p:spPr>
            <a:xfrm>
              <a:off x="4068750" y="3451452"/>
              <a:ext cx="249522" cy="555233"/>
            </a:xfrm>
            <a:prstGeom prst="rect">
              <a:avLst/>
            </a:prstGeom>
            <a:solidFill>
              <a:srgbClr val="E2231A">
                <a:alpha val="100000"/>
              </a:srgbClr>
            </a:solidFill>
          </p:spPr>
          <p:txBody>
            <a:bodyPr/>
            <a:lstStyle/>
            <a:p/>
          </p:txBody>
        </p:sp>
        <p:sp>
          <p:nvSpPr>
            <p:cNvPr id="35" name="rc35"/>
            <p:cNvSpPr/>
            <p:nvPr/>
          </p:nvSpPr>
          <p:spPr>
            <a:xfrm>
              <a:off x="4345998" y="3416397"/>
              <a:ext cx="249522" cy="590287"/>
            </a:xfrm>
            <a:prstGeom prst="rect">
              <a:avLst/>
            </a:prstGeom>
            <a:solidFill>
              <a:srgbClr val="E2231A">
                <a:alpha val="100000"/>
              </a:srgbClr>
            </a:solidFill>
          </p:spPr>
          <p:txBody>
            <a:bodyPr/>
            <a:lstStyle/>
            <a:p/>
          </p:txBody>
        </p:sp>
        <p:sp>
          <p:nvSpPr>
            <p:cNvPr id="36" name="rc36"/>
            <p:cNvSpPr/>
            <p:nvPr/>
          </p:nvSpPr>
          <p:spPr>
            <a:xfrm>
              <a:off x="4623245" y="3445177"/>
              <a:ext cx="249522" cy="561507"/>
            </a:xfrm>
            <a:prstGeom prst="rect">
              <a:avLst/>
            </a:prstGeom>
            <a:solidFill>
              <a:srgbClr val="E2231A">
                <a:alpha val="100000"/>
              </a:srgbClr>
            </a:solidFill>
          </p:spPr>
          <p:txBody>
            <a:bodyPr/>
            <a:lstStyle/>
            <a:p/>
          </p:txBody>
        </p:sp>
        <p:sp>
          <p:nvSpPr>
            <p:cNvPr id="37" name="rc37"/>
            <p:cNvSpPr/>
            <p:nvPr/>
          </p:nvSpPr>
          <p:spPr>
            <a:xfrm>
              <a:off x="4900493" y="3576632"/>
              <a:ext cx="249522" cy="430052"/>
            </a:xfrm>
            <a:prstGeom prst="rect">
              <a:avLst/>
            </a:prstGeom>
            <a:solidFill>
              <a:srgbClr val="E2231A">
                <a:alpha val="100000"/>
              </a:srgbClr>
            </a:solidFill>
          </p:spPr>
          <p:txBody>
            <a:bodyPr/>
            <a:lstStyle/>
            <a:p/>
          </p:txBody>
        </p:sp>
        <p:sp>
          <p:nvSpPr>
            <p:cNvPr id="38" name="rc38"/>
            <p:cNvSpPr/>
            <p:nvPr/>
          </p:nvSpPr>
          <p:spPr>
            <a:xfrm>
              <a:off x="5177741" y="3591776"/>
              <a:ext cx="249522" cy="414908"/>
            </a:xfrm>
            <a:prstGeom prst="rect">
              <a:avLst/>
            </a:prstGeom>
            <a:solidFill>
              <a:srgbClr val="E2231A">
                <a:alpha val="100000"/>
              </a:srgbClr>
            </a:solidFill>
          </p:spPr>
          <p:txBody>
            <a:bodyPr/>
            <a:lstStyle/>
            <a:p/>
          </p:txBody>
        </p:sp>
        <p:sp>
          <p:nvSpPr>
            <p:cNvPr id="39" name="rc39"/>
            <p:cNvSpPr/>
            <p:nvPr/>
          </p:nvSpPr>
          <p:spPr>
            <a:xfrm>
              <a:off x="5454988" y="3634753"/>
              <a:ext cx="249522" cy="371931"/>
            </a:xfrm>
            <a:prstGeom prst="rect">
              <a:avLst/>
            </a:prstGeom>
            <a:solidFill>
              <a:srgbClr val="E2231A">
                <a:alpha val="100000"/>
              </a:srgbClr>
            </a:solidFill>
          </p:spPr>
          <p:txBody>
            <a:bodyPr/>
            <a:lstStyle/>
            <a:p/>
          </p:txBody>
        </p:sp>
        <p:sp>
          <p:nvSpPr>
            <p:cNvPr id="40" name="rc40"/>
            <p:cNvSpPr/>
            <p:nvPr/>
          </p:nvSpPr>
          <p:spPr>
            <a:xfrm>
              <a:off x="5732236" y="3376925"/>
              <a:ext cx="249522" cy="629759"/>
            </a:xfrm>
            <a:prstGeom prst="rect">
              <a:avLst/>
            </a:prstGeom>
            <a:solidFill>
              <a:srgbClr val="E2231A">
                <a:alpha val="100000"/>
              </a:srgbClr>
            </a:solidFill>
          </p:spPr>
          <p:txBody>
            <a:bodyPr/>
            <a:lstStyle/>
            <a:p/>
          </p:txBody>
        </p:sp>
        <p:sp>
          <p:nvSpPr>
            <p:cNvPr id="41" name="rc41"/>
            <p:cNvSpPr/>
            <p:nvPr/>
          </p:nvSpPr>
          <p:spPr>
            <a:xfrm>
              <a:off x="6009484" y="3499862"/>
              <a:ext cx="249522" cy="506822"/>
            </a:xfrm>
            <a:prstGeom prst="rect">
              <a:avLst/>
            </a:prstGeom>
            <a:solidFill>
              <a:srgbClr val="E2231A">
                <a:alpha val="100000"/>
              </a:srgbClr>
            </a:solidFill>
          </p:spPr>
          <p:txBody>
            <a:bodyPr/>
            <a:lstStyle/>
            <a:p/>
          </p:txBody>
        </p:sp>
        <p:sp>
          <p:nvSpPr>
            <p:cNvPr id="42" name="rc42"/>
            <p:cNvSpPr/>
            <p:nvPr/>
          </p:nvSpPr>
          <p:spPr>
            <a:xfrm>
              <a:off x="6286731" y="3546696"/>
              <a:ext cx="249522" cy="459989"/>
            </a:xfrm>
            <a:prstGeom prst="rect">
              <a:avLst/>
            </a:prstGeom>
            <a:solidFill>
              <a:srgbClr val="E2231A">
                <a:alpha val="100000"/>
              </a:srgbClr>
            </a:solidFill>
          </p:spPr>
          <p:txBody>
            <a:bodyPr/>
            <a:lstStyle/>
            <a:p/>
          </p:txBody>
        </p:sp>
        <p:sp>
          <p:nvSpPr>
            <p:cNvPr id="43" name="rc43"/>
            <p:cNvSpPr/>
            <p:nvPr/>
          </p:nvSpPr>
          <p:spPr>
            <a:xfrm>
              <a:off x="6563979" y="3493097"/>
              <a:ext cx="249522" cy="513587"/>
            </a:xfrm>
            <a:prstGeom prst="rect">
              <a:avLst/>
            </a:prstGeom>
            <a:solidFill>
              <a:srgbClr val="E2231A">
                <a:alpha val="100000"/>
              </a:srgbClr>
            </a:solidFill>
          </p:spPr>
          <p:txBody>
            <a:bodyPr/>
            <a:lstStyle/>
            <a:p/>
          </p:txBody>
        </p:sp>
        <p:sp>
          <p:nvSpPr>
            <p:cNvPr id="44" name="rc44"/>
            <p:cNvSpPr/>
            <p:nvPr/>
          </p:nvSpPr>
          <p:spPr>
            <a:xfrm>
              <a:off x="6841227" y="3748646"/>
              <a:ext cx="249522" cy="258038"/>
            </a:xfrm>
            <a:prstGeom prst="rect">
              <a:avLst/>
            </a:prstGeom>
            <a:solidFill>
              <a:srgbClr val="E2231A">
                <a:alpha val="100000"/>
              </a:srgbClr>
            </a:solidFill>
          </p:spPr>
          <p:txBody>
            <a:bodyPr/>
            <a:lstStyle/>
            <a:p/>
          </p:txBody>
        </p:sp>
        <p:sp>
          <p:nvSpPr>
            <p:cNvPr id="45" name="rc45"/>
            <p:cNvSpPr/>
            <p:nvPr/>
          </p:nvSpPr>
          <p:spPr>
            <a:xfrm>
              <a:off x="7118474" y="3773115"/>
              <a:ext cx="249522" cy="233570"/>
            </a:xfrm>
            <a:prstGeom prst="rect">
              <a:avLst/>
            </a:prstGeom>
            <a:solidFill>
              <a:srgbClr val="E2231A">
                <a:alpha val="100000"/>
              </a:srgbClr>
            </a:solidFill>
          </p:spPr>
          <p:txBody>
            <a:bodyPr/>
            <a:lstStyle/>
            <a:p/>
          </p:txBody>
        </p:sp>
        <p:sp>
          <p:nvSpPr>
            <p:cNvPr id="46" name="rc46"/>
            <p:cNvSpPr/>
            <p:nvPr/>
          </p:nvSpPr>
          <p:spPr>
            <a:xfrm>
              <a:off x="7395722" y="3720357"/>
              <a:ext cx="249522" cy="286327"/>
            </a:xfrm>
            <a:prstGeom prst="rect">
              <a:avLst/>
            </a:prstGeom>
            <a:solidFill>
              <a:srgbClr val="E2231A">
                <a:alpha val="100000"/>
              </a:srgbClr>
            </a:solidFill>
          </p:spPr>
          <p:txBody>
            <a:bodyPr/>
            <a:lstStyle/>
            <a:p/>
          </p:txBody>
        </p:sp>
        <p:sp>
          <p:nvSpPr>
            <p:cNvPr id="47" name="rc47"/>
            <p:cNvSpPr/>
            <p:nvPr/>
          </p:nvSpPr>
          <p:spPr>
            <a:xfrm>
              <a:off x="7672970" y="3639205"/>
              <a:ext cx="249522" cy="367479"/>
            </a:xfrm>
            <a:prstGeom prst="rect">
              <a:avLst/>
            </a:prstGeom>
            <a:solidFill>
              <a:srgbClr val="E2231A">
                <a:alpha val="100000"/>
              </a:srgbClr>
            </a:solidFill>
          </p:spPr>
          <p:txBody>
            <a:bodyPr/>
            <a:lstStyle/>
            <a:p/>
          </p:txBody>
        </p:sp>
        <p:sp>
          <p:nvSpPr>
            <p:cNvPr id="48" name="rc48"/>
            <p:cNvSpPr/>
            <p:nvPr/>
          </p:nvSpPr>
          <p:spPr>
            <a:xfrm>
              <a:off x="7950217" y="3442793"/>
              <a:ext cx="249522" cy="563891"/>
            </a:xfrm>
            <a:prstGeom prst="rect">
              <a:avLst/>
            </a:prstGeom>
            <a:solidFill>
              <a:srgbClr val="E2231A">
                <a:alpha val="100000"/>
              </a:srgbClr>
            </a:solidFill>
          </p:spPr>
          <p:txBody>
            <a:bodyPr/>
            <a:lstStyle/>
            <a:p/>
          </p:txBody>
        </p:sp>
        <p:sp>
          <p:nvSpPr>
            <p:cNvPr id="49" name="rc49"/>
            <p:cNvSpPr/>
            <p:nvPr/>
          </p:nvSpPr>
          <p:spPr>
            <a:xfrm>
              <a:off x="6009484" y="2321881"/>
              <a:ext cx="249522" cy="1177981"/>
            </a:xfrm>
            <a:prstGeom prst="rect">
              <a:avLst/>
            </a:prstGeom>
            <a:solidFill>
              <a:srgbClr val="B3B3B3">
                <a:alpha val="100000"/>
              </a:srgbClr>
            </a:solidFill>
          </p:spPr>
          <p:txBody>
            <a:bodyPr/>
            <a:lstStyle/>
            <a:p/>
          </p:txBody>
        </p:sp>
        <p:sp>
          <p:nvSpPr>
            <p:cNvPr id="50" name="rc50"/>
            <p:cNvSpPr/>
            <p:nvPr/>
          </p:nvSpPr>
          <p:spPr>
            <a:xfrm>
              <a:off x="6286731" y="2728622"/>
              <a:ext cx="249522" cy="818073"/>
            </a:xfrm>
            <a:prstGeom prst="rect">
              <a:avLst/>
            </a:prstGeom>
            <a:solidFill>
              <a:srgbClr val="B3B3B3">
                <a:alpha val="100000"/>
              </a:srgbClr>
            </a:solidFill>
          </p:spPr>
          <p:txBody>
            <a:bodyPr/>
            <a:lstStyle/>
            <a:p/>
          </p:txBody>
        </p:sp>
        <p:sp>
          <p:nvSpPr>
            <p:cNvPr id="51" name="rc51"/>
            <p:cNvSpPr/>
            <p:nvPr/>
          </p:nvSpPr>
          <p:spPr>
            <a:xfrm>
              <a:off x="6563979" y="2853452"/>
              <a:ext cx="249522" cy="639644"/>
            </a:xfrm>
            <a:prstGeom prst="rect">
              <a:avLst/>
            </a:prstGeom>
            <a:solidFill>
              <a:srgbClr val="B3B3B3">
                <a:alpha val="100000"/>
              </a:srgbClr>
            </a:solidFill>
          </p:spPr>
          <p:txBody>
            <a:bodyPr/>
            <a:lstStyle/>
            <a:p/>
          </p:txBody>
        </p:sp>
        <p:sp>
          <p:nvSpPr>
            <p:cNvPr id="52" name="rc52"/>
            <p:cNvSpPr/>
            <p:nvPr/>
          </p:nvSpPr>
          <p:spPr>
            <a:xfrm>
              <a:off x="6841227" y="3013687"/>
              <a:ext cx="249522" cy="734958"/>
            </a:xfrm>
            <a:prstGeom prst="rect">
              <a:avLst/>
            </a:prstGeom>
            <a:solidFill>
              <a:srgbClr val="B3B3B3">
                <a:alpha val="100000"/>
              </a:srgbClr>
            </a:solidFill>
          </p:spPr>
          <p:txBody>
            <a:bodyPr/>
            <a:lstStyle/>
            <a:p/>
          </p:txBody>
        </p:sp>
        <p:sp>
          <p:nvSpPr>
            <p:cNvPr id="53" name="rc53"/>
            <p:cNvSpPr/>
            <p:nvPr/>
          </p:nvSpPr>
          <p:spPr>
            <a:xfrm>
              <a:off x="7118474" y="2802412"/>
              <a:ext cx="249522" cy="970702"/>
            </a:xfrm>
            <a:prstGeom prst="rect">
              <a:avLst/>
            </a:prstGeom>
            <a:solidFill>
              <a:srgbClr val="B3B3B3">
                <a:alpha val="100000"/>
              </a:srgbClr>
            </a:solidFill>
          </p:spPr>
          <p:txBody>
            <a:bodyPr/>
            <a:lstStyle/>
            <a:p/>
          </p:txBody>
        </p:sp>
        <p:sp>
          <p:nvSpPr>
            <p:cNvPr id="54" name="rc54"/>
            <p:cNvSpPr/>
            <p:nvPr/>
          </p:nvSpPr>
          <p:spPr>
            <a:xfrm>
              <a:off x="7395722" y="3397292"/>
              <a:ext cx="249522" cy="323065"/>
            </a:xfrm>
            <a:prstGeom prst="rect">
              <a:avLst/>
            </a:prstGeom>
            <a:solidFill>
              <a:srgbClr val="B3B3B3">
                <a:alpha val="100000"/>
              </a:srgbClr>
            </a:solidFill>
          </p:spPr>
          <p:txBody>
            <a:bodyPr/>
            <a:lstStyle/>
            <a:p/>
          </p:txBody>
        </p:sp>
        <p:sp>
          <p:nvSpPr>
            <p:cNvPr id="55" name="rc55"/>
            <p:cNvSpPr/>
            <p:nvPr/>
          </p:nvSpPr>
          <p:spPr>
            <a:xfrm>
              <a:off x="7672970" y="2850087"/>
              <a:ext cx="249522" cy="789118"/>
            </a:xfrm>
            <a:prstGeom prst="rect">
              <a:avLst/>
            </a:prstGeom>
            <a:solidFill>
              <a:srgbClr val="B3B3B3">
                <a:alpha val="100000"/>
              </a:srgbClr>
            </a:solidFill>
          </p:spPr>
          <p:txBody>
            <a:bodyPr/>
            <a:lstStyle/>
            <a:p/>
          </p:txBody>
        </p:sp>
        <p:sp>
          <p:nvSpPr>
            <p:cNvPr id="56" name="rc56"/>
            <p:cNvSpPr/>
            <p:nvPr/>
          </p:nvSpPr>
          <p:spPr>
            <a:xfrm>
              <a:off x="7950217" y="3016702"/>
              <a:ext cx="249522" cy="426091"/>
            </a:xfrm>
            <a:prstGeom prst="rect">
              <a:avLst/>
            </a:prstGeom>
            <a:solidFill>
              <a:srgbClr val="B3B3B3">
                <a:alpha val="100000"/>
              </a:srgbClr>
            </a:solidFill>
          </p:spPr>
          <p:txBody>
            <a:bodyPr/>
            <a:lstStyle/>
            <a:p/>
          </p:txBody>
        </p:sp>
        <p:sp>
          <p:nvSpPr>
            <p:cNvPr id="57" name="pl57"/>
            <p:cNvSpPr/>
            <p:nvPr/>
          </p:nvSpPr>
          <p:spPr>
            <a:xfrm>
              <a:off x="1421035" y="1451399"/>
              <a:ext cx="6653943" cy="926642"/>
            </a:xfrm>
            <a:custGeom>
              <a:avLst/>
              <a:pathLst>
                <a:path w="6653943" h="926642">
                  <a:moveTo>
                    <a:pt x="0" y="617761"/>
                  </a:moveTo>
                  <a:lnTo>
                    <a:pt x="277247" y="926642"/>
                  </a:lnTo>
                  <a:lnTo>
                    <a:pt x="554495" y="645841"/>
                  </a:lnTo>
                  <a:lnTo>
                    <a:pt x="831742" y="589681"/>
                  </a:lnTo>
                  <a:lnTo>
                    <a:pt x="1108990" y="589681"/>
                  </a:lnTo>
                  <a:lnTo>
                    <a:pt x="1386238" y="505441"/>
                  </a:lnTo>
                  <a:lnTo>
                    <a:pt x="1663485" y="786241"/>
                  </a:lnTo>
                  <a:lnTo>
                    <a:pt x="1940733" y="617761"/>
                  </a:lnTo>
                  <a:lnTo>
                    <a:pt x="2217981" y="505441"/>
                  </a:lnTo>
                  <a:lnTo>
                    <a:pt x="2495228" y="421200"/>
                  </a:lnTo>
                  <a:lnTo>
                    <a:pt x="2772476" y="449281"/>
                  </a:lnTo>
                  <a:lnTo>
                    <a:pt x="3049724" y="477361"/>
                  </a:lnTo>
                  <a:lnTo>
                    <a:pt x="3326971" y="421200"/>
                  </a:lnTo>
                  <a:lnTo>
                    <a:pt x="3604219" y="252720"/>
                  </a:lnTo>
                  <a:lnTo>
                    <a:pt x="3881467" y="224640"/>
                  </a:lnTo>
                  <a:lnTo>
                    <a:pt x="4158714" y="168480"/>
                  </a:lnTo>
                  <a:lnTo>
                    <a:pt x="4435962" y="449281"/>
                  </a:lnTo>
                  <a:lnTo>
                    <a:pt x="4713210" y="308880"/>
                  </a:lnTo>
                  <a:lnTo>
                    <a:pt x="4990457" y="252720"/>
                  </a:lnTo>
                  <a:lnTo>
                    <a:pt x="5267705" y="308880"/>
                  </a:lnTo>
                  <a:lnTo>
                    <a:pt x="5544953" y="28080"/>
                  </a:lnTo>
                  <a:lnTo>
                    <a:pt x="5822200" y="0"/>
                  </a:lnTo>
                  <a:lnTo>
                    <a:pt x="6099448" y="56160"/>
                  </a:lnTo>
                  <a:lnTo>
                    <a:pt x="6376696" y="140400"/>
                  </a:lnTo>
                  <a:lnTo>
                    <a:pt x="6653943" y="336960"/>
                  </a:lnTo>
                </a:path>
              </a:pathLst>
            </a:custGeom>
            <a:ln w="27101" cap="flat">
              <a:solidFill>
                <a:srgbClr val="0058AB">
                  <a:alpha val="100000"/>
                </a:srgbClr>
              </a:solidFill>
              <a:prstDash val="solid"/>
              <a:round/>
            </a:ln>
          </p:spPr>
          <p:txBody>
            <a:bodyPr/>
            <a:lstStyle/>
            <a:p/>
          </p:txBody>
        </p:sp>
        <p:sp>
          <p:nvSpPr>
            <p:cNvPr id="58" name="pl58"/>
            <p:cNvSpPr/>
            <p:nvPr/>
          </p:nvSpPr>
          <p:spPr>
            <a:xfrm>
              <a:off x="6134245" y="1788360"/>
              <a:ext cx="1940733" cy="1319763"/>
            </a:xfrm>
            <a:custGeom>
              <a:avLst/>
              <a:pathLst>
                <a:path w="1940733" h="1319763">
                  <a:moveTo>
                    <a:pt x="0" y="1319763"/>
                  </a:moveTo>
                  <a:lnTo>
                    <a:pt x="277247" y="814321"/>
                  </a:lnTo>
                  <a:lnTo>
                    <a:pt x="554495" y="645841"/>
                  </a:lnTo>
                  <a:lnTo>
                    <a:pt x="831742" y="449281"/>
                  </a:lnTo>
                  <a:lnTo>
                    <a:pt x="1108990" y="645841"/>
                  </a:lnTo>
                  <a:lnTo>
                    <a:pt x="1386238" y="0"/>
                  </a:lnTo>
                  <a:lnTo>
                    <a:pt x="1663485" y="477361"/>
                  </a:lnTo>
                  <a:lnTo>
                    <a:pt x="1940733" y="365040"/>
                  </a:lnTo>
                </a:path>
              </a:pathLst>
            </a:custGeom>
            <a:ln w="27101" cap="flat">
              <a:solidFill>
                <a:srgbClr val="333333">
                  <a:alpha val="100000"/>
                </a:srgbClr>
              </a:solidFill>
              <a:prstDash val="solid"/>
              <a:round/>
            </a:ln>
          </p:spPr>
          <p:txBody>
            <a:bodyPr/>
            <a:lstStyle/>
            <a:p/>
          </p:txBody>
        </p:sp>
        <p:sp>
          <p:nvSpPr>
            <p:cNvPr id="59" name="tx59"/>
            <p:cNvSpPr/>
            <p:nvPr/>
          </p:nvSpPr>
          <p:spPr>
            <a:xfrm>
              <a:off x="6618402"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0" name="tx60"/>
            <p:cNvSpPr/>
            <p:nvPr/>
          </p:nvSpPr>
          <p:spPr>
            <a:xfrm>
              <a:off x="689565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1" name="tx61"/>
            <p:cNvSpPr/>
            <p:nvPr/>
          </p:nvSpPr>
          <p:spPr>
            <a:xfrm>
              <a:off x="7172898"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2" name="tx62"/>
            <p:cNvSpPr/>
            <p:nvPr/>
          </p:nvSpPr>
          <p:spPr>
            <a:xfrm>
              <a:off x="7450145"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3" name="tx63"/>
            <p:cNvSpPr/>
            <p:nvPr/>
          </p:nvSpPr>
          <p:spPr>
            <a:xfrm>
              <a:off x="7727393"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4" name="tx64"/>
            <p:cNvSpPr/>
            <p:nvPr/>
          </p:nvSpPr>
          <p:spPr>
            <a:xfrm>
              <a:off x="8004641"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5" name="tx65"/>
            <p:cNvSpPr/>
            <p:nvPr/>
          </p:nvSpPr>
          <p:spPr>
            <a:xfrm>
              <a:off x="6618402" y="2495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56</a:t>
              </a:r>
            </a:p>
          </p:txBody>
        </p:sp>
        <p:sp>
          <p:nvSpPr>
            <p:cNvPr id="66" name="tx66"/>
            <p:cNvSpPr/>
            <p:nvPr/>
          </p:nvSpPr>
          <p:spPr>
            <a:xfrm>
              <a:off x="6895650"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67" name="tx67"/>
            <p:cNvSpPr/>
            <p:nvPr/>
          </p:nvSpPr>
          <p:spPr>
            <a:xfrm>
              <a:off x="7172898" y="2495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56</a:t>
              </a:r>
            </a:p>
          </p:txBody>
        </p:sp>
        <p:sp>
          <p:nvSpPr>
            <p:cNvPr id="68" name="tx68"/>
            <p:cNvSpPr/>
            <p:nvPr/>
          </p:nvSpPr>
          <p:spPr>
            <a:xfrm>
              <a:off x="7450145"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9" name="tx69"/>
            <p:cNvSpPr/>
            <p:nvPr/>
          </p:nvSpPr>
          <p:spPr>
            <a:xfrm>
              <a:off x="7727393" y="2327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62</a:t>
              </a:r>
            </a:p>
          </p:txBody>
        </p:sp>
        <p:sp>
          <p:nvSpPr>
            <p:cNvPr id="70" name="tx70"/>
            <p:cNvSpPr/>
            <p:nvPr/>
          </p:nvSpPr>
          <p:spPr>
            <a:xfrm>
              <a:off x="8004641"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1" name="tx71"/>
            <p:cNvSpPr/>
            <p:nvPr/>
          </p:nvSpPr>
          <p:spPr>
            <a:xfrm>
              <a:off x="1315541" y="366823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72" name="tx72"/>
            <p:cNvSpPr/>
            <p:nvPr/>
          </p:nvSpPr>
          <p:spPr>
            <a:xfrm>
              <a:off x="2746983" y="37039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3" name="tx73"/>
            <p:cNvSpPr/>
            <p:nvPr/>
          </p:nvSpPr>
          <p:spPr>
            <a:xfrm>
              <a:off x="4088018" y="368862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74" name="tx74"/>
            <p:cNvSpPr/>
            <p:nvPr/>
          </p:nvSpPr>
          <p:spPr>
            <a:xfrm>
              <a:off x="5474256" y="37802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75" name="tx75"/>
            <p:cNvSpPr/>
            <p:nvPr/>
          </p:nvSpPr>
          <p:spPr>
            <a:xfrm>
              <a:off x="6583247" y="37107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76" name="tx76"/>
            <p:cNvSpPr/>
            <p:nvPr/>
          </p:nvSpPr>
          <p:spPr>
            <a:xfrm>
              <a:off x="6890639" y="383886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77" name="tx77"/>
            <p:cNvSpPr/>
            <p:nvPr/>
          </p:nvSpPr>
          <p:spPr>
            <a:xfrm>
              <a:off x="7167887" y="38494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78" name="tx78"/>
            <p:cNvSpPr/>
            <p:nvPr/>
          </p:nvSpPr>
          <p:spPr>
            <a:xfrm>
              <a:off x="7445134" y="38230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79" name="tx79"/>
            <p:cNvSpPr/>
            <p:nvPr/>
          </p:nvSpPr>
          <p:spPr>
            <a:xfrm>
              <a:off x="7692237" y="37825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80" name="tx80"/>
            <p:cNvSpPr/>
            <p:nvPr/>
          </p:nvSpPr>
          <p:spPr>
            <a:xfrm>
              <a:off x="7969485" y="36842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81" name="tx81"/>
            <p:cNvSpPr/>
            <p:nvPr/>
          </p:nvSpPr>
          <p:spPr>
            <a:xfrm>
              <a:off x="6583247" y="31328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82" name="tx82"/>
            <p:cNvSpPr/>
            <p:nvPr/>
          </p:nvSpPr>
          <p:spPr>
            <a:xfrm>
              <a:off x="6905698" y="33420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3" name="tx83"/>
            <p:cNvSpPr/>
            <p:nvPr/>
          </p:nvSpPr>
          <p:spPr>
            <a:xfrm>
              <a:off x="7137742" y="32486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84" name="tx84"/>
            <p:cNvSpPr/>
            <p:nvPr/>
          </p:nvSpPr>
          <p:spPr>
            <a:xfrm>
              <a:off x="7445134" y="3518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85" name="tx85"/>
            <p:cNvSpPr/>
            <p:nvPr/>
          </p:nvSpPr>
          <p:spPr>
            <a:xfrm>
              <a:off x="7692237" y="32042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86" name="tx86"/>
            <p:cNvSpPr/>
            <p:nvPr/>
          </p:nvSpPr>
          <p:spPr>
            <a:xfrm>
              <a:off x="7969485" y="319063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87" name="tx87"/>
            <p:cNvSpPr/>
            <p:nvPr/>
          </p:nvSpPr>
          <p:spPr>
            <a:xfrm>
              <a:off x="6593796" y="274717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32.9</a:t>
              </a:r>
            </a:p>
          </p:txBody>
        </p:sp>
        <p:sp>
          <p:nvSpPr>
            <p:cNvPr id="88" name="tx88"/>
            <p:cNvSpPr/>
            <p:nvPr/>
          </p:nvSpPr>
          <p:spPr>
            <a:xfrm>
              <a:off x="6871044" y="290740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28.3</a:t>
              </a:r>
            </a:p>
          </p:txBody>
        </p:sp>
        <p:sp>
          <p:nvSpPr>
            <p:cNvPr id="89" name="tx89"/>
            <p:cNvSpPr/>
            <p:nvPr/>
          </p:nvSpPr>
          <p:spPr>
            <a:xfrm>
              <a:off x="7148291" y="269613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34.4</a:t>
              </a:r>
            </a:p>
          </p:txBody>
        </p:sp>
        <p:sp>
          <p:nvSpPr>
            <p:cNvPr id="90" name="tx90"/>
            <p:cNvSpPr/>
            <p:nvPr/>
          </p:nvSpPr>
          <p:spPr>
            <a:xfrm>
              <a:off x="7425539" y="329224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17.4</a:t>
              </a:r>
            </a:p>
          </p:txBody>
        </p:sp>
        <p:sp>
          <p:nvSpPr>
            <p:cNvPr id="91" name="tx91"/>
            <p:cNvSpPr/>
            <p:nvPr/>
          </p:nvSpPr>
          <p:spPr>
            <a:xfrm>
              <a:off x="7743470" y="27438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92" name="tx92"/>
            <p:cNvSpPr/>
            <p:nvPr/>
          </p:nvSpPr>
          <p:spPr>
            <a:xfrm>
              <a:off x="7980034" y="291046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28.2</a:t>
              </a:r>
            </a:p>
          </p:txBody>
        </p:sp>
        <p:sp>
          <p:nvSpPr>
            <p:cNvPr id="93" name="tx9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639902" y="32534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5" name="tx95"/>
            <p:cNvSpPr/>
            <p:nvPr/>
          </p:nvSpPr>
          <p:spPr>
            <a:xfrm>
              <a:off x="639902" y="25523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96" name="tx96"/>
            <p:cNvSpPr/>
            <p:nvPr/>
          </p:nvSpPr>
          <p:spPr>
            <a:xfrm>
              <a:off x="639902" y="18512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97" name="tx97"/>
            <p:cNvSpPr/>
            <p:nvPr/>
          </p:nvSpPr>
          <p:spPr>
            <a:xfrm>
              <a:off x="639902" y="115018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78790" y="4909475"/>
              <a:ext cx="201456" cy="201456"/>
            </a:xfrm>
            <a:prstGeom prst="rect">
              <a:avLst/>
            </a:prstGeom>
            <a:solidFill>
              <a:srgbClr val="E2231A">
                <a:alpha val="100000"/>
              </a:srgbClr>
            </a:solidFill>
          </p:spPr>
          <p:txBody>
            <a:bodyPr/>
            <a:lstStyle/>
            <a:p/>
          </p:txBody>
        </p:sp>
        <p:sp>
          <p:nvSpPr>
            <p:cNvPr id="120" name="rc120"/>
            <p:cNvSpPr/>
            <p:nvPr/>
          </p:nvSpPr>
          <p:spPr>
            <a:xfrm>
              <a:off x="5642950" y="4909475"/>
              <a:ext cx="201456" cy="201456"/>
            </a:xfrm>
            <a:prstGeom prst="rect">
              <a:avLst/>
            </a:prstGeom>
            <a:solidFill>
              <a:srgbClr val="B3B3B3">
                <a:alpha val="100000"/>
              </a:srgbClr>
            </a:solidFill>
          </p:spPr>
          <p:txBody>
            <a:bodyPr/>
            <a:lstStyle/>
            <a:p/>
          </p:txBody>
        </p:sp>
        <p:sp>
          <p:nvSpPr>
            <p:cNvPr id="121" name="tx12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51100" y="661760"/>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2000-2024</a:t>
              </a:r>
            </a:p>
          </p:txBody>
        </p:sp>
        <p:sp>
          <p:nvSpPr>
            <p:cNvPr id="125" name="pl125"/>
            <p:cNvSpPr/>
            <p:nvPr/>
          </p:nvSpPr>
          <p:spPr>
            <a:xfrm>
              <a:off x="23424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347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271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886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809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5732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774644"/>
              <a:ext cx="3065487" cy="162162"/>
            </a:xfrm>
            <a:prstGeom prst="rect">
              <a:avLst/>
            </a:prstGeom>
            <a:solidFill>
              <a:srgbClr val="E2231A">
                <a:alpha val="100000"/>
              </a:srgbClr>
            </a:solidFill>
          </p:spPr>
          <p:txBody>
            <a:bodyPr/>
            <a:lstStyle/>
            <a:p/>
          </p:txBody>
        </p:sp>
        <p:sp>
          <p:nvSpPr>
            <p:cNvPr id="136" name="rc136"/>
            <p:cNvSpPr/>
            <p:nvPr/>
          </p:nvSpPr>
          <p:spPr>
            <a:xfrm>
              <a:off x="1296273" y="5571941"/>
              <a:ext cx="2193400" cy="162162"/>
            </a:xfrm>
            <a:prstGeom prst="rect">
              <a:avLst/>
            </a:prstGeom>
            <a:solidFill>
              <a:srgbClr val="E2231A">
                <a:alpha val="100000"/>
              </a:srgbClr>
            </a:solidFill>
          </p:spPr>
          <p:txBody>
            <a:bodyPr/>
            <a:lstStyle/>
            <a:p/>
          </p:txBody>
        </p:sp>
        <p:sp>
          <p:nvSpPr>
            <p:cNvPr id="137" name="rc137"/>
            <p:cNvSpPr/>
            <p:nvPr/>
          </p:nvSpPr>
          <p:spPr>
            <a:xfrm>
              <a:off x="1296273" y="5369238"/>
              <a:ext cx="3365738" cy="162162"/>
            </a:xfrm>
            <a:prstGeom prst="rect">
              <a:avLst/>
            </a:prstGeom>
            <a:solidFill>
              <a:srgbClr val="E2231A">
                <a:alpha val="100000"/>
              </a:srgbClr>
            </a:solidFill>
          </p:spPr>
          <p:txBody>
            <a:bodyPr/>
            <a:lstStyle/>
            <a:p/>
          </p:txBody>
        </p:sp>
        <p:sp>
          <p:nvSpPr>
            <p:cNvPr id="138" name="rc138"/>
            <p:cNvSpPr/>
            <p:nvPr/>
          </p:nvSpPr>
          <p:spPr>
            <a:xfrm>
              <a:off x="4361761" y="5774644"/>
              <a:ext cx="3817892" cy="162162"/>
            </a:xfrm>
            <a:prstGeom prst="rect">
              <a:avLst/>
            </a:prstGeom>
            <a:solidFill>
              <a:srgbClr val="B3B3B3">
                <a:alpha val="100000"/>
              </a:srgbClr>
            </a:solidFill>
          </p:spPr>
          <p:txBody>
            <a:bodyPr/>
            <a:lstStyle/>
            <a:p/>
          </p:txBody>
        </p:sp>
        <p:sp>
          <p:nvSpPr>
            <p:cNvPr id="139" name="rc139"/>
            <p:cNvSpPr/>
            <p:nvPr/>
          </p:nvSpPr>
          <p:spPr>
            <a:xfrm>
              <a:off x="3489673" y="5571941"/>
              <a:ext cx="4710066" cy="162162"/>
            </a:xfrm>
            <a:prstGeom prst="rect">
              <a:avLst/>
            </a:prstGeom>
            <a:solidFill>
              <a:srgbClr val="B3B3B3">
                <a:alpha val="100000"/>
              </a:srgbClr>
            </a:solidFill>
          </p:spPr>
          <p:txBody>
            <a:bodyPr/>
            <a:lstStyle/>
            <a:p/>
          </p:txBody>
        </p:sp>
        <p:sp>
          <p:nvSpPr>
            <p:cNvPr id="140" name="rc140"/>
            <p:cNvSpPr/>
            <p:nvPr/>
          </p:nvSpPr>
          <p:spPr>
            <a:xfrm>
              <a:off x="4662012" y="5369238"/>
              <a:ext cx="2543239" cy="162162"/>
            </a:xfrm>
            <a:prstGeom prst="rect">
              <a:avLst/>
            </a:prstGeom>
            <a:solidFill>
              <a:srgbClr val="B3B3B3">
                <a:alpha val="100000"/>
              </a:srgbClr>
            </a:solidFill>
          </p:spPr>
          <p:txBody>
            <a:bodyPr/>
            <a:lstStyle/>
            <a:p/>
          </p:txBody>
        </p:sp>
        <p:sp>
          <p:nvSpPr>
            <p:cNvPr id="141" name="tx141"/>
            <p:cNvSpPr/>
            <p:nvPr/>
          </p:nvSpPr>
          <p:spPr>
            <a:xfrm>
              <a:off x="8292180"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32.9</a:t>
              </a:r>
            </a:p>
          </p:txBody>
        </p:sp>
        <p:sp>
          <p:nvSpPr>
            <p:cNvPr id="142" name="tx142"/>
            <p:cNvSpPr/>
            <p:nvPr/>
          </p:nvSpPr>
          <p:spPr>
            <a:xfrm>
              <a:off x="8264049" y="560983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43" name="tx143"/>
            <p:cNvSpPr/>
            <p:nvPr/>
          </p:nvSpPr>
          <p:spPr>
            <a:xfrm>
              <a:off x="731777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a:t>
              </a:r>
            </a:p>
          </p:txBody>
        </p:sp>
        <p:sp>
          <p:nvSpPr>
            <p:cNvPr id="144" name="tx144"/>
            <p:cNvSpPr/>
            <p:nvPr/>
          </p:nvSpPr>
          <p:spPr>
            <a:xfrm>
              <a:off x="2716490"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14.7</a:t>
              </a:r>
            </a:p>
          </p:txBody>
        </p:sp>
        <p:sp>
          <p:nvSpPr>
            <p:cNvPr id="145" name="tx145"/>
            <p:cNvSpPr/>
            <p:nvPr/>
          </p:nvSpPr>
          <p:spPr>
            <a:xfrm>
              <a:off x="228044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10.5</a:t>
              </a:r>
            </a:p>
          </p:txBody>
        </p:sp>
        <p:sp>
          <p:nvSpPr>
            <p:cNvPr id="146" name="tx146"/>
            <p:cNvSpPr/>
            <p:nvPr/>
          </p:nvSpPr>
          <p:spPr>
            <a:xfrm>
              <a:off x="286661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47" name="tx147"/>
            <p:cNvSpPr/>
            <p:nvPr/>
          </p:nvSpPr>
          <p:spPr>
            <a:xfrm>
              <a:off x="615818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18.2</a:t>
              </a:r>
            </a:p>
          </p:txBody>
        </p:sp>
        <p:sp>
          <p:nvSpPr>
            <p:cNvPr id="148" name="tx148"/>
            <p:cNvSpPr/>
            <p:nvPr/>
          </p:nvSpPr>
          <p:spPr>
            <a:xfrm>
              <a:off x="573218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22.5</a:t>
              </a:r>
            </a:p>
          </p:txBody>
        </p:sp>
        <p:sp>
          <p:nvSpPr>
            <p:cNvPr id="149" name="tx149"/>
            <p:cNvSpPr/>
            <p:nvPr/>
          </p:nvSpPr>
          <p:spPr>
            <a:xfrm>
              <a:off x="5821105"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a:t>
              </a:r>
            </a:p>
          </p:txBody>
        </p:sp>
        <p:sp>
          <p:nvSpPr>
            <p:cNvPr id="150" name="tx15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326433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5" name="tx155"/>
            <p:cNvSpPr/>
            <p:nvPr/>
          </p:nvSpPr>
          <p:spPr>
            <a:xfrm>
              <a:off x="535667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6" name="tx156"/>
            <p:cNvSpPr/>
            <p:nvPr/>
          </p:nvSpPr>
          <p:spPr>
            <a:xfrm>
              <a:off x="7449010"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7" name="tx15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79%. This is similar to in 2019, where coverage was 80%.
16,000 children missed their routine first dose of measles vaccine.
MCV2 is typically administered to children between 18 months and five years old. MCV2 coverage increased to 66%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65667"/>
              <a:ext cx="3397293" cy="942818"/>
            </a:xfrm>
            <a:custGeom>
              <a:avLst/>
              <a:pathLst>
                <a:path w="3397293" h="942818">
                  <a:moveTo>
                    <a:pt x="0" y="628545"/>
                  </a:moveTo>
                  <a:lnTo>
                    <a:pt x="141553" y="942818"/>
                  </a:lnTo>
                  <a:lnTo>
                    <a:pt x="283107" y="657115"/>
                  </a:lnTo>
                  <a:lnTo>
                    <a:pt x="424661" y="599975"/>
                  </a:lnTo>
                  <a:lnTo>
                    <a:pt x="566215" y="599975"/>
                  </a:lnTo>
                  <a:lnTo>
                    <a:pt x="707769" y="514264"/>
                  </a:lnTo>
                  <a:lnTo>
                    <a:pt x="849323" y="799967"/>
                  </a:lnTo>
                  <a:lnTo>
                    <a:pt x="990877" y="628545"/>
                  </a:lnTo>
                  <a:lnTo>
                    <a:pt x="1132431" y="514264"/>
                  </a:lnTo>
                  <a:lnTo>
                    <a:pt x="1273984" y="428553"/>
                  </a:lnTo>
                  <a:lnTo>
                    <a:pt x="1415538" y="457124"/>
                  </a:lnTo>
                  <a:lnTo>
                    <a:pt x="1557092" y="485694"/>
                  </a:lnTo>
                  <a:lnTo>
                    <a:pt x="1698646" y="428553"/>
                  </a:lnTo>
                  <a:lnTo>
                    <a:pt x="1840200" y="257132"/>
                  </a:lnTo>
                  <a:lnTo>
                    <a:pt x="1981754" y="228562"/>
                  </a:lnTo>
                  <a:lnTo>
                    <a:pt x="2123308" y="171421"/>
                  </a:lnTo>
                  <a:lnTo>
                    <a:pt x="2264862" y="457124"/>
                  </a:lnTo>
                  <a:lnTo>
                    <a:pt x="2406416" y="314272"/>
                  </a:lnTo>
                  <a:lnTo>
                    <a:pt x="2547969" y="257132"/>
                  </a:lnTo>
                  <a:lnTo>
                    <a:pt x="2689523" y="314272"/>
                  </a:lnTo>
                  <a:lnTo>
                    <a:pt x="2831077" y="28570"/>
                  </a:lnTo>
                  <a:lnTo>
                    <a:pt x="2972631" y="0"/>
                  </a:lnTo>
                  <a:lnTo>
                    <a:pt x="3114185" y="57140"/>
                  </a:lnTo>
                  <a:lnTo>
                    <a:pt x="3255739" y="142851"/>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65667"/>
              <a:ext cx="3397293" cy="942818"/>
            </a:xfrm>
            <a:custGeom>
              <a:avLst/>
              <a:pathLst>
                <a:path w="3397293" h="942818">
                  <a:moveTo>
                    <a:pt x="0" y="628545"/>
                  </a:moveTo>
                  <a:lnTo>
                    <a:pt x="141553" y="942818"/>
                  </a:lnTo>
                  <a:lnTo>
                    <a:pt x="283107" y="657115"/>
                  </a:lnTo>
                  <a:lnTo>
                    <a:pt x="424661" y="599975"/>
                  </a:lnTo>
                  <a:lnTo>
                    <a:pt x="566215" y="599975"/>
                  </a:lnTo>
                  <a:lnTo>
                    <a:pt x="707769" y="514264"/>
                  </a:lnTo>
                  <a:lnTo>
                    <a:pt x="849323" y="799967"/>
                  </a:lnTo>
                  <a:lnTo>
                    <a:pt x="990877" y="628545"/>
                  </a:lnTo>
                  <a:lnTo>
                    <a:pt x="1132431" y="514264"/>
                  </a:lnTo>
                  <a:lnTo>
                    <a:pt x="1273984" y="428553"/>
                  </a:lnTo>
                  <a:lnTo>
                    <a:pt x="1415538" y="457124"/>
                  </a:lnTo>
                  <a:lnTo>
                    <a:pt x="1557092" y="485694"/>
                  </a:lnTo>
                  <a:lnTo>
                    <a:pt x="1698646" y="428553"/>
                  </a:lnTo>
                  <a:lnTo>
                    <a:pt x="1840200" y="257132"/>
                  </a:lnTo>
                  <a:lnTo>
                    <a:pt x="1981754" y="228562"/>
                  </a:lnTo>
                  <a:lnTo>
                    <a:pt x="2123308" y="171421"/>
                  </a:lnTo>
                  <a:lnTo>
                    <a:pt x="2264862" y="457124"/>
                  </a:lnTo>
                  <a:lnTo>
                    <a:pt x="2406416" y="314272"/>
                  </a:lnTo>
                  <a:lnTo>
                    <a:pt x="2547969" y="257132"/>
                  </a:lnTo>
                  <a:lnTo>
                    <a:pt x="2689523" y="314272"/>
                  </a:lnTo>
                  <a:lnTo>
                    <a:pt x="2831077" y="28570"/>
                  </a:lnTo>
                  <a:lnTo>
                    <a:pt x="2972631" y="0"/>
                  </a:lnTo>
                  <a:lnTo>
                    <a:pt x="3114185" y="57140"/>
                  </a:lnTo>
                  <a:lnTo>
                    <a:pt x="3255739" y="142851"/>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265667"/>
              <a:ext cx="3397293" cy="942818"/>
            </a:xfrm>
            <a:custGeom>
              <a:avLst/>
              <a:pathLst>
                <a:path w="3397293" h="942818">
                  <a:moveTo>
                    <a:pt x="0" y="628545"/>
                  </a:moveTo>
                  <a:lnTo>
                    <a:pt x="141553" y="942818"/>
                  </a:lnTo>
                  <a:lnTo>
                    <a:pt x="283107" y="657115"/>
                  </a:lnTo>
                  <a:lnTo>
                    <a:pt x="424661" y="599975"/>
                  </a:lnTo>
                  <a:lnTo>
                    <a:pt x="566215" y="599975"/>
                  </a:lnTo>
                  <a:lnTo>
                    <a:pt x="707769" y="514264"/>
                  </a:lnTo>
                  <a:lnTo>
                    <a:pt x="849323" y="799967"/>
                  </a:lnTo>
                  <a:lnTo>
                    <a:pt x="990877" y="628545"/>
                  </a:lnTo>
                  <a:lnTo>
                    <a:pt x="1132431" y="514264"/>
                  </a:lnTo>
                  <a:lnTo>
                    <a:pt x="1273984" y="428553"/>
                  </a:lnTo>
                  <a:lnTo>
                    <a:pt x="1415538" y="457124"/>
                  </a:lnTo>
                  <a:lnTo>
                    <a:pt x="1557092" y="485694"/>
                  </a:lnTo>
                  <a:lnTo>
                    <a:pt x="1698646" y="428553"/>
                  </a:lnTo>
                  <a:lnTo>
                    <a:pt x="1840200" y="257132"/>
                  </a:lnTo>
                  <a:lnTo>
                    <a:pt x="1981754" y="228562"/>
                  </a:lnTo>
                  <a:lnTo>
                    <a:pt x="2123308" y="171421"/>
                  </a:lnTo>
                  <a:lnTo>
                    <a:pt x="2264862" y="457124"/>
                  </a:lnTo>
                  <a:lnTo>
                    <a:pt x="2406416" y="314272"/>
                  </a:lnTo>
                  <a:lnTo>
                    <a:pt x="2547969" y="257132"/>
                  </a:lnTo>
                  <a:lnTo>
                    <a:pt x="2689523" y="314272"/>
                  </a:lnTo>
                  <a:lnTo>
                    <a:pt x="2831077" y="28570"/>
                  </a:lnTo>
                  <a:lnTo>
                    <a:pt x="2972631" y="0"/>
                  </a:lnTo>
                  <a:lnTo>
                    <a:pt x="3114185" y="57140"/>
                  </a:lnTo>
                  <a:lnTo>
                    <a:pt x="3255739" y="142851"/>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2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57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70" y="483177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60" name="tx60"/>
            <p:cNvSpPr/>
            <p:nvPr/>
          </p:nvSpPr>
          <p:spPr>
            <a:xfrm>
              <a:off x="282822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67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4675" y="471005"/>
              <a:ext cx="25498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Namibia, 2000-2024</a:t>
              </a:r>
            </a:p>
          </p:txBody>
        </p:sp>
        <p:sp>
          <p:nvSpPr>
            <p:cNvPr id="63" name="pl63"/>
            <p:cNvSpPr/>
            <p:nvPr/>
          </p:nvSpPr>
          <p:spPr>
            <a:xfrm>
              <a:off x="5267799" y="33772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79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819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842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60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283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307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330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9354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63330"/>
              <a:ext cx="3397293" cy="2302230"/>
            </a:xfrm>
            <a:custGeom>
              <a:avLst/>
              <a:pathLst>
                <a:path w="3397293" h="2302230">
                  <a:moveTo>
                    <a:pt x="0" y="1534820"/>
                  </a:moveTo>
                  <a:lnTo>
                    <a:pt x="141553" y="2302230"/>
                  </a:lnTo>
                  <a:lnTo>
                    <a:pt x="283107" y="1604585"/>
                  </a:lnTo>
                  <a:lnTo>
                    <a:pt x="424661" y="1465055"/>
                  </a:lnTo>
                  <a:lnTo>
                    <a:pt x="566215" y="1465055"/>
                  </a:lnTo>
                  <a:lnTo>
                    <a:pt x="707769" y="1255762"/>
                  </a:lnTo>
                  <a:lnTo>
                    <a:pt x="849323" y="1953407"/>
                  </a:lnTo>
                  <a:lnTo>
                    <a:pt x="990877" y="1534820"/>
                  </a:lnTo>
                  <a:lnTo>
                    <a:pt x="1132431" y="1255762"/>
                  </a:lnTo>
                  <a:lnTo>
                    <a:pt x="1273984" y="1046468"/>
                  </a:lnTo>
                  <a:lnTo>
                    <a:pt x="1415538" y="1116233"/>
                  </a:lnTo>
                  <a:lnTo>
                    <a:pt x="1557092" y="1185997"/>
                  </a:lnTo>
                  <a:lnTo>
                    <a:pt x="1698646" y="1046468"/>
                  </a:lnTo>
                  <a:lnTo>
                    <a:pt x="1840200" y="627881"/>
                  </a:lnTo>
                  <a:lnTo>
                    <a:pt x="1981754" y="558116"/>
                  </a:lnTo>
                  <a:lnTo>
                    <a:pt x="2123308" y="418587"/>
                  </a:lnTo>
                  <a:lnTo>
                    <a:pt x="2264862" y="1116233"/>
                  </a:lnTo>
                  <a:lnTo>
                    <a:pt x="2406416" y="767410"/>
                  </a:lnTo>
                  <a:lnTo>
                    <a:pt x="2547969" y="627881"/>
                  </a:lnTo>
                  <a:lnTo>
                    <a:pt x="2689523" y="767410"/>
                  </a:lnTo>
                  <a:lnTo>
                    <a:pt x="2831077" y="69764"/>
                  </a:lnTo>
                  <a:lnTo>
                    <a:pt x="2972631" y="0"/>
                  </a:lnTo>
                  <a:lnTo>
                    <a:pt x="3114185" y="139529"/>
                  </a:lnTo>
                  <a:lnTo>
                    <a:pt x="3255739" y="348822"/>
                  </a:lnTo>
                  <a:lnTo>
                    <a:pt x="3397293" y="83717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330740"/>
              <a:ext cx="3397293" cy="1046468"/>
            </a:xfrm>
            <a:custGeom>
              <a:avLst/>
              <a:pathLst>
                <a:path w="3397293" h="1046468">
                  <a:moveTo>
                    <a:pt x="0" y="1046468"/>
                  </a:moveTo>
                  <a:lnTo>
                    <a:pt x="141553" y="976703"/>
                  </a:lnTo>
                  <a:lnTo>
                    <a:pt x="283107" y="976703"/>
                  </a:lnTo>
                  <a:lnTo>
                    <a:pt x="424661" y="906939"/>
                  </a:lnTo>
                  <a:lnTo>
                    <a:pt x="566215" y="767410"/>
                  </a:lnTo>
                  <a:lnTo>
                    <a:pt x="707769" y="627881"/>
                  </a:lnTo>
                  <a:lnTo>
                    <a:pt x="849323" y="488351"/>
                  </a:lnTo>
                  <a:lnTo>
                    <a:pt x="990877" y="488351"/>
                  </a:lnTo>
                  <a:lnTo>
                    <a:pt x="1132431" y="348822"/>
                  </a:lnTo>
                  <a:lnTo>
                    <a:pt x="1273984" y="209293"/>
                  </a:lnTo>
                  <a:lnTo>
                    <a:pt x="1415538" y="139529"/>
                  </a:lnTo>
                  <a:lnTo>
                    <a:pt x="1557092" y="139529"/>
                  </a:lnTo>
                  <a:lnTo>
                    <a:pt x="1698646" y="139529"/>
                  </a:lnTo>
                  <a:lnTo>
                    <a:pt x="1840200" y="139529"/>
                  </a:lnTo>
                  <a:lnTo>
                    <a:pt x="1981754" y="139529"/>
                  </a:lnTo>
                  <a:lnTo>
                    <a:pt x="2123308" y="139529"/>
                  </a:lnTo>
                  <a:lnTo>
                    <a:pt x="2264862" y="69764"/>
                  </a:lnTo>
                  <a:lnTo>
                    <a:pt x="2406416" y="69764"/>
                  </a:lnTo>
                  <a:lnTo>
                    <a:pt x="2547969" y="0"/>
                  </a:lnTo>
                  <a:lnTo>
                    <a:pt x="2689523" y="0"/>
                  </a:lnTo>
                  <a:lnTo>
                    <a:pt x="2831077" y="209293"/>
                  </a:lnTo>
                  <a:lnTo>
                    <a:pt x="2972631" y="348822"/>
                  </a:lnTo>
                  <a:lnTo>
                    <a:pt x="3114185" y="209293"/>
                  </a:lnTo>
                  <a:lnTo>
                    <a:pt x="3255739" y="209293"/>
                  </a:lnTo>
                  <a:lnTo>
                    <a:pt x="3397293" y="139529"/>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60975"/>
              <a:ext cx="3397293" cy="1325526"/>
            </a:xfrm>
            <a:custGeom>
              <a:avLst/>
              <a:pathLst>
                <a:path w="3397293" h="1325526">
                  <a:moveTo>
                    <a:pt x="0" y="1325526"/>
                  </a:moveTo>
                  <a:lnTo>
                    <a:pt x="141553" y="1116233"/>
                  </a:lnTo>
                  <a:lnTo>
                    <a:pt x="283107" y="976703"/>
                  </a:lnTo>
                  <a:lnTo>
                    <a:pt x="424661" y="906939"/>
                  </a:lnTo>
                  <a:lnTo>
                    <a:pt x="566215" y="837174"/>
                  </a:lnTo>
                  <a:lnTo>
                    <a:pt x="707769" y="837174"/>
                  </a:lnTo>
                  <a:lnTo>
                    <a:pt x="849323" y="627881"/>
                  </a:lnTo>
                  <a:lnTo>
                    <a:pt x="990877" y="488351"/>
                  </a:lnTo>
                  <a:lnTo>
                    <a:pt x="1132431" y="348822"/>
                  </a:lnTo>
                  <a:lnTo>
                    <a:pt x="1273984" y="139529"/>
                  </a:lnTo>
                  <a:lnTo>
                    <a:pt x="1415538" y="69764"/>
                  </a:lnTo>
                  <a:lnTo>
                    <a:pt x="1557092" y="0"/>
                  </a:lnTo>
                  <a:lnTo>
                    <a:pt x="1698646" y="0"/>
                  </a:lnTo>
                  <a:lnTo>
                    <a:pt x="1840200" y="69764"/>
                  </a:lnTo>
                  <a:lnTo>
                    <a:pt x="1981754" y="69764"/>
                  </a:lnTo>
                  <a:lnTo>
                    <a:pt x="2123308" y="69764"/>
                  </a:lnTo>
                  <a:lnTo>
                    <a:pt x="2264862" y="209293"/>
                  </a:lnTo>
                  <a:lnTo>
                    <a:pt x="2406416" y="209293"/>
                  </a:lnTo>
                  <a:lnTo>
                    <a:pt x="2547969" y="139529"/>
                  </a:lnTo>
                  <a:lnTo>
                    <a:pt x="2689523" y="69764"/>
                  </a:lnTo>
                  <a:lnTo>
                    <a:pt x="2831077" y="209293"/>
                  </a:lnTo>
                  <a:lnTo>
                    <a:pt x="2972631" y="279058"/>
                  </a:lnTo>
                  <a:lnTo>
                    <a:pt x="3114185" y="209293"/>
                  </a:lnTo>
                  <a:lnTo>
                    <a:pt x="3255739" y="69764"/>
                  </a:lnTo>
                  <a:lnTo>
                    <a:pt x="3397293" y="6976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33074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63330"/>
              <a:ext cx="3397293" cy="2302230"/>
            </a:xfrm>
            <a:custGeom>
              <a:avLst/>
              <a:pathLst>
                <a:path w="3397293" h="2302230">
                  <a:moveTo>
                    <a:pt x="0" y="1534820"/>
                  </a:moveTo>
                  <a:lnTo>
                    <a:pt x="141553" y="2302230"/>
                  </a:lnTo>
                  <a:lnTo>
                    <a:pt x="283107" y="1604585"/>
                  </a:lnTo>
                  <a:lnTo>
                    <a:pt x="424661" y="1465055"/>
                  </a:lnTo>
                  <a:lnTo>
                    <a:pt x="566215" y="1465055"/>
                  </a:lnTo>
                  <a:lnTo>
                    <a:pt x="707769" y="1255762"/>
                  </a:lnTo>
                  <a:lnTo>
                    <a:pt x="849323" y="1953407"/>
                  </a:lnTo>
                  <a:lnTo>
                    <a:pt x="990877" y="1534820"/>
                  </a:lnTo>
                  <a:lnTo>
                    <a:pt x="1132431" y="1255762"/>
                  </a:lnTo>
                  <a:lnTo>
                    <a:pt x="1273984" y="1046468"/>
                  </a:lnTo>
                  <a:lnTo>
                    <a:pt x="1415538" y="1116233"/>
                  </a:lnTo>
                  <a:lnTo>
                    <a:pt x="1557092" y="1185997"/>
                  </a:lnTo>
                  <a:lnTo>
                    <a:pt x="1698646" y="1046468"/>
                  </a:lnTo>
                  <a:lnTo>
                    <a:pt x="1840200" y="627881"/>
                  </a:lnTo>
                  <a:lnTo>
                    <a:pt x="1981754" y="558116"/>
                  </a:lnTo>
                  <a:lnTo>
                    <a:pt x="2123308" y="418587"/>
                  </a:lnTo>
                  <a:lnTo>
                    <a:pt x="2264862" y="1116233"/>
                  </a:lnTo>
                  <a:lnTo>
                    <a:pt x="2406416" y="767410"/>
                  </a:lnTo>
                  <a:lnTo>
                    <a:pt x="2547969" y="627881"/>
                  </a:lnTo>
                  <a:lnTo>
                    <a:pt x="2689523" y="767410"/>
                  </a:lnTo>
                  <a:lnTo>
                    <a:pt x="2831077" y="69764"/>
                  </a:lnTo>
                  <a:lnTo>
                    <a:pt x="2972631" y="0"/>
                  </a:lnTo>
                  <a:lnTo>
                    <a:pt x="3114185" y="139529"/>
                  </a:lnTo>
                  <a:lnTo>
                    <a:pt x="3255739" y="348822"/>
                  </a:lnTo>
                  <a:lnTo>
                    <a:pt x="3397293" y="83717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51706"/>
              <a:ext cx="0" cy="1646443"/>
            </a:xfrm>
            <a:custGeom>
              <a:avLst/>
              <a:pathLst>
                <a:path w="0" h="1646443">
                  <a:moveTo>
                    <a:pt x="0" y="16464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51706"/>
              <a:ext cx="0" cy="1367385"/>
            </a:xfrm>
            <a:custGeom>
              <a:avLst/>
              <a:pathLst>
                <a:path w="0" h="1367385">
                  <a:moveTo>
                    <a:pt x="0" y="13673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51706"/>
              <a:ext cx="0" cy="1227856"/>
            </a:xfrm>
            <a:custGeom>
              <a:avLst/>
              <a:pathLst>
                <a:path w="0" h="1227856">
                  <a:moveTo>
                    <a:pt x="0" y="122785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51706"/>
              <a:ext cx="0" cy="530210"/>
            </a:xfrm>
            <a:custGeom>
              <a:avLst/>
              <a:pathLst>
                <a:path w="0" h="530210">
                  <a:moveTo>
                    <a:pt x="0" y="5302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51706"/>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51706"/>
              <a:ext cx="0" cy="460446"/>
            </a:xfrm>
            <a:custGeom>
              <a:avLst/>
              <a:pathLst>
                <a:path w="0" h="460446">
                  <a:moveTo>
                    <a:pt x="0" y="4604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51706"/>
              <a:ext cx="0" cy="948798"/>
            </a:xfrm>
            <a:custGeom>
              <a:avLst/>
              <a:pathLst>
                <a:path w="0" h="948798">
                  <a:moveTo>
                    <a:pt x="0" y="9487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63330"/>
              <a:ext cx="3397293" cy="2302230"/>
            </a:xfrm>
            <a:custGeom>
              <a:avLst/>
              <a:pathLst>
                <a:path w="3397293" h="2302230">
                  <a:moveTo>
                    <a:pt x="0" y="1534820"/>
                  </a:moveTo>
                  <a:lnTo>
                    <a:pt x="141553" y="2302230"/>
                  </a:lnTo>
                  <a:lnTo>
                    <a:pt x="283107" y="1604585"/>
                  </a:lnTo>
                  <a:lnTo>
                    <a:pt x="424661" y="1465055"/>
                  </a:lnTo>
                  <a:lnTo>
                    <a:pt x="566215" y="1465055"/>
                  </a:lnTo>
                  <a:lnTo>
                    <a:pt x="707769" y="1255762"/>
                  </a:lnTo>
                  <a:lnTo>
                    <a:pt x="849323" y="1953407"/>
                  </a:lnTo>
                  <a:lnTo>
                    <a:pt x="990877" y="1534820"/>
                  </a:lnTo>
                  <a:lnTo>
                    <a:pt x="1132431" y="1255762"/>
                  </a:lnTo>
                  <a:lnTo>
                    <a:pt x="1273984" y="1046468"/>
                  </a:lnTo>
                  <a:lnTo>
                    <a:pt x="1415538" y="1116233"/>
                  </a:lnTo>
                  <a:lnTo>
                    <a:pt x="1557092" y="1185997"/>
                  </a:lnTo>
                  <a:lnTo>
                    <a:pt x="1698646" y="1046468"/>
                  </a:lnTo>
                  <a:lnTo>
                    <a:pt x="1840200" y="627881"/>
                  </a:lnTo>
                  <a:lnTo>
                    <a:pt x="1981754" y="558116"/>
                  </a:lnTo>
                  <a:lnTo>
                    <a:pt x="2123308" y="418587"/>
                  </a:lnTo>
                  <a:lnTo>
                    <a:pt x="2264862" y="1116233"/>
                  </a:lnTo>
                  <a:lnTo>
                    <a:pt x="2406416" y="767410"/>
                  </a:lnTo>
                  <a:lnTo>
                    <a:pt x="2547969" y="627881"/>
                  </a:lnTo>
                  <a:lnTo>
                    <a:pt x="2689523" y="767410"/>
                  </a:lnTo>
                  <a:lnTo>
                    <a:pt x="2831077" y="69764"/>
                  </a:lnTo>
                  <a:lnTo>
                    <a:pt x="2972631" y="0"/>
                  </a:lnTo>
                  <a:lnTo>
                    <a:pt x="3114185" y="139529"/>
                  </a:lnTo>
                  <a:lnTo>
                    <a:pt x="3255739" y="348822"/>
                  </a:lnTo>
                  <a:lnTo>
                    <a:pt x="3397293" y="837174"/>
                  </a:lnTo>
                </a:path>
              </a:pathLst>
            </a:custGeom>
            <a:ln w="27101" cap="flat">
              <a:solidFill>
                <a:srgbClr val="0058AB">
                  <a:alpha val="100000"/>
                </a:srgbClr>
              </a:solidFill>
              <a:prstDash val="solid"/>
              <a:round/>
            </a:ln>
          </p:spPr>
          <p:txBody>
            <a:bodyPr/>
            <a:lstStyle/>
            <a:p/>
          </p:txBody>
        </p:sp>
        <p:sp>
          <p:nvSpPr>
            <p:cNvPr id="92" name="tx92"/>
            <p:cNvSpPr/>
            <p:nvPr/>
          </p:nvSpPr>
          <p:spPr>
            <a:xfrm>
              <a:off x="5359324" y="13846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97238" y="138600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805008" y="13847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530827" y="13847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786762" y="13846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4311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2903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6739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9762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2786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5809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8833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778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402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73869" y="483177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119" name="tx119"/>
            <p:cNvSpPr/>
            <p:nvPr/>
          </p:nvSpPr>
          <p:spPr>
            <a:xfrm>
              <a:off x="71449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0737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4550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7308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0065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5929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8686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444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6668422" cy="149993"/>
            </a:xfrm>
            <a:prstGeom prst="rect">
              <a:avLst/>
            </a:prstGeom>
            <a:solidFill>
              <a:srgbClr val="E2231A">
                <a:alpha val="80000"/>
              </a:srgbClr>
            </a:solidFill>
          </p:spPr>
          <p:txBody>
            <a:bodyPr/>
            <a:lstStyle/>
            <a:p/>
          </p:txBody>
        </p:sp>
        <p:sp>
          <p:nvSpPr>
            <p:cNvPr id="133" name="rc133"/>
            <p:cNvSpPr/>
            <p:nvPr/>
          </p:nvSpPr>
          <p:spPr>
            <a:xfrm>
              <a:off x="1317178" y="5637654"/>
              <a:ext cx="4771351" cy="149993"/>
            </a:xfrm>
            <a:prstGeom prst="rect">
              <a:avLst/>
            </a:prstGeom>
            <a:solidFill>
              <a:srgbClr val="E2231A">
                <a:alpha val="80000"/>
              </a:srgbClr>
            </a:solidFill>
          </p:spPr>
          <p:txBody>
            <a:bodyPr/>
            <a:lstStyle/>
            <a:p/>
          </p:txBody>
        </p:sp>
        <p:sp>
          <p:nvSpPr>
            <p:cNvPr id="134" name="rc134"/>
            <p:cNvSpPr/>
            <p:nvPr/>
          </p:nvSpPr>
          <p:spPr>
            <a:xfrm>
              <a:off x="1317178" y="5450161"/>
              <a:ext cx="7321564"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4334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544140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77171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Namibia (79%) was 5 percentage points lower than the global average (84%) and 3 percentage points higher than the average across all ESAR countries (76%).
National MCV1 coverage was 1 percentage point lower than in 2019 (80%).
This equates to 16,000 unvaccinated children in 2024 compared to 15,000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Namibia ranked number 9 out of 21 countries for lowest MCV1 coverage (based on tied ranks).
Namibia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5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01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68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688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50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240757"/>
              <a:ext cx="249522" cy="861940"/>
            </a:xfrm>
            <a:prstGeom prst="rect">
              <a:avLst/>
            </a:prstGeom>
            <a:solidFill>
              <a:srgbClr val="80BD41">
                <a:alpha val="100000"/>
              </a:srgbClr>
            </a:solidFill>
          </p:spPr>
          <p:txBody>
            <a:bodyPr/>
            <a:lstStyle/>
            <a:p/>
          </p:txBody>
        </p:sp>
        <p:sp>
          <p:nvSpPr>
            <p:cNvPr id="22" name="rc22"/>
            <p:cNvSpPr/>
            <p:nvPr/>
          </p:nvSpPr>
          <p:spPr>
            <a:xfrm>
              <a:off x="1296273" y="2853439"/>
              <a:ext cx="249522" cy="387317"/>
            </a:xfrm>
            <a:prstGeom prst="rect">
              <a:avLst/>
            </a:prstGeom>
            <a:solidFill>
              <a:srgbClr val="E2231A">
                <a:alpha val="100000"/>
              </a:srgbClr>
            </a:solidFill>
          </p:spPr>
          <p:txBody>
            <a:bodyPr/>
            <a:lstStyle/>
            <a:p/>
          </p:txBody>
        </p:sp>
        <p:sp>
          <p:nvSpPr>
            <p:cNvPr id="23" name="rc23"/>
            <p:cNvSpPr/>
            <p:nvPr/>
          </p:nvSpPr>
          <p:spPr>
            <a:xfrm>
              <a:off x="1573521" y="3389289"/>
              <a:ext cx="249522" cy="713407"/>
            </a:xfrm>
            <a:prstGeom prst="rect">
              <a:avLst/>
            </a:prstGeom>
            <a:solidFill>
              <a:srgbClr val="80BD41">
                <a:alpha val="100000"/>
              </a:srgbClr>
            </a:solidFill>
          </p:spPr>
          <p:txBody>
            <a:bodyPr/>
            <a:lstStyle/>
            <a:p/>
          </p:txBody>
        </p:sp>
        <p:sp>
          <p:nvSpPr>
            <p:cNvPr id="24" name="rc24"/>
            <p:cNvSpPr/>
            <p:nvPr/>
          </p:nvSpPr>
          <p:spPr>
            <a:xfrm>
              <a:off x="1573521" y="2872714"/>
              <a:ext cx="249522" cy="516574"/>
            </a:xfrm>
            <a:prstGeom prst="rect">
              <a:avLst/>
            </a:prstGeom>
            <a:solidFill>
              <a:srgbClr val="E2231A">
                <a:alpha val="100000"/>
              </a:srgbClr>
            </a:solidFill>
          </p:spPr>
          <p:txBody>
            <a:bodyPr/>
            <a:lstStyle/>
            <a:p/>
          </p:txBody>
        </p:sp>
        <p:sp>
          <p:nvSpPr>
            <p:cNvPr id="25" name="rc25"/>
            <p:cNvSpPr/>
            <p:nvPr/>
          </p:nvSpPr>
          <p:spPr>
            <a:xfrm>
              <a:off x="1850769" y="3274545"/>
              <a:ext cx="249522" cy="828151"/>
            </a:xfrm>
            <a:prstGeom prst="rect">
              <a:avLst/>
            </a:prstGeom>
            <a:solidFill>
              <a:srgbClr val="80BD41">
                <a:alpha val="100000"/>
              </a:srgbClr>
            </a:solidFill>
          </p:spPr>
          <p:txBody>
            <a:bodyPr/>
            <a:lstStyle/>
            <a:p/>
          </p:txBody>
        </p:sp>
        <p:sp>
          <p:nvSpPr>
            <p:cNvPr id="26" name="rc26"/>
            <p:cNvSpPr/>
            <p:nvPr/>
          </p:nvSpPr>
          <p:spPr>
            <a:xfrm>
              <a:off x="1850769" y="2884733"/>
              <a:ext cx="249522" cy="389811"/>
            </a:xfrm>
            <a:prstGeom prst="rect">
              <a:avLst/>
            </a:prstGeom>
            <a:solidFill>
              <a:srgbClr val="E2231A">
                <a:alpha val="100000"/>
              </a:srgbClr>
            </a:solidFill>
          </p:spPr>
          <p:txBody>
            <a:bodyPr/>
            <a:lstStyle/>
            <a:p/>
          </p:txBody>
        </p:sp>
        <p:sp>
          <p:nvSpPr>
            <p:cNvPr id="27" name="rc27"/>
            <p:cNvSpPr/>
            <p:nvPr/>
          </p:nvSpPr>
          <p:spPr>
            <a:xfrm>
              <a:off x="2128016" y="3255043"/>
              <a:ext cx="249522" cy="847653"/>
            </a:xfrm>
            <a:prstGeom prst="rect">
              <a:avLst/>
            </a:prstGeom>
            <a:solidFill>
              <a:srgbClr val="80BD41">
                <a:alpha val="100000"/>
              </a:srgbClr>
            </a:solidFill>
          </p:spPr>
          <p:txBody>
            <a:bodyPr/>
            <a:lstStyle/>
            <a:p/>
          </p:txBody>
        </p:sp>
        <p:sp>
          <p:nvSpPr>
            <p:cNvPr id="28" name="rc28"/>
            <p:cNvSpPr/>
            <p:nvPr/>
          </p:nvSpPr>
          <p:spPr>
            <a:xfrm>
              <a:off x="2128016" y="2891763"/>
              <a:ext cx="249522" cy="363280"/>
            </a:xfrm>
            <a:prstGeom prst="rect">
              <a:avLst/>
            </a:prstGeom>
            <a:solidFill>
              <a:srgbClr val="E2231A">
                <a:alpha val="100000"/>
              </a:srgbClr>
            </a:solidFill>
          </p:spPr>
          <p:txBody>
            <a:bodyPr/>
            <a:lstStyle/>
            <a:p/>
          </p:txBody>
        </p:sp>
        <p:sp>
          <p:nvSpPr>
            <p:cNvPr id="29" name="rc29"/>
            <p:cNvSpPr/>
            <p:nvPr/>
          </p:nvSpPr>
          <p:spPr>
            <a:xfrm>
              <a:off x="2405264" y="3246653"/>
              <a:ext cx="249522" cy="856044"/>
            </a:xfrm>
            <a:prstGeom prst="rect">
              <a:avLst/>
            </a:prstGeom>
            <a:solidFill>
              <a:srgbClr val="80BD41">
                <a:alpha val="100000"/>
              </a:srgbClr>
            </a:solidFill>
          </p:spPr>
          <p:txBody>
            <a:bodyPr/>
            <a:lstStyle/>
            <a:p/>
          </p:txBody>
        </p:sp>
        <p:sp>
          <p:nvSpPr>
            <p:cNvPr id="30" name="rc30"/>
            <p:cNvSpPr/>
            <p:nvPr/>
          </p:nvSpPr>
          <p:spPr>
            <a:xfrm>
              <a:off x="2405264" y="2879744"/>
              <a:ext cx="249522" cy="366908"/>
            </a:xfrm>
            <a:prstGeom prst="rect">
              <a:avLst/>
            </a:prstGeom>
            <a:solidFill>
              <a:srgbClr val="E2231A">
                <a:alpha val="100000"/>
              </a:srgbClr>
            </a:solidFill>
          </p:spPr>
          <p:txBody>
            <a:bodyPr/>
            <a:lstStyle/>
            <a:p/>
          </p:txBody>
        </p:sp>
        <p:sp>
          <p:nvSpPr>
            <p:cNvPr id="31" name="rc31"/>
            <p:cNvSpPr/>
            <p:nvPr/>
          </p:nvSpPr>
          <p:spPr>
            <a:xfrm>
              <a:off x="2682512" y="3184972"/>
              <a:ext cx="249522" cy="917724"/>
            </a:xfrm>
            <a:prstGeom prst="rect">
              <a:avLst/>
            </a:prstGeom>
            <a:solidFill>
              <a:srgbClr val="80BD41">
                <a:alpha val="100000"/>
              </a:srgbClr>
            </a:solidFill>
          </p:spPr>
          <p:txBody>
            <a:bodyPr/>
            <a:lstStyle/>
            <a:p/>
          </p:txBody>
        </p:sp>
        <p:sp>
          <p:nvSpPr>
            <p:cNvPr id="32" name="rc32"/>
            <p:cNvSpPr/>
            <p:nvPr/>
          </p:nvSpPr>
          <p:spPr>
            <a:xfrm>
              <a:off x="2682512" y="2845502"/>
              <a:ext cx="249522" cy="339469"/>
            </a:xfrm>
            <a:prstGeom prst="rect">
              <a:avLst/>
            </a:prstGeom>
            <a:solidFill>
              <a:srgbClr val="E2231A">
                <a:alpha val="100000"/>
              </a:srgbClr>
            </a:solidFill>
          </p:spPr>
          <p:txBody>
            <a:bodyPr/>
            <a:lstStyle/>
            <a:p/>
          </p:txBody>
        </p:sp>
        <p:sp>
          <p:nvSpPr>
            <p:cNvPr id="33" name="rc33"/>
            <p:cNvSpPr/>
            <p:nvPr/>
          </p:nvSpPr>
          <p:spPr>
            <a:xfrm>
              <a:off x="2959759" y="3287924"/>
              <a:ext cx="249522" cy="814772"/>
            </a:xfrm>
            <a:prstGeom prst="rect">
              <a:avLst/>
            </a:prstGeom>
            <a:solidFill>
              <a:srgbClr val="80BD41">
                <a:alpha val="100000"/>
              </a:srgbClr>
            </a:solidFill>
          </p:spPr>
          <p:txBody>
            <a:bodyPr/>
            <a:lstStyle/>
            <a:p/>
          </p:txBody>
        </p:sp>
        <p:sp>
          <p:nvSpPr>
            <p:cNvPr id="34" name="rc34"/>
            <p:cNvSpPr/>
            <p:nvPr/>
          </p:nvSpPr>
          <p:spPr>
            <a:xfrm>
              <a:off x="2959759" y="2809447"/>
              <a:ext cx="249522" cy="478477"/>
            </a:xfrm>
            <a:prstGeom prst="rect">
              <a:avLst/>
            </a:prstGeom>
            <a:solidFill>
              <a:srgbClr val="E2231A">
                <a:alpha val="100000"/>
              </a:srgbClr>
            </a:solidFill>
          </p:spPr>
          <p:txBody>
            <a:bodyPr/>
            <a:lstStyle/>
            <a:p/>
          </p:txBody>
        </p:sp>
        <p:sp>
          <p:nvSpPr>
            <p:cNvPr id="35" name="rc35"/>
            <p:cNvSpPr/>
            <p:nvPr/>
          </p:nvSpPr>
          <p:spPr>
            <a:xfrm>
              <a:off x="3237007" y="3189507"/>
              <a:ext cx="249522" cy="913189"/>
            </a:xfrm>
            <a:prstGeom prst="rect">
              <a:avLst/>
            </a:prstGeom>
            <a:solidFill>
              <a:srgbClr val="80BD41">
                <a:alpha val="100000"/>
              </a:srgbClr>
            </a:solidFill>
          </p:spPr>
          <p:txBody>
            <a:bodyPr/>
            <a:lstStyle/>
            <a:p/>
          </p:txBody>
        </p:sp>
        <p:sp>
          <p:nvSpPr>
            <p:cNvPr id="36" name="rc36"/>
            <p:cNvSpPr/>
            <p:nvPr/>
          </p:nvSpPr>
          <p:spPr>
            <a:xfrm>
              <a:off x="3237007" y="2779287"/>
              <a:ext cx="249522" cy="410220"/>
            </a:xfrm>
            <a:prstGeom prst="rect">
              <a:avLst/>
            </a:prstGeom>
            <a:solidFill>
              <a:srgbClr val="E2231A">
                <a:alpha val="100000"/>
              </a:srgbClr>
            </a:solidFill>
          </p:spPr>
          <p:txBody>
            <a:bodyPr/>
            <a:lstStyle/>
            <a:p/>
          </p:txBody>
        </p:sp>
        <p:sp>
          <p:nvSpPr>
            <p:cNvPr id="37" name="rc37"/>
            <p:cNvSpPr/>
            <p:nvPr/>
          </p:nvSpPr>
          <p:spPr>
            <a:xfrm>
              <a:off x="3514255" y="3111953"/>
              <a:ext cx="249522" cy="990743"/>
            </a:xfrm>
            <a:prstGeom prst="rect">
              <a:avLst/>
            </a:prstGeom>
            <a:solidFill>
              <a:srgbClr val="80BD41">
                <a:alpha val="100000"/>
              </a:srgbClr>
            </a:solidFill>
          </p:spPr>
          <p:txBody>
            <a:bodyPr/>
            <a:lstStyle/>
            <a:p/>
          </p:txBody>
        </p:sp>
        <p:sp>
          <p:nvSpPr>
            <p:cNvPr id="38" name="rc38"/>
            <p:cNvSpPr/>
            <p:nvPr/>
          </p:nvSpPr>
          <p:spPr>
            <a:xfrm>
              <a:off x="3514255" y="2745498"/>
              <a:ext cx="249522" cy="366454"/>
            </a:xfrm>
            <a:prstGeom prst="rect">
              <a:avLst/>
            </a:prstGeom>
            <a:solidFill>
              <a:srgbClr val="E2231A">
                <a:alpha val="100000"/>
              </a:srgbClr>
            </a:solidFill>
          </p:spPr>
          <p:txBody>
            <a:bodyPr/>
            <a:lstStyle/>
            <a:p/>
          </p:txBody>
        </p:sp>
        <p:sp>
          <p:nvSpPr>
            <p:cNvPr id="39" name="rc39"/>
            <p:cNvSpPr/>
            <p:nvPr/>
          </p:nvSpPr>
          <p:spPr>
            <a:xfrm>
              <a:off x="3791502" y="3042563"/>
              <a:ext cx="249522" cy="1060134"/>
            </a:xfrm>
            <a:prstGeom prst="rect">
              <a:avLst/>
            </a:prstGeom>
            <a:solidFill>
              <a:srgbClr val="80BD41">
                <a:alpha val="100000"/>
              </a:srgbClr>
            </a:solidFill>
          </p:spPr>
          <p:txBody>
            <a:bodyPr/>
            <a:lstStyle/>
            <a:p/>
          </p:txBody>
        </p:sp>
        <p:sp>
          <p:nvSpPr>
            <p:cNvPr id="40" name="rc40"/>
            <p:cNvSpPr/>
            <p:nvPr/>
          </p:nvSpPr>
          <p:spPr>
            <a:xfrm>
              <a:off x="3791502" y="2707855"/>
              <a:ext cx="249522" cy="334707"/>
            </a:xfrm>
            <a:prstGeom prst="rect">
              <a:avLst/>
            </a:prstGeom>
            <a:solidFill>
              <a:srgbClr val="E2231A">
                <a:alpha val="100000"/>
              </a:srgbClr>
            </a:solidFill>
          </p:spPr>
          <p:txBody>
            <a:bodyPr/>
            <a:lstStyle/>
            <a:p/>
          </p:txBody>
        </p:sp>
        <p:sp>
          <p:nvSpPr>
            <p:cNvPr id="41" name="rc41"/>
            <p:cNvSpPr/>
            <p:nvPr/>
          </p:nvSpPr>
          <p:spPr>
            <a:xfrm>
              <a:off x="4068750" y="3025102"/>
              <a:ext cx="249522" cy="1077595"/>
            </a:xfrm>
            <a:prstGeom prst="rect">
              <a:avLst/>
            </a:prstGeom>
            <a:solidFill>
              <a:srgbClr val="80BD41">
                <a:alpha val="100000"/>
              </a:srgbClr>
            </a:solidFill>
          </p:spPr>
          <p:txBody>
            <a:bodyPr/>
            <a:lstStyle/>
            <a:p/>
          </p:txBody>
        </p:sp>
        <p:sp>
          <p:nvSpPr>
            <p:cNvPr id="42" name="rc42"/>
            <p:cNvSpPr/>
            <p:nvPr/>
          </p:nvSpPr>
          <p:spPr>
            <a:xfrm>
              <a:off x="4068750" y="2665903"/>
              <a:ext cx="249522" cy="359198"/>
            </a:xfrm>
            <a:prstGeom prst="rect">
              <a:avLst/>
            </a:prstGeom>
            <a:solidFill>
              <a:srgbClr val="E2231A">
                <a:alpha val="100000"/>
              </a:srgbClr>
            </a:solidFill>
          </p:spPr>
          <p:txBody>
            <a:bodyPr/>
            <a:lstStyle/>
            <a:p/>
          </p:txBody>
        </p:sp>
        <p:sp>
          <p:nvSpPr>
            <p:cNvPr id="43" name="rc43"/>
            <p:cNvSpPr/>
            <p:nvPr/>
          </p:nvSpPr>
          <p:spPr>
            <a:xfrm>
              <a:off x="4345998" y="3015804"/>
              <a:ext cx="249522" cy="1086892"/>
            </a:xfrm>
            <a:prstGeom prst="rect">
              <a:avLst/>
            </a:prstGeom>
            <a:solidFill>
              <a:srgbClr val="80BD41">
                <a:alpha val="100000"/>
              </a:srgbClr>
            </a:solidFill>
          </p:spPr>
          <p:txBody>
            <a:bodyPr/>
            <a:lstStyle/>
            <a:p/>
          </p:txBody>
        </p:sp>
        <p:sp>
          <p:nvSpPr>
            <p:cNvPr id="44" name="rc44"/>
            <p:cNvSpPr/>
            <p:nvPr/>
          </p:nvSpPr>
          <p:spPr>
            <a:xfrm>
              <a:off x="4345998" y="2633929"/>
              <a:ext cx="249522" cy="381875"/>
            </a:xfrm>
            <a:prstGeom prst="rect">
              <a:avLst/>
            </a:prstGeom>
            <a:solidFill>
              <a:srgbClr val="E2231A">
                <a:alpha val="100000"/>
              </a:srgbClr>
            </a:solidFill>
          </p:spPr>
          <p:txBody>
            <a:bodyPr/>
            <a:lstStyle/>
            <a:p/>
          </p:txBody>
        </p:sp>
        <p:sp>
          <p:nvSpPr>
            <p:cNvPr id="45" name="rc45"/>
            <p:cNvSpPr/>
            <p:nvPr/>
          </p:nvSpPr>
          <p:spPr>
            <a:xfrm>
              <a:off x="4623245" y="2952536"/>
              <a:ext cx="249522" cy="1150160"/>
            </a:xfrm>
            <a:prstGeom prst="rect">
              <a:avLst/>
            </a:prstGeom>
            <a:solidFill>
              <a:srgbClr val="80BD41">
                <a:alpha val="100000"/>
              </a:srgbClr>
            </a:solidFill>
          </p:spPr>
          <p:txBody>
            <a:bodyPr/>
            <a:lstStyle/>
            <a:p/>
          </p:txBody>
        </p:sp>
        <p:sp>
          <p:nvSpPr>
            <p:cNvPr id="46" name="rc46"/>
            <p:cNvSpPr/>
            <p:nvPr/>
          </p:nvSpPr>
          <p:spPr>
            <a:xfrm>
              <a:off x="4623245" y="2589256"/>
              <a:ext cx="249522" cy="363280"/>
            </a:xfrm>
            <a:prstGeom prst="rect">
              <a:avLst/>
            </a:prstGeom>
            <a:solidFill>
              <a:srgbClr val="E2231A">
                <a:alpha val="100000"/>
              </a:srgbClr>
            </a:solidFill>
          </p:spPr>
          <p:txBody>
            <a:bodyPr/>
            <a:lstStyle/>
            <a:p/>
          </p:txBody>
        </p:sp>
        <p:sp>
          <p:nvSpPr>
            <p:cNvPr id="47" name="rc47"/>
            <p:cNvSpPr/>
            <p:nvPr/>
          </p:nvSpPr>
          <p:spPr>
            <a:xfrm>
              <a:off x="4900493" y="2835298"/>
              <a:ext cx="249522" cy="1267398"/>
            </a:xfrm>
            <a:prstGeom prst="rect">
              <a:avLst/>
            </a:prstGeom>
            <a:solidFill>
              <a:srgbClr val="80BD41">
                <a:alpha val="100000"/>
              </a:srgbClr>
            </a:solidFill>
          </p:spPr>
          <p:txBody>
            <a:bodyPr/>
            <a:lstStyle/>
            <a:p/>
          </p:txBody>
        </p:sp>
        <p:sp>
          <p:nvSpPr>
            <p:cNvPr id="48" name="rc48"/>
            <p:cNvSpPr/>
            <p:nvPr/>
          </p:nvSpPr>
          <p:spPr>
            <a:xfrm>
              <a:off x="4900493" y="2557055"/>
              <a:ext cx="249522" cy="278242"/>
            </a:xfrm>
            <a:prstGeom prst="rect">
              <a:avLst/>
            </a:prstGeom>
            <a:solidFill>
              <a:srgbClr val="E2231A">
                <a:alpha val="100000"/>
              </a:srgbClr>
            </a:solidFill>
          </p:spPr>
          <p:txBody>
            <a:bodyPr/>
            <a:lstStyle/>
            <a:p/>
          </p:txBody>
        </p:sp>
        <p:sp>
          <p:nvSpPr>
            <p:cNvPr id="49" name="rc49"/>
            <p:cNvSpPr/>
            <p:nvPr/>
          </p:nvSpPr>
          <p:spPr>
            <a:xfrm>
              <a:off x="5177741" y="2792212"/>
              <a:ext cx="249522" cy="1310484"/>
            </a:xfrm>
            <a:prstGeom prst="rect">
              <a:avLst/>
            </a:prstGeom>
            <a:solidFill>
              <a:srgbClr val="80BD41">
                <a:alpha val="100000"/>
              </a:srgbClr>
            </a:solidFill>
          </p:spPr>
          <p:txBody>
            <a:bodyPr/>
            <a:lstStyle/>
            <a:p/>
          </p:txBody>
        </p:sp>
        <p:sp>
          <p:nvSpPr>
            <p:cNvPr id="50" name="rc50"/>
            <p:cNvSpPr/>
            <p:nvPr/>
          </p:nvSpPr>
          <p:spPr>
            <a:xfrm>
              <a:off x="5177741" y="2523721"/>
              <a:ext cx="249522" cy="268491"/>
            </a:xfrm>
            <a:prstGeom prst="rect">
              <a:avLst/>
            </a:prstGeom>
            <a:solidFill>
              <a:srgbClr val="E2231A">
                <a:alpha val="100000"/>
              </a:srgbClr>
            </a:solidFill>
          </p:spPr>
          <p:txBody>
            <a:bodyPr/>
            <a:lstStyle/>
            <a:p/>
          </p:txBody>
        </p:sp>
        <p:sp>
          <p:nvSpPr>
            <p:cNvPr id="51" name="rc51"/>
            <p:cNvSpPr/>
            <p:nvPr/>
          </p:nvSpPr>
          <p:spPr>
            <a:xfrm>
              <a:off x="5454988" y="2739149"/>
              <a:ext cx="249522" cy="1363547"/>
            </a:xfrm>
            <a:prstGeom prst="rect">
              <a:avLst/>
            </a:prstGeom>
            <a:solidFill>
              <a:srgbClr val="80BD41">
                <a:alpha val="100000"/>
              </a:srgbClr>
            </a:solidFill>
          </p:spPr>
          <p:txBody>
            <a:bodyPr/>
            <a:lstStyle/>
            <a:p/>
          </p:txBody>
        </p:sp>
        <p:sp>
          <p:nvSpPr>
            <p:cNvPr id="52" name="rc52"/>
            <p:cNvSpPr/>
            <p:nvPr/>
          </p:nvSpPr>
          <p:spPr>
            <a:xfrm>
              <a:off x="5454988" y="2498549"/>
              <a:ext cx="249522" cy="240599"/>
            </a:xfrm>
            <a:prstGeom prst="rect">
              <a:avLst/>
            </a:prstGeom>
            <a:solidFill>
              <a:srgbClr val="E2231A">
                <a:alpha val="100000"/>
              </a:srgbClr>
            </a:solidFill>
          </p:spPr>
          <p:txBody>
            <a:bodyPr/>
            <a:lstStyle/>
            <a:p/>
          </p:txBody>
        </p:sp>
        <p:sp>
          <p:nvSpPr>
            <p:cNvPr id="53" name="rc53"/>
            <p:cNvSpPr/>
            <p:nvPr/>
          </p:nvSpPr>
          <p:spPr>
            <a:xfrm>
              <a:off x="5732236" y="2880651"/>
              <a:ext cx="249522" cy="1222045"/>
            </a:xfrm>
            <a:prstGeom prst="rect">
              <a:avLst/>
            </a:prstGeom>
            <a:solidFill>
              <a:srgbClr val="80BD41">
                <a:alpha val="100000"/>
              </a:srgbClr>
            </a:solidFill>
          </p:spPr>
          <p:txBody>
            <a:bodyPr/>
            <a:lstStyle/>
            <a:p/>
          </p:txBody>
        </p:sp>
        <p:sp>
          <p:nvSpPr>
            <p:cNvPr id="54" name="rc54"/>
            <p:cNvSpPr/>
            <p:nvPr/>
          </p:nvSpPr>
          <p:spPr>
            <a:xfrm>
              <a:off x="5732236" y="2473378"/>
              <a:ext cx="249522" cy="407272"/>
            </a:xfrm>
            <a:prstGeom prst="rect">
              <a:avLst/>
            </a:prstGeom>
            <a:solidFill>
              <a:srgbClr val="E2231A">
                <a:alpha val="100000"/>
              </a:srgbClr>
            </a:solidFill>
          </p:spPr>
          <p:txBody>
            <a:bodyPr/>
            <a:lstStyle/>
            <a:p/>
          </p:txBody>
        </p:sp>
        <p:sp>
          <p:nvSpPr>
            <p:cNvPr id="55" name="rc55"/>
            <p:cNvSpPr/>
            <p:nvPr/>
          </p:nvSpPr>
          <p:spPr>
            <a:xfrm>
              <a:off x="6009484" y="2791305"/>
              <a:ext cx="249522" cy="1311391"/>
            </a:xfrm>
            <a:prstGeom prst="rect">
              <a:avLst/>
            </a:prstGeom>
            <a:solidFill>
              <a:srgbClr val="80BD41">
                <a:alpha val="100000"/>
              </a:srgbClr>
            </a:solidFill>
          </p:spPr>
          <p:txBody>
            <a:bodyPr/>
            <a:lstStyle/>
            <a:p/>
          </p:txBody>
        </p:sp>
        <p:sp>
          <p:nvSpPr>
            <p:cNvPr id="56" name="rc56"/>
            <p:cNvSpPr/>
            <p:nvPr/>
          </p:nvSpPr>
          <p:spPr>
            <a:xfrm>
              <a:off x="6009484" y="2463401"/>
              <a:ext cx="249522" cy="327904"/>
            </a:xfrm>
            <a:prstGeom prst="rect">
              <a:avLst/>
            </a:prstGeom>
            <a:solidFill>
              <a:srgbClr val="E2231A">
                <a:alpha val="100000"/>
              </a:srgbClr>
            </a:solidFill>
          </p:spPr>
          <p:txBody>
            <a:bodyPr/>
            <a:lstStyle/>
            <a:p/>
          </p:txBody>
        </p:sp>
        <p:sp>
          <p:nvSpPr>
            <p:cNvPr id="57" name="rc57"/>
            <p:cNvSpPr/>
            <p:nvPr/>
          </p:nvSpPr>
          <p:spPr>
            <a:xfrm>
              <a:off x="6286731" y="2747086"/>
              <a:ext cx="249522" cy="1355611"/>
            </a:xfrm>
            <a:prstGeom prst="rect">
              <a:avLst/>
            </a:prstGeom>
            <a:solidFill>
              <a:srgbClr val="80BD41">
                <a:alpha val="100000"/>
              </a:srgbClr>
            </a:solidFill>
          </p:spPr>
          <p:txBody>
            <a:bodyPr/>
            <a:lstStyle/>
            <a:p/>
          </p:txBody>
        </p:sp>
        <p:sp>
          <p:nvSpPr>
            <p:cNvPr id="58" name="rc58"/>
            <p:cNvSpPr/>
            <p:nvPr/>
          </p:nvSpPr>
          <p:spPr>
            <a:xfrm>
              <a:off x="6286731" y="2449568"/>
              <a:ext cx="249522" cy="297517"/>
            </a:xfrm>
            <a:prstGeom prst="rect">
              <a:avLst/>
            </a:prstGeom>
            <a:solidFill>
              <a:srgbClr val="E2231A">
                <a:alpha val="100000"/>
              </a:srgbClr>
            </a:solidFill>
          </p:spPr>
          <p:txBody>
            <a:bodyPr/>
            <a:lstStyle/>
            <a:p/>
          </p:txBody>
        </p:sp>
        <p:sp>
          <p:nvSpPr>
            <p:cNvPr id="59" name="rc59"/>
            <p:cNvSpPr/>
            <p:nvPr/>
          </p:nvSpPr>
          <p:spPr>
            <a:xfrm>
              <a:off x="6563979" y="2773844"/>
              <a:ext cx="249522" cy="1328852"/>
            </a:xfrm>
            <a:prstGeom prst="rect">
              <a:avLst/>
            </a:prstGeom>
            <a:solidFill>
              <a:srgbClr val="80BD41">
                <a:alpha val="100000"/>
              </a:srgbClr>
            </a:solidFill>
          </p:spPr>
          <p:txBody>
            <a:bodyPr/>
            <a:lstStyle/>
            <a:p/>
          </p:txBody>
        </p:sp>
        <p:sp>
          <p:nvSpPr>
            <p:cNvPr id="60" name="rc60"/>
            <p:cNvSpPr/>
            <p:nvPr/>
          </p:nvSpPr>
          <p:spPr>
            <a:xfrm>
              <a:off x="6563979" y="2441631"/>
              <a:ext cx="249522" cy="332213"/>
            </a:xfrm>
            <a:prstGeom prst="rect">
              <a:avLst/>
            </a:prstGeom>
            <a:solidFill>
              <a:srgbClr val="E2231A">
                <a:alpha val="100000"/>
              </a:srgbClr>
            </a:solidFill>
          </p:spPr>
          <p:txBody>
            <a:bodyPr/>
            <a:lstStyle/>
            <a:p/>
          </p:txBody>
        </p:sp>
        <p:sp>
          <p:nvSpPr>
            <p:cNvPr id="61" name="rc61"/>
            <p:cNvSpPr/>
            <p:nvPr/>
          </p:nvSpPr>
          <p:spPr>
            <a:xfrm>
              <a:off x="6841227" y="2600368"/>
              <a:ext cx="249522" cy="1502329"/>
            </a:xfrm>
            <a:prstGeom prst="rect">
              <a:avLst/>
            </a:prstGeom>
            <a:solidFill>
              <a:srgbClr val="80BD41">
                <a:alpha val="100000"/>
              </a:srgbClr>
            </a:solidFill>
          </p:spPr>
          <p:txBody>
            <a:bodyPr/>
            <a:lstStyle/>
            <a:p/>
          </p:txBody>
        </p:sp>
        <p:sp>
          <p:nvSpPr>
            <p:cNvPr id="62" name="rc62"/>
            <p:cNvSpPr/>
            <p:nvPr/>
          </p:nvSpPr>
          <p:spPr>
            <a:xfrm>
              <a:off x="6841227" y="2433467"/>
              <a:ext cx="249522" cy="166900"/>
            </a:xfrm>
            <a:prstGeom prst="rect">
              <a:avLst/>
            </a:prstGeom>
            <a:solidFill>
              <a:srgbClr val="E2231A">
                <a:alpha val="100000"/>
              </a:srgbClr>
            </a:solidFill>
          </p:spPr>
          <p:txBody>
            <a:bodyPr/>
            <a:lstStyle/>
            <a:p/>
          </p:txBody>
        </p:sp>
        <p:sp>
          <p:nvSpPr>
            <p:cNvPr id="63" name="rc63"/>
            <p:cNvSpPr/>
            <p:nvPr/>
          </p:nvSpPr>
          <p:spPr>
            <a:xfrm>
              <a:off x="7118474" y="2574743"/>
              <a:ext cx="249522" cy="1527953"/>
            </a:xfrm>
            <a:prstGeom prst="rect">
              <a:avLst/>
            </a:prstGeom>
            <a:solidFill>
              <a:srgbClr val="80BD41">
                <a:alpha val="100000"/>
              </a:srgbClr>
            </a:solidFill>
          </p:spPr>
          <p:txBody>
            <a:bodyPr/>
            <a:lstStyle/>
            <a:p/>
          </p:txBody>
        </p:sp>
        <p:sp>
          <p:nvSpPr>
            <p:cNvPr id="64" name="rc64"/>
            <p:cNvSpPr/>
            <p:nvPr/>
          </p:nvSpPr>
          <p:spPr>
            <a:xfrm>
              <a:off x="7118474" y="2423716"/>
              <a:ext cx="249522" cy="151026"/>
            </a:xfrm>
            <a:prstGeom prst="rect">
              <a:avLst/>
            </a:prstGeom>
            <a:solidFill>
              <a:srgbClr val="E2231A">
                <a:alpha val="100000"/>
              </a:srgbClr>
            </a:solidFill>
          </p:spPr>
          <p:txBody>
            <a:bodyPr/>
            <a:lstStyle/>
            <a:p/>
          </p:txBody>
        </p:sp>
        <p:sp>
          <p:nvSpPr>
            <p:cNvPr id="65" name="rc65"/>
            <p:cNvSpPr/>
            <p:nvPr/>
          </p:nvSpPr>
          <p:spPr>
            <a:xfrm>
              <a:off x="7395722" y="2603996"/>
              <a:ext cx="249522" cy="1498700"/>
            </a:xfrm>
            <a:prstGeom prst="rect">
              <a:avLst/>
            </a:prstGeom>
            <a:solidFill>
              <a:srgbClr val="80BD41">
                <a:alpha val="100000"/>
              </a:srgbClr>
            </a:solidFill>
          </p:spPr>
          <p:txBody>
            <a:bodyPr/>
            <a:lstStyle/>
            <a:p/>
          </p:txBody>
        </p:sp>
        <p:sp>
          <p:nvSpPr>
            <p:cNvPr id="66" name="rc66"/>
            <p:cNvSpPr/>
            <p:nvPr/>
          </p:nvSpPr>
          <p:spPr>
            <a:xfrm>
              <a:off x="7395722" y="2418728"/>
              <a:ext cx="249522" cy="185268"/>
            </a:xfrm>
            <a:prstGeom prst="rect">
              <a:avLst/>
            </a:prstGeom>
            <a:solidFill>
              <a:srgbClr val="E2231A">
                <a:alpha val="100000"/>
              </a:srgbClr>
            </a:solidFill>
          </p:spPr>
          <p:txBody>
            <a:bodyPr/>
            <a:lstStyle/>
            <a:p/>
          </p:txBody>
        </p:sp>
        <p:sp>
          <p:nvSpPr>
            <p:cNvPr id="67" name="rc67"/>
            <p:cNvSpPr/>
            <p:nvPr/>
          </p:nvSpPr>
          <p:spPr>
            <a:xfrm>
              <a:off x="7672970" y="2642546"/>
              <a:ext cx="249522" cy="1460150"/>
            </a:xfrm>
            <a:prstGeom prst="rect">
              <a:avLst/>
            </a:prstGeom>
            <a:solidFill>
              <a:srgbClr val="80BD41">
                <a:alpha val="100000"/>
              </a:srgbClr>
            </a:solidFill>
          </p:spPr>
          <p:txBody>
            <a:bodyPr/>
            <a:lstStyle/>
            <a:p/>
          </p:txBody>
        </p:sp>
        <p:sp>
          <p:nvSpPr>
            <p:cNvPr id="68" name="rc68"/>
            <p:cNvSpPr/>
            <p:nvPr/>
          </p:nvSpPr>
          <p:spPr>
            <a:xfrm>
              <a:off x="7672970" y="2404895"/>
              <a:ext cx="249522" cy="237651"/>
            </a:xfrm>
            <a:prstGeom prst="rect">
              <a:avLst/>
            </a:prstGeom>
            <a:solidFill>
              <a:srgbClr val="E2231A">
                <a:alpha val="100000"/>
              </a:srgbClr>
            </a:solidFill>
          </p:spPr>
          <p:txBody>
            <a:bodyPr/>
            <a:lstStyle/>
            <a:p/>
          </p:txBody>
        </p:sp>
        <p:sp>
          <p:nvSpPr>
            <p:cNvPr id="69" name="rc69"/>
            <p:cNvSpPr/>
            <p:nvPr/>
          </p:nvSpPr>
          <p:spPr>
            <a:xfrm>
              <a:off x="7950217" y="2730305"/>
              <a:ext cx="249522" cy="1372391"/>
            </a:xfrm>
            <a:prstGeom prst="rect">
              <a:avLst/>
            </a:prstGeom>
            <a:solidFill>
              <a:srgbClr val="80BD41">
                <a:alpha val="100000"/>
              </a:srgbClr>
            </a:solidFill>
          </p:spPr>
          <p:txBody>
            <a:bodyPr/>
            <a:lstStyle/>
            <a:p/>
          </p:txBody>
        </p:sp>
        <p:sp>
          <p:nvSpPr>
            <p:cNvPr id="70" name="rc70"/>
            <p:cNvSpPr/>
            <p:nvPr/>
          </p:nvSpPr>
          <p:spPr>
            <a:xfrm>
              <a:off x="7950217" y="2365437"/>
              <a:ext cx="249522" cy="364867"/>
            </a:xfrm>
            <a:prstGeom prst="rect">
              <a:avLst/>
            </a:prstGeom>
            <a:solidFill>
              <a:srgbClr val="E2231A">
                <a:alpha val="100000"/>
              </a:srgbClr>
            </a:solidFill>
          </p:spPr>
          <p:txBody>
            <a:bodyPr/>
            <a:lstStyle/>
            <a:p/>
          </p:txBody>
        </p:sp>
        <p:sp>
          <p:nvSpPr>
            <p:cNvPr id="71" name="pl71"/>
            <p:cNvSpPr/>
            <p:nvPr/>
          </p:nvSpPr>
          <p:spPr>
            <a:xfrm>
              <a:off x="1421035" y="1468163"/>
              <a:ext cx="6653943" cy="955380"/>
            </a:xfrm>
            <a:custGeom>
              <a:avLst/>
              <a:pathLst>
                <a:path w="6653943" h="955380">
                  <a:moveTo>
                    <a:pt x="0" y="636920"/>
                  </a:moveTo>
                  <a:lnTo>
                    <a:pt x="277247" y="955380"/>
                  </a:lnTo>
                  <a:lnTo>
                    <a:pt x="554495" y="665871"/>
                  </a:lnTo>
                  <a:lnTo>
                    <a:pt x="831742" y="607969"/>
                  </a:lnTo>
                  <a:lnTo>
                    <a:pt x="1108990" y="607969"/>
                  </a:lnTo>
                  <a:lnTo>
                    <a:pt x="1386238" y="521116"/>
                  </a:lnTo>
                  <a:lnTo>
                    <a:pt x="1663485" y="810625"/>
                  </a:lnTo>
                  <a:lnTo>
                    <a:pt x="1940733" y="636920"/>
                  </a:lnTo>
                  <a:lnTo>
                    <a:pt x="2217981" y="521116"/>
                  </a:lnTo>
                  <a:lnTo>
                    <a:pt x="2495228" y="434263"/>
                  </a:lnTo>
                  <a:lnTo>
                    <a:pt x="2772476" y="463214"/>
                  </a:lnTo>
                  <a:lnTo>
                    <a:pt x="3049724" y="492165"/>
                  </a:lnTo>
                  <a:lnTo>
                    <a:pt x="3326971" y="434263"/>
                  </a:lnTo>
                  <a:lnTo>
                    <a:pt x="3604219" y="260558"/>
                  </a:lnTo>
                  <a:lnTo>
                    <a:pt x="3881467" y="231607"/>
                  </a:lnTo>
                  <a:lnTo>
                    <a:pt x="4158714" y="173705"/>
                  </a:lnTo>
                  <a:lnTo>
                    <a:pt x="4435962" y="463214"/>
                  </a:lnTo>
                  <a:lnTo>
                    <a:pt x="4713210" y="318460"/>
                  </a:lnTo>
                  <a:lnTo>
                    <a:pt x="4990457" y="260558"/>
                  </a:lnTo>
                  <a:lnTo>
                    <a:pt x="5267705" y="318460"/>
                  </a:lnTo>
                  <a:lnTo>
                    <a:pt x="5544953" y="28950"/>
                  </a:lnTo>
                  <a:lnTo>
                    <a:pt x="5822200" y="0"/>
                  </a:lnTo>
                  <a:lnTo>
                    <a:pt x="6099448" y="57901"/>
                  </a:lnTo>
                  <a:lnTo>
                    <a:pt x="6376696" y="144754"/>
                  </a:lnTo>
                  <a:lnTo>
                    <a:pt x="6653943" y="34741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3" name="tx73"/>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4" name="tx74"/>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1329607" y="2717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3" name="tx83"/>
            <p:cNvSpPr/>
            <p:nvPr/>
          </p:nvSpPr>
          <p:spPr>
            <a:xfrm>
              <a:off x="2715845" y="271007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55.4</a:t>
              </a:r>
            </a:p>
          </p:txBody>
        </p:sp>
        <p:sp>
          <p:nvSpPr>
            <p:cNvPr id="84" name="tx84"/>
            <p:cNvSpPr/>
            <p:nvPr/>
          </p:nvSpPr>
          <p:spPr>
            <a:xfrm>
              <a:off x="4102084" y="25299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a:t>
              </a:r>
            </a:p>
          </p:txBody>
        </p:sp>
        <p:sp>
          <p:nvSpPr>
            <p:cNvPr id="85" name="tx85"/>
            <p:cNvSpPr/>
            <p:nvPr/>
          </p:nvSpPr>
          <p:spPr>
            <a:xfrm>
              <a:off x="5488322" y="2362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86" name="tx86"/>
            <p:cNvSpPr/>
            <p:nvPr/>
          </p:nvSpPr>
          <p:spPr>
            <a:xfrm>
              <a:off x="6597312" y="23056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73.2</a:t>
              </a:r>
            </a:p>
          </p:txBody>
        </p:sp>
        <p:sp>
          <p:nvSpPr>
            <p:cNvPr id="87" name="tx87"/>
            <p:cNvSpPr/>
            <p:nvPr/>
          </p:nvSpPr>
          <p:spPr>
            <a:xfrm>
              <a:off x="6874560" y="22974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73.6</a:t>
              </a:r>
            </a:p>
          </p:txBody>
        </p:sp>
        <p:sp>
          <p:nvSpPr>
            <p:cNvPr id="88" name="tx88"/>
            <p:cNvSpPr/>
            <p:nvPr/>
          </p:nvSpPr>
          <p:spPr>
            <a:xfrm>
              <a:off x="7190985" y="2289212"/>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9" name="tx89"/>
            <p:cNvSpPr/>
            <p:nvPr/>
          </p:nvSpPr>
          <p:spPr>
            <a:xfrm>
              <a:off x="7429055" y="22841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0" name="tx90"/>
            <p:cNvSpPr/>
            <p:nvPr/>
          </p:nvSpPr>
          <p:spPr>
            <a:xfrm>
              <a:off x="7706303" y="22687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74.9</a:t>
              </a:r>
            </a:p>
          </p:txBody>
        </p:sp>
        <p:sp>
          <p:nvSpPr>
            <p:cNvPr id="91" name="tx91"/>
            <p:cNvSpPr/>
            <p:nvPr/>
          </p:nvSpPr>
          <p:spPr>
            <a:xfrm>
              <a:off x="7983551" y="2229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76.6</a:t>
              </a:r>
            </a:p>
          </p:txBody>
        </p:sp>
        <p:sp>
          <p:nvSpPr>
            <p:cNvPr id="92" name="pl92"/>
            <p:cNvSpPr/>
            <p:nvPr/>
          </p:nvSpPr>
          <p:spPr>
            <a:xfrm>
              <a:off x="1421035"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68784" y="363663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3" name="tx103"/>
            <p:cNvSpPr/>
            <p:nvPr/>
          </p:nvSpPr>
          <p:spPr>
            <a:xfrm>
              <a:off x="1329607" y="30131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04" name="tx104"/>
            <p:cNvSpPr/>
            <p:nvPr/>
          </p:nvSpPr>
          <p:spPr>
            <a:xfrm>
              <a:off x="2715845" y="3608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05" name="tx105"/>
            <p:cNvSpPr/>
            <p:nvPr/>
          </p:nvSpPr>
          <p:spPr>
            <a:xfrm>
              <a:off x="2755022" y="29801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6" name="tx106"/>
            <p:cNvSpPr/>
            <p:nvPr/>
          </p:nvSpPr>
          <p:spPr>
            <a:xfrm>
              <a:off x="4102084" y="352912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07" name="tx107"/>
            <p:cNvSpPr/>
            <p:nvPr/>
          </p:nvSpPr>
          <p:spPr>
            <a:xfrm>
              <a:off x="4102084" y="28104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08" name="tx108"/>
            <p:cNvSpPr/>
            <p:nvPr/>
          </p:nvSpPr>
          <p:spPr>
            <a:xfrm>
              <a:off x="5488322" y="33858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09" name="tx109"/>
            <p:cNvSpPr/>
            <p:nvPr/>
          </p:nvSpPr>
          <p:spPr>
            <a:xfrm>
              <a:off x="5488322" y="2583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0" name="tx110"/>
            <p:cNvSpPr/>
            <p:nvPr/>
          </p:nvSpPr>
          <p:spPr>
            <a:xfrm>
              <a:off x="6597312" y="3403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a:t>
              </a:r>
            </a:p>
          </p:txBody>
        </p:sp>
        <p:sp>
          <p:nvSpPr>
            <p:cNvPr id="111" name="tx111"/>
            <p:cNvSpPr/>
            <p:nvPr/>
          </p:nvSpPr>
          <p:spPr>
            <a:xfrm>
              <a:off x="6597312" y="25738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2" name="tx112"/>
            <p:cNvSpPr/>
            <p:nvPr/>
          </p:nvSpPr>
          <p:spPr>
            <a:xfrm>
              <a:off x="6874560" y="3316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a:t>
              </a:r>
            </a:p>
          </p:txBody>
        </p:sp>
        <p:sp>
          <p:nvSpPr>
            <p:cNvPr id="113" name="tx113"/>
            <p:cNvSpPr/>
            <p:nvPr/>
          </p:nvSpPr>
          <p:spPr>
            <a:xfrm>
              <a:off x="6900686" y="248329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4" name="tx114"/>
            <p:cNvSpPr/>
            <p:nvPr/>
          </p:nvSpPr>
          <p:spPr>
            <a:xfrm>
              <a:off x="7151808" y="3303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15" name="tx115"/>
            <p:cNvSpPr/>
            <p:nvPr/>
          </p:nvSpPr>
          <p:spPr>
            <a:xfrm>
              <a:off x="7177933" y="24641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6" name="tx116"/>
            <p:cNvSpPr/>
            <p:nvPr/>
          </p:nvSpPr>
          <p:spPr>
            <a:xfrm>
              <a:off x="7429055" y="33182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17" name="tx117"/>
            <p:cNvSpPr/>
            <p:nvPr/>
          </p:nvSpPr>
          <p:spPr>
            <a:xfrm>
              <a:off x="7455181" y="24763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8" name="tx118"/>
            <p:cNvSpPr/>
            <p:nvPr/>
          </p:nvSpPr>
          <p:spPr>
            <a:xfrm>
              <a:off x="7706303" y="33375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a:t>
              </a:r>
            </a:p>
          </p:txBody>
        </p:sp>
        <p:sp>
          <p:nvSpPr>
            <p:cNvPr id="119" name="tx119"/>
            <p:cNvSpPr/>
            <p:nvPr/>
          </p:nvSpPr>
          <p:spPr>
            <a:xfrm>
              <a:off x="7706303" y="2488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0" name="tx120"/>
            <p:cNvSpPr/>
            <p:nvPr/>
          </p:nvSpPr>
          <p:spPr>
            <a:xfrm>
              <a:off x="7983551" y="33814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21" name="tx121"/>
            <p:cNvSpPr/>
            <p:nvPr/>
          </p:nvSpPr>
          <p:spPr>
            <a:xfrm>
              <a:off x="7983551" y="25128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167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829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2000-2024</a:t>
              </a:r>
            </a:p>
          </p:txBody>
        </p:sp>
        <p:sp>
          <p:nvSpPr>
            <p:cNvPr id="150" name="pl150"/>
            <p:cNvSpPr/>
            <p:nvPr/>
          </p:nvSpPr>
          <p:spPr>
            <a:xfrm>
              <a:off x="21545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8712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5878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3045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129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295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4461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1628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029754" cy="167191"/>
            </a:xfrm>
            <a:prstGeom prst="rect">
              <a:avLst/>
            </a:prstGeom>
            <a:solidFill>
              <a:srgbClr val="80BD41">
                <a:alpha val="100000"/>
              </a:srgbClr>
            </a:solidFill>
          </p:spPr>
          <p:txBody>
            <a:bodyPr/>
            <a:lstStyle/>
            <a:p/>
          </p:txBody>
        </p:sp>
        <p:sp>
          <p:nvSpPr>
            <p:cNvPr id="163" name="rc163"/>
            <p:cNvSpPr/>
            <p:nvPr/>
          </p:nvSpPr>
          <p:spPr>
            <a:xfrm>
              <a:off x="6326028" y="5889059"/>
              <a:ext cx="1257438" cy="167191"/>
            </a:xfrm>
            <a:prstGeom prst="rect">
              <a:avLst/>
            </a:prstGeom>
            <a:solidFill>
              <a:srgbClr val="E2231A">
                <a:alpha val="100000"/>
              </a:srgbClr>
            </a:solidFill>
          </p:spPr>
          <p:txBody>
            <a:bodyPr/>
            <a:lstStyle/>
            <a:p/>
          </p:txBody>
        </p:sp>
        <p:sp>
          <p:nvSpPr>
            <p:cNvPr id="164" name="rc164"/>
            <p:cNvSpPr/>
            <p:nvPr/>
          </p:nvSpPr>
          <p:spPr>
            <a:xfrm>
              <a:off x="1296273" y="5680069"/>
              <a:ext cx="5526721" cy="167191"/>
            </a:xfrm>
            <a:prstGeom prst="rect">
              <a:avLst/>
            </a:prstGeom>
            <a:solidFill>
              <a:srgbClr val="80BD41">
                <a:alpha val="100000"/>
              </a:srgbClr>
            </a:solidFill>
          </p:spPr>
          <p:txBody>
            <a:bodyPr/>
            <a:lstStyle/>
            <a:p/>
          </p:txBody>
        </p:sp>
        <p:sp>
          <p:nvSpPr>
            <p:cNvPr id="165" name="rc165"/>
            <p:cNvSpPr/>
            <p:nvPr/>
          </p:nvSpPr>
          <p:spPr>
            <a:xfrm>
              <a:off x="6822995" y="5680069"/>
              <a:ext cx="899519" cy="167191"/>
            </a:xfrm>
            <a:prstGeom prst="rect">
              <a:avLst/>
            </a:prstGeom>
            <a:solidFill>
              <a:srgbClr val="E2231A">
                <a:alpha val="100000"/>
              </a:srgbClr>
            </a:solidFill>
          </p:spPr>
          <p:txBody>
            <a:bodyPr/>
            <a:lstStyle/>
            <a:p/>
          </p:txBody>
        </p:sp>
        <p:sp>
          <p:nvSpPr>
            <p:cNvPr id="166" name="rc166"/>
            <p:cNvSpPr/>
            <p:nvPr/>
          </p:nvSpPr>
          <p:spPr>
            <a:xfrm>
              <a:off x="1296273" y="5471080"/>
              <a:ext cx="5194551" cy="167191"/>
            </a:xfrm>
            <a:prstGeom prst="rect">
              <a:avLst/>
            </a:prstGeom>
            <a:solidFill>
              <a:srgbClr val="80BD41">
                <a:alpha val="100000"/>
              </a:srgbClr>
            </a:solidFill>
          </p:spPr>
          <p:txBody>
            <a:bodyPr/>
            <a:lstStyle/>
            <a:p/>
          </p:txBody>
        </p:sp>
        <p:sp>
          <p:nvSpPr>
            <p:cNvPr id="167" name="rc167"/>
            <p:cNvSpPr/>
            <p:nvPr/>
          </p:nvSpPr>
          <p:spPr>
            <a:xfrm>
              <a:off x="6490825" y="5471080"/>
              <a:ext cx="1381036" cy="167191"/>
            </a:xfrm>
            <a:prstGeom prst="rect">
              <a:avLst/>
            </a:prstGeom>
            <a:solidFill>
              <a:srgbClr val="E2231A">
                <a:alpha val="100000"/>
              </a:srgbClr>
            </a:solidFill>
          </p:spPr>
          <p:txBody>
            <a:bodyPr/>
            <a:lstStyle/>
            <a:p/>
          </p:txBody>
        </p:sp>
        <p:sp>
          <p:nvSpPr>
            <p:cNvPr id="168" name="tx168"/>
            <p:cNvSpPr/>
            <p:nvPr/>
          </p:nvSpPr>
          <p:spPr>
            <a:xfrm>
              <a:off x="7785299"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73.2</a:t>
              </a:r>
            </a:p>
          </p:txBody>
        </p:sp>
        <p:sp>
          <p:nvSpPr>
            <p:cNvPr id="169" name="tx169"/>
            <p:cNvSpPr/>
            <p:nvPr/>
          </p:nvSpPr>
          <p:spPr>
            <a:xfrm>
              <a:off x="793220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74.9</a:t>
              </a:r>
            </a:p>
          </p:txBody>
        </p:sp>
        <p:sp>
          <p:nvSpPr>
            <p:cNvPr id="170" name="tx170"/>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76.6</a:t>
              </a:r>
            </a:p>
          </p:txBody>
        </p:sp>
        <p:sp>
          <p:nvSpPr>
            <p:cNvPr id="171" name="tx171"/>
            <p:cNvSpPr/>
            <p:nvPr/>
          </p:nvSpPr>
          <p:spPr>
            <a:xfrm>
              <a:off x="370565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58.6</a:t>
              </a:r>
            </a:p>
          </p:txBody>
        </p:sp>
        <p:sp>
          <p:nvSpPr>
            <p:cNvPr id="172" name="tx172"/>
            <p:cNvSpPr/>
            <p:nvPr/>
          </p:nvSpPr>
          <p:spPr>
            <a:xfrm>
              <a:off x="6849253"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73" name="tx173"/>
            <p:cNvSpPr/>
            <p:nvPr/>
          </p:nvSpPr>
          <p:spPr>
            <a:xfrm>
              <a:off x="395414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a:t>
              </a:r>
            </a:p>
          </p:txBody>
        </p:sp>
        <p:sp>
          <p:nvSpPr>
            <p:cNvPr id="174" name="tx174"/>
            <p:cNvSpPr/>
            <p:nvPr/>
          </p:nvSpPr>
          <p:spPr>
            <a:xfrm>
              <a:off x="716726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75" name="tx175"/>
            <p:cNvSpPr/>
            <p:nvPr/>
          </p:nvSpPr>
          <p:spPr>
            <a:xfrm>
              <a:off x="378805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60.5</a:t>
              </a:r>
            </a:p>
          </p:txBody>
        </p:sp>
        <p:sp>
          <p:nvSpPr>
            <p:cNvPr id="176" name="tx176"/>
            <p:cNvSpPr/>
            <p:nvPr/>
          </p:nvSpPr>
          <p:spPr>
            <a:xfrm>
              <a:off x="707585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3521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65185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36849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08513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(79%) was relatively constant within 1% compared to 2019 (80%).
The number of children vaccinated with MCV1 increased 3%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0447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7184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3922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00659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8816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5553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62290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137127"/>
              <a:ext cx="487582" cy="183661"/>
            </a:xfrm>
            <a:prstGeom prst="rect">
              <a:avLst/>
            </a:prstGeom>
            <a:solidFill>
              <a:srgbClr val="1CABE2">
                <a:alpha val="100000"/>
              </a:srgbClr>
            </a:solidFill>
          </p:spPr>
          <p:txBody>
            <a:bodyPr/>
            <a:lstStyle/>
            <a:p/>
          </p:txBody>
        </p:sp>
        <p:sp>
          <p:nvSpPr>
            <p:cNvPr id="26" name="rc26"/>
            <p:cNvSpPr/>
            <p:nvPr/>
          </p:nvSpPr>
          <p:spPr>
            <a:xfrm>
              <a:off x="1511566" y="5202456"/>
              <a:ext cx="487582" cy="118332"/>
            </a:xfrm>
            <a:prstGeom prst="rect">
              <a:avLst/>
            </a:prstGeom>
            <a:solidFill>
              <a:srgbClr val="1CABE2">
                <a:alpha val="100000"/>
              </a:srgbClr>
            </a:solidFill>
          </p:spPr>
          <p:txBody>
            <a:bodyPr/>
            <a:lstStyle/>
            <a:p/>
          </p:txBody>
        </p:sp>
        <p:sp>
          <p:nvSpPr>
            <p:cNvPr id="27" name="rc27"/>
            <p:cNvSpPr/>
            <p:nvPr/>
          </p:nvSpPr>
          <p:spPr>
            <a:xfrm>
              <a:off x="2053324" y="4171980"/>
              <a:ext cx="487582" cy="1148808"/>
            </a:xfrm>
            <a:prstGeom prst="rect">
              <a:avLst/>
            </a:prstGeom>
            <a:solidFill>
              <a:srgbClr val="1CABE2">
                <a:alpha val="100000"/>
              </a:srgbClr>
            </a:solidFill>
          </p:spPr>
          <p:txBody>
            <a:bodyPr/>
            <a:lstStyle/>
            <a:p/>
          </p:txBody>
        </p:sp>
        <p:sp>
          <p:nvSpPr>
            <p:cNvPr id="28" name="rc28"/>
            <p:cNvSpPr/>
            <p:nvPr/>
          </p:nvSpPr>
          <p:spPr>
            <a:xfrm>
              <a:off x="2595083" y="4024065"/>
              <a:ext cx="487582" cy="1296723"/>
            </a:xfrm>
            <a:prstGeom prst="rect">
              <a:avLst/>
            </a:prstGeom>
            <a:solidFill>
              <a:srgbClr val="1CABE2">
                <a:alpha val="100000"/>
              </a:srgbClr>
            </a:solidFill>
          </p:spPr>
          <p:txBody>
            <a:bodyPr/>
            <a:lstStyle/>
            <a:p/>
          </p:txBody>
        </p:sp>
        <p:sp>
          <p:nvSpPr>
            <p:cNvPr id="29" name="rc29"/>
            <p:cNvSpPr/>
            <p:nvPr/>
          </p:nvSpPr>
          <p:spPr>
            <a:xfrm>
              <a:off x="3136842" y="5269018"/>
              <a:ext cx="487582" cy="51770"/>
            </a:xfrm>
            <a:prstGeom prst="rect">
              <a:avLst/>
            </a:prstGeom>
            <a:solidFill>
              <a:srgbClr val="1CABE2">
                <a:alpha val="100000"/>
              </a:srgbClr>
            </a:solidFill>
          </p:spPr>
          <p:txBody>
            <a:bodyPr/>
            <a:lstStyle/>
            <a:p/>
          </p:txBody>
        </p:sp>
        <p:sp>
          <p:nvSpPr>
            <p:cNvPr id="30" name="rc30"/>
            <p:cNvSpPr/>
            <p:nvPr/>
          </p:nvSpPr>
          <p:spPr>
            <a:xfrm>
              <a:off x="3678600" y="5278879"/>
              <a:ext cx="487582" cy="41909"/>
            </a:xfrm>
            <a:prstGeom prst="rect">
              <a:avLst/>
            </a:prstGeom>
            <a:solidFill>
              <a:srgbClr val="1CABE2">
                <a:alpha val="100000"/>
              </a:srgbClr>
            </a:solidFill>
          </p:spPr>
          <p:txBody>
            <a:bodyPr/>
            <a:lstStyle/>
            <a:p/>
          </p:txBody>
        </p:sp>
        <p:sp>
          <p:nvSpPr>
            <p:cNvPr id="31" name="rc31"/>
            <p:cNvSpPr/>
            <p:nvPr/>
          </p:nvSpPr>
          <p:spPr>
            <a:xfrm>
              <a:off x="4220359" y="5283810"/>
              <a:ext cx="487582" cy="36978"/>
            </a:xfrm>
            <a:prstGeom prst="rect">
              <a:avLst/>
            </a:prstGeom>
            <a:solidFill>
              <a:srgbClr val="1CABE2">
                <a:alpha val="100000"/>
              </a:srgbClr>
            </a:solidFill>
          </p:spPr>
          <p:txBody>
            <a:bodyPr/>
            <a:lstStyle/>
            <a:p/>
          </p:txBody>
        </p:sp>
        <p:sp>
          <p:nvSpPr>
            <p:cNvPr id="32" name="rc32"/>
            <p:cNvSpPr/>
            <p:nvPr/>
          </p:nvSpPr>
          <p:spPr>
            <a:xfrm>
              <a:off x="4762118" y="5297369"/>
              <a:ext cx="487582" cy="23419"/>
            </a:xfrm>
            <a:prstGeom prst="rect">
              <a:avLst/>
            </a:prstGeom>
            <a:solidFill>
              <a:srgbClr val="1CABE2">
                <a:alpha val="100000"/>
              </a:srgbClr>
            </a:solidFill>
          </p:spPr>
          <p:txBody>
            <a:bodyPr/>
            <a:lstStyle/>
            <a:p/>
          </p:txBody>
        </p:sp>
        <p:sp>
          <p:nvSpPr>
            <p:cNvPr id="33" name="rc33"/>
            <p:cNvSpPr/>
            <p:nvPr/>
          </p:nvSpPr>
          <p:spPr>
            <a:xfrm>
              <a:off x="5303876" y="5292438"/>
              <a:ext cx="487582" cy="28350"/>
            </a:xfrm>
            <a:prstGeom prst="rect">
              <a:avLst/>
            </a:prstGeom>
            <a:solidFill>
              <a:srgbClr val="1CABE2">
                <a:alpha val="100000"/>
              </a:srgbClr>
            </a:solidFill>
          </p:spPr>
          <p:txBody>
            <a:bodyPr/>
            <a:lstStyle/>
            <a:p/>
          </p:txBody>
        </p:sp>
        <p:sp>
          <p:nvSpPr>
            <p:cNvPr id="34" name="rc34"/>
            <p:cNvSpPr/>
            <p:nvPr/>
          </p:nvSpPr>
          <p:spPr>
            <a:xfrm>
              <a:off x="5845635" y="5310927"/>
              <a:ext cx="487582" cy="9861"/>
            </a:xfrm>
            <a:prstGeom prst="rect">
              <a:avLst/>
            </a:prstGeom>
            <a:solidFill>
              <a:srgbClr val="1CABE2">
                <a:alpha val="100000"/>
              </a:srgbClr>
            </a:solidFill>
          </p:spPr>
          <p:txBody>
            <a:bodyPr/>
            <a:lstStyle/>
            <a:p/>
          </p:txBody>
        </p:sp>
        <p:sp>
          <p:nvSpPr>
            <p:cNvPr id="35" name="rc35"/>
            <p:cNvSpPr/>
            <p:nvPr/>
          </p:nvSpPr>
          <p:spPr>
            <a:xfrm>
              <a:off x="6387393" y="5244366"/>
              <a:ext cx="487582" cy="76422"/>
            </a:xfrm>
            <a:prstGeom prst="rect">
              <a:avLst/>
            </a:prstGeom>
            <a:solidFill>
              <a:srgbClr val="1CABE2">
                <a:alpha val="100000"/>
              </a:srgbClr>
            </a:solidFill>
          </p:spPr>
          <p:txBody>
            <a:bodyPr/>
            <a:lstStyle/>
            <a:p/>
          </p:txBody>
        </p:sp>
        <p:sp>
          <p:nvSpPr>
            <p:cNvPr id="36" name="rc36"/>
            <p:cNvSpPr/>
            <p:nvPr/>
          </p:nvSpPr>
          <p:spPr>
            <a:xfrm>
              <a:off x="6929152" y="5270251"/>
              <a:ext cx="487582" cy="50537"/>
            </a:xfrm>
            <a:prstGeom prst="rect">
              <a:avLst/>
            </a:prstGeom>
            <a:solidFill>
              <a:srgbClr val="1CABE2">
                <a:alpha val="100000"/>
              </a:srgbClr>
            </a:solidFill>
          </p:spPr>
          <p:txBody>
            <a:bodyPr/>
            <a:lstStyle/>
            <a:p/>
          </p:txBody>
        </p:sp>
        <p:sp>
          <p:nvSpPr>
            <p:cNvPr id="37" name="rc37"/>
            <p:cNvSpPr/>
            <p:nvPr/>
          </p:nvSpPr>
          <p:spPr>
            <a:xfrm>
              <a:off x="7470911" y="5229574"/>
              <a:ext cx="487582" cy="91214"/>
            </a:xfrm>
            <a:prstGeom prst="rect">
              <a:avLst/>
            </a:prstGeom>
            <a:solidFill>
              <a:srgbClr val="1CABE2">
                <a:alpha val="100000"/>
              </a:srgbClr>
            </a:solidFill>
          </p:spPr>
          <p:txBody>
            <a:bodyPr/>
            <a:lstStyle/>
            <a:p/>
          </p:txBody>
        </p:sp>
        <p:sp>
          <p:nvSpPr>
            <p:cNvPr id="38" name="pl38"/>
            <p:cNvSpPr/>
            <p:nvPr/>
          </p:nvSpPr>
          <p:spPr>
            <a:xfrm>
              <a:off x="1213598" y="1387395"/>
              <a:ext cx="6501103" cy="691585"/>
            </a:xfrm>
            <a:custGeom>
              <a:avLst/>
              <a:pathLst>
                <a:path w="6501103" h="691585">
                  <a:moveTo>
                    <a:pt x="0" y="648361"/>
                  </a:moveTo>
                  <a:lnTo>
                    <a:pt x="541758" y="389016"/>
                  </a:lnTo>
                  <a:lnTo>
                    <a:pt x="1083517" y="345792"/>
                  </a:lnTo>
                  <a:lnTo>
                    <a:pt x="1625275" y="259344"/>
                  </a:lnTo>
                  <a:lnTo>
                    <a:pt x="2167034" y="691585"/>
                  </a:lnTo>
                  <a:lnTo>
                    <a:pt x="2708793" y="475465"/>
                  </a:lnTo>
                  <a:lnTo>
                    <a:pt x="3250551" y="389016"/>
                  </a:lnTo>
                  <a:lnTo>
                    <a:pt x="3792310" y="475465"/>
                  </a:lnTo>
                  <a:lnTo>
                    <a:pt x="4334069" y="43224"/>
                  </a:lnTo>
                  <a:lnTo>
                    <a:pt x="4875827" y="0"/>
                  </a:lnTo>
                  <a:lnTo>
                    <a:pt x="5417586" y="86448"/>
                  </a:lnTo>
                  <a:lnTo>
                    <a:pt x="5959345" y="216120"/>
                  </a:lnTo>
                  <a:lnTo>
                    <a:pt x="6501103" y="518689"/>
                  </a:lnTo>
                </a:path>
              </a:pathLst>
            </a:custGeom>
            <a:ln w="27101" cap="flat">
              <a:solidFill>
                <a:srgbClr val="00833D">
                  <a:alpha val="100000"/>
                </a:srgbClr>
              </a:solidFill>
              <a:prstDash val="solid"/>
              <a:round/>
            </a:ln>
          </p:spPr>
          <p:txBody>
            <a:bodyPr/>
            <a:lstStyle/>
            <a:p/>
          </p:txBody>
        </p:sp>
        <p:sp>
          <p:nvSpPr>
            <p:cNvPr id="39" name="pl39"/>
            <p:cNvSpPr/>
            <p:nvPr/>
          </p:nvSpPr>
          <p:spPr>
            <a:xfrm>
              <a:off x="3922392" y="1906084"/>
              <a:ext cx="3792310" cy="2031533"/>
            </a:xfrm>
            <a:custGeom>
              <a:avLst/>
              <a:pathLst>
                <a:path w="3792310" h="2031533">
                  <a:moveTo>
                    <a:pt x="0" y="2031533"/>
                  </a:moveTo>
                  <a:lnTo>
                    <a:pt x="541758" y="1253499"/>
                  </a:lnTo>
                  <a:lnTo>
                    <a:pt x="1083517" y="994154"/>
                  </a:lnTo>
                  <a:lnTo>
                    <a:pt x="1625275" y="691585"/>
                  </a:lnTo>
                  <a:lnTo>
                    <a:pt x="2167034" y="994154"/>
                  </a:lnTo>
                  <a:lnTo>
                    <a:pt x="2708793" y="0"/>
                  </a:lnTo>
                  <a:lnTo>
                    <a:pt x="3250551" y="734809"/>
                  </a:lnTo>
                  <a:lnTo>
                    <a:pt x="3792310" y="561913"/>
                  </a:lnTo>
                </a:path>
              </a:pathLst>
            </a:custGeom>
            <a:ln w="27101" cap="flat">
              <a:solidFill>
                <a:srgbClr val="002759">
                  <a:alpha val="100000"/>
                </a:srgbClr>
              </a:solidFill>
              <a:prstDash val="solid"/>
              <a:round/>
            </a:ln>
          </p:spPr>
          <p:txBody>
            <a:bodyPr/>
            <a:lstStyle/>
            <a:p/>
          </p:txBody>
        </p:sp>
        <p:sp>
          <p:nvSpPr>
            <p:cNvPr id="40" name="pt40"/>
            <p:cNvSpPr/>
            <p:nvPr/>
          </p:nvSpPr>
          <p:spPr>
            <a:xfrm>
              <a:off x="1181997" y="20041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744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701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615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20473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744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3557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4422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5719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8744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890790" y="39060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432549" y="3127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974308" y="28686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16066" y="2566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057825" y="28686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599584" y="18744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141342" y="26092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683101" y="24363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14120" y="500728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149</a:t>
              </a:r>
            </a:p>
          </p:txBody>
        </p:sp>
        <p:sp>
          <p:nvSpPr>
            <p:cNvPr id="62" name="tx62"/>
            <p:cNvSpPr/>
            <p:nvPr/>
          </p:nvSpPr>
          <p:spPr>
            <a:xfrm>
              <a:off x="1689038" y="50726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63" name="tx63"/>
            <p:cNvSpPr/>
            <p:nvPr/>
          </p:nvSpPr>
          <p:spPr>
            <a:xfrm>
              <a:off x="2197638" y="404208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932</a:t>
              </a:r>
            </a:p>
          </p:txBody>
        </p:sp>
        <p:sp>
          <p:nvSpPr>
            <p:cNvPr id="64" name="tx64"/>
            <p:cNvSpPr/>
            <p:nvPr/>
          </p:nvSpPr>
          <p:spPr>
            <a:xfrm>
              <a:off x="2689672"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1,052</a:t>
              </a:r>
            </a:p>
          </p:txBody>
        </p:sp>
        <p:sp>
          <p:nvSpPr>
            <p:cNvPr id="65" name="tx65"/>
            <p:cNvSpPr/>
            <p:nvPr/>
          </p:nvSpPr>
          <p:spPr>
            <a:xfrm>
              <a:off x="3314314" y="514063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66" name="tx66"/>
            <p:cNvSpPr/>
            <p:nvPr/>
          </p:nvSpPr>
          <p:spPr>
            <a:xfrm>
              <a:off x="3856073" y="514897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67" name="tx67"/>
            <p:cNvSpPr/>
            <p:nvPr/>
          </p:nvSpPr>
          <p:spPr>
            <a:xfrm>
              <a:off x="4397832" y="515390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8" name="tx68"/>
            <p:cNvSpPr/>
            <p:nvPr/>
          </p:nvSpPr>
          <p:spPr>
            <a:xfrm>
              <a:off x="4939590" y="516752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69" name="tx69"/>
            <p:cNvSpPr/>
            <p:nvPr/>
          </p:nvSpPr>
          <p:spPr>
            <a:xfrm>
              <a:off x="5481349" y="516253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0" name="tx70"/>
            <p:cNvSpPr/>
            <p:nvPr/>
          </p:nvSpPr>
          <p:spPr>
            <a:xfrm>
              <a:off x="6056267" y="518108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1" name="tx71"/>
            <p:cNvSpPr/>
            <p:nvPr/>
          </p:nvSpPr>
          <p:spPr>
            <a:xfrm>
              <a:off x="6564866" y="51145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72" name="tx72"/>
            <p:cNvSpPr/>
            <p:nvPr/>
          </p:nvSpPr>
          <p:spPr>
            <a:xfrm>
              <a:off x="7106625" y="514186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3" name="tx73"/>
            <p:cNvSpPr/>
            <p:nvPr/>
          </p:nvSpPr>
          <p:spPr>
            <a:xfrm>
              <a:off x="7648384" y="5101537"/>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74" name="pl74"/>
            <p:cNvSpPr/>
            <p:nvPr/>
          </p:nvSpPr>
          <p:spPr>
            <a:xfrm>
              <a:off x="7732797" y="1906386"/>
              <a:ext cx="129506" cy="2162"/>
            </a:xfrm>
            <a:custGeom>
              <a:avLst/>
              <a:pathLst>
                <a:path w="129506" h="2162">
                  <a:moveTo>
                    <a:pt x="129506" y="2162"/>
                  </a:moveTo>
                  <a:lnTo>
                    <a:pt x="0" y="0"/>
                  </a:lnTo>
                </a:path>
              </a:pathLst>
            </a:custGeom>
          </p:spPr>
          <p:txBody>
            <a:bodyPr/>
            <a:lstStyle/>
            <a:p/>
          </p:txBody>
        </p:sp>
        <p:sp>
          <p:nvSpPr>
            <p:cNvPr id="75" name="pl75"/>
            <p:cNvSpPr/>
            <p:nvPr/>
          </p:nvSpPr>
          <p:spPr>
            <a:xfrm>
              <a:off x="7732791" y="2468433"/>
              <a:ext cx="129512" cy="3116"/>
            </a:xfrm>
            <a:custGeom>
              <a:avLst/>
              <a:pathLst>
                <a:path w="129512" h="3116">
                  <a:moveTo>
                    <a:pt x="129512" y="3116"/>
                  </a:moveTo>
                  <a:lnTo>
                    <a:pt x="0" y="0"/>
                  </a:lnTo>
                </a:path>
              </a:pathLst>
            </a:custGeom>
          </p:spPr>
          <p:txBody>
            <a:bodyPr/>
            <a:lstStyle/>
            <a:p/>
          </p:txBody>
        </p:sp>
        <p:sp>
          <p:nvSpPr>
            <p:cNvPr id="76" name="pg76"/>
            <p:cNvSpPr/>
            <p:nvPr/>
          </p:nvSpPr>
          <p:spPr>
            <a:xfrm>
              <a:off x="7793724" y="18201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18612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79%</a:t>
              </a:r>
            </a:p>
          </p:txBody>
        </p:sp>
        <p:sp>
          <p:nvSpPr>
            <p:cNvPr id="78" name="pg78"/>
            <p:cNvSpPr/>
            <p:nvPr/>
          </p:nvSpPr>
          <p:spPr>
            <a:xfrm>
              <a:off x="7793724" y="238315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242427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80" name="rc80"/>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02435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3" name="tx83"/>
            <p:cNvSpPr/>
            <p:nvPr/>
          </p:nvSpPr>
          <p:spPr>
            <a:xfrm>
              <a:off x="508103" y="27917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155909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5" name="tx85"/>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613102"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432192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838384"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540544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921902"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643386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7005388"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7517381"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0" name="tx110"/>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1" name="tx111"/>
            <p:cNvSpPr/>
            <p:nvPr/>
          </p:nvSpPr>
          <p:spPr>
            <a:xfrm>
              <a:off x="2025950" y="401416"/>
              <a:ext cx="54723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Namibia, 2012-2024</a:t>
              </a:r>
            </a:p>
          </p:txBody>
        </p:sp>
        <p:sp>
          <p:nvSpPr>
            <p:cNvPr id="112" name="tx11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4" name="tx11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5" name="tx11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74 confirmed measles cases in Namibia. In the same year, MCV1 coverage was 79% and MCV2 coverage was 66%.
The number of cases in 2024 was 80% more than in 2023 (n=41).
The highest number of measles cases was reported in 2015 (n=1,052). In this year, MCV1 coverage was 85%.
Namibia reported measles vaccine stockouts in 2003, 2004, 2006, 2007, 2019, 2021, 2022, 2023, and 2024.
There were measles-containing vaccine supplementary immunization activities/campaigns in 2022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9220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764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606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54493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843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685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052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0370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881176"/>
              <a:ext cx="3520101" cy="1218908"/>
            </a:xfrm>
            <a:custGeom>
              <a:avLst/>
              <a:pathLst>
                <a:path w="3520101" h="1218908">
                  <a:moveTo>
                    <a:pt x="0" y="0"/>
                  </a:moveTo>
                  <a:lnTo>
                    <a:pt x="146670" y="101575"/>
                  </a:lnTo>
                  <a:lnTo>
                    <a:pt x="293341" y="203151"/>
                  </a:lnTo>
                  <a:lnTo>
                    <a:pt x="440012" y="304727"/>
                  </a:lnTo>
                  <a:lnTo>
                    <a:pt x="586683" y="406302"/>
                  </a:lnTo>
                  <a:lnTo>
                    <a:pt x="733354" y="406302"/>
                  </a:lnTo>
                  <a:lnTo>
                    <a:pt x="880025" y="711029"/>
                  </a:lnTo>
                  <a:lnTo>
                    <a:pt x="1026696" y="1015757"/>
                  </a:lnTo>
                  <a:lnTo>
                    <a:pt x="1173367" y="609454"/>
                  </a:lnTo>
                  <a:lnTo>
                    <a:pt x="1320038" y="711029"/>
                  </a:lnTo>
                  <a:lnTo>
                    <a:pt x="1466709" y="711029"/>
                  </a:lnTo>
                  <a:lnTo>
                    <a:pt x="1613379" y="507878"/>
                  </a:lnTo>
                  <a:lnTo>
                    <a:pt x="1760050" y="609454"/>
                  </a:lnTo>
                  <a:lnTo>
                    <a:pt x="1906721" y="711029"/>
                  </a:lnTo>
                  <a:lnTo>
                    <a:pt x="2053392" y="812605"/>
                  </a:lnTo>
                  <a:lnTo>
                    <a:pt x="2200063" y="609454"/>
                  </a:lnTo>
                  <a:lnTo>
                    <a:pt x="2346734" y="609454"/>
                  </a:lnTo>
                  <a:lnTo>
                    <a:pt x="2493405" y="609454"/>
                  </a:lnTo>
                  <a:lnTo>
                    <a:pt x="2640076" y="711029"/>
                  </a:lnTo>
                  <a:lnTo>
                    <a:pt x="2786747" y="711029"/>
                  </a:lnTo>
                  <a:lnTo>
                    <a:pt x="2933418" y="1218908"/>
                  </a:lnTo>
                  <a:lnTo>
                    <a:pt x="3080089" y="1218908"/>
                  </a:lnTo>
                  <a:lnTo>
                    <a:pt x="3226759" y="507878"/>
                  </a:lnTo>
                  <a:lnTo>
                    <a:pt x="3373430" y="609454"/>
                  </a:lnTo>
                  <a:lnTo>
                    <a:pt x="3520101" y="609454"/>
                  </a:lnTo>
                </a:path>
              </a:pathLst>
            </a:custGeom>
            <a:ln w="27101" cap="flat">
              <a:solidFill>
                <a:srgbClr val="0058AB">
                  <a:alpha val="80000"/>
                </a:srgbClr>
              </a:solidFill>
              <a:prstDash val="solid"/>
              <a:round/>
            </a:ln>
          </p:spPr>
          <p:txBody>
            <a:bodyPr/>
            <a:lstStyle/>
            <a:p/>
          </p:txBody>
        </p:sp>
        <p:sp>
          <p:nvSpPr>
            <p:cNvPr id="22" name="pl22"/>
            <p:cNvSpPr/>
            <p:nvPr/>
          </p:nvSpPr>
          <p:spPr>
            <a:xfrm>
              <a:off x="943464" y="3779600"/>
              <a:ext cx="3520101" cy="812605"/>
            </a:xfrm>
            <a:custGeom>
              <a:avLst/>
              <a:pathLst>
                <a:path w="3520101" h="812605">
                  <a:moveTo>
                    <a:pt x="0" y="0"/>
                  </a:moveTo>
                  <a:lnTo>
                    <a:pt x="146670" y="101575"/>
                  </a:lnTo>
                  <a:lnTo>
                    <a:pt x="293341" y="0"/>
                  </a:lnTo>
                  <a:lnTo>
                    <a:pt x="440012" y="203151"/>
                  </a:lnTo>
                  <a:lnTo>
                    <a:pt x="586683" y="304727"/>
                  </a:lnTo>
                  <a:lnTo>
                    <a:pt x="733354" y="203151"/>
                  </a:lnTo>
                  <a:lnTo>
                    <a:pt x="880025" y="304727"/>
                  </a:lnTo>
                  <a:lnTo>
                    <a:pt x="1026696" y="304727"/>
                  </a:lnTo>
                  <a:lnTo>
                    <a:pt x="1173367" y="507878"/>
                  </a:lnTo>
                  <a:lnTo>
                    <a:pt x="1320038" y="609454"/>
                  </a:lnTo>
                  <a:lnTo>
                    <a:pt x="1466709" y="711029"/>
                  </a:lnTo>
                  <a:lnTo>
                    <a:pt x="1613379" y="711029"/>
                  </a:lnTo>
                  <a:lnTo>
                    <a:pt x="1760050" y="711029"/>
                  </a:lnTo>
                  <a:lnTo>
                    <a:pt x="1906721" y="711029"/>
                  </a:lnTo>
                  <a:lnTo>
                    <a:pt x="2053392" y="812605"/>
                  </a:lnTo>
                  <a:lnTo>
                    <a:pt x="2200063" y="812605"/>
                  </a:lnTo>
                  <a:lnTo>
                    <a:pt x="2346734" y="812605"/>
                  </a:lnTo>
                  <a:lnTo>
                    <a:pt x="2493405" y="812605"/>
                  </a:lnTo>
                  <a:lnTo>
                    <a:pt x="2640076" y="812605"/>
                  </a:lnTo>
                  <a:lnTo>
                    <a:pt x="2786747" y="812605"/>
                  </a:lnTo>
                  <a:lnTo>
                    <a:pt x="2933418" y="812605"/>
                  </a:lnTo>
                  <a:lnTo>
                    <a:pt x="3080089" y="711029"/>
                  </a:lnTo>
                  <a:lnTo>
                    <a:pt x="3226759" y="812605"/>
                  </a:lnTo>
                  <a:lnTo>
                    <a:pt x="3373430" y="812605"/>
                  </a:lnTo>
                  <a:lnTo>
                    <a:pt x="3520101" y="812605"/>
                  </a:lnTo>
                </a:path>
              </a:pathLst>
            </a:custGeom>
            <a:ln w="27101" cap="flat">
              <a:solidFill>
                <a:srgbClr val="1CABE2">
                  <a:alpha val="80000"/>
                </a:srgbClr>
              </a:solidFill>
              <a:prstDash val="solid"/>
              <a:round/>
            </a:ln>
          </p:spPr>
          <p:txBody>
            <a:bodyPr/>
            <a:lstStyle/>
            <a:p/>
          </p:txBody>
        </p:sp>
        <p:sp>
          <p:nvSpPr>
            <p:cNvPr id="23" name="pl23"/>
            <p:cNvSpPr/>
            <p:nvPr/>
          </p:nvSpPr>
          <p:spPr>
            <a:xfrm>
              <a:off x="943464" y="3170146"/>
              <a:ext cx="3520101" cy="1218908"/>
            </a:xfrm>
            <a:custGeom>
              <a:avLst/>
              <a:pathLst>
                <a:path w="3520101" h="1218908">
                  <a:moveTo>
                    <a:pt x="0" y="0"/>
                  </a:moveTo>
                  <a:lnTo>
                    <a:pt x="146670" y="101575"/>
                  </a:lnTo>
                  <a:lnTo>
                    <a:pt x="293341" y="101575"/>
                  </a:lnTo>
                  <a:lnTo>
                    <a:pt x="440012" y="101575"/>
                  </a:lnTo>
                  <a:lnTo>
                    <a:pt x="586683" y="203151"/>
                  </a:lnTo>
                  <a:lnTo>
                    <a:pt x="733354" y="507878"/>
                  </a:lnTo>
                  <a:lnTo>
                    <a:pt x="880025" y="406302"/>
                  </a:lnTo>
                  <a:lnTo>
                    <a:pt x="1026696" y="406302"/>
                  </a:lnTo>
                  <a:lnTo>
                    <a:pt x="1173367" y="609454"/>
                  </a:lnTo>
                  <a:lnTo>
                    <a:pt x="1320038" y="812605"/>
                  </a:lnTo>
                  <a:lnTo>
                    <a:pt x="1466709" y="812605"/>
                  </a:lnTo>
                  <a:lnTo>
                    <a:pt x="1613379" y="914181"/>
                  </a:lnTo>
                  <a:lnTo>
                    <a:pt x="1760050" y="914181"/>
                  </a:lnTo>
                  <a:lnTo>
                    <a:pt x="1906721" y="1015757"/>
                  </a:lnTo>
                  <a:lnTo>
                    <a:pt x="2053392" y="1015757"/>
                  </a:lnTo>
                  <a:lnTo>
                    <a:pt x="2200063" y="1015757"/>
                  </a:lnTo>
                  <a:lnTo>
                    <a:pt x="2346734" y="1218908"/>
                  </a:lnTo>
                  <a:lnTo>
                    <a:pt x="2493405" y="1218908"/>
                  </a:lnTo>
                  <a:lnTo>
                    <a:pt x="2640076" y="1218908"/>
                  </a:lnTo>
                  <a:lnTo>
                    <a:pt x="2786747" y="1218908"/>
                  </a:lnTo>
                  <a:lnTo>
                    <a:pt x="2933418" y="1117332"/>
                  </a:lnTo>
                  <a:lnTo>
                    <a:pt x="3080089" y="1015757"/>
                  </a:lnTo>
                  <a:lnTo>
                    <a:pt x="3226759" y="1015757"/>
                  </a:lnTo>
                  <a:lnTo>
                    <a:pt x="3373430" y="1117332"/>
                  </a:lnTo>
                  <a:lnTo>
                    <a:pt x="3520101" y="1218908"/>
                  </a:lnTo>
                </a:path>
              </a:pathLst>
            </a:custGeom>
            <a:ln w="27101" cap="flat">
              <a:solidFill>
                <a:srgbClr val="00833D">
                  <a:alpha val="80000"/>
                </a:srgbClr>
              </a:solidFill>
              <a:prstDash val="solid"/>
              <a:round/>
            </a:ln>
          </p:spPr>
          <p:txBody>
            <a:bodyPr/>
            <a:lstStyle/>
            <a:p/>
          </p:txBody>
        </p:sp>
        <p:sp>
          <p:nvSpPr>
            <p:cNvPr id="24" name="pl24"/>
            <p:cNvSpPr/>
            <p:nvPr/>
          </p:nvSpPr>
          <p:spPr>
            <a:xfrm>
              <a:off x="943464" y="3881176"/>
              <a:ext cx="3520101" cy="1218908"/>
            </a:xfrm>
            <a:custGeom>
              <a:avLst/>
              <a:pathLst>
                <a:path w="3520101" h="1218908">
                  <a:moveTo>
                    <a:pt x="0" y="0"/>
                  </a:moveTo>
                  <a:lnTo>
                    <a:pt x="146670" y="101575"/>
                  </a:lnTo>
                  <a:lnTo>
                    <a:pt x="293341" y="203151"/>
                  </a:lnTo>
                  <a:lnTo>
                    <a:pt x="440012" y="304727"/>
                  </a:lnTo>
                  <a:lnTo>
                    <a:pt x="586683" y="406302"/>
                  </a:lnTo>
                  <a:lnTo>
                    <a:pt x="733354" y="406302"/>
                  </a:lnTo>
                  <a:lnTo>
                    <a:pt x="880025" y="711029"/>
                  </a:lnTo>
                  <a:lnTo>
                    <a:pt x="1026696" y="1015757"/>
                  </a:lnTo>
                  <a:lnTo>
                    <a:pt x="1173367" y="609454"/>
                  </a:lnTo>
                  <a:lnTo>
                    <a:pt x="1320038" y="711029"/>
                  </a:lnTo>
                  <a:lnTo>
                    <a:pt x="1466709" y="711029"/>
                  </a:lnTo>
                  <a:lnTo>
                    <a:pt x="1613379" y="507878"/>
                  </a:lnTo>
                  <a:lnTo>
                    <a:pt x="1760050" y="609454"/>
                  </a:lnTo>
                  <a:lnTo>
                    <a:pt x="1906721" y="711029"/>
                  </a:lnTo>
                  <a:lnTo>
                    <a:pt x="2053392" y="812605"/>
                  </a:lnTo>
                  <a:lnTo>
                    <a:pt x="2200063" y="609454"/>
                  </a:lnTo>
                  <a:lnTo>
                    <a:pt x="2346734" y="609454"/>
                  </a:lnTo>
                  <a:lnTo>
                    <a:pt x="2493405" y="609454"/>
                  </a:lnTo>
                  <a:lnTo>
                    <a:pt x="2640076" y="711029"/>
                  </a:lnTo>
                  <a:lnTo>
                    <a:pt x="2786747" y="711029"/>
                  </a:lnTo>
                  <a:lnTo>
                    <a:pt x="2933418" y="1218908"/>
                  </a:lnTo>
                  <a:lnTo>
                    <a:pt x="3080089" y="1218908"/>
                  </a:lnTo>
                  <a:lnTo>
                    <a:pt x="3226759" y="507878"/>
                  </a:lnTo>
                  <a:lnTo>
                    <a:pt x="3373430" y="609454"/>
                  </a:lnTo>
                  <a:lnTo>
                    <a:pt x="3520101" y="609454"/>
                  </a:lnTo>
                </a:path>
              </a:pathLst>
            </a:custGeom>
            <a:ln w="43362" cap="flat">
              <a:solidFill>
                <a:srgbClr val="000000">
                  <a:alpha val="100000"/>
                </a:srgbClr>
              </a:solidFill>
              <a:prstDash val="solid"/>
              <a:round/>
            </a:ln>
          </p:spPr>
          <p:txBody>
            <a:bodyPr/>
            <a:lstStyle/>
            <a:p/>
          </p:txBody>
        </p:sp>
        <p:sp>
          <p:nvSpPr>
            <p:cNvPr id="25" name="pl25"/>
            <p:cNvSpPr/>
            <p:nvPr/>
          </p:nvSpPr>
          <p:spPr>
            <a:xfrm>
              <a:off x="943464" y="3881176"/>
              <a:ext cx="3520101" cy="1218908"/>
            </a:xfrm>
            <a:custGeom>
              <a:avLst/>
              <a:pathLst>
                <a:path w="3520101" h="1218908">
                  <a:moveTo>
                    <a:pt x="0" y="0"/>
                  </a:moveTo>
                  <a:lnTo>
                    <a:pt x="146670" y="101575"/>
                  </a:lnTo>
                  <a:lnTo>
                    <a:pt x="293341" y="203151"/>
                  </a:lnTo>
                  <a:lnTo>
                    <a:pt x="440012" y="304727"/>
                  </a:lnTo>
                  <a:lnTo>
                    <a:pt x="586683" y="406302"/>
                  </a:lnTo>
                  <a:lnTo>
                    <a:pt x="733354" y="406302"/>
                  </a:lnTo>
                  <a:lnTo>
                    <a:pt x="880025" y="711029"/>
                  </a:lnTo>
                  <a:lnTo>
                    <a:pt x="1026696" y="1015757"/>
                  </a:lnTo>
                  <a:lnTo>
                    <a:pt x="1173367" y="609454"/>
                  </a:lnTo>
                  <a:lnTo>
                    <a:pt x="1320038" y="711029"/>
                  </a:lnTo>
                  <a:lnTo>
                    <a:pt x="1466709" y="711029"/>
                  </a:lnTo>
                  <a:lnTo>
                    <a:pt x="1613379" y="507878"/>
                  </a:lnTo>
                  <a:lnTo>
                    <a:pt x="1760050" y="609454"/>
                  </a:lnTo>
                  <a:lnTo>
                    <a:pt x="1906721" y="711029"/>
                  </a:lnTo>
                  <a:lnTo>
                    <a:pt x="2053392" y="812605"/>
                  </a:lnTo>
                  <a:lnTo>
                    <a:pt x="2200063" y="609454"/>
                  </a:lnTo>
                  <a:lnTo>
                    <a:pt x="2346734" y="609454"/>
                  </a:lnTo>
                  <a:lnTo>
                    <a:pt x="2493405" y="609454"/>
                  </a:lnTo>
                  <a:lnTo>
                    <a:pt x="2640076" y="711029"/>
                  </a:lnTo>
                  <a:lnTo>
                    <a:pt x="2786747" y="711029"/>
                  </a:lnTo>
                  <a:lnTo>
                    <a:pt x="2933418" y="1218908"/>
                  </a:lnTo>
                  <a:lnTo>
                    <a:pt x="3080089" y="1218908"/>
                  </a:lnTo>
                  <a:lnTo>
                    <a:pt x="3226759" y="507878"/>
                  </a:lnTo>
                  <a:lnTo>
                    <a:pt x="3373430" y="609454"/>
                  </a:lnTo>
                  <a:lnTo>
                    <a:pt x="3520101" y="609454"/>
                  </a:lnTo>
                </a:path>
              </a:pathLst>
            </a:custGeom>
            <a:ln w="27101" cap="flat">
              <a:solidFill>
                <a:srgbClr val="0058AB">
                  <a:alpha val="100000"/>
                </a:srgbClr>
              </a:solidFill>
              <a:prstDash val="solid"/>
              <a:round/>
            </a:ln>
          </p:spPr>
          <p:txBody>
            <a:bodyPr/>
            <a:lstStyle/>
            <a:p/>
          </p:txBody>
        </p:sp>
        <p:sp>
          <p:nvSpPr>
            <p:cNvPr id="26" name="pl26"/>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98275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28747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18590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28747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18590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18590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35399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6" name="pg36"/>
            <p:cNvSpPr/>
            <p:nvPr/>
          </p:nvSpPr>
          <p:spPr>
            <a:xfrm>
              <a:off x="1618330" y="3916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394500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2351684" y="42209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5101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0" name="pg40"/>
            <p:cNvSpPr/>
            <p:nvPr/>
          </p:nvSpPr>
          <p:spPr>
            <a:xfrm>
              <a:off x="3085039"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1481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2" name="pg42"/>
            <p:cNvSpPr/>
            <p:nvPr/>
          </p:nvSpPr>
          <p:spPr>
            <a:xfrm>
              <a:off x="3671722" y="42209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5101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258406"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1481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6" name="pg46"/>
            <p:cNvSpPr/>
            <p:nvPr/>
          </p:nvSpPr>
          <p:spPr>
            <a:xfrm>
              <a:off x="4405077"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1481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8" name="tx48"/>
            <p:cNvSpPr/>
            <p:nvPr/>
          </p:nvSpPr>
          <p:spPr>
            <a:xfrm>
              <a:off x="4523855" y="45531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3512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40416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0259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201011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a:off x="577692" y="9944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7397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7397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4502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0747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41074" y="6102617"/>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68" name="tx68"/>
            <p:cNvSpPr/>
            <p:nvPr/>
          </p:nvSpPr>
          <p:spPr>
            <a:xfrm>
              <a:off x="271212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7457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59220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5764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5606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54493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0843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0685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052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0370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1646510"/>
              <a:ext cx="3520101" cy="3453574"/>
            </a:xfrm>
            <a:custGeom>
              <a:avLst/>
              <a:pathLst>
                <a:path w="3520101" h="3453574">
                  <a:moveTo>
                    <a:pt x="0" y="1117332"/>
                  </a:moveTo>
                  <a:lnTo>
                    <a:pt x="146670" y="0"/>
                  </a:lnTo>
                  <a:lnTo>
                    <a:pt x="293341" y="1320484"/>
                  </a:lnTo>
                  <a:lnTo>
                    <a:pt x="440012" y="1422059"/>
                  </a:lnTo>
                  <a:lnTo>
                    <a:pt x="586683" y="1422059"/>
                  </a:lnTo>
                  <a:lnTo>
                    <a:pt x="733354" y="1218908"/>
                  </a:lnTo>
                  <a:lnTo>
                    <a:pt x="880025" y="304727"/>
                  </a:lnTo>
                  <a:lnTo>
                    <a:pt x="1026696" y="1218908"/>
                  </a:lnTo>
                  <a:lnTo>
                    <a:pt x="1173367" y="1726787"/>
                  </a:lnTo>
                  <a:lnTo>
                    <a:pt x="1320038" y="2133089"/>
                  </a:lnTo>
                  <a:lnTo>
                    <a:pt x="1466709" y="2031514"/>
                  </a:lnTo>
                  <a:lnTo>
                    <a:pt x="1613379" y="1828362"/>
                  </a:lnTo>
                  <a:lnTo>
                    <a:pt x="1760050" y="1929938"/>
                  </a:lnTo>
                  <a:lnTo>
                    <a:pt x="1906721" y="2133089"/>
                  </a:lnTo>
                  <a:lnTo>
                    <a:pt x="2053392" y="2437817"/>
                  </a:lnTo>
                  <a:lnTo>
                    <a:pt x="2200063" y="2133089"/>
                  </a:lnTo>
                  <a:lnTo>
                    <a:pt x="2346734" y="1726787"/>
                  </a:lnTo>
                  <a:lnTo>
                    <a:pt x="2493405" y="1929938"/>
                  </a:lnTo>
                  <a:lnTo>
                    <a:pt x="2640076" y="2133089"/>
                  </a:lnTo>
                  <a:lnTo>
                    <a:pt x="2786747" y="2133089"/>
                  </a:lnTo>
                  <a:lnTo>
                    <a:pt x="2933418" y="3148847"/>
                  </a:lnTo>
                  <a:lnTo>
                    <a:pt x="3080089" y="3148847"/>
                  </a:lnTo>
                  <a:lnTo>
                    <a:pt x="3226759" y="3351998"/>
                  </a:lnTo>
                  <a:lnTo>
                    <a:pt x="3373430" y="3250422"/>
                  </a:lnTo>
                  <a:lnTo>
                    <a:pt x="3520101" y="3453574"/>
                  </a:lnTo>
                </a:path>
              </a:pathLst>
            </a:custGeom>
            <a:ln w="27101" cap="flat">
              <a:solidFill>
                <a:srgbClr val="0058AB">
                  <a:alpha val="80000"/>
                </a:srgbClr>
              </a:solidFill>
              <a:prstDash val="solid"/>
              <a:round/>
            </a:ln>
          </p:spPr>
          <p:txBody>
            <a:bodyPr/>
            <a:lstStyle/>
            <a:p/>
          </p:txBody>
        </p:sp>
        <p:sp>
          <p:nvSpPr>
            <p:cNvPr id="88" name="pl88"/>
            <p:cNvSpPr/>
            <p:nvPr/>
          </p:nvSpPr>
          <p:spPr>
            <a:xfrm>
              <a:off x="5308715" y="3678024"/>
              <a:ext cx="3520101" cy="914181"/>
            </a:xfrm>
            <a:custGeom>
              <a:avLst/>
              <a:pathLst>
                <a:path w="3520101" h="914181">
                  <a:moveTo>
                    <a:pt x="0" y="0"/>
                  </a:moveTo>
                  <a:lnTo>
                    <a:pt x="146670" y="101575"/>
                  </a:lnTo>
                  <a:lnTo>
                    <a:pt x="293341" y="101575"/>
                  </a:lnTo>
                  <a:lnTo>
                    <a:pt x="440012" y="203151"/>
                  </a:lnTo>
                  <a:lnTo>
                    <a:pt x="586683" y="304727"/>
                  </a:lnTo>
                  <a:lnTo>
                    <a:pt x="733354" y="304727"/>
                  </a:lnTo>
                  <a:lnTo>
                    <a:pt x="880025" y="406302"/>
                  </a:lnTo>
                  <a:lnTo>
                    <a:pt x="1026696" y="507878"/>
                  </a:lnTo>
                  <a:lnTo>
                    <a:pt x="1173367" y="609454"/>
                  </a:lnTo>
                  <a:lnTo>
                    <a:pt x="1320038" y="711029"/>
                  </a:lnTo>
                  <a:lnTo>
                    <a:pt x="1466709" y="812605"/>
                  </a:lnTo>
                  <a:lnTo>
                    <a:pt x="1613379" y="812605"/>
                  </a:lnTo>
                  <a:lnTo>
                    <a:pt x="1760050" y="812605"/>
                  </a:lnTo>
                  <a:lnTo>
                    <a:pt x="1906721" y="914181"/>
                  </a:lnTo>
                  <a:lnTo>
                    <a:pt x="2053392" y="812605"/>
                  </a:lnTo>
                  <a:lnTo>
                    <a:pt x="2200063" y="914181"/>
                  </a:lnTo>
                  <a:lnTo>
                    <a:pt x="2346734" y="812605"/>
                  </a:lnTo>
                  <a:lnTo>
                    <a:pt x="2493405" y="812605"/>
                  </a:lnTo>
                  <a:lnTo>
                    <a:pt x="2640076" y="914181"/>
                  </a:lnTo>
                  <a:lnTo>
                    <a:pt x="2786747" y="914181"/>
                  </a:lnTo>
                  <a:lnTo>
                    <a:pt x="2933418" y="914181"/>
                  </a:lnTo>
                  <a:lnTo>
                    <a:pt x="3080089" y="812605"/>
                  </a:lnTo>
                  <a:lnTo>
                    <a:pt x="3226759" y="711029"/>
                  </a:lnTo>
                  <a:lnTo>
                    <a:pt x="3373430" y="711029"/>
                  </a:lnTo>
                  <a:lnTo>
                    <a:pt x="3520101" y="812605"/>
                  </a:lnTo>
                </a:path>
              </a:pathLst>
            </a:custGeom>
            <a:ln w="27101" cap="flat">
              <a:solidFill>
                <a:srgbClr val="1CABE2">
                  <a:alpha val="80000"/>
                </a:srgbClr>
              </a:solidFill>
              <a:prstDash val="solid"/>
              <a:round/>
            </a:ln>
          </p:spPr>
          <p:txBody>
            <a:bodyPr/>
            <a:lstStyle/>
            <a:p/>
          </p:txBody>
        </p:sp>
        <p:sp>
          <p:nvSpPr>
            <p:cNvPr id="89" name="pl89"/>
            <p:cNvSpPr/>
            <p:nvPr/>
          </p:nvSpPr>
          <p:spPr>
            <a:xfrm>
              <a:off x="5308715" y="2966994"/>
              <a:ext cx="3520101" cy="1320484"/>
            </a:xfrm>
            <a:custGeom>
              <a:avLst/>
              <a:pathLst>
                <a:path w="3520101" h="1320484">
                  <a:moveTo>
                    <a:pt x="0" y="0"/>
                  </a:moveTo>
                  <a:lnTo>
                    <a:pt x="146670" y="203151"/>
                  </a:lnTo>
                  <a:lnTo>
                    <a:pt x="293341" y="304727"/>
                  </a:lnTo>
                  <a:lnTo>
                    <a:pt x="440012" y="203151"/>
                  </a:lnTo>
                  <a:lnTo>
                    <a:pt x="586683" y="304727"/>
                  </a:lnTo>
                  <a:lnTo>
                    <a:pt x="733354" y="203151"/>
                  </a:lnTo>
                  <a:lnTo>
                    <a:pt x="880025" y="406302"/>
                  </a:lnTo>
                  <a:lnTo>
                    <a:pt x="1026696" y="609454"/>
                  </a:lnTo>
                  <a:lnTo>
                    <a:pt x="1173367" y="812605"/>
                  </a:lnTo>
                  <a:lnTo>
                    <a:pt x="1320038" y="1015757"/>
                  </a:lnTo>
                  <a:lnTo>
                    <a:pt x="1466709" y="1117332"/>
                  </a:lnTo>
                  <a:lnTo>
                    <a:pt x="1613379" y="1117332"/>
                  </a:lnTo>
                  <a:lnTo>
                    <a:pt x="1760050" y="1320484"/>
                  </a:lnTo>
                  <a:lnTo>
                    <a:pt x="1906721" y="1320484"/>
                  </a:lnTo>
                  <a:lnTo>
                    <a:pt x="2053392" y="1015757"/>
                  </a:lnTo>
                  <a:lnTo>
                    <a:pt x="2200063" y="1015757"/>
                  </a:lnTo>
                  <a:lnTo>
                    <a:pt x="2346734" y="914181"/>
                  </a:lnTo>
                  <a:lnTo>
                    <a:pt x="2493405" y="1015757"/>
                  </a:lnTo>
                  <a:lnTo>
                    <a:pt x="2640076" y="1015757"/>
                  </a:lnTo>
                  <a:lnTo>
                    <a:pt x="2786747" y="1015757"/>
                  </a:lnTo>
                  <a:lnTo>
                    <a:pt x="2933418" y="1015757"/>
                  </a:lnTo>
                  <a:lnTo>
                    <a:pt x="3080089" y="812605"/>
                  </a:lnTo>
                  <a:lnTo>
                    <a:pt x="3226759" y="914181"/>
                  </a:lnTo>
                  <a:lnTo>
                    <a:pt x="3373430" y="1015757"/>
                  </a:lnTo>
                  <a:lnTo>
                    <a:pt x="3520101" y="1117332"/>
                  </a:lnTo>
                </a:path>
              </a:pathLst>
            </a:custGeom>
            <a:ln w="27101" cap="flat">
              <a:solidFill>
                <a:srgbClr val="00833D">
                  <a:alpha val="80000"/>
                </a:srgbClr>
              </a:solidFill>
              <a:prstDash val="solid"/>
              <a:round/>
            </a:ln>
          </p:spPr>
          <p:txBody>
            <a:bodyPr/>
            <a:lstStyle/>
            <a:p/>
          </p:txBody>
        </p:sp>
        <p:sp>
          <p:nvSpPr>
            <p:cNvPr id="90" name="pl90"/>
            <p:cNvSpPr/>
            <p:nvPr/>
          </p:nvSpPr>
          <p:spPr>
            <a:xfrm>
              <a:off x="5308715" y="1646510"/>
              <a:ext cx="3520101" cy="3453574"/>
            </a:xfrm>
            <a:custGeom>
              <a:avLst/>
              <a:pathLst>
                <a:path w="3520101" h="3453574">
                  <a:moveTo>
                    <a:pt x="0" y="1117332"/>
                  </a:moveTo>
                  <a:lnTo>
                    <a:pt x="146670" y="0"/>
                  </a:lnTo>
                  <a:lnTo>
                    <a:pt x="293341" y="1320484"/>
                  </a:lnTo>
                  <a:lnTo>
                    <a:pt x="440012" y="1422059"/>
                  </a:lnTo>
                  <a:lnTo>
                    <a:pt x="586683" y="1422059"/>
                  </a:lnTo>
                  <a:lnTo>
                    <a:pt x="733354" y="1218908"/>
                  </a:lnTo>
                  <a:lnTo>
                    <a:pt x="880025" y="304727"/>
                  </a:lnTo>
                  <a:lnTo>
                    <a:pt x="1026696" y="1218908"/>
                  </a:lnTo>
                  <a:lnTo>
                    <a:pt x="1173367" y="1726787"/>
                  </a:lnTo>
                  <a:lnTo>
                    <a:pt x="1320038" y="2133089"/>
                  </a:lnTo>
                  <a:lnTo>
                    <a:pt x="1466709" y="2031514"/>
                  </a:lnTo>
                  <a:lnTo>
                    <a:pt x="1613379" y="1828362"/>
                  </a:lnTo>
                  <a:lnTo>
                    <a:pt x="1760050" y="1929938"/>
                  </a:lnTo>
                  <a:lnTo>
                    <a:pt x="1906721" y="2133089"/>
                  </a:lnTo>
                  <a:lnTo>
                    <a:pt x="2053392" y="2437817"/>
                  </a:lnTo>
                  <a:lnTo>
                    <a:pt x="2200063" y="2133089"/>
                  </a:lnTo>
                  <a:lnTo>
                    <a:pt x="2346734" y="1726787"/>
                  </a:lnTo>
                  <a:lnTo>
                    <a:pt x="2493405" y="1929938"/>
                  </a:lnTo>
                  <a:lnTo>
                    <a:pt x="2640076" y="2133089"/>
                  </a:lnTo>
                  <a:lnTo>
                    <a:pt x="2786747" y="2133089"/>
                  </a:lnTo>
                  <a:lnTo>
                    <a:pt x="2933418" y="3148847"/>
                  </a:lnTo>
                  <a:lnTo>
                    <a:pt x="3080089" y="3148847"/>
                  </a:lnTo>
                  <a:lnTo>
                    <a:pt x="3226759" y="3351998"/>
                  </a:lnTo>
                  <a:lnTo>
                    <a:pt x="3373430" y="3250422"/>
                  </a:lnTo>
                  <a:lnTo>
                    <a:pt x="3520101" y="3453574"/>
                  </a:lnTo>
                </a:path>
              </a:pathLst>
            </a:custGeom>
            <a:ln w="43362" cap="flat">
              <a:solidFill>
                <a:srgbClr val="000000">
                  <a:alpha val="100000"/>
                </a:srgbClr>
              </a:solidFill>
              <a:prstDash val="solid"/>
              <a:round/>
            </a:ln>
          </p:spPr>
          <p:txBody>
            <a:bodyPr/>
            <a:lstStyle/>
            <a:p/>
          </p:txBody>
        </p:sp>
        <p:sp>
          <p:nvSpPr>
            <p:cNvPr id="91" name="pl91"/>
            <p:cNvSpPr/>
            <p:nvPr/>
          </p:nvSpPr>
          <p:spPr>
            <a:xfrm>
              <a:off x="5308715" y="1646510"/>
              <a:ext cx="3520101" cy="3453574"/>
            </a:xfrm>
            <a:custGeom>
              <a:avLst/>
              <a:pathLst>
                <a:path w="3520101" h="3453574">
                  <a:moveTo>
                    <a:pt x="0" y="1117332"/>
                  </a:moveTo>
                  <a:lnTo>
                    <a:pt x="146670" y="0"/>
                  </a:lnTo>
                  <a:lnTo>
                    <a:pt x="293341" y="1320484"/>
                  </a:lnTo>
                  <a:lnTo>
                    <a:pt x="440012" y="1422059"/>
                  </a:lnTo>
                  <a:lnTo>
                    <a:pt x="586683" y="1422059"/>
                  </a:lnTo>
                  <a:lnTo>
                    <a:pt x="733354" y="1218908"/>
                  </a:lnTo>
                  <a:lnTo>
                    <a:pt x="880025" y="304727"/>
                  </a:lnTo>
                  <a:lnTo>
                    <a:pt x="1026696" y="1218908"/>
                  </a:lnTo>
                  <a:lnTo>
                    <a:pt x="1173367" y="1726787"/>
                  </a:lnTo>
                  <a:lnTo>
                    <a:pt x="1320038" y="2133089"/>
                  </a:lnTo>
                  <a:lnTo>
                    <a:pt x="1466709" y="2031514"/>
                  </a:lnTo>
                  <a:lnTo>
                    <a:pt x="1613379" y="1828362"/>
                  </a:lnTo>
                  <a:lnTo>
                    <a:pt x="1760050" y="1929938"/>
                  </a:lnTo>
                  <a:lnTo>
                    <a:pt x="1906721" y="2133089"/>
                  </a:lnTo>
                  <a:lnTo>
                    <a:pt x="2053392" y="2437817"/>
                  </a:lnTo>
                  <a:lnTo>
                    <a:pt x="2200063" y="2133089"/>
                  </a:lnTo>
                  <a:lnTo>
                    <a:pt x="2346734" y="1726787"/>
                  </a:lnTo>
                  <a:lnTo>
                    <a:pt x="2493405" y="1929938"/>
                  </a:lnTo>
                  <a:lnTo>
                    <a:pt x="2640076" y="2133089"/>
                  </a:lnTo>
                  <a:lnTo>
                    <a:pt x="2786747" y="2133089"/>
                  </a:lnTo>
                  <a:lnTo>
                    <a:pt x="2933418" y="3148847"/>
                  </a:lnTo>
                  <a:lnTo>
                    <a:pt x="3080089" y="3148847"/>
                  </a:lnTo>
                  <a:lnTo>
                    <a:pt x="3226759" y="3351998"/>
                  </a:lnTo>
                  <a:lnTo>
                    <a:pt x="3373430" y="3250422"/>
                  </a:lnTo>
                  <a:lnTo>
                    <a:pt x="3520101" y="3453574"/>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245911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256069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37329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47487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47487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59220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79535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242132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2" name="pg102"/>
            <p:cNvSpPr/>
            <p:nvPr/>
          </p:nvSpPr>
          <p:spPr>
            <a:xfrm>
              <a:off x="5955445" y="24941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252418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4" name="pg104"/>
            <p:cNvSpPr/>
            <p:nvPr/>
          </p:nvSpPr>
          <p:spPr>
            <a:xfrm>
              <a:off x="6688800" y="33067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33367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6" name="pg106"/>
            <p:cNvSpPr/>
            <p:nvPr/>
          </p:nvSpPr>
          <p:spPr>
            <a:xfrm>
              <a:off x="7422154" y="34083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52508" y="343707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8" name="pg108"/>
            <p:cNvSpPr/>
            <p:nvPr/>
          </p:nvSpPr>
          <p:spPr>
            <a:xfrm>
              <a:off x="8008838" y="34083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39191" y="343707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0" name="pg110"/>
            <p:cNvSpPr/>
            <p:nvPr/>
          </p:nvSpPr>
          <p:spPr>
            <a:xfrm>
              <a:off x="8623657" y="452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55569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770328" y="47287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75761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445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40438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6" name="tx116"/>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42943" y="40416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8" name="tx118"/>
            <p:cNvSpPr/>
            <p:nvPr/>
          </p:nvSpPr>
          <p:spPr>
            <a:xfrm>
              <a:off x="4942943" y="30259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201011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0" name="tx120"/>
            <p:cNvSpPr/>
            <p:nvPr/>
          </p:nvSpPr>
          <p:spPr>
            <a:xfrm>
              <a:off x="4942943" y="9944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392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392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1027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7272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06324" y="6102617"/>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134" name="tx134"/>
            <p:cNvSpPr/>
            <p:nvPr/>
          </p:nvSpPr>
          <p:spPr>
            <a:xfrm>
              <a:off x="707737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39828"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0%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Namibia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71256"/>
            </a:xfrm>
            <a:custGeom>
              <a:avLst/>
              <a:pathLst>
                <a:path w="2123063" h="371256">
                  <a:moveTo>
                    <a:pt x="0" y="272254"/>
                  </a:moveTo>
                  <a:lnTo>
                    <a:pt x="88460" y="371256"/>
                  </a:lnTo>
                  <a:lnTo>
                    <a:pt x="176921" y="222754"/>
                  </a:lnTo>
                  <a:lnTo>
                    <a:pt x="265382" y="86626"/>
                  </a:lnTo>
                  <a:lnTo>
                    <a:pt x="353843" y="61876"/>
                  </a:lnTo>
                  <a:lnTo>
                    <a:pt x="442304" y="49500"/>
                  </a:lnTo>
                  <a:lnTo>
                    <a:pt x="530765" y="136127"/>
                  </a:lnTo>
                  <a:lnTo>
                    <a:pt x="619226" y="49500"/>
                  </a:lnTo>
                  <a:lnTo>
                    <a:pt x="707687" y="136127"/>
                  </a:lnTo>
                  <a:lnTo>
                    <a:pt x="796148" y="173253"/>
                  </a:lnTo>
                  <a:lnTo>
                    <a:pt x="884609" y="136127"/>
                  </a:lnTo>
                  <a:lnTo>
                    <a:pt x="973070" y="123752"/>
                  </a:lnTo>
                  <a:lnTo>
                    <a:pt x="1061531" y="111377"/>
                  </a:lnTo>
                  <a:lnTo>
                    <a:pt x="1149992" y="61876"/>
                  </a:lnTo>
                  <a:lnTo>
                    <a:pt x="1238453" y="24750"/>
                  </a:lnTo>
                  <a:lnTo>
                    <a:pt x="1326914" y="61876"/>
                  </a:lnTo>
                  <a:lnTo>
                    <a:pt x="1415375" y="123752"/>
                  </a:lnTo>
                  <a:lnTo>
                    <a:pt x="1503836" y="61876"/>
                  </a:lnTo>
                  <a:lnTo>
                    <a:pt x="1592297" y="37125"/>
                  </a:lnTo>
                  <a:lnTo>
                    <a:pt x="1680758" y="12375"/>
                  </a:lnTo>
                  <a:lnTo>
                    <a:pt x="1769219" y="0"/>
                  </a:lnTo>
                  <a:lnTo>
                    <a:pt x="1857680" y="74251"/>
                  </a:lnTo>
                  <a:lnTo>
                    <a:pt x="1946141" y="86626"/>
                  </a:lnTo>
                  <a:lnTo>
                    <a:pt x="2034602" y="99001"/>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5" name="tx25"/>
            <p:cNvSpPr/>
            <p:nvPr/>
          </p:nvSpPr>
          <p:spPr>
            <a:xfrm>
              <a:off x="321782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09627"/>
              <a:ext cx="707687" cy="1076644"/>
            </a:xfrm>
            <a:custGeom>
              <a:avLst/>
              <a:pathLst>
                <a:path w="707687" h="1076644">
                  <a:moveTo>
                    <a:pt x="0" y="507384"/>
                  </a:moveTo>
                  <a:lnTo>
                    <a:pt x="88460" y="1076644"/>
                  </a:lnTo>
                  <a:lnTo>
                    <a:pt x="176921" y="61876"/>
                  </a:lnTo>
                  <a:lnTo>
                    <a:pt x="265382" y="136127"/>
                  </a:lnTo>
                  <a:lnTo>
                    <a:pt x="353843" y="0"/>
                  </a:lnTo>
                  <a:lnTo>
                    <a:pt x="442304" y="24750"/>
                  </a:lnTo>
                  <a:lnTo>
                    <a:pt x="530765" y="272254"/>
                  </a:lnTo>
                  <a:lnTo>
                    <a:pt x="619226" y="123752"/>
                  </a:lnTo>
                  <a:lnTo>
                    <a:pt x="707687" y="123752"/>
                  </a:lnTo>
                </a:path>
              </a:pathLst>
            </a:custGeom>
            <a:ln w="27101" cap="flat">
              <a:solidFill>
                <a:srgbClr val="1CABE2">
                  <a:alpha val="100000"/>
                </a:srgbClr>
              </a:solidFill>
              <a:prstDash val="solid"/>
              <a:round/>
            </a:ln>
          </p:spPr>
          <p:txBody>
            <a:bodyPr/>
            <a:lstStyle/>
            <a:p/>
          </p:txBody>
        </p:sp>
        <p:sp>
          <p:nvSpPr>
            <p:cNvPr id="48" name="tx48"/>
            <p:cNvSpPr/>
            <p:nvPr/>
          </p:nvSpPr>
          <p:spPr>
            <a:xfrm>
              <a:off x="232565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49" name="tx49"/>
            <p:cNvSpPr/>
            <p:nvPr/>
          </p:nvSpPr>
          <p:spPr>
            <a:xfrm>
              <a:off x="3217825"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0" name="tx50"/>
            <p:cNvSpPr/>
            <p:nvPr/>
          </p:nvSpPr>
          <p:spPr>
            <a:xfrm>
              <a:off x="2688703"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51" name="tx51"/>
            <p:cNvSpPr/>
            <p:nvPr/>
          </p:nvSpPr>
          <p:spPr>
            <a:xfrm>
              <a:off x="3042547"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816232"/>
              <a:ext cx="796148" cy="346506"/>
            </a:xfrm>
            <a:custGeom>
              <a:avLst/>
              <a:pathLst>
                <a:path w="796148" h="346506">
                  <a:moveTo>
                    <a:pt x="0" y="49500"/>
                  </a:moveTo>
                  <a:lnTo>
                    <a:pt x="88460" y="12375"/>
                  </a:lnTo>
                  <a:lnTo>
                    <a:pt x="176921" y="222754"/>
                  </a:lnTo>
                  <a:lnTo>
                    <a:pt x="265382" y="297005"/>
                  </a:lnTo>
                  <a:lnTo>
                    <a:pt x="353843" y="346506"/>
                  </a:lnTo>
                  <a:lnTo>
                    <a:pt x="442304" y="86626"/>
                  </a:lnTo>
                  <a:lnTo>
                    <a:pt x="530765" y="74251"/>
                  </a:lnTo>
                  <a:lnTo>
                    <a:pt x="619226" y="0"/>
                  </a:lnTo>
                  <a:lnTo>
                    <a:pt x="707687" y="24750"/>
                  </a:lnTo>
                  <a:lnTo>
                    <a:pt x="796148" y="111377"/>
                  </a:lnTo>
                </a:path>
              </a:pathLst>
            </a:custGeom>
            <a:ln w="27101" cap="flat">
              <a:solidFill>
                <a:srgbClr val="1CABE2">
                  <a:alpha val="100000"/>
                </a:srgbClr>
              </a:solidFill>
              <a:prstDash val="solid"/>
              <a:round/>
            </a:ln>
          </p:spPr>
          <p:txBody>
            <a:bodyPr/>
            <a:lstStyle/>
            <a:p/>
          </p:txBody>
        </p:sp>
        <p:sp>
          <p:nvSpPr>
            <p:cNvPr id="72" name="tx72"/>
            <p:cNvSpPr/>
            <p:nvPr/>
          </p:nvSpPr>
          <p:spPr>
            <a:xfrm>
              <a:off x="2237190"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3" name="tx73"/>
            <p:cNvSpPr/>
            <p:nvPr/>
          </p:nvSpPr>
          <p:spPr>
            <a:xfrm>
              <a:off x="3217825"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4" name="tx74"/>
            <p:cNvSpPr/>
            <p:nvPr/>
          </p:nvSpPr>
          <p:spPr>
            <a:xfrm>
              <a:off x="2688703" y="502277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75" name="tx75"/>
            <p:cNvSpPr/>
            <p:nvPr/>
          </p:nvSpPr>
          <p:spPr>
            <a:xfrm>
              <a:off x="3042547"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235129"/>
            </a:xfrm>
            <a:custGeom>
              <a:avLst/>
              <a:pathLst>
                <a:path w="2123063" h="235129">
                  <a:moveTo>
                    <a:pt x="0" y="99001"/>
                  </a:moveTo>
                  <a:lnTo>
                    <a:pt x="88460" y="123752"/>
                  </a:lnTo>
                  <a:lnTo>
                    <a:pt x="176921" y="148502"/>
                  </a:lnTo>
                  <a:lnTo>
                    <a:pt x="265382" y="136127"/>
                  </a:lnTo>
                  <a:lnTo>
                    <a:pt x="353843" y="123752"/>
                  </a:lnTo>
                  <a:lnTo>
                    <a:pt x="442304" y="61876"/>
                  </a:lnTo>
                  <a:lnTo>
                    <a:pt x="530765" y="86626"/>
                  </a:lnTo>
                  <a:lnTo>
                    <a:pt x="619226" y="123752"/>
                  </a:lnTo>
                  <a:lnTo>
                    <a:pt x="707687" y="123752"/>
                  </a:lnTo>
                  <a:lnTo>
                    <a:pt x="796148" y="136127"/>
                  </a:lnTo>
                  <a:lnTo>
                    <a:pt x="884609" y="136127"/>
                  </a:lnTo>
                  <a:lnTo>
                    <a:pt x="973070" y="123752"/>
                  </a:lnTo>
                  <a:lnTo>
                    <a:pt x="1061531" y="111377"/>
                  </a:lnTo>
                  <a:lnTo>
                    <a:pt x="1149992" y="49500"/>
                  </a:lnTo>
                  <a:lnTo>
                    <a:pt x="1238453" y="74251"/>
                  </a:lnTo>
                  <a:lnTo>
                    <a:pt x="1326914" y="0"/>
                  </a:lnTo>
                  <a:lnTo>
                    <a:pt x="1415375" y="99001"/>
                  </a:lnTo>
                  <a:lnTo>
                    <a:pt x="1503836" y="49500"/>
                  </a:lnTo>
                  <a:lnTo>
                    <a:pt x="1592297" y="49500"/>
                  </a:lnTo>
                  <a:lnTo>
                    <a:pt x="1680758" y="74251"/>
                  </a:lnTo>
                  <a:lnTo>
                    <a:pt x="1769219" y="61876"/>
                  </a:lnTo>
                  <a:lnTo>
                    <a:pt x="1857680" y="49500"/>
                  </a:lnTo>
                  <a:lnTo>
                    <a:pt x="1946141" y="99001"/>
                  </a:lnTo>
                  <a:lnTo>
                    <a:pt x="2034602" y="123752"/>
                  </a:lnTo>
                  <a:lnTo>
                    <a:pt x="2123063" y="235129"/>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98" name="tx98"/>
            <p:cNvSpPr/>
            <p:nvPr/>
          </p:nvSpPr>
          <p:spPr>
            <a:xfrm>
              <a:off x="5482890"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5836734"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60127"/>
              <a:ext cx="2123063" cy="408382"/>
            </a:xfrm>
            <a:custGeom>
              <a:avLst/>
              <a:pathLst>
                <a:path w="2123063" h="408382">
                  <a:moveTo>
                    <a:pt x="0" y="272254"/>
                  </a:moveTo>
                  <a:lnTo>
                    <a:pt x="88460" y="408382"/>
                  </a:lnTo>
                  <a:lnTo>
                    <a:pt x="176921" y="284630"/>
                  </a:lnTo>
                  <a:lnTo>
                    <a:pt x="265382" y="259879"/>
                  </a:lnTo>
                  <a:lnTo>
                    <a:pt x="353843" y="259879"/>
                  </a:lnTo>
                  <a:lnTo>
                    <a:pt x="442304" y="222754"/>
                  </a:lnTo>
                  <a:lnTo>
                    <a:pt x="530765" y="346506"/>
                  </a:lnTo>
                  <a:lnTo>
                    <a:pt x="619226" y="272254"/>
                  </a:lnTo>
                  <a:lnTo>
                    <a:pt x="707687" y="222754"/>
                  </a:lnTo>
                  <a:lnTo>
                    <a:pt x="796148" y="185628"/>
                  </a:lnTo>
                  <a:lnTo>
                    <a:pt x="884609" y="198003"/>
                  </a:lnTo>
                  <a:lnTo>
                    <a:pt x="973070" y="210378"/>
                  </a:lnTo>
                  <a:lnTo>
                    <a:pt x="1061531" y="185628"/>
                  </a:lnTo>
                  <a:lnTo>
                    <a:pt x="1149992" y="111377"/>
                  </a:lnTo>
                  <a:lnTo>
                    <a:pt x="1238453" y="99001"/>
                  </a:lnTo>
                  <a:lnTo>
                    <a:pt x="1326914" y="74251"/>
                  </a:lnTo>
                  <a:lnTo>
                    <a:pt x="1415375" y="198003"/>
                  </a:lnTo>
                  <a:lnTo>
                    <a:pt x="1503836" y="136127"/>
                  </a:lnTo>
                  <a:lnTo>
                    <a:pt x="1592297" y="111377"/>
                  </a:lnTo>
                  <a:lnTo>
                    <a:pt x="1680758" y="136127"/>
                  </a:lnTo>
                  <a:lnTo>
                    <a:pt x="1769219" y="12375"/>
                  </a:lnTo>
                  <a:lnTo>
                    <a:pt x="1857680" y="0"/>
                  </a:lnTo>
                  <a:lnTo>
                    <a:pt x="1946141" y="24750"/>
                  </a:lnTo>
                  <a:lnTo>
                    <a:pt x="2034602" y="61876"/>
                  </a:lnTo>
                  <a:lnTo>
                    <a:pt x="2123063"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1" name="tx121"/>
            <p:cNvSpPr/>
            <p:nvPr/>
          </p:nvSpPr>
          <p:spPr>
            <a:xfrm>
              <a:off x="6012012"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5482890"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3" name="tx123"/>
            <p:cNvSpPr/>
            <p:nvPr/>
          </p:nvSpPr>
          <p:spPr>
            <a:xfrm>
              <a:off x="5836734"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29605"/>
              <a:ext cx="2123063" cy="235129"/>
            </a:xfrm>
            <a:custGeom>
              <a:avLst/>
              <a:pathLst>
                <a:path w="2123063" h="235129">
                  <a:moveTo>
                    <a:pt x="0" y="148502"/>
                  </a:moveTo>
                  <a:lnTo>
                    <a:pt x="88460" y="160877"/>
                  </a:lnTo>
                  <a:lnTo>
                    <a:pt x="176921" y="173253"/>
                  </a:lnTo>
                  <a:lnTo>
                    <a:pt x="265382" y="123752"/>
                  </a:lnTo>
                  <a:lnTo>
                    <a:pt x="353843" y="136127"/>
                  </a:lnTo>
                  <a:lnTo>
                    <a:pt x="442304" y="74251"/>
                  </a:lnTo>
                  <a:lnTo>
                    <a:pt x="530765" y="222754"/>
                  </a:lnTo>
                  <a:lnTo>
                    <a:pt x="619226" y="136127"/>
                  </a:lnTo>
                  <a:lnTo>
                    <a:pt x="707687" y="111377"/>
                  </a:lnTo>
                  <a:lnTo>
                    <a:pt x="796148" y="111377"/>
                  </a:lnTo>
                  <a:lnTo>
                    <a:pt x="884609" y="111377"/>
                  </a:lnTo>
                  <a:lnTo>
                    <a:pt x="973070" y="86626"/>
                  </a:lnTo>
                  <a:lnTo>
                    <a:pt x="1061531" y="99001"/>
                  </a:lnTo>
                  <a:lnTo>
                    <a:pt x="1149992" y="37125"/>
                  </a:lnTo>
                  <a:lnTo>
                    <a:pt x="1238453" y="49500"/>
                  </a:lnTo>
                  <a:lnTo>
                    <a:pt x="1326914" y="0"/>
                  </a:lnTo>
                  <a:lnTo>
                    <a:pt x="1415375" y="99001"/>
                  </a:lnTo>
                  <a:lnTo>
                    <a:pt x="1503836" y="111377"/>
                  </a:lnTo>
                  <a:lnTo>
                    <a:pt x="1592297" y="99001"/>
                  </a:lnTo>
                  <a:lnTo>
                    <a:pt x="1680758" y="99001"/>
                  </a:lnTo>
                  <a:lnTo>
                    <a:pt x="1769219" y="0"/>
                  </a:lnTo>
                  <a:lnTo>
                    <a:pt x="1857680" y="235129"/>
                  </a:lnTo>
                  <a:lnTo>
                    <a:pt x="1946141" y="74251"/>
                  </a:lnTo>
                  <a:lnTo>
                    <a:pt x="2034602" y="185628"/>
                  </a:lnTo>
                  <a:lnTo>
                    <a:pt x="2123063" y="210378"/>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5" name="tx145"/>
            <p:cNvSpPr/>
            <p:nvPr/>
          </p:nvSpPr>
          <p:spPr>
            <a:xfrm>
              <a:off x="6012012"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6" name="tx146"/>
            <p:cNvSpPr/>
            <p:nvPr/>
          </p:nvSpPr>
          <p:spPr>
            <a:xfrm>
              <a:off x="5482890"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7" name="tx147"/>
            <p:cNvSpPr/>
            <p:nvPr/>
          </p:nvSpPr>
          <p:spPr>
            <a:xfrm>
              <a:off x="5836734"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41147"/>
              <a:ext cx="2123063" cy="247504"/>
            </a:xfrm>
            <a:custGeom>
              <a:avLst/>
              <a:pathLst>
                <a:path w="2123063" h="247504">
                  <a:moveTo>
                    <a:pt x="0" y="185628"/>
                  </a:moveTo>
                  <a:lnTo>
                    <a:pt x="88460" y="198003"/>
                  </a:lnTo>
                  <a:lnTo>
                    <a:pt x="176921" y="210378"/>
                  </a:lnTo>
                  <a:lnTo>
                    <a:pt x="265382" y="185628"/>
                  </a:lnTo>
                  <a:lnTo>
                    <a:pt x="353843" y="160877"/>
                  </a:lnTo>
                  <a:lnTo>
                    <a:pt x="442304" y="99001"/>
                  </a:lnTo>
                  <a:lnTo>
                    <a:pt x="530765" y="99001"/>
                  </a:lnTo>
                  <a:lnTo>
                    <a:pt x="619226" y="99001"/>
                  </a:lnTo>
                  <a:lnTo>
                    <a:pt x="707687" y="136127"/>
                  </a:lnTo>
                  <a:lnTo>
                    <a:pt x="796148" y="136127"/>
                  </a:lnTo>
                  <a:lnTo>
                    <a:pt x="884609" y="136127"/>
                  </a:lnTo>
                  <a:lnTo>
                    <a:pt x="973070" y="148502"/>
                  </a:lnTo>
                  <a:lnTo>
                    <a:pt x="1061531" y="123752"/>
                  </a:lnTo>
                  <a:lnTo>
                    <a:pt x="1149992" y="61876"/>
                  </a:lnTo>
                  <a:lnTo>
                    <a:pt x="1238453" y="74251"/>
                  </a:lnTo>
                  <a:lnTo>
                    <a:pt x="1326914" y="24750"/>
                  </a:lnTo>
                  <a:lnTo>
                    <a:pt x="1415375" y="111377"/>
                  </a:lnTo>
                  <a:lnTo>
                    <a:pt x="1503836" y="74251"/>
                  </a:lnTo>
                  <a:lnTo>
                    <a:pt x="1592297" y="61876"/>
                  </a:lnTo>
                  <a:lnTo>
                    <a:pt x="1680758" y="86626"/>
                  </a:lnTo>
                  <a:lnTo>
                    <a:pt x="1769219" y="12375"/>
                  </a:lnTo>
                  <a:lnTo>
                    <a:pt x="1857680" y="0"/>
                  </a:lnTo>
                  <a:lnTo>
                    <a:pt x="1946141" y="123752"/>
                  </a:lnTo>
                  <a:lnTo>
                    <a:pt x="2034602" y="136127"/>
                  </a:lnTo>
                  <a:lnTo>
                    <a:pt x="2123063" y="247504"/>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69" name="tx169"/>
            <p:cNvSpPr/>
            <p:nvPr/>
          </p:nvSpPr>
          <p:spPr>
            <a:xfrm>
              <a:off x="8806200"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0" name="tx170"/>
            <p:cNvSpPr/>
            <p:nvPr/>
          </p:nvSpPr>
          <p:spPr>
            <a:xfrm>
              <a:off x="8277077"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1" name="tx171"/>
            <p:cNvSpPr/>
            <p:nvPr/>
          </p:nvSpPr>
          <p:spPr>
            <a:xfrm>
              <a:off x="8630921"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154416" y="3108629"/>
              <a:ext cx="619226" cy="581635"/>
            </a:xfrm>
            <a:custGeom>
              <a:avLst/>
              <a:pathLst>
                <a:path w="619226" h="581635">
                  <a:moveTo>
                    <a:pt x="0" y="581635"/>
                  </a:moveTo>
                  <a:lnTo>
                    <a:pt x="88460" y="358881"/>
                  </a:lnTo>
                  <a:lnTo>
                    <a:pt x="176921" y="284630"/>
                  </a:lnTo>
                  <a:lnTo>
                    <a:pt x="265382" y="198003"/>
                  </a:lnTo>
                  <a:lnTo>
                    <a:pt x="353843" y="284630"/>
                  </a:lnTo>
                  <a:lnTo>
                    <a:pt x="442304" y="0"/>
                  </a:lnTo>
                  <a:lnTo>
                    <a:pt x="530765" y="210378"/>
                  </a:lnTo>
                  <a:lnTo>
                    <a:pt x="619226" y="160877"/>
                  </a:lnTo>
                </a:path>
              </a:pathLst>
            </a:custGeom>
            <a:ln w="27101" cap="flat">
              <a:solidFill>
                <a:srgbClr val="1CABE2">
                  <a:alpha val="100000"/>
                </a:srgbClr>
              </a:solidFill>
              <a:prstDash val="solid"/>
              <a:round/>
            </a:ln>
          </p:spPr>
          <p:txBody>
            <a:bodyPr/>
            <a:lstStyle/>
            <a:p/>
          </p:txBody>
        </p:sp>
        <p:sp>
          <p:nvSpPr>
            <p:cNvPr id="192" name="tx192"/>
            <p:cNvSpPr/>
            <p:nvPr/>
          </p:nvSpPr>
          <p:spPr>
            <a:xfrm>
              <a:off x="8002486" y="359795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93" name="tx193"/>
            <p:cNvSpPr/>
            <p:nvPr/>
          </p:nvSpPr>
          <p:spPr>
            <a:xfrm>
              <a:off x="8806200" y="3177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94" name="tx194"/>
            <p:cNvSpPr/>
            <p:nvPr/>
          </p:nvSpPr>
          <p:spPr>
            <a:xfrm>
              <a:off x="8277077" y="32521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95" name="tx195"/>
            <p:cNvSpPr/>
            <p:nvPr/>
          </p:nvSpPr>
          <p:spPr>
            <a:xfrm>
              <a:off x="8630921"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77494" y="4729605"/>
              <a:ext cx="796148" cy="618761"/>
            </a:xfrm>
            <a:custGeom>
              <a:avLst/>
              <a:pathLst>
                <a:path w="796148" h="618761">
                  <a:moveTo>
                    <a:pt x="0" y="61876"/>
                  </a:moveTo>
                  <a:lnTo>
                    <a:pt x="88460" y="74251"/>
                  </a:lnTo>
                  <a:lnTo>
                    <a:pt x="176921" y="74251"/>
                  </a:lnTo>
                  <a:lnTo>
                    <a:pt x="265382" y="0"/>
                  </a:lnTo>
                  <a:lnTo>
                    <a:pt x="353843" y="24750"/>
                  </a:lnTo>
                  <a:lnTo>
                    <a:pt x="442304" y="185628"/>
                  </a:lnTo>
                  <a:lnTo>
                    <a:pt x="530765" y="618761"/>
                  </a:lnTo>
                  <a:lnTo>
                    <a:pt x="619226" y="457883"/>
                  </a:lnTo>
                  <a:lnTo>
                    <a:pt x="707687" y="61876"/>
                  </a:lnTo>
                  <a:lnTo>
                    <a:pt x="796148" y="210378"/>
                  </a:lnTo>
                </a:path>
              </a:pathLst>
            </a:custGeom>
            <a:ln w="27101" cap="flat">
              <a:solidFill>
                <a:srgbClr val="1CABE2">
                  <a:alpha val="100000"/>
                </a:srgbClr>
              </a:solidFill>
              <a:prstDash val="solid"/>
              <a:round/>
            </a:ln>
          </p:spPr>
          <p:txBody>
            <a:bodyPr/>
            <a:lstStyle/>
            <a:p/>
          </p:txBody>
        </p:sp>
        <p:sp>
          <p:nvSpPr>
            <p:cNvPr id="216" name="tx216"/>
            <p:cNvSpPr/>
            <p:nvPr/>
          </p:nvSpPr>
          <p:spPr>
            <a:xfrm>
              <a:off x="7825564"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7" name="tx217"/>
            <p:cNvSpPr/>
            <p:nvPr/>
          </p:nvSpPr>
          <p:spPr>
            <a:xfrm>
              <a:off x="8806200"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8" name="tx218"/>
            <p:cNvSpPr/>
            <p:nvPr/>
          </p:nvSpPr>
          <p:spPr>
            <a:xfrm>
              <a:off x="827707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9" name="tx219"/>
            <p:cNvSpPr/>
            <p:nvPr/>
          </p:nvSpPr>
          <p:spPr>
            <a:xfrm>
              <a:off x="8630921"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69231" y="398022"/>
              <a:ext cx="5097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Namibia,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(66%), followed by DTP3 (74%).
Compared to 2019, coverage of 6 vaccines decreased (BCG, DTP1, DTP3, MCV1, POL3 and ROTAC) and 3 vaccines increased (IPV1, MCV2 and PCV3).
Compared to 2023, coverage of 2 vaccines increased (BCG and MCV2), 6 vaccines decreased (DTP1, DTP3, MCV1, PCV3, POL3 and ROTAC), and one vaccine remained constant (IPV1).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948992"/>
            </a:xfrm>
            <a:custGeom>
              <a:avLst/>
              <a:pathLst>
                <a:path w="6480943" h="948992">
                  <a:moveTo>
                    <a:pt x="0" y="711744"/>
                  </a:moveTo>
                  <a:lnTo>
                    <a:pt x="270039" y="759193"/>
                  </a:lnTo>
                  <a:lnTo>
                    <a:pt x="540078" y="806643"/>
                  </a:lnTo>
                  <a:lnTo>
                    <a:pt x="810117" y="711744"/>
                  </a:lnTo>
                  <a:lnTo>
                    <a:pt x="1080157" y="616844"/>
                  </a:lnTo>
                  <a:lnTo>
                    <a:pt x="1350196" y="379596"/>
                  </a:lnTo>
                  <a:lnTo>
                    <a:pt x="1620235" y="379596"/>
                  </a:lnTo>
                  <a:lnTo>
                    <a:pt x="1890275" y="379596"/>
                  </a:lnTo>
                  <a:lnTo>
                    <a:pt x="2160314" y="521945"/>
                  </a:lnTo>
                  <a:lnTo>
                    <a:pt x="2430353" y="521945"/>
                  </a:lnTo>
                  <a:lnTo>
                    <a:pt x="2700393" y="521945"/>
                  </a:lnTo>
                  <a:lnTo>
                    <a:pt x="2970432" y="569395"/>
                  </a:lnTo>
                  <a:lnTo>
                    <a:pt x="3240471" y="474496"/>
                  </a:lnTo>
                  <a:lnTo>
                    <a:pt x="3510510" y="237248"/>
                  </a:lnTo>
                  <a:lnTo>
                    <a:pt x="3780550" y="284697"/>
                  </a:lnTo>
                  <a:lnTo>
                    <a:pt x="4050589" y="94899"/>
                  </a:lnTo>
                  <a:lnTo>
                    <a:pt x="4320628" y="427046"/>
                  </a:lnTo>
                  <a:lnTo>
                    <a:pt x="4590668" y="284697"/>
                  </a:lnTo>
                  <a:lnTo>
                    <a:pt x="4860707" y="237248"/>
                  </a:lnTo>
                  <a:lnTo>
                    <a:pt x="5130746" y="332147"/>
                  </a:lnTo>
                  <a:lnTo>
                    <a:pt x="5400786" y="47449"/>
                  </a:lnTo>
                  <a:lnTo>
                    <a:pt x="5670825" y="0"/>
                  </a:lnTo>
                  <a:lnTo>
                    <a:pt x="5940864" y="474496"/>
                  </a:lnTo>
                  <a:lnTo>
                    <a:pt x="6210904" y="521945"/>
                  </a:lnTo>
                  <a:lnTo>
                    <a:pt x="6480943" y="948992"/>
                  </a:lnTo>
                </a:path>
              </a:pathLst>
            </a:custGeom>
            <a:ln w="27101" cap="flat">
              <a:solidFill>
                <a:srgbClr val="1C86EE">
                  <a:alpha val="100000"/>
                </a:srgbClr>
              </a:solidFill>
              <a:prstDash val="solid"/>
              <a:round/>
            </a:ln>
          </p:spPr>
          <p:txBody>
            <a:bodyPr/>
            <a:lstStyle/>
            <a:p/>
          </p:txBody>
        </p:sp>
        <p:sp>
          <p:nvSpPr>
            <p:cNvPr id="38" name="pl38"/>
            <p:cNvSpPr/>
            <p:nvPr/>
          </p:nvSpPr>
          <p:spPr>
            <a:xfrm>
              <a:off x="3835648" y="1168047"/>
              <a:ext cx="3780550" cy="948992"/>
            </a:xfrm>
            <a:custGeom>
              <a:avLst/>
              <a:pathLst>
                <a:path w="3780550" h="948992">
                  <a:moveTo>
                    <a:pt x="0" y="521945"/>
                  </a:moveTo>
                  <a:lnTo>
                    <a:pt x="270039" y="569395"/>
                  </a:lnTo>
                  <a:lnTo>
                    <a:pt x="540078" y="474496"/>
                  </a:lnTo>
                  <a:lnTo>
                    <a:pt x="810117" y="237248"/>
                  </a:lnTo>
                  <a:lnTo>
                    <a:pt x="1080157" y="284697"/>
                  </a:lnTo>
                  <a:lnTo>
                    <a:pt x="1350196" y="94899"/>
                  </a:lnTo>
                  <a:lnTo>
                    <a:pt x="1620235" y="427046"/>
                  </a:lnTo>
                  <a:lnTo>
                    <a:pt x="1890275" y="284697"/>
                  </a:lnTo>
                  <a:lnTo>
                    <a:pt x="2160314" y="237248"/>
                  </a:lnTo>
                  <a:lnTo>
                    <a:pt x="2430353" y="332147"/>
                  </a:lnTo>
                  <a:lnTo>
                    <a:pt x="2700393" y="47449"/>
                  </a:lnTo>
                  <a:lnTo>
                    <a:pt x="2970432" y="0"/>
                  </a:lnTo>
                  <a:lnTo>
                    <a:pt x="3240471" y="474496"/>
                  </a:lnTo>
                  <a:lnTo>
                    <a:pt x="3510510" y="521945"/>
                  </a:lnTo>
                  <a:lnTo>
                    <a:pt x="3780550" y="948992"/>
                  </a:lnTo>
                </a:path>
              </a:pathLst>
            </a:custGeom>
            <a:ln w="27101" cap="flat">
              <a:solidFill>
                <a:srgbClr val="80BD41">
                  <a:alpha val="100000"/>
                </a:srgbClr>
              </a:solidFill>
              <a:prstDash val="solid"/>
              <a:round/>
            </a:ln>
          </p:spPr>
          <p:txBody>
            <a:bodyPr/>
            <a:lstStyle/>
            <a:p/>
          </p:txBody>
        </p:sp>
        <p:sp>
          <p:nvSpPr>
            <p:cNvPr id="39" name="pl39"/>
            <p:cNvSpPr/>
            <p:nvPr/>
          </p:nvSpPr>
          <p:spPr>
            <a:xfrm>
              <a:off x="3835648" y="1168047"/>
              <a:ext cx="3780550" cy="901542"/>
            </a:xfrm>
            <a:custGeom>
              <a:avLst/>
              <a:pathLst>
                <a:path w="3780550" h="901542">
                  <a:moveTo>
                    <a:pt x="0" y="521945"/>
                  </a:moveTo>
                  <a:lnTo>
                    <a:pt x="270039" y="569395"/>
                  </a:lnTo>
                  <a:lnTo>
                    <a:pt x="540078" y="474496"/>
                  </a:lnTo>
                  <a:lnTo>
                    <a:pt x="810117" y="237248"/>
                  </a:lnTo>
                  <a:lnTo>
                    <a:pt x="1080157" y="284697"/>
                  </a:lnTo>
                  <a:lnTo>
                    <a:pt x="1350196" y="94899"/>
                  </a:lnTo>
                  <a:lnTo>
                    <a:pt x="1620235" y="427046"/>
                  </a:lnTo>
                  <a:lnTo>
                    <a:pt x="1890275" y="284697"/>
                  </a:lnTo>
                  <a:lnTo>
                    <a:pt x="2160314" y="237248"/>
                  </a:lnTo>
                  <a:lnTo>
                    <a:pt x="2430353" y="332147"/>
                  </a:lnTo>
                  <a:lnTo>
                    <a:pt x="2700393" y="47449"/>
                  </a:lnTo>
                  <a:lnTo>
                    <a:pt x="2970432" y="0"/>
                  </a:lnTo>
                  <a:lnTo>
                    <a:pt x="3240471" y="474496"/>
                  </a:lnTo>
                  <a:lnTo>
                    <a:pt x="3510510" y="521945"/>
                  </a:lnTo>
                  <a:lnTo>
                    <a:pt x="3780550" y="901542"/>
                  </a:lnTo>
                </a:path>
              </a:pathLst>
            </a:custGeom>
            <a:ln w="27101" cap="flat">
              <a:solidFill>
                <a:srgbClr val="EE00EE">
                  <a:alpha val="100000"/>
                </a:srgbClr>
              </a:solidFill>
              <a:prstDash val="solid"/>
              <a:round/>
            </a:ln>
          </p:spPr>
          <p:txBody>
            <a:bodyPr/>
            <a:lstStyle/>
            <a:p/>
          </p:txBody>
        </p:sp>
        <p:sp>
          <p:nvSpPr>
            <p:cNvPr id="40" name="pl40"/>
            <p:cNvSpPr/>
            <p:nvPr/>
          </p:nvSpPr>
          <p:spPr>
            <a:xfrm>
              <a:off x="5455884" y="1500194"/>
              <a:ext cx="2160314" cy="4128116"/>
            </a:xfrm>
            <a:custGeom>
              <a:avLst/>
              <a:pathLst>
                <a:path w="2160314" h="4128116">
                  <a:moveTo>
                    <a:pt x="0" y="1945434"/>
                  </a:moveTo>
                  <a:lnTo>
                    <a:pt x="270039" y="4128116"/>
                  </a:lnTo>
                  <a:lnTo>
                    <a:pt x="540078" y="237248"/>
                  </a:lnTo>
                  <a:lnTo>
                    <a:pt x="810117" y="521945"/>
                  </a:lnTo>
                  <a:lnTo>
                    <a:pt x="1080157" y="0"/>
                  </a:lnTo>
                  <a:lnTo>
                    <a:pt x="1350196" y="94899"/>
                  </a:lnTo>
                  <a:lnTo>
                    <a:pt x="1620235" y="1043891"/>
                  </a:lnTo>
                  <a:lnTo>
                    <a:pt x="1890275" y="474496"/>
                  </a:lnTo>
                  <a:lnTo>
                    <a:pt x="2160314" y="474496"/>
                  </a:lnTo>
                </a:path>
              </a:pathLst>
            </a:custGeom>
            <a:ln w="27101" cap="flat">
              <a:solidFill>
                <a:srgbClr val="6A3D9A">
                  <a:alpha val="100000"/>
                </a:srgbClr>
              </a:solidFill>
              <a:prstDash val="solid"/>
              <a:round/>
            </a:ln>
          </p:spPr>
          <p:txBody>
            <a:bodyPr/>
            <a:lstStyle/>
            <a:p/>
          </p:txBody>
        </p:sp>
        <p:sp>
          <p:nvSpPr>
            <p:cNvPr id="41" name="pl41"/>
            <p:cNvSpPr/>
            <p:nvPr/>
          </p:nvSpPr>
          <p:spPr>
            <a:xfrm>
              <a:off x="1135255" y="1310396"/>
              <a:ext cx="6480943" cy="1565837"/>
            </a:xfrm>
            <a:custGeom>
              <a:avLst/>
              <a:pathLst>
                <a:path w="6480943" h="1565837">
                  <a:moveTo>
                    <a:pt x="0" y="1043891"/>
                  </a:moveTo>
                  <a:lnTo>
                    <a:pt x="270039" y="1565837"/>
                  </a:lnTo>
                  <a:lnTo>
                    <a:pt x="540078" y="1091341"/>
                  </a:lnTo>
                  <a:lnTo>
                    <a:pt x="810117" y="996441"/>
                  </a:lnTo>
                  <a:lnTo>
                    <a:pt x="1080157" y="996441"/>
                  </a:lnTo>
                  <a:lnTo>
                    <a:pt x="1350196" y="854093"/>
                  </a:lnTo>
                  <a:lnTo>
                    <a:pt x="1620235" y="1328589"/>
                  </a:lnTo>
                  <a:lnTo>
                    <a:pt x="1890275" y="1043891"/>
                  </a:lnTo>
                  <a:lnTo>
                    <a:pt x="2160314" y="854093"/>
                  </a:lnTo>
                  <a:lnTo>
                    <a:pt x="2430353" y="711744"/>
                  </a:lnTo>
                  <a:lnTo>
                    <a:pt x="2700393" y="759193"/>
                  </a:lnTo>
                  <a:lnTo>
                    <a:pt x="2970432" y="806643"/>
                  </a:lnTo>
                  <a:lnTo>
                    <a:pt x="3240471" y="711744"/>
                  </a:lnTo>
                  <a:lnTo>
                    <a:pt x="3510510" y="427046"/>
                  </a:lnTo>
                  <a:lnTo>
                    <a:pt x="3780550" y="379596"/>
                  </a:lnTo>
                  <a:lnTo>
                    <a:pt x="4050589" y="284697"/>
                  </a:lnTo>
                  <a:lnTo>
                    <a:pt x="4320628" y="759193"/>
                  </a:lnTo>
                  <a:lnTo>
                    <a:pt x="4590668" y="521945"/>
                  </a:lnTo>
                  <a:lnTo>
                    <a:pt x="4860707" y="427046"/>
                  </a:lnTo>
                  <a:lnTo>
                    <a:pt x="5130746" y="521945"/>
                  </a:lnTo>
                  <a:lnTo>
                    <a:pt x="5400786" y="47449"/>
                  </a:lnTo>
                  <a:lnTo>
                    <a:pt x="5670825" y="0"/>
                  </a:lnTo>
                  <a:lnTo>
                    <a:pt x="5940864" y="94899"/>
                  </a:lnTo>
                  <a:lnTo>
                    <a:pt x="6210904" y="237248"/>
                  </a:lnTo>
                  <a:lnTo>
                    <a:pt x="6480943" y="569395"/>
                  </a:lnTo>
                </a:path>
              </a:pathLst>
            </a:custGeom>
            <a:ln w="27101" cap="flat">
              <a:solidFill>
                <a:srgbClr val="E31A1C">
                  <a:alpha val="100000"/>
                </a:srgbClr>
              </a:solidFill>
              <a:prstDash val="solid"/>
              <a:round/>
            </a:ln>
          </p:spPr>
          <p:txBody>
            <a:bodyPr/>
            <a:lstStyle/>
            <a:p/>
          </p:txBody>
        </p:sp>
        <p:sp>
          <p:nvSpPr>
            <p:cNvPr id="42" name="pl42"/>
            <p:cNvSpPr/>
            <p:nvPr/>
          </p:nvSpPr>
          <p:spPr>
            <a:xfrm>
              <a:off x="5725923" y="1879791"/>
              <a:ext cx="1890275" cy="2230131"/>
            </a:xfrm>
            <a:custGeom>
              <a:avLst/>
              <a:pathLst>
                <a:path w="1890275" h="2230131">
                  <a:moveTo>
                    <a:pt x="0" y="2230131"/>
                  </a:moveTo>
                  <a:lnTo>
                    <a:pt x="270039" y="1376038"/>
                  </a:lnTo>
                  <a:lnTo>
                    <a:pt x="540078" y="1091341"/>
                  </a:lnTo>
                  <a:lnTo>
                    <a:pt x="810117" y="759193"/>
                  </a:lnTo>
                  <a:lnTo>
                    <a:pt x="1080157" y="1091341"/>
                  </a:lnTo>
                  <a:lnTo>
                    <a:pt x="1350196" y="0"/>
                  </a:lnTo>
                  <a:lnTo>
                    <a:pt x="1620235" y="806643"/>
                  </a:lnTo>
                  <a:lnTo>
                    <a:pt x="1890275" y="616844"/>
                  </a:lnTo>
                </a:path>
              </a:pathLst>
            </a:custGeom>
            <a:ln w="27101" cap="flat">
              <a:solidFill>
                <a:srgbClr val="FF7F00">
                  <a:alpha val="100000"/>
                </a:srgbClr>
              </a:solidFill>
              <a:prstDash val="solid"/>
              <a:round/>
            </a:ln>
          </p:spPr>
          <p:txBody>
            <a:bodyPr/>
            <a:lstStyle/>
            <a:p/>
          </p:txBody>
        </p:sp>
        <p:sp>
          <p:nvSpPr>
            <p:cNvPr id="43" name="pl43"/>
            <p:cNvSpPr/>
            <p:nvPr/>
          </p:nvSpPr>
          <p:spPr>
            <a:xfrm>
              <a:off x="5185844" y="1595093"/>
              <a:ext cx="2430353" cy="1328589"/>
            </a:xfrm>
            <a:custGeom>
              <a:avLst/>
              <a:pathLst>
                <a:path w="2430353" h="1328589">
                  <a:moveTo>
                    <a:pt x="0" y="189798"/>
                  </a:moveTo>
                  <a:lnTo>
                    <a:pt x="270039" y="47449"/>
                  </a:lnTo>
                  <a:lnTo>
                    <a:pt x="540078" y="854093"/>
                  </a:lnTo>
                  <a:lnTo>
                    <a:pt x="810117" y="1138790"/>
                  </a:lnTo>
                  <a:lnTo>
                    <a:pt x="1080157" y="1328589"/>
                  </a:lnTo>
                  <a:lnTo>
                    <a:pt x="1350196" y="332147"/>
                  </a:lnTo>
                  <a:lnTo>
                    <a:pt x="1620235" y="284697"/>
                  </a:lnTo>
                  <a:lnTo>
                    <a:pt x="1890275" y="0"/>
                  </a:lnTo>
                  <a:lnTo>
                    <a:pt x="2160314" y="94899"/>
                  </a:lnTo>
                  <a:lnTo>
                    <a:pt x="2430353" y="427046"/>
                  </a:lnTo>
                </a:path>
              </a:pathLst>
            </a:custGeom>
            <a:ln w="27101" cap="flat">
              <a:solidFill>
                <a:srgbClr val="FFC20E">
                  <a:alpha val="100000"/>
                </a:srgbClr>
              </a:solidFill>
              <a:prstDash val="solid"/>
              <a:round/>
            </a:ln>
          </p:spPr>
          <p:txBody>
            <a:bodyPr/>
            <a:lstStyle/>
            <a:p/>
          </p:txBody>
        </p:sp>
        <p:sp>
          <p:nvSpPr>
            <p:cNvPr id="44" name="pl44"/>
            <p:cNvSpPr/>
            <p:nvPr/>
          </p:nvSpPr>
          <p:spPr>
            <a:xfrm>
              <a:off x="1135255" y="1262946"/>
              <a:ext cx="6480943" cy="901542"/>
            </a:xfrm>
            <a:custGeom>
              <a:avLst/>
              <a:pathLst>
                <a:path w="6480943" h="901542">
                  <a:moveTo>
                    <a:pt x="0" y="569395"/>
                  </a:moveTo>
                  <a:lnTo>
                    <a:pt x="270039" y="616844"/>
                  </a:lnTo>
                  <a:lnTo>
                    <a:pt x="540078" y="664294"/>
                  </a:lnTo>
                  <a:lnTo>
                    <a:pt x="810117" y="474496"/>
                  </a:lnTo>
                  <a:lnTo>
                    <a:pt x="1080157" y="521945"/>
                  </a:lnTo>
                  <a:lnTo>
                    <a:pt x="1350196" y="284697"/>
                  </a:lnTo>
                  <a:lnTo>
                    <a:pt x="1620235" y="854093"/>
                  </a:lnTo>
                  <a:lnTo>
                    <a:pt x="1890275" y="521945"/>
                  </a:lnTo>
                  <a:lnTo>
                    <a:pt x="2160314" y="427046"/>
                  </a:lnTo>
                  <a:lnTo>
                    <a:pt x="2430353" y="427046"/>
                  </a:lnTo>
                  <a:lnTo>
                    <a:pt x="2700393" y="427046"/>
                  </a:lnTo>
                  <a:lnTo>
                    <a:pt x="2970432" y="332147"/>
                  </a:lnTo>
                  <a:lnTo>
                    <a:pt x="3240471" y="379596"/>
                  </a:lnTo>
                  <a:lnTo>
                    <a:pt x="3510510" y="142348"/>
                  </a:lnTo>
                  <a:lnTo>
                    <a:pt x="3780550" y="189798"/>
                  </a:lnTo>
                  <a:lnTo>
                    <a:pt x="4050589" y="0"/>
                  </a:lnTo>
                  <a:lnTo>
                    <a:pt x="4320628" y="379596"/>
                  </a:lnTo>
                  <a:lnTo>
                    <a:pt x="4590668" y="427046"/>
                  </a:lnTo>
                  <a:lnTo>
                    <a:pt x="4860707" y="379596"/>
                  </a:lnTo>
                  <a:lnTo>
                    <a:pt x="5130746" y="379596"/>
                  </a:lnTo>
                  <a:lnTo>
                    <a:pt x="5400786" y="0"/>
                  </a:lnTo>
                  <a:lnTo>
                    <a:pt x="5670825" y="901542"/>
                  </a:lnTo>
                  <a:lnTo>
                    <a:pt x="5940864" y="284697"/>
                  </a:lnTo>
                  <a:lnTo>
                    <a:pt x="6210904" y="711744"/>
                  </a:lnTo>
                  <a:lnTo>
                    <a:pt x="6480943" y="806643"/>
                  </a:lnTo>
                </a:path>
              </a:pathLst>
            </a:custGeom>
            <a:ln w="27101" cap="flat">
              <a:solidFill>
                <a:srgbClr val="008B00">
                  <a:alpha val="100000"/>
                </a:srgbClr>
              </a:solidFill>
              <a:prstDash val="solid"/>
              <a:round/>
            </a:ln>
          </p:spPr>
          <p:txBody>
            <a:bodyPr/>
            <a:lstStyle/>
            <a:p/>
          </p:txBody>
        </p:sp>
        <p:sp>
          <p:nvSpPr>
            <p:cNvPr id="45" name="pl45"/>
            <p:cNvSpPr/>
            <p:nvPr/>
          </p:nvSpPr>
          <p:spPr>
            <a:xfrm>
              <a:off x="5185844" y="1262946"/>
              <a:ext cx="2430353" cy="2372480"/>
            </a:xfrm>
            <a:custGeom>
              <a:avLst/>
              <a:pathLst>
                <a:path w="2430353" h="2372480">
                  <a:moveTo>
                    <a:pt x="0" y="237248"/>
                  </a:moveTo>
                  <a:lnTo>
                    <a:pt x="270039" y="284697"/>
                  </a:lnTo>
                  <a:lnTo>
                    <a:pt x="540078" y="284697"/>
                  </a:lnTo>
                  <a:lnTo>
                    <a:pt x="810117" y="0"/>
                  </a:lnTo>
                  <a:lnTo>
                    <a:pt x="1080157" y="94899"/>
                  </a:lnTo>
                  <a:lnTo>
                    <a:pt x="1350196" y="711744"/>
                  </a:lnTo>
                  <a:lnTo>
                    <a:pt x="1620235" y="2372480"/>
                  </a:lnTo>
                  <a:lnTo>
                    <a:pt x="1890275" y="1755635"/>
                  </a:lnTo>
                  <a:lnTo>
                    <a:pt x="2160314" y="237248"/>
                  </a:lnTo>
                  <a:lnTo>
                    <a:pt x="2430353" y="806643"/>
                  </a:lnTo>
                </a:path>
              </a:pathLst>
            </a:custGeom>
            <a:ln w="27101" cap="flat">
              <a:solidFill>
                <a:srgbClr val="9A32CD">
                  <a:alpha val="100000"/>
                </a:srgbClr>
              </a:solidFill>
              <a:prstDash val="solid"/>
              <a:round/>
            </a:ln>
          </p:spPr>
          <p:txBody>
            <a:bodyPr/>
            <a:lstStyle/>
            <a:p/>
          </p:txBody>
        </p:sp>
        <p:sp>
          <p:nvSpPr>
            <p:cNvPr id="46" name="pl46"/>
            <p:cNvSpPr/>
            <p:nvPr/>
          </p:nvSpPr>
          <p:spPr>
            <a:xfrm>
              <a:off x="5725923" y="1310396"/>
              <a:ext cx="1890275" cy="569395"/>
            </a:xfrm>
            <a:custGeom>
              <a:avLst/>
              <a:pathLst>
                <a:path w="1890275" h="569395">
                  <a:moveTo>
                    <a:pt x="0" y="521945"/>
                  </a:moveTo>
                  <a:lnTo>
                    <a:pt x="270039" y="427046"/>
                  </a:lnTo>
                  <a:lnTo>
                    <a:pt x="540078" y="521945"/>
                  </a:lnTo>
                  <a:lnTo>
                    <a:pt x="810117" y="47449"/>
                  </a:lnTo>
                  <a:lnTo>
                    <a:pt x="1080157" y="0"/>
                  </a:lnTo>
                  <a:lnTo>
                    <a:pt x="1350196" y="94899"/>
                  </a:lnTo>
                  <a:lnTo>
                    <a:pt x="1620235" y="237248"/>
                  </a:lnTo>
                  <a:lnTo>
                    <a:pt x="1890275" y="569395"/>
                  </a:lnTo>
                </a:path>
              </a:pathLst>
            </a:custGeom>
            <a:ln w="27101" cap="flat">
              <a:solidFill>
                <a:srgbClr val="836FFF">
                  <a:alpha val="100000"/>
                </a:srgbClr>
              </a:solidFill>
              <a:prstDash val="solid"/>
              <a:round/>
            </a:ln>
          </p:spPr>
          <p:txBody>
            <a:bodyPr/>
            <a:lstStyle/>
            <a:p/>
          </p:txBody>
        </p:sp>
        <p:sp>
          <p:nvSpPr>
            <p:cNvPr id="47" name="pl47"/>
            <p:cNvSpPr/>
            <p:nvPr/>
          </p:nvSpPr>
          <p:spPr>
            <a:xfrm>
              <a:off x="7623933" y="891110"/>
              <a:ext cx="734927" cy="978384"/>
            </a:xfrm>
            <a:custGeom>
              <a:avLst/>
              <a:pathLst>
                <a:path w="734927" h="978384">
                  <a:moveTo>
                    <a:pt x="734927" y="0"/>
                  </a:moveTo>
                  <a:lnTo>
                    <a:pt x="0" y="978384"/>
                  </a:lnTo>
                </a:path>
              </a:pathLst>
            </a:custGeom>
          </p:spPr>
          <p:txBody>
            <a:bodyPr/>
            <a:lstStyle/>
            <a:p/>
          </p:txBody>
        </p:sp>
        <p:sp>
          <p:nvSpPr>
            <p:cNvPr id="48" name="pl48"/>
            <p:cNvSpPr/>
            <p:nvPr/>
          </p:nvSpPr>
          <p:spPr>
            <a:xfrm>
              <a:off x="7625320" y="1150306"/>
              <a:ext cx="667111" cy="719645"/>
            </a:xfrm>
            <a:custGeom>
              <a:avLst/>
              <a:pathLst>
                <a:path w="667111" h="719645">
                  <a:moveTo>
                    <a:pt x="667111" y="0"/>
                  </a:moveTo>
                  <a:lnTo>
                    <a:pt x="0" y="719645"/>
                  </a:lnTo>
                </a:path>
              </a:pathLst>
            </a:custGeom>
          </p:spPr>
          <p:txBody>
            <a:bodyPr/>
            <a:lstStyle/>
            <a:p/>
          </p:txBody>
        </p:sp>
        <p:sp>
          <p:nvSpPr>
            <p:cNvPr id="49" name="pl49"/>
            <p:cNvSpPr/>
            <p:nvPr/>
          </p:nvSpPr>
          <p:spPr>
            <a:xfrm>
              <a:off x="7628388" y="1415285"/>
              <a:ext cx="796638" cy="550974"/>
            </a:xfrm>
            <a:custGeom>
              <a:avLst/>
              <a:pathLst>
                <a:path w="796638" h="550974">
                  <a:moveTo>
                    <a:pt x="796638" y="0"/>
                  </a:moveTo>
                  <a:lnTo>
                    <a:pt x="0" y="550974"/>
                  </a:lnTo>
                </a:path>
              </a:pathLst>
            </a:custGeom>
          </p:spPr>
          <p:txBody>
            <a:bodyPr/>
            <a:lstStyle/>
            <a:p/>
          </p:txBody>
        </p:sp>
        <p:sp>
          <p:nvSpPr>
            <p:cNvPr id="50" name="pl50"/>
            <p:cNvSpPr/>
            <p:nvPr/>
          </p:nvSpPr>
          <p:spPr>
            <a:xfrm>
              <a:off x="7631087" y="1679329"/>
              <a:ext cx="769855" cy="336306"/>
            </a:xfrm>
            <a:custGeom>
              <a:avLst/>
              <a:pathLst>
                <a:path w="769855" h="336306">
                  <a:moveTo>
                    <a:pt x="769855" y="0"/>
                  </a:moveTo>
                  <a:lnTo>
                    <a:pt x="0" y="336306"/>
                  </a:lnTo>
                </a:path>
              </a:pathLst>
            </a:custGeom>
          </p:spPr>
          <p:txBody>
            <a:bodyPr/>
            <a:lstStyle/>
            <a:p/>
          </p:txBody>
        </p:sp>
        <p:sp>
          <p:nvSpPr>
            <p:cNvPr id="51" name="pl51"/>
            <p:cNvSpPr/>
            <p:nvPr/>
          </p:nvSpPr>
          <p:spPr>
            <a:xfrm>
              <a:off x="7630816" y="2076331"/>
              <a:ext cx="806279" cy="371850"/>
            </a:xfrm>
            <a:custGeom>
              <a:avLst/>
              <a:pathLst>
                <a:path w="806279" h="371850">
                  <a:moveTo>
                    <a:pt x="806279" y="371850"/>
                  </a:moveTo>
                  <a:lnTo>
                    <a:pt x="0" y="0"/>
                  </a:lnTo>
                </a:path>
              </a:pathLst>
            </a:custGeom>
          </p:spPr>
          <p:txBody>
            <a:bodyPr/>
            <a:lstStyle/>
            <a:p/>
          </p:txBody>
        </p:sp>
        <p:sp>
          <p:nvSpPr>
            <p:cNvPr id="52" name="pl52"/>
            <p:cNvSpPr/>
            <p:nvPr/>
          </p:nvSpPr>
          <p:spPr>
            <a:xfrm>
              <a:off x="7633720" y="2072537"/>
              <a:ext cx="724982" cy="121952"/>
            </a:xfrm>
            <a:custGeom>
              <a:avLst/>
              <a:pathLst>
                <a:path w="724982" h="121952">
                  <a:moveTo>
                    <a:pt x="724982" y="121952"/>
                  </a:moveTo>
                  <a:lnTo>
                    <a:pt x="0" y="0"/>
                  </a:lnTo>
                </a:path>
              </a:pathLst>
            </a:custGeom>
          </p:spPr>
          <p:txBody>
            <a:bodyPr/>
            <a:lstStyle/>
            <a:p/>
          </p:txBody>
        </p:sp>
        <p:sp>
          <p:nvSpPr>
            <p:cNvPr id="53" name="pl53"/>
            <p:cNvSpPr/>
            <p:nvPr/>
          </p:nvSpPr>
          <p:spPr>
            <a:xfrm>
              <a:off x="7633664" y="1939905"/>
              <a:ext cx="719109" cy="126608"/>
            </a:xfrm>
            <a:custGeom>
              <a:avLst/>
              <a:pathLst>
                <a:path w="719109" h="126608">
                  <a:moveTo>
                    <a:pt x="719109" y="0"/>
                  </a:moveTo>
                  <a:lnTo>
                    <a:pt x="0" y="126608"/>
                  </a:lnTo>
                </a:path>
              </a:pathLst>
            </a:custGeom>
          </p:spPr>
          <p:txBody>
            <a:bodyPr/>
            <a:lstStyle/>
            <a:p/>
          </p:txBody>
        </p:sp>
        <p:sp>
          <p:nvSpPr>
            <p:cNvPr id="54" name="pl54"/>
            <p:cNvSpPr/>
            <p:nvPr/>
          </p:nvSpPr>
          <p:spPr>
            <a:xfrm>
              <a:off x="7625081" y="2126965"/>
              <a:ext cx="757864" cy="846854"/>
            </a:xfrm>
            <a:custGeom>
              <a:avLst/>
              <a:pathLst>
                <a:path w="757864" h="846854">
                  <a:moveTo>
                    <a:pt x="757864" y="846854"/>
                  </a:moveTo>
                  <a:lnTo>
                    <a:pt x="0" y="0"/>
                  </a:lnTo>
                </a:path>
              </a:pathLst>
            </a:custGeom>
          </p:spPr>
          <p:txBody>
            <a:bodyPr/>
            <a:lstStyle/>
            <a:p/>
          </p:txBody>
        </p:sp>
        <p:sp>
          <p:nvSpPr>
            <p:cNvPr id="55" name="pl55"/>
            <p:cNvSpPr/>
            <p:nvPr/>
          </p:nvSpPr>
          <p:spPr>
            <a:xfrm>
              <a:off x="7627126" y="2126126"/>
              <a:ext cx="701457" cy="583263"/>
            </a:xfrm>
            <a:custGeom>
              <a:avLst/>
              <a:pathLst>
                <a:path w="701457" h="583263">
                  <a:moveTo>
                    <a:pt x="701457" y="583263"/>
                  </a:moveTo>
                  <a:lnTo>
                    <a:pt x="0" y="0"/>
                  </a:lnTo>
                </a:path>
              </a:pathLst>
            </a:custGeom>
          </p:spPr>
          <p:txBody>
            <a:bodyPr/>
            <a:lstStyle/>
            <a:p/>
          </p:txBody>
        </p:sp>
        <p:sp>
          <p:nvSpPr>
            <p:cNvPr id="56" name="pl56"/>
            <p:cNvSpPr/>
            <p:nvPr/>
          </p:nvSpPr>
          <p:spPr>
            <a:xfrm>
              <a:off x="7625872" y="2506266"/>
              <a:ext cx="732988" cy="729653"/>
            </a:xfrm>
            <a:custGeom>
              <a:avLst/>
              <a:pathLst>
                <a:path w="732988" h="729653">
                  <a:moveTo>
                    <a:pt x="732988" y="729653"/>
                  </a:moveTo>
                  <a:lnTo>
                    <a:pt x="0" y="0"/>
                  </a:lnTo>
                </a:path>
              </a:pathLst>
            </a:custGeom>
          </p:spPr>
          <p:txBody>
            <a:bodyPr/>
            <a:lstStyle/>
            <a:p/>
          </p:txBody>
        </p:sp>
        <p:sp>
          <p:nvSpPr>
            <p:cNvPr id="57" name="pg57"/>
            <p:cNvSpPr/>
            <p:nvPr/>
          </p:nvSpPr>
          <p:spPr>
            <a:xfrm>
              <a:off x="8290281" y="8007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84228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79%</a:t>
              </a:r>
            </a:p>
          </p:txBody>
        </p:sp>
        <p:sp>
          <p:nvSpPr>
            <p:cNvPr id="59" name="pg59"/>
            <p:cNvSpPr/>
            <p:nvPr/>
          </p:nvSpPr>
          <p:spPr>
            <a:xfrm>
              <a:off x="8223851" y="105861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110015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79%</a:t>
              </a:r>
            </a:p>
          </p:txBody>
        </p:sp>
        <p:sp>
          <p:nvSpPr>
            <p:cNvPr id="61" name="pg61"/>
            <p:cNvSpPr/>
            <p:nvPr/>
          </p:nvSpPr>
          <p:spPr>
            <a:xfrm>
              <a:off x="8356446" y="132402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79306" y="136556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77%</a:t>
              </a:r>
            </a:p>
          </p:txBody>
        </p:sp>
        <p:sp>
          <p:nvSpPr>
            <p:cNvPr id="63" name="pg63"/>
            <p:cNvSpPr/>
            <p:nvPr/>
          </p:nvSpPr>
          <p:spPr>
            <a:xfrm>
              <a:off x="8332362" y="158856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55222" y="163010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76%</a:t>
              </a:r>
            </a:p>
          </p:txBody>
        </p:sp>
        <p:sp>
          <p:nvSpPr>
            <p:cNvPr id="65" name="pg65"/>
            <p:cNvSpPr/>
            <p:nvPr/>
          </p:nvSpPr>
          <p:spPr>
            <a:xfrm>
              <a:off x="8368515" y="236980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41134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67" name="pg67"/>
            <p:cNvSpPr/>
            <p:nvPr/>
          </p:nvSpPr>
          <p:spPr>
            <a:xfrm>
              <a:off x="8290122" y="211262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215416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75%</a:t>
              </a:r>
            </a:p>
          </p:txBody>
        </p:sp>
        <p:sp>
          <p:nvSpPr>
            <p:cNvPr id="69" name="pg69"/>
            <p:cNvSpPr/>
            <p:nvPr/>
          </p:nvSpPr>
          <p:spPr>
            <a:xfrm>
              <a:off x="8284194" y="185255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07054" y="189408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75%</a:t>
              </a:r>
            </a:p>
          </p:txBody>
        </p:sp>
        <p:sp>
          <p:nvSpPr>
            <p:cNvPr id="71" name="pg71"/>
            <p:cNvSpPr/>
            <p:nvPr/>
          </p:nvSpPr>
          <p:spPr>
            <a:xfrm>
              <a:off x="8314365" y="28955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9370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74%</a:t>
              </a:r>
            </a:p>
          </p:txBody>
        </p:sp>
        <p:sp>
          <p:nvSpPr>
            <p:cNvPr id="73" name="pg73"/>
            <p:cNvSpPr/>
            <p:nvPr/>
          </p:nvSpPr>
          <p:spPr>
            <a:xfrm>
              <a:off x="8260004" y="263231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65516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74%</a:t>
              </a:r>
            </a:p>
          </p:txBody>
        </p:sp>
        <p:sp>
          <p:nvSpPr>
            <p:cNvPr id="75" name="pg75"/>
            <p:cNvSpPr/>
            <p:nvPr/>
          </p:nvSpPr>
          <p:spPr>
            <a:xfrm>
              <a:off x="8290281" y="31581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31997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66%</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41811" y="401416"/>
              <a:ext cx="29479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Namibia,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(66%), followed by DTP3 (74%).
Coverage of 7 vaccines decreased (DTP3, HepB3, Hib3, MCV1, Polio3, RotaC and Rubella) and 3 vaccines increased (IPV1, MCV2 and PcV3) compared to respective coverage in 2019.
Coverage of 8 vaccines decreased (DTP3, HepB3, Hib3, MCV1, PcV3, Polio3, RotaC and Rubella), 1 vaccine was the same (IPV1), and 1 vaccine increased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63381" y="870398"/>
              <a:ext cx="577731" cy="0"/>
            </a:xfrm>
            <a:custGeom>
              <a:avLst/>
              <a:pathLst>
                <a:path w="577731" h="0">
                  <a:moveTo>
                    <a:pt x="0" y="0"/>
                  </a:moveTo>
                  <a:lnTo>
                    <a:pt x="72216" y="0"/>
                  </a:lnTo>
                  <a:lnTo>
                    <a:pt x="144432" y="0"/>
                  </a:lnTo>
                  <a:lnTo>
                    <a:pt x="216649" y="0"/>
                  </a:lnTo>
                  <a:lnTo>
                    <a:pt x="505514"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1220700"/>
              <a:ext cx="1083246" cy="0"/>
            </a:xfrm>
            <a:custGeom>
              <a:avLst/>
              <a:pathLst>
                <a:path w="1083246" h="0">
                  <a:moveTo>
                    <a:pt x="0" y="0"/>
                  </a:moveTo>
                  <a:lnTo>
                    <a:pt x="649947" y="0"/>
                  </a:lnTo>
                  <a:lnTo>
                    <a:pt x="794380" y="0"/>
                  </a:lnTo>
                  <a:lnTo>
                    <a:pt x="938813" y="0"/>
                  </a:lnTo>
                  <a:lnTo>
                    <a:pt x="1011029" y="0"/>
                  </a:lnTo>
                  <a:lnTo>
                    <a:pt x="1083246"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1571001"/>
              <a:ext cx="1444328" cy="0"/>
            </a:xfrm>
            <a:custGeom>
              <a:avLst/>
              <a:pathLst>
                <a:path w="1444328" h="0">
                  <a:moveTo>
                    <a:pt x="0" y="0"/>
                  </a:moveTo>
                  <a:lnTo>
                    <a:pt x="649947" y="0"/>
                  </a:lnTo>
                  <a:lnTo>
                    <a:pt x="722164" y="0"/>
                  </a:lnTo>
                  <a:lnTo>
                    <a:pt x="938813" y="0"/>
                  </a:lnTo>
                  <a:lnTo>
                    <a:pt x="1372111"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6835702" y="1921302"/>
              <a:ext cx="1444328" cy="0"/>
            </a:xfrm>
            <a:custGeom>
              <a:avLst/>
              <a:pathLst>
                <a:path w="1444328" h="0">
                  <a:moveTo>
                    <a:pt x="0" y="0"/>
                  </a:moveTo>
                  <a:lnTo>
                    <a:pt x="649947" y="0"/>
                  </a:lnTo>
                  <a:lnTo>
                    <a:pt x="722164" y="0"/>
                  </a:lnTo>
                  <a:lnTo>
                    <a:pt x="938813" y="0"/>
                  </a:lnTo>
                  <a:lnTo>
                    <a:pt x="1372111" y="0"/>
                  </a:lnTo>
                  <a:lnTo>
                    <a:pt x="1444328" y="0"/>
                  </a:lnTo>
                </a:path>
              </a:pathLst>
            </a:custGeom>
            <a:ln w="116535" cap="flat">
              <a:solidFill>
                <a:srgbClr val="E8E8E8">
                  <a:alpha val="100000"/>
                </a:srgbClr>
              </a:solidFill>
              <a:prstDash val="solid"/>
              <a:round/>
            </a:ln>
          </p:spPr>
          <p:txBody>
            <a:bodyPr/>
            <a:lstStyle/>
            <a:p/>
          </p:txBody>
        </p:sp>
        <p:sp>
          <p:nvSpPr>
            <p:cNvPr id="26" name="pl26"/>
            <p:cNvSpPr/>
            <p:nvPr/>
          </p:nvSpPr>
          <p:spPr>
            <a:xfrm>
              <a:off x="6330187" y="2271604"/>
              <a:ext cx="1372111" cy="0"/>
            </a:xfrm>
            <a:custGeom>
              <a:avLst/>
              <a:pathLst>
                <a:path w="1372111" h="0">
                  <a:moveTo>
                    <a:pt x="0" y="0"/>
                  </a:moveTo>
                  <a:lnTo>
                    <a:pt x="288865" y="0"/>
                  </a:lnTo>
                  <a:lnTo>
                    <a:pt x="866596" y="0"/>
                  </a:lnTo>
                  <a:lnTo>
                    <a:pt x="938813" y="0"/>
                  </a:lnTo>
                  <a:lnTo>
                    <a:pt x="1011029" y="0"/>
                  </a:lnTo>
                  <a:lnTo>
                    <a:pt x="1372111" y="0"/>
                  </a:lnTo>
                </a:path>
              </a:pathLst>
            </a:custGeom>
            <a:ln w="116535" cap="flat">
              <a:solidFill>
                <a:srgbClr val="E8E8E8">
                  <a:alpha val="100000"/>
                </a:srgbClr>
              </a:solidFill>
              <a:prstDash val="solid"/>
              <a:round/>
            </a:ln>
          </p:spPr>
          <p:txBody>
            <a:bodyPr/>
            <a:lstStyle/>
            <a:p/>
          </p:txBody>
        </p:sp>
        <p:sp>
          <p:nvSpPr>
            <p:cNvPr id="27" name="pl27"/>
            <p:cNvSpPr/>
            <p:nvPr/>
          </p:nvSpPr>
          <p:spPr>
            <a:xfrm>
              <a:off x="6907918" y="2621905"/>
              <a:ext cx="1372111" cy="0"/>
            </a:xfrm>
            <a:custGeom>
              <a:avLst/>
              <a:pathLst>
                <a:path w="1372111" h="0">
                  <a:moveTo>
                    <a:pt x="0" y="0"/>
                  </a:moveTo>
                  <a:lnTo>
                    <a:pt x="577731" y="0"/>
                  </a:lnTo>
                  <a:lnTo>
                    <a:pt x="649947" y="0"/>
                  </a:lnTo>
                  <a:lnTo>
                    <a:pt x="866596" y="0"/>
                  </a:lnTo>
                  <a:lnTo>
                    <a:pt x="1299895"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6185754" y="2972206"/>
              <a:ext cx="1588760" cy="0"/>
            </a:xfrm>
            <a:custGeom>
              <a:avLst/>
              <a:pathLst>
                <a:path w="1588760" h="0">
                  <a:moveTo>
                    <a:pt x="0" y="0"/>
                  </a:moveTo>
                  <a:lnTo>
                    <a:pt x="794380" y="0"/>
                  </a:lnTo>
                  <a:lnTo>
                    <a:pt x="866596" y="0"/>
                  </a:lnTo>
                  <a:lnTo>
                    <a:pt x="866596" y="0"/>
                  </a:lnTo>
                  <a:lnTo>
                    <a:pt x="1444328" y="0"/>
                  </a:lnTo>
                  <a:lnTo>
                    <a:pt x="1588760" y="0"/>
                  </a:lnTo>
                </a:path>
              </a:pathLst>
            </a:custGeom>
            <a:ln w="116535" cap="flat">
              <a:solidFill>
                <a:srgbClr val="E8E8E8">
                  <a:alpha val="100000"/>
                </a:srgbClr>
              </a:solidFill>
              <a:prstDash val="solid"/>
              <a:round/>
            </a:ln>
          </p:spPr>
          <p:txBody>
            <a:bodyPr/>
            <a:lstStyle/>
            <a:p/>
          </p:txBody>
        </p:sp>
        <p:sp>
          <p:nvSpPr>
            <p:cNvPr id="29" name="pl29"/>
            <p:cNvSpPr/>
            <p:nvPr/>
          </p:nvSpPr>
          <p:spPr>
            <a:xfrm>
              <a:off x="7196784" y="3322508"/>
              <a:ext cx="866596" cy="0"/>
            </a:xfrm>
            <a:custGeom>
              <a:avLst/>
              <a:pathLst>
                <a:path w="866596" h="0">
                  <a:moveTo>
                    <a:pt x="0" y="0"/>
                  </a:moveTo>
                  <a:lnTo>
                    <a:pt x="72216" y="0"/>
                  </a:lnTo>
                  <a:lnTo>
                    <a:pt x="505514"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5535807" y="3672809"/>
              <a:ext cx="1660977" cy="0"/>
            </a:xfrm>
            <a:custGeom>
              <a:avLst/>
              <a:pathLst>
                <a:path w="1660977" h="0">
                  <a:moveTo>
                    <a:pt x="0" y="0"/>
                  </a:moveTo>
                  <a:lnTo>
                    <a:pt x="0" y="0"/>
                  </a:lnTo>
                  <a:lnTo>
                    <a:pt x="433298" y="0"/>
                  </a:lnTo>
                  <a:lnTo>
                    <a:pt x="505514" y="0"/>
                  </a:lnTo>
                  <a:lnTo>
                    <a:pt x="722164"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5608023" y="4023110"/>
              <a:ext cx="2022059" cy="0"/>
            </a:xfrm>
            <a:custGeom>
              <a:avLst/>
              <a:pathLst>
                <a:path w="2022059" h="0">
                  <a:moveTo>
                    <a:pt x="0" y="0"/>
                  </a:moveTo>
                  <a:lnTo>
                    <a:pt x="1372111" y="0"/>
                  </a:lnTo>
                  <a:lnTo>
                    <a:pt x="1516544" y="0"/>
                  </a:lnTo>
                  <a:lnTo>
                    <a:pt x="1588760" y="0"/>
                  </a:lnTo>
                  <a:lnTo>
                    <a:pt x="1877626" y="0"/>
                  </a:lnTo>
                  <a:lnTo>
                    <a:pt x="2022059" y="0"/>
                  </a:lnTo>
                </a:path>
              </a:pathLst>
            </a:custGeom>
            <a:ln w="116535" cap="flat">
              <a:solidFill>
                <a:srgbClr val="E8E8E8">
                  <a:alpha val="100000"/>
                </a:srgbClr>
              </a:solidFill>
              <a:prstDash val="solid"/>
              <a:round/>
            </a:ln>
          </p:spPr>
          <p:txBody>
            <a:bodyPr/>
            <a:lstStyle/>
            <a:p/>
          </p:txBody>
        </p:sp>
        <p:sp>
          <p:nvSpPr>
            <p:cNvPr id="32" name="pl32"/>
            <p:cNvSpPr/>
            <p:nvPr/>
          </p:nvSpPr>
          <p:spPr>
            <a:xfrm>
              <a:off x="6763485" y="4373412"/>
              <a:ext cx="1372111" cy="0"/>
            </a:xfrm>
            <a:custGeom>
              <a:avLst/>
              <a:pathLst>
                <a:path w="1372111" h="0">
                  <a:moveTo>
                    <a:pt x="0" y="0"/>
                  </a:moveTo>
                  <a:lnTo>
                    <a:pt x="144432" y="0"/>
                  </a:lnTo>
                  <a:lnTo>
                    <a:pt x="288865" y="0"/>
                  </a:lnTo>
                  <a:lnTo>
                    <a:pt x="794380" y="0"/>
                  </a:lnTo>
                  <a:lnTo>
                    <a:pt x="938813" y="0"/>
                  </a:lnTo>
                  <a:lnTo>
                    <a:pt x="1372111" y="0"/>
                  </a:lnTo>
                </a:path>
              </a:pathLst>
            </a:custGeom>
            <a:ln w="116535" cap="flat">
              <a:solidFill>
                <a:srgbClr val="E8E8E8">
                  <a:alpha val="100000"/>
                </a:srgbClr>
              </a:solidFill>
              <a:prstDash val="solid"/>
              <a:round/>
            </a:ln>
          </p:spPr>
          <p:txBody>
            <a:bodyPr/>
            <a:lstStyle/>
            <a:p/>
          </p:txBody>
        </p:sp>
        <p:sp>
          <p:nvSpPr>
            <p:cNvPr id="33" name="pl33"/>
            <p:cNvSpPr/>
            <p:nvPr/>
          </p:nvSpPr>
          <p:spPr>
            <a:xfrm>
              <a:off x="7196784" y="4723713"/>
              <a:ext cx="866596" cy="0"/>
            </a:xfrm>
            <a:custGeom>
              <a:avLst/>
              <a:pathLst>
                <a:path w="866596" h="0">
                  <a:moveTo>
                    <a:pt x="0" y="0"/>
                  </a:moveTo>
                  <a:lnTo>
                    <a:pt x="72216" y="0"/>
                  </a:lnTo>
                  <a:lnTo>
                    <a:pt x="505514"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34" name="pl34"/>
            <p:cNvSpPr/>
            <p:nvPr/>
          </p:nvSpPr>
          <p:spPr>
            <a:xfrm>
              <a:off x="4524777" y="5074015"/>
              <a:ext cx="3466387" cy="0"/>
            </a:xfrm>
            <a:custGeom>
              <a:avLst/>
              <a:pathLst>
                <a:path w="3466387" h="0">
                  <a:moveTo>
                    <a:pt x="0" y="0"/>
                  </a:moveTo>
                  <a:lnTo>
                    <a:pt x="938813" y="0"/>
                  </a:lnTo>
                  <a:lnTo>
                    <a:pt x="2383141" y="0"/>
                  </a:lnTo>
                  <a:lnTo>
                    <a:pt x="2527574" y="0"/>
                  </a:lnTo>
                  <a:lnTo>
                    <a:pt x="3249738" y="0"/>
                  </a:lnTo>
                  <a:lnTo>
                    <a:pt x="3466387" y="0"/>
                  </a:lnTo>
                </a:path>
              </a:pathLst>
            </a:custGeom>
            <a:ln w="116535" cap="flat">
              <a:solidFill>
                <a:srgbClr val="E8E8E8">
                  <a:alpha val="100000"/>
                </a:srgbClr>
              </a:solidFill>
              <a:prstDash val="solid"/>
              <a:round/>
            </a:ln>
          </p:spPr>
          <p:txBody>
            <a:bodyPr/>
            <a:lstStyle/>
            <a:p/>
          </p:txBody>
        </p:sp>
        <p:sp>
          <p:nvSpPr>
            <p:cNvPr id="35" name="pt35"/>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83120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8115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83120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6450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2568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8115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756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6450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53130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03682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53130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6460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60352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75898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0341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52027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45909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06128"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00061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1726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072830"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78396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134016"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711747"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422882"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6772934"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711747"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422882"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6772934"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27844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55628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26741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11747"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422882"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84515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691736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98958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98958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206233"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639531"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13401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547303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590633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619520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545255"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422882"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91736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495098"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989583"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845151"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206233"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639531"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134016"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928397"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71174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845151"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2427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Namibia,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(92%) and 2023 (88%). DTP1 coverage declined in 2024 (79%) compared to 2023, and was lower than in 2019. In 2019-2024, DTP1 coverage was at it's lowest level in 2024 (79%).
In 2023, 8 vaccines had lower coverage than in 2019.
In 2024, 10 vaccines had lower coverage than in 2019.
In 2024, 10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69776"/>
              <a:ext cx="6444618" cy="779104"/>
            </a:xfrm>
            <a:custGeom>
              <a:avLst/>
              <a:pathLst>
                <a:path w="6444618" h="779104">
                  <a:moveTo>
                    <a:pt x="0" y="584328"/>
                  </a:moveTo>
                  <a:lnTo>
                    <a:pt x="268525" y="623283"/>
                  </a:lnTo>
                  <a:lnTo>
                    <a:pt x="537051" y="662239"/>
                  </a:lnTo>
                  <a:lnTo>
                    <a:pt x="805577" y="584328"/>
                  </a:lnTo>
                  <a:lnTo>
                    <a:pt x="1074103" y="506418"/>
                  </a:lnTo>
                  <a:lnTo>
                    <a:pt x="1342628" y="311641"/>
                  </a:lnTo>
                  <a:lnTo>
                    <a:pt x="1611154" y="311641"/>
                  </a:lnTo>
                  <a:lnTo>
                    <a:pt x="1879680" y="311641"/>
                  </a:lnTo>
                  <a:lnTo>
                    <a:pt x="2148206" y="428507"/>
                  </a:lnTo>
                  <a:lnTo>
                    <a:pt x="2416732" y="428507"/>
                  </a:lnTo>
                  <a:lnTo>
                    <a:pt x="2685257" y="428507"/>
                  </a:lnTo>
                  <a:lnTo>
                    <a:pt x="2953783" y="467462"/>
                  </a:lnTo>
                  <a:lnTo>
                    <a:pt x="3222309" y="389552"/>
                  </a:lnTo>
                  <a:lnTo>
                    <a:pt x="3490835" y="194776"/>
                  </a:lnTo>
                  <a:lnTo>
                    <a:pt x="3759360" y="233731"/>
                  </a:lnTo>
                  <a:lnTo>
                    <a:pt x="4027886" y="77910"/>
                  </a:lnTo>
                  <a:lnTo>
                    <a:pt x="4296412" y="350597"/>
                  </a:lnTo>
                  <a:lnTo>
                    <a:pt x="4564938" y="233731"/>
                  </a:lnTo>
                  <a:lnTo>
                    <a:pt x="4833464" y="194776"/>
                  </a:lnTo>
                  <a:lnTo>
                    <a:pt x="5101989" y="272686"/>
                  </a:lnTo>
                  <a:lnTo>
                    <a:pt x="5370515" y="38955"/>
                  </a:lnTo>
                  <a:lnTo>
                    <a:pt x="5639041" y="0"/>
                  </a:lnTo>
                  <a:lnTo>
                    <a:pt x="5907567" y="389552"/>
                  </a:lnTo>
                  <a:lnTo>
                    <a:pt x="6176092" y="428507"/>
                  </a:lnTo>
                  <a:lnTo>
                    <a:pt x="6444618" y="779104"/>
                  </a:lnTo>
                </a:path>
              </a:pathLst>
            </a:custGeom>
            <a:ln w="27101" cap="flat">
              <a:solidFill>
                <a:srgbClr val="F8766D">
                  <a:alpha val="100000"/>
                </a:srgbClr>
              </a:solidFill>
              <a:prstDash val="solid"/>
              <a:round/>
            </a:ln>
          </p:spPr>
          <p:txBody>
            <a:bodyPr/>
            <a:lstStyle/>
            <a:p/>
          </p:txBody>
        </p:sp>
        <p:sp>
          <p:nvSpPr>
            <p:cNvPr id="27" name="pl27"/>
            <p:cNvSpPr/>
            <p:nvPr/>
          </p:nvSpPr>
          <p:spPr>
            <a:xfrm>
              <a:off x="6013217" y="1854105"/>
              <a:ext cx="1879680" cy="1830896"/>
            </a:xfrm>
            <a:custGeom>
              <a:avLst/>
              <a:pathLst>
                <a:path w="1879680" h="1830896">
                  <a:moveTo>
                    <a:pt x="0" y="1830896"/>
                  </a:moveTo>
                  <a:lnTo>
                    <a:pt x="268525" y="1129701"/>
                  </a:lnTo>
                  <a:lnTo>
                    <a:pt x="537051" y="895970"/>
                  </a:lnTo>
                  <a:lnTo>
                    <a:pt x="805577" y="623283"/>
                  </a:lnTo>
                  <a:lnTo>
                    <a:pt x="1074103" y="895970"/>
                  </a:lnTo>
                  <a:lnTo>
                    <a:pt x="1342628" y="0"/>
                  </a:lnTo>
                  <a:lnTo>
                    <a:pt x="1611154" y="662239"/>
                  </a:lnTo>
                  <a:lnTo>
                    <a:pt x="1879680" y="506418"/>
                  </a:lnTo>
                </a:path>
              </a:pathLst>
            </a:custGeom>
            <a:ln w="27101" cap="flat">
              <a:solidFill>
                <a:srgbClr val="00BA38">
                  <a:alpha val="100000"/>
                </a:srgbClr>
              </a:solidFill>
              <a:prstDash val="solid"/>
              <a:round/>
            </a:ln>
          </p:spPr>
          <p:txBody>
            <a:bodyPr/>
            <a:lstStyle/>
            <a:p/>
          </p:txBody>
        </p:sp>
        <p:sp>
          <p:nvSpPr>
            <p:cNvPr id="28" name="pl28"/>
            <p:cNvSpPr/>
            <p:nvPr/>
          </p:nvSpPr>
          <p:spPr>
            <a:xfrm>
              <a:off x="5476165" y="1620373"/>
              <a:ext cx="2416732" cy="1090746"/>
            </a:xfrm>
            <a:custGeom>
              <a:avLst/>
              <a:pathLst>
                <a:path w="2416732" h="1090746">
                  <a:moveTo>
                    <a:pt x="0" y="155820"/>
                  </a:moveTo>
                  <a:lnTo>
                    <a:pt x="268525" y="38955"/>
                  </a:lnTo>
                  <a:lnTo>
                    <a:pt x="537051" y="701194"/>
                  </a:lnTo>
                  <a:lnTo>
                    <a:pt x="805577" y="934925"/>
                  </a:lnTo>
                  <a:lnTo>
                    <a:pt x="1074103" y="1090746"/>
                  </a:lnTo>
                  <a:lnTo>
                    <a:pt x="1342628" y="272686"/>
                  </a:lnTo>
                  <a:lnTo>
                    <a:pt x="1611154" y="233731"/>
                  </a:lnTo>
                  <a:lnTo>
                    <a:pt x="1879680" y="0"/>
                  </a:lnTo>
                  <a:lnTo>
                    <a:pt x="2148206" y="77910"/>
                  </a:lnTo>
                  <a:lnTo>
                    <a:pt x="2416732" y="35059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0105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32214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932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8157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5974840" y="364662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437788" y="173781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8608" y="1877641"/>
              <a:ext cx="252814" cy="87868"/>
            </a:xfrm>
            <a:custGeom>
              <a:avLst/>
              <a:pathLst>
                <a:path w="252814" h="87868">
                  <a:moveTo>
                    <a:pt x="252814" y="0"/>
                  </a:moveTo>
                  <a:lnTo>
                    <a:pt x="0" y="87868"/>
                  </a:lnTo>
                </a:path>
              </a:pathLst>
            </a:custGeom>
          </p:spPr>
          <p:txBody>
            <a:bodyPr/>
            <a:lstStyle/>
            <a:p/>
          </p:txBody>
        </p:sp>
        <p:sp>
          <p:nvSpPr>
            <p:cNvPr id="37" name="pl37"/>
            <p:cNvSpPr/>
            <p:nvPr/>
          </p:nvSpPr>
          <p:spPr>
            <a:xfrm>
              <a:off x="7909758" y="2053326"/>
              <a:ext cx="251664" cy="66351"/>
            </a:xfrm>
            <a:custGeom>
              <a:avLst/>
              <a:pathLst>
                <a:path w="251664" h="66351">
                  <a:moveTo>
                    <a:pt x="251664" y="66351"/>
                  </a:moveTo>
                  <a:lnTo>
                    <a:pt x="0" y="0"/>
                  </a:lnTo>
                </a:path>
              </a:pathLst>
            </a:custGeom>
          </p:spPr>
          <p:txBody>
            <a:bodyPr/>
            <a:lstStyle/>
            <a:p/>
          </p:txBody>
        </p:sp>
        <p:sp>
          <p:nvSpPr>
            <p:cNvPr id="38" name="pl38"/>
            <p:cNvSpPr/>
            <p:nvPr/>
          </p:nvSpPr>
          <p:spPr>
            <a:xfrm>
              <a:off x="7910974" y="2363413"/>
              <a:ext cx="250448" cy="40048"/>
            </a:xfrm>
            <a:custGeom>
              <a:avLst/>
              <a:pathLst>
                <a:path w="250448" h="40048">
                  <a:moveTo>
                    <a:pt x="250448" y="40048"/>
                  </a:moveTo>
                  <a:lnTo>
                    <a:pt x="0" y="0"/>
                  </a:lnTo>
                </a:path>
              </a:pathLst>
            </a:custGeom>
          </p:spPr>
          <p:txBody>
            <a:bodyPr/>
            <a:lstStyle/>
            <a:p/>
          </p:txBody>
        </p:sp>
        <p:sp>
          <p:nvSpPr>
            <p:cNvPr id="39" name="pg39"/>
            <p:cNvSpPr/>
            <p:nvPr/>
          </p:nvSpPr>
          <p:spPr>
            <a:xfrm>
              <a:off x="8092843" y="176721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180805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76%</a:t>
              </a:r>
            </a:p>
          </p:txBody>
        </p:sp>
        <p:sp>
          <p:nvSpPr>
            <p:cNvPr id="41" name="pg41"/>
            <p:cNvSpPr/>
            <p:nvPr/>
          </p:nvSpPr>
          <p:spPr>
            <a:xfrm>
              <a:off x="8092843" y="20401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20809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74%</a:t>
              </a:r>
            </a:p>
          </p:txBody>
        </p:sp>
        <p:sp>
          <p:nvSpPr>
            <p:cNvPr id="43" name="pg43"/>
            <p:cNvSpPr/>
            <p:nvPr/>
          </p:nvSpPr>
          <p:spPr>
            <a:xfrm>
              <a:off x="8092843" y="231467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23555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66%</a:t>
              </a:r>
            </a:p>
          </p:txBody>
        </p:sp>
        <p:sp>
          <p:nvSpPr>
            <p:cNvPr id="45" name="pg45"/>
            <p:cNvSpPr/>
            <p:nvPr/>
          </p:nvSpPr>
          <p:spPr>
            <a:xfrm>
              <a:off x="1150934" y="18563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654" y="1900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79</a:t>
              </a:r>
            </a:p>
          </p:txBody>
        </p:sp>
        <p:sp>
          <p:nvSpPr>
            <p:cNvPr id="47" name="pg47"/>
            <p:cNvSpPr/>
            <p:nvPr/>
          </p:nvSpPr>
          <p:spPr>
            <a:xfrm>
              <a:off x="6078280" y="35008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6124000" y="354461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32</a:t>
              </a:r>
            </a:p>
          </p:txBody>
        </p:sp>
        <p:sp>
          <p:nvSpPr>
            <p:cNvPr id="49" name="pg49"/>
            <p:cNvSpPr/>
            <p:nvPr/>
          </p:nvSpPr>
          <p:spPr>
            <a:xfrm>
              <a:off x="5539141" y="15917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584861" y="1635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81</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17338" y="580629"/>
              <a:ext cx="364355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Namibia,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Namibia has 3 out of the 4 SDG vaccines.
In 2024, Namibia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9 percentage points from 88% in 2023 to 79% in 2024.
• DTP3 coverage declined 9 percentage points from 83% in 2023 to 74% in 2024.
• There were there were 7,000 more zero-dose children in 2024. This leaves 16,000 children without vaccination, vulnerable to vaccine-preventable diseases and a further 4,000 with incomplete protection.
• Namibia accounted for 0.6% of zero-dose children in Eastern and Southern Africa (ESAR) and 0.1% of zero-dose children globally.
• MCV1 coverage declined 7 percentage points from 86% in 2023 to 79% in 2024. There were 16,000 children who missed out on the first measles vaccination.
• MCV2 coverage increased 4 percentage points from 62% in 2023 to 66%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Namibia,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Namibia.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 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DAPMHHIV-502652578-1605337</_dlc_DocId>
    <_dlc_DocIdUrl xmlns="9e17fbd9-fb4c-4d20-9ec4-18aa77a91b0d">
      <Url>https://unicef.sharepoint.com/teams/DAPM-Health-HIV/_layouts/15/DocIdRedir.aspx?ID=DAPMHHIV-502652578-1605337</Url>
      <Description>DAPMHHIV-502652578-1605337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0814b6ea-67a9-4c20-bc1d-41c14c0005e1</vt:lpwstr>
  </property>
  <property fmtid="{D5CDD505-2E9C-101B-9397-08002B2CF9AE}" pid="4" name="MediaServiceImageTags">
    <vt:lpwstr/>
  </property>
</Properties>
</file>