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5306f294967f7b528f4349d33e10ab01434c9c4.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917762"/>
            </a:xfrm>
            <a:custGeom>
              <a:avLst/>
              <a:pathLst>
                <a:path w="6444618" h="917762">
                  <a:moveTo>
                    <a:pt x="0" y="917762"/>
                  </a:moveTo>
                  <a:lnTo>
                    <a:pt x="268525" y="798054"/>
                  </a:lnTo>
                  <a:lnTo>
                    <a:pt x="537051" y="0"/>
                  </a:lnTo>
                  <a:lnTo>
                    <a:pt x="805577" y="199513"/>
                  </a:lnTo>
                  <a:lnTo>
                    <a:pt x="1074103" y="518735"/>
                  </a:lnTo>
                  <a:lnTo>
                    <a:pt x="1342628" y="438929"/>
                  </a:lnTo>
                  <a:lnTo>
                    <a:pt x="1611154" y="438929"/>
                  </a:lnTo>
                  <a:lnTo>
                    <a:pt x="1879680" y="159610"/>
                  </a:lnTo>
                  <a:lnTo>
                    <a:pt x="2148206" y="319221"/>
                  </a:lnTo>
                  <a:lnTo>
                    <a:pt x="2416732" y="678346"/>
                  </a:lnTo>
                  <a:lnTo>
                    <a:pt x="2685257" y="558638"/>
                  </a:lnTo>
                  <a:lnTo>
                    <a:pt x="2953783" y="199513"/>
                  </a:lnTo>
                  <a:lnTo>
                    <a:pt x="3222309" y="39902"/>
                  </a:lnTo>
                  <a:lnTo>
                    <a:pt x="3490835" y="39902"/>
                  </a:lnTo>
                  <a:lnTo>
                    <a:pt x="3759360" y="39902"/>
                  </a:lnTo>
                  <a:lnTo>
                    <a:pt x="4027886" y="359124"/>
                  </a:lnTo>
                  <a:lnTo>
                    <a:pt x="4296412" y="359124"/>
                  </a:lnTo>
                  <a:lnTo>
                    <a:pt x="4564938" y="399027"/>
                  </a:lnTo>
                  <a:lnTo>
                    <a:pt x="4833464" y="399027"/>
                  </a:lnTo>
                  <a:lnTo>
                    <a:pt x="5101989" y="319221"/>
                  </a:lnTo>
                  <a:lnTo>
                    <a:pt x="5370515" y="159610"/>
                  </a:lnTo>
                  <a:lnTo>
                    <a:pt x="5639041" y="359124"/>
                  </a:lnTo>
                  <a:lnTo>
                    <a:pt x="5907567" y="0"/>
                  </a:lnTo>
                  <a:lnTo>
                    <a:pt x="6176092" y="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77737"/>
              <a:ext cx="6444618" cy="1556206"/>
            </a:xfrm>
            <a:custGeom>
              <a:avLst/>
              <a:pathLst>
                <a:path w="6444618" h="1556206">
                  <a:moveTo>
                    <a:pt x="0" y="1556206"/>
                  </a:moveTo>
                  <a:lnTo>
                    <a:pt x="268525" y="598540"/>
                  </a:lnTo>
                  <a:lnTo>
                    <a:pt x="537051" y="39902"/>
                  </a:lnTo>
                  <a:lnTo>
                    <a:pt x="805577" y="558638"/>
                  </a:lnTo>
                  <a:lnTo>
                    <a:pt x="1074103" y="798054"/>
                  </a:lnTo>
                  <a:lnTo>
                    <a:pt x="1342628" y="758151"/>
                  </a:lnTo>
                  <a:lnTo>
                    <a:pt x="1611154" y="877859"/>
                  </a:lnTo>
                  <a:lnTo>
                    <a:pt x="1879680" y="598540"/>
                  </a:lnTo>
                  <a:lnTo>
                    <a:pt x="2148206" y="638443"/>
                  </a:lnTo>
                  <a:lnTo>
                    <a:pt x="2416732" y="1037470"/>
                  </a:lnTo>
                  <a:lnTo>
                    <a:pt x="2685257" y="1037470"/>
                  </a:lnTo>
                  <a:lnTo>
                    <a:pt x="2953783" y="598540"/>
                  </a:lnTo>
                  <a:lnTo>
                    <a:pt x="3222309" y="399027"/>
                  </a:lnTo>
                  <a:lnTo>
                    <a:pt x="3490835" y="399027"/>
                  </a:lnTo>
                  <a:lnTo>
                    <a:pt x="3759360" y="359124"/>
                  </a:lnTo>
                  <a:lnTo>
                    <a:pt x="4027886" y="678346"/>
                  </a:lnTo>
                  <a:lnTo>
                    <a:pt x="4296412" y="638443"/>
                  </a:lnTo>
                  <a:lnTo>
                    <a:pt x="4564938" y="558638"/>
                  </a:lnTo>
                  <a:lnTo>
                    <a:pt x="4833464" y="518735"/>
                  </a:lnTo>
                  <a:lnTo>
                    <a:pt x="5101989" y="399027"/>
                  </a:lnTo>
                  <a:lnTo>
                    <a:pt x="5370515" y="359124"/>
                  </a:lnTo>
                  <a:lnTo>
                    <a:pt x="5639041" y="518735"/>
                  </a:lnTo>
                  <a:lnTo>
                    <a:pt x="5907567" y="199513"/>
                  </a:lnTo>
                  <a:lnTo>
                    <a:pt x="6176092" y="0"/>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1875427"/>
            </a:xfrm>
            <a:custGeom>
              <a:avLst/>
              <a:pathLst>
                <a:path w="6444618" h="1875427">
                  <a:moveTo>
                    <a:pt x="0" y="1875427"/>
                  </a:moveTo>
                  <a:lnTo>
                    <a:pt x="268525" y="1396595"/>
                  </a:lnTo>
                  <a:lnTo>
                    <a:pt x="537051" y="239416"/>
                  </a:lnTo>
                  <a:lnTo>
                    <a:pt x="805577" y="359124"/>
                  </a:lnTo>
                  <a:lnTo>
                    <a:pt x="1074103" y="798054"/>
                  </a:lnTo>
                  <a:lnTo>
                    <a:pt x="1342628" y="1117276"/>
                  </a:lnTo>
                  <a:lnTo>
                    <a:pt x="1611154" y="1236984"/>
                  </a:lnTo>
                  <a:lnTo>
                    <a:pt x="1879680" y="1037470"/>
                  </a:lnTo>
                  <a:lnTo>
                    <a:pt x="2148206" y="1117276"/>
                  </a:lnTo>
                  <a:lnTo>
                    <a:pt x="2416732" y="1356692"/>
                  </a:lnTo>
                  <a:lnTo>
                    <a:pt x="2685257" y="1037470"/>
                  </a:lnTo>
                  <a:lnTo>
                    <a:pt x="2953783" y="1037470"/>
                  </a:lnTo>
                  <a:lnTo>
                    <a:pt x="3222309" y="718249"/>
                  </a:lnTo>
                  <a:lnTo>
                    <a:pt x="3490835" y="518735"/>
                  </a:lnTo>
                  <a:lnTo>
                    <a:pt x="3759360" y="718249"/>
                  </a:lnTo>
                  <a:lnTo>
                    <a:pt x="4027886" y="917762"/>
                  </a:lnTo>
                  <a:lnTo>
                    <a:pt x="4296412" y="798054"/>
                  </a:lnTo>
                  <a:lnTo>
                    <a:pt x="4564938" y="718249"/>
                  </a:lnTo>
                  <a:lnTo>
                    <a:pt x="4833464" y="598540"/>
                  </a:lnTo>
                  <a:lnTo>
                    <a:pt x="5101989" y="718249"/>
                  </a:lnTo>
                  <a:lnTo>
                    <a:pt x="5370515" y="438929"/>
                  </a:lnTo>
                  <a:lnTo>
                    <a:pt x="5639041" y="718249"/>
                  </a:lnTo>
                  <a:lnTo>
                    <a:pt x="5907567" y="359124"/>
                  </a:lnTo>
                  <a:lnTo>
                    <a:pt x="6176092" y="39902"/>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7624371" y="2914721"/>
              <a:ext cx="268525" cy="1396595"/>
            </a:xfrm>
            <a:custGeom>
              <a:avLst/>
              <a:pathLst>
                <a:path w="268525" h="1396595">
                  <a:moveTo>
                    <a:pt x="0" y="1396595"/>
                  </a:moveTo>
                  <a:lnTo>
                    <a:pt x="26852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3177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1955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3950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585995" y="427294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068" y="1369047"/>
              <a:ext cx="253354" cy="103008"/>
            </a:xfrm>
            <a:custGeom>
              <a:avLst/>
              <a:pathLst>
                <a:path w="253354" h="103008">
                  <a:moveTo>
                    <a:pt x="253354" y="0"/>
                  </a:moveTo>
                  <a:lnTo>
                    <a:pt x="0" y="103008"/>
                  </a:lnTo>
                </a:path>
              </a:pathLst>
            </a:custGeom>
          </p:spPr>
          <p:txBody>
            <a:bodyPr/>
            <a:lstStyle/>
            <a:p/>
          </p:txBody>
        </p:sp>
        <p:sp>
          <p:nvSpPr>
            <p:cNvPr id="41" name="pl41"/>
            <p:cNvSpPr/>
            <p:nvPr/>
          </p:nvSpPr>
          <p:spPr>
            <a:xfrm>
              <a:off x="7910151" y="1561906"/>
              <a:ext cx="251272" cy="56466"/>
            </a:xfrm>
            <a:custGeom>
              <a:avLst/>
              <a:pathLst>
                <a:path w="251272" h="56466">
                  <a:moveTo>
                    <a:pt x="251272" y="56466"/>
                  </a:moveTo>
                  <a:lnTo>
                    <a:pt x="0" y="0"/>
                  </a:lnTo>
                </a:path>
              </a:pathLst>
            </a:custGeom>
          </p:spPr>
          <p:txBody>
            <a:bodyPr/>
            <a:lstStyle/>
            <a:p/>
          </p:txBody>
        </p:sp>
        <p:sp>
          <p:nvSpPr>
            <p:cNvPr id="42" name="pl42"/>
            <p:cNvSpPr/>
            <p:nvPr/>
          </p:nvSpPr>
          <p:spPr>
            <a:xfrm>
              <a:off x="7910252" y="1841067"/>
              <a:ext cx="251170" cy="53825"/>
            </a:xfrm>
            <a:custGeom>
              <a:avLst/>
              <a:pathLst>
                <a:path w="251170" h="53825">
                  <a:moveTo>
                    <a:pt x="251170" y="53825"/>
                  </a:moveTo>
                  <a:lnTo>
                    <a:pt x="0" y="0"/>
                  </a:lnTo>
                </a:path>
              </a:pathLst>
            </a:custGeom>
          </p:spPr>
          <p:txBody>
            <a:bodyPr/>
            <a:lstStyle/>
            <a:p/>
          </p:txBody>
        </p:sp>
        <p:sp>
          <p:nvSpPr>
            <p:cNvPr id="43" name="pl43"/>
            <p:cNvSpPr/>
            <p:nvPr/>
          </p:nvSpPr>
          <p:spPr>
            <a:xfrm>
              <a:off x="7911385" y="2914722"/>
              <a:ext cx="250038" cy="6"/>
            </a:xfrm>
            <a:custGeom>
              <a:avLst/>
              <a:pathLst>
                <a:path w="250038" h="6">
                  <a:moveTo>
                    <a:pt x="250038" y="6"/>
                  </a:moveTo>
                  <a:lnTo>
                    <a:pt x="0" y="0"/>
                  </a:lnTo>
                </a:path>
              </a:pathLst>
            </a:custGeom>
          </p:spPr>
          <p:txBody>
            <a:bodyPr/>
            <a:lstStyle/>
            <a:p/>
          </p:txBody>
        </p:sp>
        <p:sp>
          <p:nvSpPr>
            <p:cNvPr id="44" name="pg44"/>
            <p:cNvSpPr/>
            <p:nvPr/>
          </p:nvSpPr>
          <p:spPr>
            <a:xfrm>
              <a:off x="8092843" y="12595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0036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53242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57326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8" name="pg48"/>
            <p:cNvSpPr/>
            <p:nvPr/>
          </p:nvSpPr>
          <p:spPr>
            <a:xfrm>
              <a:off x="8092843" y="180822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84906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0" name="pg50"/>
            <p:cNvSpPr/>
            <p:nvPr/>
          </p:nvSpPr>
          <p:spPr>
            <a:xfrm>
              <a:off x="8092843" y="282374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6458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553893"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Mauritanie,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93 %.
La couverture par le DTC3 - un indicateur de la qualité des services de vaccination fournis aux enfants par les pays - n'a pas atteint l'objectif de 90 %, mais s'en est approché.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mais proche de celui-ci, et la couverture par le MCV2 était inférieure à l'objectif de 95 %.
Entre 2023 et 2024, la couverture a augmenté pour 2 vaccins, a diminué pour 2 autres et est restée inchangée pour aucun autre.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5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465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7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277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12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18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824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729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11093"/>
              <a:ext cx="249522" cy="899579"/>
            </a:xfrm>
            <a:prstGeom prst="rect">
              <a:avLst/>
            </a:prstGeom>
            <a:solidFill>
              <a:srgbClr val="1CABE2">
                <a:alpha val="100000"/>
              </a:srgbClr>
            </a:solidFill>
          </p:spPr>
          <p:txBody>
            <a:bodyPr/>
            <a:lstStyle/>
            <a:p/>
          </p:txBody>
        </p:sp>
        <p:sp>
          <p:nvSpPr>
            <p:cNvPr id="25" name="rc25"/>
            <p:cNvSpPr/>
            <p:nvPr/>
          </p:nvSpPr>
          <p:spPr>
            <a:xfrm>
              <a:off x="1573521" y="3088313"/>
              <a:ext cx="249522" cy="822359"/>
            </a:xfrm>
            <a:prstGeom prst="rect">
              <a:avLst/>
            </a:prstGeom>
            <a:solidFill>
              <a:srgbClr val="1CABE2">
                <a:alpha val="100000"/>
              </a:srgbClr>
            </a:solidFill>
          </p:spPr>
          <p:txBody>
            <a:bodyPr/>
            <a:lstStyle/>
            <a:p/>
          </p:txBody>
        </p:sp>
        <p:sp>
          <p:nvSpPr>
            <p:cNvPr id="26" name="rc26"/>
            <p:cNvSpPr/>
            <p:nvPr/>
          </p:nvSpPr>
          <p:spPr>
            <a:xfrm>
              <a:off x="1850769" y="3770775"/>
              <a:ext cx="249522" cy="139897"/>
            </a:xfrm>
            <a:prstGeom prst="rect">
              <a:avLst/>
            </a:prstGeom>
            <a:solidFill>
              <a:srgbClr val="1CABE2">
                <a:alpha val="100000"/>
              </a:srgbClr>
            </a:solidFill>
          </p:spPr>
          <p:txBody>
            <a:bodyPr/>
            <a:lstStyle/>
            <a:p/>
          </p:txBody>
        </p:sp>
        <p:sp>
          <p:nvSpPr>
            <p:cNvPr id="27" name="rc27"/>
            <p:cNvSpPr/>
            <p:nvPr/>
          </p:nvSpPr>
          <p:spPr>
            <a:xfrm>
              <a:off x="2128016" y="3587568"/>
              <a:ext cx="249522" cy="323105"/>
            </a:xfrm>
            <a:prstGeom prst="rect">
              <a:avLst/>
            </a:prstGeom>
            <a:solidFill>
              <a:srgbClr val="1CABE2">
                <a:alpha val="100000"/>
              </a:srgbClr>
            </a:solidFill>
          </p:spPr>
          <p:txBody>
            <a:bodyPr/>
            <a:lstStyle/>
            <a:p/>
          </p:txBody>
        </p:sp>
        <p:sp>
          <p:nvSpPr>
            <p:cNvPr id="28" name="rc28"/>
            <p:cNvSpPr/>
            <p:nvPr/>
          </p:nvSpPr>
          <p:spPr>
            <a:xfrm>
              <a:off x="2405264" y="3278686"/>
              <a:ext cx="249522" cy="631986"/>
            </a:xfrm>
            <a:prstGeom prst="rect">
              <a:avLst/>
            </a:prstGeom>
            <a:solidFill>
              <a:srgbClr val="1CABE2">
                <a:alpha val="100000"/>
              </a:srgbClr>
            </a:solidFill>
          </p:spPr>
          <p:txBody>
            <a:bodyPr/>
            <a:lstStyle/>
            <a:p/>
          </p:txBody>
        </p:sp>
        <p:sp>
          <p:nvSpPr>
            <p:cNvPr id="29" name="rc29"/>
            <p:cNvSpPr/>
            <p:nvPr/>
          </p:nvSpPr>
          <p:spPr>
            <a:xfrm>
              <a:off x="2682512" y="3335830"/>
              <a:ext cx="249522" cy="574842"/>
            </a:xfrm>
            <a:prstGeom prst="rect">
              <a:avLst/>
            </a:prstGeom>
            <a:solidFill>
              <a:srgbClr val="1CABE2">
                <a:alpha val="100000"/>
              </a:srgbClr>
            </a:solidFill>
          </p:spPr>
          <p:txBody>
            <a:bodyPr/>
            <a:lstStyle/>
            <a:p/>
          </p:txBody>
        </p:sp>
        <p:sp>
          <p:nvSpPr>
            <p:cNvPr id="30" name="rc30"/>
            <p:cNvSpPr/>
            <p:nvPr/>
          </p:nvSpPr>
          <p:spPr>
            <a:xfrm>
              <a:off x="2959759" y="3315150"/>
              <a:ext cx="249522" cy="595522"/>
            </a:xfrm>
            <a:prstGeom prst="rect">
              <a:avLst/>
            </a:prstGeom>
            <a:solidFill>
              <a:srgbClr val="1CABE2">
                <a:alpha val="100000"/>
              </a:srgbClr>
            </a:solidFill>
          </p:spPr>
          <p:txBody>
            <a:bodyPr/>
            <a:lstStyle/>
            <a:p/>
          </p:txBody>
        </p:sp>
        <p:sp>
          <p:nvSpPr>
            <p:cNvPr id="31" name="rc31"/>
            <p:cNvSpPr/>
            <p:nvPr/>
          </p:nvSpPr>
          <p:spPr>
            <a:xfrm>
              <a:off x="3237007" y="3581821"/>
              <a:ext cx="249522" cy="328851"/>
            </a:xfrm>
            <a:prstGeom prst="rect">
              <a:avLst/>
            </a:prstGeom>
            <a:solidFill>
              <a:srgbClr val="1CABE2">
                <a:alpha val="100000"/>
              </a:srgbClr>
            </a:solidFill>
          </p:spPr>
          <p:txBody>
            <a:bodyPr/>
            <a:lstStyle/>
            <a:p/>
          </p:txBody>
        </p:sp>
        <p:sp>
          <p:nvSpPr>
            <p:cNvPr id="32" name="rc32"/>
            <p:cNvSpPr/>
            <p:nvPr/>
          </p:nvSpPr>
          <p:spPr>
            <a:xfrm>
              <a:off x="3514255" y="3401841"/>
              <a:ext cx="249522" cy="508831"/>
            </a:xfrm>
            <a:prstGeom prst="rect">
              <a:avLst/>
            </a:prstGeom>
            <a:solidFill>
              <a:srgbClr val="1CABE2">
                <a:alpha val="100000"/>
              </a:srgbClr>
            </a:solidFill>
          </p:spPr>
          <p:txBody>
            <a:bodyPr/>
            <a:lstStyle/>
            <a:p/>
          </p:txBody>
        </p:sp>
        <p:sp>
          <p:nvSpPr>
            <p:cNvPr id="33" name="rc33"/>
            <p:cNvSpPr/>
            <p:nvPr/>
          </p:nvSpPr>
          <p:spPr>
            <a:xfrm>
              <a:off x="3791502" y="2992364"/>
              <a:ext cx="249522" cy="918308"/>
            </a:xfrm>
            <a:prstGeom prst="rect">
              <a:avLst/>
            </a:prstGeom>
            <a:solidFill>
              <a:srgbClr val="1CABE2">
                <a:alpha val="100000"/>
              </a:srgbClr>
            </a:solidFill>
          </p:spPr>
          <p:txBody>
            <a:bodyPr/>
            <a:lstStyle/>
            <a:p/>
          </p:txBody>
        </p:sp>
        <p:sp>
          <p:nvSpPr>
            <p:cNvPr id="34" name="rc34"/>
            <p:cNvSpPr/>
            <p:nvPr/>
          </p:nvSpPr>
          <p:spPr>
            <a:xfrm>
              <a:off x="4068750" y="3098529"/>
              <a:ext cx="249522" cy="812143"/>
            </a:xfrm>
            <a:prstGeom prst="rect">
              <a:avLst/>
            </a:prstGeom>
            <a:solidFill>
              <a:srgbClr val="1CABE2">
                <a:alpha val="100000"/>
              </a:srgbClr>
            </a:solidFill>
          </p:spPr>
          <p:txBody>
            <a:bodyPr/>
            <a:lstStyle/>
            <a:p/>
          </p:txBody>
        </p:sp>
        <p:sp>
          <p:nvSpPr>
            <p:cNvPr id="35" name="rc35"/>
            <p:cNvSpPr/>
            <p:nvPr/>
          </p:nvSpPr>
          <p:spPr>
            <a:xfrm>
              <a:off x="4345998" y="3490803"/>
              <a:ext cx="249522" cy="419870"/>
            </a:xfrm>
            <a:prstGeom prst="rect">
              <a:avLst/>
            </a:prstGeom>
            <a:solidFill>
              <a:srgbClr val="1CABE2">
                <a:alpha val="100000"/>
              </a:srgbClr>
            </a:solidFill>
          </p:spPr>
          <p:txBody>
            <a:bodyPr/>
            <a:lstStyle/>
            <a:p/>
          </p:txBody>
        </p:sp>
        <p:sp>
          <p:nvSpPr>
            <p:cNvPr id="36" name="rc36"/>
            <p:cNvSpPr/>
            <p:nvPr/>
          </p:nvSpPr>
          <p:spPr>
            <a:xfrm>
              <a:off x="4623245" y="3670712"/>
              <a:ext cx="249522" cy="239961"/>
            </a:xfrm>
            <a:prstGeom prst="rect">
              <a:avLst/>
            </a:prstGeom>
            <a:solidFill>
              <a:srgbClr val="1CABE2">
                <a:alpha val="100000"/>
              </a:srgbClr>
            </a:solidFill>
          </p:spPr>
          <p:txBody>
            <a:bodyPr/>
            <a:lstStyle/>
            <a:p/>
          </p:txBody>
        </p:sp>
        <p:sp>
          <p:nvSpPr>
            <p:cNvPr id="37" name="rc37"/>
            <p:cNvSpPr/>
            <p:nvPr/>
          </p:nvSpPr>
          <p:spPr>
            <a:xfrm>
              <a:off x="4900493" y="3664362"/>
              <a:ext cx="249522" cy="246310"/>
            </a:xfrm>
            <a:prstGeom prst="rect">
              <a:avLst/>
            </a:prstGeom>
            <a:solidFill>
              <a:srgbClr val="1CABE2">
                <a:alpha val="100000"/>
              </a:srgbClr>
            </a:solidFill>
          </p:spPr>
          <p:txBody>
            <a:bodyPr/>
            <a:lstStyle/>
            <a:p/>
          </p:txBody>
        </p:sp>
        <p:sp>
          <p:nvSpPr>
            <p:cNvPr id="38" name="rc38"/>
            <p:cNvSpPr/>
            <p:nvPr/>
          </p:nvSpPr>
          <p:spPr>
            <a:xfrm>
              <a:off x="5177741" y="3659148"/>
              <a:ext cx="249522" cy="251524"/>
            </a:xfrm>
            <a:prstGeom prst="rect">
              <a:avLst/>
            </a:prstGeom>
            <a:solidFill>
              <a:srgbClr val="1CABE2">
                <a:alpha val="100000"/>
              </a:srgbClr>
            </a:solidFill>
          </p:spPr>
          <p:txBody>
            <a:bodyPr/>
            <a:lstStyle/>
            <a:p/>
          </p:txBody>
        </p:sp>
        <p:sp>
          <p:nvSpPr>
            <p:cNvPr id="39" name="rc39"/>
            <p:cNvSpPr/>
            <p:nvPr/>
          </p:nvSpPr>
          <p:spPr>
            <a:xfrm>
              <a:off x="5454988" y="3242364"/>
              <a:ext cx="249522" cy="668308"/>
            </a:xfrm>
            <a:prstGeom prst="rect">
              <a:avLst/>
            </a:prstGeom>
            <a:solidFill>
              <a:srgbClr val="1CABE2">
                <a:alpha val="100000"/>
              </a:srgbClr>
            </a:solidFill>
          </p:spPr>
          <p:txBody>
            <a:bodyPr/>
            <a:lstStyle/>
            <a:p/>
          </p:txBody>
        </p:sp>
        <p:sp>
          <p:nvSpPr>
            <p:cNvPr id="40" name="rc40"/>
            <p:cNvSpPr/>
            <p:nvPr/>
          </p:nvSpPr>
          <p:spPr>
            <a:xfrm>
              <a:off x="5732236" y="3228353"/>
              <a:ext cx="249522" cy="682320"/>
            </a:xfrm>
            <a:prstGeom prst="rect">
              <a:avLst/>
            </a:prstGeom>
            <a:solidFill>
              <a:srgbClr val="1CABE2">
                <a:alpha val="100000"/>
              </a:srgbClr>
            </a:solidFill>
          </p:spPr>
          <p:txBody>
            <a:bodyPr/>
            <a:lstStyle/>
            <a:p/>
          </p:txBody>
        </p:sp>
        <p:sp>
          <p:nvSpPr>
            <p:cNvPr id="41" name="rc41"/>
            <p:cNvSpPr/>
            <p:nvPr/>
          </p:nvSpPr>
          <p:spPr>
            <a:xfrm>
              <a:off x="6009484" y="3160178"/>
              <a:ext cx="249522" cy="750495"/>
            </a:xfrm>
            <a:prstGeom prst="rect">
              <a:avLst/>
            </a:prstGeom>
            <a:solidFill>
              <a:srgbClr val="1CABE2">
                <a:alpha val="100000"/>
              </a:srgbClr>
            </a:solidFill>
          </p:spPr>
          <p:txBody>
            <a:bodyPr/>
            <a:lstStyle/>
            <a:p/>
          </p:txBody>
        </p:sp>
        <p:sp>
          <p:nvSpPr>
            <p:cNvPr id="42" name="rc42"/>
            <p:cNvSpPr/>
            <p:nvPr/>
          </p:nvSpPr>
          <p:spPr>
            <a:xfrm>
              <a:off x="6286731" y="3145776"/>
              <a:ext cx="249522" cy="764896"/>
            </a:xfrm>
            <a:prstGeom prst="rect">
              <a:avLst/>
            </a:prstGeom>
            <a:solidFill>
              <a:srgbClr val="1CABE2">
                <a:alpha val="100000"/>
              </a:srgbClr>
            </a:solidFill>
          </p:spPr>
          <p:txBody>
            <a:bodyPr/>
            <a:lstStyle/>
            <a:p/>
          </p:txBody>
        </p:sp>
        <p:sp>
          <p:nvSpPr>
            <p:cNvPr id="43" name="rc43"/>
            <p:cNvSpPr/>
            <p:nvPr/>
          </p:nvSpPr>
          <p:spPr>
            <a:xfrm>
              <a:off x="6563979" y="3242470"/>
              <a:ext cx="249522" cy="668202"/>
            </a:xfrm>
            <a:prstGeom prst="rect">
              <a:avLst/>
            </a:prstGeom>
            <a:solidFill>
              <a:srgbClr val="1CABE2">
                <a:alpha val="100000"/>
              </a:srgbClr>
            </a:solidFill>
          </p:spPr>
          <p:txBody>
            <a:bodyPr/>
            <a:lstStyle/>
            <a:p/>
          </p:txBody>
        </p:sp>
        <p:sp>
          <p:nvSpPr>
            <p:cNvPr id="44" name="rc44"/>
            <p:cNvSpPr/>
            <p:nvPr/>
          </p:nvSpPr>
          <p:spPr>
            <a:xfrm>
              <a:off x="6841227" y="3457673"/>
              <a:ext cx="249522" cy="453000"/>
            </a:xfrm>
            <a:prstGeom prst="rect">
              <a:avLst/>
            </a:prstGeom>
            <a:solidFill>
              <a:srgbClr val="1CABE2">
                <a:alpha val="100000"/>
              </a:srgbClr>
            </a:solidFill>
          </p:spPr>
          <p:txBody>
            <a:bodyPr/>
            <a:lstStyle/>
            <a:p/>
          </p:txBody>
        </p:sp>
        <p:sp>
          <p:nvSpPr>
            <p:cNvPr id="45" name="rc45"/>
            <p:cNvSpPr/>
            <p:nvPr/>
          </p:nvSpPr>
          <p:spPr>
            <a:xfrm>
              <a:off x="7118474" y="3160745"/>
              <a:ext cx="249522" cy="749927"/>
            </a:xfrm>
            <a:prstGeom prst="rect">
              <a:avLst/>
            </a:prstGeom>
            <a:solidFill>
              <a:srgbClr val="1CABE2">
                <a:alpha val="100000"/>
              </a:srgbClr>
            </a:solidFill>
          </p:spPr>
          <p:txBody>
            <a:bodyPr/>
            <a:lstStyle/>
            <a:p/>
          </p:txBody>
        </p:sp>
        <p:sp>
          <p:nvSpPr>
            <p:cNvPr id="46" name="rc46"/>
            <p:cNvSpPr/>
            <p:nvPr/>
          </p:nvSpPr>
          <p:spPr>
            <a:xfrm>
              <a:off x="7395722" y="3676245"/>
              <a:ext cx="249522" cy="234427"/>
            </a:xfrm>
            <a:prstGeom prst="rect">
              <a:avLst/>
            </a:prstGeom>
            <a:solidFill>
              <a:srgbClr val="1CABE2">
                <a:alpha val="100000"/>
              </a:srgbClr>
            </a:solidFill>
          </p:spPr>
          <p:txBody>
            <a:bodyPr/>
            <a:lstStyle/>
            <a:p/>
          </p:txBody>
        </p:sp>
        <p:sp>
          <p:nvSpPr>
            <p:cNvPr id="47" name="rc47"/>
            <p:cNvSpPr/>
            <p:nvPr/>
          </p:nvSpPr>
          <p:spPr>
            <a:xfrm>
              <a:off x="7672970" y="3671918"/>
              <a:ext cx="249522" cy="238755"/>
            </a:xfrm>
            <a:prstGeom prst="rect">
              <a:avLst/>
            </a:prstGeom>
            <a:solidFill>
              <a:srgbClr val="1CABE2">
                <a:alpha val="100000"/>
              </a:srgbClr>
            </a:solidFill>
          </p:spPr>
          <p:txBody>
            <a:bodyPr/>
            <a:lstStyle/>
            <a:p/>
          </p:txBody>
        </p:sp>
        <p:sp>
          <p:nvSpPr>
            <p:cNvPr id="48" name="rc48"/>
            <p:cNvSpPr/>
            <p:nvPr/>
          </p:nvSpPr>
          <p:spPr>
            <a:xfrm>
              <a:off x="7950217" y="3606757"/>
              <a:ext cx="249522" cy="303915"/>
            </a:xfrm>
            <a:prstGeom prst="rect">
              <a:avLst/>
            </a:prstGeom>
            <a:solidFill>
              <a:srgbClr val="1CABE2">
                <a:alpha val="100000"/>
              </a:srgbClr>
            </a:solidFill>
          </p:spPr>
          <p:txBody>
            <a:bodyPr/>
            <a:lstStyle/>
            <a:p/>
          </p:txBody>
        </p:sp>
        <p:sp>
          <p:nvSpPr>
            <p:cNvPr id="49" name="rc49"/>
            <p:cNvSpPr/>
            <p:nvPr/>
          </p:nvSpPr>
          <p:spPr>
            <a:xfrm>
              <a:off x="1296273" y="2278120"/>
              <a:ext cx="249522" cy="732972"/>
            </a:xfrm>
            <a:prstGeom prst="rect">
              <a:avLst/>
            </a:prstGeom>
            <a:solidFill>
              <a:srgbClr val="B3B3B3">
                <a:alpha val="100000"/>
              </a:srgbClr>
            </a:solidFill>
          </p:spPr>
          <p:txBody>
            <a:bodyPr/>
            <a:lstStyle/>
            <a:p/>
          </p:txBody>
        </p:sp>
        <p:sp>
          <p:nvSpPr>
            <p:cNvPr id="50" name="rc50"/>
            <p:cNvSpPr/>
            <p:nvPr/>
          </p:nvSpPr>
          <p:spPr>
            <a:xfrm>
              <a:off x="1573521" y="3054084"/>
              <a:ext cx="249522" cy="34229"/>
            </a:xfrm>
            <a:prstGeom prst="rect">
              <a:avLst/>
            </a:prstGeom>
            <a:solidFill>
              <a:srgbClr val="B3B3B3">
                <a:alpha val="100000"/>
              </a:srgbClr>
            </a:solidFill>
          </p:spPr>
          <p:txBody>
            <a:bodyPr/>
            <a:lstStyle/>
            <a:p/>
          </p:txBody>
        </p:sp>
        <p:sp>
          <p:nvSpPr>
            <p:cNvPr id="51" name="rc51"/>
            <p:cNvSpPr/>
            <p:nvPr/>
          </p:nvSpPr>
          <p:spPr>
            <a:xfrm>
              <a:off x="1850769" y="3525990"/>
              <a:ext cx="249522" cy="244785"/>
            </a:xfrm>
            <a:prstGeom prst="rect">
              <a:avLst/>
            </a:prstGeom>
            <a:solidFill>
              <a:srgbClr val="B3B3B3">
                <a:alpha val="100000"/>
              </a:srgbClr>
            </a:solidFill>
          </p:spPr>
          <p:txBody>
            <a:bodyPr/>
            <a:lstStyle/>
            <a:p/>
          </p:txBody>
        </p:sp>
        <p:sp>
          <p:nvSpPr>
            <p:cNvPr id="52" name="rc52"/>
            <p:cNvSpPr/>
            <p:nvPr/>
          </p:nvSpPr>
          <p:spPr>
            <a:xfrm>
              <a:off x="2128016" y="3049047"/>
              <a:ext cx="249522" cy="538520"/>
            </a:xfrm>
            <a:prstGeom prst="rect">
              <a:avLst/>
            </a:prstGeom>
            <a:solidFill>
              <a:srgbClr val="B3B3B3">
                <a:alpha val="100000"/>
              </a:srgbClr>
            </a:solidFill>
          </p:spPr>
          <p:txBody>
            <a:bodyPr/>
            <a:lstStyle/>
            <a:p/>
          </p:txBody>
        </p:sp>
        <p:sp>
          <p:nvSpPr>
            <p:cNvPr id="53" name="rc53"/>
            <p:cNvSpPr/>
            <p:nvPr/>
          </p:nvSpPr>
          <p:spPr>
            <a:xfrm>
              <a:off x="2405264" y="2795394"/>
              <a:ext cx="249522" cy="483292"/>
            </a:xfrm>
            <a:prstGeom prst="rect">
              <a:avLst/>
            </a:prstGeom>
            <a:solidFill>
              <a:srgbClr val="B3B3B3">
                <a:alpha val="100000"/>
              </a:srgbClr>
            </a:solidFill>
          </p:spPr>
          <p:txBody>
            <a:bodyPr/>
            <a:lstStyle/>
            <a:p/>
          </p:txBody>
        </p:sp>
        <p:sp>
          <p:nvSpPr>
            <p:cNvPr id="54" name="rc54"/>
            <p:cNvSpPr/>
            <p:nvPr/>
          </p:nvSpPr>
          <p:spPr>
            <a:xfrm>
              <a:off x="2682512" y="2799331"/>
              <a:ext cx="249522" cy="536498"/>
            </a:xfrm>
            <a:prstGeom prst="rect">
              <a:avLst/>
            </a:prstGeom>
            <a:solidFill>
              <a:srgbClr val="B3B3B3">
                <a:alpha val="100000"/>
              </a:srgbClr>
            </a:solidFill>
          </p:spPr>
          <p:txBody>
            <a:bodyPr/>
            <a:lstStyle/>
            <a:p/>
          </p:txBody>
        </p:sp>
        <p:sp>
          <p:nvSpPr>
            <p:cNvPr id="55" name="rc55"/>
            <p:cNvSpPr/>
            <p:nvPr/>
          </p:nvSpPr>
          <p:spPr>
            <a:xfrm>
              <a:off x="2959759" y="2640244"/>
              <a:ext cx="249522" cy="674906"/>
            </a:xfrm>
            <a:prstGeom prst="rect">
              <a:avLst/>
            </a:prstGeom>
            <a:solidFill>
              <a:srgbClr val="B3B3B3">
                <a:alpha val="100000"/>
              </a:srgbClr>
            </a:solidFill>
          </p:spPr>
          <p:txBody>
            <a:bodyPr/>
            <a:lstStyle/>
            <a:p/>
          </p:txBody>
        </p:sp>
        <p:sp>
          <p:nvSpPr>
            <p:cNvPr id="56" name="rc56"/>
            <p:cNvSpPr/>
            <p:nvPr/>
          </p:nvSpPr>
          <p:spPr>
            <a:xfrm>
              <a:off x="3237007" y="2882972"/>
              <a:ext cx="249522" cy="698849"/>
            </a:xfrm>
            <a:prstGeom prst="rect">
              <a:avLst/>
            </a:prstGeom>
            <a:solidFill>
              <a:srgbClr val="B3B3B3">
                <a:alpha val="100000"/>
              </a:srgbClr>
            </a:solidFill>
          </p:spPr>
          <p:txBody>
            <a:bodyPr/>
            <a:lstStyle/>
            <a:p/>
          </p:txBody>
        </p:sp>
        <p:sp>
          <p:nvSpPr>
            <p:cNvPr id="57" name="rc57"/>
            <p:cNvSpPr/>
            <p:nvPr/>
          </p:nvSpPr>
          <p:spPr>
            <a:xfrm>
              <a:off x="3514255" y="2808199"/>
              <a:ext cx="249522" cy="593642"/>
            </a:xfrm>
            <a:prstGeom prst="rect">
              <a:avLst/>
            </a:prstGeom>
            <a:solidFill>
              <a:srgbClr val="B3B3B3">
                <a:alpha val="100000"/>
              </a:srgbClr>
            </a:solidFill>
          </p:spPr>
          <p:txBody>
            <a:bodyPr/>
            <a:lstStyle/>
            <a:p/>
          </p:txBody>
        </p:sp>
        <p:sp>
          <p:nvSpPr>
            <p:cNvPr id="58" name="rc58"/>
            <p:cNvSpPr/>
            <p:nvPr/>
          </p:nvSpPr>
          <p:spPr>
            <a:xfrm>
              <a:off x="3791502" y="2336470"/>
              <a:ext cx="249522" cy="655894"/>
            </a:xfrm>
            <a:prstGeom prst="rect">
              <a:avLst/>
            </a:prstGeom>
            <a:solidFill>
              <a:srgbClr val="B3B3B3">
                <a:alpha val="100000"/>
              </a:srgbClr>
            </a:solidFill>
          </p:spPr>
          <p:txBody>
            <a:bodyPr/>
            <a:lstStyle/>
            <a:p/>
          </p:txBody>
        </p:sp>
        <p:sp>
          <p:nvSpPr>
            <p:cNvPr id="59" name="rc59"/>
            <p:cNvSpPr/>
            <p:nvPr/>
          </p:nvSpPr>
          <p:spPr>
            <a:xfrm>
              <a:off x="4068750" y="2286385"/>
              <a:ext cx="249522" cy="812143"/>
            </a:xfrm>
            <a:prstGeom prst="rect">
              <a:avLst/>
            </a:prstGeom>
            <a:solidFill>
              <a:srgbClr val="B3B3B3">
                <a:alpha val="100000"/>
              </a:srgbClr>
            </a:solidFill>
          </p:spPr>
          <p:txBody>
            <a:bodyPr/>
            <a:lstStyle/>
            <a:p/>
          </p:txBody>
        </p:sp>
        <p:sp>
          <p:nvSpPr>
            <p:cNvPr id="60" name="rc60"/>
            <p:cNvSpPr/>
            <p:nvPr/>
          </p:nvSpPr>
          <p:spPr>
            <a:xfrm>
              <a:off x="4345998" y="2744351"/>
              <a:ext cx="249522" cy="746451"/>
            </a:xfrm>
            <a:prstGeom prst="rect">
              <a:avLst/>
            </a:prstGeom>
            <a:solidFill>
              <a:srgbClr val="B3B3B3">
                <a:alpha val="100000"/>
              </a:srgbClr>
            </a:solidFill>
          </p:spPr>
          <p:txBody>
            <a:bodyPr/>
            <a:lstStyle/>
            <a:p/>
          </p:txBody>
        </p:sp>
        <p:sp>
          <p:nvSpPr>
            <p:cNvPr id="61" name="rc61"/>
            <p:cNvSpPr/>
            <p:nvPr/>
          </p:nvSpPr>
          <p:spPr>
            <a:xfrm>
              <a:off x="4623245" y="2950828"/>
              <a:ext cx="249522" cy="719883"/>
            </a:xfrm>
            <a:prstGeom prst="rect">
              <a:avLst/>
            </a:prstGeom>
            <a:solidFill>
              <a:srgbClr val="B3B3B3">
                <a:alpha val="100000"/>
              </a:srgbClr>
            </a:solidFill>
          </p:spPr>
          <p:txBody>
            <a:bodyPr/>
            <a:lstStyle/>
            <a:p/>
          </p:txBody>
        </p:sp>
        <p:sp>
          <p:nvSpPr>
            <p:cNvPr id="62" name="rc62"/>
            <p:cNvSpPr/>
            <p:nvPr/>
          </p:nvSpPr>
          <p:spPr>
            <a:xfrm>
              <a:off x="4900493" y="2925360"/>
              <a:ext cx="249522" cy="739002"/>
            </a:xfrm>
            <a:prstGeom prst="rect">
              <a:avLst/>
            </a:prstGeom>
            <a:solidFill>
              <a:srgbClr val="B3B3B3">
                <a:alpha val="100000"/>
              </a:srgbClr>
            </a:solidFill>
          </p:spPr>
          <p:txBody>
            <a:bodyPr/>
            <a:lstStyle/>
            <a:p/>
          </p:txBody>
        </p:sp>
        <p:sp>
          <p:nvSpPr>
            <p:cNvPr id="63" name="rc63"/>
            <p:cNvSpPr/>
            <p:nvPr/>
          </p:nvSpPr>
          <p:spPr>
            <a:xfrm>
              <a:off x="5177741" y="2954800"/>
              <a:ext cx="249522" cy="704347"/>
            </a:xfrm>
            <a:prstGeom prst="rect">
              <a:avLst/>
            </a:prstGeom>
            <a:solidFill>
              <a:srgbClr val="B3B3B3">
                <a:alpha val="100000"/>
              </a:srgbClr>
            </a:solidFill>
          </p:spPr>
          <p:txBody>
            <a:bodyPr/>
            <a:lstStyle/>
            <a:p/>
          </p:txBody>
        </p:sp>
        <p:sp>
          <p:nvSpPr>
            <p:cNvPr id="64" name="rc64"/>
            <p:cNvSpPr/>
            <p:nvPr/>
          </p:nvSpPr>
          <p:spPr>
            <a:xfrm>
              <a:off x="5454988" y="2522622"/>
              <a:ext cx="249522" cy="719741"/>
            </a:xfrm>
            <a:prstGeom prst="rect">
              <a:avLst/>
            </a:prstGeom>
            <a:solidFill>
              <a:srgbClr val="B3B3B3">
                <a:alpha val="100000"/>
              </a:srgbClr>
            </a:solidFill>
          </p:spPr>
          <p:txBody>
            <a:bodyPr/>
            <a:lstStyle/>
            <a:p/>
          </p:txBody>
        </p:sp>
        <p:sp>
          <p:nvSpPr>
            <p:cNvPr id="65" name="rc65"/>
            <p:cNvSpPr/>
            <p:nvPr/>
          </p:nvSpPr>
          <p:spPr>
            <a:xfrm>
              <a:off x="5732236" y="2545997"/>
              <a:ext cx="249522" cy="682355"/>
            </a:xfrm>
            <a:prstGeom prst="rect">
              <a:avLst/>
            </a:prstGeom>
            <a:solidFill>
              <a:srgbClr val="B3B3B3">
                <a:alpha val="100000"/>
              </a:srgbClr>
            </a:solidFill>
          </p:spPr>
          <p:txBody>
            <a:bodyPr/>
            <a:lstStyle/>
            <a:p/>
          </p:txBody>
        </p:sp>
        <p:sp>
          <p:nvSpPr>
            <p:cNvPr id="66" name="rc66"/>
            <p:cNvSpPr/>
            <p:nvPr/>
          </p:nvSpPr>
          <p:spPr>
            <a:xfrm>
              <a:off x="6009484" y="2624140"/>
              <a:ext cx="249522" cy="536037"/>
            </a:xfrm>
            <a:prstGeom prst="rect">
              <a:avLst/>
            </a:prstGeom>
            <a:solidFill>
              <a:srgbClr val="B3B3B3">
                <a:alpha val="100000"/>
              </a:srgbClr>
            </a:solidFill>
          </p:spPr>
          <p:txBody>
            <a:bodyPr/>
            <a:lstStyle/>
            <a:p/>
          </p:txBody>
        </p:sp>
        <p:sp>
          <p:nvSpPr>
            <p:cNvPr id="67" name="rc67"/>
            <p:cNvSpPr/>
            <p:nvPr/>
          </p:nvSpPr>
          <p:spPr>
            <a:xfrm>
              <a:off x="6286731" y="2654077"/>
              <a:ext cx="249522" cy="491698"/>
            </a:xfrm>
            <a:prstGeom prst="rect">
              <a:avLst/>
            </a:prstGeom>
            <a:solidFill>
              <a:srgbClr val="B3B3B3">
                <a:alpha val="100000"/>
              </a:srgbClr>
            </a:solidFill>
          </p:spPr>
          <p:txBody>
            <a:bodyPr/>
            <a:lstStyle/>
            <a:p/>
          </p:txBody>
        </p:sp>
        <p:sp>
          <p:nvSpPr>
            <p:cNvPr id="68" name="rc68"/>
            <p:cNvSpPr/>
            <p:nvPr/>
          </p:nvSpPr>
          <p:spPr>
            <a:xfrm>
              <a:off x="6563979" y="2796990"/>
              <a:ext cx="249522" cy="445480"/>
            </a:xfrm>
            <a:prstGeom prst="rect">
              <a:avLst/>
            </a:prstGeom>
            <a:solidFill>
              <a:srgbClr val="B3B3B3">
                <a:alpha val="100000"/>
              </a:srgbClr>
            </a:solidFill>
          </p:spPr>
          <p:txBody>
            <a:bodyPr/>
            <a:lstStyle/>
            <a:p/>
          </p:txBody>
        </p:sp>
        <p:sp>
          <p:nvSpPr>
            <p:cNvPr id="69" name="rc69"/>
            <p:cNvSpPr/>
            <p:nvPr/>
          </p:nvSpPr>
          <p:spPr>
            <a:xfrm>
              <a:off x="6841227" y="2834802"/>
              <a:ext cx="249522" cy="622870"/>
            </a:xfrm>
            <a:prstGeom prst="rect">
              <a:avLst/>
            </a:prstGeom>
            <a:solidFill>
              <a:srgbClr val="B3B3B3">
                <a:alpha val="100000"/>
              </a:srgbClr>
            </a:solidFill>
          </p:spPr>
          <p:txBody>
            <a:bodyPr/>
            <a:lstStyle/>
            <a:p/>
          </p:txBody>
        </p:sp>
        <p:sp>
          <p:nvSpPr>
            <p:cNvPr id="70" name="rc70"/>
            <p:cNvSpPr/>
            <p:nvPr/>
          </p:nvSpPr>
          <p:spPr>
            <a:xfrm>
              <a:off x="7118474" y="2583880"/>
              <a:ext cx="249522" cy="576864"/>
            </a:xfrm>
            <a:prstGeom prst="rect">
              <a:avLst/>
            </a:prstGeom>
            <a:solidFill>
              <a:srgbClr val="B3B3B3">
                <a:alpha val="100000"/>
              </a:srgbClr>
            </a:solidFill>
          </p:spPr>
          <p:txBody>
            <a:bodyPr/>
            <a:lstStyle/>
            <a:p/>
          </p:txBody>
        </p:sp>
        <p:sp>
          <p:nvSpPr>
            <p:cNvPr id="71" name="rc71"/>
            <p:cNvSpPr/>
            <p:nvPr/>
          </p:nvSpPr>
          <p:spPr>
            <a:xfrm>
              <a:off x="7395722" y="3031560"/>
              <a:ext cx="249522" cy="644685"/>
            </a:xfrm>
            <a:prstGeom prst="rect">
              <a:avLst/>
            </a:prstGeom>
            <a:solidFill>
              <a:srgbClr val="B3B3B3">
                <a:alpha val="100000"/>
              </a:srgbClr>
            </a:solidFill>
          </p:spPr>
          <p:txBody>
            <a:bodyPr/>
            <a:lstStyle/>
            <a:p/>
          </p:txBody>
        </p:sp>
        <p:sp>
          <p:nvSpPr>
            <p:cNvPr id="72" name="rc72"/>
            <p:cNvSpPr/>
            <p:nvPr/>
          </p:nvSpPr>
          <p:spPr>
            <a:xfrm>
              <a:off x="7672970" y="3313838"/>
              <a:ext cx="249522" cy="358079"/>
            </a:xfrm>
            <a:prstGeom prst="rect">
              <a:avLst/>
            </a:prstGeom>
            <a:solidFill>
              <a:srgbClr val="B3B3B3">
                <a:alpha val="100000"/>
              </a:srgbClr>
            </a:solidFill>
          </p:spPr>
          <p:txBody>
            <a:bodyPr/>
            <a:lstStyle/>
            <a:p/>
          </p:txBody>
        </p:sp>
        <p:sp>
          <p:nvSpPr>
            <p:cNvPr id="73" name="rc73"/>
            <p:cNvSpPr/>
            <p:nvPr/>
          </p:nvSpPr>
          <p:spPr>
            <a:xfrm>
              <a:off x="7950217" y="3059688"/>
              <a:ext cx="249522" cy="547069"/>
            </a:xfrm>
            <a:prstGeom prst="rect">
              <a:avLst/>
            </a:prstGeom>
            <a:solidFill>
              <a:srgbClr val="B3B3B3">
                <a:alpha val="100000"/>
              </a:srgbClr>
            </a:solidFill>
          </p:spPr>
          <p:txBody>
            <a:bodyPr/>
            <a:lstStyle/>
            <a:p/>
          </p:txBody>
        </p:sp>
        <p:sp>
          <p:nvSpPr>
            <p:cNvPr id="74" name="pl74"/>
            <p:cNvSpPr/>
            <p:nvPr/>
          </p:nvSpPr>
          <p:spPr>
            <a:xfrm>
              <a:off x="1421035" y="1298589"/>
              <a:ext cx="6653943" cy="625811"/>
            </a:xfrm>
            <a:custGeom>
              <a:avLst/>
              <a:pathLst>
                <a:path w="6653943" h="625811">
                  <a:moveTo>
                    <a:pt x="0" y="625811"/>
                  </a:moveTo>
                  <a:lnTo>
                    <a:pt x="277247" y="544184"/>
                  </a:lnTo>
                  <a:lnTo>
                    <a:pt x="554495" y="0"/>
                  </a:lnTo>
                  <a:lnTo>
                    <a:pt x="831742" y="136046"/>
                  </a:lnTo>
                  <a:lnTo>
                    <a:pt x="1108990" y="353719"/>
                  </a:lnTo>
                  <a:lnTo>
                    <a:pt x="1386238" y="299301"/>
                  </a:lnTo>
                  <a:lnTo>
                    <a:pt x="1663485" y="299301"/>
                  </a:lnTo>
                  <a:lnTo>
                    <a:pt x="1940733" y="108836"/>
                  </a:lnTo>
                  <a:lnTo>
                    <a:pt x="2217981" y="217673"/>
                  </a:lnTo>
                  <a:lnTo>
                    <a:pt x="2495228" y="462556"/>
                  </a:lnTo>
                  <a:lnTo>
                    <a:pt x="2772476" y="380928"/>
                  </a:lnTo>
                  <a:lnTo>
                    <a:pt x="3049724" y="136046"/>
                  </a:lnTo>
                  <a:lnTo>
                    <a:pt x="3326971" y="27209"/>
                  </a:lnTo>
                  <a:lnTo>
                    <a:pt x="3604219" y="27209"/>
                  </a:lnTo>
                  <a:lnTo>
                    <a:pt x="3881467" y="27209"/>
                  </a:lnTo>
                  <a:lnTo>
                    <a:pt x="4158714" y="244882"/>
                  </a:lnTo>
                  <a:lnTo>
                    <a:pt x="4435962" y="244882"/>
                  </a:lnTo>
                  <a:lnTo>
                    <a:pt x="4713210" y="272092"/>
                  </a:lnTo>
                  <a:lnTo>
                    <a:pt x="4990457" y="272092"/>
                  </a:lnTo>
                  <a:lnTo>
                    <a:pt x="5267705" y="217673"/>
                  </a:lnTo>
                  <a:lnTo>
                    <a:pt x="5544953" y="108836"/>
                  </a:lnTo>
                  <a:lnTo>
                    <a:pt x="5822200" y="244882"/>
                  </a:lnTo>
                  <a:lnTo>
                    <a:pt x="6099448" y="0"/>
                  </a:lnTo>
                  <a:lnTo>
                    <a:pt x="6376696" y="0"/>
                  </a:lnTo>
                  <a:lnTo>
                    <a:pt x="6653943" y="27209"/>
                  </a:lnTo>
                </a:path>
              </a:pathLst>
            </a:custGeom>
            <a:ln w="27101" cap="flat">
              <a:solidFill>
                <a:srgbClr val="0058AB">
                  <a:alpha val="50196"/>
                </a:srgbClr>
              </a:solidFill>
              <a:prstDash val="solid"/>
              <a:round/>
            </a:ln>
          </p:spPr>
          <p:txBody>
            <a:bodyPr/>
            <a:lstStyle/>
            <a:p/>
          </p:txBody>
        </p:sp>
        <p:sp>
          <p:nvSpPr>
            <p:cNvPr id="75" name="pl75"/>
            <p:cNvSpPr/>
            <p:nvPr/>
          </p:nvSpPr>
          <p:spPr>
            <a:xfrm>
              <a:off x="1421035" y="1461844"/>
              <a:ext cx="6653943" cy="1061159"/>
            </a:xfrm>
            <a:custGeom>
              <a:avLst/>
              <a:pathLst>
                <a:path w="6653943" h="1061159">
                  <a:moveTo>
                    <a:pt x="0" y="1061159"/>
                  </a:moveTo>
                  <a:lnTo>
                    <a:pt x="277247" y="408138"/>
                  </a:lnTo>
                  <a:lnTo>
                    <a:pt x="554495" y="27209"/>
                  </a:lnTo>
                  <a:lnTo>
                    <a:pt x="831742" y="380928"/>
                  </a:lnTo>
                  <a:lnTo>
                    <a:pt x="1108990" y="544184"/>
                  </a:lnTo>
                  <a:lnTo>
                    <a:pt x="1386238" y="516974"/>
                  </a:lnTo>
                  <a:lnTo>
                    <a:pt x="1663485" y="598602"/>
                  </a:lnTo>
                  <a:lnTo>
                    <a:pt x="1940733" y="408138"/>
                  </a:lnTo>
                  <a:lnTo>
                    <a:pt x="2217981" y="435347"/>
                  </a:lnTo>
                  <a:lnTo>
                    <a:pt x="2495228" y="707439"/>
                  </a:lnTo>
                  <a:lnTo>
                    <a:pt x="2772476" y="707439"/>
                  </a:lnTo>
                  <a:lnTo>
                    <a:pt x="3049724" y="408138"/>
                  </a:lnTo>
                  <a:lnTo>
                    <a:pt x="3326971" y="272092"/>
                  </a:lnTo>
                  <a:lnTo>
                    <a:pt x="3604219" y="272092"/>
                  </a:lnTo>
                  <a:lnTo>
                    <a:pt x="3881467" y="244882"/>
                  </a:lnTo>
                  <a:lnTo>
                    <a:pt x="4158714" y="462556"/>
                  </a:lnTo>
                  <a:lnTo>
                    <a:pt x="4435962" y="435347"/>
                  </a:lnTo>
                  <a:lnTo>
                    <a:pt x="4713210" y="380928"/>
                  </a:lnTo>
                  <a:lnTo>
                    <a:pt x="4990457" y="353719"/>
                  </a:lnTo>
                  <a:lnTo>
                    <a:pt x="5267705" y="272092"/>
                  </a:lnTo>
                  <a:lnTo>
                    <a:pt x="5544953" y="244882"/>
                  </a:lnTo>
                  <a:lnTo>
                    <a:pt x="5822200" y="353719"/>
                  </a:lnTo>
                  <a:lnTo>
                    <a:pt x="6099448" y="136046"/>
                  </a:lnTo>
                  <a:lnTo>
                    <a:pt x="6376696" y="0"/>
                  </a:lnTo>
                  <a:lnTo>
                    <a:pt x="6653943" y="108836"/>
                  </a:lnTo>
                </a:path>
              </a:pathLst>
            </a:custGeom>
            <a:ln w="27101" cap="flat">
              <a:solidFill>
                <a:srgbClr val="333333">
                  <a:alpha val="50196"/>
                </a:srgbClr>
              </a:solidFill>
              <a:prstDash val="solid"/>
              <a:round/>
            </a:ln>
          </p:spPr>
          <p:txBody>
            <a:bodyPr/>
            <a:lstStyle/>
            <a:p/>
          </p:txBody>
        </p:sp>
        <p:sp>
          <p:nvSpPr>
            <p:cNvPr id="76" name="tx76"/>
            <p:cNvSpPr/>
            <p:nvPr/>
          </p:nvSpPr>
          <p:spPr>
            <a:xfrm>
              <a:off x="6628451" y="13594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6905698" y="1250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182946" y="138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460194"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11417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28451" y="178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3" name="tx83"/>
            <p:cNvSpPr/>
            <p:nvPr/>
          </p:nvSpPr>
          <p:spPr>
            <a:xfrm>
              <a:off x="6905698" y="17594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4" name="tx84"/>
            <p:cNvSpPr/>
            <p:nvPr/>
          </p:nvSpPr>
          <p:spPr>
            <a:xfrm>
              <a:off x="7182946" y="187088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460194" y="16505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6" name="tx86"/>
            <p:cNvSpPr/>
            <p:nvPr/>
          </p:nvSpPr>
          <p:spPr>
            <a:xfrm>
              <a:off x="7737441" y="1514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7" name="tx87"/>
            <p:cNvSpPr/>
            <p:nvPr/>
          </p:nvSpPr>
          <p:spPr>
            <a:xfrm>
              <a:off x="8014689" y="1623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8" name="tx88"/>
            <p:cNvSpPr/>
            <p:nvPr/>
          </p:nvSpPr>
          <p:spPr>
            <a:xfrm>
              <a:off x="1315541" y="34204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89" name="tx89"/>
            <p:cNvSpPr/>
            <p:nvPr/>
          </p:nvSpPr>
          <p:spPr>
            <a:xfrm>
              <a:off x="2701779" y="35828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90" name="tx90"/>
            <p:cNvSpPr/>
            <p:nvPr/>
          </p:nvSpPr>
          <p:spPr>
            <a:xfrm>
              <a:off x="4088018" y="34641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91" name="tx91"/>
            <p:cNvSpPr/>
            <p:nvPr/>
          </p:nvSpPr>
          <p:spPr>
            <a:xfrm>
              <a:off x="5474256" y="35360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92" name="tx92"/>
            <p:cNvSpPr/>
            <p:nvPr/>
          </p:nvSpPr>
          <p:spPr>
            <a:xfrm>
              <a:off x="6583247" y="35361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93" name="tx93"/>
            <p:cNvSpPr/>
            <p:nvPr/>
          </p:nvSpPr>
          <p:spPr>
            <a:xfrm>
              <a:off x="6860494" y="36437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4" name="tx94"/>
            <p:cNvSpPr/>
            <p:nvPr/>
          </p:nvSpPr>
          <p:spPr>
            <a:xfrm>
              <a:off x="7137742" y="349659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95" name="tx95"/>
            <p:cNvSpPr/>
            <p:nvPr/>
          </p:nvSpPr>
          <p:spPr>
            <a:xfrm>
              <a:off x="7445134" y="37530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6" name="tx96"/>
            <p:cNvSpPr/>
            <p:nvPr/>
          </p:nvSpPr>
          <p:spPr>
            <a:xfrm>
              <a:off x="7722382" y="37508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7" name="tx97"/>
            <p:cNvSpPr/>
            <p:nvPr/>
          </p:nvSpPr>
          <p:spPr>
            <a:xfrm>
              <a:off x="7999630" y="37182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8" name="tx98"/>
            <p:cNvSpPr/>
            <p:nvPr/>
          </p:nvSpPr>
          <p:spPr>
            <a:xfrm>
              <a:off x="1315541" y="260416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99" name="tx99"/>
            <p:cNvSpPr/>
            <p:nvPr/>
          </p:nvSpPr>
          <p:spPr>
            <a:xfrm>
              <a:off x="2701779" y="30271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0" name="tx100"/>
            <p:cNvSpPr/>
            <p:nvPr/>
          </p:nvSpPr>
          <p:spPr>
            <a:xfrm>
              <a:off x="4088018" y="26520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01" name="tx101"/>
            <p:cNvSpPr/>
            <p:nvPr/>
          </p:nvSpPr>
          <p:spPr>
            <a:xfrm>
              <a:off x="5474256" y="28420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a:t>
              </a:r>
            </a:p>
          </p:txBody>
        </p:sp>
        <p:sp>
          <p:nvSpPr>
            <p:cNvPr id="102" name="tx102"/>
            <p:cNvSpPr/>
            <p:nvPr/>
          </p:nvSpPr>
          <p:spPr>
            <a:xfrm>
              <a:off x="6583247" y="29792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03" name="tx103"/>
            <p:cNvSpPr/>
            <p:nvPr/>
          </p:nvSpPr>
          <p:spPr>
            <a:xfrm>
              <a:off x="6860494" y="31057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04" name="tx104"/>
            <p:cNvSpPr/>
            <p:nvPr/>
          </p:nvSpPr>
          <p:spPr>
            <a:xfrm>
              <a:off x="7137742" y="28318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05" name="tx105"/>
            <p:cNvSpPr/>
            <p:nvPr/>
          </p:nvSpPr>
          <p:spPr>
            <a:xfrm>
              <a:off x="7414990" y="33134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06" name="tx106"/>
            <p:cNvSpPr/>
            <p:nvPr/>
          </p:nvSpPr>
          <p:spPr>
            <a:xfrm>
              <a:off x="7692237" y="34524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07" name="tx107"/>
            <p:cNvSpPr/>
            <p:nvPr/>
          </p:nvSpPr>
          <p:spPr>
            <a:xfrm>
              <a:off x="7969485" y="32927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8" name="tx108"/>
            <p:cNvSpPr/>
            <p:nvPr/>
          </p:nvSpPr>
          <p:spPr>
            <a:xfrm>
              <a:off x="1360745" y="2160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09" name="tx109"/>
            <p:cNvSpPr/>
            <p:nvPr/>
          </p:nvSpPr>
          <p:spPr>
            <a:xfrm>
              <a:off x="2701779" y="26812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31.3</a:t>
              </a:r>
            </a:p>
          </p:txBody>
        </p:sp>
        <p:sp>
          <p:nvSpPr>
            <p:cNvPr id="110" name="tx110"/>
            <p:cNvSpPr/>
            <p:nvPr/>
          </p:nvSpPr>
          <p:spPr>
            <a:xfrm>
              <a:off x="4088018" y="21683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45.8</a:t>
              </a:r>
            </a:p>
          </p:txBody>
        </p:sp>
        <p:sp>
          <p:nvSpPr>
            <p:cNvPr id="111" name="tx111"/>
            <p:cNvSpPr/>
            <p:nvPr/>
          </p:nvSpPr>
          <p:spPr>
            <a:xfrm>
              <a:off x="5474256" y="2404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39.1</a:t>
              </a:r>
            </a:p>
          </p:txBody>
        </p:sp>
        <p:sp>
          <p:nvSpPr>
            <p:cNvPr id="112" name="tx112"/>
            <p:cNvSpPr/>
            <p:nvPr/>
          </p:nvSpPr>
          <p:spPr>
            <a:xfrm>
              <a:off x="6583247" y="267889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13" name="tx113"/>
            <p:cNvSpPr/>
            <p:nvPr/>
          </p:nvSpPr>
          <p:spPr>
            <a:xfrm>
              <a:off x="6860494" y="271671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14" name="tx114"/>
            <p:cNvSpPr/>
            <p:nvPr/>
          </p:nvSpPr>
          <p:spPr>
            <a:xfrm>
              <a:off x="7137742" y="24657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37.4</a:t>
              </a:r>
            </a:p>
          </p:txBody>
        </p:sp>
        <p:sp>
          <p:nvSpPr>
            <p:cNvPr id="115" name="tx115"/>
            <p:cNvSpPr/>
            <p:nvPr/>
          </p:nvSpPr>
          <p:spPr>
            <a:xfrm>
              <a:off x="7414990" y="29135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24.8</a:t>
              </a:r>
            </a:p>
          </p:txBody>
        </p:sp>
        <p:sp>
          <p:nvSpPr>
            <p:cNvPr id="116" name="tx116"/>
            <p:cNvSpPr/>
            <p:nvPr/>
          </p:nvSpPr>
          <p:spPr>
            <a:xfrm>
              <a:off x="7692237" y="31957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17" name="tx117"/>
            <p:cNvSpPr/>
            <p:nvPr/>
          </p:nvSpPr>
          <p:spPr>
            <a:xfrm>
              <a:off x="8014689" y="29429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8" name="tx118"/>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39902" y="314913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0" name="tx120"/>
            <p:cNvSpPr/>
            <p:nvPr/>
          </p:nvSpPr>
          <p:spPr>
            <a:xfrm>
              <a:off x="639902" y="243971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1" name="tx121"/>
            <p:cNvSpPr/>
            <p:nvPr/>
          </p:nvSpPr>
          <p:spPr>
            <a:xfrm>
              <a:off x="639902" y="17302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2" name="tx122"/>
            <p:cNvSpPr/>
            <p:nvPr/>
          </p:nvSpPr>
          <p:spPr>
            <a:xfrm>
              <a:off x="639902" y="10208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23" name="tx123"/>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39" name="tx139"/>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0" name="pl140"/>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808891"/>
              <a:ext cx="201456" cy="201456"/>
            </a:xfrm>
            <a:prstGeom prst="rect">
              <a:avLst/>
            </a:prstGeom>
            <a:solidFill>
              <a:srgbClr val="B3B3B3">
                <a:alpha val="100000"/>
              </a:srgbClr>
            </a:solidFill>
          </p:spPr>
          <p:txBody>
            <a:bodyPr/>
            <a:lstStyle/>
            <a:p/>
          </p:txBody>
        </p:sp>
        <p:sp>
          <p:nvSpPr>
            <p:cNvPr id="145" name="rc145"/>
            <p:cNvSpPr/>
            <p:nvPr/>
          </p:nvSpPr>
          <p:spPr>
            <a:xfrm>
              <a:off x="5565324" y="4808891"/>
              <a:ext cx="201456" cy="201456"/>
            </a:xfrm>
            <a:prstGeom prst="rect">
              <a:avLst/>
            </a:prstGeom>
            <a:solidFill>
              <a:srgbClr val="1CABE2">
                <a:alpha val="100000"/>
              </a:srgbClr>
            </a:solidFill>
          </p:spPr>
          <p:txBody>
            <a:bodyPr/>
            <a:lstStyle/>
            <a:p/>
          </p:txBody>
        </p:sp>
        <p:sp>
          <p:nvSpPr>
            <p:cNvPr id="146" name="tx146"/>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49" name="tx149"/>
            <p:cNvSpPr/>
            <p:nvPr/>
          </p:nvSpPr>
          <p:spPr>
            <a:xfrm>
              <a:off x="951100" y="66176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Mauritanie, 2000-2024</a:t>
              </a:r>
            </a:p>
          </p:txBody>
        </p:sp>
        <p:sp>
          <p:nvSpPr>
            <p:cNvPr id="150" name="pl150"/>
            <p:cNvSpPr/>
            <p:nvPr/>
          </p:nvSpPr>
          <p:spPr>
            <a:xfrm>
              <a:off x="239565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59442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79318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9504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693806"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89257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660230"/>
              <a:ext cx="4142036" cy="157133"/>
            </a:xfrm>
            <a:prstGeom prst="rect">
              <a:avLst/>
            </a:prstGeom>
            <a:solidFill>
              <a:srgbClr val="1CABE2">
                <a:alpha val="100000"/>
              </a:srgbClr>
            </a:solidFill>
          </p:spPr>
          <p:txBody>
            <a:bodyPr/>
            <a:lstStyle/>
            <a:p/>
          </p:txBody>
        </p:sp>
        <p:sp>
          <p:nvSpPr>
            <p:cNvPr id="161" name="rc161"/>
            <p:cNvSpPr/>
            <p:nvPr/>
          </p:nvSpPr>
          <p:spPr>
            <a:xfrm>
              <a:off x="1296273" y="5463814"/>
              <a:ext cx="1479989" cy="157133"/>
            </a:xfrm>
            <a:prstGeom prst="rect">
              <a:avLst/>
            </a:prstGeom>
            <a:solidFill>
              <a:srgbClr val="1CABE2">
                <a:alpha val="100000"/>
              </a:srgbClr>
            </a:solidFill>
          </p:spPr>
          <p:txBody>
            <a:bodyPr/>
            <a:lstStyle/>
            <a:p/>
          </p:txBody>
        </p:sp>
        <p:sp>
          <p:nvSpPr>
            <p:cNvPr id="162" name="rc162"/>
            <p:cNvSpPr/>
            <p:nvPr/>
          </p:nvSpPr>
          <p:spPr>
            <a:xfrm>
              <a:off x="1296273" y="5267397"/>
              <a:ext cx="1883903" cy="157133"/>
            </a:xfrm>
            <a:prstGeom prst="rect">
              <a:avLst/>
            </a:prstGeom>
            <a:solidFill>
              <a:srgbClr val="1CABE2">
                <a:alpha val="100000"/>
              </a:srgbClr>
            </a:solidFill>
          </p:spPr>
          <p:txBody>
            <a:bodyPr/>
            <a:lstStyle/>
            <a:p/>
          </p:txBody>
        </p:sp>
        <p:sp>
          <p:nvSpPr>
            <p:cNvPr id="163" name="rc163"/>
            <p:cNvSpPr/>
            <p:nvPr/>
          </p:nvSpPr>
          <p:spPr>
            <a:xfrm>
              <a:off x="5438309" y="5660230"/>
              <a:ext cx="2761430" cy="157133"/>
            </a:xfrm>
            <a:prstGeom prst="rect">
              <a:avLst/>
            </a:prstGeom>
            <a:solidFill>
              <a:srgbClr val="B3B3B3">
                <a:alpha val="100000"/>
              </a:srgbClr>
            </a:solidFill>
          </p:spPr>
          <p:txBody>
            <a:bodyPr/>
            <a:lstStyle/>
            <a:p/>
          </p:txBody>
        </p:sp>
        <p:sp>
          <p:nvSpPr>
            <p:cNvPr id="164" name="rc164"/>
            <p:cNvSpPr/>
            <p:nvPr/>
          </p:nvSpPr>
          <p:spPr>
            <a:xfrm>
              <a:off x="2776263" y="5463814"/>
              <a:ext cx="2219654" cy="157133"/>
            </a:xfrm>
            <a:prstGeom prst="rect">
              <a:avLst/>
            </a:prstGeom>
            <a:solidFill>
              <a:srgbClr val="B3B3B3">
                <a:alpha val="100000"/>
              </a:srgbClr>
            </a:solidFill>
          </p:spPr>
          <p:txBody>
            <a:bodyPr/>
            <a:lstStyle/>
            <a:p/>
          </p:txBody>
        </p:sp>
        <p:sp>
          <p:nvSpPr>
            <p:cNvPr id="165" name="rc165"/>
            <p:cNvSpPr/>
            <p:nvPr/>
          </p:nvSpPr>
          <p:spPr>
            <a:xfrm>
              <a:off x="3180176" y="5267397"/>
              <a:ext cx="3391157" cy="157133"/>
            </a:xfrm>
            <a:prstGeom prst="rect">
              <a:avLst/>
            </a:prstGeom>
            <a:solidFill>
              <a:srgbClr val="B3B3B3">
                <a:alpha val="100000"/>
              </a:srgbClr>
            </a:solidFill>
          </p:spPr>
          <p:txBody>
            <a:bodyPr/>
            <a:lstStyle/>
            <a:p/>
          </p:txBody>
        </p:sp>
        <p:sp>
          <p:nvSpPr>
            <p:cNvPr id="166" name="tx166"/>
            <p:cNvSpPr/>
            <p:nvPr/>
          </p:nvSpPr>
          <p:spPr>
            <a:xfrm>
              <a:off x="8312267"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31.4</a:t>
              </a:r>
            </a:p>
          </p:txBody>
        </p:sp>
        <p:sp>
          <p:nvSpPr>
            <p:cNvPr id="167" name="tx167"/>
            <p:cNvSpPr/>
            <p:nvPr/>
          </p:nvSpPr>
          <p:spPr>
            <a:xfrm>
              <a:off x="5108444"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68" name="tx168"/>
            <p:cNvSpPr/>
            <p:nvPr/>
          </p:nvSpPr>
          <p:spPr>
            <a:xfrm>
              <a:off x="6635643" y="5304239"/>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9" name="tx169"/>
            <p:cNvSpPr/>
            <p:nvPr/>
          </p:nvSpPr>
          <p:spPr>
            <a:xfrm>
              <a:off x="3254765"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a:t>
              </a:r>
            </a:p>
          </p:txBody>
        </p:sp>
        <p:sp>
          <p:nvSpPr>
            <p:cNvPr id="170" name="tx170"/>
            <p:cNvSpPr/>
            <p:nvPr/>
          </p:nvSpPr>
          <p:spPr>
            <a:xfrm>
              <a:off x="1955896" y="549924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a:t>
              </a:r>
            </a:p>
          </p:txBody>
        </p:sp>
        <p:sp>
          <p:nvSpPr>
            <p:cNvPr id="171" name="tx171"/>
            <p:cNvSpPr/>
            <p:nvPr/>
          </p:nvSpPr>
          <p:spPr>
            <a:xfrm>
              <a:off x="2157853"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a:t>
              </a:r>
            </a:p>
          </p:txBody>
        </p:sp>
        <p:sp>
          <p:nvSpPr>
            <p:cNvPr id="172" name="tx172"/>
            <p:cNvSpPr/>
            <p:nvPr/>
          </p:nvSpPr>
          <p:spPr>
            <a:xfrm>
              <a:off x="6706498"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12.6</a:t>
              </a:r>
            </a:p>
          </p:txBody>
        </p:sp>
        <p:sp>
          <p:nvSpPr>
            <p:cNvPr id="173" name="tx173"/>
            <p:cNvSpPr/>
            <p:nvPr/>
          </p:nvSpPr>
          <p:spPr>
            <a:xfrm>
              <a:off x="3773564"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10.1</a:t>
              </a:r>
            </a:p>
          </p:txBody>
        </p:sp>
        <p:sp>
          <p:nvSpPr>
            <p:cNvPr id="174" name="tx174"/>
            <p:cNvSpPr/>
            <p:nvPr/>
          </p:nvSpPr>
          <p:spPr>
            <a:xfrm>
              <a:off x="4763228"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75" name="tx175"/>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9" name="tx179"/>
            <p:cNvSpPr/>
            <p:nvPr/>
          </p:nvSpPr>
          <p:spPr>
            <a:xfrm>
              <a:off x="337075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80" name="tx180"/>
            <p:cNvSpPr/>
            <p:nvPr/>
          </p:nvSpPr>
          <p:spPr>
            <a:xfrm>
              <a:off x="556952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7768289"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2" name="tx182"/>
            <p:cNvSpPr/>
            <p:nvPr/>
          </p:nvSpPr>
          <p:spPr>
            <a:xfrm>
              <a:off x="3397016"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3" name="tx183"/>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4" name="tx184"/>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5" name="tx185"/>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Mauritanie.
En 2024, la couverture DTC1 en Mauritanie est restée relativement constante à 95%, à 1% près. Le nombre d'enfants n'ayant reçu aucune dose de vaccin DTC (enfants n'ayant reçu aucune dose) est passé de 7 000 en 2023 à 9 000 en 2024.
La couverture du DTC3 a baissé à 86% en 2024, laissant 24 000 enfants vulnérables aux maladies évitables par la vaccination.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10216"/>
              <a:ext cx="3397293" cy="636777"/>
            </a:xfrm>
            <a:custGeom>
              <a:avLst/>
              <a:pathLst>
                <a:path w="3397293" h="636777">
                  <a:moveTo>
                    <a:pt x="0" y="636777"/>
                  </a:moveTo>
                  <a:lnTo>
                    <a:pt x="141553" y="553719"/>
                  </a:lnTo>
                  <a:lnTo>
                    <a:pt x="283107" y="0"/>
                  </a:lnTo>
                  <a:lnTo>
                    <a:pt x="424661" y="138429"/>
                  </a:lnTo>
                  <a:lnTo>
                    <a:pt x="566215" y="359917"/>
                  </a:lnTo>
                  <a:lnTo>
                    <a:pt x="707769" y="304545"/>
                  </a:lnTo>
                  <a:lnTo>
                    <a:pt x="849323" y="304545"/>
                  </a:lnTo>
                  <a:lnTo>
                    <a:pt x="990877" y="110743"/>
                  </a:lnTo>
                  <a:lnTo>
                    <a:pt x="1132431" y="221487"/>
                  </a:lnTo>
                  <a:lnTo>
                    <a:pt x="1273984" y="470661"/>
                  </a:lnTo>
                  <a:lnTo>
                    <a:pt x="1415538" y="387603"/>
                  </a:lnTo>
                  <a:lnTo>
                    <a:pt x="1557092" y="138429"/>
                  </a:lnTo>
                  <a:lnTo>
                    <a:pt x="1698646" y="27685"/>
                  </a:lnTo>
                  <a:lnTo>
                    <a:pt x="1840200" y="27685"/>
                  </a:lnTo>
                  <a:lnTo>
                    <a:pt x="1981754" y="27685"/>
                  </a:lnTo>
                  <a:lnTo>
                    <a:pt x="2123308" y="249173"/>
                  </a:lnTo>
                  <a:lnTo>
                    <a:pt x="2264862" y="249173"/>
                  </a:lnTo>
                  <a:lnTo>
                    <a:pt x="2406416" y="276859"/>
                  </a:lnTo>
                  <a:lnTo>
                    <a:pt x="2547969" y="276859"/>
                  </a:lnTo>
                  <a:lnTo>
                    <a:pt x="2689523" y="221487"/>
                  </a:lnTo>
                  <a:lnTo>
                    <a:pt x="2831077" y="110743"/>
                  </a:lnTo>
                  <a:lnTo>
                    <a:pt x="2972631" y="249173"/>
                  </a:lnTo>
                  <a:lnTo>
                    <a:pt x="3114185" y="0"/>
                  </a:lnTo>
                  <a:lnTo>
                    <a:pt x="3255739" y="0"/>
                  </a:lnTo>
                  <a:lnTo>
                    <a:pt x="3397293" y="276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10216"/>
              <a:ext cx="3397293" cy="636777"/>
            </a:xfrm>
            <a:custGeom>
              <a:avLst/>
              <a:pathLst>
                <a:path w="3397293" h="636777">
                  <a:moveTo>
                    <a:pt x="0" y="636777"/>
                  </a:moveTo>
                  <a:lnTo>
                    <a:pt x="141553" y="553719"/>
                  </a:lnTo>
                  <a:lnTo>
                    <a:pt x="283107" y="0"/>
                  </a:lnTo>
                  <a:lnTo>
                    <a:pt x="424661" y="138429"/>
                  </a:lnTo>
                  <a:lnTo>
                    <a:pt x="566215" y="359917"/>
                  </a:lnTo>
                  <a:lnTo>
                    <a:pt x="707769" y="304545"/>
                  </a:lnTo>
                  <a:lnTo>
                    <a:pt x="849323" y="304545"/>
                  </a:lnTo>
                  <a:lnTo>
                    <a:pt x="990877" y="110743"/>
                  </a:lnTo>
                  <a:lnTo>
                    <a:pt x="1132431" y="221487"/>
                  </a:lnTo>
                  <a:lnTo>
                    <a:pt x="1273984" y="470661"/>
                  </a:lnTo>
                  <a:lnTo>
                    <a:pt x="1415538" y="387603"/>
                  </a:lnTo>
                  <a:lnTo>
                    <a:pt x="1557092" y="138429"/>
                  </a:lnTo>
                  <a:lnTo>
                    <a:pt x="1698646" y="27685"/>
                  </a:lnTo>
                  <a:lnTo>
                    <a:pt x="1840200" y="27685"/>
                  </a:lnTo>
                  <a:lnTo>
                    <a:pt x="1981754" y="27685"/>
                  </a:lnTo>
                  <a:lnTo>
                    <a:pt x="2123308" y="249173"/>
                  </a:lnTo>
                  <a:lnTo>
                    <a:pt x="2264862" y="249173"/>
                  </a:lnTo>
                  <a:lnTo>
                    <a:pt x="2406416" y="276859"/>
                  </a:lnTo>
                  <a:lnTo>
                    <a:pt x="2547969" y="276859"/>
                  </a:lnTo>
                  <a:lnTo>
                    <a:pt x="2689523" y="221487"/>
                  </a:lnTo>
                  <a:lnTo>
                    <a:pt x="2831077" y="110743"/>
                  </a:lnTo>
                  <a:lnTo>
                    <a:pt x="2972631" y="249173"/>
                  </a:lnTo>
                  <a:lnTo>
                    <a:pt x="3114185" y="0"/>
                  </a:lnTo>
                  <a:lnTo>
                    <a:pt x="3255739" y="0"/>
                  </a:lnTo>
                  <a:lnTo>
                    <a:pt x="3397293" y="276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2" name="pl32"/>
            <p:cNvSpPr/>
            <p:nvPr/>
          </p:nvSpPr>
          <p:spPr>
            <a:xfrm>
              <a:off x="1120965" y="1110216"/>
              <a:ext cx="3397293" cy="636777"/>
            </a:xfrm>
            <a:custGeom>
              <a:avLst/>
              <a:pathLst>
                <a:path w="3397293" h="636777">
                  <a:moveTo>
                    <a:pt x="0" y="636777"/>
                  </a:moveTo>
                  <a:lnTo>
                    <a:pt x="141553" y="553719"/>
                  </a:lnTo>
                  <a:lnTo>
                    <a:pt x="283107" y="0"/>
                  </a:lnTo>
                  <a:lnTo>
                    <a:pt x="424661" y="138429"/>
                  </a:lnTo>
                  <a:lnTo>
                    <a:pt x="566215" y="359917"/>
                  </a:lnTo>
                  <a:lnTo>
                    <a:pt x="707769" y="304545"/>
                  </a:lnTo>
                  <a:lnTo>
                    <a:pt x="849323" y="304545"/>
                  </a:lnTo>
                  <a:lnTo>
                    <a:pt x="990877" y="110743"/>
                  </a:lnTo>
                  <a:lnTo>
                    <a:pt x="1132431" y="221487"/>
                  </a:lnTo>
                  <a:lnTo>
                    <a:pt x="1273984" y="470661"/>
                  </a:lnTo>
                  <a:lnTo>
                    <a:pt x="1415538" y="387603"/>
                  </a:lnTo>
                  <a:lnTo>
                    <a:pt x="1557092" y="138429"/>
                  </a:lnTo>
                  <a:lnTo>
                    <a:pt x="1698646" y="27685"/>
                  </a:lnTo>
                  <a:lnTo>
                    <a:pt x="1840200" y="27685"/>
                  </a:lnTo>
                  <a:lnTo>
                    <a:pt x="1981754" y="27685"/>
                  </a:lnTo>
                  <a:lnTo>
                    <a:pt x="2123308" y="249173"/>
                  </a:lnTo>
                  <a:lnTo>
                    <a:pt x="2264862" y="249173"/>
                  </a:lnTo>
                  <a:lnTo>
                    <a:pt x="2406416" y="276859"/>
                  </a:lnTo>
                  <a:lnTo>
                    <a:pt x="2547969" y="276859"/>
                  </a:lnTo>
                  <a:lnTo>
                    <a:pt x="2689523" y="221487"/>
                  </a:lnTo>
                  <a:lnTo>
                    <a:pt x="2831077" y="110743"/>
                  </a:lnTo>
                  <a:lnTo>
                    <a:pt x="2972631" y="249173"/>
                  </a:lnTo>
                  <a:lnTo>
                    <a:pt x="3114185" y="0"/>
                  </a:lnTo>
                  <a:lnTo>
                    <a:pt x="3255739" y="0"/>
                  </a:lnTo>
                  <a:lnTo>
                    <a:pt x="3397293" y="276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72964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Mauritanie</a:t>
              </a:r>
            </a:p>
          </p:txBody>
        </p:sp>
        <p:sp>
          <p:nvSpPr>
            <p:cNvPr id="60" name="tx60"/>
            <p:cNvSpPr/>
            <p:nvPr/>
          </p:nvSpPr>
          <p:spPr>
            <a:xfrm>
              <a:off x="287494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8784" y="482911"/>
              <a:ext cx="2761654"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Mauritanie, 2000-2024</a:t>
              </a:r>
            </a:p>
          </p:txBody>
        </p:sp>
        <p:sp>
          <p:nvSpPr>
            <p:cNvPr id="63" name="pl63"/>
            <p:cNvSpPr/>
            <p:nvPr/>
          </p:nvSpPr>
          <p:spPr>
            <a:xfrm>
              <a:off x="5267799" y="39098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00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918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827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737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553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463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372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282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192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70073"/>
              <a:ext cx="3397293" cy="1630772"/>
            </a:xfrm>
            <a:custGeom>
              <a:avLst/>
              <a:pathLst>
                <a:path w="3397293" h="1630772">
                  <a:moveTo>
                    <a:pt x="0" y="1630772"/>
                  </a:moveTo>
                  <a:lnTo>
                    <a:pt x="141553" y="1418063"/>
                  </a:lnTo>
                  <a:lnTo>
                    <a:pt x="283107" y="0"/>
                  </a:lnTo>
                  <a:lnTo>
                    <a:pt x="424661" y="354515"/>
                  </a:lnTo>
                  <a:lnTo>
                    <a:pt x="566215" y="921741"/>
                  </a:lnTo>
                  <a:lnTo>
                    <a:pt x="707769" y="779934"/>
                  </a:lnTo>
                  <a:lnTo>
                    <a:pt x="849323" y="779934"/>
                  </a:lnTo>
                  <a:lnTo>
                    <a:pt x="990877" y="283612"/>
                  </a:lnTo>
                  <a:lnTo>
                    <a:pt x="1132431" y="567225"/>
                  </a:lnTo>
                  <a:lnTo>
                    <a:pt x="1273984" y="1205353"/>
                  </a:lnTo>
                  <a:lnTo>
                    <a:pt x="1415538" y="992644"/>
                  </a:lnTo>
                  <a:lnTo>
                    <a:pt x="1557092" y="354515"/>
                  </a:lnTo>
                  <a:lnTo>
                    <a:pt x="1698646" y="70903"/>
                  </a:lnTo>
                  <a:lnTo>
                    <a:pt x="1840200" y="70903"/>
                  </a:lnTo>
                  <a:lnTo>
                    <a:pt x="1981754" y="70903"/>
                  </a:lnTo>
                  <a:lnTo>
                    <a:pt x="2123308" y="638128"/>
                  </a:lnTo>
                  <a:lnTo>
                    <a:pt x="2264862" y="638128"/>
                  </a:lnTo>
                  <a:lnTo>
                    <a:pt x="2406416" y="709031"/>
                  </a:lnTo>
                  <a:lnTo>
                    <a:pt x="2547969" y="709031"/>
                  </a:lnTo>
                  <a:lnTo>
                    <a:pt x="2689523" y="567225"/>
                  </a:lnTo>
                  <a:lnTo>
                    <a:pt x="2831077" y="283612"/>
                  </a:lnTo>
                  <a:lnTo>
                    <a:pt x="2972631" y="638128"/>
                  </a:lnTo>
                  <a:lnTo>
                    <a:pt x="3114185" y="0"/>
                  </a:lnTo>
                  <a:lnTo>
                    <a:pt x="3255739" y="0"/>
                  </a:lnTo>
                  <a:lnTo>
                    <a:pt x="3397293" y="7090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137298"/>
              <a:ext cx="3397293" cy="567225"/>
            </a:xfrm>
            <a:custGeom>
              <a:avLst/>
              <a:pathLst>
                <a:path w="3397293" h="567225">
                  <a:moveTo>
                    <a:pt x="0" y="567225"/>
                  </a:moveTo>
                  <a:lnTo>
                    <a:pt x="141553" y="496322"/>
                  </a:lnTo>
                  <a:lnTo>
                    <a:pt x="283107" y="496322"/>
                  </a:lnTo>
                  <a:lnTo>
                    <a:pt x="424661" y="425418"/>
                  </a:lnTo>
                  <a:lnTo>
                    <a:pt x="566215" y="354515"/>
                  </a:lnTo>
                  <a:lnTo>
                    <a:pt x="707769" y="283612"/>
                  </a:lnTo>
                  <a:lnTo>
                    <a:pt x="849323" y="212709"/>
                  </a:lnTo>
                  <a:lnTo>
                    <a:pt x="990877" y="212709"/>
                  </a:lnTo>
                  <a:lnTo>
                    <a:pt x="1132431" y="141806"/>
                  </a:lnTo>
                  <a:lnTo>
                    <a:pt x="1273984" y="70903"/>
                  </a:lnTo>
                  <a:lnTo>
                    <a:pt x="1415538" y="70903"/>
                  </a:lnTo>
                  <a:lnTo>
                    <a:pt x="1557092" y="70903"/>
                  </a:lnTo>
                  <a:lnTo>
                    <a:pt x="1698646" y="70903"/>
                  </a:lnTo>
                  <a:lnTo>
                    <a:pt x="1840200" y="70903"/>
                  </a:lnTo>
                  <a:lnTo>
                    <a:pt x="1981754" y="70903"/>
                  </a:lnTo>
                  <a:lnTo>
                    <a:pt x="2123308" y="70903"/>
                  </a:lnTo>
                  <a:lnTo>
                    <a:pt x="2264862" y="0"/>
                  </a:lnTo>
                  <a:lnTo>
                    <a:pt x="2406416" y="0"/>
                  </a:lnTo>
                  <a:lnTo>
                    <a:pt x="2547969" y="0"/>
                  </a:lnTo>
                  <a:lnTo>
                    <a:pt x="2689523" y="0"/>
                  </a:lnTo>
                  <a:lnTo>
                    <a:pt x="2831077" y="141806"/>
                  </a:lnTo>
                  <a:lnTo>
                    <a:pt x="2972631" y="212709"/>
                  </a:lnTo>
                  <a:lnTo>
                    <a:pt x="3114185" y="70903"/>
                  </a:lnTo>
                  <a:lnTo>
                    <a:pt x="3255739" y="70903"/>
                  </a:lnTo>
                  <a:lnTo>
                    <a:pt x="3397293" y="70903"/>
                  </a:lnTo>
                </a:path>
              </a:pathLst>
            </a:custGeom>
            <a:ln w="27101" cap="flat">
              <a:solidFill>
                <a:srgbClr val="80BD41">
                  <a:alpha val="100000"/>
                </a:srgbClr>
              </a:solidFill>
              <a:prstDash val="solid"/>
              <a:round/>
            </a:ln>
          </p:spPr>
          <p:txBody>
            <a:bodyPr/>
            <a:lstStyle/>
            <a:p/>
          </p:txBody>
        </p:sp>
        <p:sp>
          <p:nvSpPr>
            <p:cNvPr id="82" name="pl82"/>
            <p:cNvSpPr/>
            <p:nvPr/>
          </p:nvSpPr>
          <p:spPr>
            <a:xfrm>
              <a:off x="5437664" y="2066395"/>
              <a:ext cx="3397293" cy="1701675"/>
            </a:xfrm>
            <a:custGeom>
              <a:avLst/>
              <a:pathLst>
                <a:path w="3397293" h="1701675">
                  <a:moveTo>
                    <a:pt x="0" y="1701675"/>
                  </a:moveTo>
                  <a:lnTo>
                    <a:pt x="141553" y="1701675"/>
                  </a:lnTo>
                  <a:lnTo>
                    <a:pt x="283107" y="1630772"/>
                  </a:lnTo>
                  <a:lnTo>
                    <a:pt x="424661" y="1488966"/>
                  </a:lnTo>
                  <a:lnTo>
                    <a:pt x="566215" y="1276256"/>
                  </a:lnTo>
                  <a:lnTo>
                    <a:pt x="707769" y="1063547"/>
                  </a:lnTo>
                  <a:lnTo>
                    <a:pt x="849323" y="921741"/>
                  </a:lnTo>
                  <a:lnTo>
                    <a:pt x="990877" y="779934"/>
                  </a:lnTo>
                  <a:lnTo>
                    <a:pt x="1132431" y="425418"/>
                  </a:lnTo>
                  <a:lnTo>
                    <a:pt x="1273984" y="141806"/>
                  </a:lnTo>
                  <a:lnTo>
                    <a:pt x="1415538" y="567225"/>
                  </a:lnTo>
                  <a:lnTo>
                    <a:pt x="1557092" y="709031"/>
                  </a:lnTo>
                  <a:lnTo>
                    <a:pt x="1698646" y="992644"/>
                  </a:lnTo>
                  <a:lnTo>
                    <a:pt x="1840200" y="1063547"/>
                  </a:lnTo>
                  <a:lnTo>
                    <a:pt x="1981754" y="779934"/>
                  </a:lnTo>
                  <a:lnTo>
                    <a:pt x="2123308" y="709031"/>
                  </a:lnTo>
                  <a:lnTo>
                    <a:pt x="2264862" y="354515"/>
                  </a:lnTo>
                  <a:lnTo>
                    <a:pt x="2406416" y="283612"/>
                  </a:lnTo>
                  <a:lnTo>
                    <a:pt x="2547969" y="212709"/>
                  </a:lnTo>
                  <a:lnTo>
                    <a:pt x="2689523" y="70903"/>
                  </a:lnTo>
                  <a:lnTo>
                    <a:pt x="2831077" y="212709"/>
                  </a:lnTo>
                  <a:lnTo>
                    <a:pt x="2972631" y="283612"/>
                  </a:lnTo>
                  <a:lnTo>
                    <a:pt x="3114185" y="283612"/>
                  </a:lnTo>
                  <a:lnTo>
                    <a:pt x="3255739" y="70903"/>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13729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70073"/>
              <a:ext cx="3397293" cy="1630772"/>
            </a:xfrm>
            <a:custGeom>
              <a:avLst/>
              <a:pathLst>
                <a:path w="3397293" h="1630772">
                  <a:moveTo>
                    <a:pt x="0" y="1630772"/>
                  </a:moveTo>
                  <a:lnTo>
                    <a:pt x="141553" y="1418063"/>
                  </a:lnTo>
                  <a:lnTo>
                    <a:pt x="283107" y="0"/>
                  </a:lnTo>
                  <a:lnTo>
                    <a:pt x="424661" y="354515"/>
                  </a:lnTo>
                  <a:lnTo>
                    <a:pt x="566215" y="921741"/>
                  </a:lnTo>
                  <a:lnTo>
                    <a:pt x="707769" y="779934"/>
                  </a:lnTo>
                  <a:lnTo>
                    <a:pt x="849323" y="779934"/>
                  </a:lnTo>
                  <a:lnTo>
                    <a:pt x="990877" y="283612"/>
                  </a:lnTo>
                  <a:lnTo>
                    <a:pt x="1132431" y="567225"/>
                  </a:lnTo>
                  <a:lnTo>
                    <a:pt x="1273984" y="1205353"/>
                  </a:lnTo>
                  <a:lnTo>
                    <a:pt x="1415538" y="992644"/>
                  </a:lnTo>
                  <a:lnTo>
                    <a:pt x="1557092" y="354515"/>
                  </a:lnTo>
                  <a:lnTo>
                    <a:pt x="1698646" y="70903"/>
                  </a:lnTo>
                  <a:lnTo>
                    <a:pt x="1840200" y="70903"/>
                  </a:lnTo>
                  <a:lnTo>
                    <a:pt x="1981754" y="70903"/>
                  </a:lnTo>
                  <a:lnTo>
                    <a:pt x="2123308" y="638128"/>
                  </a:lnTo>
                  <a:lnTo>
                    <a:pt x="2264862" y="638128"/>
                  </a:lnTo>
                  <a:lnTo>
                    <a:pt x="2406416" y="709031"/>
                  </a:lnTo>
                  <a:lnTo>
                    <a:pt x="2547969" y="709031"/>
                  </a:lnTo>
                  <a:lnTo>
                    <a:pt x="2689523" y="567225"/>
                  </a:lnTo>
                  <a:lnTo>
                    <a:pt x="2831077" y="283612"/>
                  </a:lnTo>
                  <a:lnTo>
                    <a:pt x="2972631" y="638128"/>
                  </a:lnTo>
                  <a:lnTo>
                    <a:pt x="3114185" y="0"/>
                  </a:lnTo>
                  <a:lnTo>
                    <a:pt x="3255739" y="0"/>
                  </a:lnTo>
                  <a:lnTo>
                    <a:pt x="3397293" y="7090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70073"/>
              <a:ext cx="3397293" cy="1630772"/>
            </a:xfrm>
            <a:custGeom>
              <a:avLst/>
              <a:pathLst>
                <a:path w="3397293" h="1630772">
                  <a:moveTo>
                    <a:pt x="0" y="1630772"/>
                  </a:moveTo>
                  <a:lnTo>
                    <a:pt x="141553" y="1418063"/>
                  </a:lnTo>
                  <a:lnTo>
                    <a:pt x="283107" y="0"/>
                  </a:lnTo>
                  <a:lnTo>
                    <a:pt x="424661" y="354515"/>
                  </a:lnTo>
                  <a:lnTo>
                    <a:pt x="566215" y="921741"/>
                  </a:lnTo>
                  <a:lnTo>
                    <a:pt x="707769" y="779934"/>
                  </a:lnTo>
                  <a:lnTo>
                    <a:pt x="849323" y="779934"/>
                  </a:lnTo>
                  <a:lnTo>
                    <a:pt x="990877" y="283612"/>
                  </a:lnTo>
                  <a:lnTo>
                    <a:pt x="1132431" y="567225"/>
                  </a:lnTo>
                  <a:lnTo>
                    <a:pt x="1273984" y="1205353"/>
                  </a:lnTo>
                  <a:lnTo>
                    <a:pt x="1415538" y="992644"/>
                  </a:lnTo>
                  <a:lnTo>
                    <a:pt x="1557092" y="354515"/>
                  </a:lnTo>
                  <a:lnTo>
                    <a:pt x="1698646" y="70903"/>
                  </a:lnTo>
                  <a:lnTo>
                    <a:pt x="1840200" y="70903"/>
                  </a:lnTo>
                  <a:lnTo>
                    <a:pt x="1981754" y="70903"/>
                  </a:lnTo>
                  <a:lnTo>
                    <a:pt x="2123308" y="638128"/>
                  </a:lnTo>
                  <a:lnTo>
                    <a:pt x="2264862" y="638128"/>
                  </a:lnTo>
                  <a:lnTo>
                    <a:pt x="2406416" y="709031"/>
                  </a:lnTo>
                  <a:lnTo>
                    <a:pt x="2547969" y="709031"/>
                  </a:lnTo>
                  <a:lnTo>
                    <a:pt x="2689523" y="567225"/>
                  </a:lnTo>
                  <a:lnTo>
                    <a:pt x="2831077" y="283612"/>
                  </a:lnTo>
                  <a:lnTo>
                    <a:pt x="2972631" y="638128"/>
                  </a:lnTo>
                  <a:lnTo>
                    <a:pt x="3114185" y="0"/>
                  </a:lnTo>
                  <a:lnTo>
                    <a:pt x="3255739" y="0"/>
                  </a:lnTo>
                  <a:lnTo>
                    <a:pt x="3397293" y="70903"/>
                  </a:lnTo>
                </a:path>
              </a:pathLst>
            </a:custGeom>
            <a:ln w="27101" cap="flat">
              <a:solidFill>
                <a:srgbClr val="0058AB">
                  <a:alpha val="100000"/>
                </a:srgbClr>
              </a:solidFill>
              <a:prstDash val="solid"/>
              <a:round/>
            </a:ln>
          </p:spPr>
          <p:txBody>
            <a:bodyPr/>
            <a:lstStyle/>
            <a:p/>
          </p:txBody>
        </p:sp>
        <p:sp>
          <p:nvSpPr>
            <p:cNvPr id="86" name="tx86"/>
            <p:cNvSpPr/>
            <p:nvPr/>
          </p:nvSpPr>
          <p:spPr>
            <a:xfrm>
              <a:off x="8902429" y="21690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877160" y="20272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8" name="tx88"/>
            <p:cNvSpPr/>
            <p:nvPr/>
          </p:nvSpPr>
          <p:spPr>
            <a:xfrm>
              <a:off x="5003259" y="35032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9" name="tx89"/>
            <p:cNvSpPr/>
            <p:nvPr/>
          </p:nvSpPr>
          <p:spPr>
            <a:xfrm>
              <a:off x="5003259" y="27942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127474" y="20851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5049780" y="13761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49780" y="6671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3" name="tx9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01" name="pl101"/>
            <p:cNvSpPr/>
            <p:nvPr/>
          </p:nvSpPr>
          <p:spPr>
            <a:xfrm>
              <a:off x="591365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591365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92454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68699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180759" y="472964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Mauritanie</a:t>
              </a:r>
            </a:p>
          </p:txBody>
        </p:sp>
        <p:sp>
          <p:nvSpPr>
            <p:cNvPr id="106" name="tx106"/>
            <p:cNvSpPr/>
            <p:nvPr/>
          </p:nvSpPr>
          <p:spPr>
            <a:xfrm>
              <a:off x="719164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954099"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8" name="tx108"/>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09" name="pl109"/>
            <p:cNvSpPr/>
            <p:nvPr/>
          </p:nvSpPr>
          <p:spPr>
            <a:xfrm>
              <a:off x="228882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23212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617542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811871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26047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0377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14706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710248"/>
              <a:ext cx="7321564" cy="145351"/>
            </a:xfrm>
            <a:prstGeom prst="rect">
              <a:avLst/>
            </a:prstGeom>
            <a:solidFill>
              <a:srgbClr val="1CABE2">
                <a:alpha val="80000"/>
              </a:srgbClr>
            </a:solidFill>
          </p:spPr>
          <p:txBody>
            <a:bodyPr/>
            <a:lstStyle/>
            <a:p/>
          </p:txBody>
        </p:sp>
        <p:sp>
          <p:nvSpPr>
            <p:cNvPr id="121" name="rc121"/>
            <p:cNvSpPr/>
            <p:nvPr/>
          </p:nvSpPr>
          <p:spPr>
            <a:xfrm>
              <a:off x="1317178" y="5528559"/>
              <a:ext cx="2616066" cy="145351"/>
            </a:xfrm>
            <a:prstGeom prst="rect">
              <a:avLst/>
            </a:prstGeom>
            <a:solidFill>
              <a:srgbClr val="1CABE2">
                <a:alpha val="80000"/>
              </a:srgbClr>
            </a:solidFill>
          </p:spPr>
          <p:txBody>
            <a:bodyPr/>
            <a:lstStyle/>
            <a:p/>
          </p:txBody>
        </p:sp>
        <p:sp>
          <p:nvSpPr>
            <p:cNvPr id="122" name="rc122"/>
            <p:cNvSpPr/>
            <p:nvPr/>
          </p:nvSpPr>
          <p:spPr>
            <a:xfrm>
              <a:off x="1317178" y="5346869"/>
              <a:ext cx="3330033" cy="145351"/>
            </a:xfrm>
            <a:prstGeom prst="rect">
              <a:avLst/>
            </a:prstGeom>
            <a:solidFill>
              <a:srgbClr val="1CABE2">
                <a:alpha val="80000"/>
              </a:srgbClr>
            </a:solidFill>
          </p:spPr>
          <p:txBody>
            <a:bodyPr/>
            <a:lstStyle/>
            <a:p/>
          </p:txBody>
        </p:sp>
        <p:sp>
          <p:nvSpPr>
            <p:cNvPr id="123" name="tx12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2910884"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28" name="tx128"/>
            <p:cNvSpPr/>
            <p:nvPr/>
          </p:nvSpPr>
          <p:spPr>
            <a:xfrm>
              <a:off x="477648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29" name="tx129"/>
            <p:cNvSpPr/>
            <p:nvPr/>
          </p:nvSpPr>
          <p:spPr>
            <a:xfrm>
              <a:off x="671978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0" name="tx130"/>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31" name="tx131"/>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2" name="tx132"/>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33" name="tx133"/>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en Mauritanie (95%) était supérieure de 6 points de pourcentage à la moyenne mondiale (89%) et de 14 points de pourcentage à la moyenne de l'ensemble des pays du site WCAR (81%).
La couverture nationale en DTP1 était supérieure de 7 points de pourcentage à celle de 2019 (88%).
Cela équivaut à 9 000 enfants recevant une dose zéro en 2024, contre 19 000 enfants recevant une dose zéro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0083CF">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la Mauritanie se classera au 19e rang sur 24 pays pour la plus faible couverture en DTC1 (sur la base des rangs ex æquo).
La Mauritanie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F26A21">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la Mauritanie se classait au 16e rang sur 24 pays avec 21 000 enfants à dose zéro.
En 2024, la Mauritanie est classée 22e sur 24 pays avec 9 000 enfants zéro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4658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5824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6990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28156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740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5241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6407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77573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4267296"/>
              <a:ext cx="203168" cy="473453"/>
            </a:xfrm>
            <a:prstGeom prst="rect">
              <a:avLst/>
            </a:prstGeom>
            <a:solidFill>
              <a:srgbClr val="80BD41">
                <a:alpha val="100000"/>
              </a:srgbClr>
            </a:solidFill>
          </p:spPr>
          <p:txBody>
            <a:bodyPr/>
            <a:lstStyle/>
            <a:p/>
          </p:txBody>
        </p:sp>
        <p:sp>
          <p:nvSpPr>
            <p:cNvPr id="26" name="rc26"/>
            <p:cNvSpPr/>
            <p:nvPr/>
          </p:nvSpPr>
          <p:spPr>
            <a:xfrm>
              <a:off x="1332670" y="3812414"/>
              <a:ext cx="203168" cy="250652"/>
            </a:xfrm>
            <a:prstGeom prst="rect">
              <a:avLst/>
            </a:prstGeom>
            <a:solidFill>
              <a:srgbClr val="0058AB">
                <a:alpha val="100000"/>
              </a:srgbClr>
            </a:solidFill>
          </p:spPr>
          <p:txBody>
            <a:bodyPr/>
            <a:lstStyle/>
            <a:p/>
          </p:txBody>
        </p:sp>
        <p:sp>
          <p:nvSpPr>
            <p:cNvPr id="27" name="rc27"/>
            <p:cNvSpPr/>
            <p:nvPr/>
          </p:nvSpPr>
          <p:spPr>
            <a:xfrm>
              <a:off x="1332670" y="4063066"/>
              <a:ext cx="203168" cy="204230"/>
            </a:xfrm>
            <a:prstGeom prst="rect">
              <a:avLst/>
            </a:prstGeom>
            <a:solidFill>
              <a:srgbClr val="1CABE2">
                <a:alpha val="100000"/>
              </a:srgbClr>
            </a:solidFill>
          </p:spPr>
          <p:txBody>
            <a:bodyPr/>
            <a:lstStyle/>
            <a:p/>
          </p:txBody>
        </p:sp>
        <p:sp>
          <p:nvSpPr>
            <p:cNvPr id="28" name="rc28"/>
            <p:cNvSpPr/>
            <p:nvPr/>
          </p:nvSpPr>
          <p:spPr>
            <a:xfrm>
              <a:off x="1558413" y="4024709"/>
              <a:ext cx="203168" cy="716040"/>
            </a:xfrm>
            <a:prstGeom prst="rect">
              <a:avLst/>
            </a:prstGeom>
            <a:solidFill>
              <a:srgbClr val="80BD41">
                <a:alpha val="100000"/>
              </a:srgbClr>
            </a:solidFill>
          </p:spPr>
          <p:txBody>
            <a:bodyPr/>
            <a:lstStyle/>
            <a:p/>
          </p:txBody>
        </p:sp>
        <p:sp>
          <p:nvSpPr>
            <p:cNvPr id="29" name="rc29"/>
            <p:cNvSpPr/>
            <p:nvPr/>
          </p:nvSpPr>
          <p:spPr>
            <a:xfrm>
              <a:off x="1558413" y="3786035"/>
              <a:ext cx="203168" cy="229136"/>
            </a:xfrm>
            <a:prstGeom prst="rect">
              <a:avLst/>
            </a:prstGeom>
            <a:solidFill>
              <a:srgbClr val="0058AB">
                <a:alpha val="100000"/>
              </a:srgbClr>
            </a:solidFill>
          </p:spPr>
          <p:txBody>
            <a:bodyPr/>
            <a:lstStyle/>
            <a:p/>
          </p:txBody>
        </p:sp>
        <p:sp>
          <p:nvSpPr>
            <p:cNvPr id="30" name="rc30"/>
            <p:cNvSpPr/>
            <p:nvPr/>
          </p:nvSpPr>
          <p:spPr>
            <a:xfrm>
              <a:off x="1558413" y="4015171"/>
              <a:ext cx="203168" cy="9537"/>
            </a:xfrm>
            <a:prstGeom prst="rect">
              <a:avLst/>
            </a:prstGeom>
            <a:solidFill>
              <a:srgbClr val="1CABE2">
                <a:alpha val="100000"/>
              </a:srgbClr>
            </a:solidFill>
          </p:spPr>
          <p:txBody>
            <a:bodyPr/>
            <a:lstStyle/>
            <a:p/>
          </p:txBody>
        </p:sp>
        <p:sp>
          <p:nvSpPr>
            <p:cNvPr id="31" name="rc31"/>
            <p:cNvSpPr/>
            <p:nvPr/>
          </p:nvSpPr>
          <p:spPr>
            <a:xfrm>
              <a:off x="1784155" y="3873552"/>
              <a:ext cx="203168" cy="867197"/>
            </a:xfrm>
            <a:prstGeom prst="rect">
              <a:avLst/>
            </a:prstGeom>
            <a:solidFill>
              <a:srgbClr val="80BD41">
                <a:alpha val="100000"/>
              </a:srgbClr>
            </a:solidFill>
          </p:spPr>
          <p:txBody>
            <a:bodyPr/>
            <a:lstStyle/>
            <a:p/>
          </p:txBody>
        </p:sp>
        <p:sp>
          <p:nvSpPr>
            <p:cNvPr id="32" name="rc32"/>
            <p:cNvSpPr/>
            <p:nvPr/>
          </p:nvSpPr>
          <p:spPr>
            <a:xfrm>
              <a:off x="1784155" y="3766367"/>
              <a:ext cx="203168" cy="38980"/>
            </a:xfrm>
            <a:prstGeom prst="rect">
              <a:avLst/>
            </a:prstGeom>
            <a:solidFill>
              <a:srgbClr val="0058AB">
                <a:alpha val="100000"/>
              </a:srgbClr>
            </a:solidFill>
          </p:spPr>
          <p:txBody>
            <a:bodyPr/>
            <a:lstStyle/>
            <a:p/>
          </p:txBody>
        </p:sp>
        <p:sp>
          <p:nvSpPr>
            <p:cNvPr id="33" name="rc33"/>
            <p:cNvSpPr/>
            <p:nvPr/>
          </p:nvSpPr>
          <p:spPr>
            <a:xfrm>
              <a:off x="1784155" y="3805347"/>
              <a:ext cx="203168" cy="68205"/>
            </a:xfrm>
            <a:prstGeom prst="rect">
              <a:avLst/>
            </a:prstGeom>
            <a:solidFill>
              <a:srgbClr val="1CABE2">
                <a:alpha val="100000"/>
              </a:srgbClr>
            </a:solidFill>
          </p:spPr>
          <p:txBody>
            <a:bodyPr/>
            <a:lstStyle/>
            <a:p/>
          </p:txBody>
        </p:sp>
        <p:sp>
          <p:nvSpPr>
            <p:cNvPr id="34" name="rc34"/>
            <p:cNvSpPr/>
            <p:nvPr/>
          </p:nvSpPr>
          <p:spPr>
            <a:xfrm>
              <a:off x="2009898" y="3980520"/>
              <a:ext cx="203168" cy="760229"/>
            </a:xfrm>
            <a:prstGeom prst="rect">
              <a:avLst/>
            </a:prstGeom>
            <a:solidFill>
              <a:srgbClr val="80BD41">
                <a:alpha val="100000"/>
              </a:srgbClr>
            </a:solidFill>
          </p:spPr>
          <p:txBody>
            <a:bodyPr/>
            <a:lstStyle/>
            <a:p/>
          </p:txBody>
        </p:sp>
        <p:sp>
          <p:nvSpPr>
            <p:cNvPr id="35" name="rc35"/>
            <p:cNvSpPr/>
            <p:nvPr/>
          </p:nvSpPr>
          <p:spPr>
            <a:xfrm>
              <a:off x="2009898" y="3740443"/>
              <a:ext cx="203168" cy="90027"/>
            </a:xfrm>
            <a:prstGeom prst="rect">
              <a:avLst/>
            </a:prstGeom>
            <a:solidFill>
              <a:srgbClr val="0058AB">
                <a:alpha val="100000"/>
              </a:srgbClr>
            </a:solidFill>
          </p:spPr>
          <p:txBody>
            <a:bodyPr/>
            <a:lstStyle/>
            <a:p/>
          </p:txBody>
        </p:sp>
        <p:sp>
          <p:nvSpPr>
            <p:cNvPr id="36" name="rc36"/>
            <p:cNvSpPr/>
            <p:nvPr/>
          </p:nvSpPr>
          <p:spPr>
            <a:xfrm>
              <a:off x="2009898" y="3830471"/>
              <a:ext cx="203168" cy="150049"/>
            </a:xfrm>
            <a:prstGeom prst="rect">
              <a:avLst/>
            </a:prstGeom>
            <a:solidFill>
              <a:srgbClr val="1CABE2">
                <a:alpha val="100000"/>
              </a:srgbClr>
            </a:solidFill>
          </p:spPr>
          <p:txBody>
            <a:bodyPr/>
            <a:lstStyle/>
            <a:p/>
          </p:txBody>
        </p:sp>
        <p:sp>
          <p:nvSpPr>
            <p:cNvPr id="37" name="rc37"/>
            <p:cNvSpPr/>
            <p:nvPr/>
          </p:nvSpPr>
          <p:spPr>
            <a:xfrm>
              <a:off x="2235640" y="4015646"/>
              <a:ext cx="203168" cy="725103"/>
            </a:xfrm>
            <a:prstGeom prst="rect">
              <a:avLst/>
            </a:prstGeom>
            <a:solidFill>
              <a:srgbClr val="80BD41">
                <a:alpha val="100000"/>
              </a:srgbClr>
            </a:solidFill>
          </p:spPr>
          <p:txBody>
            <a:bodyPr/>
            <a:lstStyle/>
            <a:p/>
          </p:txBody>
        </p:sp>
        <p:sp>
          <p:nvSpPr>
            <p:cNvPr id="38" name="rc38"/>
            <p:cNvSpPr/>
            <p:nvPr/>
          </p:nvSpPr>
          <p:spPr>
            <a:xfrm>
              <a:off x="2235640" y="3704893"/>
              <a:ext cx="203168" cy="176092"/>
            </a:xfrm>
            <a:prstGeom prst="rect">
              <a:avLst/>
            </a:prstGeom>
            <a:solidFill>
              <a:srgbClr val="0058AB">
                <a:alpha val="100000"/>
              </a:srgbClr>
            </a:solidFill>
          </p:spPr>
          <p:txBody>
            <a:bodyPr/>
            <a:lstStyle/>
            <a:p/>
          </p:txBody>
        </p:sp>
        <p:sp>
          <p:nvSpPr>
            <p:cNvPr id="39" name="rc39"/>
            <p:cNvSpPr/>
            <p:nvPr/>
          </p:nvSpPr>
          <p:spPr>
            <a:xfrm>
              <a:off x="2235640" y="3880985"/>
              <a:ext cx="203168" cy="134661"/>
            </a:xfrm>
            <a:prstGeom prst="rect">
              <a:avLst/>
            </a:prstGeom>
            <a:solidFill>
              <a:srgbClr val="1CABE2">
                <a:alpha val="100000"/>
              </a:srgbClr>
            </a:solidFill>
          </p:spPr>
          <p:txBody>
            <a:bodyPr/>
            <a:lstStyle/>
            <a:p/>
          </p:txBody>
        </p:sp>
        <p:sp>
          <p:nvSpPr>
            <p:cNvPr id="40" name="rc40"/>
            <p:cNvSpPr/>
            <p:nvPr/>
          </p:nvSpPr>
          <p:spPr>
            <a:xfrm>
              <a:off x="2461382" y="3982615"/>
              <a:ext cx="203168" cy="758134"/>
            </a:xfrm>
            <a:prstGeom prst="rect">
              <a:avLst/>
            </a:prstGeom>
            <a:solidFill>
              <a:srgbClr val="80BD41">
                <a:alpha val="100000"/>
              </a:srgbClr>
            </a:solidFill>
          </p:spPr>
          <p:txBody>
            <a:bodyPr/>
            <a:lstStyle/>
            <a:p/>
          </p:txBody>
        </p:sp>
        <p:sp>
          <p:nvSpPr>
            <p:cNvPr id="41" name="rc41"/>
            <p:cNvSpPr/>
            <p:nvPr/>
          </p:nvSpPr>
          <p:spPr>
            <a:xfrm>
              <a:off x="2461382" y="3672959"/>
              <a:ext cx="203168" cy="160169"/>
            </a:xfrm>
            <a:prstGeom prst="rect">
              <a:avLst/>
            </a:prstGeom>
            <a:solidFill>
              <a:srgbClr val="0058AB">
                <a:alpha val="100000"/>
              </a:srgbClr>
            </a:solidFill>
          </p:spPr>
          <p:txBody>
            <a:bodyPr/>
            <a:lstStyle/>
            <a:p/>
          </p:txBody>
        </p:sp>
        <p:sp>
          <p:nvSpPr>
            <p:cNvPr id="42" name="rc42"/>
            <p:cNvSpPr/>
            <p:nvPr/>
          </p:nvSpPr>
          <p:spPr>
            <a:xfrm>
              <a:off x="2461382" y="3833129"/>
              <a:ext cx="203168" cy="149486"/>
            </a:xfrm>
            <a:prstGeom prst="rect">
              <a:avLst/>
            </a:prstGeom>
            <a:solidFill>
              <a:srgbClr val="1CABE2">
                <a:alpha val="100000"/>
              </a:srgbClr>
            </a:solidFill>
          </p:spPr>
          <p:txBody>
            <a:bodyPr/>
            <a:lstStyle/>
            <a:p/>
          </p:txBody>
        </p:sp>
        <p:sp>
          <p:nvSpPr>
            <p:cNvPr id="43" name="rc43"/>
            <p:cNvSpPr/>
            <p:nvPr/>
          </p:nvSpPr>
          <p:spPr>
            <a:xfrm>
              <a:off x="2687125" y="3988545"/>
              <a:ext cx="203168" cy="752204"/>
            </a:xfrm>
            <a:prstGeom prst="rect">
              <a:avLst/>
            </a:prstGeom>
            <a:solidFill>
              <a:srgbClr val="80BD41">
                <a:alpha val="100000"/>
              </a:srgbClr>
            </a:solidFill>
          </p:spPr>
          <p:txBody>
            <a:bodyPr/>
            <a:lstStyle/>
            <a:p/>
          </p:txBody>
        </p:sp>
        <p:sp>
          <p:nvSpPr>
            <p:cNvPr id="44" name="rc44"/>
            <p:cNvSpPr/>
            <p:nvPr/>
          </p:nvSpPr>
          <p:spPr>
            <a:xfrm>
              <a:off x="2687125" y="3634562"/>
              <a:ext cx="203168" cy="165932"/>
            </a:xfrm>
            <a:prstGeom prst="rect">
              <a:avLst/>
            </a:prstGeom>
            <a:solidFill>
              <a:srgbClr val="0058AB">
                <a:alpha val="100000"/>
              </a:srgbClr>
            </a:solidFill>
          </p:spPr>
          <p:txBody>
            <a:bodyPr/>
            <a:lstStyle/>
            <a:p/>
          </p:txBody>
        </p:sp>
        <p:sp>
          <p:nvSpPr>
            <p:cNvPr id="45" name="rc45"/>
            <p:cNvSpPr/>
            <p:nvPr/>
          </p:nvSpPr>
          <p:spPr>
            <a:xfrm>
              <a:off x="2687125" y="3800494"/>
              <a:ext cx="203168" cy="188051"/>
            </a:xfrm>
            <a:prstGeom prst="rect">
              <a:avLst/>
            </a:prstGeom>
            <a:solidFill>
              <a:srgbClr val="1CABE2">
                <a:alpha val="100000"/>
              </a:srgbClr>
            </a:solidFill>
          </p:spPr>
          <p:txBody>
            <a:bodyPr/>
            <a:lstStyle/>
            <a:p/>
          </p:txBody>
        </p:sp>
        <p:sp>
          <p:nvSpPr>
            <p:cNvPr id="46" name="rc46"/>
            <p:cNvSpPr/>
            <p:nvPr/>
          </p:nvSpPr>
          <p:spPr>
            <a:xfrm>
              <a:off x="2912867" y="3881706"/>
              <a:ext cx="203168" cy="859043"/>
            </a:xfrm>
            <a:prstGeom prst="rect">
              <a:avLst/>
            </a:prstGeom>
            <a:solidFill>
              <a:srgbClr val="80BD41">
                <a:alpha val="100000"/>
              </a:srgbClr>
            </a:solidFill>
          </p:spPr>
          <p:txBody>
            <a:bodyPr/>
            <a:lstStyle/>
            <a:p/>
          </p:txBody>
        </p:sp>
        <p:sp>
          <p:nvSpPr>
            <p:cNvPr id="47" name="rc47"/>
            <p:cNvSpPr/>
            <p:nvPr/>
          </p:nvSpPr>
          <p:spPr>
            <a:xfrm>
              <a:off x="2912867" y="3595355"/>
              <a:ext cx="203168" cy="91628"/>
            </a:xfrm>
            <a:prstGeom prst="rect">
              <a:avLst/>
            </a:prstGeom>
            <a:solidFill>
              <a:srgbClr val="0058AB">
                <a:alpha val="100000"/>
              </a:srgbClr>
            </a:solidFill>
          </p:spPr>
          <p:txBody>
            <a:bodyPr/>
            <a:lstStyle/>
            <a:p/>
          </p:txBody>
        </p:sp>
        <p:sp>
          <p:nvSpPr>
            <p:cNvPr id="48" name="rc48"/>
            <p:cNvSpPr/>
            <p:nvPr/>
          </p:nvSpPr>
          <p:spPr>
            <a:xfrm>
              <a:off x="2912867" y="3686984"/>
              <a:ext cx="203168" cy="194722"/>
            </a:xfrm>
            <a:prstGeom prst="rect">
              <a:avLst/>
            </a:prstGeom>
            <a:solidFill>
              <a:srgbClr val="1CABE2">
                <a:alpha val="100000"/>
              </a:srgbClr>
            </a:solidFill>
          </p:spPr>
          <p:txBody>
            <a:bodyPr/>
            <a:lstStyle/>
            <a:p/>
          </p:txBody>
        </p:sp>
        <p:sp>
          <p:nvSpPr>
            <p:cNvPr id="49" name="rc49"/>
            <p:cNvSpPr/>
            <p:nvPr/>
          </p:nvSpPr>
          <p:spPr>
            <a:xfrm>
              <a:off x="3138609" y="3866436"/>
              <a:ext cx="203168" cy="874313"/>
            </a:xfrm>
            <a:prstGeom prst="rect">
              <a:avLst/>
            </a:prstGeom>
            <a:solidFill>
              <a:srgbClr val="80BD41">
                <a:alpha val="100000"/>
              </a:srgbClr>
            </a:solidFill>
          </p:spPr>
          <p:txBody>
            <a:bodyPr/>
            <a:lstStyle/>
            <a:p/>
          </p:txBody>
        </p:sp>
        <p:sp>
          <p:nvSpPr>
            <p:cNvPr id="50" name="rc50"/>
            <p:cNvSpPr/>
            <p:nvPr/>
          </p:nvSpPr>
          <p:spPr>
            <a:xfrm>
              <a:off x="3138609" y="3559251"/>
              <a:ext cx="203168" cy="141777"/>
            </a:xfrm>
            <a:prstGeom prst="rect">
              <a:avLst/>
            </a:prstGeom>
            <a:solidFill>
              <a:srgbClr val="0058AB">
                <a:alpha val="100000"/>
              </a:srgbClr>
            </a:solidFill>
          </p:spPr>
          <p:txBody>
            <a:bodyPr/>
            <a:lstStyle/>
            <a:p/>
          </p:txBody>
        </p:sp>
        <p:sp>
          <p:nvSpPr>
            <p:cNvPr id="51" name="rc51"/>
            <p:cNvSpPr/>
            <p:nvPr/>
          </p:nvSpPr>
          <p:spPr>
            <a:xfrm>
              <a:off x="3138609" y="3701028"/>
              <a:ext cx="203168" cy="165408"/>
            </a:xfrm>
            <a:prstGeom prst="rect">
              <a:avLst/>
            </a:prstGeom>
            <a:solidFill>
              <a:srgbClr val="1CABE2">
                <a:alpha val="100000"/>
              </a:srgbClr>
            </a:solidFill>
          </p:spPr>
          <p:txBody>
            <a:bodyPr/>
            <a:lstStyle/>
            <a:p/>
          </p:txBody>
        </p:sp>
        <p:sp>
          <p:nvSpPr>
            <p:cNvPr id="52" name="rc52"/>
            <p:cNvSpPr/>
            <p:nvPr/>
          </p:nvSpPr>
          <p:spPr>
            <a:xfrm>
              <a:off x="3364352" y="3960961"/>
              <a:ext cx="203168" cy="779788"/>
            </a:xfrm>
            <a:prstGeom prst="rect">
              <a:avLst/>
            </a:prstGeom>
            <a:solidFill>
              <a:srgbClr val="80BD41">
                <a:alpha val="100000"/>
              </a:srgbClr>
            </a:solidFill>
          </p:spPr>
          <p:txBody>
            <a:bodyPr/>
            <a:lstStyle/>
            <a:p/>
          </p:txBody>
        </p:sp>
        <p:sp>
          <p:nvSpPr>
            <p:cNvPr id="53" name="rc53"/>
            <p:cNvSpPr/>
            <p:nvPr/>
          </p:nvSpPr>
          <p:spPr>
            <a:xfrm>
              <a:off x="3364352" y="3522337"/>
              <a:ext cx="203168" cy="255870"/>
            </a:xfrm>
            <a:prstGeom prst="rect">
              <a:avLst/>
            </a:prstGeom>
            <a:solidFill>
              <a:srgbClr val="0058AB">
                <a:alpha val="100000"/>
              </a:srgbClr>
            </a:solidFill>
          </p:spPr>
          <p:txBody>
            <a:bodyPr/>
            <a:lstStyle/>
            <a:p/>
          </p:txBody>
        </p:sp>
        <p:sp>
          <p:nvSpPr>
            <p:cNvPr id="54" name="rc54"/>
            <p:cNvSpPr/>
            <p:nvPr/>
          </p:nvSpPr>
          <p:spPr>
            <a:xfrm>
              <a:off x="3364352" y="3778207"/>
              <a:ext cx="203168" cy="182753"/>
            </a:xfrm>
            <a:prstGeom prst="rect">
              <a:avLst/>
            </a:prstGeom>
            <a:solidFill>
              <a:srgbClr val="1CABE2">
                <a:alpha val="100000"/>
              </a:srgbClr>
            </a:solidFill>
          </p:spPr>
          <p:txBody>
            <a:bodyPr/>
            <a:lstStyle/>
            <a:p/>
          </p:txBody>
        </p:sp>
        <p:sp>
          <p:nvSpPr>
            <p:cNvPr id="55" name="rc55"/>
            <p:cNvSpPr/>
            <p:nvPr/>
          </p:nvSpPr>
          <p:spPr>
            <a:xfrm>
              <a:off x="3590094" y="3936173"/>
              <a:ext cx="203168" cy="804576"/>
            </a:xfrm>
            <a:prstGeom prst="rect">
              <a:avLst/>
            </a:prstGeom>
            <a:solidFill>
              <a:srgbClr val="80BD41">
                <a:alpha val="100000"/>
              </a:srgbClr>
            </a:solidFill>
          </p:spPr>
          <p:txBody>
            <a:bodyPr/>
            <a:lstStyle/>
            <a:p/>
          </p:txBody>
        </p:sp>
        <p:sp>
          <p:nvSpPr>
            <p:cNvPr id="56" name="rc56"/>
            <p:cNvSpPr/>
            <p:nvPr/>
          </p:nvSpPr>
          <p:spPr>
            <a:xfrm>
              <a:off x="3590094" y="3483594"/>
              <a:ext cx="203168" cy="226289"/>
            </a:xfrm>
            <a:prstGeom prst="rect">
              <a:avLst/>
            </a:prstGeom>
            <a:solidFill>
              <a:srgbClr val="0058AB">
                <a:alpha val="100000"/>
              </a:srgbClr>
            </a:solidFill>
          </p:spPr>
          <p:txBody>
            <a:bodyPr/>
            <a:lstStyle/>
            <a:p/>
          </p:txBody>
        </p:sp>
        <p:sp>
          <p:nvSpPr>
            <p:cNvPr id="57" name="rc57"/>
            <p:cNvSpPr/>
            <p:nvPr/>
          </p:nvSpPr>
          <p:spPr>
            <a:xfrm>
              <a:off x="3590094" y="3709884"/>
              <a:ext cx="203168" cy="226289"/>
            </a:xfrm>
            <a:prstGeom prst="rect">
              <a:avLst/>
            </a:prstGeom>
            <a:solidFill>
              <a:srgbClr val="1CABE2">
                <a:alpha val="100000"/>
              </a:srgbClr>
            </a:solidFill>
          </p:spPr>
          <p:txBody>
            <a:bodyPr/>
            <a:lstStyle/>
            <a:p/>
          </p:txBody>
        </p:sp>
        <p:sp>
          <p:nvSpPr>
            <p:cNvPr id="58" name="rc58"/>
            <p:cNvSpPr/>
            <p:nvPr/>
          </p:nvSpPr>
          <p:spPr>
            <a:xfrm>
              <a:off x="3815836" y="3765804"/>
              <a:ext cx="203168" cy="974945"/>
            </a:xfrm>
            <a:prstGeom prst="rect">
              <a:avLst/>
            </a:prstGeom>
            <a:solidFill>
              <a:srgbClr val="80BD41">
                <a:alpha val="100000"/>
              </a:srgbClr>
            </a:solidFill>
          </p:spPr>
          <p:txBody>
            <a:bodyPr/>
            <a:lstStyle/>
            <a:p/>
          </p:txBody>
        </p:sp>
        <p:sp>
          <p:nvSpPr>
            <p:cNvPr id="59" name="rc59"/>
            <p:cNvSpPr/>
            <p:nvPr/>
          </p:nvSpPr>
          <p:spPr>
            <a:xfrm>
              <a:off x="3815836" y="3440829"/>
              <a:ext cx="203168" cy="116989"/>
            </a:xfrm>
            <a:prstGeom prst="rect">
              <a:avLst/>
            </a:prstGeom>
            <a:solidFill>
              <a:srgbClr val="0058AB">
                <a:alpha val="100000"/>
              </a:srgbClr>
            </a:solidFill>
          </p:spPr>
          <p:txBody>
            <a:bodyPr/>
            <a:lstStyle/>
            <a:p/>
          </p:txBody>
        </p:sp>
        <p:sp>
          <p:nvSpPr>
            <p:cNvPr id="60" name="rc60"/>
            <p:cNvSpPr/>
            <p:nvPr/>
          </p:nvSpPr>
          <p:spPr>
            <a:xfrm>
              <a:off x="3815836" y="3557818"/>
              <a:ext cx="203168" cy="207985"/>
            </a:xfrm>
            <a:prstGeom prst="rect">
              <a:avLst/>
            </a:prstGeom>
            <a:solidFill>
              <a:srgbClr val="1CABE2">
                <a:alpha val="100000"/>
              </a:srgbClr>
            </a:solidFill>
          </p:spPr>
          <p:txBody>
            <a:bodyPr/>
            <a:lstStyle/>
            <a:p/>
          </p:txBody>
        </p:sp>
        <p:sp>
          <p:nvSpPr>
            <p:cNvPr id="61" name="rc61"/>
            <p:cNvSpPr/>
            <p:nvPr/>
          </p:nvSpPr>
          <p:spPr>
            <a:xfrm>
              <a:off x="4041579" y="3670953"/>
              <a:ext cx="203168" cy="1069796"/>
            </a:xfrm>
            <a:prstGeom prst="rect">
              <a:avLst/>
            </a:prstGeom>
            <a:solidFill>
              <a:srgbClr val="80BD41">
                <a:alpha val="100000"/>
              </a:srgbClr>
            </a:solidFill>
          </p:spPr>
          <p:txBody>
            <a:bodyPr/>
            <a:lstStyle/>
            <a:p/>
          </p:txBody>
        </p:sp>
        <p:sp>
          <p:nvSpPr>
            <p:cNvPr id="62" name="rc62"/>
            <p:cNvSpPr/>
            <p:nvPr/>
          </p:nvSpPr>
          <p:spPr>
            <a:xfrm>
              <a:off x="4041579" y="3403509"/>
              <a:ext cx="203168" cy="66861"/>
            </a:xfrm>
            <a:prstGeom prst="rect">
              <a:avLst/>
            </a:prstGeom>
            <a:solidFill>
              <a:srgbClr val="0058AB">
                <a:alpha val="100000"/>
              </a:srgbClr>
            </a:solidFill>
          </p:spPr>
          <p:txBody>
            <a:bodyPr/>
            <a:lstStyle/>
            <a:p/>
          </p:txBody>
        </p:sp>
        <p:sp>
          <p:nvSpPr>
            <p:cNvPr id="63" name="rc63"/>
            <p:cNvSpPr/>
            <p:nvPr/>
          </p:nvSpPr>
          <p:spPr>
            <a:xfrm>
              <a:off x="4041579" y="3470370"/>
              <a:ext cx="203168" cy="200583"/>
            </a:xfrm>
            <a:prstGeom prst="rect">
              <a:avLst/>
            </a:prstGeom>
            <a:solidFill>
              <a:srgbClr val="1CABE2">
                <a:alpha val="100000"/>
              </a:srgbClr>
            </a:solidFill>
          </p:spPr>
          <p:txBody>
            <a:bodyPr/>
            <a:lstStyle/>
            <a:p/>
          </p:txBody>
        </p:sp>
        <p:sp>
          <p:nvSpPr>
            <p:cNvPr id="64" name="rc64"/>
            <p:cNvSpPr/>
            <p:nvPr/>
          </p:nvSpPr>
          <p:spPr>
            <a:xfrm>
              <a:off x="4267321" y="3642588"/>
              <a:ext cx="203168" cy="1098161"/>
            </a:xfrm>
            <a:prstGeom prst="rect">
              <a:avLst/>
            </a:prstGeom>
            <a:solidFill>
              <a:srgbClr val="80BD41">
                <a:alpha val="100000"/>
              </a:srgbClr>
            </a:solidFill>
          </p:spPr>
          <p:txBody>
            <a:bodyPr/>
            <a:lstStyle/>
            <a:p/>
          </p:txBody>
        </p:sp>
        <p:sp>
          <p:nvSpPr>
            <p:cNvPr id="65" name="rc65"/>
            <p:cNvSpPr/>
            <p:nvPr/>
          </p:nvSpPr>
          <p:spPr>
            <a:xfrm>
              <a:off x="4267321" y="3368047"/>
              <a:ext cx="203168" cy="68630"/>
            </a:xfrm>
            <a:prstGeom prst="rect">
              <a:avLst/>
            </a:prstGeom>
            <a:solidFill>
              <a:srgbClr val="0058AB">
                <a:alpha val="100000"/>
              </a:srgbClr>
            </a:solidFill>
          </p:spPr>
          <p:txBody>
            <a:bodyPr/>
            <a:lstStyle/>
            <a:p/>
          </p:txBody>
        </p:sp>
        <p:sp>
          <p:nvSpPr>
            <p:cNvPr id="66" name="rc66"/>
            <p:cNvSpPr/>
            <p:nvPr/>
          </p:nvSpPr>
          <p:spPr>
            <a:xfrm>
              <a:off x="4267321" y="3436678"/>
              <a:ext cx="203168" cy="205910"/>
            </a:xfrm>
            <a:prstGeom prst="rect">
              <a:avLst/>
            </a:prstGeom>
            <a:solidFill>
              <a:srgbClr val="1CABE2">
                <a:alpha val="100000"/>
              </a:srgbClr>
            </a:solidFill>
          </p:spPr>
          <p:txBody>
            <a:bodyPr/>
            <a:lstStyle/>
            <a:p/>
          </p:txBody>
        </p:sp>
        <p:sp>
          <p:nvSpPr>
            <p:cNvPr id="67" name="rc67"/>
            <p:cNvSpPr/>
            <p:nvPr/>
          </p:nvSpPr>
          <p:spPr>
            <a:xfrm>
              <a:off x="4493063" y="3605337"/>
              <a:ext cx="203168" cy="1135412"/>
            </a:xfrm>
            <a:prstGeom prst="rect">
              <a:avLst/>
            </a:prstGeom>
            <a:solidFill>
              <a:srgbClr val="80BD41">
                <a:alpha val="100000"/>
              </a:srgbClr>
            </a:solidFill>
          </p:spPr>
          <p:txBody>
            <a:bodyPr/>
            <a:lstStyle/>
            <a:p/>
          </p:txBody>
        </p:sp>
        <p:sp>
          <p:nvSpPr>
            <p:cNvPr id="68" name="rc68"/>
            <p:cNvSpPr/>
            <p:nvPr/>
          </p:nvSpPr>
          <p:spPr>
            <a:xfrm>
              <a:off x="4493063" y="3339000"/>
              <a:ext cx="203168" cy="70083"/>
            </a:xfrm>
            <a:prstGeom prst="rect">
              <a:avLst/>
            </a:prstGeom>
            <a:solidFill>
              <a:srgbClr val="0058AB">
                <a:alpha val="100000"/>
              </a:srgbClr>
            </a:solidFill>
          </p:spPr>
          <p:txBody>
            <a:bodyPr/>
            <a:lstStyle/>
            <a:p/>
          </p:txBody>
        </p:sp>
        <p:sp>
          <p:nvSpPr>
            <p:cNvPr id="69" name="rc69"/>
            <p:cNvSpPr/>
            <p:nvPr/>
          </p:nvSpPr>
          <p:spPr>
            <a:xfrm>
              <a:off x="4493063" y="3409083"/>
              <a:ext cx="203168" cy="196254"/>
            </a:xfrm>
            <a:prstGeom prst="rect">
              <a:avLst/>
            </a:prstGeom>
            <a:solidFill>
              <a:srgbClr val="1CABE2">
                <a:alpha val="100000"/>
              </a:srgbClr>
            </a:solidFill>
          </p:spPr>
          <p:txBody>
            <a:bodyPr/>
            <a:lstStyle/>
            <a:p/>
          </p:txBody>
        </p:sp>
        <p:sp>
          <p:nvSpPr>
            <p:cNvPr id="70" name="rc70"/>
            <p:cNvSpPr/>
            <p:nvPr/>
          </p:nvSpPr>
          <p:spPr>
            <a:xfrm>
              <a:off x="4718806" y="3695069"/>
              <a:ext cx="203168" cy="1045680"/>
            </a:xfrm>
            <a:prstGeom prst="rect">
              <a:avLst/>
            </a:prstGeom>
            <a:solidFill>
              <a:srgbClr val="80BD41">
                <a:alpha val="100000"/>
              </a:srgbClr>
            </a:solidFill>
          </p:spPr>
          <p:txBody>
            <a:bodyPr/>
            <a:lstStyle/>
            <a:p/>
          </p:txBody>
        </p:sp>
        <p:sp>
          <p:nvSpPr>
            <p:cNvPr id="71" name="rc71"/>
            <p:cNvSpPr/>
            <p:nvPr/>
          </p:nvSpPr>
          <p:spPr>
            <a:xfrm>
              <a:off x="4718806" y="3308312"/>
              <a:ext cx="203168" cy="186212"/>
            </a:xfrm>
            <a:prstGeom prst="rect">
              <a:avLst/>
            </a:prstGeom>
            <a:solidFill>
              <a:srgbClr val="0058AB">
                <a:alpha val="100000"/>
              </a:srgbClr>
            </a:solidFill>
          </p:spPr>
          <p:txBody>
            <a:bodyPr/>
            <a:lstStyle/>
            <a:p/>
          </p:txBody>
        </p:sp>
        <p:sp>
          <p:nvSpPr>
            <p:cNvPr id="72" name="rc72"/>
            <p:cNvSpPr/>
            <p:nvPr/>
          </p:nvSpPr>
          <p:spPr>
            <a:xfrm>
              <a:off x="4718806" y="3494525"/>
              <a:ext cx="203168" cy="200543"/>
            </a:xfrm>
            <a:prstGeom prst="rect">
              <a:avLst/>
            </a:prstGeom>
            <a:solidFill>
              <a:srgbClr val="1CABE2">
                <a:alpha val="100000"/>
              </a:srgbClr>
            </a:solidFill>
          </p:spPr>
          <p:txBody>
            <a:bodyPr/>
            <a:lstStyle/>
            <a:p/>
          </p:txBody>
        </p:sp>
        <p:sp>
          <p:nvSpPr>
            <p:cNvPr id="73" name="rc73"/>
            <p:cNvSpPr/>
            <p:nvPr/>
          </p:nvSpPr>
          <p:spPr>
            <a:xfrm>
              <a:off x="4944548" y="3658520"/>
              <a:ext cx="203168" cy="1082229"/>
            </a:xfrm>
            <a:prstGeom prst="rect">
              <a:avLst/>
            </a:prstGeom>
            <a:solidFill>
              <a:srgbClr val="80BD41">
                <a:alpha val="100000"/>
              </a:srgbClr>
            </a:solidFill>
          </p:spPr>
          <p:txBody>
            <a:bodyPr/>
            <a:lstStyle/>
            <a:p/>
          </p:txBody>
        </p:sp>
        <p:sp>
          <p:nvSpPr>
            <p:cNvPr id="74" name="rc74"/>
            <p:cNvSpPr/>
            <p:nvPr/>
          </p:nvSpPr>
          <p:spPr>
            <a:xfrm>
              <a:off x="4944548" y="3278277"/>
              <a:ext cx="203168" cy="190116"/>
            </a:xfrm>
            <a:prstGeom prst="rect">
              <a:avLst/>
            </a:prstGeom>
            <a:solidFill>
              <a:srgbClr val="0058AB">
                <a:alpha val="100000"/>
              </a:srgbClr>
            </a:solidFill>
          </p:spPr>
          <p:txBody>
            <a:bodyPr/>
            <a:lstStyle/>
            <a:p/>
          </p:txBody>
        </p:sp>
        <p:sp>
          <p:nvSpPr>
            <p:cNvPr id="75" name="rc75"/>
            <p:cNvSpPr/>
            <p:nvPr/>
          </p:nvSpPr>
          <p:spPr>
            <a:xfrm>
              <a:off x="4944548" y="3468393"/>
              <a:ext cx="203168" cy="190126"/>
            </a:xfrm>
            <a:prstGeom prst="rect">
              <a:avLst/>
            </a:prstGeom>
            <a:solidFill>
              <a:srgbClr val="1CABE2">
                <a:alpha val="100000"/>
              </a:srgbClr>
            </a:solidFill>
          </p:spPr>
          <p:txBody>
            <a:bodyPr/>
            <a:lstStyle/>
            <a:p/>
          </p:txBody>
        </p:sp>
        <p:sp>
          <p:nvSpPr>
            <p:cNvPr id="76" name="rc76"/>
            <p:cNvSpPr/>
            <p:nvPr/>
          </p:nvSpPr>
          <p:spPr>
            <a:xfrm>
              <a:off x="5170291" y="3605584"/>
              <a:ext cx="203168" cy="1135165"/>
            </a:xfrm>
            <a:prstGeom prst="rect">
              <a:avLst/>
            </a:prstGeom>
            <a:solidFill>
              <a:srgbClr val="80BD41">
                <a:alpha val="100000"/>
              </a:srgbClr>
            </a:solidFill>
          </p:spPr>
          <p:txBody>
            <a:bodyPr/>
            <a:lstStyle/>
            <a:p/>
          </p:txBody>
        </p:sp>
        <p:sp>
          <p:nvSpPr>
            <p:cNvPr id="77" name="rc77"/>
            <p:cNvSpPr/>
            <p:nvPr/>
          </p:nvSpPr>
          <p:spPr>
            <a:xfrm>
              <a:off x="5170291" y="3247114"/>
              <a:ext cx="203168" cy="209112"/>
            </a:xfrm>
            <a:prstGeom prst="rect">
              <a:avLst/>
            </a:prstGeom>
            <a:solidFill>
              <a:srgbClr val="0058AB">
                <a:alpha val="100000"/>
              </a:srgbClr>
            </a:solidFill>
          </p:spPr>
          <p:txBody>
            <a:bodyPr/>
            <a:lstStyle/>
            <a:p/>
          </p:txBody>
        </p:sp>
        <p:sp>
          <p:nvSpPr>
            <p:cNvPr id="78" name="rc78"/>
            <p:cNvSpPr/>
            <p:nvPr/>
          </p:nvSpPr>
          <p:spPr>
            <a:xfrm>
              <a:off x="5170291" y="3456227"/>
              <a:ext cx="203168" cy="149357"/>
            </a:xfrm>
            <a:prstGeom prst="rect">
              <a:avLst/>
            </a:prstGeom>
            <a:solidFill>
              <a:srgbClr val="1CABE2">
                <a:alpha val="100000"/>
              </a:srgbClr>
            </a:solidFill>
          </p:spPr>
          <p:txBody>
            <a:bodyPr/>
            <a:lstStyle/>
            <a:p/>
          </p:txBody>
        </p:sp>
        <p:sp>
          <p:nvSpPr>
            <p:cNvPr id="79" name="rc79"/>
            <p:cNvSpPr/>
            <p:nvPr/>
          </p:nvSpPr>
          <p:spPr>
            <a:xfrm>
              <a:off x="5396033" y="3568581"/>
              <a:ext cx="203168" cy="1172168"/>
            </a:xfrm>
            <a:prstGeom prst="rect">
              <a:avLst/>
            </a:prstGeom>
            <a:solidFill>
              <a:srgbClr val="80BD41">
                <a:alpha val="100000"/>
              </a:srgbClr>
            </a:solidFill>
          </p:spPr>
          <p:txBody>
            <a:bodyPr/>
            <a:lstStyle/>
            <a:p/>
          </p:txBody>
        </p:sp>
        <p:sp>
          <p:nvSpPr>
            <p:cNvPr id="80" name="rc80"/>
            <p:cNvSpPr/>
            <p:nvPr/>
          </p:nvSpPr>
          <p:spPr>
            <a:xfrm>
              <a:off x="5396033" y="3218453"/>
              <a:ext cx="203168" cy="213125"/>
            </a:xfrm>
            <a:prstGeom prst="rect">
              <a:avLst/>
            </a:prstGeom>
            <a:solidFill>
              <a:srgbClr val="0058AB">
                <a:alpha val="100000"/>
              </a:srgbClr>
            </a:solidFill>
          </p:spPr>
          <p:txBody>
            <a:bodyPr/>
            <a:lstStyle/>
            <a:p/>
          </p:txBody>
        </p:sp>
        <p:sp>
          <p:nvSpPr>
            <p:cNvPr id="81" name="rc81"/>
            <p:cNvSpPr/>
            <p:nvPr/>
          </p:nvSpPr>
          <p:spPr>
            <a:xfrm>
              <a:off x="5396033" y="3431578"/>
              <a:ext cx="203168" cy="137003"/>
            </a:xfrm>
            <a:prstGeom prst="rect">
              <a:avLst/>
            </a:prstGeom>
            <a:solidFill>
              <a:srgbClr val="1CABE2">
                <a:alpha val="100000"/>
              </a:srgbClr>
            </a:solidFill>
          </p:spPr>
          <p:txBody>
            <a:bodyPr/>
            <a:lstStyle/>
            <a:p/>
          </p:txBody>
        </p:sp>
        <p:sp>
          <p:nvSpPr>
            <p:cNvPr id="82" name="rc82"/>
            <p:cNvSpPr/>
            <p:nvPr/>
          </p:nvSpPr>
          <p:spPr>
            <a:xfrm>
              <a:off x="5621775" y="3499506"/>
              <a:ext cx="203168" cy="1241243"/>
            </a:xfrm>
            <a:prstGeom prst="rect">
              <a:avLst/>
            </a:prstGeom>
            <a:solidFill>
              <a:srgbClr val="80BD41">
                <a:alpha val="100000"/>
              </a:srgbClr>
            </a:solidFill>
          </p:spPr>
          <p:txBody>
            <a:bodyPr/>
            <a:lstStyle/>
            <a:p/>
          </p:txBody>
        </p:sp>
        <p:sp>
          <p:nvSpPr>
            <p:cNvPr id="83" name="rc83"/>
            <p:cNvSpPr/>
            <p:nvPr/>
          </p:nvSpPr>
          <p:spPr>
            <a:xfrm>
              <a:off x="5621775" y="3189198"/>
              <a:ext cx="203168" cy="186183"/>
            </a:xfrm>
            <a:prstGeom prst="rect">
              <a:avLst/>
            </a:prstGeom>
            <a:solidFill>
              <a:srgbClr val="0058AB">
                <a:alpha val="100000"/>
              </a:srgbClr>
            </a:solidFill>
          </p:spPr>
          <p:txBody>
            <a:bodyPr/>
            <a:lstStyle/>
            <a:p/>
          </p:txBody>
        </p:sp>
        <p:sp>
          <p:nvSpPr>
            <p:cNvPr id="84" name="rc84"/>
            <p:cNvSpPr/>
            <p:nvPr/>
          </p:nvSpPr>
          <p:spPr>
            <a:xfrm>
              <a:off x="5621775" y="3375381"/>
              <a:ext cx="203168" cy="124125"/>
            </a:xfrm>
            <a:prstGeom prst="rect">
              <a:avLst/>
            </a:prstGeom>
            <a:solidFill>
              <a:srgbClr val="1CABE2">
                <a:alpha val="100000"/>
              </a:srgbClr>
            </a:solidFill>
          </p:spPr>
          <p:txBody>
            <a:bodyPr/>
            <a:lstStyle/>
            <a:p/>
          </p:txBody>
        </p:sp>
        <p:sp>
          <p:nvSpPr>
            <p:cNvPr id="85" name="rc85"/>
            <p:cNvSpPr/>
            <p:nvPr/>
          </p:nvSpPr>
          <p:spPr>
            <a:xfrm>
              <a:off x="5847518" y="3462770"/>
              <a:ext cx="203168" cy="1277979"/>
            </a:xfrm>
            <a:prstGeom prst="rect">
              <a:avLst/>
            </a:prstGeom>
            <a:solidFill>
              <a:srgbClr val="80BD41">
                <a:alpha val="100000"/>
              </a:srgbClr>
            </a:solidFill>
          </p:spPr>
          <p:txBody>
            <a:bodyPr/>
            <a:lstStyle/>
            <a:p/>
          </p:txBody>
        </p:sp>
        <p:sp>
          <p:nvSpPr>
            <p:cNvPr id="86" name="rc86"/>
            <p:cNvSpPr/>
            <p:nvPr/>
          </p:nvSpPr>
          <p:spPr>
            <a:xfrm>
              <a:off x="5847518" y="3162997"/>
              <a:ext cx="203168" cy="126220"/>
            </a:xfrm>
            <a:prstGeom prst="rect">
              <a:avLst/>
            </a:prstGeom>
            <a:solidFill>
              <a:srgbClr val="0058AB">
                <a:alpha val="100000"/>
              </a:srgbClr>
            </a:solidFill>
          </p:spPr>
          <p:txBody>
            <a:bodyPr/>
            <a:lstStyle/>
            <a:p/>
          </p:txBody>
        </p:sp>
        <p:sp>
          <p:nvSpPr>
            <p:cNvPr id="87" name="rc87"/>
            <p:cNvSpPr/>
            <p:nvPr/>
          </p:nvSpPr>
          <p:spPr>
            <a:xfrm>
              <a:off x="5847518" y="3289218"/>
              <a:ext cx="203168" cy="173552"/>
            </a:xfrm>
            <a:prstGeom prst="rect">
              <a:avLst/>
            </a:prstGeom>
            <a:solidFill>
              <a:srgbClr val="1CABE2">
                <a:alpha val="100000"/>
              </a:srgbClr>
            </a:solidFill>
          </p:spPr>
          <p:txBody>
            <a:bodyPr/>
            <a:lstStyle/>
            <a:p/>
          </p:txBody>
        </p:sp>
        <p:sp>
          <p:nvSpPr>
            <p:cNvPr id="88" name="rc88"/>
            <p:cNvSpPr/>
            <p:nvPr/>
          </p:nvSpPr>
          <p:spPr>
            <a:xfrm>
              <a:off x="6073260" y="3503114"/>
              <a:ext cx="203168" cy="1237635"/>
            </a:xfrm>
            <a:prstGeom prst="rect">
              <a:avLst/>
            </a:prstGeom>
            <a:solidFill>
              <a:srgbClr val="80BD41">
                <a:alpha val="100000"/>
              </a:srgbClr>
            </a:solidFill>
          </p:spPr>
          <p:txBody>
            <a:bodyPr/>
            <a:lstStyle/>
            <a:p/>
          </p:txBody>
        </p:sp>
        <p:sp>
          <p:nvSpPr>
            <p:cNvPr id="89" name="rc89"/>
            <p:cNvSpPr/>
            <p:nvPr/>
          </p:nvSpPr>
          <p:spPr>
            <a:xfrm>
              <a:off x="6073260" y="3133426"/>
              <a:ext cx="203168" cy="208954"/>
            </a:xfrm>
            <a:prstGeom prst="rect">
              <a:avLst/>
            </a:prstGeom>
            <a:solidFill>
              <a:srgbClr val="0058AB">
                <a:alpha val="100000"/>
              </a:srgbClr>
            </a:solidFill>
          </p:spPr>
          <p:txBody>
            <a:bodyPr/>
            <a:lstStyle/>
            <a:p/>
          </p:txBody>
        </p:sp>
        <p:sp>
          <p:nvSpPr>
            <p:cNvPr id="90" name="rc90"/>
            <p:cNvSpPr/>
            <p:nvPr/>
          </p:nvSpPr>
          <p:spPr>
            <a:xfrm>
              <a:off x="6073260" y="3342380"/>
              <a:ext cx="203168" cy="160733"/>
            </a:xfrm>
            <a:prstGeom prst="rect">
              <a:avLst/>
            </a:prstGeom>
            <a:solidFill>
              <a:srgbClr val="1CABE2">
                <a:alpha val="100000"/>
              </a:srgbClr>
            </a:solidFill>
          </p:spPr>
          <p:txBody>
            <a:bodyPr/>
            <a:lstStyle/>
            <a:p/>
          </p:txBody>
        </p:sp>
        <p:sp>
          <p:nvSpPr>
            <p:cNvPr id="91" name="rc91"/>
            <p:cNvSpPr/>
            <p:nvPr/>
          </p:nvSpPr>
          <p:spPr>
            <a:xfrm>
              <a:off x="6299002" y="3352718"/>
              <a:ext cx="203168" cy="1388031"/>
            </a:xfrm>
            <a:prstGeom prst="rect">
              <a:avLst/>
            </a:prstGeom>
            <a:solidFill>
              <a:srgbClr val="80BD41">
                <a:alpha val="100000"/>
              </a:srgbClr>
            </a:solidFill>
          </p:spPr>
          <p:txBody>
            <a:bodyPr/>
            <a:lstStyle/>
            <a:p/>
          </p:txBody>
        </p:sp>
        <p:sp>
          <p:nvSpPr>
            <p:cNvPr id="92" name="rc92"/>
            <p:cNvSpPr/>
            <p:nvPr/>
          </p:nvSpPr>
          <p:spPr>
            <a:xfrm>
              <a:off x="6299002" y="3107769"/>
              <a:ext cx="203168" cy="65319"/>
            </a:xfrm>
            <a:prstGeom prst="rect">
              <a:avLst/>
            </a:prstGeom>
            <a:solidFill>
              <a:srgbClr val="0058AB">
                <a:alpha val="100000"/>
              </a:srgbClr>
            </a:solidFill>
          </p:spPr>
          <p:txBody>
            <a:bodyPr/>
            <a:lstStyle/>
            <a:p/>
          </p:txBody>
        </p:sp>
        <p:sp>
          <p:nvSpPr>
            <p:cNvPr id="93" name="rc93"/>
            <p:cNvSpPr/>
            <p:nvPr/>
          </p:nvSpPr>
          <p:spPr>
            <a:xfrm>
              <a:off x="6299002" y="3173088"/>
              <a:ext cx="203168" cy="179630"/>
            </a:xfrm>
            <a:prstGeom prst="rect">
              <a:avLst/>
            </a:prstGeom>
            <a:solidFill>
              <a:srgbClr val="1CABE2">
                <a:alpha val="100000"/>
              </a:srgbClr>
            </a:solidFill>
          </p:spPr>
          <p:txBody>
            <a:bodyPr/>
            <a:lstStyle/>
            <a:p/>
          </p:txBody>
        </p:sp>
        <p:sp>
          <p:nvSpPr>
            <p:cNvPr id="94" name="rc94"/>
            <p:cNvSpPr/>
            <p:nvPr/>
          </p:nvSpPr>
          <p:spPr>
            <a:xfrm>
              <a:off x="6524745" y="3244041"/>
              <a:ext cx="203168" cy="1496708"/>
            </a:xfrm>
            <a:prstGeom prst="rect">
              <a:avLst/>
            </a:prstGeom>
            <a:solidFill>
              <a:srgbClr val="80BD41">
                <a:alpha val="100000"/>
              </a:srgbClr>
            </a:solidFill>
          </p:spPr>
          <p:txBody>
            <a:bodyPr/>
            <a:lstStyle/>
            <a:p/>
          </p:txBody>
        </p:sp>
        <p:sp>
          <p:nvSpPr>
            <p:cNvPr id="95" name="rc95"/>
            <p:cNvSpPr/>
            <p:nvPr/>
          </p:nvSpPr>
          <p:spPr>
            <a:xfrm>
              <a:off x="6524745" y="3077743"/>
              <a:ext cx="203168" cy="66525"/>
            </a:xfrm>
            <a:prstGeom prst="rect">
              <a:avLst/>
            </a:prstGeom>
            <a:solidFill>
              <a:srgbClr val="0058AB">
                <a:alpha val="100000"/>
              </a:srgbClr>
            </a:solidFill>
          </p:spPr>
          <p:txBody>
            <a:bodyPr/>
            <a:lstStyle/>
            <a:p/>
          </p:txBody>
        </p:sp>
        <p:sp>
          <p:nvSpPr>
            <p:cNvPr id="96" name="rc96"/>
            <p:cNvSpPr/>
            <p:nvPr/>
          </p:nvSpPr>
          <p:spPr>
            <a:xfrm>
              <a:off x="6524745" y="3144268"/>
              <a:ext cx="203168" cy="99772"/>
            </a:xfrm>
            <a:prstGeom prst="rect">
              <a:avLst/>
            </a:prstGeom>
            <a:solidFill>
              <a:srgbClr val="1CABE2">
                <a:alpha val="100000"/>
              </a:srgbClr>
            </a:solidFill>
          </p:spPr>
          <p:txBody>
            <a:bodyPr/>
            <a:lstStyle/>
            <a:p/>
          </p:txBody>
        </p:sp>
        <p:sp>
          <p:nvSpPr>
            <p:cNvPr id="97" name="rc97"/>
            <p:cNvSpPr/>
            <p:nvPr/>
          </p:nvSpPr>
          <p:spPr>
            <a:xfrm>
              <a:off x="6750487" y="3284187"/>
              <a:ext cx="203168" cy="1456562"/>
            </a:xfrm>
            <a:prstGeom prst="rect">
              <a:avLst/>
            </a:prstGeom>
            <a:solidFill>
              <a:srgbClr val="80BD41">
                <a:alpha val="100000"/>
              </a:srgbClr>
            </a:solidFill>
          </p:spPr>
          <p:txBody>
            <a:bodyPr/>
            <a:lstStyle/>
            <a:p/>
          </p:txBody>
        </p:sp>
        <p:sp>
          <p:nvSpPr>
            <p:cNvPr id="98" name="rc98"/>
            <p:cNvSpPr/>
            <p:nvPr/>
          </p:nvSpPr>
          <p:spPr>
            <a:xfrm>
              <a:off x="6750487" y="3047075"/>
              <a:ext cx="203168" cy="84680"/>
            </a:xfrm>
            <a:prstGeom prst="rect">
              <a:avLst/>
            </a:prstGeom>
            <a:solidFill>
              <a:srgbClr val="0058AB">
                <a:alpha val="100000"/>
              </a:srgbClr>
            </a:solidFill>
          </p:spPr>
          <p:txBody>
            <a:bodyPr/>
            <a:lstStyle/>
            <a:p/>
          </p:txBody>
        </p:sp>
        <p:sp>
          <p:nvSpPr>
            <p:cNvPr id="99" name="rc99"/>
            <p:cNvSpPr/>
            <p:nvPr/>
          </p:nvSpPr>
          <p:spPr>
            <a:xfrm>
              <a:off x="6750487" y="3131756"/>
              <a:ext cx="203168" cy="152431"/>
            </a:xfrm>
            <a:prstGeom prst="rect">
              <a:avLst/>
            </a:prstGeom>
            <a:solidFill>
              <a:srgbClr val="1CABE2">
                <a:alpha val="100000"/>
              </a:srgbClr>
            </a:solidFill>
          </p:spPr>
          <p:txBody>
            <a:bodyPr/>
            <a:lstStyle/>
            <a:p/>
          </p:txBody>
        </p:sp>
        <p:sp>
          <p:nvSpPr>
            <p:cNvPr id="100" name="rc100"/>
            <p:cNvSpPr/>
            <p:nvPr/>
          </p:nvSpPr>
          <p:spPr>
            <a:xfrm>
              <a:off x="6976229" y="3016812"/>
              <a:ext cx="203168" cy="86027"/>
            </a:xfrm>
            <a:prstGeom prst="rect">
              <a:avLst/>
            </a:prstGeom>
            <a:solidFill>
              <a:srgbClr val="F26A21">
                <a:alpha val="100000"/>
              </a:srgbClr>
            </a:solidFill>
          </p:spPr>
          <p:txBody>
            <a:bodyPr/>
            <a:lstStyle/>
            <a:p/>
          </p:txBody>
        </p:sp>
        <p:sp>
          <p:nvSpPr>
            <p:cNvPr id="101" name="rc101"/>
            <p:cNvSpPr/>
            <p:nvPr/>
          </p:nvSpPr>
          <p:spPr>
            <a:xfrm>
              <a:off x="6976229" y="3102840"/>
              <a:ext cx="203168" cy="1637909"/>
            </a:xfrm>
            <a:prstGeom prst="rect">
              <a:avLst/>
            </a:prstGeom>
            <a:solidFill>
              <a:srgbClr val="FFC20E">
                <a:alpha val="100000"/>
              </a:srgbClr>
            </a:solidFill>
          </p:spPr>
          <p:txBody>
            <a:bodyPr/>
            <a:lstStyle/>
            <a:p/>
          </p:txBody>
        </p:sp>
        <p:sp>
          <p:nvSpPr>
            <p:cNvPr id="102" name="rc102"/>
            <p:cNvSpPr/>
            <p:nvPr/>
          </p:nvSpPr>
          <p:spPr>
            <a:xfrm>
              <a:off x="7201972" y="2992192"/>
              <a:ext cx="203168" cy="87396"/>
            </a:xfrm>
            <a:prstGeom prst="rect">
              <a:avLst/>
            </a:prstGeom>
            <a:solidFill>
              <a:srgbClr val="F26A21">
                <a:alpha val="100000"/>
              </a:srgbClr>
            </a:solidFill>
          </p:spPr>
          <p:txBody>
            <a:bodyPr/>
            <a:lstStyle/>
            <a:p/>
          </p:txBody>
        </p:sp>
        <p:sp>
          <p:nvSpPr>
            <p:cNvPr id="103" name="rc103"/>
            <p:cNvSpPr/>
            <p:nvPr/>
          </p:nvSpPr>
          <p:spPr>
            <a:xfrm>
              <a:off x="7201972" y="3079589"/>
              <a:ext cx="203168" cy="1661160"/>
            </a:xfrm>
            <a:prstGeom prst="rect">
              <a:avLst/>
            </a:prstGeom>
            <a:solidFill>
              <a:srgbClr val="FFC20E">
                <a:alpha val="100000"/>
              </a:srgbClr>
            </a:solidFill>
          </p:spPr>
          <p:txBody>
            <a:bodyPr/>
            <a:lstStyle/>
            <a:p/>
          </p:txBody>
        </p:sp>
        <p:sp>
          <p:nvSpPr>
            <p:cNvPr id="104" name="rc104"/>
            <p:cNvSpPr/>
            <p:nvPr/>
          </p:nvSpPr>
          <p:spPr>
            <a:xfrm>
              <a:off x="7427714" y="2961979"/>
              <a:ext cx="203168" cy="88786"/>
            </a:xfrm>
            <a:prstGeom prst="rect">
              <a:avLst/>
            </a:prstGeom>
            <a:solidFill>
              <a:srgbClr val="F26A21">
                <a:alpha val="100000"/>
              </a:srgbClr>
            </a:solidFill>
          </p:spPr>
          <p:txBody>
            <a:bodyPr/>
            <a:lstStyle/>
            <a:p/>
          </p:txBody>
        </p:sp>
        <p:sp>
          <p:nvSpPr>
            <p:cNvPr id="105" name="rc105"/>
            <p:cNvSpPr/>
            <p:nvPr/>
          </p:nvSpPr>
          <p:spPr>
            <a:xfrm>
              <a:off x="7427714" y="3050766"/>
              <a:ext cx="203168" cy="1689983"/>
            </a:xfrm>
            <a:prstGeom prst="rect">
              <a:avLst/>
            </a:prstGeom>
            <a:solidFill>
              <a:srgbClr val="FFC20E">
                <a:alpha val="100000"/>
              </a:srgbClr>
            </a:solidFill>
          </p:spPr>
          <p:txBody>
            <a:bodyPr/>
            <a:lstStyle/>
            <a:p/>
          </p:txBody>
        </p:sp>
        <p:sp>
          <p:nvSpPr>
            <p:cNvPr id="106" name="rc106"/>
            <p:cNvSpPr/>
            <p:nvPr/>
          </p:nvSpPr>
          <p:spPr>
            <a:xfrm>
              <a:off x="7653457" y="2933228"/>
              <a:ext cx="203168" cy="90198"/>
            </a:xfrm>
            <a:prstGeom prst="rect">
              <a:avLst/>
            </a:prstGeom>
            <a:solidFill>
              <a:srgbClr val="F26A21">
                <a:alpha val="100000"/>
              </a:srgbClr>
            </a:solidFill>
          </p:spPr>
          <p:txBody>
            <a:bodyPr/>
            <a:lstStyle/>
            <a:p/>
          </p:txBody>
        </p:sp>
        <p:sp>
          <p:nvSpPr>
            <p:cNvPr id="107" name="rc107"/>
            <p:cNvSpPr/>
            <p:nvPr/>
          </p:nvSpPr>
          <p:spPr>
            <a:xfrm>
              <a:off x="7653457" y="3023427"/>
              <a:ext cx="203168" cy="1717322"/>
            </a:xfrm>
            <a:prstGeom prst="rect">
              <a:avLst/>
            </a:prstGeom>
            <a:solidFill>
              <a:srgbClr val="FFC20E">
                <a:alpha val="100000"/>
              </a:srgbClr>
            </a:solidFill>
          </p:spPr>
          <p:txBody>
            <a:bodyPr/>
            <a:lstStyle/>
            <a:p/>
          </p:txBody>
        </p:sp>
        <p:sp>
          <p:nvSpPr>
            <p:cNvPr id="108" name="rc108"/>
            <p:cNvSpPr/>
            <p:nvPr/>
          </p:nvSpPr>
          <p:spPr>
            <a:xfrm>
              <a:off x="7879199" y="2909192"/>
              <a:ext cx="203168" cy="91633"/>
            </a:xfrm>
            <a:prstGeom prst="rect">
              <a:avLst/>
            </a:prstGeom>
            <a:solidFill>
              <a:srgbClr val="F26A21">
                <a:alpha val="100000"/>
              </a:srgbClr>
            </a:solidFill>
          </p:spPr>
          <p:txBody>
            <a:bodyPr/>
            <a:lstStyle/>
            <a:p/>
          </p:txBody>
        </p:sp>
        <p:sp>
          <p:nvSpPr>
            <p:cNvPr id="109" name="rc109"/>
            <p:cNvSpPr/>
            <p:nvPr/>
          </p:nvSpPr>
          <p:spPr>
            <a:xfrm>
              <a:off x="7879199" y="3000826"/>
              <a:ext cx="203168" cy="1739923"/>
            </a:xfrm>
            <a:prstGeom prst="rect">
              <a:avLst/>
            </a:prstGeom>
            <a:solidFill>
              <a:srgbClr val="FFC20E">
                <a:alpha val="100000"/>
              </a:srgbClr>
            </a:solidFill>
          </p:spPr>
          <p:txBody>
            <a:bodyPr/>
            <a:lstStyle/>
            <a:p/>
          </p:txBody>
        </p:sp>
        <p:sp>
          <p:nvSpPr>
            <p:cNvPr id="110" name="rc110"/>
            <p:cNvSpPr/>
            <p:nvPr/>
          </p:nvSpPr>
          <p:spPr>
            <a:xfrm>
              <a:off x="8104941" y="2879186"/>
              <a:ext cx="203168" cy="93091"/>
            </a:xfrm>
            <a:prstGeom prst="rect">
              <a:avLst/>
            </a:prstGeom>
            <a:solidFill>
              <a:srgbClr val="F26A21">
                <a:alpha val="100000"/>
              </a:srgbClr>
            </a:solidFill>
          </p:spPr>
          <p:txBody>
            <a:bodyPr/>
            <a:lstStyle/>
            <a:p/>
          </p:txBody>
        </p:sp>
        <p:sp>
          <p:nvSpPr>
            <p:cNvPr id="111" name="rc111"/>
            <p:cNvSpPr/>
            <p:nvPr/>
          </p:nvSpPr>
          <p:spPr>
            <a:xfrm>
              <a:off x="8104941" y="2972277"/>
              <a:ext cx="203168" cy="1768472"/>
            </a:xfrm>
            <a:prstGeom prst="rect">
              <a:avLst/>
            </a:prstGeom>
            <a:solidFill>
              <a:srgbClr val="FFC20E">
                <a:alpha val="100000"/>
              </a:srgbClr>
            </a:solidFill>
          </p:spPr>
          <p:txBody>
            <a:bodyPr/>
            <a:lstStyle/>
            <a:p/>
          </p:txBody>
        </p:sp>
        <p:sp>
          <p:nvSpPr>
            <p:cNvPr id="112" name="pl112"/>
            <p:cNvSpPr/>
            <p:nvPr/>
          </p:nvSpPr>
          <p:spPr>
            <a:xfrm>
              <a:off x="1434255" y="1345283"/>
              <a:ext cx="5417816" cy="813497"/>
            </a:xfrm>
            <a:custGeom>
              <a:avLst/>
              <a:pathLst>
                <a:path w="5417816" h="813497">
                  <a:moveTo>
                    <a:pt x="0" y="813497"/>
                  </a:moveTo>
                  <a:lnTo>
                    <a:pt x="225742" y="707388"/>
                  </a:lnTo>
                  <a:lnTo>
                    <a:pt x="451484" y="0"/>
                  </a:lnTo>
                  <a:lnTo>
                    <a:pt x="677227" y="176847"/>
                  </a:lnTo>
                  <a:lnTo>
                    <a:pt x="902969" y="459802"/>
                  </a:lnTo>
                  <a:lnTo>
                    <a:pt x="1128711" y="389063"/>
                  </a:lnTo>
                  <a:lnTo>
                    <a:pt x="1354454" y="389063"/>
                  </a:lnTo>
                  <a:lnTo>
                    <a:pt x="1580196" y="141477"/>
                  </a:lnTo>
                  <a:lnTo>
                    <a:pt x="1805938" y="282955"/>
                  </a:lnTo>
                  <a:lnTo>
                    <a:pt x="2031681" y="601280"/>
                  </a:lnTo>
                  <a:lnTo>
                    <a:pt x="2257423" y="495172"/>
                  </a:lnTo>
                  <a:lnTo>
                    <a:pt x="2483165" y="176847"/>
                  </a:lnTo>
                  <a:lnTo>
                    <a:pt x="2708908" y="35369"/>
                  </a:lnTo>
                  <a:lnTo>
                    <a:pt x="2934650" y="35369"/>
                  </a:lnTo>
                  <a:lnTo>
                    <a:pt x="3160393" y="35369"/>
                  </a:lnTo>
                  <a:lnTo>
                    <a:pt x="3386135" y="318324"/>
                  </a:lnTo>
                  <a:lnTo>
                    <a:pt x="3611877" y="318324"/>
                  </a:lnTo>
                  <a:lnTo>
                    <a:pt x="3837620" y="353694"/>
                  </a:lnTo>
                  <a:lnTo>
                    <a:pt x="4063362" y="353694"/>
                  </a:lnTo>
                  <a:lnTo>
                    <a:pt x="4289104" y="282955"/>
                  </a:lnTo>
                  <a:lnTo>
                    <a:pt x="4514847" y="141477"/>
                  </a:lnTo>
                  <a:lnTo>
                    <a:pt x="4740589" y="318324"/>
                  </a:lnTo>
                  <a:lnTo>
                    <a:pt x="4966331" y="0"/>
                  </a:lnTo>
                  <a:lnTo>
                    <a:pt x="5192074" y="0"/>
                  </a:lnTo>
                  <a:lnTo>
                    <a:pt x="5417816" y="35369"/>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557500"/>
              <a:ext cx="5417816" cy="1379408"/>
            </a:xfrm>
            <a:custGeom>
              <a:avLst/>
              <a:pathLst>
                <a:path w="5417816" h="1379408">
                  <a:moveTo>
                    <a:pt x="0" y="1379408"/>
                  </a:moveTo>
                  <a:lnTo>
                    <a:pt x="225742" y="530541"/>
                  </a:lnTo>
                  <a:lnTo>
                    <a:pt x="451484" y="35369"/>
                  </a:lnTo>
                  <a:lnTo>
                    <a:pt x="677227" y="495172"/>
                  </a:lnTo>
                  <a:lnTo>
                    <a:pt x="902969" y="707388"/>
                  </a:lnTo>
                  <a:lnTo>
                    <a:pt x="1128711" y="672019"/>
                  </a:lnTo>
                  <a:lnTo>
                    <a:pt x="1354454" y="778127"/>
                  </a:lnTo>
                  <a:lnTo>
                    <a:pt x="1580196" y="530541"/>
                  </a:lnTo>
                  <a:lnTo>
                    <a:pt x="1805938" y="565911"/>
                  </a:lnTo>
                  <a:lnTo>
                    <a:pt x="2031681" y="919605"/>
                  </a:lnTo>
                  <a:lnTo>
                    <a:pt x="2257423" y="919605"/>
                  </a:lnTo>
                  <a:lnTo>
                    <a:pt x="2483165" y="530541"/>
                  </a:lnTo>
                  <a:lnTo>
                    <a:pt x="2708908" y="353694"/>
                  </a:lnTo>
                  <a:lnTo>
                    <a:pt x="2934650" y="353694"/>
                  </a:lnTo>
                  <a:lnTo>
                    <a:pt x="3160393" y="318324"/>
                  </a:lnTo>
                  <a:lnTo>
                    <a:pt x="3386135" y="601280"/>
                  </a:lnTo>
                  <a:lnTo>
                    <a:pt x="3611877" y="565911"/>
                  </a:lnTo>
                  <a:lnTo>
                    <a:pt x="3837620" y="495172"/>
                  </a:lnTo>
                  <a:lnTo>
                    <a:pt x="4063362" y="459802"/>
                  </a:lnTo>
                  <a:lnTo>
                    <a:pt x="4289104" y="353694"/>
                  </a:lnTo>
                  <a:lnTo>
                    <a:pt x="4514847" y="318324"/>
                  </a:lnTo>
                  <a:lnTo>
                    <a:pt x="4740589" y="459802"/>
                  </a:lnTo>
                  <a:lnTo>
                    <a:pt x="4966331" y="176847"/>
                  </a:lnTo>
                  <a:lnTo>
                    <a:pt x="5192074" y="0"/>
                  </a:lnTo>
                  <a:lnTo>
                    <a:pt x="5417816" y="141477"/>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95458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5" name="tx115"/>
            <p:cNvSpPr/>
            <p:nvPr/>
          </p:nvSpPr>
          <p:spPr>
            <a:xfrm>
              <a:off x="2494638" y="15302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3623350" y="163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7" name="tx117"/>
            <p:cNvSpPr/>
            <p:nvPr/>
          </p:nvSpPr>
          <p:spPr>
            <a:xfrm>
              <a:off x="4752062" y="1459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5655031" y="14241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5880773" y="12826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6106516" y="1459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1" name="tx121"/>
            <p:cNvSpPr/>
            <p:nvPr/>
          </p:nvSpPr>
          <p:spPr>
            <a:xfrm>
              <a:off x="6332258" y="11411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558000" y="11411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783743" y="117651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1365926" y="30054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25" name="tx125"/>
            <p:cNvSpPr/>
            <p:nvPr/>
          </p:nvSpPr>
          <p:spPr>
            <a:xfrm>
              <a:off x="2494638" y="229951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6" name="tx126"/>
            <p:cNvSpPr/>
            <p:nvPr/>
          </p:nvSpPr>
          <p:spPr>
            <a:xfrm>
              <a:off x="3623350" y="254560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7" name="tx127"/>
            <p:cNvSpPr/>
            <p:nvPr/>
          </p:nvSpPr>
          <p:spPr>
            <a:xfrm>
              <a:off x="4752062" y="22272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8" name="tx128"/>
            <p:cNvSpPr/>
            <p:nvPr/>
          </p:nvSpPr>
          <p:spPr>
            <a:xfrm>
              <a:off x="5655031" y="19796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5880773" y="19443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0" name="tx130"/>
            <p:cNvSpPr/>
            <p:nvPr/>
          </p:nvSpPr>
          <p:spPr>
            <a:xfrm>
              <a:off x="6106516" y="2088798"/>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1" name="tx131"/>
            <p:cNvSpPr/>
            <p:nvPr/>
          </p:nvSpPr>
          <p:spPr>
            <a:xfrm>
              <a:off x="6332258" y="18028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6558000" y="16259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783743" y="1767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857700"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69498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270664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7" name="tx137"/>
            <p:cNvSpPr/>
            <p:nvPr/>
          </p:nvSpPr>
          <p:spPr>
            <a:xfrm>
              <a:off x="508103" y="171830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8" name="tx138"/>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7" name="tx157"/>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rc158"/>
            <p:cNvSpPr/>
            <p:nvPr/>
          </p:nvSpPr>
          <p:spPr>
            <a:xfrm>
              <a:off x="1304261" y="5625304"/>
              <a:ext cx="201455" cy="201456"/>
            </a:xfrm>
            <a:prstGeom prst="rect">
              <a:avLst/>
            </a:prstGeom>
            <a:solidFill>
              <a:srgbClr val="80BD41">
                <a:alpha val="100000"/>
              </a:srgbClr>
            </a:solidFill>
          </p:spPr>
          <p:txBody>
            <a:bodyPr/>
            <a:lstStyle/>
            <a:p/>
          </p:txBody>
        </p:sp>
        <p:sp>
          <p:nvSpPr>
            <p:cNvPr id="159" name="rc159"/>
            <p:cNvSpPr/>
            <p:nvPr/>
          </p:nvSpPr>
          <p:spPr>
            <a:xfrm>
              <a:off x="3277835" y="5625304"/>
              <a:ext cx="201456" cy="201456"/>
            </a:xfrm>
            <a:prstGeom prst="rect">
              <a:avLst/>
            </a:prstGeom>
            <a:solidFill>
              <a:srgbClr val="1CABE2">
                <a:alpha val="100000"/>
              </a:srgbClr>
            </a:solidFill>
          </p:spPr>
          <p:txBody>
            <a:bodyPr/>
            <a:lstStyle/>
            <a:p/>
          </p:txBody>
        </p:sp>
        <p:sp>
          <p:nvSpPr>
            <p:cNvPr id="160" name="rc160"/>
            <p:cNvSpPr/>
            <p:nvPr/>
          </p:nvSpPr>
          <p:spPr>
            <a:xfrm>
              <a:off x="4335174" y="5625304"/>
              <a:ext cx="201456" cy="201456"/>
            </a:xfrm>
            <a:prstGeom prst="rect">
              <a:avLst/>
            </a:prstGeom>
            <a:solidFill>
              <a:srgbClr val="0058AB">
                <a:alpha val="100000"/>
              </a:srgbClr>
            </a:solidFill>
          </p:spPr>
          <p:txBody>
            <a:bodyPr/>
            <a:lstStyle/>
            <a:p/>
          </p:txBody>
        </p:sp>
        <p:sp>
          <p:nvSpPr>
            <p:cNvPr id="161" name="rc161"/>
            <p:cNvSpPr/>
            <p:nvPr/>
          </p:nvSpPr>
          <p:spPr>
            <a:xfrm>
              <a:off x="5322799" y="5625304"/>
              <a:ext cx="201456" cy="201456"/>
            </a:xfrm>
            <a:prstGeom prst="rect">
              <a:avLst/>
            </a:prstGeom>
            <a:solidFill>
              <a:srgbClr val="FFC20E">
                <a:alpha val="100000"/>
              </a:srgbClr>
            </a:solidFill>
          </p:spPr>
          <p:txBody>
            <a:bodyPr/>
            <a:lstStyle/>
            <a:p/>
          </p:txBody>
        </p:sp>
        <p:sp>
          <p:nvSpPr>
            <p:cNvPr id="162" name="rc162"/>
            <p:cNvSpPr/>
            <p:nvPr/>
          </p:nvSpPr>
          <p:spPr>
            <a:xfrm>
              <a:off x="7071544" y="5625304"/>
              <a:ext cx="201455" cy="201456"/>
            </a:xfrm>
            <a:prstGeom prst="rect">
              <a:avLst/>
            </a:prstGeom>
            <a:solidFill>
              <a:srgbClr val="F26A21">
                <a:alpha val="100000"/>
              </a:srgbClr>
            </a:solidFill>
          </p:spPr>
          <p:txBody>
            <a:bodyPr/>
            <a:lstStyle/>
            <a:p/>
          </p:txBody>
        </p:sp>
        <p:sp>
          <p:nvSpPr>
            <p:cNvPr id="163" name="tx163"/>
            <p:cNvSpPr/>
            <p:nvPr/>
          </p:nvSpPr>
          <p:spPr>
            <a:xfrm>
              <a:off x="1584306"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4" name="tx164"/>
            <p:cNvSpPr/>
            <p:nvPr/>
          </p:nvSpPr>
          <p:spPr>
            <a:xfrm>
              <a:off x="3557880"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5" name="tx165"/>
            <p:cNvSpPr/>
            <p:nvPr/>
          </p:nvSpPr>
          <p:spPr>
            <a:xfrm>
              <a:off x="4615219"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6" name="tx166"/>
            <p:cNvSpPr/>
            <p:nvPr/>
          </p:nvSpPr>
          <p:spPr>
            <a:xfrm>
              <a:off x="5602844"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7" name="tx167"/>
            <p:cNvSpPr/>
            <p:nvPr/>
          </p:nvSpPr>
          <p:spPr>
            <a:xfrm>
              <a:off x="7351589"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8" name="pl168"/>
            <p:cNvSpPr/>
            <p:nvPr/>
          </p:nvSpPr>
          <p:spPr>
            <a:xfrm>
              <a:off x="3462560"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29660"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1" name="tx171"/>
            <p:cNvSpPr/>
            <p:nvPr/>
          </p:nvSpPr>
          <p:spPr>
            <a:xfrm>
              <a:off x="5144229"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2" name="tx172"/>
            <p:cNvSpPr/>
            <p:nvPr/>
          </p:nvSpPr>
          <p:spPr>
            <a:xfrm>
              <a:off x="983899"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3" name="tx173"/>
            <p:cNvSpPr/>
            <p:nvPr/>
          </p:nvSpPr>
          <p:spPr>
            <a:xfrm>
              <a:off x="983899" y="579074"/>
              <a:ext cx="50456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Mauritanie</a:t>
              </a:r>
            </a:p>
          </p:txBody>
        </p:sp>
        <p:sp>
          <p:nvSpPr>
            <p:cNvPr id="174" name="tx174"/>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5" name="tx175"/>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La Mauritanie devrait connaître une augmentation modérée (10 000-50 000) du nombre de nourrissons survivants d'ici 2030. Par conséquent, le maintien de la couverture actuelle nécessite la vaccination d'un nombre croissant d'enfants.
Pour atteindre l'objectif ZD de l'IA2030, davantage d'enfants (~1,59%) doivent être vaccinés avec le DTC1 chaque année. Pour ce faire, il faudra renforcer les capacités des programmes de vaccination et des systèmes de santé.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0019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54950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99880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32484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177415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90970" y="942824"/>
              <a:ext cx="215906" cy="3932721"/>
            </a:xfrm>
            <a:prstGeom prst="rect">
              <a:avLst/>
            </a:prstGeom>
            <a:solidFill>
              <a:srgbClr val="0058AB">
                <a:alpha val="100000"/>
              </a:srgbClr>
            </a:solidFill>
          </p:spPr>
          <p:txBody>
            <a:bodyPr/>
            <a:lstStyle/>
            <a:p/>
          </p:txBody>
        </p:sp>
        <p:sp>
          <p:nvSpPr>
            <p:cNvPr id="38" name="rc38"/>
            <p:cNvSpPr/>
            <p:nvPr/>
          </p:nvSpPr>
          <p:spPr>
            <a:xfrm>
              <a:off x="1530867" y="1280411"/>
              <a:ext cx="215906" cy="3595134"/>
            </a:xfrm>
            <a:prstGeom prst="rect">
              <a:avLst/>
            </a:prstGeom>
            <a:solidFill>
              <a:srgbClr val="0058AB">
                <a:alpha val="100000"/>
              </a:srgbClr>
            </a:solidFill>
          </p:spPr>
          <p:txBody>
            <a:bodyPr/>
            <a:lstStyle/>
            <a:p/>
          </p:txBody>
        </p:sp>
        <p:sp>
          <p:nvSpPr>
            <p:cNvPr id="39" name="rc39"/>
            <p:cNvSpPr/>
            <p:nvPr/>
          </p:nvSpPr>
          <p:spPr>
            <a:xfrm>
              <a:off x="1770763" y="4263951"/>
              <a:ext cx="215906" cy="611594"/>
            </a:xfrm>
            <a:prstGeom prst="rect">
              <a:avLst/>
            </a:prstGeom>
            <a:solidFill>
              <a:srgbClr val="0058AB">
                <a:alpha val="100000"/>
              </a:srgbClr>
            </a:solidFill>
          </p:spPr>
          <p:txBody>
            <a:bodyPr/>
            <a:lstStyle/>
            <a:p/>
          </p:txBody>
        </p:sp>
        <p:sp>
          <p:nvSpPr>
            <p:cNvPr id="40" name="rc40"/>
            <p:cNvSpPr/>
            <p:nvPr/>
          </p:nvSpPr>
          <p:spPr>
            <a:xfrm>
              <a:off x="2010660" y="3463016"/>
              <a:ext cx="215906" cy="1412529"/>
            </a:xfrm>
            <a:prstGeom prst="rect">
              <a:avLst/>
            </a:prstGeom>
            <a:solidFill>
              <a:srgbClr val="0058AB">
                <a:alpha val="100000"/>
              </a:srgbClr>
            </a:solidFill>
          </p:spPr>
          <p:txBody>
            <a:bodyPr/>
            <a:lstStyle/>
            <a:p/>
          </p:txBody>
        </p:sp>
        <p:sp>
          <p:nvSpPr>
            <p:cNvPr id="41" name="rc41"/>
            <p:cNvSpPr/>
            <p:nvPr/>
          </p:nvSpPr>
          <p:spPr>
            <a:xfrm>
              <a:off x="2250556" y="2112669"/>
              <a:ext cx="215906" cy="2762875"/>
            </a:xfrm>
            <a:prstGeom prst="rect">
              <a:avLst/>
            </a:prstGeom>
            <a:solidFill>
              <a:srgbClr val="0058AB">
                <a:alpha val="100000"/>
              </a:srgbClr>
            </a:solidFill>
          </p:spPr>
          <p:txBody>
            <a:bodyPr/>
            <a:lstStyle/>
            <a:p/>
          </p:txBody>
        </p:sp>
        <p:sp>
          <p:nvSpPr>
            <p:cNvPr id="42" name="rc42"/>
            <p:cNvSpPr/>
            <p:nvPr/>
          </p:nvSpPr>
          <p:spPr>
            <a:xfrm>
              <a:off x="2490453" y="2362487"/>
              <a:ext cx="215906" cy="2513058"/>
            </a:xfrm>
            <a:prstGeom prst="rect">
              <a:avLst/>
            </a:prstGeom>
            <a:solidFill>
              <a:srgbClr val="0058AB">
                <a:alpha val="100000"/>
              </a:srgbClr>
            </a:solidFill>
          </p:spPr>
          <p:txBody>
            <a:bodyPr/>
            <a:lstStyle/>
            <a:p/>
          </p:txBody>
        </p:sp>
        <p:sp>
          <p:nvSpPr>
            <p:cNvPr id="43" name="rc43"/>
            <p:cNvSpPr/>
            <p:nvPr/>
          </p:nvSpPr>
          <p:spPr>
            <a:xfrm>
              <a:off x="2730349" y="2272081"/>
              <a:ext cx="215906" cy="2603464"/>
            </a:xfrm>
            <a:prstGeom prst="rect">
              <a:avLst/>
            </a:prstGeom>
            <a:solidFill>
              <a:srgbClr val="0058AB">
                <a:alpha val="100000"/>
              </a:srgbClr>
            </a:solidFill>
          </p:spPr>
          <p:txBody>
            <a:bodyPr/>
            <a:lstStyle/>
            <a:p/>
          </p:txBody>
        </p:sp>
        <p:sp>
          <p:nvSpPr>
            <p:cNvPr id="44" name="rc44"/>
            <p:cNvSpPr/>
            <p:nvPr/>
          </p:nvSpPr>
          <p:spPr>
            <a:xfrm>
              <a:off x="2970245" y="3437895"/>
              <a:ext cx="215906" cy="1437650"/>
            </a:xfrm>
            <a:prstGeom prst="rect">
              <a:avLst/>
            </a:prstGeom>
            <a:solidFill>
              <a:srgbClr val="0058AB">
                <a:alpha val="100000"/>
              </a:srgbClr>
            </a:solidFill>
          </p:spPr>
          <p:txBody>
            <a:bodyPr/>
            <a:lstStyle/>
            <a:p/>
          </p:txBody>
        </p:sp>
        <p:sp>
          <p:nvSpPr>
            <p:cNvPr id="45" name="rc45"/>
            <p:cNvSpPr/>
            <p:nvPr/>
          </p:nvSpPr>
          <p:spPr>
            <a:xfrm>
              <a:off x="3210142" y="2651071"/>
              <a:ext cx="215906" cy="2224473"/>
            </a:xfrm>
            <a:prstGeom prst="rect">
              <a:avLst/>
            </a:prstGeom>
            <a:solidFill>
              <a:srgbClr val="0058AB">
                <a:alpha val="100000"/>
              </a:srgbClr>
            </a:solidFill>
          </p:spPr>
          <p:txBody>
            <a:bodyPr/>
            <a:lstStyle/>
            <a:p/>
          </p:txBody>
        </p:sp>
        <p:sp>
          <p:nvSpPr>
            <p:cNvPr id="46" name="rc46"/>
            <p:cNvSpPr/>
            <p:nvPr/>
          </p:nvSpPr>
          <p:spPr>
            <a:xfrm>
              <a:off x="3450038" y="860947"/>
              <a:ext cx="215906" cy="4014597"/>
            </a:xfrm>
            <a:prstGeom prst="rect">
              <a:avLst/>
            </a:prstGeom>
            <a:solidFill>
              <a:srgbClr val="0058AB">
                <a:alpha val="100000"/>
              </a:srgbClr>
            </a:solidFill>
          </p:spPr>
          <p:txBody>
            <a:bodyPr/>
            <a:lstStyle/>
            <a:p/>
          </p:txBody>
        </p:sp>
        <p:sp>
          <p:nvSpPr>
            <p:cNvPr id="47" name="rc47"/>
            <p:cNvSpPr/>
            <p:nvPr/>
          </p:nvSpPr>
          <p:spPr>
            <a:xfrm>
              <a:off x="3689935" y="1325071"/>
              <a:ext cx="215906" cy="3550474"/>
            </a:xfrm>
            <a:prstGeom prst="rect">
              <a:avLst/>
            </a:prstGeom>
            <a:solidFill>
              <a:srgbClr val="0058AB">
                <a:alpha val="100000"/>
              </a:srgbClr>
            </a:solidFill>
          </p:spPr>
          <p:txBody>
            <a:bodyPr/>
            <a:lstStyle/>
            <a:p/>
          </p:txBody>
        </p:sp>
        <p:sp>
          <p:nvSpPr>
            <p:cNvPr id="48" name="rc48"/>
            <p:cNvSpPr/>
            <p:nvPr/>
          </p:nvSpPr>
          <p:spPr>
            <a:xfrm>
              <a:off x="3929831" y="3039986"/>
              <a:ext cx="215906" cy="1835559"/>
            </a:xfrm>
            <a:prstGeom prst="rect">
              <a:avLst/>
            </a:prstGeom>
            <a:solidFill>
              <a:srgbClr val="0058AB">
                <a:alpha val="100000"/>
              </a:srgbClr>
            </a:solidFill>
          </p:spPr>
          <p:txBody>
            <a:bodyPr/>
            <a:lstStyle/>
            <a:p/>
          </p:txBody>
        </p:sp>
        <p:sp>
          <p:nvSpPr>
            <p:cNvPr id="49" name="rc49"/>
            <p:cNvSpPr/>
            <p:nvPr/>
          </p:nvSpPr>
          <p:spPr>
            <a:xfrm>
              <a:off x="4169728" y="3826499"/>
              <a:ext cx="215906" cy="1049046"/>
            </a:xfrm>
            <a:prstGeom prst="rect">
              <a:avLst/>
            </a:prstGeom>
            <a:solidFill>
              <a:srgbClr val="0058AB">
                <a:alpha val="100000"/>
              </a:srgbClr>
            </a:solidFill>
          </p:spPr>
          <p:txBody>
            <a:bodyPr/>
            <a:lstStyle/>
            <a:p/>
          </p:txBody>
        </p:sp>
        <p:sp>
          <p:nvSpPr>
            <p:cNvPr id="50" name="rc50"/>
            <p:cNvSpPr/>
            <p:nvPr/>
          </p:nvSpPr>
          <p:spPr>
            <a:xfrm>
              <a:off x="4409624" y="3798742"/>
              <a:ext cx="215906" cy="1076803"/>
            </a:xfrm>
            <a:prstGeom prst="rect">
              <a:avLst/>
            </a:prstGeom>
            <a:solidFill>
              <a:srgbClr val="0058AB">
                <a:alpha val="100000"/>
              </a:srgbClr>
            </a:solidFill>
          </p:spPr>
          <p:txBody>
            <a:bodyPr/>
            <a:lstStyle/>
            <a:p/>
          </p:txBody>
        </p:sp>
        <p:sp>
          <p:nvSpPr>
            <p:cNvPr id="51" name="rc51"/>
            <p:cNvSpPr/>
            <p:nvPr/>
          </p:nvSpPr>
          <p:spPr>
            <a:xfrm>
              <a:off x="4649521" y="3775946"/>
              <a:ext cx="215906" cy="1099598"/>
            </a:xfrm>
            <a:prstGeom prst="rect">
              <a:avLst/>
            </a:prstGeom>
            <a:solidFill>
              <a:srgbClr val="0058AB">
                <a:alpha val="100000"/>
              </a:srgbClr>
            </a:solidFill>
          </p:spPr>
          <p:txBody>
            <a:bodyPr/>
            <a:lstStyle/>
            <a:p/>
          </p:txBody>
        </p:sp>
        <p:sp>
          <p:nvSpPr>
            <p:cNvPr id="52" name="rc52"/>
            <p:cNvSpPr/>
            <p:nvPr/>
          </p:nvSpPr>
          <p:spPr>
            <a:xfrm>
              <a:off x="4889417" y="1953878"/>
              <a:ext cx="215906" cy="2921667"/>
            </a:xfrm>
            <a:prstGeom prst="rect">
              <a:avLst/>
            </a:prstGeom>
            <a:solidFill>
              <a:srgbClr val="0058AB">
                <a:alpha val="100000"/>
              </a:srgbClr>
            </a:solidFill>
          </p:spPr>
          <p:txBody>
            <a:bodyPr/>
            <a:lstStyle/>
            <a:p/>
          </p:txBody>
        </p:sp>
        <p:sp>
          <p:nvSpPr>
            <p:cNvPr id="53" name="rc53"/>
            <p:cNvSpPr/>
            <p:nvPr/>
          </p:nvSpPr>
          <p:spPr>
            <a:xfrm>
              <a:off x="5129313" y="1892626"/>
              <a:ext cx="215906" cy="2982919"/>
            </a:xfrm>
            <a:prstGeom prst="rect">
              <a:avLst/>
            </a:prstGeom>
            <a:solidFill>
              <a:srgbClr val="0058AB">
                <a:alpha val="100000"/>
              </a:srgbClr>
            </a:solidFill>
          </p:spPr>
          <p:txBody>
            <a:bodyPr/>
            <a:lstStyle/>
            <a:p/>
          </p:txBody>
        </p:sp>
        <p:sp>
          <p:nvSpPr>
            <p:cNvPr id="54" name="rc54"/>
            <p:cNvSpPr/>
            <p:nvPr/>
          </p:nvSpPr>
          <p:spPr>
            <a:xfrm>
              <a:off x="5369210" y="1594582"/>
              <a:ext cx="215906" cy="3280963"/>
            </a:xfrm>
            <a:prstGeom prst="rect">
              <a:avLst/>
            </a:prstGeom>
            <a:solidFill>
              <a:srgbClr val="0058AB">
                <a:alpha val="100000"/>
              </a:srgbClr>
            </a:solidFill>
          </p:spPr>
          <p:txBody>
            <a:bodyPr/>
            <a:lstStyle/>
            <a:p/>
          </p:txBody>
        </p:sp>
        <p:sp>
          <p:nvSpPr>
            <p:cNvPr id="55" name="rc55"/>
            <p:cNvSpPr/>
            <p:nvPr/>
          </p:nvSpPr>
          <p:spPr>
            <a:xfrm>
              <a:off x="5609106" y="1531623"/>
              <a:ext cx="215906" cy="3343921"/>
            </a:xfrm>
            <a:prstGeom prst="rect">
              <a:avLst/>
            </a:prstGeom>
            <a:solidFill>
              <a:srgbClr val="0058AB">
                <a:alpha val="100000"/>
              </a:srgbClr>
            </a:solidFill>
          </p:spPr>
          <p:txBody>
            <a:bodyPr/>
            <a:lstStyle/>
            <a:p/>
          </p:txBody>
        </p:sp>
        <p:sp>
          <p:nvSpPr>
            <p:cNvPr id="56" name="rc56"/>
            <p:cNvSpPr/>
            <p:nvPr/>
          </p:nvSpPr>
          <p:spPr>
            <a:xfrm>
              <a:off x="5849003" y="1954343"/>
              <a:ext cx="215906" cy="2921201"/>
            </a:xfrm>
            <a:prstGeom prst="rect">
              <a:avLst/>
            </a:prstGeom>
            <a:solidFill>
              <a:srgbClr val="0058AB">
                <a:alpha val="100000"/>
              </a:srgbClr>
            </a:solidFill>
          </p:spPr>
          <p:txBody>
            <a:bodyPr/>
            <a:lstStyle/>
            <a:p/>
          </p:txBody>
        </p:sp>
        <p:sp>
          <p:nvSpPr>
            <p:cNvPr id="57" name="rc57"/>
            <p:cNvSpPr/>
            <p:nvPr/>
          </p:nvSpPr>
          <p:spPr>
            <a:xfrm>
              <a:off x="6088899" y="2895151"/>
              <a:ext cx="215906" cy="1980394"/>
            </a:xfrm>
            <a:prstGeom prst="rect">
              <a:avLst/>
            </a:prstGeom>
            <a:solidFill>
              <a:srgbClr val="0058AB">
                <a:alpha val="100000"/>
              </a:srgbClr>
            </a:solidFill>
          </p:spPr>
          <p:txBody>
            <a:bodyPr/>
            <a:lstStyle/>
            <a:p/>
          </p:txBody>
        </p:sp>
        <p:sp>
          <p:nvSpPr>
            <p:cNvPr id="58" name="rc58"/>
            <p:cNvSpPr/>
            <p:nvPr/>
          </p:nvSpPr>
          <p:spPr>
            <a:xfrm>
              <a:off x="6328796" y="1597063"/>
              <a:ext cx="215906" cy="3278482"/>
            </a:xfrm>
            <a:prstGeom prst="rect">
              <a:avLst/>
            </a:prstGeom>
            <a:solidFill>
              <a:srgbClr val="0058AB">
                <a:alpha val="100000"/>
              </a:srgbClr>
            </a:solidFill>
          </p:spPr>
          <p:txBody>
            <a:bodyPr/>
            <a:lstStyle/>
            <a:p/>
          </p:txBody>
        </p:sp>
        <p:sp>
          <p:nvSpPr>
            <p:cNvPr id="59" name="rc59"/>
            <p:cNvSpPr/>
            <p:nvPr/>
          </p:nvSpPr>
          <p:spPr>
            <a:xfrm>
              <a:off x="6568692" y="3850690"/>
              <a:ext cx="215906" cy="1024855"/>
            </a:xfrm>
            <a:prstGeom prst="rect">
              <a:avLst/>
            </a:prstGeom>
            <a:solidFill>
              <a:srgbClr val="0058AB">
                <a:alpha val="100000"/>
              </a:srgbClr>
            </a:solidFill>
          </p:spPr>
          <p:txBody>
            <a:bodyPr/>
            <a:lstStyle/>
            <a:p/>
          </p:txBody>
        </p:sp>
        <p:sp>
          <p:nvSpPr>
            <p:cNvPr id="60" name="rc60"/>
            <p:cNvSpPr/>
            <p:nvPr/>
          </p:nvSpPr>
          <p:spPr>
            <a:xfrm>
              <a:off x="6808589" y="3831771"/>
              <a:ext cx="215906" cy="1043773"/>
            </a:xfrm>
            <a:prstGeom prst="rect">
              <a:avLst/>
            </a:prstGeom>
            <a:solidFill>
              <a:srgbClr val="0058AB">
                <a:alpha val="100000"/>
              </a:srgbClr>
            </a:solidFill>
          </p:spPr>
          <p:txBody>
            <a:bodyPr/>
            <a:lstStyle/>
            <a:p/>
          </p:txBody>
        </p:sp>
        <p:sp>
          <p:nvSpPr>
            <p:cNvPr id="61" name="rc61"/>
            <p:cNvSpPr/>
            <p:nvPr/>
          </p:nvSpPr>
          <p:spPr>
            <a:xfrm>
              <a:off x="7048485" y="3546909"/>
              <a:ext cx="215906" cy="1328636"/>
            </a:xfrm>
            <a:prstGeom prst="rect">
              <a:avLst/>
            </a:prstGeom>
            <a:solidFill>
              <a:srgbClr val="0058AB">
                <a:alpha val="100000"/>
              </a:srgbClr>
            </a:solidFill>
          </p:spPr>
          <p:txBody>
            <a:bodyPr/>
            <a:lstStyle/>
            <a:p/>
          </p:txBody>
        </p:sp>
        <p:sp>
          <p:nvSpPr>
            <p:cNvPr id="62" name="rc62"/>
            <p:cNvSpPr/>
            <p:nvPr/>
          </p:nvSpPr>
          <p:spPr>
            <a:xfrm>
              <a:off x="8487864" y="3414944"/>
              <a:ext cx="215906" cy="1460600"/>
            </a:xfrm>
            <a:prstGeom prst="rect">
              <a:avLst/>
            </a:prstGeom>
            <a:solidFill>
              <a:srgbClr val="69DBFF">
                <a:alpha val="100000"/>
              </a:srgbClr>
            </a:solidFill>
          </p:spPr>
          <p:txBody>
            <a:bodyPr/>
            <a:lstStyle/>
            <a:p/>
          </p:txBody>
        </p:sp>
        <p:sp>
          <p:nvSpPr>
            <p:cNvPr id="63" name="pl63"/>
            <p:cNvSpPr/>
            <p:nvPr/>
          </p:nvSpPr>
          <p:spPr>
            <a:xfrm>
              <a:off x="6196853" y="1954343"/>
              <a:ext cx="2398964" cy="1460600"/>
            </a:xfrm>
            <a:custGeom>
              <a:avLst/>
              <a:pathLst>
                <a:path w="2398964" h="1460600">
                  <a:moveTo>
                    <a:pt x="0" y="0"/>
                  </a:moveTo>
                  <a:lnTo>
                    <a:pt x="239896" y="146060"/>
                  </a:lnTo>
                  <a:lnTo>
                    <a:pt x="479792" y="292120"/>
                  </a:lnTo>
                  <a:lnTo>
                    <a:pt x="719689" y="438180"/>
                  </a:lnTo>
                  <a:lnTo>
                    <a:pt x="959585" y="584240"/>
                  </a:lnTo>
                  <a:lnTo>
                    <a:pt x="1199482" y="730300"/>
                  </a:lnTo>
                  <a:lnTo>
                    <a:pt x="1439378" y="876360"/>
                  </a:lnTo>
                  <a:lnTo>
                    <a:pt x="1679275" y="1022420"/>
                  </a:lnTo>
                  <a:lnTo>
                    <a:pt x="1919171" y="1168480"/>
                  </a:lnTo>
                  <a:lnTo>
                    <a:pt x="2159067" y="1314540"/>
                  </a:lnTo>
                  <a:lnTo>
                    <a:pt x="2398964" y="1460600"/>
                  </a:lnTo>
                </a:path>
              </a:pathLst>
            </a:custGeom>
            <a:ln w="13550" cap="flat">
              <a:solidFill>
                <a:srgbClr val="000000">
                  <a:alpha val="100000"/>
                </a:srgbClr>
              </a:solidFill>
              <a:prstDash val="solid"/>
              <a:round/>
            </a:ln>
          </p:spPr>
          <p:txBody>
            <a:bodyPr/>
            <a:lstStyle/>
            <a:p/>
          </p:txBody>
        </p:sp>
        <p:sp>
          <p:nvSpPr>
            <p:cNvPr id="64" name="pt64"/>
            <p:cNvSpPr/>
            <p:nvPr/>
          </p:nvSpPr>
          <p:spPr>
            <a:xfrm>
              <a:off x="6172027" y="19295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11923" y="20755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51820" y="22216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91716" y="23676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31612" y="25137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71509" y="26598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11405" y="28058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51302" y="29519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1198" y="30979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1095" y="32440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0991" y="33901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26742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7" name="tx77"/>
            <p:cNvSpPr/>
            <p:nvPr/>
          </p:nvSpPr>
          <p:spPr>
            <a:xfrm>
              <a:off x="508103" y="171672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6" name="rc106"/>
            <p:cNvSpPr/>
            <p:nvPr/>
          </p:nvSpPr>
          <p:spPr>
            <a:xfrm>
              <a:off x="3661384" y="5761013"/>
              <a:ext cx="201456" cy="201456"/>
            </a:xfrm>
            <a:prstGeom prst="rect">
              <a:avLst/>
            </a:prstGeom>
            <a:solidFill>
              <a:srgbClr val="0058AB">
                <a:alpha val="100000"/>
              </a:srgbClr>
            </a:solidFill>
          </p:spPr>
          <p:txBody>
            <a:bodyPr/>
            <a:lstStyle/>
            <a:p/>
          </p:txBody>
        </p:sp>
        <p:sp>
          <p:nvSpPr>
            <p:cNvPr id="107" name="rc107"/>
            <p:cNvSpPr/>
            <p:nvPr/>
          </p:nvSpPr>
          <p:spPr>
            <a:xfrm>
              <a:off x="4563470" y="5761013"/>
              <a:ext cx="201456" cy="201456"/>
            </a:xfrm>
            <a:prstGeom prst="rect">
              <a:avLst/>
            </a:prstGeom>
            <a:solidFill>
              <a:srgbClr val="69DBFF">
                <a:alpha val="100000"/>
              </a:srgbClr>
            </a:solidFill>
          </p:spPr>
          <p:txBody>
            <a:bodyPr/>
            <a:lstStyle/>
            <a:p/>
          </p:txBody>
        </p:sp>
        <p:sp>
          <p:nvSpPr>
            <p:cNvPr id="108" name="tx108"/>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172346" y="398022"/>
              <a:ext cx="76500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Mauritanie</a:t>
              </a:r>
            </a:p>
          </p:txBody>
        </p:sp>
        <p:sp>
          <p:nvSpPr>
            <p:cNvPr id="111" name="tx111"/>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2" name="tx112"/>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3" name="tx113"/>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4" name="tx114"/>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5" name="tx115"/>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ne recevant aucune dose était inférieur d'environ 43 % (c'est-à-dire que le pays avait atteint) au nombre annuel proposé pour atteindre l'objectif, sur la base d'une trajectoire linéaire de déclin.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48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9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3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37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61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269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511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75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996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39323"/>
              <a:ext cx="249522" cy="463374"/>
            </a:xfrm>
            <a:prstGeom prst="rect">
              <a:avLst/>
            </a:prstGeom>
            <a:solidFill>
              <a:srgbClr val="80BD41">
                <a:alpha val="100000"/>
              </a:srgbClr>
            </a:solidFill>
          </p:spPr>
          <p:txBody>
            <a:bodyPr/>
            <a:lstStyle/>
            <a:p/>
          </p:txBody>
        </p:sp>
        <p:sp>
          <p:nvSpPr>
            <p:cNvPr id="26" name="rc26"/>
            <p:cNvSpPr/>
            <p:nvPr/>
          </p:nvSpPr>
          <p:spPr>
            <a:xfrm>
              <a:off x="1296273" y="3467948"/>
              <a:ext cx="249522" cy="171374"/>
            </a:xfrm>
            <a:prstGeom prst="rect">
              <a:avLst/>
            </a:prstGeom>
            <a:solidFill>
              <a:srgbClr val="1CABE2">
                <a:alpha val="100000"/>
              </a:srgbClr>
            </a:solidFill>
          </p:spPr>
          <p:txBody>
            <a:bodyPr/>
            <a:lstStyle/>
            <a:p/>
          </p:txBody>
        </p:sp>
        <p:sp>
          <p:nvSpPr>
            <p:cNvPr id="27" name="rc27"/>
            <p:cNvSpPr/>
            <p:nvPr/>
          </p:nvSpPr>
          <p:spPr>
            <a:xfrm>
              <a:off x="1573521" y="3606615"/>
              <a:ext cx="249522" cy="496081"/>
            </a:xfrm>
            <a:prstGeom prst="rect">
              <a:avLst/>
            </a:prstGeom>
            <a:solidFill>
              <a:srgbClr val="80BD41">
                <a:alpha val="100000"/>
              </a:srgbClr>
            </a:solidFill>
          </p:spPr>
          <p:txBody>
            <a:bodyPr/>
            <a:lstStyle/>
            <a:p/>
          </p:txBody>
        </p:sp>
        <p:sp>
          <p:nvSpPr>
            <p:cNvPr id="28" name="rc28"/>
            <p:cNvSpPr/>
            <p:nvPr/>
          </p:nvSpPr>
          <p:spPr>
            <a:xfrm>
              <a:off x="1573521" y="3449972"/>
              <a:ext cx="249522" cy="156643"/>
            </a:xfrm>
            <a:prstGeom prst="rect">
              <a:avLst/>
            </a:prstGeom>
            <a:solidFill>
              <a:srgbClr val="1CABE2">
                <a:alpha val="100000"/>
              </a:srgbClr>
            </a:solidFill>
          </p:spPr>
          <p:txBody>
            <a:bodyPr/>
            <a:lstStyle/>
            <a:p/>
          </p:txBody>
        </p:sp>
        <p:sp>
          <p:nvSpPr>
            <p:cNvPr id="29" name="rc29"/>
            <p:cNvSpPr/>
            <p:nvPr/>
          </p:nvSpPr>
          <p:spPr>
            <a:xfrm>
              <a:off x="1850769" y="3463150"/>
              <a:ext cx="249522" cy="639546"/>
            </a:xfrm>
            <a:prstGeom prst="rect">
              <a:avLst/>
            </a:prstGeom>
            <a:solidFill>
              <a:srgbClr val="80BD41">
                <a:alpha val="100000"/>
              </a:srgbClr>
            </a:solidFill>
          </p:spPr>
          <p:txBody>
            <a:bodyPr/>
            <a:lstStyle/>
            <a:p/>
          </p:txBody>
        </p:sp>
        <p:sp>
          <p:nvSpPr>
            <p:cNvPr id="30" name="rc30"/>
            <p:cNvSpPr/>
            <p:nvPr/>
          </p:nvSpPr>
          <p:spPr>
            <a:xfrm>
              <a:off x="1850769" y="3436525"/>
              <a:ext cx="249522" cy="26625"/>
            </a:xfrm>
            <a:prstGeom prst="rect">
              <a:avLst/>
            </a:prstGeom>
            <a:solidFill>
              <a:srgbClr val="1CABE2">
                <a:alpha val="100000"/>
              </a:srgbClr>
            </a:solidFill>
          </p:spPr>
          <p:txBody>
            <a:bodyPr/>
            <a:lstStyle/>
            <a:p/>
          </p:txBody>
        </p:sp>
        <p:sp>
          <p:nvSpPr>
            <p:cNvPr id="31" name="rc31"/>
            <p:cNvSpPr/>
            <p:nvPr/>
          </p:nvSpPr>
          <p:spPr>
            <a:xfrm>
              <a:off x="2128016" y="3480314"/>
              <a:ext cx="249522" cy="622382"/>
            </a:xfrm>
            <a:prstGeom prst="rect">
              <a:avLst/>
            </a:prstGeom>
            <a:solidFill>
              <a:srgbClr val="80BD41">
                <a:alpha val="100000"/>
              </a:srgbClr>
            </a:solidFill>
          </p:spPr>
          <p:txBody>
            <a:bodyPr/>
            <a:lstStyle/>
            <a:p/>
          </p:txBody>
        </p:sp>
        <p:sp>
          <p:nvSpPr>
            <p:cNvPr id="32" name="rc32"/>
            <p:cNvSpPr/>
            <p:nvPr/>
          </p:nvSpPr>
          <p:spPr>
            <a:xfrm>
              <a:off x="2128016" y="3418752"/>
              <a:ext cx="249522" cy="61562"/>
            </a:xfrm>
            <a:prstGeom prst="rect">
              <a:avLst/>
            </a:prstGeom>
            <a:solidFill>
              <a:srgbClr val="1CABE2">
                <a:alpha val="100000"/>
              </a:srgbClr>
            </a:solidFill>
          </p:spPr>
          <p:txBody>
            <a:bodyPr/>
            <a:lstStyle/>
            <a:p/>
          </p:txBody>
        </p:sp>
        <p:sp>
          <p:nvSpPr>
            <p:cNvPr id="33" name="rc33"/>
            <p:cNvSpPr/>
            <p:nvPr/>
          </p:nvSpPr>
          <p:spPr>
            <a:xfrm>
              <a:off x="2405264" y="3514846"/>
              <a:ext cx="249522" cy="587850"/>
            </a:xfrm>
            <a:prstGeom prst="rect">
              <a:avLst/>
            </a:prstGeom>
            <a:solidFill>
              <a:srgbClr val="80BD41">
                <a:alpha val="100000"/>
              </a:srgbClr>
            </a:solidFill>
          </p:spPr>
          <p:txBody>
            <a:bodyPr/>
            <a:lstStyle/>
            <a:p/>
          </p:txBody>
        </p:sp>
        <p:sp>
          <p:nvSpPr>
            <p:cNvPr id="34" name="rc34"/>
            <p:cNvSpPr/>
            <p:nvPr/>
          </p:nvSpPr>
          <p:spPr>
            <a:xfrm>
              <a:off x="2405264" y="3394424"/>
              <a:ext cx="249522" cy="120421"/>
            </a:xfrm>
            <a:prstGeom prst="rect">
              <a:avLst/>
            </a:prstGeom>
            <a:solidFill>
              <a:srgbClr val="1CABE2">
                <a:alpha val="100000"/>
              </a:srgbClr>
            </a:solidFill>
          </p:spPr>
          <p:txBody>
            <a:bodyPr/>
            <a:lstStyle/>
            <a:p/>
          </p:txBody>
        </p:sp>
        <p:sp>
          <p:nvSpPr>
            <p:cNvPr id="35" name="rc35"/>
            <p:cNvSpPr/>
            <p:nvPr/>
          </p:nvSpPr>
          <p:spPr>
            <a:xfrm>
              <a:off x="2682512" y="3482139"/>
              <a:ext cx="249522" cy="620557"/>
            </a:xfrm>
            <a:prstGeom prst="rect">
              <a:avLst/>
            </a:prstGeom>
            <a:solidFill>
              <a:srgbClr val="80BD41">
                <a:alpha val="100000"/>
              </a:srgbClr>
            </a:solidFill>
          </p:spPr>
          <p:txBody>
            <a:bodyPr/>
            <a:lstStyle/>
            <a:p/>
          </p:txBody>
        </p:sp>
        <p:sp>
          <p:nvSpPr>
            <p:cNvPr id="36" name="rc36"/>
            <p:cNvSpPr/>
            <p:nvPr/>
          </p:nvSpPr>
          <p:spPr>
            <a:xfrm>
              <a:off x="2682512" y="3372597"/>
              <a:ext cx="249522" cy="109542"/>
            </a:xfrm>
            <a:prstGeom prst="rect">
              <a:avLst/>
            </a:prstGeom>
            <a:solidFill>
              <a:srgbClr val="1CABE2">
                <a:alpha val="100000"/>
              </a:srgbClr>
            </a:solidFill>
          </p:spPr>
          <p:txBody>
            <a:bodyPr/>
            <a:lstStyle/>
            <a:p/>
          </p:txBody>
        </p:sp>
        <p:sp>
          <p:nvSpPr>
            <p:cNvPr id="37" name="rc37"/>
            <p:cNvSpPr/>
            <p:nvPr/>
          </p:nvSpPr>
          <p:spPr>
            <a:xfrm>
              <a:off x="2959759" y="3459771"/>
              <a:ext cx="249522" cy="642925"/>
            </a:xfrm>
            <a:prstGeom prst="rect">
              <a:avLst/>
            </a:prstGeom>
            <a:solidFill>
              <a:srgbClr val="80BD41">
                <a:alpha val="100000"/>
              </a:srgbClr>
            </a:solidFill>
          </p:spPr>
          <p:txBody>
            <a:bodyPr/>
            <a:lstStyle/>
            <a:p/>
          </p:txBody>
        </p:sp>
        <p:sp>
          <p:nvSpPr>
            <p:cNvPr id="38" name="rc38"/>
            <p:cNvSpPr/>
            <p:nvPr/>
          </p:nvSpPr>
          <p:spPr>
            <a:xfrm>
              <a:off x="2959759" y="3346309"/>
              <a:ext cx="249522" cy="113461"/>
            </a:xfrm>
            <a:prstGeom prst="rect">
              <a:avLst/>
            </a:prstGeom>
            <a:solidFill>
              <a:srgbClr val="1CABE2">
                <a:alpha val="100000"/>
              </a:srgbClr>
            </a:solidFill>
          </p:spPr>
          <p:txBody>
            <a:bodyPr/>
            <a:lstStyle/>
            <a:p/>
          </p:txBody>
        </p:sp>
        <p:sp>
          <p:nvSpPr>
            <p:cNvPr id="39" name="rc39"/>
            <p:cNvSpPr/>
            <p:nvPr/>
          </p:nvSpPr>
          <p:spPr>
            <a:xfrm>
              <a:off x="3237007" y="3382193"/>
              <a:ext cx="249522" cy="720504"/>
            </a:xfrm>
            <a:prstGeom prst="rect">
              <a:avLst/>
            </a:prstGeom>
            <a:solidFill>
              <a:srgbClr val="80BD41">
                <a:alpha val="100000"/>
              </a:srgbClr>
            </a:solidFill>
          </p:spPr>
          <p:txBody>
            <a:bodyPr/>
            <a:lstStyle/>
            <a:p/>
          </p:txBody>
        </p:sp>
        <p:sp>
          <p:nvSpPr>
            <p:cNvPr id="40" name="rc40"/>
            <p:cNvSpPr/>
            <p:nvPr/>
          </p:nvSpPr>
          <p:spPr>
            <a:xfrm>
              <a:off x="3237007" y="3319549"/>
              <a:ext cx="249522" cy="62643"/>
            </a:xfrm>
            <a:prstGeom prst="rect">
              <a:avLst/>
            </a:prstGeom>
            <a:solidFill>
              <a:srgbClr val="1CABE2">
                <a:alpha val="100000"/>
              </a:srgbClr>
            </a:solidFill>
          </p:spPr>
          <p:txBody>
            <a:bodyPr/>
            <a:lstStyle/>
            <a:p/>
          </p:txBody>
        </p:sp>
        <p:sp>
          <p:nvSpPr>
            <p:cNvPr id="41" name="rc41"/>
            <p:cNvSpPr/>
            <p:nvPr/>
          </p:nvSpPr>
          <p:spPr>
            <a:xfrm>
              <a:off x="3514255" y="3391789"/>
              <a:ext cx="249522" cy="710908"/>
            </a:xfrm>
            <a:prstGeom prst="rect">
              <a:avLst/>
            </a:prstGeom>
            <a:solidFill>
              <a:srgbClr val="80BD41">
                <a:alpha val="100000"/>
              </a:srgbClr>
            </a:solidFill>
          </p:spPr>
          <p:txBody>
            <a:bodyPr/>
            <a:lstStyle/>
            <a:p/>
          </p:txBody>
        </p:sp>
        <p:sp>
          <p:nvSpPr>
            <p:cNvPr id="42" name="rc42"/>
            <p:cNvSpPr/>
            <p:nvPr/>
          </p:nvSpPr>
          <p:spPr>
            <a:xfrm>
              <a:off x="3514255" y="3294816"/>
              <a:ext cx="249522" cy="96972"/>
            </a:xfrm>
            <a:prstGeom prst="rect">
              <a:avLst/>
            </a:prstGeom>
            <a:solidFill>
              <a:srgbClr val="1CABE2">
                <a:alpha val="100000"/>
              </a:srgbClr>
            </a:solidFill>
          </p:spPr>
          <p:txBody>
            <a:bodyPr/>
            <a:lstStyle/>
            <a:p/>
          </p:txBody>
        </p:sp>
        <p:sp>
          <p:nvSpPr>
            <p:cNvPr id="43" name="rc43"/>
            <p:cNvSpPr/>
            <p:nvPr/>
          </p:nvSpPr>
          <p:spPr>
            <a:xfrm>
              <a:off x="3791502" y="3444566"/>
              <a:ext cx="249522" cy="658130"/>
            </a:xfrm>
            <a:prstGeom prst="rect">
              <a:avLst/>
            </a:prstGeom>
            <a:solidFill>
              <a:srgbClr val="80BD41">
                <a:alpha val="100000"/>
              </a:srgbClr>
            </a:solidFill>
          </p:spPr>
          <p:txBody>
            <a:bodyPr/>
            <a:lstStyle/>
            <a:p/>
          </p:txBody>
        </p:sp>
        <p:sp>
          <p:nvSpPr>
            <p:cNvPr id="44" name="rc44"/>
            <p:cNvSpPr/>
            <p:nvPr/>
          </p:nvSpPr>
          <p:spPr>
            <a:xfrm>
              <a:off x="3791502" y="3269610"/>
              <a:ext cx="249522" cy="174956"/>
            </a:xfrm>
            <a:prstGeom prst="rect">
              <a:avLst/>
            </a:prstGeom>
            <a:solidFill>
              <a:srgbClr val="1CABE2">
                <a:alpha val="100000"/>
              </a:srgbClr>
            </a:solidFill>
          </p:spPr>
          <p:txBody>
            <a:bodyPr/>
            <a:lstStyle/>
            <a:p/>
          </p:txBody>
        </p:sp>
        <p:sp>
          <p:nvSpPr>
            <p:cNvPr id="45" name="rc45"/>
            <p:cNvSpPr/>
            <p:nvPr/>
          </p:nvSpPr>
          <p:spPr>
            <a:xfrm>
              <a:off x="4068750" y="3397871"/>
              <a:ext cx="249522" cy="704826"/>
            </a:xfrm>
            <a:prstGeom prst="rect">
              <a:avLst/>
            </a:prstGeom>
            <a:solidFill>
              <a:srgbClr val="80BD41">
                <a:alpha val="100000"/>
              </a:srgbClr>
            </a:solidFill>
          </p:spPr>
          <p:txBody>
            <a:bodyPr/>
            <a:lstStyle/>
            <a:p/>
          </p:txBody>
        </p:sp>
        <p:sp>
          <p:nvSpPr>
            <p:cNvPr id="46" name="rc46"/>
            <p:cNvSpPr/>
            <p:nvPr/>
          </p:nvSpPr>
          <p:spPr>
            <a:xfrm>
              <a:off x="4068750" y="3243120"/>
              <a:ext cx="249522" cy="154750"/>
            </a:xfrm>
            <a:prstGeom prst="rect">
              <a:avLst/>
            </a:prstGeom>
            <a:solidFill>
              <a:srgbClr val="1CABE2">
                <a:alpha val="100000"/>
              </a:srgbClr>
            </a:solidFill>
          </p:spPr>
          <p:txBody>
            <a:bodyPr/>
            <a:lstStyle/>
            <a:p/>
          </p:txBody>
        </p:sp>
        <p:sp>
          <p:nvSpPr>
            <p:cNvPr id="47" name="rc47"/>
            <p:cNvSpPr/>
            <p:nvPr/>
          </p:nvSpPr>
          <p:spPr>
            <a:xfrm>
              <a:off x="4345998" y="3293870"/>
              <a:ext cx="249522" cy="808826"/>
            </a:xfrm>
            <a:prstGeom prst="rect">
              <a:avLst/>
            </a:prstGeom>
            <a:solidFill>
              <a:srgbClr val="80BD41">
                <a:alpha val="100000"/>
              </a:srgbClr>
            </a:solidFill>
          </p:spPr>
          <p:txBody>
            <a:bodyPr/>
            <a:lstStyle/>
            <a:p/>
          </p:txBody>
        </p:sp>
        <p:sp>
          <p:nvSpPr>
            <p:cNvPr id="48" name="rc48"/>
            <p:cNvSpPr/>
            <p:nvPr/>
          </p:nvSpPr>
          <p:spPr>
            <a:xfrm>
              <a:off x="4345998" y="3213859"/>
              <a:ext cx="249522" cy="80010"/>
            </a:xfrm>
            <a:prstGeom prst="rect">
              <a:avLst/>
            </a:prstGeom>
            <a:solidFill>
              <a:srgbClr val="1CABE2">
                <a:alpha val="100000"/>
              </a:srgbClr>
            </a:solidFill>
          </p:spPr>
          <p:txBody>
            <a:bodyPr/>
            <a:lstStyle/>
            <a:p/>
          </p:txBody>
        </p:sp>
        <p:sp>
          <p:nvSpPr>
            <p:cNvPr id="49" name="rc49"/>
            <p:cNvSpPr/>
            <p:nvPr/>
          </p:nvSpPr>
          <p:spPr>
            <a:xfrm>
              <a:off x="4623245" y="3234064"/>
              <a:ext cx="249522" cy="868632"/>
            </a:xfrm>
            <a:prstGeom prst="rect">
              <a:avLst/>
            </a:prstGeom>
            <a:solidFill>
              <a:srgbClr val="80BD41">
                <a:alpha val="100000"/>
              </a:srgbClr>
            </a:solidFill>
          </p:spPr>
          <p:txBody>
            <a:bodyPr/>
            <a:lstStyle/>
            <a:p/>
          </p:txBody>
        </p:sp>
        <p:sp>
          <p:nvSpPr>
            <p:cNvPr id="50" name="rc50"/>
            <p:cNvSpPr/>
            <p:nvPr/>
          </p:nvSpPr>
          <p:spPr>
            <a:xfrm>
              <a:off x="4623245" y="3188382"/>
              <a:ext cx="249522" cy="45681"/>
            </a:xfrm>
            <a:prstGeom prst="rect">
              <a:avLst/>
            </a:prstGeom>
            <a:solidFill>
              <a:srgbClr val="1CABE2">
                <a:alpha val="100000"/>
              </a:srgbClr>
            </a:solidFill>
          </p:spPr>
          <p:txBody>
            <a:bodyPr/>
            <a:lstStyle/>
            <a:p/>
          </p:txBody>
        </p:sp>
        <p:sp>
          <p:nvSpPr>
            <p:cNvPr id="51" name="rc51"/>
            <p:cNvSpPr/>
            <p:nvPr/>
          </p:nvSpPr>
          <p:spPr>
            <a:xfrm>
              <a:off x="4900493" y="3211021"/>
              <a:ext cx="249522" cy="891676"/>
            </a:xfrm>
            <a:prstGeom prst="rect">
              <a:avLst/>
            </a:prstGeom>
            <a:solidFill>
              <a:srgbClr val="80BD41">
                <a:alpha val="100000"/>
              </a:srgbClr>
            </a:solidFill>
          </p:spPr>
          <p:txBody>
            <a:bodyPr/>
            <a:lstStyle/>
            <a:p/>
          </p:txBody>
        </p:sp>
        <p:sp>
          <p:nvSpPr>
            <p:cNvPr id="52" name="rc52"/>
            <p:cNvSpPr/>
            <p:nvPr/>
          </p:nvSpPr>
          <p:spPr>
            <a:xfrm>
              <a:off x="4900493" y="3164122"/>
              <a:ext cx="249522" cy="46898"/>
            </a:xfrm>
            <a:prstGeom prst="rect">
              <a:avLst/>
            </a:prstGeom>
            <a:solidFill>
              <a:srgbClr val="1CABE2">
                <a:alpha val="100000"/>
              </a:srgbClr>
            </a:solidFill>
          </p:spPr>
          <p:txBody>
            <a:bodyPr/>
            <a:lstStyle/>
            <a:p/>
          </p:txBody>
        </p:sp>
        <p:sp>
          <p:nvSpPr>
            <p:cNvPr id="53" name="rc53"/>
            <p:cNvSpPr/>
            <p:nvPr/>
          </p:nvSpPr>
          <p:spPr>
            <a:xfrm>
              <a:off x="5177741" y="3192167"/>
              <a:ext cx="249522" cy="910530"/>
            </a:xfrm>
            <a:prstGeom prst="rect">
              <a:avLst/>
            </a:prstGeom>
            <a:solidFill>
              <a:srgbClr val="80BD41">
                <a:alpha val="100000"/>
              </a:srgbClr>
            </a:solidFill>
          </p:spPr>
          <p:txBody>
            <a:bodyPr/>
            <a:lstStyle/>
            <a:p/>
          </p:txBody>
        </p:sp>
        <p:sp>
          <p:nvSpPr>
            <p:cNvPr id="54" name="rc54"/>
            <p:cNvSpPr/>
            <p:nvPr/>
          </p:nvSpPr>
          <p:spPr>
            <a:xfrm>
              <a:off x="5177741" y="3144255"/>
              <a:ext cx="249522" cy="47911"/>
            </a:xfrm>
            <a:prstGeom prst="rect">
              <a:avLst/>
            </a:prstGeom>
            <a:solidFill>
              <a:srgbClr val="1CABE2">
                <a:alpha val="100000"/>
              </a:srgbClr>
            </a:solidFill>
          </p:spPr>
          <p:txBody>
            <a:bodyPr/>
            <a:lstStyle/>
            <a:p/>
          </p:txBody>
        </p:sp>
        <p:sp>
          <p:nvSpPr>
            <p:cNvPr id="55" name="rc55"/>
            <p:cNvSpPr/>
            <p:nvPr/>
          </p:nvSpPr>
          <p:spPr>
            <a:xfrm>
              <a:off x="5454988" y="3250621"/>
              <a:ext cx="249522" cy="852076"/>
            </a:xfrm>
            <a:prstGeom prst="rect">
              <a:avLst/>
            </a:prstGeom>
            <a:solidFill>
              <a:srgbClr val="80BD41">
                <a:alpha val="100000"/>
              </a:srgbClr>
            </a:solidFill>
          </p:spPr>
          <p:txBody>
            <a:bodyPr/>
            <a:lstStyle/>
            <a:p/>
          </p:txBody>
        </p:sp>
        <p:sp>
          <p:nvSpPr>
            <p:cNvPr id="56" name="rc56"/>
            <p:cNvSpPr/>
            <p:nvPr/>
          </p:nvSpPr>
          <p:spPr>
            <a:xfrm>
              <a:off x="5454988" y="3123306"/>
              <a:ext cx="249522" cy="127314"/>
            </a:xfrm>
            <a:prstGeom prst="rect">
              <a:avLst/>
            </a:prstGeom>
            <a:solidFill>
              <a:srgbClr val="1CABE2">
                <a:alpha val="100000"/>
              </a:srgbClr>
            </a:solidFill>
          </p:spPr>
          <p:txBody>
            <a:bodyPr/>
            <a:lstStyle/>
            <a:p/>
          </p:txBody>
        </p:sp>
        <p:sp>
          <p:nvSpPr>
            <p:cNvPr id="57" name="rc57"/>
            <p:cNvSpPr/>
            <p:nvPr/>
          </p:nvSpPr>
          <p:spPr>
            <a:xfrm>
              <a:off x="5732236" y="3232713"/>
              <a:ext cx="249522" cy="869983"/>
            </a:xfrm>
            <a:prstGeom prst="rect">
              <a:avLst/>
            </a:prstGeom>
            <a:solidFill>
              <a:srgbClr val="80BD41">
                <a:alpha val="100000"/>
              </a:srgbClr>
            </a:solidFill>
          </p:spPr>
          <p:txBody>
            <a:bodyPr/>
            <a:lstStyle/>
            <a:p/>
          </p:txBody>
        </p:sp>
        <p:sp>
          <p:nvSpPr>
            <p:cNvPr id="58" name="rc58"/>
            <p:cNvSpPr/>
            <p:nvPr/>
          </p:nvSpPr>
          <p:spPr>
            <a:xfrm>
              <a:off x="5732236" y="3102695"/>
              <a:ext cx="249522" cy="130017"/>
            </a:xfrm>
            <a:prstGeom prst="rect">
              <a:avLst/>
            </a:prstGeom>
            <a:solidFill>
              <a:srgbClr val="1CABE2">
                <a:alpha val="100000"/>
              </a:srgbClr>
            </a:solidFill>
          </p:spPr>
          <p:txBody>
            <a:bodyPr/>
            <a:lstStyle/>
            <a:p/>
          </p:txBody>
        </p:sp>
        <p:sp>
          <p:nvSpPr>
            <p:cNvPr id="59" name="rc59"/>
            <p:cNvSpPr/>
            <p:nvPr/>
          </p:nvSpPr>
          <p:spPr>
            <a:xfrm>
              <a:off x="6009484" y="3224401"/>
              <a:ext cx="249522" cy="878295"/>
            </a:xfrm>
            <a:prstGeom prst="rect">
              <a:avLst/>
            </a:prstGeom>
            <a:solidFill>
              <a:srgbClr val="80BD41">
                <a:alpha val="100000"/>
              </a:srgbClr>
            </a:solidFill>
          </p:spPr>
          <p:txBody>
            <a:bodyPr/>
            <a:lstStyle/>
            <a:p/>
          </p:txBody>
        </p:sp>
        <p:sp>
          <p:nvSpPr>
            <p:cNvPr id="60" name="rc60"/>
            <p:cNvSpPr/>
            <p:nvPr/>
          </p:nvSpPr>
          <p:spPr>
            <a:xfrm>
              <a:off x="6009484" y="3081408"/>
              <a:ext cx="249522" cy="142992"/>
            </a:xfrm>
            <a:prstGeom prst="rect">
              <a:avLst/>
            </a:prstGeom>
            <a:solidFill>
              <a:srgbClr val="1CABE2">
                <a:alpha val="100000"/>
              </a:srgbClr>
            </a:solidFill>
          </p:spPr>
          <p:txBody>
            <a:bodyPr/>
            <a:lstStyle/>
            <a:p/>
          </p:txBody>
        </p:sp>
        <p:sp>
          <p:nvSpPr>
            <p:cNvPr id="61" name="rc61"/>
            <p:cNvSpPr/>
            <p:nvPr/>
          </p:nvSpPr>
          <p:spPr>
            <a:xfrm>
              <a:off x="6286731" y="3207574"/>
              <a:ext cx="249522" cy="895122"/>
            </a:xfrm>
            <a:prstGeom prst="rect">
              <a:avLst/>
            </a:prstGeom>
            <a:solidFill>
              <a:srgbClr val="80BD41">
                <a:alpha val="100000"/>
              </a:srgbClr>
            </a:solidFill>
          </p:spPr>
          <p:txBody>
            <a:bodyPr/>
            <a:lstStyle/>
            <a:p/>
          </p:txBody>
        </p:sp>
        <p:sp>
          <p:nvSpPr>
            <p:cNvPr id="62" name="rc62"/>
            <p:cNvSpPr/>
            <p:nvPr/>
          </p:nvSpPr>
          <p:spPr>
            <a:xfrm>
              <a:off x="6286731" y="3061879"/>
              <a:ext cx="249522" cy="145695"/>
            </a:xfrm>
            <a:prstGeom prst="rect">
              <a:avLst/>
            </a:prstGeom>
            <a:solidFill>
              <a:srgbClr val="1CABE2">
                <a:alpha val="100000"/>
              </a:srgbClr>
            </a:solidFill>
          </p:spPr>
          <p:txBody>
            <a:bodyPr/>
            <a:lstStyle/>
            <a:p/>
          </p:txBody>
        </p:sp>
        <p:sp>
          <p:nvSpPr>
            <p:cNvPr id="63" name="rc63"/>
            <p:cNvSpPr/>
            <p:nvPr/>
          </p:nvSpPr>
          <p:spPr>
            <a:xfrm>
              <a:off x="6563979" y="3169123"/>
              <a:ext cx="249522" cy="933573"/>
            </a:xfrm>
            <a:prstGeom prst="rect">
              <a:avLst/>
            </a:prstGeom>
            <a:solidFill>
              <a:srgbClr val="80BD41">
                <a:alpha val="100000"/>
              </a:srgbClr>
            </a:solidFill>
          </p:spPr>
          <p:txBody>
            <a:bodyPr/>
            <a:lstStyle/>
            <a:p/>
          </p:txBody>
        </p:sp>
        <p:sp>
          <p:nvSpPr>
            <p:cNvPr id="64" name="rc64"/>
            <p:cNvSpPr/>
            <p:nvPr/>
          </p:nvSpPr>
          <p:spPr>
            <a:xfrm>
              <a:off x="6563979" y="3041808"/>
              <a:ext cx="249522" cy="127314"/>
            </a:xfrm>
            <a:prstGeom prst="rect">
              <a:avLst/>
            </a:prstGeom>
            <a:solidFill>
              <a:srgbClr val="1CABE2">
                <a:alpha val="100000"/>
              </a:srgbClr>
            </a:solidFill>
          </p:spPr>
          <p:txBody>
            <a:bodyPr/>
            <a:lstStyle/>
            <a:p/>
          </p:txBody>
        </p:sp>
        <p:sp>
          <p:nvSpPr>
            <p:cNvPr id="65" name="rc65"/>
            <p:cNvSpPr/>
            <p:nvPr/>
          </p:nvSpPr>
          <p:spPr>
            <a:xfrm>
              <a:off x="6841227" y="3110196"/>
              <a:ext cx="249522" cy="992500"/>
            </a:xfrm>
            <a:prstGeom prst="rect">
              <a:avLst/>
            </a:prstGeom>
            <a:solidFill>
              <a:srgbClr val="80BD41">
                <a:alpha val="100000"/>
              </a:srgbClr>
            </a:solidFill>
          </p:spPr>
          <p:txBody>
            <a:bodyPr/>
            <a:lstStyle/>
            <a:p/>
          </p:txBody>
        </p:sp>
        <p:sp>
          <p:nvSpPr>
            <p:cNvPr id="66" name="rc66"/>
            <p:cNvSpPr/>
            <p:nvPr/>
          </p:nvSpPr>
          <p:spPr>
            <a:xfrm>
              <a:off x="6841227" y="3023900"/>
              <a:ext cx="249522" cy="86295"/>
            </a:xfrm>
            <a:prstGeom prst="rect">
              <a:avLst/>
            </a:prstGeom>
            <a:solidFill>
              <a:srgbClr val="1CABE2">
                <a:alpha val="100000"/>
              </a:srgbClr>
            </a:solidFill>
          </p:spPr>
          <p:txBody>
            <a:bodyPr/>
            <a:lstStyle/>
            <a:p/>
          </p:txBody>
        </p:sp>
        <p:sp>
          <p:nvSpPr>
            <p:cNvPr id="67" name="rc67"/>
            <p:cNvSpPr/>
            <p:nvPr/>
          </p:nvSpPr>
          <p:spPr>
            <a:xfrm>
              <a:off x="7118474" y="3146552"/>
              <a:ext cx="249522" cy="956144"/>
            </a:xfrm>
            <a:prstGeom prst="rect">
              <a:avLst/>
            </a:prstGeom>
            <a:solidFill>
              <a:srgbClr val="80BD41">
                <a:alpha val="100000"/>
              </a:srgbClr>
            </a:solidFill>
          </p:spPr>
          <p:txBody>
            <a:bodyPr/>
            <a:lstStyle/>
            <a:p/>
          </p:txBody>
        </p:sp>
        <p:sp>
          <p:nvSpPr>
            <p:cNvPr id="68" name="rc68"/>
            <p:cNvSpPr/>
            <p:nvPr/>
          </p:nvSpPr>
          <p:spPr>
            <a:xfrm>
              <a:off x="7118474" y="3003695"/>
              <a:ext cx="249522" cy="142857"/>
            </a:xfrm>
            <a:prstGeom prst="rect">
              <a:avLst/>
            </a:prstGeom>
            <a:solidFill>
              <a:srgbClr val="1CABE2">
                <a:alpha val="100000"/>
              </a:srgbClr>
            </a:solidFill>
          </p:spPr>
          <p:txBody>
            <a:bodyPr/>
            <a:lstStyle/>
            <a:p/>
          </p:txBody>
        </p:sp>
        <p:sp>
          <p:nvSpPr>
            <p:cNvPr id="69" name="rc69"/>
            <p:cNvSpPr/>
            <p:nvPr/>
          </p:nvSpPr>
          <p:spPr>
            <a:xfrm>
              <a:off x="7395722" y="3030793"/>
              <a:ext cx="249522" cy="1071903"/>
            </a:xfrm>
            <a:prstGeom prst="rect">
              <a:avLst/>
            </a:prstGeom>
            <a:solidFill>
              <a:srgbClr val="80BD41">
                <a:alpha val="100000"/>
              </a:srgbClr>
            </a:solidFill>
          </p:spPr>
          <p:txBody>
            <a:bodyPr/>
            <a:lstStyle/>
            <a:p/>
          </p:txBody>
        </p:sp>
        <p:sp>
          <p:nvSpPr>
            <p:cNvPr id="70" name="rc70"/>
            <p:cNvSpPr/>
            <p:nvPr/>
          </p:nvSpPr>
          <p:spPr>
            <a:xfrm>
              <a:off x="7395722" y="2986125"/>
              <a:ext cx="249522" cy="44668"/>
            </a:xfrm>
            <a:prstGeom prst="rect">
              <a:avLst/>
            </a:prstGeom>
            <a:solidFill>
              <a:srgbClr val="1CABE2">
                <a:alpha val="100000"/>
              </a:srgbClr>
            </a:solidFill>
          </p:spPr>
          <p:txBody>
            <a:bodyPr/>
            <a:lstStyle/>
            <a:p/>
          </p:txBody>
        </p:sp>
        <p:sp>
          <p:nvSpPr>
            <p:cNvPr id="71" name="rc71"/>
            <p:cNvSpPr/>
            <p:nvPr/>
          </p:nvSpPr>
          <p:spPr>
            <a:xfrm>
              <a:off x="7672970" y="3011128"/>
              <a:ext cx="249522" cy="1091568"/>
            </a:xfrm>
            <a:prstGeom prst="rect">
              <a:avLst/>
            </a:prstGeom>
            <a:solidFill>
              <a:srgbClr val="80BD41">
                <a:alpha val="100000"/>
              </a:srgbClr>
            </a:solidFill>
          </p:spPr>
          <p:txBody>
            <a:bodyPr/>
            <a:lstStyle/>
            <a:p/>
          </p:txBody>
        </p:sp>
        <p:sp>
          <p:nvSpPr>
            <p:cNvPr id="72" name="rc72"/>
            <p:cNvSpPr/>
            <p:nvPr/>
          </p:nvSpPr>
          <p:spPr>
            <a:xfrm>
              <a:off x="7672970" y="2965649"/>
              <a:ext cx="249522" cy="45479"/>
            </a:xfrm>
            <a:prstGeom prst="rect">
              <a:avLst/>
            </a:prstGeom>
            <a:solidFill>
              <a:srgbClr val="1CABE2">
                <a:alpha val="100000"/>
              </a:srgbClr>
            </a:solidFill>
          </p:spPr>
          <p:txBody>
            <a:bodyPr/>
            <a:lstStyle/>
            <a:p/>
          </p:txBody>
        </p:sp>
        <p:sp>
          <p:nvSpPr>
            <p:cNvPr id="73" name="rc73"/>
            <p:cNvSpPr/>
            <p:nvPr/>
          </p:nvSpPr>
          <p:spPr>
            <a:xfrm>
              <a:off x="7950217" y="3002546"/>
              <a:ext cx="249522" cy="1100150"/>
            </a:xfrm>
            <a:prstGeom prst="rect">
              <a:avLst/>
            </a:prstGeom>
            <a:solidFill>
              <a:srgbClr val="80BD41">
                <a:alpha val="100000"/>
              </a:srgbClr>
            </a:solidFill>
          </p:spPr>
          <p:txBody>
            <a:bodyPr/>
            <a:lstStyle/>
            <a:p/>
          </p:txBody>
        </p:sp>
        <p:sp>
          <p:nvSpPr>
            <p:cNvPr id="74" name="rc74"/>
            <p:cNvSpPr/>
            <p:nvPr/>
          </p:nvSpPr>
          <p:spPr>
            <a:xfrm>
              <a:off x="7950217" y="2944633"/>
              <a:ext cx="249522" cy="57913"/>
            </a:xfrm>
            <a:prstGeom prst="rect">
              <a:avLst/>
            </a:prstGeom>
            <a:solidFill>
              <a:srgbClr val="1CABE2">
                <a:alpha val="100000"/>
              </a:srgbClr>
            </a:solidFill>
          </p:spPr>
          <p:txBody>
            <a:bodyPr/>
            <a:lstStyle/>
            <a:p/>
          </p:txBody>
        </p:sp>
        <p:sp>
          <p:nvSpPr>
            <p:cNvPr id="75" name="pl75"/>
            <p:cNvSpPr/>
            <p:nvPr/>
          </p:nvSpPr>
          <p:spPr>
            <a:xfrm>
              <a:off x="1421035" y="1323408"/>
              <a:ext cx="6653943" cy="665871"/>
            </a:xfrm>
            <a:custGeom>
              <a:avLst/>
              <a:pathLst>
                <a:path w="6653943" h="665871">
                  <a:moveTo>
                    <a:pt x="0" y="665871"/>
                  </a:moveTo>
                  <a:lnTo>
                    <a:pt x="277247" y="579018"/>
                  </a:lnTo>
                  <a:lnTo>
                    <a:pt x="554495" y="0"/>
                  </a:lnTo>
                  <a:lnTo>
                    <a:pt x="831742" y="144754"/>
                  </a:lnTo>
                  <a:lnTo>
                    <a:pt x="1108990" y="376361"/>
                  </a:lnTo>
                  <a:lnTo>
                    <a:pt x="1386238" y="318460"/>
                  </a:lnTo>
                  <a:lnTo>
                    <a:pt x="1663485" y="318460"/>
                  </a:lnTo>
                  <a:lnTo>
                    <a:pt x="1940733" y="115803"/>
                  </a:lnTo>
                  <a:lnTo>
                    <a:pt x="2217981" y="231607"/>
                  </a:lnTo>
                  <a:lnTo>
                    <a:pt x="2495228" y="492165"/>
                  </a:lnTo>
                  <a:lnTo>
                    <a:pt x="2772476" y="405312"/>
                  </a:lnTo>
                  <a:lnTo>
                    <a:pt x="3049724" y="144754"/>
                  </a:lnTo>
                  <a:lnTo>
                    <a:pt x="3326971" y="28950"/>
                  </a:lnTo>
                  <a:lnTo>
                    <a:pt x="3604219" y="28950"/>
                  </a:lnTo>
                  <a:lnTo>
                    <a:pt x="3881467" y="28950"/>
                  </a:lnTo>
                  <a:lnTo>
                    <a:pt x="4158714" y="260558"/>
                  </a:lnTo>
                  <a:lnTo>
                    <a:pt x="4435962" y="260558"/>
                  </a:lnTo>
                  <a:lnTo>
                    <a:pt x="4713210" y="289509"/>
                  </a:lnTo>
                  <a:lnTo>
                    <a:pt x="4990457" y="289509"/>
                  </a:lnTo>
                  <a:lnTo>
                    <a:pt x="5267705" y="231607"/>
                  </a:lnTo>
                  <a:lnTo>
                    <a:pt x="5544953" y="115803"/>
                  </a:lnTo>
                  <a:lnTo>
                    <a:pt x="5822200" y="260558"/>
                  </a:lnTo>
                  <a:lnTo>
                    <a:pt x="6099448" y="0"/>
                  </a:lnTo>
                  <a:lnTo>
                    <a:pt x="6376696" y="0"/>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29607" y="33319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93.9</a:t>
              </a:r>
            </a:p>
          </p:txBody>
        </p:sp>
        <p:sp>
          <p:nvSpPr>
            <p:cNvPr id="87" name="tx87"/>
            <p:cNvSpPr/>
            <p:nvPr/>
          </p:nvSpPr>
          <p:spPr>
            <a:xfrm>
              <a:off x="2728897" y="323667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075958" y="310834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127.2</a:t>
              </a:r>
            </a:p>
          </p:txBody>
        </p:sp>
        <p:sp>
          <p:nvSpPr>
            <p:cNvPr id="89" name="tx89"/>
            <p:cNvSpPr/>
            <p:nvPr/>
          </p:nvSpPr>
          <p:spPr>
            <a:xfrm>
              <a:off x="5462196" y="2987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144.9</a:t>
              </a:r>
            </a:p>
          </p:txBody>
        </p:sp>
        <p:sp>
          <p:nvSpPr>
            <p:cNvPr id="90" name="tx90"/>
            <p:cNvSpPr/>
            <p:nvPr/>
          </p:nvSpPr>
          <p:spPr>
            <a:xfrm>
              <a:off x="6610364" y="29058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1" name="tx91"/>
            <p:cNvSpPr/>
            <p:nvPr/>
          </p:nvSpPr>
          <p:spPr>
            <a:xfrm>
              <a:off x="6848435" y="28879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159.6</a:t>
              </a:r>
            </a:p>
          </p:txBody>
        </p:sp>
        <p:sp>
          <p:nvSpPr>
            <p:cNvPr id="92" name="tx92"/>
            <p:cNvSpPr/>
            <p:nvPr/>
          </p:nvSpPr>
          <p:spPr>
            <a:xfrm>
              <a:off x="7125682" y="2867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3" name="tx93"/>
            <p:cNvSpPr/>
            <p:nvPr/>
          </p:nvSpPr>
          <p:spPr>
            <a:xfrm>
              <a:off x="7402930" y="2850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165.2</a:t>
              </a:r>
            </a:p>
          </p:txBody>
        </p:sp>
        <p:sp>
          <p:nvSpPr>
            <p:cNvPr id="94" name="tx94"/>
            <p:cNvSpPr/>
            <p:nvPr/>
          </p:nvSpPr>
          <p:spPr>
            <a:xfrm>
              <a:off x="7680178" y="2829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168.3</a:t>
              </a:r>
            </a:p>
          </p:txBody>
        </p:sp>
        <p:sp>
          <p:nvSpPr>
            <p:cNvPr id="95" name="tx95"/>
            <p:cNvSpPr/>
            <p:nvPr/>
          </p:nvSpPr>
          <p:spPr>
            <a:xfrm>
              <a:off x="7957425" y="28098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171.4</a:t>
              </a:r>
            </a:p>
          </p:txBody>
        </p:sp>
        <p:sp>
          <p:nvSpPr>
            <p:cNvPr id="96" name="pl96"/>
            <p:cNvSpPr/>
            <p:nvPr/>
          </p:nvSpPr>
          <p:spPr>
            <a:xfrm>
              <a:off x="1421035"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835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a:t>
              </a:r>
            </a:p>
          </p:txBody>
        </p:sp>
        <p:sp>
          <p:nvSpPr>
            <p:cNvPr id="107" name="tx107"/>
            <p:cNvSpPr/>
            <p:nvPr/>
          </p:nvSpPr>
          <p:spPr>
            <a:xfrm>
              <a:off x="1329607" y="3518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08" name="tx108"/>
            <p:cNvSpPr/>
            <p:nvPr/>
          </p:nvSpPr>
          <p:spPr>
            <a:xfrm>
              <a:off x="2715845" y="37573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91.8</a:t>
              </a:r>
            </a:p>
          </p:txBody>
        </p:sp>
        <p:sp>
          <p:nvSpPr>
            <p:cNvPr id="109" name="tx109"/>
            <p:cNvSpPr/>
            <p:nvPr/>
          </p:nvSpPr>
          <p:spPr>
            <a:xfrm>
              <a:off x="2715845" y="3392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0" name="tx110"/>
            <p:cNvSpPr/>
            <p:nvPr/>
          </p:nvSpPr>
          <p:spPr>
            <a:xfrm>
              <a:off x="4075958" y="37151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104.3</a:t>
              </a:r>
            </a:p>
          </p:txBody>
        </p:sp>
        <p:sp>
          <p:nvSpPr>
            <p:cNvPr id="111" name="tx111"/>
            <p:cNvSpPr/>
            <p:nvPr/>
          </p:nvSpPr>
          <p:spPr>
            <a:xfrm>
              <a:off x="4102084" y="3285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2" name="tx112"/>
            <p:cNvSpPr/>
            <p:nvPr/>
          </p:nvSpPr>
          <p:spPr>
            <a:xfrm>
              <a:off x="5462196" y="36416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126.1</a:t>
              </a:r>
            </a:p>
          </p:txBody>
        </p:sp>
        <p:sp>
          <p:nvSpPr>
            <p:cNvPr id="113" name="tx113"/>
            <p:cNvSpPr/>
            <p:nvPr/>
          </p:nvSpPr>
          <p:spPr>
            <a:xfrm>
              <a:off x="5488322" y="3151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4" name="tx114"/>
            <p:cNvSpPr/>
            <p:nvPr/>
          </p:nvSpPr>
          <p:spPr>
            <a:xfrm>
              <a:off x="6571187" y="36008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138.2</a:t>
              </a:r>
            </a:p>
          </p:txBody>
        </p:sp>
        <p:sp>
          <p:nvSpPr>
            <p:cNvPr id="115" name="tx115"/>
            <p:cNvSpPr/>
            <p:nvPr/>
          </p:nvSpPr>
          <p:spPr>
            <a:xfrm>
              <a:off x="6597312" y="30704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6" name="tx116"/>
            <p:cNvSpPr/>
            <p:nvPr/>
          </p:nvSpPr>
          <p:spPr>
            <a:xfrm>
              <a:off x="6848435" y="35713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146.9</a:t>
              </a:r>
            </a:p>
          </p:txBody>
        </p:sp>
        <p:sp>
          <p:nvSpPr>
            <p:cNvPr id="117" name="tx117"/>
            <p:cNvSpPr/>
            <p:nvPr/>
          </p:nvSpPr>
          <p:spPr>
            <a:xfrm>
              <a:off x="6874560" y="3032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8" name="tx118"/>
            <p:cNvSpPr/>
            <p:nvPr/>
          </p:nvSpPr>
          <p:spPr>
            <a:xfrm>
              <a:off x="7125682" y="35895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141.5</a:t>
              </a:r>
            </a:p>
          </p:txBody>
        </p:sp>
        <p:sp>
          <p:nvSpPr>
            <p:cNvPr id="119" name="tx119"/>
            <p:cNvSpPr/>
            <p:nvPr/>
          </p:nvSpPr>
          <p:spPr>
            <a:xfrm>
              <a:off x="7151808" y="30412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20" name="tx120"/>
            <p:cNvSpPr/>
            <p:nvPr/>
          </p:nvSpPr>
          <p:spPr>
            <a:xfrm>
              <a:off x="7402930" y="353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158.6</a:t>
              </a:r>
            </a:p>
          </p:txBody>
        </p:sp>
        <p:sp>
          <p:nvSpPr>
            <p:cNvPr id="121" name="tx121"/>
            <p:cNvSpPr/>
            <p:nvPr/>
          </p:nvSpPr>
          <p:spPr>
            <a:xfrm>
              <a:off x="7455181" y="29734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2" name="tx122"/>
            <p:cNvSpPr/>
            <p:nvPr/>
          </p:nvSpPr>
          <p:spPr>
            <a:xfrm>
              <a:off x="7680178" y="35218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161.5</a:t>
              </a:r>
            </a:p>
          </p:txBody>
        </p:sp>
        <p:sp>
          <p:nvSpPr>
            <p:cNvPr id="123" name="tx123"/>
            <p:cNvSpPr/>
            <p:nvPr/>
          </p:nvSpPr>
          <p:spPr>
            <a:xfrm>
              <a:off x="7732429" y="29533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4" name="tx124"/>
            <p:cNvSpPr/>
            <p:nvPr/>
          </p:nvSpPr>
          <p:spPr>
            <a:xfrm>
              <a:off x="7957425" y="35175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162.8</a:t>
              </a:r>
            </a:p>
          </p:txBody>
        </p:sp>
        <p:sp>
          <p:nvSpPr>
            <p:cNvPr id="125" name="tx125"/>
            <p:cNvSpPr/>
            <p:nvPr/>
          </p:nvSpPr>
          <p:spPr>
            <a:xfrm>
              <a:off x="8009676" y="29385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748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990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202320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3475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7" name="tx147"/>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8" name="pl148"/>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50" name="rc150"/>
            <p:cNvSpPr/>
            <p:nvPr/>
          </p:nvSpPr>
          <p:spPr>
            <a:xfrm>
              <a:off x="4157761" y="5010059"/>
              <a:ext cx="201456" cy="201456"/>
            </a:xfrm>
            <a:prstGeom prst="rect">
              <a:avLst/>
            </a:prstGeom>
            <a:solidFill>
              <a:srgbClr val="1CABE2">
                <a:alpha val="100000"/>
              </a:srgbClr>
            </a:solidFill>
          </p:spPr>
          <p:txBody>
            <a:bodyPr/>
            <a:lstStyle/>
            <a:p/>
          </p:txBody>
        </p:sp>
        <p:sp>
          <p:nvSpPr>
            <p:cNvPr id="151" name="rc151"/>
            <p:cNvSpPr/>
            <p:nvPr/>
          </p:nvSpPr>
          <p:spPr>
            <a:xfrm>
              <a:off x="6123695" y="5010059"/>
              <a:ext cx="201456" cy="201456"/>
            </a:xfrm>
            <a:prstGeom prst="rect">
              <a:avLst/>
            </a:prstGeom>
            <a:solidFill>
              <a:srgbClr val="80BD41">
                <a:alpha val="100000"/>
              </a:srgbClr>
            </a:solidFill>
          </p:spPr>
          <p:txBody>
            <a:bodyPr/>
            <a:lstStyle/>
            <a:p/>
          </p:txBody>
        </p:sp>
        <p:sp>
          <p:nvSpPr>
            <p:cNvPr id="152" name="tx152"/>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3" name="tx153"/>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4" name="tx154"/>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5" name="tx155"/>
            <p:cNvSpPr/>
            <p:nvPr/>
          </p:nvSpPr>
          <p:spPr>
            <a:xfrm>
              <a:off x="951100" y="66176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Mauritanie, 2000-2024</a:t>
              </a:r>
            </a:p>
          </p:txBody>
        </p:sp>
        <p:sp>
          <p:nvSpPr>
            <p:cNvPr id="156" name="pl156"/>
            <p:cNvSpPr/>
            <p:nvPr/>
          </p:nvSpPr>
          <p:spPr>
            <a:xfrm>
              <a:off x="22554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1737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0919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102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145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1328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051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5300221" cy="167191"/>
            </a:xfrm>
            <a:prstGeom prst="rect">
              <a:avLst/>
            </a:prstGeom>
            <a:solidFill>
              <a:srgbClr val="80BD41">
                <a:alpha val="100000"/>
              </a:srgbClr>
            </a:solidFill>
          </p:spPr>
          <p:txBody>
            <a:bodyPr/>
            <a:lstStyle/>
            <a:p/>
          </p:txBody>
        </p:sp>
        <p:sp>
          <p:nvSpPr>
            <p:cNvPr id="168" name="rc168"/>
            <p:cNvSpPr/>
            <p:nvPr/>
          </p:nvSpPr>
          <p:spPr>
            <a:xfrm>
              <a:off x="6596495" y="5889059"/>
              <a:ext cx="722809" cy="167191"/>
            </a:xfrm>
            <a:prstGeom prst="rect">
              <a:avLst/>
            </a:prstGeom>
            <a:solidFill>
              <a:srgbClr val="1CABE2">
                <a:alpha val="100000"/>
              </a:srgbClr>
            </a:solidFill>
          </p:spPr>
          <p:txBody>
            <a:bodyPr/>
            <a:lstStyle/>
            <a:p/>
          </p:txBody>
        </p:sp>
        <p:sp>
          <p:nvSpPr>
            <p:cNvPr id="169" name="rc169"/>
            <p:cNvSpPr/>
            <p:nvPr/>
          </p:nvSpPr>
          <p:spPr>
            <a:xfrm>
              <a:off x="1296273" y="5680069"/>
              <a:ext cx="6197211" cy="167191"/>
            </a:xfrm>
            <a:prstGeom prst="rect">
              <a:avLst/>
            </a:prstGeom>
            <a:solidFill>
              <a:srgbClr val="80BD41">
                <a:alpha val="100000"/>
              </a:srgbClr>
            </a:solidFill>
          </p:spPr>
          <p:txBody>
            <a:bodyPr/>
            <a:lstStyle/>
            <a:p/>
          </p:txBody>
        </p:sp>
        <p:sp>
          <p:nvSpPr>
            <p:cNvPr id="170" name="rc170"/>
            <p:cNvSpPr/>
            <p:nvPr/>
          </p:nvSpPr>
          <p:spPr>
            <a:xfrm>
              <a:off x="7493485" y="5680069"/>
              <a:ext cx="258201" cy="167191"/>
            </a:xfrm>
            <a:prstGeom prst="rect">
              <a:avLst/>
            </a:prstGeom>
            <a:solidFill>
              <a:srgbClr val="1CABE2">
                <a:alpha val="100000"/>
              </a:srgbClr>
            </a:solidFill>
          </p:spPr>
          <p:txBody>
            <a:bodyPr/>
            <a:lstStyle/>
            <a:p/>
          </p:txBody>
        </p:sp>
        <p:sp>
          <p:nvSpPr>
            <p:cNvPr id="171" name="rc171"/>
            <p:cNvSpPr/>
            <p:nvPr/>
          </p:nvSpPr>
          <p:spPr>
            <a:xfrm>
              <a:off x="1296273" y="5471080"/>
              <a:ext cx="6245936" cy="167191"/>
            </a:xfrm>
            <a:prstGeom prst="rect">
              <a:avLst/>
            </a:prstGeom>
            <a:solidFill>
              <a:srgbClr val="80BD41">
                <a:alpha val="100000"/>
              </a:srgbClr>
            </a:solidFill>
          </p:spPr>
          <p:txBody>
            <a:bodyPr/>
            <a:lstStyle/>
            <a:p/>
          </p:txBody>
        </p:sp>
        <p:sp>
          <p:nvSpPr>
            <p:cNvPr id="172" name="rc172"/>
            <p:cNvSpPr/>
            <p:nvPr/>
          </p:nvSpPr>
          <p:spPr>
            <a:xfrm>
              <a:off x="7542210" y="5471080"/>
              <a:ext cx="328794" cy="167191"/>
            </a:xfrm>
            <a:prstGeom prst="rect">
              <a:avLst/>
            </a:prstGeom>
            <a:solidFill>
              <a:srgbClr val="1CABE2">
                <a:alpha val="100000"/>
              </a:srgbClr>
            </a:solidFill>
          </p:spPr>
          <p:txBody>
            <a:bodyPr/>
            <a:lstStyle/>
            <a:p/>
          </p:txBody>
        </p:sp>
        <p:sp>
          <p:nvSpPr>
            <p:cNvPr id="173" name="tx173"/>
            <p:cNvSpPr/>
            <p:nvPr/>
          </p:nvSpPr>
          <p:spPr>
            <a:xfrm>
              <a:off x="7523993"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74" name="tx174"/>
            <p:cNvSpPr/>
            <p:nvPr/>
          </p:nvSpPr>
          <p:spPr>
            <a:xfrm>
              <a:off x="7929776"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168.3</a:t>
              </a:r>
            </a:p>
          </p:txBody>
        </p:sp>
        <p:sp>
          <p:nvSpPr>
            <p:cNvPr id="175" name="tx175"/>
            <p:cNvSpPr/>
            <p:nvPr/>
          </p:nvSpPr>
          <p:spPr>
            <a:xfrm>
              <a:off x="8055059"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76" name="tx176"/>
            <p:cNvSpPr/>
            <p:nvPr/>
          </p:nvSpPr>
          <p:spPr>
            <a:xfrm>
              <a:off x="381074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138.2</a:t>
              </a:r>
            </a:p>
          </p:txBody>
        </p:sp>
        <p:sp>
          <p:nvSpPr>
            <p:cNvPr id="177" name="tx177"/>
            <p:cNvSpPr/>
            <p:nvPr/>
          </p:nvSpPr>
          <p:spPr>
            <a:xfrm>
              <a:off x="685240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78" name="tx178"/>
            <p:cNvSpPr/>
            <p:nvPr/>
          </p:nvSpPr>
          <p:spPr>
            <a:xfrm>
              <a:off x="425924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161.5</a:t>
              </a:r>
            </a:p>
          </p:txBody>
        </p:sp>
        <p:sp>
          <p:nvSpPr>
            <p:cNvPr id="179" name="tx179"/>
            <p:cNvSpPr/>
            <p:nvPr/>
          </p:nvSpPr>
          <p:spPr>
            <a:xfrm>
              <a:off x="7547237"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80" name="tx180"/>
            <p:cNvSpPr/>
            <p:nvPr/>
          </p:nvSpPr>
          <p:spPr>
            <a:xfrm>
              <a:off x="428360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162.8</a:t>
              </a:r>
            </a:p>
          </p:txBody>
        </p:sp>
        <p:sp>
          <p:nvSpPr>
            <p:cNvPr id="181" name="tx181"/>
            <p:cNvSpPr/>
            <p:nvPr/>
          </p:nvSpPr>
          <p:spPr>
            <a:xfrm>
              <a:off x="763125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13686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0163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9345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0" name="tx190"/>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(95 %) était plus élevée qu'en 2019 (88 %).
Le nombre d'enfants vaccinés avec le DTC1 a augmenté de 18% par rapport à 2019.
Le nombre de nourrissons survivants a augmenté d'environ 9 %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Mauritanie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76332"/>
              <a:ext cx="3397293" cy="1079753"/>
            </a:xfrm>
            <a:custGeom>
              <a:avLst/>
              <a:pathLst>
                <a:path w="3397293" h="1079753">
                  <a:moveTo>
                    <a:pt x="0" y="1079753"/>
                  </a:moveTo>
                  <a:lnTo>
                    <a:pt x="141553" y="415289"/>
                  </a:lnTo>
                  <a:lnTo>
                    <a:pt x="283107" y="27685"/>
                  </a:lnTo>
                  <a:lnTo>
                    <a:pt x="424661" y="387603"/>
                  </a:lnTo>
                  <a:lnTo>
                    <a:pt x="566215" y="553719"/>
                  </a:lnTo>
                  <a:lnTo>
                    <a:pt x="707769" y="526033"/>
                  </a:lnTo>
                  <a:lnTo>
                    <a:pt x="849323" y="609091"/>
                  </a:lnTo>
                  <a:lnTo>
                    <a:pt x="990877" y="415289"/>
                  </a:lnTo>
                  <a:lnTo>
                    <a:pt x="1132431" y="442975"/>
                  </a:lnTo>
                  <a:lnTo>
                    <a:pt x="1273984" y="719835"/>
                  </a:lnTo>
                  <a:lnTo>
                    <a:pt x="1415538" y="719835"/>
                  </a:lnTo>
                  <a:lnTo>
                    <a:pt x="1557092" y="415289"/>
                  </a:lnTo>
                  <a:lnTo>
                    <a:pt x="1698646" y="276859"/>
                  </a:lnTo>
                  <a:lnTo>
                    <a:pt x="1840200" y="276859"/>
                  </a:lnTo>
                  <a:lnTo>
                    <a:pt x="1981754" y="249173"/>
                  </a:lnTo>
                  <a:lnTo>
                    <a:pt x="2123308" y="470661"/>
                  </a:lnTo>
                  <a:lnTo>
                    <a:pt x="2264862" y="442975"/>
                  </a:lnTo>
                  <a:lnTo>
                    <a:pt x="2406416" y="387603"/>
                  </a:lnTo>
                  <a:lnTo>
                    <a:pt x="2547969" y="359917"/>
                  </a:lnTo>
                  <a:lnTo>
                    <a:pt x="2689523" y="276859"/>
                  </a:lnTo>
                  <a:lnTo>
                    <a:pt x="2831077" y="249173"/>
                  </a:lnTo>
                  <a:lnTo>
                    <a:pt x="2972631" y="359917"/>
                  </a:lnTo>
                  <a:lnTo>
                    <a:pt x="3114185" y="138429"/>
                  </a:lnTo>
                  <a:lnTo>
                    <a:pt x="3255739" y="0"/>
                  </a:lnTo>
                  <a:lnTo>
                    <a:pt x="3397293" y="1107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76332"/>
              <a:ext cx="3397293" cy="1079753"/>
            </a:xfrm>
            <a:custGeom>
              <a:avLst/>
              <a:pathLst>
                <a:path w="3397293" h="1079753">
                  <a:moveTo>
                    <a:pt x="0" y="1079753"/>
                  </a:moveTo>
                  <a:lnTo>
                    <a:pt x="141553" y="415289"/>
                  </a:lnTo>
                  <a:lnTo>
                    <a:pt x="283107" y="27685"/>
                  </a:lnTo>
                  <a:lnTo>
                    <a:pt x="424661" y="387603"/>
                  </a:lnTo>
                  <a:lnTo>
                    <a:pt x="566215" y="553719"/>
                  </a:lnTo>
                  <a:lnTo>
                    <a:pt x="707769" y="526033"/>
                  </a:lnTo>
                  <a:lnTo>
                    <a:pt x="849323" y="609091"/>
                  </a:lnTo>
                  <a:lnTo>
                    <a:pt x="990877" y="415289"/>
                  </a:lnTo>
                  <a:lnTo>
                    <a:pt x="1132431" y="442975"/>
                  </a:lnTo>
                  <a:lnTo>
                    <a:pt x="1273984" y="719835"/>
                  </a:lnTo>
                  <a:lnTo>
                    <a:pt x="1415538" y="719835"/>
                  </a:lnTo>
                  <a:lnTo>
                    <a:pt x="1557092" y="415289"/>
                  </a:lnTo>
                  <a:lnTo>
                    <a:pt x="1698646" y="276859"/>
                  </a:lnTo>
                  <a:lnTo>
                    <a:pt x="1840200" y="276859"/>
                  </a:lnTo>
                  <a:lnTo>
                    <a:pt x="1981754" y="249173"/>
                  </a:lnTo>
                  <a:lnTo>
                    <a:pt x="2123308" y="470661"/>
                  </a:lnTo>
                  <a:lnTo>
                    <a:pt x="2264862" y="442975"/>
                  </a:lnTo>
                  <a:lnTo>
                    <a:pt x="2406416" y="387603"/>
                  </a:lnTo>
                  <a:lnTo>
                    <a:pt x="2547969" y="359917"/>
                  </a:lnTo>
                  <a:lnTo>
                    <a:pt x="2689523" y="276859"/>
                  </a:lnTo>
                  <a:lnTo>
                    <a:pt x="2831077" y="249173"/>
                  </a:lnTo>
                  <a:lnTo>
                    <a:pt x="2972631" y="359917"/>
                  </a:lnTo>
                  <a:lnTo>
                    <a:pt x="3114185" y="138429"/>
                  </a:lnTo>
                  <a:lnTo>
                    <a:pt x="3255739" y="0"/>
                  </a:lnTo>
                  <a:lnTo>
                    <a:pt x="3397293" y="1107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411985"/>
            </a:xfrm>
            <a:custGeom>
              <a:avLst/>
              <a:pathLst>
                <a:path w="0" h="1411985">
                  <a:moveTo>
                    <a:pt x="0" y="0"/>
                  </a:moveTo>
                  <a:lnTo>
                    <a:pt x="0" y="141198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58265"/>
            </a:xfrm>
            <a:custGeom>
              <a:avLst/>
              <a:pathLst>
                <a:path w="0" h="858265">
                  <a:moveTo>
                    <a:pt x="0" y="0"/>
                  </a:moveTo>
                  <a:lnTo>
                    <a:pt x="0" y="85826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052067"/>
            </a:xfrm>
            <a:custGeom>
              <a:avLst/>
              <a:pathLst>
                <a:path w="0" h="1052067">
                  <a:moveTo>
                    <a:pt x="0" y="0"/>
                  </a:moveTo>
                  <a:lnTo>
                    <a:pt x="0" y="105206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442975"/>
            </a:xfrm>
            <a:custGeom>
              <a:avLst/>
              <a:pathLst>
                <a:path w="0" h="442975">
                  <a:moveTo>
                    <a:pt x="0" y="0"/>
                  </a:moveTo>
                  <a:lnTo>
                    <a:pt x="0" y="442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276332"/>
              <a:ext cx="3397293" cy="1079753"/>
            </a:xfrm>
            <a:custGeom>
              <a:avLst/>
              <a:pathLst>
                <a:path w="3397293" h="1079753">
                  <a:moveTo>
                    <a:pt x="0" y="1079753"/>
                  </a:moveTo>
                  <a:lnTo>
                    <a:pt x="141553" y="415289"/>
                  </a:lnTo>
                  <a:lnTo>
                    <a:pt x="283107" y="27685"/>
                  </a:lnTo>
                  <a:lnTo>
                    <a:pt x="424661" y="387603"/>
                  </a:lnTo>
                  <a:lnTo>
                    <a:pt x="566215" y="553719"/>
                  </a:lnTo>
                  <a:lnTo>
                    <a:pt x="707769" y="526033"/>
                  </a:lnTo>
                  <a:lnTo>
                    <a:pt x="849323" y="609091"/>
                  </a:lnTo>
                  <a:lnTo>
                    <a:pt x="990877" y="415289"/>
                  </a:lnTo>
                  <a:lnTo>
                    <a:pt x="1132431" y="442975"/>
                  </a:lnTo>
                  <a:lnTo>
                    <a:pt x="1273984" y="719835"/>
                  </a:lnTo>
                  <a:lnTo>
                    <a:pt x="1415538" y="719835"/>
                  </a:lnTo>
                  <a:lnTo>
                    <a:pt x="1557092" y="415289"/>
                  </a:lnTo>
                  <a:lnTo>
                    <a:pt x="1698646" y="276859"/>
                  </a:lnTo>
                  <a:lnTo>
                    <a:pt x="1840200" y="276859"/>
                  </a:lnTo>
                  <a:lnTo>
                    <a:pt x="1981754" y="249173"/>
                  </a:lnTo>
                  <a:lnTo>
                    <a:pt x="2123308" y="470661"/>
                  </a:lnTo>
                  <a:lnTo>
                    <a:pt x="2264862" y="442975"/>
                  </a:lnTo>
                  <a:lnTo>
                    <a:pt x="2406416" y="387603"/>
                  </a:lnTo>
                  <a:lnTo>
                    <a:pt x="2547969" y="359917"/>
                  </a:lnTo>
                  <a:lnTo>
                    <a:pt x="2689523" y="276859"/>
                  </a:lnTo>
                  <a:lnTo>
                    <a:pt x="2831077" y="249173"/>
                  </a:lnTo>
                  <a:lnTo>
                    <a:pt x="2972631" y="359917"/>
                  </a:lnTo>
                  <a:lnTo>
                    <a:pt x="3114185" y="138429"/>
                  </a:lnTo>
                  <a:lnTo>
                    <a:pt x="3255739" y="0"/>
                  </a:lnTo>
                  <a:lnTo>
                    <a:pt x="3397293" y="1107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4" name="tx34"/>
            <p:cNvSpPr/>
            <p:nvPr/>
          </p:nvSpPr>
          <p:spPr>
            <a:xfrm>
              <a:off x="176844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72964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Mauritanie</a:t>
              </a:r>
            </a:p>
          </p:txBody>
        </p:sp>
        <p:sp>
          <p:nvSpPr>
            <p:cNvPr id="60" name="tx60"/>
            <p:cNvSpPr/>
            <p:nvPr/>
          </p:nvSpPr>
          <p:spPr>
            <a:xfrm>
              <a:off x="287494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38784" y="482911"/>
              <a:ext cx="2761654"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Mauritanie, 2000-2024</a:t>
              </a:r>
            </a:p>
          </p:txBody>
        </p:sp>
        <p:sp>
          <p:nvSpPr>
            <p:cNvPr id="63" name="pl63"/>
            <p:cNvSpPr/>
            <p:nvPr/>
          </p:nvSpPr>
          <p:spPr>
            <a:xfrm>
              <a:off x="5267799" y="337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1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86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996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405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562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972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381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791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200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10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20086"/>
              <a:ext cx="3397293" cy="2180272"/>
            </a:xfrm>
            <a:custGeom>
              <a:avLst/>
              <a:pathLst>
                <a:path w="3397293" h="2180272">
                  <a:moveTo>
                    <a:pt x="0" y="2180272"/>
                  </a:moveTo>
                  <a:lnTo>
                    <a:pt x="141553" y="838566"/>
                  </a:lnTo>
                  <a:lnTo>
                    <a:pt x="283107" y="55904"/>
                  </a:lnTo>
                  <a:lnTo>
                    <a:pt x="424661" y="782661"/>
                  </a:lnTo>
                  <a:lnTo>
                    <a:pt x="566215" y="1118088"/>
                  </a:lnTo>
                  <a:lnTo>
                    <a:pt x="707769" y="1062183"/>
                  </a:lnTo>
                  <a:lnTo>
                    <a:pt x="849323" y="1229897"/>
                  </a:lnTo>
                  <a:lnTo>
                    <a:pt x="990877" y="838566"/>
                  </a:lnTo>
                  <a:lnTo>
                    <a:pt x="1132431" y="894470"/>
                  </a:lnTo>
                  <a:lnTo>
                    <a:pt x="1273984" y="1453514"/>
                  </a:lnTo>
                  <a:lnTo>
                    <a:pt x="1415538" y="1453514"/>
                  </a:lnTo>
                  <a:lnTo>
                    <a:pt x="1557092" y="838566"/>
                  </a:lnTo>
                  <a:lnTo>
                    <a:pt x="1698646" y="559044"/>
                  </a:lnTo>
                  <a:lnTo>
                    <a:pt x="1840200" y="559044"/>
                  </a:lnTo>
                  <a:lnTo>
                    <a:pt x="1981754" y="503139"/>
                  </a:lnTo>
                  <a:lnTo>
                    <a:pt x="2123308" y="950375"/>
                  </a:lnTo>
                  <a:lnTo>
                    <a:pt x="2264862" y="894470"/>
                  </a:lnTo>
                  <a:lnTo>
                    <a:pt x="2406416" y="782661"/>
                  </a:lnTo>
                  <a:lnTo>
                    <a:pt x="2547969" y="726757"/>
                  </a:lnTo>
                  <a:lnTo>
                    <a:pt x="2689523" y="559044"/>
                  </a:lnTo>
                  <a:lnTo>
                    <a:pt x="2831077" y="503139"/>
                  </a:lnTo>
                  <a:lnTo>
                    <a:pt x="2972631" y="726757"/>
                  </a:lnTo>
                  <a:lnTo>
                    <a:pt x="3114185" y="279522"/>
                  </a:lnTo>
                  <a:lnTo>
                    <a:pt x="3255739" y="0"/>
                  </a:lnTo>
                  <a:lnTo>
                    <a:pt x="3397293" y="223617"/>
                  </a:lnTo>
                </a:path>
              </a:pathLst>
            </a:custGeom>
            <a:ln w="27101" cap="flat">
              <a:solidFill>
                <a:srgbClr val="0058AB">
                  <a:alpha val="100000"/>
                </a:srgbClr>
              </a:solidFill>
              <a:prstDash val="solid"/>
              <a:round/>
            </a:ln>
          </p:spPr>
          <p:txBody>
            <a:bodyPr/>
            <a:lstStyle/>
            <a:p/>
          </p:txBody>
        </p:sp>
        <p:sp>
          <p:nvSpPr>
            <p:cNvPr id="82" name="pl82"/>
            <p:cNvSpPr/>
            <p:nvPr/>
          </p:nvSpPr>
          <p:spPr>
            <a:xfrm>
              <a:off x="5437664" y="1979130"/>
              <a:ext cx="3397293" cy="782661"/>
            </a:xfrm>
            <a:custGeom>
              <a:avLst/>
              <a:pathLst>
                <a:path w="3397293" h="782661">
                  <a:moveTo>
                    <a:pt x="0" y="782661"/>
                  </a:moveTo>
                  <a:lnTo>
                    <a:pt x="141553" y="782661"/>
                  </a:lnTo>
                  <a:lnTo>
                    <a:pt x="283107" y="782661"/>
                  </a:lnTo>
                  <a:lnTo>
                    <a:pt x="424661" y="670852"/>
                  </a:lnTo>
                  <a:lnTo>
                    <a:pt x="566215" y="559044"/>
                  </a:lnTo>
                  <a:lnTo>
                    <a:pt x="707769" y="503139"/>
                  </a:lnTo>
                  <a:lnTo>
                    <a:pt x="849323" y="447235"/>
                  </a:lnTo>
                  <a:lnTo>
                    <a:pt x="990877" y="447235"/>
                  </a:lnTo>
                  <a:lnTo>
                    <a:pt x="1132431" y="279522"/>
                  </a:lnTo>
                  <a:lnTo>
                    <a:pt x="1273984" y="167713"/>
                  </a:lnTo>
                  <a:lnTo>
                    <a:pt x="1415538" y="167713"/>
                  </a:lnTo>
                  <a:lnTo>
                    <a:pt x="1557092" y="111808"/>
                  </a:lnTo>
                  <a:lnTo>
                    <a:pt x="1698646" y="111808"/>
                  </a:lnTo>
                  <a:lnTo>
                    <a:pt x="1840200" y="167713"/>
                  </a:lnTo>
                  <a:lnTo>
                    <a:pt x="1981754" y="111808"/>
                  </a:lnTo>
                  <a:lnTo>
                    <a:pt x="2123308" y="55904"/>
                  </a:lnTo>
                  <a:lnTo>
                    <a:pt x="2264862" y="0"/>
                  </a:lnTo>
                  <a:lnTo>
                    <a:pt x="2406416" y="0"/>
                  </a:lnTo>
                  <a:lnTo>
                    <a:pt x="2547969" y="0"/>
                  </a:lnTo>
                  <a:lnTo>
                    <a:pt x="2689523" y="0"/>
                  </a:lnTo>
                  <a:lnTo>
                    <a:pt x="2831077" y="167713"/>
                  </a:lnTo>
                  <a:lnTo>
                    <a:pt x="2972631" y="223617"/>
                  </a:lnTo>
                  <a:lnTo>
                    <a:pt x="3114185" y="55904"/>
                  </a:lnTo>
                  <a:lnTo>
                    <a:pt x="3255739" y="111808"/>
                  </a:lnTo>
                  <a:lnTo>
                    <a:pt x="3397293" y="55904"/>
                  </a:lnTo>
                </a:path>
              </a:pathLst>
            </a:custGeom>
            <a:ln w="27101" cap="flat">
              <a:solidFill>
                <a:srgbClr val="80BD41">
                  <a:alpha val="100000"/>
                </a:srgbClr>
              </a:solidFill>
              <a:prstDash val="solid"/>
              <a:round/>
            </a:ln>
          </p:spPr>
          <p:txBody>
            <a:bodyPr/>
            <a:lstStyle/>
            <a:p/>
          </p:txBody>
        </p:sp>
        <p:sp>
          <p:nvSpPr>
            <p:cNvPr id="83" name="pl83"/>
            <p:cNvSpPr/>
            <p:nvPr/>
          </p:nvSpPr>
          <p:spPr>
            <a:xfrm>
              <a:off x="5437664" y="1979130"/>
              <a:ext cx="3397293" cy="1788941"/>
            </a:xfrm>
            <a:custGeom>
              <a:avLst/>
              <a:pathLst>
                <a:path w="3397293" h="1788941">
                  <a:moveTo>
                    <a:pt x="0" y="1733036"/>
                  </a:moveTo>
                  <a:lnTo>
                    <a:pt x="141553" y="1788941"/>
                  </a:lnTo>
                  <a:lnTo>
                    <a:pt x="283107" y="1677132"/>
                  </a:lnTo>
                  <a:lnTo>
                    <a:pt x="424661" y="1453514"/>
                  </a:lnTo>
                  <a:lnTo>
                    <a:pt x="566215" y="1173992"/>
                  </a:lnTo>
                  <a:lnTo>
                    <a:pt x="707769" y="950375"/>
                  </a:lnTo>
                  <a:lnTo>
                    <a:pt x="849323" y="782661"/>
                  </a:lnTo>
                  <a:lnTo>
                    <a:pt x="990877" y="670852"/>
                  </a:lnTo>
                  <a:lnTo>
                    <a:pt x="1132431" y="391330"/>
                  </a:lnTo>
                  <a:lnTo>
                    <a:pt x="1273984" y="111808"/>
                  </a:lnTo>
                  <a:lnTo>
                    <a:pt x="1415538" y="335426"/>
                  </a:lnTo>
                  <a:lnTo>
                    <a:pt x="1557092" y="391330"/>
                  </a:lnTo>
                  <a:lnTo>
                    <a:pt x="1698646" y="670852"/>
                  </a:lnTo>
                  <a:lnTo>
                    <a:pt x="1840200" y="670852"/>
                  </a:lnTo>
                  <a:lnTo>
                    <a:pt x="1981754" y="503139"/>
                  </a:lnTo>
                  <a:lnTo>
                    <a:pt x="2123308" y="559044"/>
                  </a:lnTo>
                  <a:lnTo>
                    <a:pt x="2264862" y="279522"/>
                  </a:lnTo>
                  <a:lnTo>
                    <a:pt x="2406416" y="223617"/>
                  </a:lnTo>
                  <a:lnTo>
                    <a:pt x="2547969" y="111808"/>
                  </a:lnTo>
                  <a:lnTo>
                    <a:pt x="2689523" y="0"/>
                  </a:lnTo>
                  <a:lnTo>
                    <a:pt x="2831077" y="167713"/>
                  </a:lnTo>
                  <a:lnTo>
                    <a:pt x="2972631" y="167713"/>
                  </a:lnTo>
                  <a:lnTo>
                    <a:pt x="3114185" y="167713"/>
                  </a:lnTo>
                  <a:lnTo>
                    <a:pt x="3255739" y="55904"/>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9791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20086"/>
              <a:ext cx="3397293" cy="2180272"/>
            </a:xfrm>
            <a:custGeom>
              <a:avLst/>
              <a:pathLst>
                <a:path w="3397293" h="2180272">
                  <a:moveTo>
                    <a:pt x="0" y="2180272"/>
                  </a:moveTo>
                  <a:lnTo>
                    <a:pt x="141553" y="838566"/>
                  </a:lnTo>
                  <a:lnTo>
                    <a:pt x="283107" y="55904"/>
                  </a:lnTo>
                  <a:lnTo>
                    <a:pt x="424661" y="782661"/>
                  </a:lnTo>
                  <a:lnTo>
                    <a:pt x="566215" y="1118088"/>
                  </a:lnTo>
                  <a:lnTo>
                    <a:pt x="707769" y="1062183"/>
                  </a:lnTo>
                  <a:lnTo>
                    <a:pt x="849323" y="1229897"/>
                  </a:lnTo>
                  <a:lnTo>
                    <a:pt x="990877" y="838566"/>
                  </a:lnTo>
                  <a:lnTo>
                    <a:pt x="1132431" y="894470"/>
                  </a:lnTo>
                  <a:lnTo>
                    <a:pt x="1273984" y="1453514"/>
                  </a:lnTo>
                  <a:lnTo>
                    <a:pt x="1415538" y="1453514"/>
                  </a:lnTo>
                  <a:lnTo>
                    <a:pt x="1557092" y="838566"/>
                  </a:lnTo>
                  <a:lnTo>
                    <a:pt x="1698646" y="559044"/>
                  </a:lnTo>
                  <a:lnTo>
                    <a:pt x="1840200" y="559044"/>
                  </a:lnTo>
                  <a:lnTo>
                    <a:pt x="1981754" y="503139"/>
                  </a:lnTo>
                  <a:lnTo>
                    <a:pt x="2123308" y="950375"/>
                  </a:lnTo>
                  <a:lnTo>
                    <a:pt x="2264862" y="894470"/>
                  </a:lnTo>
                  <a:lnTo>
                    <a:pt x="2406416" y="782661"/>
                  </a:lnTo>
                  <a:lnTo>
                    <a:pt x="2547969" y="726757"/>
                  </a:lnTo>
                  <a:lnTo>
                    <a:pt x="2689523" y="559044"/>
                  </a:lnTo>
                  <a:lnTo>
                    <a:pt x="2831077" y="503139"/>
                  </a:lnTo>
                  <a:lnTo>
                    <a:pt x="2972631" y="726757"/>
                  </a:lnTo>
                  <a:lnTo>
                    <a:pt x="3114185" y="279522"/>
                  </a:lnTo>
                  <a:lnTo>
                    <a:pt x="3255739" y="0"/>
                  </a:lnTo>
                  <a:lnTo>
                    <a:pt x="3397293" y="223617"/>
                  </a:lnTo>
                </a:path>
              </a:pathLst>
            </a:custGeom>
            <a:ln w="43362" cap="flat">
              <a:solidFill>
                <a:srgbClr val="000000">
                  <a:alpha val="100000"/>
                </a:srgbClr>
              </a:solidFill>
              <a:prstDash val="solid"/>
              <a:round/>
            </a:ln>
          </p:spPr>
          <p:txBody>
            <a:bodyPr/>
            <a:lstStyle/>
            <a:p/>
          </p:txBody>
        </p:sp>
        <p:sp>
          <p:nvSpPr>
            <p:cNvPr id="86" name="pl86"/>
            <p:cNvSpPr/>
            <p:nvPr/>
          </p:nvSpPr>
          <p:spPr>
            <a:xfrm>
              <a:off x="5437664" y="883403"/>
              <a:ext cx="0" cy="2716954"/>
            </a:xfrm>
            <a:custGeom>
              <a:avLst/>
              <a:pathLst>
                <a:path w="0" h="2716954">
                  <a:moveTo>
                    <a:pt x="0" y="27169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883403"/>
              <a:ext cx="0" cy="1598866"/>
            </a:xfrm>
            <a:custGeom>
              <a:avLst/>
              <a:pathLst>
                <a:path w="0" h="1598866">
                  <a:moveTo>
                    <a:pt x="0" y="159886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883403"/>
              <a:ext cx="0" cy="1990197"/>
            </a:xfrm>
            <a:custGeom>
              <a:avLst/>
              <a:pathLst>
                <a:path w="0" h="1990197">
                  <a:moveTo>
                    <a:pt x="0" y="19901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883403"/>
              <a:ext cx="0" cy="1487057"/>
            </a:xfrm>
            <a:custGeom>
              <a:avLst/>
              <a:pathLst>
                <a:path w="0" h="1487057">
                  <a:moveTo>
                    <a:pt x="0" y="148705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883403"/>
              <a:ext cx="0" cy="1095726"/>
            </a:xfrm>
            <a:custGeom>
              <a:avLst/>
              <a:pathLst>
                <a:path w="0" h="1095726">
                  <a:moveTo>
                    <a:pt x="0" y="109572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883403"/>
              <a:ext cx="0" cy="536682"/>
            </a:xfrm>
            <a:custGeom>
              <a:avLst/>
              <a:pathLst>
                <a:path w="0" h="536682">
                  <a:moveTo>
                    <a:pt x="0" y="5366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883403"/>
              <a:ext cx="0" cy="760300"/>
            </a:xfrm>
            <a:custGeom>
              <a:avLst/>
              <a:pathLst>
                <a:path w="0" h="760300">
                  <a:moveTo>
                    <a:pt x="0" y="76030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20086"/>
              <a:ext cx="3397293" cy="2180272"/>
            </a:xfrm>
            <a:custGeom>
              <a:avLst/>
              <a:pathLst>
                <a:path w="3397293" h="2180272">
                  <a:moveTo>
                    <a:pt x="0" y="2180272"/>
                  </a:moveTo>
                  <a:lnTo>
                    <a:pt x="141553" y="838566"/>
                  </a:lnTo>
                  <a:lnTo>
                    <a:pt x="283107" y="55904"/>
                  </a:lnTo>
                  <a:lnTo>
                    <a:pt x="424661" y="782661"/>
                  </a:lnTo>
                  <a:lnTo>
                    <a:pt x="566215" y="1118088"/>
                  </a:lnTo>
                  <a:lnTo>
                    <a:pt x="707769" y="1062183"/>
                  </a:lnTo>
                  <a:lnTo>
                    <a:pt x="849323" y="1229897"/>
                  </a:lnTo>
                  <a:lnTo>
                    <a:pt x="990877" y="838566"/>
                  </a:lnTo>
                  <a:lnTo>
                    <a:pt x="1132431" y="894470"/>
                  </a:lnTo>
                  <a:lnTo>
                    <a:pt x="1273984" y="1453514"/>
                  </a:lnTo>
                  <a:lnTo>
                    <a:pt x="1415538" y="1453514"/>
                  </a:lnTo>
                  <a:lnTo>
                    <a:pt x="1557092" y="838566"/>
                  </a:lnTo>
                  <a:lnTo>
                    <a:pt x="1698646" y="559044"/>
                  </a:lnTo>
                  <a:lnTo>
                    <a:pt x="1840200" y="559044"/>
                  </a:lnTo>
                  <a:lnTo>
                    <a:pt x="1981754" y="503139"/>
                  </a:lnTo>
                  <a:lnTo>
                    <a:pt x="2123308" y="950375"/>
                  </a:lnTo>
                  <a:lnTo>
                    <a:pt x="2264862" y="894470"/>
                  </a:lnTo>
                  <a:lnTo>
                    <a:pt x="2406416" y="782661"/>
                  </a:lnTo>
                  <a:lnTo>
                    <a:pt x="2547969" y="726757"/>
                  </a:lnTo>
                  <a:lnTo>
                    <a:pt x="2689523" y="559044"/>
                  </a:lnTo>
                  <a:lnTo>
                    <a:pt x="2831077" y="503139"/>
                  </a:lnTo>
                  <a:lnTo>
                    <a:pt x="2972631" y="726757"/>
                  </a:lnTo>
                  <a:lnTo>
                    <a:pt x="3114185" y="279522"/>
                  </a:lnTo>
                  <a:lnTo>
                    <a:pt x="3255739" y="0"/>
                  </a:lnTo>
                  <a:lnTo>
                    <a:pt x="3397293" y="223617"/>
                  </a:lnTo>
                </a:path>
              </a:pathLst>
            </a:custGeom>
            <a:ln w="27101" cap="flat">
              <a:solidFill>
                <a:srgbClr val="0058AB">
                  <a:alpha val="100000"/>
                </a:srgbClr>
              </a:solidFill>
              <a:prstDash val="solid"/>
              <a:round/>
            </a:ln>
          </p:spPr>
          <p:txBody>
            <a:bodyPr/>
            <a:lstStyle/>
            <a:p/>
          </p:txBody>
        </p:sp>
        <p:sp>
          <p:nvSpPr>
            <p:cNvPr id="94" name="tx94"/>
            <p:cNvSpPr/>
            <p:nvPr/>
          </p:nvSpPr>
          <p:spPr>
            <a:xfrm>
              <a:off x="5359324" y="820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5" name="tx95"/>
            <p:cNvSpPr/>
            <p:nvPr/>
          </p:nvSpPr>
          <p:spPr>
            <a:xfrm>
              <a:off x="6097238" y="82060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6774863" y="820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7512777" y="823248"/>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097042" y="8206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33113" y="820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0" name="tx100"/>
            <p:cNvSpPr/>
            <p:nvPr/>
          </p:nvSpPr>
          <p:spPr>
            <a:xfrm>
              <a:off x="8804812" y="8206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902429" y="19959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938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60407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0451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4860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9270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3679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8089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591365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1365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2454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8699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80759" y="472964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Mauritanie</a:t>
              </a:r>
            </a:p>
          </p:txBody>
        </p:sp>
        <p:sp>
          <p:nvSpPr>
            <p:cNvPr id="122" name="tx122"/>
            <p:cNvSpPr/>
            <p:nvPr/>
          </p:nvSpPr>
          <p:spPr>
            <a:xfrm>
              <a:off x="719164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54099"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48314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81507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14700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491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8104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1297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10248"/>
              <a:ext cx="7321564" cy="145351"/>
            </a:xfrm>
            <a:prstGeom prst="rect">
              <a:avLst/>
            </a:prstGeom>
            <a:solidFill>
              <a:srgbClr val="1CABE2">
                <a:alpha val="80000"/>
              </a:srgbClr>
            </a:solidFill>
          </p:spPr>
          <p:txBody>
            <a:bodyPr/>
            <a:lstStyle/>
            <a:p/>
          </p:txBody>
        </p:sp>
        <p:sp>
          <p:nvSpPr>
            <p:cNvPr id="136" name="rc136"/>
            <p:cNvSpPr/>
            <p:nvPr/>
          </p:nvSpPr>
          <p:spPr>
            <a:xfrm>
              <a:off x="1317178" y="5528559"/>
              <a:ext cx="3923707" cy="145351"/>
            </a:xfrm>
            <a:prstGeom prst="rect">
              <a:avLst/>
            </a:prstGeom>
            <a:solidFill>
              <a:srgbClr val="1CABE2">
                <a:alpha val="80000"/>
              </a:srgbClr>
            </a:solidFill>
          </p:spPr>
          <p:txBody>
            <a:bodyPr/>
            <a:lstStyle/>
            <a:p/>
          </p:txBody>
        </p:sp>
        <p:sp>
          <p:nvSpPr>
            <p:cNvPr id="137" name="rc137"/>
            <p:cNvSpPr/>
            <p:nvPr/>
          </p:nvSpPr>
          <p:spPr>
            <a:xfrm>
              <a:off x="1317178" y="5346869"/>
              <a:ext cx="5594536" cy="145351"/>
            </a:xfrm>
            <a:prstGeom prst="rect">
              <a:avLst/>
            </a:prstGeom>
            <a:solidFill>
              <a:srgbClr val="1CABE2">
                <a:alpha val="80000"/>
              </a:srgbClr>
            </a:solidFill>
          </p:spPr>
          <p:txBody>
            <a:bodyPr/>
            <a:lstStyle/>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2182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55375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88568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46" name="tx146"/>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7" name="tx147"/>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8" name="tx148"/>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DTC3 en Mauritanie (86%) était supérieure de 1 point de pourcentage à la moyenne mondiale (85%) et de 14 points de pourcentage à la moyenne de l'ensemble des pays du site WCAR (72%).
La couverture nationale en DTP3 était supérieure de 6 points de pourcentage à celle de 2019 (80%).
Cela équivaut à 24 000 enfants non vaccinés et sous-vaccinés en 2024 contre 31 000 enfants non vaccinés et sous-vaccinés 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0083CF">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la Mauritanie se classera au 16e rang sur 24 pays pour la plus faible couverture en DTC3 (sur la base des rangs ex æquo).
La Mauritanie n'était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89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3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680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12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572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512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5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03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849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92729"/>
              <a:ext cx="249522" cy="313956"/>
            </a:xfrm>
            <a:prstGeom prst="rect">
              <a:avLst/>
            </a:prstGeom>
            <a:solidFill>
              <a:srgbClr val="80BD41">
                <a:alpha val="100000"/>
              </a:srgbClr>
            </a:solidFill>
          </p:spPr>
          <p:txBody>
            <a:bodyPr/>
            <a:lstStyle/>
            <a:p/>
          </p:txBody>
        </p:sp>
        <p:sp>
          <p:nvSpPr>
            <p:cNvPr id="26" name="rc26"/>
            <p:cNvSpPr/>
            <p:nvPr/>
          </p:nvSpPr>
          <p:spPr>
            <a:xfrm>
              <a:off x="1296273" y="3391095"/>
              <a:ext cx="249522" cy="301633"/>
            </a:xfrm>
            <a:prstGeom prst="rect">
              <a:avLst/>
            </a:prstGeom>
            <a:solidFill>
              <a:srgbClr val="1CABE2">
                <a:alpha val="100000"/>
              </a:srgbClr>
            </a:solidFill>
          </p:spPr>
          <p:txBody>
            <a:bodyPr/>
            <a:lstStyle/>
            <a:p/>
          </p:txBody>
        </p:sp>
        <p:sp>
          <p:nvSpPr>
            <p:cNvPr id="27" name="rc27"/>
            <p:cNvSpPr/>
            <p:nvPr/>
          </p:nvSpPr>
          <p:spPr>
            <a:xfrm>
              <a:off x="1573521" y="3531818"/>
              <a:ext cx="249522" cy="474866"/>
            </a:xfrm>
            <a:prstGeom prst="rect">
              <a:avLst/>
            </a:prstGeom>
            <a:solidFill>
              <a:srgbClr val="80BD41">
                <a:alpha val="100000"/>
              </a:srgbClr>
            </a:solidFill>
          </p:spPr>
          <p:txBody>
            <a:bodyPr/>
            <a:lstStyle/>
            <a:p/>
          </p:txBody>
        </p:sp>
        <p:sp>
          <p:nvSpPr>
            <p:cNvPr id="28" name="rc28"/>
            <p:cNvSpPr/>
            <p:nvPr/>
          </p:nvSpPr>
          <p:spPr>
            <a:xfrm>
              <a:off x="1573521" y="3373529"/>
              <a:ext cx="249522" cy="158288"/>
            </a:xfrm>
            <a:prstGeom prst="rect">
              <a:avLst/>
            </a:prstGeom>
            <a:solidFill>
              <a:srgbClr val="1CABE2">
                <a:alpha val="100000"/>
              </a:srgbClr>
            </a:solidFill>
          </p:spPr>
          <p:txBody>
            <a:bodyPr/>
            <a:lstStyle/>
            <a:p/>
          </p:txBody>
        </p:sp>
        <p:sp>
          <p:nvSpPr>
            <p:cNvPr id="29" name="rc29"/>
            <p:cNvSpPr/>
            <p:nvPr/>
          </p:nvSpPr>
          <p:spPr>
            <a:xfrm>
              <a:off x="1850769" y="3431601"/>
              <a:ext cx="249522" cy="575083"/>
            </a:xfrm>
            <a:prstGeom prst="rect">
              <a:avLst/>
            </a:prstGeom>
            <a:solidFill>
              <a:srgbClr val="80BD41">
                <a:alpha val="100000"/>
              </a:srgbClr>
            </a:solidFill>
          </p:spPr>
          <p:txBody>
            <a:bodyPr/>
            <a:lstStyle/>
            <a:p/>
          </p:txBody>
        </p:sp>
        <p:sp>
          <p:nvSpPr>
            <p:cNvPr id="30" name="rc30"/>
            <p:cNvSpPr/>
            <p:nvPr/>
          </p:nvSpPr>
          <p:spPr>
            <a:xfrm>
              <a:off x="1850769" y="3360486"/>
              <a:ext cx="249522" cy="71115"/>
            </a:xfrm>
            <a:prstGeom prst="rect">
              <a:avLst/>
            </a:prstGeom>
            <a:solidFill>
              <a:srgbClr val="1CABE2">
                <a:alpha val="100000"/>
              </a:srgbClr>
            </a:solidFill>
          </p:spPr>
          <p:txBody>
            <a:bodyPr/>
            <a:lstStyle/>
            <a:p/>
          </p:txBody>
        </p:sp>
        <p:sp>
          <p:nvSpPr>
            <p:cNvPr id="31" name="rc31"/>
            <p:cNvSpPr/>
            <p:nvPr/>
          </p:nvSpPr>
          <p:spPr>
            <a:xfrm>
              <a:off x="2128016" y="3502520"/>
              <a:ext cx="249522" cy="504165"/>
            </a:xfrm>
            <a:prstGeom prst="rect">
              <a:avLst/>
            </a:prstGeom>
            <a:solidFill>
              <a:srgbClr val="80BD41">
                <a:alpha val="100000"/>
              </a:srgbClr>
            </a:solidFill>
          </p:spPr>
          <p:txBody>
            <a:bodyPr/>
            <a:lstStyle/>
            <a:p/>
          </p:txBody>
        </p:sp>
        <p:sp>
          <p:nvSpPr>
            <p:cNvPr id="32" name="rc32"/>
            <p:cNvSpPr/>
            <p:nvPr/>
          </p:nvSpPr>
          <p:spPr>
            <a:xfrm>
              <a:off x="2128016" y="3343313"/>
              <a:ext cx="249522" cy="159206"/>
            </a:xfrm>
            <a:prstGeom prst="rect">
              <a:avLst/>
            </a:prstGeom>
            <a:solidFill>
              <a:srgbClr val="1CABE2">
                <a:alpha val="100000"/>
              </a:srgbClr>
            </a:solidFill>
          </p:spPr>
          <p:txBody>
            <a:bodyPr/>
            <a:lstStyle/>
            <a:p/>
          </p:txBody>
        </p:sp>
        <p:sp>
          <p:nvSpPr>
            <p:cNvPr id="33" name="rc33"/>
            <p:cNvSpPr/>
            <p:nvPr/>
          </p:nvSpPr>
          <p:spPr>
            <a:xfrm>
              <a:off x="2405264" y="3525788"/>
              <a:ext cx="249522" cy="480896"/>
            </a:xfrm>
            <a:prstGeom prst="rect">
              <a:avLst/>
            </a:prstGeom>
            <a:solidFill>
              <a:srgbClr val="80BD41">
                <a:alpha val="100000"/>
              </a:srgbClr>
            </a:solidFill>
          </p:spPr>
          <p:txBody>
            <a:bodyPr/>
            <a:lstStyle/>
            <a:p/>
          </p:txBody>
        </p:sp>
        <p:sp>
          <p:nvSpPr>
            <p:cNvPr id="34" name="rc34"/>
            <p:cNvSpPr/>
            <p:nvPr/>
          </p:nvSpPr>
          <p:spPr>
            <a:xfrm>
              <a:off x="2405264" y="3319717"/>
              <a:ext cx="249522" cy="206070"/>
            </a:xfrm>
            <a:prstGeom prst="rect">
              <a:avLst/>
            </a:prstGeom>
            <a:solidFill>
              <a:srgbClr val="1CABE2">
                <a:alpha val="100000"/>
              </a:srgbClr>
            </a:solidFill>
          </p:spPr>
          <p:txBody>
            <a:bodyPr/>
            <a:lstStyle/>
            <a:p/>
          </p:txBody>
        </p:sp>
        <p:sp>
          <p:nvSpPr>
            <p:cNvPr id="35" name="rc35"/>
            <p:cNvSpPr/>
            <p:nvPr/>
          </p:nvSpPr>
          <p:spPr>
            <a:xfrm>
              <a:off x="2682512" y="3503896"/>
              <a:ext cx="249522" cy="502788"/>
            </a:xfrm>
            <a:prstGeom prst="rect">
              <a:avLst/>
            </a:prstGeom>
            <a:solidFill>
              <a:srgbClr val="80BD41">
                <a:alpha val="100000"/>
              </a:srgbClr>
            </a:solidFill>
          </p:spPr>
          <p:txBody>
            <a:bodyPr/>
            <a:lstStyle/>
            <a:p/>
          </p:txBody>
        </p:sp>
        <p:sp>
          <p:nvSpPr>
            <p:cNvPr id="36" name="rc36"/>
            <p:cNvSpPr/>
            <p:nvPr/>
          </p:nvSpPr>
          <p:spPr>
            <a:xfrm>
              <a:off x="2682512" y="3298547"/>
              <a:ext cx="249522" cy="205349"/>
            </a:xfrm>
            <a:prstGeom prst="rect">
              <a:avLst/>
            </a:prstGeom>
            <a:solidFill>
              <a:srgbClr val="1CABE2">
                <a:alpha val="100000"/>
              </a:srgbClr>
            </a:solidFill>
          </p:spPr>
          <p:txBody>
            <a:bodyPr/>
            <a:lstStyle/>
            <a:p/>
          </p:txBody>
        </p:sp>
        <p:sp>
          <p:nvSpPr>
            <p:cNvPr id="37" name="rc37"/>
            <p:cNvSpPr/>
            <p:nvPr/>
          </p:nvSpPr>
          <p:spPr>
            <a:xfrm>
              <a:off x="2959759" y="3507829"/>
              <a:ext cx="249522" cy="498855"/>
            </a:xfrm>
            <a:prstGeom prst="rect">
              <a:avLst/>
            </a:prstGeom>
            <a:solidFill>
              <a:srgbClr val="80BD41">
                <a:alpha val="100000"/>
              </a:srgbClr>
            </a:solidFill>
          </p:spPr>
          <p:txBody>
            <a:bodyPr/>
            <a:lstStyle/>
            <a:p/>
          </p:txBody>
        </p:sp>
        <p:sp>
          <p:nvSpPr>
            <p:cNvPr id="38" name="rc38"/>
            <p:cNvSpPr/>
            <p:nvPr/>
          </p:nvSpPr>
          <p:spPr>
            <a:xfrm>
              <a:off x="2959759" y="3273050"/>
              <a:ext cx="249522" cy="234778"/>
            </a:xfrm>
            <a:prstGeom prst="rect">
              <a:avLst/>
            </a:prstGeom>
            <a:solidFill>
              <a:srgbClr val="1CABE2">
                <a:alpha val="100000"/>
              </a:srgbClr>
            </a:solidFill>
          </p:spPr>
          <p:txBody>
            <a:bodyPr/>
            <a:lstStyle/>
            <a:p/>
          </p:txBody>
        </p:sp>
        <p:sp>
          <p:nvSpPr>
            <p:cNvPr id="39" name="rc39"/>
            <p:cNvSpPr/>
            <p:nvPr/>
          </p:nvSpPr>
          <p:spPr>
            <a:xfrm>
              <a:off x="3237007" y="3436976"/>
              <a:ext cx="249522" cy="569709"/>
            </a:xfrm>
            <a:prstGeom prst="rect">
              <a:avLst/>
            </a:prstGeom>
            <a:solidFill>
              <a:srgbClr val="80BD41">
                <a:alpha val="100000"/>
              </a:srgbClr>
            </a:solidFill>
          </p:spPr>
          <p:txBody>
            <a:bodyPr/>
            <a:lstStyle/>
            <a:p/>
          </p:txBody>
        </p:sp>
        <p:sp>
          <p:nvSpPr>
            <p:cNvPr id="40" name="rc40"/>
            <p:cNvSpPr/>
            <p:nvPr/>
          </p:nvSpPr>
          <p:spPr>
            <a:xfrm>
              <a:off x="3237007" y="3247095"/>
              <a:ext cx="249522" cy="189881"/>
            </a:xfrm>
            <a:prstGeom prst="rect">
              <a:avLst/>
            </a:prstGeom>
            <a:solidFill>
              <a:srgbClr val="1CABE2">
                <a:alpha val="100000"/>
              </a:srgbClr>
            </a:solidFill>
          </p:spPr>
          <p:txBody>
            <a:bodyPr/>
            <a:lstStyle/>
            <a:p/>
          </p:txBody>
        </p:sp>
        <p:sp>
          <p:nvSpPr>
            <p:cNvPr id="41" name="rc41"/>
            <p:cNvSpPr/>
            <p:nvPr/>
          </p:nvSpPr>
          <p:spPr>
            <a:xfrm>
              <a:off x="3514255" y="3426882"/>
              <a:ext cx="249522" cy="579802"/>
            </a:xfrm>
            <a:prstGeom prst="rect">
              <a:avLst/>
            </a:prstGeom>
            <a:solidFill>
              <a:srgbClr val="80BD41">
                <a:alpha val="100000"/>
              </a:srgbClr>
            </a:solidFill>
          </p:spPr>
          <p:txBody>
            <a:bodyPr/>
            <a:lstStyle/>
            <a:p/>
          </p:txBody>
        </p:sp>
        <p:sp>
          <p:nvSpPr>
            <p:cNvPr id="42" name="rc42"/>
            <p:cNvSpPr/>
            <p:nvPr/>
          </p:nvSpPr>
          <p:spPr>
            <a:xfrm>
              <a:off x="3514255" y="3223171"/>
              <a:ext cx="249522" cy="203710"/>
            </a:xfrm>
            <a:prstGeom prst="rect">
              <a:avLst/>
            </a:prstGeom>
            <a:solidFill>
              <a:srgbClr val="1CABE2">
                <a:alpha val="100000"/>
              </a:srgbClr>
            </a:solidFill>
          </p:spPr>
          <p:txBody>
            <a:bodyPr/>
            <a:lstStyle/>
            <a:p/>
          </p:txBody>
        </p:sp>
        <p:sp>
          <p:nvSpPr>
            <p:cNvPr id="43" name="rc43"/>
            <p:cNvSpPr/>
            <p:nvPr/>
          </p:nvSpPr>
          <p:spPr>
            <a:xfrm>
              <a:off x="3791502" y="3489542"/>
              <a:ext cx="249522" cy="517142"/>
            </a:xfrm>
            <a:prstGeom prst="rect">
              <a:avLst/>
            </a:prstGeom>
            <a:solidFill>
              <a:srgbClr val="80BD41">
                <a:alpha val="100000"/>
              </a:srgbClr>
            </a:solidFill>
          </p:spPr>
          <p:txBody>
            <a:bodyPr/>
            <a:lstStyle/>
            <a:p/>
          </p:txBody>
        </p:sp>
        <p:sp>
          <p:nvSpPr>
            <p:cNvPr id="44" name="rc44"/>
            <p:cNvSpPr/>
            <p:nvPr/>
          </p:nvSpPr>
          <p:spPr>
            <a:xfrm>
              <a:off x="3791502" y="3198657"/>
              <a:ext cx="249522" cy="290884"/>
            </a:xfrm>
            <a:prstGeom prst="rect">
              <a:avLst/>
            </a:prstGeom>
            <a:solidFill>
              <a:srgbClr val="1CABE2">
                <a:alpha val="100000"/>
              </a:srgbClr>
            </a:solidFill>
          </p:spPr>
          <p:txBody>
            <a:bodyPr/>
            <a:lstStyle/>
            <a:p/>
          </p:txBody>
        </p:sp>
        <p:sp>
          <p:nvSpPr>
            <p:cNvPr id="45" name="rc45"/>
            <p:cNvSpPr/>
            <p:nvPr/>
          </p:nvSpPr>
          <p:spPr>
            <a:xfrm>
              <a:off x="4068750" y="3473090"/>
              <a:ext cx="249522" cy="533594"/>
            </a:xfrm>
            <a:prstGeom prst="rect">
              <a:avLst/>
            </a:prstGeom>
            <a:solidFill>
              <a:srgbClr val="80BD41">
                <a:alpha val="100000"/>
              </a:srgbClr>
            </a:solidFill>
          </p:spPr>
          <p:txBody>
            <a:bodyPr/>
            <a:lstStyle/>
            <a:p/>
          </p:txBody>
        </p:sp>
        <p:sp>
          <p:nvSpPr>
            <p:cNvPr id="46" name="rc46"/>
            <p:cNvSpPr/>
            <p:nvPr/>
          </p:nvSpPr>
          <p:spPr>
            <a:xfrm>
              <a:off x="4068750" y="3172964"/>
              <a:ext cx="249522" cy="300126"/>
            </a:xfrm>
            <a:prstGeom prst="rect">
              <a:avLst/>
            </a:prstGeom>
            <a:solidFill>
              <a:srgbClr val="1CABE2">
                <a:alpha val="100000"/>
              </a:srgbClr>
            </a:solidFill>
          </p:spPr>
          <p:txBody>
            <a:bodyPr/>
            <a:lstStyle/>
            <a:p/>
          </p:txBody>
        </p:sp>
        <p:sp>
          <p:nvSpPr>
            <p:cNvPr id="47" name="rc47"/>
            <p:cNvSpPr/>
            <p:nvPr/>
          </p:nvSpPr>
          <p:spPr>
            <a:xfrm>
              <a:off x="4345998" y="3360158"/>
              <a:ext cx="249522" cy="646526"/>
            </a:xfrm>
            <a:prstGeom prst="rect">
              <a:avLst/>
            </a:prstGeom>
            <a:solidFill>
              <a:srgbClr val="80BD41">
                <a:alpha val="100000"/>
              </a:srgbClr>
            </a:solidFill>
          </p:spPr>
          <p:txBody>
            <a:bodyPr/>
            <a:lstStyle/>
            <a:p/>
          </p:txBody>
        </p:sp>
        <p:sp>
          <p:nvSpPr>
            <p:cNvPr id="48" name="rc48"/>
            <p:cNvSpPr/>
            <p:nvPr/>
          </p:nvSpPr>
          <p:spPr>
            <a:xfrm>
              <a:off x="4345998" y="3144649"/>
              <a:ext cx="249522" cy="215508"/>
            </a:xfrm>
            <a:prstGeom prst="rect">
              <a:avLst/>
            </a:prstGeom>
            <a:solidFill>
              <a:srgbClr val="1CABE2">
                <a:alpha val="100000"/>
              </a:srgbClr>
            </a:solidFill>
          </p:spPr>
          <p:txBody>
            <a:bodyPr/>
            <a:lstStyle/>
            <a:p/>
          </p:txBody>
        </p:sp>
        <p:sp>
          <p:nvSpPr>
            <p:cNvPr id="49" name="rc49"/>
            <p:cNvSpPr/>
            <p:nvPr/>
          </p:nvSpPr>
          <p:spPr>
            <a:xfrm>
              <a:off x="4623245" y="3297236"/>
              <a:ext cx="249522" cy="709449"/>
            </a:xfrm>
            <a:prstGeom prst="rect">
              <a:avLst/>
            </a:prstGeom>
            <a:solidFill>
              <a:srgbClr val="80BD41">
                <a:alpha val="100000"/>
              </a:srgbClr>
            </a:solidFill>
          </p:spPr>
          <p:txBody>
            <a:bodyPr/>
            <a:lstStyle/>
            <a:p/>
          </p:txBody>
        </p:sp>
        <p:sp>
          <p:nvSpPr>
            <p:cNvPr id="50" name="rc50"/>
            <p:cNvSpPr/>
            <p:nvPr/>
          </p:nvSpPr>
          <p:spPr>
            <a:xfrm>
              <a:off x="4623245" y="3119873"/>
              <a:ext cx="249522" cy="177362"/>
            </a:xfrm>
            <a:prstGeom prst="rect">
              <a:avLst/>
            </a:prstGeom>
            <a:solidFill>
              <a:srgbClr val="1CABE2">
                <a:alpha val="100000"/>
              </a:srgbClr>
            </a:solidFill>
          </p:spPr>
          <p:txBody>
            <a:bodyPr/>
            <a:lstStyle/>
            <a:p/>
          </p:txBody>
        </p:sp>
        <p:sp>
          <p:nvSpPr>
            <p:cNvPr id="51" name="rc51"/>
            <p:cNvSpPr/>
            <p:nvPr/>
          </p:nvSpPr>
          <p:spPr>
            <a:xfrm>
              <a:off x="4900493" y="3278425"/>
              <a:ext cx="249522" cy="728260"/>
            </a:xfrm>
            <a:prstGeom prst="rect">
              <a:avLst/>
            </a:prstGeom>
            <a:solidFill>
              <a:srgbClr val="80BD41">
                <a:alpha val="100000"/>
              </a:srgbClr>
            </a:solidFill>
          </p:spPr>
          <p:txBody>
            <a:bodyPr/>
            <a:lstStyle/>
            <a:p/>
          </p:txBody>
        </p:sp>
        <p:sp>
          <p:nvSpPr>
            <p:cNvPr id="52" name="rc52"/>
            <p:cNvSpPr/>
            <p:nvPr/>
          </p:nvSpPr>
          <p:spPr>
            <a:xfrm>
              <a:off x="4900493" y="3096343"/>
              <a:ext cx="249522" cy="182081"/>
            </a:xfrm>
            <a:prstGeom prst="rect">
              <a:avLst/>
            </a:prstGeom>
            <a:solidFill>
              <a:srgbClr val="1CABE2">
                <a:alpha val="100000"/>
              </a:srgbClr>
            </a:solidFill>
          </p:spPr>
          <p:txBody>
            <a:bodyPr/>
            <a:lstStyle/>
            <a:p/>
          </p:txBody>
        </p:sp>
        <p:sp>
          <p:nvSpPr>
            <p:cNvPr id="53" name="rc53"/>
            <p:cNvSpPr/>
            <p:nvPr/>
          </p:nvSpPr>
          <p:spPr>
            <a:xfrm>
              <a:off x="5177741" y="3253714"/>
              <a:ext cx="249522" cy="752970"/>
            </a:xfrm>
            <a:prstGeom prst="rect">
              <a:avLst/>
            </a:prstGeom>
            <a:solidFill>
              <a:srgbClr val="80BD41">
                <a:alpha val="100000"/>
              </a:srgbClr>
            </a:solidFill>
          </p:spPr>
          <p:txBody>
            <a:bodyPr/>
            <a:lstStyle/>
            <a:p/>
          </p:txBody>
        </p:sp>
        <p:sp>
          <p:nvSpPr>
            <p:cNvPr id="54" name="rc54"/>
            <p:cNvSpPr/>
            <p:nvPr/>
          </p:nvSpPr>
          <p:spPr>
            <a:xfrm>
              <a:off x="5177741" y="3077073"/>
              <a:ext cx="249522" cy="176641"/>
            </a:xfrm>
            <a:prstGeom prst="rect">
              <a:avLst/>
            </a:prstGeom>
            <a:solidFill>
              <a:srgbClr val="1CABE2">
                <a:alpha val="100000"/>
              </a:srgbClr>
            </a:solidFill>
          </p:spPr>
          <p:txBody>
            <a:bodyPr/>
            <a:lstStyle/>
            <a:p/>
          </p:txBody>
        </p:sp>
        <p:sp>
          <p:nvSpPr>
            <p:cNvPr id="55" name="rc55"/>
            <p:cNvSpPr/>
            <p:nvPr/>
          </p:nvSpPr>
          <p:spPr>
            <a:xfrm>
              <a:off x="5454988" y="3313228"/>
              <a:ext cx="249522" cy="693456"/>
            </a:xfrm>
            <a:prstGeom prst="rect">
              <a:avLst/>
            </a:prstGeom>
            <a:solidFill>
              <a:srgbClr val="80BD41">
                <a:alpha val="100000"/>
              </a:srgbClr>
            </a:solidFill>
          </p:spPr>
          <p:txBody>
            <a:bodyPr/>
            <a:lstStyle/>
            <a:p/>
          </p:txBody>
        </p:sp>
        <p:sp>
          <p:nvSpPr>
            <p:cNvPr id="56" name="rc56"/>
            <p:cNvSpPr/>
            <p:nvPr/>
          </p:nvSpPr>
          <p:spPr>
            <a:xfrm>
              <a:off x="5454988" y="3056755"/>
              <a:ext cx="249522" cy="256473"/>
            </a:xfrm>
            <a:prstGeom prst="rect">
              <a:avLst/>
            </a:prstGeom>
            <a:solidFill>
              <a:srgbClr val="1CABE2">
                <a:alpha val="100000"/>
              </a:srgbClr>
            </a:solidFill>
          </p:spPr>
          <p:txBody>
            <a:bodyPr/>
            <a:lstStyle/>
            <a:p/>
          </p:txBody>
        </p:sp>
        <p:sp>
          <p:nvSpPr>
            <p:cNvPr id="57" name="rc57"/>
            <p:cNvSpPr/>
            <p:nvPr/>
          </p:nvSpPr>
          <p:spPr>
            <a:xfrm>
              <a:off x="5732236" y="3288977"/>
              <a:ext cx="249522" cy="717707"/>
            </a:xfrm>
            <a:prstGeom prst="rect">
              <a:avLst/>
            </a:prstGeom>
            <a:solidFill>
              <a:srgbClr val="80BD41">
                <a:alpha val="100000"/>
              </a:srgbClr>
            </a:solidFill>
          </p:spPr>
          <p:txBody>
            <a:bodyPr/>
            <a:lstStyle/>
            <a:p/>
          </p:txBody>
        </p:sp>
        <p:sp>
          <p:nvSpPr>
            <p:cNvPr id="58" name="rc58"/>
            <p:cNvSpPr/>
            <p:nvPr/>
          </p:nvSpPr>
          <p:spPr>
            <a:xfrm>
              <a:off x="5732236" y="3036829"/>
              <a:ext cx="249522" cy="252148"/>
            </a:xfrm>
            <a:prstGeom prst="rect">
              <a:avLst/>
            </a:prstGeom>
            <a:solidFill>
              <a:srgbClr val="1CABE2">
                <a:alpha val="100000"/>
              </a:srgbClr>
            </a:solidFill>
          </p:spPr>
          <p:txBody>
            <a:bodyPr/>
            <a:lstStyle/>
            <a:p/>
          </p:txBody>
        </p:sp>
        <p:sp>
          <p:nvSpPr>
            <p:cNvPr id="59" name="rc59"/>
            <p:cNvSpPr/>
            <p:nvPr/>
          </p:nvSpPr>
          <p:spPr>
            <a:xfrm>
              <a:off x="6009484" y="3253846"/>
              <a:ext cx="249522" cy="752839"/>
            </a:xfrm>
            <a:prstGeom prst="rect">
              <a:avLst/>
            </a:prstGeom>
            <a:solidFill>
              <a:srgbClr val="80BD41">
                <a:alpha val="100000"/>
              </a:srgbClr>
            </a:solidFill>
          </p:spPr>
          <p:txBody>
            <a:bodyPr/>
            <a:lstStyle/>
            <a:p/>
          </p:txBody>
        </p:sp>
        <p:sp>
          <p:nvSpPr>
            <p:cNvPr id="60" name="rc60"/>
            <p:cNvSpPr/>
            <p:nvPr/>
          </p:nvSpPr>
          <p:spPr>
            <a:xfrm>
              <a:off x="6009484" y="3016117"/>
              <a:ext cx="249522" cy="237728"/>
            </a:xfrm>
            <a:prstGeom prst="rect">
              <a:avLst/>
            </a:prstGeom>
            <a:solidFill>
              <a:srgbClr val="1CABE2">
                <a:alpha val="100000"/>
              </a:srgbClr>
            </a:solidFill>
          </p:spPr>
          <p:txBody>
            <a:bodyPr/>
            <a:lstStyle/>
            <a:p/>
          </p:txBody>
        </p:sp>
        <p:sp>
          <p:nvSpPr>
            <p:cNvPr id="61" name="rc61"/>
            <p:cNvSpPr/>
            <p:nvPr/>
          </p:nvSpPr>
          <p:spPr>
            <a:xfrm>
              <a:off x="6286731" y="3229332"/>
              <a:ext cx="249522" cy="777352"/>
            </a:xfrm>
            <a:prstGeom prst="rect">
              <a:avLst/>
            </a:prstGeom>
            <a:solidFill>
              <a:srgbClr val="80BD41">
                <a:alpha val="100000"/>
              </a:srgbClr>
            </a:solidFill>
          </p:spPr>
          <p:txBody>
            <a:bodyPr/>
            <a:lstStyle/>
            <a:p/>
          </p:txBody>
        </p:sp>
        <p:sp>
          <p:nvSpPr>
            <p:cNvPr id="62" name="rc62"/>
            <p:cNvSpPr/>
            <p:nvPr/>
          </p:nvSpPr>
          <p:spPr>
            <a:xfrm>
              <a:off x="6286731" y="2997109"/>
              <a:ext cx="249522" cy="232222"/>
            </a:xfrm>
            <a:prstGeom prst="rect">
              <a:avLst/>
            </a:prstGeom>
            <a:solidFill>
              <a:srgbClr val="1CABE2">
                <a:alpha val="100000"/>
              </a:srgbClr>
            </a:solidFill>
          </p:spPr>
          <p:txBody>
            <a:bodyPr/>
            <a:lstStyle/>
            <a:p/>
          </p:txBody>
        </p:sp>
        <p:sp>
          <p:nvSpPr>
            <p:cNvPr id="63" name="rc63"/>
            <p:cNvSpPr/>
            <p:nvPr/>
          </p:nvSpPr>
          <p:spPr>
            <a:xfrm>
              <a:off x="6563979" y="3183517"/>
              <a:ext cx="249522" cy="823168"/>
            </a:xfrm>
            <a:prstGeom prst="rect">
              <a:avLst/>
            </a:prstGeom>
            <a:solidFill>
              <a:srgbClr val="80BD41">
                <a:alpha val="100000"/>
              </a:srgbClr>
            </a:solidFill>
          </p:spPr>
          <p:txBody>
            <a:bodyPr/>
            <a:lstStyle/>
            <a:p/>
          </p:txBody>
        </p:sp>
        <p:sp>
          <p:nvSpPr>
            <p:cNvPr id="64" name="rc64"/>
            <p:cNvSpPr/>
            <p:nvPr/>
          </p:nvSpPr>
          <p:spPr>
            <a:xfrm>
              <a:off x="6563979" y="2977708"/>
              <a:ext cx="249522" cy="205808"/>
            </a:xfrm>
            <a:prstGeom prst="rect">
              <a:avLst/>
            </a:prstGeom>
            <a:solidFill>
              <a:srgbClr val="1CABE2">
                <a:alpha val="100000"/>
              </a:srgbClr>
            </a:solidFill>
          </p:spPr>
          <p:txBody>
            <a:bodyPr/>
            <a:lstStyle/>
            <a:p/>
          </p:txBody>
        </p:sp>
        <p:sp>
          <p:nvSpPr>
            <p:cNvPr id="65" name="rc65"/>
            <p:cNvSpPr/>
            <p:nvPr/>
          </p:nvSpPr>
          <p:spPr>
            <a:xfrm>
              <a:off x="6841227" y="3159134"/>
              <a:ext cx="249522" cy="847550"/>
            </a:xfrm>
            <a:prstGeom prst="rect">
              <a:avLst/>
            </a:prstGeom>
            <a:solidFill>
              <a:srgbClr val="80BD41">
                <a:alpha val="100000"/>
              </a:srgbClr>
            </a:solidFill>
          </p:spPr>
          <p:txBody>
            <a:bodyPr/>
            <a:lstStyle/>
            <a:p/>
          </p:txBody>
        </p:sp>
        <p:sp>
          <p:nvSpPr>
            <p:cNvPr id="66" name="rc66"/>
            <p:cNvSpPr/>
            <p:nvPr/>
          </p:nvSpPr>
          <p:spPr>
            <a:xfrm>
              <a:off x="6841227" y="2960339"/>
              <a:ext cx="249522" cy="198795"/>
            </a:xfrm>
            <a:prstGeom prst="rect">
              <a:avLst/>
            </a:prstGeom>
            <a:solidFill>
              <a:srgbClr val="1CABE2">
                <a:alpha val="100000"/>
              </a:srgbClr>
            </a:solidFill>
          </p:spPr>
          <p:txBody>
            <a:bodyPr/>
            <a:lstStyle/>
            <a:p/>
          </p:txBody>
        </p:sp>
        <p:sp>
          <p:nvSpPr>
            <p:cNvPr id="67" name="rc67"/>
            <p:cNvSpPr/>
            <p:nvPr/>
          </p:nvSpPr>
          <p:spPr>
            <a:xfrm>
              <a:off x="7118474" y="3185942"/>
              <a:ext cx="249522" cy="820742"/>
            </a:xfrm>
            <a:prstGeom prst="rect">
              <a:avLst/>
            </a:prstGeom>
            <a:solidFill>
              <a:srgbClr val="80BD41">
                <a:alpha val="100000"/>
              </a:srgbClr>
            </a:solidFill>
          </p:spPr>
          <p:txBody>
            <a:bodyPr/>
            <a:lstStyle/>
            <a:p/>
          </p:txBody>
        </p:sp>
        <p:sp>
          <p:nvSpPr>
            <p:cNvPr id="68" name="rc68"/>
            <p:cNvSpPr/>
            <p:nvPr/>
          </p:nvSpPr>
          <p:spPr>
            <a:xfrm>
              <a:off x="7118474" y="2940742"/>
              <a:ext cx="249522" cy="245200"/>
            </a:xfrm>
            <a:prstGeom prst="rect">
              <a:avLst/>
            </a:prstGeom>
            <a:solidFill>
              <a:srgbClr val="1CABE2">
                <a:alpha val="100000"/>
              </a:srgbClr>
            </a:solidFill>
          </p:spPr>
          <p:txBody>
            <a:bodyPr/>
            <a:lstStyle/>
            <a:p/>
          </p:txBody>
        </p:sp>
        <p:sp>
          <p:nvSpPr>
            <p:cNvPr id="69" name="rc69"/>
            <p:cNvSpPr/>
            <p:nvPr/>
          </p:nvSpPr>
          <p:spPr>
            <a:xfrm>
              <a:off x="7395722" y="3086184"/>
              <a:ext cx="249522" cy="920500"/>
            </a:xfrm>
            <a:prstGeom prst="rect">
              <a:avLst/>
            </a:prstGeom>
            <a:solidFill>
              <a:srgbClr val="80BD41">
                <a:alpha val="100000"/>
              </a:srgbClr>
            </a:solidFill>
          </p:spPr>
          <p:txBody>
            <a:bodyPr/>
            <a:lstStyle/>
            <a:p/>
          </p:txBody>
        </p:sp>
        <p:sp>
          <p:nvSpPr>
            <p:cNvPr id="70" name="rc70"/>
            <p:cNvSpPr/>
            <p:nvPr/>
          </p:nvSpPr>
          <p:spPr>
            <a:xfrm>
              <a:off x="7395722" y="2923766"/>
              <a:ext cx="249522" cy="162418"/>
            </a:xfrm>
            <a:prstGeom prst="rect">
              <a:avLst/>
            </a:prstGeom>
            <a:solidFill>
              <a:srgbClr val="1CABE2">
                <a:alpha val="100000"/>
              </a:srgbClr>
            </a:solidFill>
          </p:spPr>
          <p:txBody>
            <a:bodyPr/>
            <a:lstStyle/>
            <a:p/>
          </p:txBody>
        </p:sp>
        <p:sp>
          <p:nvSpPr>
            <p:cNvPr id="71" name="rc71"/>
            <p:cNvSpPr/>
            <p:nvPr/>
          </p:nvSpPr>
          <p:spPr>
            <a:xfrm>
              <a:off x="7672970" y="3014085"/>
              <a:ext cx="249522" cy="992599"/>
            </a:xfrm>
            <a:prstGeom prst="rect">
              <a:avLst/>
            </a:prstGeom>
            <a:solidFill>
              <a:srgbClr val="80BD41">
                <a:alpha val="100000"/>
              </a:srgbClr>
            </a:solidFill>
          </p:spPr>
          <p:txBody>
            <a:bodyPr/>
            <a:lstStyle/>
            <a:p/>
          </p:txBody>
        </p:sp>
        <p:sp>
          <p:nvSpPr>
            <p:cNvPr id="72" name="rc72"/>
            <p:cNvSpPr/>
            <p:nvPr/>
          </p:nvSpPr>
          <p:spPr>
            <a:xfrm>
              <a:off x="7672970" y="2903775"/>
              <a:ext cx="249522" cy="110310"/>
            </a:xfrm>
            <a:prstGeom prst="rect">
              <a:avLst/>
            </a:prstGeom>
            <a:solidFill>
              <a:srgbClr val="1CABE2">
                <a:alpha val="100000"/>
              </a:srgbClr>
            </a:solidFill>
          </p:spPr>
          <p:txBody>
            <a:bodyPr/>
            <a:lstStyle/>
            <a:p/>
          </p:txBody>
        </p:sp>
        <p:sp>
          <p:nvSpPr>
            <p:cNvPr id="73" name="rc73"/>
            <p:cNvSpPr/>
            <p:nvPr/>
          </p:nvSpPr>
          <p:spPr>
            <a:xfrm>
              <a:off x="7950217" y="3040696"/>
              <a:ext cx="249522" cy="965988"/>
            </a:xfrm>
            <a:prstGeom prst="rect">
              <a:avLst/>
            </a:prstGeom>
            <a:solidFill>
              <a:srgbClr val="80BD41">
                <a:alpha val="100000"/>
              </a:srgbClr>
            </a:solidFill>
          </p:spPr>
          <p:txBody>
            <a:bodyPr/>
            <a:lstStyle/>
            <a:p/>
          </p:txBody>
        </p:sp>
        <p:sp>
          <p:nvSpPr>
            <p:cNvPr id="74" name="rc74"/>
            <p:cNvSpPr/>
            <p:nvPr/>
          </p:nvSpPr>
          <p:spPr>
            <a:xfrm>
              <a:off x="7950217" y="2883456"/>
              <a:ext cx="249522" cy="157240"/>
            </a:xfrm>
            <a:prstGeom prst="rect">
              <a:avLst/>
            </a:prstGeom>
            <a:solidFill>
              <a:srgbClr val="1CABE2">
                <a:alpha val="100000"/>
              </a:srgbClr>
            </a:solidFill>
          </p:spPr>
          <p:txBody>
            <a:bodyPr/>
            <a:lstStyle/>
            <a:p/>
          </p:txBody>
        </p:sp>
        <p:sp>
          <p:nvSpPr>
            <p:cNvPr id="75" name="pl75"/>
            <p:cNvSpPr/>
            <p:nvPr/>
          </p:nvSpPr>
          <p:spPr>
            <a:xfrm>
              <a:off x="1421035" y="1479479"/>
              <a:ext cx="6653943" cy="1095122"/>
            </a:xfrm>
            <a:custGeom>
              <a:avLst/>
              <a:pathLst>
                <a:path w="6653943" h="1095122">
                  <a:moveTo>
                    <a:pt x="0" y="1095122"/>
                  </a:moveTo>
                  <a:lnTo>
                    <a:pt x="277247" y="421200"/>
                  </a:lnTo>
                  <a:lnTo>
                    <a:pt x="554495" y="28080"/>
                  </a:lnTo>
                  <a:lnTo>
                    <a:pt x="831742" y="393120"/>
                  </a:lnTo>
                  <a:lnTo>
                    <a:pt x="1108990" y="561601"/>
                  </a:lnTo>
                  <a:lnTo>
                    <a:pt x="1386238" y="533521"/>
                  </a:lnTo>
                  <a:lnTo>
                    <a:pt x="1663485" y="617761"/>
                  </a:lnTo>
                  <a:lnTo>
                    <a:pt x="1940733" y="421200"/>
                  </a:lnTo>
                  <a:lnTo>
                    <a:pt x="2217981" y="449281"/>
                  </a:lnTo>
                  <a:lnTo>
                    <a:pt x="2495228" y="730081"/>
                  </a:lnTo>
                  <a:lnTo>
                    <a:pt x="2772476" y="730081"/>
                  </a:lnTo>
                  <a:lnTo>
                    <a:pt x="3049724" y="421200"/>
                  </a:lnTo>
                  <a:lnTo>
                    <a:pt x="3326971" y="280800"/>
                  </a:lnTo>
                  <a:lnTo>
                    <a:pt x="3604219" y="280800"/>
                  </a:lnTo>
                  <a:lnTo>
                    <a:pt x="3881467" y="252720"/>
                  </a:lnTo>
                  <a:lnTo>
                    <a:pt x="4158714" y="477361"/>
                  </a:lnTo>
                  <a:lnTo>
                    <a:pt x="4435962" y="449281"/>
                  </a:lnTo>
                  <a:lnTo>
                    <a:pt x="4713210" y="393120"/>
                  </a:lnTo>
                  <a:lnTo>
                    <a:pt x="4990457" y="365040"/>
                  </a:lnTo>
                  <a:lnTo>
                    <a:pt x="5267705" y="280800"/>
                  </a:lnTo>
                  <a:lnTo>
                    <a:pt x="5544953" y="252720"/>
                  </a:lnTo>
                  <a:lnTo>
                    <a:pt x="5822200" y="365040"/>
                  </a:lnTo>
                  <a:lnTo>
                    <a:pt x="6099448" y="140400"/>
                  </a:lnTo>
                  <a:lnTo>
                    <a:pt x="6376696" y="0"/>
                  </a:lnTo>
                  <a:lnTo>
                    <a:pt x="6653943" y="11232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77" name="tx77"/>
            <p:cNvSpPr/>
            <p:nvPr/>
          </p:nvSpPr>
          <p:spPr>
            <a:xfrm>
              <a:off x="2746983"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18294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1329607" y="32550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93.9</a:t>
              </a:r>
            </a:p>
          </p:txBody>
        </p:sp>
        <p:sp>
          <p:nvSpPr>
            <p:cNvPr id="87" name="tx87"/>
            <p:cNvSpPr/>
            <p:nvPr/>
          </p:nvSpPr>
          <p:spPr>
            <a:xfrm>
              <a:off x="2728897" y="31626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075958" y="303818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127.2</a:t>
              </a:r>
            </a:p>
          </p:txBody>
        </p:sp>
        <p:sp>
          <p:nvSpPr>
            <p:cNvPr id="89" name="tx89"/>
            <p:cNvSpPr/>
            <p:nvPr/>
          </p:nvSpPr>
          <p:spPr>
            <a:xfrm>
              <a:off x="5462196" y="2920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144.9</a:t>
              </a:r>
            </a:p>
          </p:txBody>
        </p:sp>
        <p:sp>
          <p:nvSpPr>
            <p:cNvPr id="90" name="tx90"/>
            <p:cNvSpPr/>
            <p:nvPr/>
          </p:nvSpPr>
          <p:spPr>
            <a:xfrm>
              <a:off x="6610364" y="28417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1" name="tx91"/>
            <p:cNvSpPr/>
            <p:nvPr/>
          </p:nvSpPr>
          <p:spPr>
            <a:xfrm>
              <a:off x="6848435" y="28244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159.6</a:t>
              </a:r>
            </a:p>
          </p:txBody>
        </p:sp>
        <p:sp>
          <p:nvSpPr>
            <p:cNvPr id="92" name="tx92"/>
            <p:cNvSpPr/>
            <p:nvPr/>
          </p:nvSpPr>
          <p:spPr>
            <a:xfrm>
              <a:off x="7125682" y="2804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3" name="tx93"/>
            <p:cNvSpPr/>
            <p:nvPr/>
          </p:nvSpPr>
          <p:spPr>
            <a:xfrm>
              <a:off x="7402930" y="2787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165.2</a:t>
              </a:r>
            </a:p>
          </p:txBody>
        </p:sp>
        <p:sp>
          <p:nvSpPr>
            <p:cNvPr id="94" name="tx94"/>
            <p:cNvSpPr/>
            <p:nvPr/>
          </p:nvSpPr>
          <p:spPr>
            <a:xfrm>
              <a:off x="7680178" y="27678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168.3</a:t>
              </a:r>
            </a:p>
          </p:txBody>
        </p:sp>
        <p:sp>
          <p:nvSpPr>
            <p:cNvPr id="95" name="tx95"/>
            <p:cNvSpPr/>
            <p:nvPr/>
          </p:nvSpPr>
          <p:spPr>
            <a:xfrm>
              <a:off x="7957425" y="274867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171.4</a:t>
              </a:r>
            </a:p>
          </p:txBody>
        </p:sp>
        <p:sp>
          <p:nvSpPr>
            <p:cNvPr id="96" name="pl96"/>
            <p:cNvSpPr/>
            <p:nvPr/>
          </p:nvSpPr>
          <p:spPr>
            <a:xfrm>
              <a:off x="1421035" y="1198678"/>
              <a:ext cx="0" cy="1375923"/>
            </a:xfrm>
            <a:custGeom>
              <a:avLst/>
              <a:pathLst>
                <a:path w="0" h="1375923">
                  <a:moveTo>
                    <a:pt x="0" y="137592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814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07" name="tx107"/>
            <p:cNvSpPr/>
            <p:nvPr/>
          </p:nvSpPr>
          <p:spPr>
            <a:xfrm>
              <a:off x="1368784" y="350686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08" name="tx108"/>
            <p:cNvSpPr/>
            <p:nvPr/>
          </p:nvSpPr>
          <p:spPr>
            <a:xfrm>
              <a:off x="2715845" y="3720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76.7</a:t>
              </a:r>
            </a:p>
          </p:txBody>
        </p:sp>
        <p:sp>
          <p:nvSpPr>
            <p:cNvPr id="109" name="tx109"/>
            <p:cNvSpPr/>
            <p:nvPr/>
          </p:nvSpPr>
          <p:spPr>
            <a:xfrm>
              <a:off x="2715845" y="33661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10" name="tx110"/>
            <p:cNvSpPr/>
            <p:nvPr/>
          </p:nvSpPr>
          <p:spPr>
            <a:xfrm>
              <a:off x="4102084" y="3704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81.4</a:t>
              </a:r>
            </a:p>
          </p:txBody>
        </p:sp>
        <p:sp>
          <p:nvSpPr>
            <p:cNvPr id="111" name="tx111"/>
            <p:cNvSpPr/>
            <p:nvPr/>
          </p:nvSpPr>
          <p:spPr>
            <a:xfrm>
              <a:off x="4102084" y="3287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12" name="tx112"/>
            <p:cNvSpPr/>
            <p:nvPr/>
          </p:nvSpPr>
          <p:spPr>
            <a:xfrm>
              <a:off x="5462196" y="36249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105.8</a:t>
              </a:r>
            </a:p>
          </p:txBody>
        </p:sp>
        <p:sp>
          <p:nvSpPr>
            <p:cNvPr id="113" name="tx113"/>
            <p:cNvSpPr/>
            <p:nvPr/>
          </p:nvSpPr>
          <p:spPr>
            <a:xfrm>
              <a:off x="5488322" y="31498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a:t>
              </a:r>
            </a:p>
          </p:txBody>
        </p:sp>
        <p:sp>
          <p:nvSpPr>
            <p:cNvPr id="114" name="tx114"/>
            <p:cNvSpPr/>
            <p:nvPr/>
          </p:nvSpPr>
          <p:spPr>
            <a:xfrm>
              <a:off x="6571187" y="3560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125.6</a:t>
              </a:r>
            </a:p>
          </p:txBody>
        </p:sp>
        <p:sp>
          <p:nvSpPr>
            <p:cNvPr id="115" name="tx115"/>
            <p:cNvSpPr/>
            <p:nvPr/>
          </p:nvSpPr>
          <p:spPr>
            <a:xfrm>
              <a:off x="6597312" y="30455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6" name="tx116"/>
            <p:cNvSpPr/>
            <p:nvPr/>
          </p:nvSpPr>
          <p:spPr>
            <a:xfrm>
              <a:off x="6848435" y="35478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129.3</a:t>
              </a:r>
            </a:p>
          </p:txBody>
        </p:sp>
        <p:sp>
          <p:nvSpPr>
            <p:cNvPr id="117" name="tx117"/>
            <p:cNvSpPr/>
            <p:nvPr/>
          </p:nvSpPr>
          <p:spPr>
            <a:xfrm>
              <a:off x="6874560" y="3024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18" name="tx118"/>
            <p:cNvSpPr/>
            <p:nvPr/>
          </p:nvSpPr>
          <p:spPr>
            <a:xfrm>
              <a:off x="7125682" y="35612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125.2</a:t>
              </a:r>
            </a:p>
          </p:txBody>
        </p:sp>
        <p:sp>
          <p:nvSpPr>
            <p:cNvPr id="119" name="tx119"/>
            <p:cNvSpPr/>
            <p:nvPr/>
          </p:nvSpPr>
          <p:spPr>
            <a:xfrm>
              <a:off x="7151808" y="30282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20" name="tx120"/>
            <p:cNvSpPr/>
            <p:nvPr/>
          </p:nvSpPr>
          <p:spPr>
            <a:xfrm>
              <a:off x="7402930" y="35113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140.4</a:t>
              </a:r>
            </a:p>
          </p:txBody>
        </p:sp>
        <p:sp>
          <p:nvSpPr>
            <p:cNvPr id="121" name="tx121"/>
            <p:cNvSpPr/>
            <p:nvPr/>
          </p:nvSpPr>
          <p:spPr>
            <a:xfrm>
              <a:off x="7429055" y="2969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22" name="tx122"/>
            <p:cNvSpPr/>
            <p:nvPr/>
          </p:nvSpPr>
          <p:spPr>
            <a:xfrm>
              <a:off x="7680178" y="34753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151.4</a:t>
              </a:r>
            </a:p>
          </p:txBody>
        </p:sp>
        <p:sp>
          <p:nvSpPr>
            <p:cNvPr id="123" name="tx123"/>
            <p:cNvSpPr/>
            <p:nvPr/>
          </p:nvSpPr>
          <p:spPr>
            <a:xfrm>
              <a:off x="7706303" y="2923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4" name="tx124"/>
            <p:cNvSpPr/>
            <p:nvPr/>
          </p:nvSpPr>
          <p:spPr>
            <a:xfrm>
              <a:off x="7957425" y="34897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147.4</a:t>
              </a:r>
            </a:p>
          </p:txBody>
        </p:sp>
        <p:sp>
          <p:nvSpPr>
            <p:cNvPr id="125" name="tx125"/>
            <p:cNvSpPr/>
            <p:nvPr/>
          </p:nvSpPr>
          <p:spPr>
            <a:xfrm>
              <a:off x="8022728" y="292817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2991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436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8818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3328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7" name="tx147"/>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8" name="pl148"/>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50" name="rc150"/>
            <p:cNvSpPr/>
            <p:nvPr/>
          </p:nvSpPr>
          <p:spPr>
            <a:xfrm>
              <a:off x="4530442" y="4909475"/>
              <a:ext cx="201456" cy="201456"/>
            </a:xfrm>
            <a:prstGeom prst="rect">
              <a:avLst/>
            </a:prstGeom>
            <a:solidFill>
              <a:srgbClr val="1CABE2">
                <a:alpha val="100000"/>
              </a:srgbClr>
            </a:solidFill>
          </p:spPr>
          <p:txBody>
            <a:bodyPr/>
            <a:lstStyle/>
            <a:p/>
          </p:txBody>
        </p:sp>
        <p:sp>
          <p:nvSpPr>
            <p:cNvPr id="151" name="rc151"/>
            <p:cNvSpPr/>
            <p:nvPr/>
          </p:nvSpPr>
          <p:spPr>
            <a:xfrm>
              <a:off x="5751014" y="4909475"/>
              <a:ext cx="201456" cy="201456"/>
            </a:xfrm>
            <a:prstGeom prst="rect">
              <a:avLst/>
            </a:prstGeom>
            <a:solidFill>
              <a:srgbClr val="80BD41">
                <a:alpha val="100000"/>
              </a:srgbClr>
            </a:solidFill>
          </p:spPr>
          <p:txBody>
            <a:bodyPr/>
            <a:lstStyle/>
            <a:p/>
          </p:txBody>
        </p:sp>
        <p:sp>
          <p:nvSpPr>
            <p:cNvPr id="152" name="tx152"/>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3" name="tx153"/>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4" name="tx154"/>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5" name="tx155"/>
            <p:cNvSpPr/>
            <p:nvPr/>
          </p:nvSpPr>
          <p:spPr>
            <a:xfrm>
              <a:off x="951100" y="66176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Mauritanie, 2000-2024</a:t>
              </a:r>
            </a:p>
          </p:txBody>
        </p:sp>
        <p:sp>
          <p:nvSpPr>
            <p:cNvPr id="156" name="pl156"/>
            <p:cNvSpPr/>
            <p:nvPr/>
          </p:nvSpPr>
          <p:spPr>
            <a:xfrm>
              <a:off x="22554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1737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0919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102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145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1328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0511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4818348" cy="162162"/>
            </a:xfrm>
            <a:prstGeom prst="rect">
              <a:avLst/>
            </a:prstGeom>
            <a:solidFill>
              <a:srgbClr val="80BD41">
                <a:alpha val="100000"/>
              </a:srgbClr>
            </a:solidFill>
          </p:spPr>
          <p:txBody>
            <a:bodyPr/>
            <a:lstStyle/>
            <a:p/>
          </p:txBody>
        </p:sp>
        <p:sp>
          <p:nvSpPr>
            <p:cNvPr id="168" name="rc168"/>
            <p:cNvSpPr/>
            <p:nvPr/>
          </p:nvSpPr>
          <p:spPr>
            <a:xfrm>
              <a:off x="6114622" y="5774644"/>
              <a:ext cx="1204683" cy="162162"/>
            </a:xfrm>
            <a:prstGeom prst="rect">
              <a:avLst/>
            </a:prstGeom>
            <a:solidFill>
              <a:srgbClr val="1CABE2">
                <a:alpha val="100000"/>
              </a:srgbClr>
            </a:solidFill>
          </p:spPr>
          <p:txBody>
            <a:bodyPr/>
            <a:lstStyle/>
            <a:p/>
          </p:txBody>
        </p:sp>
        <p:sp>
          <p:nvSpPr>
            <p:cNvPr id="169" name="rc169"/>
            <p:cNvSpPr/>
            <p:nvPr/>
          </p:nvSpPr>
          <p:spPr>
            <a:xfrm>
              <a:off x="1296273" y="5571941"/>
              <a:ext cx="5810101" cy="162162"/>
            </a:xfrm>
            <a:prstGeom prst="rect">
              <a:avLst/>
            </a:prstGeom>
            <a:solidFill>
              <a:srgbClr val="80BD41">
                <a:alpha val="100000"/>
              </a:srgbClr>
            </a:solidFill>
          </p:spPr>
          <p:txBody>
            <a:bodyPr/>
            <a:lstStyle/>
            <a:p/>
          </p:txBody>
        </p:sp>
        <p:sp>
          <p:nvSpPr>
            <p:cNvPr id="170" name="rc170"/>
            <p:cNvSpPr/>
            <p:nvPr/>
          </p:nvSpPr>
          <p:spPr>
            <a:xfrm>
              <a:off x="7106375" y="5571941"/>
              <a:ext cx="645694" cy="162162"/>
            </a:xfrm>
            <a:prstGeom prst="rect">
              <a:avLst/>
            </a:prstGeom>
            <a:solidFill>
              <a:srgbClr val="1CABE2">
                <a:alpha val="100000"/>
              </a:srgbClr>
            </a:solidFill>
          </p:spPr>
          <p:txBody>
            <a:bodyPr/>
            <a:lstStyle/>
            <a:p/>
          </p:txBody>
        </p:sp>
        <p:sp>
          <p:nvSpPr>
            <p:cNvPr id="171" name="rc171"/>
            <p:cNvSpPr/>
            <p:nvPr/>
          </p:nvSpPr>
          <p:spPr>
            <a:xfrm>
              <a:off x="1296273" y="5369238"/>
              <a:ext cx="5654337" cy="162162"/>
            </a:xfrm>
            <a:prstGeom prst="rect">
              <a:avLst/>
            </a:prstGeom>
            <a:solidFill>
              <a:srgbClr val="80BD41">
                <a:alpha val="100000"/>
              </a:srgbClr>
            </a:solidFill>
          </p:spPr>
          <p:txBody>
            <a:bodyPr/>
            <a:lstStyle/>
            <a:p/>
          </p:txBody>
        </p:sp>
        <p:sp>
          <p:nvSpPr>
            <p:cNvPr id="172" name="rc172"/>
            <p:cNvSpPr/>
            <p:nvPr/>
          </p:nvSpPr>
          <p:spPr>
            <a:xfrm>
              <a:off x="6950610" y="5369238"/>
              <a:ext cx="920393" cy="162162"/>
            </a:xfrm>
            <a:prstGeom prst="rect">
              <a:avLst/>
            </a:prstGeom>
            <a:solidFill>
              <a:srgbClr val="1CABE2">
                <a:alpha val="100000"/>
              </a:srgbClr>
            </a:solidFill>
          </p:spPr>
          <p:txBody>
            <a:bodyPr/>
            <a:lstStyle/>
            <a:p/>
          </p:txBody>
        </p:sp>
        <p:sp>
          <p:nvSpPr>
            <p:cNvPr id="173" name="tx173"/>
            <p:cNvSpPr/>
            <p:nvPr/>
          </p:nvSpPr>
          <p:spPr>
            <a:xfrm>
              <a:off x="7523993"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74" name="tx174"/>
            <p:cNvSpPr/>
            <p:nvPr/>
          </p:nvSpPr>
          <p:spPr>
            <a:xfrm>
              <a:off x="7929776"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168.3</a:t>
              </a:r>
            </a:p>
          </p:txBody>
        </p:sp>
        <p:sp>
          <p:nvSpPr>
            <p:cNvPr id="175" name="tx175"/>
            <p:cNvSpPr/>
            <p:nvPr/>
          </p:nvSpPr>
          <p:spPr>
            <a:xfrm>
              <a:off x="8055059"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76" name="tx176"/>
            <p:cNvSpPr/>
            <p:nvPr/>
          </p:nvSpPr>
          <p:spPr>
            <a:xfrm>
              <a:off x="3569809"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125.6</a:t>
              </a:r>
            </a:p>
          </p:txBody>
        </p:sp>
        <p:sp>
          <p:nvSpPr>
            <p:cNvPr id="177" name="tx177"/>
            <p:cNvSpPr/>
            <p:nvPr/>
          </p:nvSpPr>
          <p:spPr>
            <a:xfrm>
              <a:off x="6611470"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78" name="tx178"/>
            <p:cNvSpPr/>
            <p:nvPr/>
          </p:nvSpPr>
          <p:spPr>
            <a:xfrm>
              <a:off x="406568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151.4</a:t>
              </a:r>
            </a:p>
          </p:txBody>
        </p:sp>
        <p:sp>
          <p:nvSpPr>
            <p:cNvPr id="179" name="tx179"/>
            <p:cNvSpPr/>
            <p:nvPr/>
          </p:nvSpPr>
          <p:spPr>
            <a:xfrm>
              <a:off x="732372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80" name="tx180"/>
            <p:cNvSpPr/>
            <p:nvPr/>
          </p:nvSpPr>
          <p:spPr>
            <a:xfrm>
              <a:off x="3987803"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147.4</a:t>
              </a:r>
            </a:p>
          </p:txBody>
        </p:sp>
        <p:sp>
          <p:nvSpPr>
            <p:cNvPr id="181" name="tx181"/>
            <p:cNvSpPr/>
            <p:nvPr/>
          </p:nvSpPr>
          <p:spPr>
            <a:xfrm>
              <a:off x="7350517" y="54112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13686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01630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93458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0" name="tx190"/>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1" name="tx191"/>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(86 %) était plus élevée qu'en 2019 (80 %).
Le nombre d'enfants vaccinés avec le DTP3 a augmenté de 17% par rapport à 2019.
Le nombre de nourrissons survivants a augmenté d'environ 9%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599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664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729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5793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3131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6196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9261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23263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303159"/>
              <a:ext cx="249014" cy="703526"/>
            </a:xfrm>
            <a:prstGeom prst="rect">
              <a:avLst/>
            </a:prstGeom>
            <a:solidFill>
              <a:srgbClr val="E2231A">
                <a:alpha val="100000"/>
              </a:srgbClr>
            </a:solidFill>
          </p:spPr>
          <p:txBody>
            <a:bodyPr/>
            <a:lstStyle/>
            <a:p/>
          </p:txBody>
        </p:sp>
        <p:sp>
          <p:nvSpPr>
            <p:cNvPr id="25" name="rc25"/>
            <p:cNvSpPr/>
            <p:nvPr/>
          </p:nvSpPr>
          <p:spPr>
            <a:xfrm>
              <a:off x="1587736" y="3443955"/>
              <a:ext cx="249014" cy="562729"/>
            </a:xfrm>
            <a:prstGeom prst="rect">
              <a:avLst/>
            </a:prstGeom>
            <a:solidFill>
              <a:srgbClr val="E2231A">
                <a:alpha val="100000"/>
              </a:srgbClr>
            </a:solidFill>
          </p:spPr>
          <p:txBody>
            <a:bodyPr/>
            <a:lstStyle/>
            <a:p/>
          </p:txBody>
        </p:sp>
        <p:sp>
          <p:nvSpPr>
            <p:cNvPr id="26" name="rc26"/>
            <p:cNvSpPr/>
            <p:nvPr/>
          </p:nvSpPr>
          <p:spPr>
            <a:xfrm>
              <a:off x="1864419" y="3828924"/>
              <a:ext cx="249014" cy="177760"/>
            </a:xfrm>
            <a:prstGeom prst="rect">
              <a:avLst/>
            </a:prstGeom>
            <a:solidFill>
              <a:srgbClr val="E2231A">
                <a:alpha val="100000"/>
              </a:srgbClr>
            </a:solidFill>
          </p:spPr>
          <p:txBody>
            <a:bodyPr/>
            <a:lstStyle/>
            <a:p/>
          </p:txBody>
        </p:sp>
        <p:sp>
          <p:nvSpPr>
            <p:cNvPr id="27" name="rc27"/>
            <p:cNvSpPr/>
            <p:nvPr/>
          </p:nvSpPr>
          <p:spPr>
            <a:xfrm>
              <a:off x="2141101" y="3782070"/>
              <a:ext cx="249014" cy="224614"/>
            </a:xfrm>
            <a:prstGeom prst="rect">
              <a:avLst/>
            </a:prstGeom>
            <a:solidFill>
              <a:srgbClr val="E2231A">
                <a:alpha val="100000"/>
              </a:srgbClr>
            </a:solidFill>
          </p:spPr>
          <p:txBody>
            <a:bodyPr/>
            <a:lstStyle/>
            <a:p/>
          </p:txBody>
        </p:sp>
        <p:sp>
          <p:nvSpPr>
            <p:cNvPr id="28" name="rc28"/>
            <p:cNvSpPr/>
            <p:nvPr/>
          </p:nvSpPr>
          <p:spPr>
            <a:xfrm>
              <a:off x="2417783" y="3614185"/>
              <a:ext cx="249014" cy="392499"/>
            </a:xfrm>
            <a:prstGeom prst="rect">
              <a:avLst/>
            </a:prstGeom>
            <a:solidFill>
              <a:srgbClr val="E2231A">
                <a:alpha val="100000"/>
              </a:srgbClr>
            </a:solidFill>
          </p:spPr>
          <p:txBody>
            <a:bodyPr/>
            <a:lstStyle/>
            <a:p/>
          </p:txBody>
        </p:sp>
        <p:sp>
          <p:nvSpPr>
            <p:cNvPr id="29" name="rc29"/>
            <p:cNvSpPr/>
            <p:nvPr/>
          </p:nvSpPr>
          <p:spPr>
            <a:xfrm>
              <a:off x="2694466" y="3482196"/>
              <a:ext cx="249014" cy="524489"/>
            </a:xfrm>
            <a:prstGeom prst="rect">
              <a:avLst/>
            </a:prstGeom>
            <a:solidFill>
              <a:srgbClr val="E2231A">
                <a:alpha val="100000"/>
              </a:srgbClr>
            </a:solidFill>
          </p:spPr>
          <p:txBody>
            <a:bodyPr/>
            <a:lstStyle/>
            <a:p/>
          </p:txBody>
        </p:sp>
        <p:sp>
          <p:nvSpPr>
            <p:cNvPr id="30" name="rc30"/>
            <p:cNvSpPr/>
            <p:nvPr/>
          </p:nvSpPr>
          <p:spPr>
            <a:xfrm>
              <a:off x="2971148" y="3416770"/>
              <a:ext cx="249014" cy="589915"/>
            </a:xfrm>
            <a:prstGeom prst="rect">
              <a:avLst/>
            </a:prstGeom>
            <a:solidFill>
              <a:srgbClr val="E2231A">
                <a:alpha val="100000"/>
              </a:srgbClr>
            </a:solidFill>
          </p:spPr>
          <p:txBody>
            <a:bodyPr/>
            <a:lstStyle/>
            <a:p/>
          </p:txBody>
        </p:sp>
        <p:sp>
          <p:nvSpPr>
            <p:cNvPr id="31" name="rc31"/>
            <p:cNvSpPr/>
            <p:nvPr/>
          </p:nvSpPr>
          <p:spPr>
            <a:xfrm>
              <a:off x="3247830" y="3476231"/>
              <a:ext cx="249014" cy="530453"/>
            </a:xfrm>
            <a:prstGeom prst="rect">
              <a:avLst/>
            </a:prstGeom>
            <a:solidFill>
              <a:srgbClr val="E2231A">
                <a:alpha val="100000"/>
              </a:srgbClr>
            </a:solidFill>
          </p:spPr>
          <p:txBody>
            <a:bodyPr/>
            <a:lstStyle/>
            <a:p/>
          </p:txBody>
        </p:sp>
        <p:sp>
          <p:nvSpPr>
            <p:cNvPr id="32" name="rc32"/>
            <p:cNvSpPr/>
            <p:nvPr/>
          </p:nvSpPr>
          <p:spPr>
            <a:xfrm>
              <a:off x="3524513" y="3426354"/>
              <a:ext cx="249014" cy="580330"/>
            </a:xfrm>
            <a:prstGeom prst="rect">
              <a:avLst/>
            </a:prstGeom>
            <a:solidFill>
              <a:srgbClr val="E2231A">
                <a:alpha val="100000"/>
              </a:srgbClr>
            </a:solidFill>
          </p:spPr>
          <p:txBody>
            <a:bodyPr/>
            <a:lstStyle/>
            <a:p/>
          </p:txBody>
        </p:sp>
        <p:sp>
          <p:nvSpPr>
            <p:cNvPr id="33" name="rc33"/>
            <p:cNvSpPr/>
            <p:nvPr/>
          </p:nvSpPr>
          <p:spPr>
            <a:xfrm>
              <a:off x="3801195" y="3305628"/>
              <a:ext cx="249014" cy="701057"/>
            </a:xfrm>
            <a:prstGeom prst="rect">
              <a:avLst/>
            </a:prstGeom>
            <a:solidFill>
              <a:srgbClr val="E2231A">
                <a:alpha val="100000"/>
              </a:srgbClr>
            </a:solidFill>
          </p:spPr>
          <p:txBody>
            <a:bodyPr/>
            <a:lstStyle/>
            <a:p/>
          </p:txBody>
        </p:sp>
        <p:sp>
          <p:nvSpPr>
            <p:cNvPr id="34" name="rc34"/>
            <p:cNvSpPr/>
            <p:nvPr/>
          </p:nvSpPr>
          <p:spPr>
            <a:xfrm>
              <a:off x="4077877" y="3424468"/>
              <a:ext cx="249014" cy="582217"/>
            </a:xfrm>
            <a:prstGeom prst="rect">
              <a:avLst/>
            </a:prstGeom>
            <a:solidFill>
              <a:srgbClr val="E2231A">
                <a:alpha val="100000"/>
              </a:srgbClr>
            </a:solidFill>
          </p:spPr>
          <p:txBody>
            <a:bodyPr/>
            <a:lstStyle/>
            <a:p/>
          </p:txBody>
        </p:sp>
        <p:sp>
          <p:nvSpPr>
            <p:cNvPr id="35" name="rc35"/>
            <p:cNvSpPr/>
            <p:nvPr/>
          </p:nvSpPr>
          <p:spPr>
            <a:xfrm>
              <a:off x="4354560" y="3404661"/>
              <a:ext cx="249014" cy="602023"/>
            </a:xfrm>
            <a:prstGeom prst="rect">
              <a:avLst/>
            </a:prstGeom>
            <a:solidFill>
              <a:srgbClr val="E2231A">
                <a:alpha val="100000"/>
              </a:srgbClr>
            </a:solidFill>
          </p:spPr>
          <p:txBody>
            <a:bodyPr/>
            <a:lstStyle/>
            <a:p/>
          </p:txBody>
        </p:sp>
        <p:sp>
          <p:nvSpPr>
            <p:cNvPr id="36" name="rc36"/>
            <p:cNvSpPr/>
            <p:nvPr/>
          </p:nvSpPr>
          <p:spPr>
            <a:xfrm>
              <a:off x="4631242" y="3537524"/>
              <a:ext cx="249014" cy="469160"/>
            </a:xfrm>
            <a:prstGeom prst="rect">
              <a:avLst/>
            </a:prstGeom>
            <a:solidFill>
              <a:srgbClr val="E2231A">
                <a:alpha val="100000"/>
              </a:srgbClr>
            </a:solidFill>
          </p:spPr>
          <p:txBody>
            <a:bodyPr/>
            <a:lstStyle/>
            <a:p/>
          </p:txBody>
        </p:sp>
        <p:sp>
          <p:nvSpPr>
            <p:cNvPr id="37" name="rc37"/>
            <p:cNvSpPr/>
            <p:nvPr/>
          </p:nvSpPr>
          <p:spPr>
            <a:xfrm>
              <a:off x="4907924" y="3621397"/>
              <a:ext cx="249014" cy="385287"/>
            </a:xfrm>
            <a:prstGeom prst="rect">
              <a:avLst/>
            </a:prstGeom>
            <a:solidFill>
              <a:srgbClr val="E2231A">
                <a:alpha val="100000"/>
              </a:srgbClr>
            </a:solidFill>
          </p:spPr>
          <p:txBody>
            <a:bodyPr/>
            <a:lstStyle/>
            <a:p/>
          </p:txBody>
        </p:sp>
        <p:sp>
          <p:nvSpPr>
            <p:cNvPr id="38" name="rc38"/>
            <p:cNvSpPr/>
            <p:nvPr/>
          </p:nvSpPr>
          <p:spPr>
            <a:xfrm>
              <a:off x="5184607" y="3514888"/>
              <a:ext cx="249014" cy="491797"/>
            </a:xfrm>
            <a:prstGeom prst="rect">
              <a:avLst/>
            </a:prstGeom>
            <a:solidFill>
              <a:srgbClr val="E2231A">
                <a:alpha val="100000"/>
              </a:srgbClr>
            </a:solidFill>
          </p:spPr>
          <p:txBody>
            <a:bodyPr/>
            <a:lstStyle/>
            <a:p/>
          </p:txBody>
        </p:sp>
        <p:sp>
          <p:nvSpPr>
            <p:cNvPr id="39" name="rc39"/>
            <p:cNvSpPr/>
            <p:nvPr/>
          </p:nvSpPr>
          <p:spPr>
            <a:xfrm>
              <a:off x="5461289" y="3403607"/>
              <a:ext cx="249014" cy="603077"/>
            </a:xfrm>
            <a:prstGeom prst="rect">
              <a:avLst/>
            </a:prstGeom>
            <a:solidFill>
              <a:srgbClr val="E2231A">
                <a:alpha val="100000"/>
              </a:srgbClr>
            </a:solidFill>
          </p:spPr>
          <p:txBody>
            <a:bodyPr/>
            <a:lstStyle/>
            <a:p/>
          </p:txBody>
        </p:sp>
        <p:sp>
          <p:nvSpPr>
            <p:cNvPr id="40" name="rc40"/>
            <p:cNvSpPr/>
            <p:nvPr/>
          </p:nvSpPr>
          <p:spPr>
            <a:xfrm>
              <a:off x="5737971" y="3452527"/>
              <a:ext cx="249014" cy="554157"/>
            </a:xfrm>
            <a:prstGeom prst="rect">
              <a:avLst/>
            </a:prstGeom>
            <a:solidFill>
              <a:srgbClr val="E2231A">
                <a:alpha val="100000"/>
              </a:srgbClr>
            </a:solidFill>
          </p:spPr>
          <p:txBody>
            <a:bodyPr/>
            <a:lstStyle/>
            <a:p/>
          </p:txBody>
        </p:sp>
        <p:sp>
          <p:nvSpPr>
            <p:cNvPr id="41" name="rc41"/>
            <p:cNvSpPr/>
            <p:nvPr/>
          </p:nvSpPr>
          <p:spPr>
            <a:xfrm>
              <a:off x="6014654" y="3482653"/>
              <a:ext cx="249014" cy="524031"/>
            </a:xfrm>
            <a:prstGeom prst="rect">
              <a:avLst/>
            </a:prstGeom>
            <a:solidFill>
              <a:srgbClr val="E2231A">
                <a:alpha val="100000"/>
              </a:srgbClr>
            </a:solidFill>
          </p:spPr>
          <p:txBody>
            <a:bodyPr/>
            <a:lstStyle/>
            <a:p/>
          </p:txBody>
        </p:sp>
        <p:sp>
          <p:nvSpPr>
            <p:cNvPr id="42" name="rc42"/>
            <p:cNvSpPr/>
            <p:nvPr/>
          </p:nvSpPr>
          <p:spPr>
            <a:xfrm>
              <a:off x="6291336" y="3536678"/>
              <a:ext cx="249014" cy="470006"/>
            </a:xfrm>
            <a:prstGeom prst="rect">
              <a:avLst/>
            </a:prstGeom>
            <a:solidFill>
              <a:srgbClr val="E2231A">
                <a:alpha val="100000"/>
              </a:srgbClr>
            </a:solidFill>
          </p:spPr>
          <p:txBody>
            <a:bodyPr/>
            <a:lstStyle/>
            <a:p/>
          </p:txBody>
        </p:sp>
        <p:sp>
          <p:nvSpPr>
            <p:cNvPr id="43" name="rc43"/>
            <p:cNvSpPr/>
            <p:nvPr/>
          </p:nvSpPr>
          <p:spPr>
            <a:xfrm>
              <a:off x="6568018" y="3462333"/>
              <a:ext cx="249014" cy="544351"/>
            </a:xfrm>
            <a:prstGeom prst="rect">
              <a:avLst/>
            </a:prstGeom>
            <a:solidFill>
              <a:srgbClr val="E2231A">
                <a:alpha val="100000"/>
              </a:srgbClr>
            </a:solidFill>
          </p:spPr>
          <p:txBody>
            <a:bodyPr/>
            <a:lstStyle/>
            <a:p/>
          </p:txBody>
        </p:sp>
        <p:sp>
          <p:nvSpPr>
            <p:cNvPr id="44" name="rc44"/>
            <p:cNvSpPr/>
            <p:nvPr/>
          </p:nvSpPr>
          <p:spPr>
            <a:xfrm>
              <a:off x="6844701" y="3608124"/>
              <a:ext cx="249014" cy="398561"/>
            </a:xfrm>
            <a:prstGeom prst="rect">
              <a:avLst/>
            </a:prstGeom>
            <a:solidFill>
              <a:srgbClr val="E2231A">
                <a:alpha val="100000"/>
              </a:srgbClr>
            </a:solidFill>
          </p:spPr>
          <p:txBody>
            <a:bodyPr/>
            <a:lstStyle/>
            <a:p/>
          </p:txBody>
        </p:sp>
        <p:sp>
          <p:nvSpPr>
            <p:cNvPr id="45" name="rc45"/>
            <p:cNvSpPr/>
            <p:nvPr/>
          </p:nvSpPr>
          <p:spPr>
            <a:xfrm>
              <a:off x="7121383" y="3442763"/>
              <a:ext cx="249014" cy="563922"/>
            </a:xfrm>
            <a:prstGeom prst="rect">
              <a:avLst/>
            </a:prstGeom>
            <a:solidFill>
              <a:srgbClr val="E2231A">
                <a:alpha val="100000"/>
              </a:srgbClr>
            </a:solidFill>
          </p:spPr>
          <p:txBody>
            <a:bodyPr/>
            <a:lstStyle/>
            <a:p/>
          </p:txBody>
        </p:sp>
        <p:sp>
          <p:nvSpPr>
            <p:cNvPr id="46" name="rc46"/>
            <p:cNvSpPr/>
            <p:nvPr/>
          </p:nvSpPr>
          <p:spPr>
            <a:xfrm>
              <a:off x="7398065" y="3640011"/>
              <a:ext cx="249014" cy="366673"/>
            </a:xfrm>
            <a:prstGeom prst="rect">
              <a:avLst/>
            </a:prstGeom>
            <a:solidFill>
              <a:srgbClr val="E2231A">
                <a:alpha val="100000"/>
              </a:srgbClr>
            </a:solidFill>
          </p:spPr>
          <p:txBody>
            <a:bodyPr/>
            <a:lstStyle/>
            <a:p/>
          </p:txBody>
        </p:sp>
        <p:sp>
          <p:nvSpPr>
            <p:cNvPr id="47" name="rc47"/>
            <p:cNvSpPr/>
            <p:nvPr/>
          </p:nvSpPr>
          <p:spPr>
            <a:xfrm>
              <a:off x="7674748" y="3819978"/>
              <a:ext cx="249014" cy="186707"/>
            </a:xfrm>
            <a:prstGeom prst="rect">
              <a:avLst/>
            </a:prstGeom>
            <a:solidFill>
              <a:srgbClr val="E2231A">
                <a:alpha val="100000"/>
              </a:srgbClr>
            </a:solidFill>
          </p:spPr>
          <p:txBody>
            <a:bodyPr/>
            <a:lstStyle/>
            <a:p/>
          </p:txBody>
        </p:sp>
        <p:sp>
          <p:nvSpPr>
            <p:cNvPr id="48" name="rc48"/>
            <p:cNvSpPr/>
            <p:nvPr/>
          </p:nvSpPr>
          <p:spPr>
            <a:xfrm>
              <a:off x="7951430" y="3840297"/>
              <a:ext cx="249014" cy="166387"/>
            </a:xfrm>
            <a:prstGeom prst="rect">
              <a:avLst/>
            </a:prstGeom>
            <a:solidFill>
              <a:srgbClr val="E2231A">
                <a:alpha val="100000"/>
              </a:srgbClr>
            </a:solidFill>
          </p:spPr>
          <p:txBody>
            <a:bodyPr/>
            <a:lstStyle/>
            <a:p/>
          </p:txBody>
        </p:sp>
        <p:sp>
          <p:nvSpPr>
            <p:cNvPr id="49" name="rc49"/>
            <p:cNvSpPr/>
            <p:nvPr/>
          </p:nvSpPr>
          <p:spPr>
            <a:xfrm>
              <a:off x="7674748" y="2321881"/>
              <a:ext cx="249014" cy="1498096"/>
            </a:xfrm>
            <a:prstGeom prst="rect">
              <a:avLst/>
            </a:prstGeom>
            <a:solidFill>
              <a:srgbClr val="B3B3B3">
                <a:alpha val="100000"/>
              </a:srgbClr>
            </a:solidFill>
          </p:spPr>
          <p:txBody>
            <a:bodyPr/>
            <a:lstStyle/>
            <a:p/>
          </p:txBody>
        </p:sp>
        <p:sp>
          <p:nvSpPr>
            <p:cNvPr id="50" name="rc50"/>
            <p:cNvSpPr/>
            <p:nvPr/>
          </p:nvSpPr>
          <p:spPr>
            <a:xfrm>
              <a:off x="7951430" y="3081512"/>
              <a:ext cx="249014" cy="758785"/>
            </a:xfrm>
            <a:prstGeom prst="rect">
              <a:avLst/>
            </a:prstGeom>
            <a:solidFill>
              <a:srgbClr val="B3B3B3">
                <a:alpha val="100000"/>
              </a:srgbClr>
            </a:solidFill>
          </p:spPr>
          <p:txBody>
            <a:bodyPr/>
            <a:lstStyle/>
            <a:p/>
          </p:txBody>
        </p:sp>
        <p:sp>
          <p:nvSpPr>
            <p:cNvPr id="51" name="pl51"/>
            <p:cNvSpPr/>
            <p:nvPr/>
          </p:nvSpPr>
          <p:spPr>
            <a:xfrm>
              <a:off x="1435561" y="1395239"/>
              <a:ext cx="6640376" cy="1319763"/>
            </a:xfrm>
            <a:custGeom>
              <a:avLst/>
              <a:pathLst>
                <a:path w="6640376" h="1319763">
                  <a:moveTo>
                    <a:pt x="0" y="1319763"/>
                  </a:moveTo>
                  <a:lnTo>
                    <a:pt x="276682" y="982802"/>
                  </a:lnTo>
                  <a:lnTo>
                    <a:pt x="553364" y="168480"/>
                  </a:lnTo>
                  <a:lnTo>
                    <a:pt x="830047" y="252720"/>
                  </a:lnTo>
                  <a:lnTo>
                    <a:pt x="1106729" y="561601"/>
                  </a:lnTo>
                  <a:lnTo>
                    <a:pt x="1383411" y="786241"/>
                  </a:lnTo>
                  <a:lnTo>
                    <a:pt x="1660094" y="870482"/>
                  </a:lnTo>
                  <a:lnTo>
                    <a:pt x="1936776" y="730081"/>
                  </a:lnTo>
                  <a:lnTo>
                    <a:pt x="2213458" y="786241"/>
                  </a:lnTo>
                  <a:lnTo>
                    <a:pt x="2490141" y="954722"/>
                  </a:lnTo>
                  <a:lnTo>
                    <a:pt x="2766823" y="730081"/>
                  </a:lnTo>
                  <a:lnTo>
                    <a:pt x="3043505" y="730081"/>
                  </a:lnTo>
                  <a:lnTo>
                    <a:pt x="3320188" y="505441"/>
                  </a:lnTo>
                  <a:lnTo>
                    <a:pt x="3596870" y="365040"/>
                  </a:lnTo>
                  <a:lnTo>
                    <a:pt x="3873552" y="505441"/>
                  </a:lnTo>
                  <a:lnTo>
                    <a:pt x="4150235" y="645841"/>
                  </a:lnTo>
                  <a:lnTo>
                    <a:pt x="4426917" y="561601"/>
                  </a:lnTo>
                  <a:lnTo>
                    <a:pt x="4703599" y="505441"/>
                  </a:lnTo>
                  <a:lnTo>
                    <a:pt x="4980282" y="421200"/>
                  </a:lnTo>
                  <a:lnTo>
                    <a:pt x="5256964" y="505441"/>
                  </a:lnTo>
                  <a:lnTo>
                    <a:pt x="5533646" y="308880"/>
                  </a:lnTo>
                  <a:lnTo>
                    <a:pt x="5810329" y="505441"/>
                  </a:lnTo>
                  <a:lnTo>
                    <a:pt x="6087011" y="252720"/>
                  </a:lnTo>
                  <a:lnTo>
                    <a:pt x="6363693" y="28080"/>
                  </a:lnTo>
                  <a:lnTo>
                    <a:pt x="6640376" y="0"/>
                  </a:lnTo>
                </a:path>
              </a:pathLst>
            </a:custGeom>
            <a:ln w="27101" cap="flat">
              <a:solidFill>
                <a:srgbClr val="0058AB">
                  <a:alpha val="100000"/>
                </a:srgbClr>
              </a:solidFill>
              <a:prstDash val="solid"/>
              <a:round/>
            </a:ln>
          </p:spPr>
          <p:txBody>
            <a:bodyPr/>
            <a:lstStyle/>
            <a:p/>
          </p:txBody>
        </p:sp>
        <p:sp>
          <p:nvSpPr>
            <p:cNvPr id="52" name="pl52"/>
            <p:cNvSpPr/>
            <p:nvPr/>
          </p:nvSpPr>
          <p:spPr>
            <a:xfrm>
              <a:off x="7799255" y="2349961"/>
              <a:ext cx="276682" cy="982802"/>
            </a:xfrm>
            <a:custGeom>
              <a:avLst/>
              <a:pathLst>
                <a:path w="276682" h="982802">
                  <a:moveTo>
                    <a:pt x="0" y="982802"/>
                  </a:moveTo>
                  <a:lnTo>
                    <a:pt x="276682" y="0"/>
                  </a:lnTo>
                </a:path>
              </a:pathLst>
            </a:custGeom>
            <a:ln w="27101" cap="flat">
              <a:solidFill>
                <a:srgbClr val="333333">
                  <a:alpha val="100000"/>
                </a:srgbClr>
              </a:solidFill>
              <a:prstDash val="solid"/>
              <a:round/>
            </a:ln>
          </p:spPr>
          <p:txBody>
            <a:bodyPr/>
            <a:lstStyle/>
            <a:p/>
          </p:txBody>
        </p:sp>
        <p:sp>
          <p:nvSpPr>
            <p:cNvPr id="53" name="tx53"/>
            <p:cNvSpPr/>
            <p:nvPr/>
          </p:nvSpPr>
          <p:spPr>
            <a:xfrm>
              <a:off x="6622187"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4" name="tx54"/>
            <p:cNvSpPr/>
            <p:nvPr/>
          </p:nvSpPr>
          <p:spPr>
            <a:xfrm>
              <a:off x="6898870"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55" name="tx55"/>
            <p:cNvSpPr/>
            <p:nvPr/>
          </p:nvSpPr>
          <p:spPr>
            <a:xfrm>
              <a:off x="7175552"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6" name="tx56"/>
            <p:cNvSpPr/>
            <p:nvPr/>
          </p:nvSpPr>
          <p:spPr>
            <a:xfrm>
              <a:off x="7452234"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57" name="tx57"/>
            <p:cNvSpPr/>
            <p:nvPr/>
          </p:nvSpPr>
          <p:spPr>
            <a:xfrm>
              <a:off x="772891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58" name="tx58"/>
            <p:cNvSpPr/>
            <p:nvPr/>
          </p:nvSpPr>
          <p:spPr>
            <a:xfrm>
              <a:off x="8005599"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59" name="tx59"/>
            <p:cNvSpPr/>
            <p:nvPr/>
          </p:nvSpPr>
          <p:spPr>
            <a:xfrm>
              <a:off x="7728917" y="33957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24</a:t>
              </a:r>
            </a:p>
          </p:txBody>
        </p:sp>
        <p:sp>
          <p:nvSpPr>
            <p:cNvPr id="60" name="tx60"/>
            <p:cNvSpPr/>
            <p:nvPr/>
          </p:nvSpPr>
          <p:spPr>
            <a:xfrm>
              <a:off x="8005599"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61" name="tx61"/>
            <p:cNvSpPr/>
            <p:nvPr/>
          </p:nvSpPr>
          <p:spPr>
            <a:xfrm>
              <a:off x="1375271" y="36144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62" name="tx62"/>
            <p:cNvSpPr/>
            <p:nvPr/>
          </p:nvSpPr>
          <p:spPr>
            <a:xfrm>
              <a:off x="2758683" y="37039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63" name="tx63"/>
            <p:cNvSpPr/>
            <p:nvPr/>
          </p:nvSpPr>
          <p:spPr>
            <a:xfrm>
              <a:off x="4142095" y="36764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64" name="tx64"/>
            <p:cNvSpPr/>
            <p:nvPr/>
          </p:nvSpPr>
          <p:spPr>
            <a:xfrm>
              <a:off x="5525506" y="36663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65" name="tx65"/>
            <p:cNvSpPr/>
            <p:nvPr/>
          </p:nvSpPr>
          <p:spPr>
            <a:xfrm>
              <a:off x="6632236" y="36940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6" name="tx66"/>
            <p:cNvSpPr/>
            <p:nvPr/>
          </p:nvSpPr>
          <p:spPr>
            <a:xfrm>
              <a:off x="6908918" y="3766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67" name="tx67"/>
            <p:cNvSpPr/>
            <p:nvPr/>
          </p:nvSpPr>
          <p:spPr>
            <a:xfrm>
              <a:off x="7185600" y="36856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68" name="tx68"/>
            <p:cNvSpPr/>
            <p:nvPr/>
          </p:nvSpPr>
          <p:spPr>
            <a:xfrm>
              <a:off x="7462283" y="3782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69" name="tx69"/>
            <p:cNvSpPr/>
            <p:nvPr/>
          </p:nvSpPr>
          <p:spPr>
            <a:xfrm>
              <a:off x="7738965" y="38742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0" name="tx70"/>
            <p:cNvSpPr/>
            <p:nvPr/>
          </p:nvSpPr>
          <p:spPr>
            <a:xfrm>
              <a:off x="8015647" y="38843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1" name="tx71"/>
            <p:cNvSpPr/>
            <p:nvPr/>
          </p:nvSpPr>
          <p:spPr>
            <a:xfrm>
              <a:off x="7708820" y="30304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72" name="tx72"/>
            <p:cNvSpPr/>
            <p:nvPr/>
          </p:nvSpPr>
          <p:spPr>
            <a:xfrm>
              <a:off x="8015647" y="342184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73" name="tx73"/>
            <p:cNvSpPr/>
            <p:nvPr/>
          </p:nvSpPr>
          <p:spPr>
            <a:xfrm>
              <a:off x="7717863" y="221683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74" name="tx74"/>
            <p:cNvSpPr/>
            <p:nvPr/>
          </p:nvSpPr>
          <p:spPr>
            <a:xfrm>
              <a:off x="8021676" y="2975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6" name="tx76"/>
            <p:cNvSpPr/>
            <p:nvPr/>
          </p:nvSpPr>
          <p:spPr>
            <a:xfrm>
              <a:off x="655386" y="32610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77" name="tx77"/>
            <p:cNvSpPr/>
            <p:nvPr/>
          </p:nvSpPr>
          <p:spPr>
            <a:xfrm>
              <a:off x="577692" y="256754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78" name="tx78"/>
            <p:cNvSpPr/>
            <p:nvPr/>
          </p:nvSpPr>
          <p:spPr>
            <a:xfrm>
              <a:off x="577692" y="187403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79" name="tx79"/>
            <p:cNvSpPr/>
            <p:nvPr/>
          </p:nvSpPr>
          <p:spPr>
            <a:xfrm>
              <a:off x="577692" y="118052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80" name="tx8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1" name="tx8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2" name="tx8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3" name="tx8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4" name="tx8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5" name="tx8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6" name="tx8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7" name="tx8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8" name="tx8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9" name="tx8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0" name="tx9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1" name="tx9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2" name="tx9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3" name="tx9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96" name="tx96"/>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97" name="pl9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9" name="tx9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0" name="tx10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1" name="rc101"/>
            <p:cNvSpPr/>
            <p:nvPr/>
          </p:nvSpPr>
          <p:spPr>
            <a:xfrm>
              <a:off x="4686533" y="4909475"/>
              <a:ext cx="201456" cy="201456"/>
            </a:xfrm>
            <a:prstGeom prst="rect">
              <a:avLst/>
            </a:prstGeom>
            <a:solidFill>
              <a:srgbClr val="E2231A">
                <a:alpha val="100000"/>
              </a:srgbClr>
            </a:solidFill>
          </p:spPr>
          <p:txBody>
            <a:bodyPr/>
            <a:lstStyle/>
            <a:p/>
          </p:txBody>
        </p:sp>
        <p:sp>
          <p:nvSpPr>
            <p:cNvPr id="102" name="rc102"/>
            <p:cNvSpPr/>
            <p:nvPr/>
          </p:nvSpPr>
          <p:spPr>
            <a:xfrm>
              <a:off x="5650692" y="4909475"/>
              <a:ext cx="201456" cy="201456"/>
            </a:xfrm>
            <a:prstGeom prst="rect">
              <a:avLst/>
            </a:prstGeom>
            <a:solidFill>
              <a:srgbClr val="B3B3B3">
                <a:alpha val="100000"/>
              </a:srgbClr>
            </a:solidFill>
          </p:spPr>
          <p:txBody>
            <a:bodyPr/>
            <a:lstStyle/>
            <a:p/>
          </p:txBody>
        </p:sp>
        <p:sp>
          <p:nvSpPr>
            <p:cNvPr id="103" name="tx10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4" name="tx10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5" name="tx105"/>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06" name="tx106"/>
            <p:cNvSpPr/>
            <p:nvPr/>
          </p:nvSpPr>
          <p:spPr>
            <a:xfrm>
              <a:off x="966584" y="66176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Mauritanie, 2000-2024</a:t>
              </a:r>
            </a:p>
          </p:txBody>
        </p:sp>
        <p:sp>
          <p:nvSpPr>
            <p:cNvPr id="107" name="pl107"/>
            <p:cNvSpPr/>
            <p:nvPr/>
          </p:nvSpPr>
          <p:spPr>
            <a:xfrm>
              <a:off x="20200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34379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8558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62738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6917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3" name="pl11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4" name="pl11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5" name="pl11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27289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1469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5648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9827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4007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1054" y="5774644"/>
              <a:ext cx="2225925" cy="162162"/>
            </a:xfrm>
            <a:prstGeom prst="rect">
              <a:avLst/>
            </a:prstGeom>
            <a:solidFill>
              <a:srgbClr val="E2231A">
                <a:alpha val="100000"/>
              </a:srgbClr>
            </a:solidFill>
          </p:spPr>
          <p:txBody>
            <a:bodyPr/>
            <a:lstStyle/>
            <a:p/>
          </p:txBody>
        </p:sp>
        <p:sp>
          <p:nvSpPr>
            <p:cNvPr id="122" name="rc122"/>
            <p:cNvSpPr/>
            <p:nvPr/>
          </p:nvSpPr>
          <p:spPr>
            <a:xfrm>
              <a:off x="1311054" y="5571941"/>
              <a:ext cx="763471" cy="162162"/>
            </a:xfrm>
            <a:prstGeom prst="rect">
              <a:avLst/>
            </a:prstGeom>
            <a:solidFill>
              <a:srgbClr val="E2231A">
                <a:alpha val="100000"/>
              </a:srgbClr>
            </a:solidFill>
          </p:spPr>
          <p:txBody>
            <a:bodyPr/>
            <a:lstStyle/>
            <a:p/>
          </p:txBody>
        </p:sp>
        <p:sp>
          <p:nvSpPr>
            <p:cNvPr id="123" name="rc123"/>
            <p:cNvSpPr/>
            <p:nvPr/>
          </p:nvSpPr>
          <p:spPr>
            <a:xfrm>
              <a:off x="1311054" y="5369238"/>
              <a:ext cx="680380" cy="162162"/>
            </a:xfrm>
            <a:prstGeom prst="rect">
              <a:avLst/>
            </a:prstGeom>
            <a:solidFill>
              <a:srgbClr val="E2231A">
                <a:alpha val="100000"/>
              </a:srgbClr>
            </a:solidFill>
          </p:spPr>
          <p:txBody>
            <a:bodyPr/>
            <a:lstStyle/>
            <a:p/>
          </p:txBody>
        </p:sp>
        <p:sp>
          <p:nvSpPr>
            <p:cNvPr id="124" name="rc124"/>
            <p:cNvSpPr/>
            <p:nvPr/>
          </p:nvSpPr>
          <p:spPr>
            <a:xfrm>
              <a:off x="2074525" y="5571941"/>
              <a:ext cx="6125918" cy="162162"/>
            </a:xfrm>
            <a:prstGeom prst="rect">
              <a:avLst/>
            </a:prstGeom>
            <a:solidFill>
              <a:srgbClr val="B3B3B3">
                <a:alpha val="100000"/>
              </a:srgbClr>
            </a:solidFill>
          </p:spPr>
          <p:txBody>
            <a:bodyPr/>
            <a:lstStyle/>
            <a:p/>
          </p:txBody>
        </p:sp>
        <p:sp>
          <p:nvSpPr>
            <p:cNvPr id="125" name="rc125"/>
            <p:cNvSpPr/>
            <p:nvPr/>
          </p:nvSpPr>
          <p:spPr>
            <a:xfrm>
              <a:off x="1991434" y="5369238"/>
              <a:ext cx="3102774" cy="162162"/>
            </a:xfrm>
            <a:prstGeom prst="rect">
              <a:avLst/>
            </a:prstGeom>
            <a:solidFill>
              <a:srgbClr val="B3B3B3">
                <a:alpha val="100000"/>
              </a:srgbClr>
            </a:solidFill>
          </p:spPr>
          <p:txBody>
            <a:bodyPr/>
            <a:lstStyle/>
            <a:p/>
          </p:txBody>
        </p:sp>
        <p:sp>
          <p:nvSpPr>
            <p:cNvPr id="126" name="tx126"/>
            <p:cNvSpPr/>
            <p:nvPr/>
          </p:nvSpPr>
          <p:spPr>
            <a:xfrm>
              <a:off x="834512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121.5</a:t>
              </a:r>
            </a:p>
          </p:txBody>
        </p:sp>
        <p:sp>
          <p:nvSpPr>
            <p:cNvPr id="127" name="tx127"/>
            <p:cNvSpPr/>
            <p:nvPr/>
          </p:nvSpPr>
          <p:spPr>
            <a:xfrm>
              <a:off x="520673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66.7</a:t>
              </a:r>
            </a:p>
          </p:txBody>
        </p:sp>
        <p:sp>
          <p:nvSpPr>
            <p:cNvPr id="128" name="tx128"/>
            <p:cNvSpPr/>
            <p:nvPr/>
          </p:nvSpPr>
          <p:spPr>
            <a:xfrm>
              <a:off x="2311490"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39.2</a:t>
              </a:r>
            </a:p>
          </p:txBody>
        </p:sp>
        <p:sp>
          <p:nvSpPr>
            <p:cNvPr id="129" name="tx129"/>
            <p:cNvSpPr/>
            <p:nvPr/>
          </p:nvSpPr>
          <p:spPr>
            <a:xfrm>
              <a:off x="158026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30" name="tx130"/>
            <p:cNvSpPr/>
            <p:nvPr/>
          </p:nvSpPr>
          <p:spPr>
            <a:xfrm>
              <a:off x="1586935"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31" name="tx131"/>
            <p:cNvSpPr/>
            <p:nvPr/>
          </p:nvSpPr>
          <p:spPr>
            <a:xfrm>
              <a:off x="5041021"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a:t>
              </a:r>
            </a:p>
          </p:txBody>
        </p:sp>
        <p:sp>
          <p:nvSpPr>
            <p:cNvPr id="132" name="tx132"/>
            <p:cNvSpPr/>
            <p:nvPr/>
          </p:nvSpPr>
          <p:spPr>
            <a:xfrm>
              <a:off x="3430295" y="5407522"/>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54.7</a:t>
              </a:r>
            </a:p>
          </p:txBody>
        </p:sp>
        <p:sp>
          <p:nvSpPr>
            <p:cNvPr id="133" name="tx133"/>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7" name="tx137"/>
            <p:cNvSpPr/>
            <p:nvPr/>
          </p:nvSpPr>
          <p:spPr>
            <a:xfrm>
              <a:off x="260470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8" name="tx138"/>
            <p:cNvSpPr/>
            <p:nvPr/>
          </p:nvSpPr>
          <p:spPr>
            <a:xfrm>
              <a:off x="402263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9" name="tx139"/>
            <p:cNvSpPr/>
            <p:nvPr/>
          </p:nvSpPr>
          <p:spPr>
            <a:xfrm>
              <a:off x="5440565"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40" name="tx140"/>
            <p:cNvSpPr/>
            <p:nvPr/>
          </p:nvSpPr>
          <p:spPr>
            <a:xfrm>
              <a:off x="681965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41" name="tx141"/>
            <p:cNvSpPr/>
            <p:nvPr/>
          </p:nvSpPr>
          <p:spPr>
            <a:xfrm>
              <a:off x="823758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42" name="tx142"/>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43" name="tx143"/>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4" name="tx144"/>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relativement constant (à 1% près) à 93%. Ce pourcentage est plus élevé qu'en 2019, où la couverture était de 75 %.
12 000 enfants ont manqué leur première dose systématique de vaccin contre la rougeole.
Le MCV2 est généralement administré aux enfants âgés de 18 mois à cinq ans. La couverture par le MCV2 est passée à 59 %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93274"/>
              <a:ext cx="3397293" cy="1301241"/>
            </a:xfrm>
            <a:custGeom>
              <a:avLst/>
              <a:pathLst>
                <a:path w="3397293" h="1301241">
                  <a:moveTo>
                    <a:pt x="0" y="1301241"/>
                  </a:moveTo>
                  <a:lnTo>
                    <a:pt x="141553" y="969009"/>
                  </a:lnTo>
                  <a:lnTo>
                    <a:pt x="283107" y="166115"/>
                  </a:lnTo>
                  <a:lnTo>
                    <a:pt x="424661" y="249173"/>
                  </a:lnTo>
                  <a:lnTo>
                    <a:pt x="566215" y="553719"/>
                  </a:lnTo>
                  <a:lnTo>
                    <a:pt x="707769" y="775207"/>
                  </a:lnTo>
                  <a:lnTo>
                    <a:pt x="849323" y="858265"/>
                  </a:lnTo>
                  <a:lnTo>
                    <a:pt x="990877" y="719835"/>
                  </a:lnTo>
                  <a:lnTo>
                    <a:pt x="1132431" y="775207"/>
                  </a:lnTo>
                  <a:lnTo>
                    <a:pt x="1273984" y="941323"/>
                  </a:lnTo>
                  <a:lnTo>
                    <a:pt x="1415538" y="719835"/>
                  </a:lnTo>
                  <a:lnTo>
                    <a:pt x="1557092" y="719835"/>
                  </a:lnTo>
                  <a:lnTo>
                    <a:pt x="1698646" y="498347"/>
                  </a:lnTo>
                  <a:lnTo>
                    <a:pt x="1840200" y="359917"/>
                  </a:lnTo>
                  <a:lnTo>
                    <a:pt x="1981754" y="498347"/>
                  </a:lnTo>
                  <a:lnTo>
                    <a:pt x="2123308" y="636777"/>
                  </a:lnTo>
                  <a:lnTo>
                    <a:pt x="2264862" y="553719"/>
                  </a:lnTo>
                  <a:lnTo>
                    <a:pt x="2406416" y="498347"/>
                  </a:lnTo>
                  <a:lnTo>
                    <a:pt x="2547969" y="415289"/>
                  </a:lnTo>
                  <a:lnTo>
                    <a:pt x="2689523" y="498347"/>
                  </a:lnTo>
                  <a:lnTo>
                    <a:pt x="2831077" y="304545"/>
                  </a:lnTo>
                  <a:lnTo>
                    <a:pt x="2972631" y="498347"/>
                  </a:lnTo>
                  <a:lnTo>
                    <a:pt x="3114185" y="249173"/>
                  </a:lnTo>
                  <a:lnTo>
                    <a:pt x="3255739" y="27685"/>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93274"/>
              <a:ext cx="3397293" cy="1301241"/>
            </a:xfrm>
            <a:custGeom>
              <a:avLst/>
              <a:pathLst>
                <a:path w="3397293" h="1301241">
                  <a:moveTo>
                    <a:pt x="0" y="1301241"/>
                  </a:moveTo>
                  <a:lnTo>
                    <a:pt x="141553" y="969009"/>
                  </a:lnTo>
                  <a:lnTo>
                    <a:pt x="283107" y="166115"/>
                  </a:lnTo>
                  <a:lnTo>
                    <a:pt x="424661" y="249173"/>
                  </a:lnTo>
                  <a:lnTo>
                    <a:pt x="566215" y="553719"/>
                  </a:lnTo>
                  <a:lnTo>
                    <a:pt x="707769" y="775207"/>
                  </a:lnTo>
                  <a:lnTo>
                    <a:pt x="849323" y="858265"/>
                  </a:lnTo>
                  <a:lnTo>
                    <a:pt x="990877" y="719835"/>
                  </a:lnTo>
                  <a:lnTo>
                    <a:pt x="1132431" y="775207"/>
                  </a:lnTo>
                  <a:lnTo>
                    <a:pt x="1273984" y="941323"/>
                  </a:lnTo>
                  <a:lnTo>
                    <a:pt x="1415538" y="719835"/>
                  </a:lnTo>
                  <a:lnTo>
                    <a:pt x="1557092" y="719835"/>
                  </a:lnTo>
                  <a:lnTo>
                    <a:pt x="1698646" y="498347"/>
                  </a:lnTo>
                  <a:lnTo>
                    <a:pt x="1840200" y="359917"/>
                  </a:lnTo>
                  <a:lnTo>
                    <a:pt x="1981754" y="498347"/>
                  </a:lnTo>
                  <a:lnTo>
                    <a:pt x="2123308" y="636777"/>
                  </a:lnTo>
                  <a:lnTo>
                    <a:pt x="2264862" y="553719"/>
                  </a:lnTo>
                  <a:lnTo>
                    <a:pt x="2406416" y="498347"/>
                  </a:lnTo>
                  <a:lnTo>
                    <a:pt x="2547969" y="415289"/>
                  </a:lnTo>
                  <a:lnTo>
                    <a:pt x="2689523" y="498347"/>
                  </a:lnTo>
                  <a:lnTo>
                    <a:pt x="2831077" y="304545"/>
                  </a:lnTo>
                  <a:lnTo>
                    <a:pt x="2972631" y="498347"/>
                  </a:lnTo>
                  <a:lnTo>
                    <a:pt x="3114185" y="249173"/>
                  </a:lnTo>
                  <a:lnTo>
                    <a:pt x="3255739" y="27685"/>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550415"/>
            </a:xfrm>
            <a:custGeom>
              <a:avLst/>
              <a:pathLst>
                <a:path w="0" h="1550415">
                  <a:moveTo>
                    <a:pt x="0" y="0"/>
                  </a:moveTo>
                  <a:lnTo>
                    <a:pt x="0" y="155041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024381"/>
            </a:xfrm>
            <a:custGeom>
              <a:avLst/>
              <a:pathLst>
                <a:path w="0" h="1024381">
                  <a:moveTo>
                    <a:pt x="0" y="0"/>
                  </a:moveTo>
                  <a:lnTo>
                    <a:pt x="0" y="102438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747521"/>
            </a:xfrm>
            <a:custGeom>
              <a:avLst/>
              <a:pathLst>
                <a:path w="0" h="747521">
                  <a:moveTo>
                    <a:pt x="0" y="0"/>
                  </a:moveTo>
                  <a:lnTo>
                    <a:pt x="0" y="74752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2" name="pl32"/>
            <p:cNvSpPr/>
            <p:nvPr/>
          </p:nvSpPr>
          <p:spPr>
            <a:xfrm>
              <a:off x="1120965" y="1193274"/>
              <a:ext cx="3397293" cy="1301241"/>
            </a:xfrm>
            <a:custGeom>
              <a:avLst/>
              <a:pathLst>
                <a:path w="3397293" h="1301241">
                  <a:moveTo>
                    <a:pt x="0" y="1301241"/>
                  </a:moveTo>
                  <a:lnTo>
                    <a:pt x="141553" y="969009"/>
                  </a:lnTo>
                  <a:lnTo>
                    <a:pt x="283107" y="166115"/>
                  </a:lnTo>
                  <a:lnTo>
                    <a:pt x="424661" y="249173"/>
                  </a:lnTo>
                  <a:lnTo>
                    <a:pt x="566215" y="553719"/>
                  </a:lnTo>
                  <a:lnTo>
                    <a:pt x="707769" y="775207"/>
                  </a:lnTo>
                  <a:lnTo>
                    <a:pt x="849323" y="858265"/>
                  </a:lnTo>
                  <a:lnTo>
                    <a:pt x="990877" y="719835"/>
                  </a:lnTo>
                  <a:lnTo>
                    <a:pt x="1132431" y="775207"/>
                  </a:lnTo>
                  <a:lnTo>
                    <a:pt x="1273984" y="941323"/>
                  </a:lnTo>
                  <a:lnTo>
                    <a:pt x="1415538" y="719835"/>
                  </a:lnTo>
                  <a:lnTo>
                    <a:pt x="1557092" y="719835"/>
                  </a:lnTo>
                  <a:lnTo>
                    <a:pt x="1698646" y="498347"/>
                  </a:lnTo>
                  <a:lnTo>
                    <a:pt x="1840200" y="359917"/>
                  </a:lnTo>
                  <a:lnTo>
                    <a:pt x="1981754" y="498347"/>
                  </a:lnTo>
                  <a:lnTo>
                    <a:pt x="2123308" y="636777"/>
                  </a:lnTo>
                  <a:lnTo>
                    <a:pt x="2264862" y="553719"/>
                  </a:lnTo>
                  <a:lnTo>
                    <a:pt x="2406416" y="498347"/>
                  </a:lnTo>
                  <a:lnTo>
                    <a:pt x="2547969" y="415289"/>
                  </a:lnTo>
                  <a:lnTo>
                    <a:pt x="2689523" y="498347"/>
                  </a:lnTo>
                  <a:lnTo>
                    <a:pt x="2831077" y="304545"/>
                  </a:lnTo>
                  <a:lnTo>
                    <a:pt x="2972631" y="498347"/>
                  </a:lnTo>
                  <a:lnTo>
                    <a:pt x="3114185" y="249173"/>
                  </a:lnTo>
                  <a:lnTo>
                    <a:pt x="3255739" y="27685"/>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750199"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59696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72964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Mauritanie</a:t>
              </a:r>
            </a:p>
          </p:txBody>
        </p:sp>
        <p:sp>
          <p:nvSpPr>
            <p:cNvPr id="60" name="tx60"/>
            <p:cNvSpPr/>
            <p:nvPr/>
          </p:nvSpPr>
          <p:spPr>
            <a:xfrm>
              <a:off x="287494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21855" y="481497"/>
              <a:ext cx="279551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Mauritanie, 2000-2024</a:t>
              </a:r>
            </a:p>
          </p:txBody>
        </p:sp>
        <p:sp>
          <p:nvSpPr>
            <p:cNvPr id="63" name="pl63"/>
            <p:cNvSpPr/>
            <p:nvPr/>
          </p:nvSpPr>
          <p:spPr>
            <a:xfrm>
              <a:off x="5267799" y="35640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540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40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40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240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140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190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0906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9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890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790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690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59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1371047"/>
              <a:ext cx="3397293" cy="2397024"/>
            </a:xfrm>
            <a:custGeom>
              <a:avLst/>
              <a:pathLst>
                <a:path w="3397293" h="2397024">
                  <a:moveTo>
                    <a:pt x="0" y="2397024"/>
                  </a:moveTo>
                  <a:lnTo>
                    <a:pt x="141553" y="1785018"/>
                  </a:lnTo>
                  <a:lnTo>
                    <a:pt x="283107" y="306003"/>
                  </a:lnTo>
                  <a:lnTo>
                    <a:pt x="424661" y="459004"/>
                  </a:lnTo>
                  <a:lnTo>
                    <a:pt x="566215" y="1020010"/>
                  </a:lnTo>
                  <a:lnTo>
                    <a:pt x="707769" y="1428014"/>
                  </a:lnTo>
                  <a:lnTo>
                    <a:pt x="849323" y="1581016"/>
                  </a:lnTo>
                  <a:lnTo>
                    <a:pt x="990877" y="1326013"/>
                  </a:lnTo>
                  <a:lnTo>
                    <a:pt x="1132431" y="1428014"/>
                  </a:lnTo>
                  <a:lnTo>
                    <a:pt x="1273984" y="1734017"/>
                  </a:lnTo>
                  <a:lnTo>
                    <a:pt x="1415538" y="1326013"/>
                  </a:lnTo>
                  <a:lnTo>
                    <a:pt x="1557092" y="1326013"/>
                  </a:lnTo>
                  <a:lnTo>
                    <a:pt x="1698646" y="918009"/>
                  </a:lnTo>
                  <a:lnTo>
                    <a:pt x="1840200" y="663006"/>
                  </a:lnTo>
                  <a:lnTo>
                    <a:pt x="1981754" y="918009"/>
                  </a:lnTo>
                  <a:lnTo>
                    <a:pt x="2123308" y="1173011"/>
                  </a:lnTo>
                  <a:lnTo>
                    <a:pt x="2264862" y="1020010"/>
                  </a:lnTo>
                  <a:lnTo>
                    <a:pt x="2406416" y="918009"/>
                  </a:lnTo>
                  <a:lnTo>
                    <a:pt x="2547969" y="765007"/>
                  </a:lnTo>
                  <a:lnTo>
                    <a:pt x="2689523" y="918009"/>
                  </a:lnTo>
                  <a:lnTo>
                    <a:pt x="2831077" y="561005"/>
                  </a:lnTo>
                  <a:lnTo>
                    <a:pt x="2972631" y="918009"/>
                  </a:lnTo>
                  <a:lnTo>
                    <a:pt x="3114185" y="459004"/>
                  </a:lnTo>
                  <a:lnTo>
                    <a:pt x="3255739" y="51000"/>
                  </a:lnTo>
                  <a:lnTo>
                    <a:pt x="3397293" y="0"/>
                  </a:lnTo>
                </a:path>
              </a:pathLst>
            </a:custGeom>
            <a:ln w="27101" cap="flat">
              <a:solidFill>
                <a:srgbClr val="0058AB">
                  <a:alpha val="100000"/>
                </a:srgbClr>
              </a:solidFill>
              <a:prstDash val="solid"/>
              <a:round/>
            </a:ln>
          </p:spPr>
          <p:txBody>
            <a:bodyPr/>
            <a:lstStyle/>
            <a:p/>
          </p:txBody>
        </p:sp>
        <p:sp>
          <p:nvSpPr>
            <p:cNvPr id="84" name="pl84"/>
            <p:cNvSpPr/>
            <p:nvPr/>
          </p:nvSpPr>
          <p:spPr>
            <a:xfrm>
              <a:off x="5437664" y="2289056"/>
              <a:ext cx="3397293" cy="765007"/>
            </a:xfrm>
            <a:custGeom>
              <a:avLst/>
              <a:pathLst>
                <a:path w="3397293" h="765007">
                  <a:moveTo>
                    <a:pt x="0" y="765007"/>
                  </a:moveTo>
                  <a:lnTo>
                    <a:pt x="141553" y="714007"/>
                  </a:lnTo>
                  <a:lnTo>
                    <a:pt x="283107" y="714007"/>
                  </a:lnTo>
                  <a:lnTo>
                    <a:pt x="424661" y="663006"/>
                  </a:lnTo>
                  <a:lnTo>
                    <a:pt x="566215" y="561005"/>
                  </a:lnTo>
                  <a:lnTo>
                    <a:pt x="707769" y="459004"/>
                  </a:lnTo>
                  <a:lnTo>
                    <a:pt x="849323" y="357003"/>
                  </a:lnTo>
                  <a:lnTo>
                    <a:pt x="990877" y="357003"/>
                  </a:lnTo>
                  <a:lnTo>
                    <a:pt x="1132431" y="255002"/>
                  </a:lnTo>
                  <a:lnTo>
                    <a:pt x="1273984" y="153001"/>
                  </a:lnTo>
                  <a:lnTo>
                    <a:pt x="1415538" y="102001"/>
                  </a:lnTo>
                  <a:lnTo>
                    <a:pt x="1557092" y="102001"/>
                  </a:lnTo>
                  <a:lnTo>
                    <a:pt x="1698646" y="102001"/>
                  </a:lnTo>
                  <a:lnTo>
                    <a:pt x="1840200" y="102001"/>
                  </a:lnTo>
                  <a:lnTo>
                    <a:pt x="1981754" y="102001"/>
                  </a:lnTo>
                  <a:lnTo>
                    <a:pt x="2123308" y="102001"/>
                  </a:lnTo>
                  <a:lnTo>
                    <a:pt x="2264862" y="51000"/>
                  </a:lnTo>
                  <a:lnTo>
                    <a:pt x="2406416" y="51000"/>
                  </a:lnTo>
                  <a:lnTo>
                    <a:pt x="2547969" y="0"/>
                  </a:lnTo>
                  <a:lnTo>
                    <a:pt x="2689523" y="0"/>
                  </a:lnTo>
                  <a:lnTo>
                    <a:pt x="2831077" y="153001"/>
                  </a:lnTo>
                  <a:lnTo>
                    <a:pt x="2972631" y="255002"/>
                  </a:lnTo>
                  <a:lnTo>
                    <a:pt x="3114185" y="153001"/>
                  </a:lnTo>
                  <a:lnTo>
                    <a:pt x="3255739" y="153001"/>
                  </a:lnTo>
                  <a:lnTo>
                    <a:pt x="3397293" y="102001"/>
                  </a:lnTo>
                </a:path>
              </a:pathLst>
            </a:custGeom>
            <a:ln w="27101" cap="flat">
              <a:solidFill>
                <a:srgbClr val="80BD41">
                  <a:alpha val="100000"/>
                </a:srgbClr>
              </a:solidFill>
              <a:prstDash val="solid"/>
              <a:round/>
            </a:ln>
          </p:spPr>
          <p:txBody>
            <a:bodyPr/>
            <a:lstStyle/>
            <a:p/>
          </p:txBody>
        </p:sp>
        <p:sp>
          <p:nvSpPr>
            <p:cNvPr id="85" name="pl85"/>
            <p:cNvSpPr/>
            <p:nvPr/>
          </p:nvSpPr>
          <p:spPr>
            <a:xfrm>
              <a:off x="5437664" y="2136055"/>
              <a:ext cx="3397293" cy="1377014"/>
            </a:xfrm>
            <a:custGeom>
              <a:avLst/>
              <a:pathLst>
                <a:path w="3397293" h="1377014">
                  <a:moveTo>
                    <a:pt x="0" y="1377014"/>
                  </a:moveTo>
                  <a:lnTo>
                    <a:pt x="141553" y="1275012"/>
                  </a:lnTo>
                  <a:lnTo>
                    <a:pt x="283107" y="1224012"/>
                  </a:lnTo>
                  <a:lnTo>
                    <a:pt x="424661" y="1020010"/>
                  </a:lnTo>
                  <a:lnTo>
                    <a:pt x="566215" y="816008"/>
                  </a:lnTo>
                  <a:lnTo>
                    <a:pt x="707769" y="612006"/>
                  </a:lnTo>
                  <a:lnTo>
                    <a:pt x="849323" y="510005"/>
                  </a:lnTo>
                  <a:lnTo>
                    <a:pt x="990877" y="510005"/>
                  </a:lnTo>
                  <a:lnTo>
                    <a:pt x="1132431" y="306003"/>
                  </a:lnTo>
                  <a:lnTo>
                    <a:pt x="1273984" y="0"/>
                  </a:lnTo>
                  <a:lnTo>
                    <a:pt x="1415538" y="153001"/>
                  </a:lnTo>
                  <a:lnTo>
                    <a:pt x="1557092" y="204002"/>
                  </a:lnTo>
                  <a:lnTo>
                    <a:pt x="1698646" y="357003"/>
                  </a:lnTo>
                  <a:lnTo>
                    <a:pt x="1840200" y="408004"/>
                  </a:lnTo>
                  <a:lnTo>
                    <a:pt x="1981754" y="408004"/>
                  </a:lnTo>
                  <a:lnTo>
                    <a:pt x="2123308" y="408004"/>
                  </a:lnTo>
                  <a:lnTo>
                    <a:pt x="2264862" y="306003"/>
                  </a:lnTo>
                  <a:lnTo>
                    <a:pt x="2406416" y="204002"/>
                  </a:lnTo>
                  <a:lnTo>
                    <a:pt x="2547969" y="204002"/>
                  </a:lnTo>
                  <a:lnTo>
                    <a:pt x="2689523" y="153001"/>
                  </a:lnTo>
                  <a:lnTo>
                    <a:pt x="2831077" y="204002"/>
                  </a:lnTo>
                  <a:lnTo>
                    <a:pt x="2972631" y="255002"/>
                  </a:lnTo>
                  <a:lnTo>
                    <a:pt x="3114185" y="408004"/>
                  </a:lnTo>
                  <a:lnTo>
                    <a:pt x="3255739" y="306003"/>
                  </a:lnTo>
                  <a:lnTo>
                    <a:pt x="3397293" y="153001"/>
                  </a:lnTo>
                </a:path>
              </a:pathLst>
            </a:custGeom>
            <a:ln w="27101" cap="flat">
              <a:solidFill>
                <a:srgbClr val="961A49">
                  <a:alpha val="100000"/>
                </a:srgbClr>
              </a:solidFill>
              <a:prstDash val="solid"/>
              <a:round/>
            </a:ln>
          </p:spPr>
          <p:txBody>
            <a:bodyPr/>
            <a:lstStyle/>
            <a:p/>
          </p:txBody>
        </p:sp>
        <p:sp>
          <p:nvSpPr>
            <p:cNvPr id="86" name="pl86"/>
            <p:cNvSpPr/>
            <p:nvPr/>
          </p:nvSpPr>
          <p:spPr>
            <a:xfrm>
              <a:off x="5437664" y="22890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1371047"/>
              <a:ext cx="3397293" cy="2397024"/>
            </a:xfrm>
            <a:custGeom>
              <a:avLst/>
              <a:pathLst>
                <a:path w="3397293" h="2397024">
                  <a:moveTo>
                    <a:pt x="0" y="2397024"/>
                  </a:moveTo>
                  <a:lnTo>
                    <a:pt x="141553" y="1785018"/>
                  </a:lnTo>
                  <a:lnTo>
                    <a:pt x="283107" y="306003"/>
                  </a:lnTo>
                  <a:lnTo>
                    <a:pt x="424661" y="459004"/>
                  </a:lnTo>
                  <a:lnTo>
                    <a:pt x="566215" y="1020010"/>
                  </a:lnTo>
                  <a:lnTo>
                    <a:pt x="707769" y="1428014"/>
                  </a:lnTo>
                  <a:lnTo>
                    <a:pt x="849323" y="1581016"/>
                  </a:lnTo>
                  <a:lnTo>
                    <a:pt x="990877" y="1326013"/>
                  </a:lnTo>
                  <a:lnTo>
                    <a:pt x="1132431" y="1428014"/>
                  </a:lnTo>
                  <a:lnTo>
                    <a:pt x="1273984" y="1734017"/>
                  </a:lnTo>
                  <a:lnTo>
                    <a:pt x="1415538" y="1326013"/>
                  </a:lnTo>
                  <a:lnTo>
                    <a:pt x="1557092" y="1326013"/>
                  </a:lnTo>
                  <a:lnTo>
                    <a:pt x="1698646" y="918009"/>
                  </a:lnTo>
                  <a:lnTo>
                    <a:pt x="1840200" y="663006"/>
                  </a:lnTo>
                  <a:lnTo>
                    <a:pt x="1981754" y="918009"/>
                  </a:lnTo>
                  <a:lnTo>
                    <a:pt x="2123308" y="1173011"/>
                  </a:lnTo>
                  <a:lnTo>
                    <a:pt x="2264862" y="1020010"/>
                  </a:lnTo>
                  <a:lnTo>
                    <a:pt x="2406416" y="918009"/>
                  </a:lnTo>
                  <a:lnTo>
                    <a:pt x="2547969" y="765007"/>
                  </a:lnTo>
                  <a:lnTo>
                    <a:pt x="2689523" y="918009"/>
                  </a:lnTo>
                  <a:lnTo>
                    <a:pt x="2831077" y="561005"/>
                  </a:lnTo>
                  <a:lnTo>
                    <a:pt x="2972631" y="918009"/>
                  </a:lnTo>
                  <a:lnTo>
                    <a:pt x="3114185" y="459004"/>
                  </a:lnTo>
                  <a:lnTo>
                    <a:pt x="3255739" y="51000"/>
                  </a:lnTo>
                  <a:lnTo>
                    <a:pt x="3397293" y="0"/>
                  </a:lnTo>
                </a:path>
              </a:pathLst>
            </a:custGeom>
            <a:ln w="43362" cap="flat">
              <a:solidFill>
                <a:srgbClr val="000000">
                  <a:alpha val="100000"/>
                </a:srgbClr>
              </a:solidFill>
              <a:prstDash val="solid"/>
              <a:round/>
            </a:ln>
          </p:spPr>
          <p:txBody>
            <a:bodyPr/>
            <a:lstStyle/>
            <a:p/>
          </p:txBody>
        </p:sp>
        <p:sp>
          <p:nvSpPr>
            <p:cNvPr id="88" name="pl88"/>
            <p:cNvSpPr/>
            <p:nvPr/>
          </p:nvSpPr>
          <p:spPr>
            <a:xfrm>
              <a:off x="5437664" y="1289446"/>
              <a:ext cx="0" cy="2478625"/>
            </a:xfrm>
            <a:custGeom>
              <a:avLst/>
              <a:pathLst>
                <a:path w="0" h="2478625">
                  <a:moveTo>
                    <a:pt x="0" y="24786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45433" y="1289446"/>
              <a:ext cx="0" cy="1509615"/>
            </a:xfrm>
            <a:custGeom>
              <a:avLst/>
              <a:pathLst>
                <a:path w="0" h="1509615">
                  <a:moveTo>
                    <a:pt x="0" y="150961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853202" y="1289446"/>
              <a:ext cx="0" cy="1407614"/>
            </a:xfrm>
            <a:custGeom>
              <a:avLst/>
              <a:pathLst>
                <a:path w="0" h="1407614">
                  <a:moveTo>
                    <a:pt x="0" y="140761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60972" y="1289446"/>
              <a:ext cx="0" cy="1254612"/>
            </a:xfrm>
            <a:custGeom>
              <a:avLst/>
              <a:pathLst>
                <a:path w="0" h="1254612">
                  <a:moveTo>
                    <a:pt x="0" y="125461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27187" y="1289446"/>
              <a:ext cx="0" cy="999610"/>
            </a:xfrm>
            <a:custGeom>
              <a:avLst/>
              <a:pathLst>
                <a:path w="0" h="999610">
                  <a:moveTo>
                    <a:pt x="0" y="99961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3403" y="1289446"/>
              <a:ext cx="0" cy="132601"/>
            </a:xfrm>
            <a:custGeom>
              <a:avLst/>
              <a:pathLst>
                <a:path w="0" h="132601">
                  <a:moveTo>
                    <a:pt x="0" y="1326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1289446"/>
              <a:ext cx="0" cy="81600"/>
            </a:xfrm>
            <a:custGeom>
              <a:avLst/>
              <a:pathLst>
                <a:path w="0" h="81600">
                  <a:moveTo>
                    <a:pt x="0" y="816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1371047"/>
              <a:ext cx="3397293" cy="2397024"/>
            </a:xfrm>
            <a:custGeom>
              <a:avLst/>
              <a:pathLst>
                <a:path w="3397293" h="2397024">
                  <a:moveTo>
                    <a:pt x="0" y="2397024"/>
                  </a:moveTo>
                  <a:lnTo>
                    <a:pt x="141553" y="1785018"/>
                  </a:lnTo>
                  <a:lnTo>
                    <a:pt x="283107" y="306003"/>
                  </a:lnTo>
                  <a:lnTo>
                    <a:pt x="424661" y="459004"/>
                  </a:lnTo>
                  <a:lnTo>
                    <a:pt x="566215" y="1020010"/>
                  </a:lnTo>
                  <a:lnTo>
                    <a:pt x="707769" y="1428014"/>
                  </a:lnTo>
                  <a:lnTo>
                    <a:pt x="849323" y="1581016"/>
                  </a:lnTo>
                  <a:lnTo>
                    <a:pt x="990877" y="1326013"/>
                  </a:lnTo>
                  <a:lnTo>
                    <a:pt x="1132431" y="1428014"/>
                  </a:lnTo>
                  <a:lnTo>
                    <a:pt x="1273984" y="1734017"/>
                  </a:lnTo>
                  <a:lnTo>
                    <a:pt x="1415538" y="1326013"/>
                  </a:lnTo>
                  <a:lnTo>
                    <a:pt x="1557092" y="1326013"/>
                  </a:lnTo>
                  <a:lnTo>
                    <a:pt x="1698646" y="918009"/>
                  </a:lnTo>
                  <a:lnTo>
                    <a:pt x="1840200" y="663006"/>
                  </a:lnTo>
                  <a:lnTo>
                    <a:pt x="1981754" y="918009"/>
                  </a:lnTo>
                  <a:lnTo>
                    <a:pt x="2123308" y="1173011"/>
                  </a:lnTo>
                  <a:lnTo>
                    <a:pt x="2264862" y="1020010"/>
                  </a:lnTo>
                  <a:lnTo>
                    <a:pt x="2406416" y="918009"/>
                  </a:lnTo>
                  <a:lnTo>
                    <a:pt x="2547969" y="765007"/>
                  </a:lnTo>
                  <a:lnTo>
                    <a:pt x="2689523" y="918009"/>
                  </a:lnTo>
                  <a:lnTo>
                    <a:pt x="2831077" y="561005"/>
                  </a:lnTo>
                  <a:lnTo>
                    <a:pt x="2972631" y="918009"/>
                  </a:lnTo>
                  <a:lnTo>
                    <a:pt x="3114185" y="459004"/>
                  </a:lnTo>
                  <a:lnTo>
                    <a:pt x="3255739" y="51000"/>
                  </a:lnTo>
                  <a:lnTo>
                    <a:pt x="3397293" y="0"/>
                  </a:lnTo>
                </a:path>
              </a:pathLst>
            </a:custGeom>
            <a:ln w="27101" cap="flat">
              <a:solidFill>
                <a:srgbClr val="0058AB">
                  <a:alpha val="100000"/>
                </a:srgbClr>
              </a:solidFill>
              <a:prstDash val="solid"/>
              <a:round/>
            </a:ln>
          </p:spPr>
          <p:txBody>
            <a:bodyPr/>
            <a:lstStyle/>
            <a:p/>
          </p:txBody>
        </p:sp>
        <p:sp>
          <p:nvSpPr>
            <p:cNvPr id="96" name="tx96"/>
            <p:cNvSpPr/>
            <p:nvPr/>
          </p:nvSpPr>
          <p:spPr>
            <a:xfrm>
              <a:off x="5359324" y="12286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7" name="tx97"/>
            <p:cNvSpPr/>
            <p:nvPr/>
          </p:nvSpPr>
          <p:spPr>
            <a:xfrm>
              <a:off x="6067093" y="12286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6805008" y="12286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7512777" y="122998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097042" y="12286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33113" y="12299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102" name="tx102"/>
            <p:cNvSpPr/>
            <p:nvPr/>
          </p:nvSpPr>
          <p:spPr>
            <a:xfrm>
              <a:off x="8774667" y="12286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3" name="tx103"/>
            <p:cNvSpPr/>
            <p:nvPr/>
          </p:nvSpPr>
          <p:spPr>
            <a:xfrm>
              <a:off x="8902429" y="23519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4" name="tx104"/>
            <p:cNvSpPr/>
            <p:nvPr/>
          </p:nvSpPr>
          <p:spPr>
            <a:xfrm>
              <a:off x="8877160" y="22486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5" name="tx105"/>
            <p:cNvSpPr/>
            <p:nvPr/>
          </p:nvSpPr>
          <p:spPr>
            <a:xfrm>
              <a:off x="5003259" y="376688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32569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746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22369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7269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a:off x="5049780" y="12169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1" name="tx111"/>
            <p:cNvSpPr/>
            <p:nvPr/>
          </p:nvSpPr>
          <p:spPr>
            <a:xfrm>
              <a:off x="5049780" y="706858"/>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2" name="tx112"/>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20" name="pl120"/>
            <p:cNvSpPr/>
            <p:nvPr/>
          </p:nvSpPr>
          <p:spPr>
            <a:xfrm>
              <a:off x="591365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913659"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92454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68699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6180759" y="472964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Mauritanie</a:t>
              </a:r>
            </a:p>
          </p:txBody>
        </p:sp>
        <p:sp>
          <p:nvSpPr>
            <p:cNvPr id="125" name="tx125"/>
            <p:cNvSpPr/>
            <p:nvPr/>
          </p:nvSpPr>
          <p:spPr>
            <a:xfrm>
              <a:off x="719164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954099"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7" name="tx127"/>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8" name="pl128"/>
            <p:cNvSpPr/>
            <p:nvPr/>
          </p:nvSpPr>
          <p:spPr>
            <a:xfrm>
              <a:off x="224995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11551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98107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84662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18273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04829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91384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7940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710248"/>
              <a:ext cx="7321564" cy="145351"/>
            </a:xfrm>
            <a:prstGeom prst="rect">
              <a:avLst/>
            </a:prstGeom>
            <a:solidFill>
              <a:srgbClr val="E2231A">
                <a:alpha val="80000"/>
              </a:srgbClr>
            </a:solidFill>
          </p:spPr>
          <p:txBody>
            <a:bodyPr/>
            <a:lstStyle/>
            <a:p/>
          </p:txBody>
        </p:sp>
        <p:sp>
          <p:nvSpPr>
            <p:cNvPr id="141" name="rc141"/>
            <p:cNvSpPr/>
            <p:nvPr/>
          </p:nvSpPr>
          <p:spPr>
            <a:xfrm>
              <a:off x="1317178" y="5528559"/>
              <a:ext cx="2511226" cy="145351"/>
            </a:xfrm>
            <a:prstGeom prst="rect">
              <a:avLst/>
            </a:prstGeom>
            <a:solidFill>
              <a:srgbClr val="E2231A">
                <a:alpha val="80000"/>
              </a:srgbClr>
            </a:solidFill>
          </p:spPr>
          <p:txBody>
            <a:bodyPr/>
            <a:lstStyle/>
            <a:p/>
          </p:txBody>
        </p:sp>
        <p:sp>
          <p:nvSpPr>
            <p:cNvPr id="142" name="rc142"/>
            <p:cNvSpPr/>
            <p:nvPr/>
          </p:nvSpPr>
          <p:spPr>
            <a:xfrm>
              <a:off x="1317178" y="5346869"/>
              <a:ext cx="2237922" cy="145351"/>
            </a:xfrm>
            <a:prstGeom prst="rect">
              <a:avLst/>
            </a:prstGeom>
            <a:solidFill>
              <a:srgbClr val="E2231A">
                <a:alpha val="80000"/>
              </a:srgbClr>
            </a:solidFill>
          </p:spPr>
          <p:txBody>
            <a:bodyPr/>
            <a:lstStyle/>
            <a:p/>
          </p:txBody>
        </p:sp>
        <p:sp>
          <p:nvSpPr>
            <p:cNvPr id="143" name="tx14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75545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462100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9" name="tx149"/>
            <p:cNvSpPr/>
            <p:nvPr/>
          </p:nvSpPr>
          <p:spPr>
            <a:xfrm>
              <a:off x="648656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50" name="tx150"/>
            <p:cNvSpPr/>
            <p:nvPr/>
          </p:nvSpPr>
          <p:spPr>
            <a:xfrm>
              <a:off x="835212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51" name="tx151"/>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52" name="tx152"/>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3" name="tx153"/>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4" name="tx154"/>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en Mauritanie (93%) était supérieure de 9 points de pourcentage à la moyenne mondiale (84%) et de 28 points de pourcentage à la moyenne de l'ensemble des pays du site WCAR (65%).
La couverture nationale en MCV1 est supérieure de 18 points de pourcentage à celle de 2019 (75%).
Cela équivaut à 12 000 enfants non vaccinés en 2024 contre 39 000 enfants non vaccinés en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0083CF">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la Mauritanie se classera au 23e rang sur 24 pays pour la plus faible couverture en MCV1 (sur la base des rangs ex æquo).
La Mauritanie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48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9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3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37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61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269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511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75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996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10697"/>
              <a:ext cx="249522" cy="291999"/>
            </a:xfrm>
            <a:prstGeom prst="rect">
              <a:avLst/>
            </a:prstGeom>
            <a:solidFill>
              <a:srgbClr val="80BD41">
                <a:alpha val="100000"/>
              </a:srgbClr>
            </a:solidFill>
          </p:spPr>
          <p:txBody>
            <a:bodyPr/>
            <a:lstStyle/>
            <a:p/>
          </p:txBody>
        </p:sp>
        <p:sp>
          <p:nvSpPr>
            <p:cNvPr id="26" name="rc26"/>
            <p:cNvSpPr/>
            <p:nvPr/>
          </p:nvSpPr>
          <p:spPr>
            <a:xfrm>
              <a:off x="1296273" y="3467948"/>
              <a:ext cx="249522" cy="342749"/>
            </a:xfrm>
            <a:prstGeom prst="rect">
              <a:avLst/>
            </a:prstGeom>
            <a:solidFill>
              <a:srgbClr val="E2231A">
                <a:alpha val="100000"/>
              </a:srgbClr>
            </a:solidFill>
          </p:spPr>
          <p:txBody>
            <a:bodyPr/>
            <a:lstStyle/>
            <a:p/>
          </p:txBody>
        </p:sp>
        <p:sp>
          <p:nvSpPr>
            <p:cNvPr id="27" name="rc27"/>
            <p:cNvSpPr/>
            <p:nvPr/>
          </p:nvSpPr>
          <p:spPr>
            <a:xfrm>
              <a:off x="1573521" y="3724064"/>
              <a:ext cx="249522" cy="378632"/>
            </a:xfrm>
            <a:prstGeom prst="rect">
              <a:avLst/>
            </a:prstGeom>
            <a:solidFill>
              <a:srgbClr val="80BD41">
                <a:alpha val="100000"/>
              </a:srgbClr>
            </a:solidFill>
          </p:spPr>
          <p:txBody>
            <a:bodyPr/>
            <a:lstStyle/>
            <a:p/>
          </p:txBody>
        </p:sp>
        <p:sp>
          <p:nvSpPr>
            <p:cNvPr id="28" name="rc28"/>
            <p:cNvSpPr/>
            <p:nvPr/>
          </p:nvSpPr>
          <p:spPr>
            <a:xfrm>
              <a:off x="1573521" y="3449905"/>
              <a:ext cx="249522" cy="274159"/>
            </a:xfrm>
            <a:prstGeom prst="rect">
              <a:avLst/>
            </a:prstGeom>
            <a:solidFill>
              <a:srgbClr val="E2231A">
                <a:alpha val="100000"/>
              </a:srgbClr>
            </a:solidFill>
          </p:spPr>
          <p:txBody>
            <a:bodyPr/>
            <a:lstStyle/>
            <a:p/>
          </p:txBody>
        </p:sp>
        <p:sp>
          <p:nvSpPr>
            <p:cNvPr id="29" name="rc29"/>
            <p:cNvSpPr/>
            <p:nvPr/>
          </p:nvSpPr>
          <p:spPr>
            <a:xfrm>
              <a:off x="1850769" y="3523090"/>
              <a:ext cx="249522" cy="579606"/>
            </a:xfrm>
            <a:prstGeom prst="rect">
              <a:avLst/>
            </a:prstGeom>
            <a:solidFill>
              <a:srgbClr val="80BD41">
                <a:alpha val="100000"/>
              </a:srgbClr>
            </a:solidFill>
          </p:spPr>
          <p:txBody>
            <a:bodyPr/>
            <a:lstStyle/>
            <a:p/>
          </p:txBody>
        </p:sp>
        <p:sp>
          <p:nvSpPr>
            <p:cNvPr id="30" name="rc30"/>
            <p:cNvSpPr/>
            <p:nvPr/>
          </p:nvSpPr>
          <p:spPr>
            <a:xfrm>
              <a:off x="1850769" y="3436457"/>
              <a:ext cx="249522" cy="86633"/>
            </a:xfrm>
            <a:prstGeom prst="rect">
              <a:avLst/>
            </a:prstGeom>
            <a:solidFill>
              <a:srgbClr val="E2231A">
                <a:alpha val="100000"/>
              </a:srgbClr>
            </a:solidFill>
          </p:spPr>
          <p:txBody>
            <a:bodyPr/>
            <a:lstStyle/>
            <a:p/>
          </p:txBody>
        </p:sp>
        <p:sp>
          <p:nvSpPr>
            <p:cNvPr id="31" name="rc31"/>
            <p:cNvSpPr/>
            <p:nvPr/>
          </p:nvSpPr>
          <p:spPr>
            <a:xfrm>
              <a:off x="2128016" y="3528159"/>
              <a:ext cx="249522" cy="574538"/>
            </a:xfrm>
            <a:prstGeom prst="rect">
              <a:avLst/>
            </a:prstGeom>
            <a:solidFill>
              <a:srgbClr val="80BD41">
                <a:alpha val="100000"/>
              </a:srgbClr>
            </a:solidFill>
          </p:spPr>
          <p:txBody>
            <a:bodyPr/>
            <a:lstStyle/>
            <a:p/>
          </p:txBody>
        </p:sp>
        <p:sp>
          <p:nvSpPr>
            <p:cNvPr id="32" name="rc32"/>
            <p:cNvSpPr/>
            <p:nvPr/>
          </p:nvSpPr>
          <p:spPr>
            <a:xfrm>
              <a:off x="2128016" y="3418752"/>
              <a:ext cx="249522" cy="109406"/>
            </a:xfrm>
            <a:prstGeom prst="rect">
              <a:avLst/>
            </a:prstGeom>
            <a:solidFill>
              <a:srgbClr val="E2231A">
                <a:alpha val="100000"/>
              </a:srgbClr>
            </a:solidFill>
          </p:spPr>
          <p:txBody>
            <a:bodyPr/>
            <a:lstStyle/>
            <a:p/>
          </p:txBody>
        </p:sp>
        <p:sp>
          <p:nvSpPr>
            <p:cNvPr id="33" name="rc33"/>
            <p:cNvSpPr/>
            <p:nvPr/>
          </p:nvSpPr>
          <p:spPr>
            <a:xfrm>
              <a:off x="2405264" y="3585667"/>
              <a:ext cx="249522" cy="517030"/>
            </a:xfrm>
            <a:prstGeom prst="rect">
              <a:avLst/>
            </a:prstGeom>
            <a:solidFill>
              <a:srgbClr val="80BD41">
                <a:alpha val="100000"/>
              </a:srgbClr>
            </a:solidFill>
          </p:spPr>
          <p:txBody>
            <a:bodyPr/>
            <a:lstStyle/>
            <a:p/>
          </p:txBody>
        </p:sp>
        <p:sp>
          <p:nvSpPr>
            <p:cNvPr id="34" name="rc34"/>
            <p:cNvSpPr/>
            <p:nvPr/>
          </p:nvSpPr>
          <p:spPr>
            <a:xfrm>
              <a:off x="2405264" y="3394424"/>
              <a:ext cx="249522" cy="191242"/>
            </a:xfrm>
            <a:prstGeom prst="rect">
              <a:avLst/>
            </a:prstGeom>
            <a:solidFill>
              <a:srgbClr val="E2231A">
                <a:alpha val="100000"/>
              </a:srgbClr>
            </a:solidFill>
          </p:spPr>
          <p:txBody>
            <a:bodyPr/>
            <a:lstStyle/>
            <a:p/>
          </p:txBody>
        </p:sp>
        <p:sp>
          <p:nvSpPr>
            <p:cNvPr id="35" name="rc35"/>
            <p:cNvSpPr/>
            <p:nvPr/>
          </p:nvSpPr>
          <p:spPr>
            <a:xfrm>
              <a:off x="2682512" y="3628172"/>
              <a:ext cx="249522" cy="474524"/>
            </a:xfrm>
            <a:prstGeom prst="rect">
              <a:avLst/>
            </a:prstGeom>
            <a:solidFill>
              <a:srgbClr val="80BD41">
                <a:alpha val="100000"/>
              </a:srgbClr>
            </a:solidFill>
          </p:spPr>
          <p:txBody>
            <a:bodyPr/>
            <a:lstStyle/>
            <a:p/>
          </p:txBody>
        </p:sp>
        <p:sp>
          <p:nvSpPr>
            <p:cNvPr id="36" name="rc36"/>
            <p:cNvSpPr/>
            <p:nvPr/>
          </p:nvSpPr>
          <p:spPr>
            <a:xfrm>
              <a:off x="2682512" y="3372664"/>
              <a:ext cx="249522" cy="255507"/>
            </a:xfrm>
            <a:prstGeom prst="rect">
              <a:avLst/>
            </a:prstGeom>
            <a:solidFill>
              <a:srgbClr val="E2231A">
                <a:alpha val="100000"/>
              </a:srgbClr>
            </a:solidFill>
          </p:spPr>
          <p:txBody>
            <a:bodyPr/>
            <a:lstStyle/>
            <a:p/>
          </p:txBody>
        </p:sp>
        <p:sp>
          <p:nvSpPr>
            <p:cNvPr id="37" name="rc37"/>
            <p:cNvSpPr/>
            <p:nvPr/>
          </p:nvSpPr>
          <p:spPr>
            <a:xfrm>
              <a:off x="2959759" y="3633781"/>
              <a:ext cx="249522" cy="468915"/>
            </a:xfrm>
            <a:prstGeom prst="rect">
              <a:avLst/>
            </a:prstGeom>
            <a:solidFill>
              <a:srgbClr val="80BD41">
                <a:alpha val="100000"/>
              </a:srgbClr>
            </a:solidFill>
          </p:spPr>
          <p:txBody>
            <a:bodyPr/>
            <a:lstStyle/>
            <a:p/>
          </p:txBody>
        </p:sp>
        <p:sp>
          <p:nvSpPr>
            <p:cNvPr id="38" name="rc38"/>
            <p:cNvSpPr/>
            <p:nvPr/>
          </p:nvSpPr>
          <p:spPr>
            <a:xfrm>
              <a:off x="2959759" y="3346377"/>
              <a:ext cx="249522" cy="287404"/>
            </a:xfrm>
            <a:prstGeom prst="rect">
              <a:avLst/>
            </a:prstGeom>
            <a:solidFill>
              <a:srgbClr val="E2231A">
                <a:alpha val="100000"/>
              </a:srgbClr>
            </a:solidFill>
          </p:spPr>
          <p:txBody>
            <a:bodyPr/>
            <a:lstStyle/>
            <a:p/>
          </p:txBody>
        </p:sp>
        <p:sp>
          <p:nvSpPr>
            <p:cNvPr id="39" name="rc39"/>
            <p:cNvSpPr/>
            <p:nvPr/>
          </p:nvSpPr>
          <p:spPr>
            <a:xfrm>
              <a:off x="3237007" y="3577963"/>
              <a:ext cx="249522" cy="524733"/>
            </a:xfrm>
            <a:prstGeom prst="rect">
              <a:avLst/>
            </a:prstGeom>
            <a:solidFill>
              <a:srgbClr val="80BD41">
                <a:alpha val="100000"/>
              </a:srgbClr>
            </a:solidFill>
          </p:spPr>
          <p:txBody>
            <a:bodyPr/>
            <a:lstStyle/>
            <a:p/>
          </p:txBody>
        </p:sp>
        <p:sp>
          <p:nvSpPr>
            <p:cNvPr id="40" name="rc40"/>
            <p:cNvSpPr/>
            <p:nvPr/>
          </p:nvSpPr>
          <p:spPr>
            <a:xfrm>
              <a:off x="3237007" y="3319549"/>
              <a:ext cx="249522" cy="258413"/>
            </a:xfrm>
            <a:prstGeom prst="rect">
              <a:avLst/>
            </a:prstGeom>
            <a:solidFill>
              <a:srgbClr val="E2231A">
                <a:alpha val="100000"/>
              </a:srgbClr>
            </a:solidFill>
          </p:spPr>
          <p:txBody>
            <a:bodyPr/>
            <a:lstStyle/>
            <a:p/>
          </p:txBody>
        </p:sp>
        <p:sp>
          <p:nvSpPr>
            <p:cNvPr id="41" name="rc41"/>
            <p:cNvSpPr/>
            <p:nvPr/>
          </p:nvSpPr>
          <p:spPr>
            <a:xfrm>
              <a:off x="3514255" y="3577625"/>
              <a:ext cx="249522" cy="525071"/>
            </a:xfrm>
            <a:prstGeom prst="rect">
              <a:avLst/>
            </a:prstGeom>
            <a:solidFill>
              <a:srgbClr val="80BD41">
                <a:alpha val="100000"/>
              </a:srgbClr>
            </a:solidFill>
          </p:spPr>
          <p:txBody>
            <a:bodyPr/>
            <a:lstStyle/>
            <a:p/>
          </p:txBody>
        </p:sp>
        <p:sp>
          <p:nvSpPr>
            <p:cNvPr id="42" name="rc42"/>
            <p:cNvSpPr/>
            <p:nvPr/>
          </p:nvSpPr>
          <p:spPr>
            <a:xfrm>
              <a:off x="3514255" y="3294884"/>
              <a:ext cx="249522" cy="282741"/>
            </a:xfrm>
            <a:prstGeom prst="rect">
              <a:avLst/>
            </a:prstGeom>
            <a:solidFill>
              <a:srgbClr val="E2231A">
                <a:alpha val="100000"/>
              </a:srgbClr>
            </a:solidFill>
          </p:spPr>
          <p:txBody>
            <a:bodyPr/>
            <a:lstStyle/>
            <a:p/>
          </p:txBody>
        </p:sp>
        <p:sp>
          <p:nvSpPr>
            <p:cNvPr id="43" name="rc43"/>
            <p:cNvSpPr/>
            <p:nvPr/>
          </p:nvSpPr>
          <p:spPr>
            <a:xfrm>
              <a:off x="3791502" y="3611143"/>
              <a:ext cx="249522" cy="491553"/>
            </a:xfrm>
            <a:prstGeom prst="rect">
              <a:avLst/>
            </a:prstGeom>
            <a:solidFill>
              <a:srgbClr val="80BD41">
                <a:alpha val="100000"/>
              </a:srgbClr>
            </a:solidFill>
          </p:spPr>
          <p:txBody>
            <a:bodyPr/>
            <a:lstStyle/>
            <a:p/>
          </p:txBody>
        </p:sp>
        <p:sp>
          <p:nvSpPr>
            <p:cNvPr id="44" name="rc44"/>
            <p:cNvSpPr/>
            <p:nvPr/>
          </p:nvSpPr>
          <p:spPr>
            <a:xfrm>
              <a:off x="3791502" y="3269610"/>
              <a:ext cx="249522" cy="341533"/>
            </a:xfrm>
            <a:prstGeom prst="rect">
              <a:avLst/>
            </a:prstGeom>
            <a:solidFill>
              <a:srgbClr val="E2231A">
                <a:alpha val="100000"/>
              </a:srgbClr>
            </a:solidFill>
          </p:spPr>
          <p:txBody>
            <a:bodyPr/>
            <a:lstStyle/>
            <a:p/>
          </p:txBody>
        </p:sp>
        <p:sp>
          <p:nvSpPr>
            <p:cNvPr id="45" name="rc45"/>
            <p:cNvSpPr/>
            <p:nvPr/>
          </p:nvSpPr>
          <p:spPr>
            <a:xfrm>
              <a:off x="4068750" y="3526807"/>
              <a:ext cx="249522" cy="575889"/>
            </a:xfrm>
            <a:prstGeom prst="rect">
              <a:avLst/>
            </a:prstGeom>
            <a:solidFill>
              <a:srgbClr val="80BD41">
                <a:alpha val="100000"/>
              </a:srgbClr>
            </a:solidFill>
          </p:spPr>
          <p:txBody>
            <a:bodyPr/>
            <a:lstStyle/>
            <a:p/>
          </p:txBody>
        </p:sp>
        <p:sp>
          <p:nvSpPr>
            <p:cNvPr id="46" name="rc46"/>
            <p:cNvSpPr/>
            <p:nvPr/>
          </p:nvSpPr>
          <p:spPr>
            <a:xfrm>
              <a:off x="4068750" y="3243120"/>
              <a:ext cx="249522" cy="283687"/>
            </a:xfrm>
            <a:prstGeom prst="rect">
              <a:avLst/>
            </a:prstGeom>
            <a:solidFill>
              <a:srgbClr val="E2231A">
                <a:alpha val="100000"/>
              </a:srgbClr>
            </a:solidFill>
          </p:spPr>
          <p:txBody>
            <a:bodyPr/>
            <a:lstStyle/>
            <a:p/>
          </p:txBody>
        </p:sp>
        <p:sp>
          <p:nvSpPr>
            <p:cNvPr id="47" name="rc47"/>
            <p:cNvSpPr/>
            <p:nvPr/>
          </p:nvSpPr>
          <p:spPr>
            <a:xfrm>
              <a:off x="4345998" y="3507210"/>
              <a:ext cx="249522" cy="595486"/>
            </a:xfrm>
            <a:prstGeom prst="rect">
              <a:avLst/>
            </a:prstGeom>
            <a:solidFill>
              <a:srgbClr val="80BD41">
                <a:alpha val="100000"/>
              </a:srgbClr>
            </a:solidFill>
          </p:spPr>
          <p:txBody>
            <a:bodyPr/>
            <a:lstStyle/>
            <a:p/>
          </p:txBody>
        </p:sp>
        <p:sp>
          <p:nvSpPr>
            <p:cNvPr id="48" name="rc48"/>
            <p:cNvSpPr/>
            <p:nvPr/>
          </p:nvSpPr>
          <p:spPr>
            <a:xfrm>
              <a:off x="4345998" y="3213927"/>
              <a:ext cx="249522" cy="293283"/>
            </a:xfrm>
            <a:prstGeom prst="rect">
              <a:avLst/>
            </a:prstGeom>
            <a:solidFill>
              <a:srgbClr val="E2231A">
                <a:alpha val="100000"/>
              </a:srgbClr>
            </a:solidFill>
          </p:spPr>
          <p:txBody>
            <a:bodyPr/>
            <a:lstStyle/>
            <a:p/>
          </p:txBody>
        </p:sp>
        <p:sp>
          <p:nvSpPr>
            <p:cNvPr id="49" name="rc49"/>
            <p:cNvSpPr/>
            <p:nvPr/>
          </p:nvSpPr>
          <p:spPr>
            <a:xfrm>
              <a:off x="4623245" y="3416927"/>
              <a:ext cx="249522" cy="685769"/>
            </a:xfrm>
            <a:prstGeom prst="rect">
              <a:avLst/>
            </a:prstGeom>
            <a:solidFill>
              <a:srgbClr val="80BD41">
                <a:alpha val="100000"/>
              </a:srgbClr>
            </a:solidFill>
          </p:spPr>
          <p:txBody>
            <a:bodyPr/>
            <a:lstStyle/>
            <a:p/>
          </p:txBody>
        </p:sp>
        <p:sp>
          <p:nvSpPr>
            <p:cNvPr id="50" name="rc50"/>
            <p:cNvSpPr/>
            <p:nvPr/>
          </p:nvSpPr>
          <p:spPr>
            <a:xfrm>
              <a:off x="4623245" y="3188315"/>
              <a:ext cx="249522" cy="228612"/>
            </a:xfrm>
            <a:prstGeom prst="rect">
              <a:avLst/>
            </a:prstGeom>
            <a:solidFill>
              <a:srgbClr val="E2231A">
                <a:alpha val="100000"/>
              </a:srgbClr>
            </a:solidFill>
          </p:spPr>
          <p:txBody>
            <a:bodyPr/>
            <a:lstStyle/>
            <a:p/>
          </p:txBody>
        </p:sp>
        <p:sp>
          <p:nvSpPr>
            <p:cNvPr id="51" name="rc51"/>
            <p:cNvSpPr/>
            <p:nvPr/>
          </p:nvSpPr>
          <p:spPr>
            <a:xfrm>
              <a:off x="4900493" y="3351851"/>
              <a:ext cx="249522" cy="750846"/>
            </a:xfrm>
            <a:prstGeom prst="rect">
              <a:avLst/>
            </a:prstGeom>
            <a:solidFill>
              <a:srgbClr val="80BD41">
                <a:alpha val="100000"/>
              </a:srgbClr>
            </a:solidFill>
          </p:spPr>
          <p:txBody>
            <a:bodyPr/>
            <a:lstStyle/>
            <a:p/>
          </p:txBody>
        </p:sp>
        <p:sp>
          <p:nvSpPr>
            <p:cNvPr id="52" name="rc52"/>
            <p:cNvSpPr/>
            <p:nvPr/>
          </p:nvSpPr>
          <p:spPr>
            <a:xfrm>
              <a:off x="4900493" y="3164122"/>
              <a:ext cx="249522" cy="187728"/>
            </a:xfrm>
            <a:prstGeom prst="rect">
              <a:avLst/>
            </a:prstGeom>
            <a:solidFill>
              <a:srgbClr val="E2231A">
                <a:alpha val="100000"/>
              </a:srgbClr>
            </a:solidFill>
          </p:spPr>
          <p:txBody>
            <a:bodyPr/>
            <a:lstStyle/>
            <a:p/>
          </p:txBody>
        </p:sp>
        <p:sp>
          <p:nvSpPr>
            <p:cNvPr id="53" name="rc53"/>
            <p:cNvSpPr/>
            <p:nvPr/>
          </p:nvSpPr>
          <p:spPr>
            <a:xfrm>
              <a:off x="5177741" y="3383882"/>
              <a:ext cx="249522" cy="718814"/>
            </a:xfrm>
            <a:prstGeom prst="rect">
              <a:avLst/>
            </a:prstGeom>
            <a:solidFill>
              <a:srgbClr val="80BD41">
                <a:alpha val="100000"/>
              </a:srgbClr>
            </a:solidFill>
          </p:spPr>
          <p:txBody>
            <a:bodyPr/>
            <a:lstStyle/>
            <a:p/>
          </p:txBody>
        </p:sp>
        <p:sp>
          <p:nvSpPr>
            <p:cNvPr id="54" name="rc54"/>
            <p:cNvSpPr/>
            <p:nvPr/>
          </p:nvSpPr>
          <p:spPr>
            <a:xfrm>
              <a:off x="5177741" y="3144255"/>
              <a:ext cx="249522" cy="239627"/>
            </a:xfrm>
            <a:prstGeom prst="rect">
              <a:avLst/>
            </a:prstGeom>
            <a:solidFill>
              <a:srgbClr val="E2231A">
                <a:alpha val="100000"/>
              </a:srgbClr>
            </a:solidFill>
          </p:spPr>
          <p:txBody>
            <a:bodyPr/>
            <a:lstStyle/>
            <a:p/>
          </p:txBody>
        </p:sp>
        <p:sp>
          <p:nvSpPr>
            <p:cNvPr id="55" name="rc55"/>
            <p:cNvSpPr/>
            <p:nvPr/>
          </p:nvSpPr>
          <p:spPr>
            <a:xfrm>
              <a:off x="5454988" y="3417130"/>
              <a:ext cx="249522" cy="685566"/>
            </a:xfrm>
            <a:prstGeom prst="rect">
              <a:avLst/>
            </a:prstGeom>
            <a:solidFill>
              <a:srgbClr val="80BD41">
                <a:alpha val="100000"/>
              </a:srgbClr>
            </a:solidFill>
          </p:spPr>
          <p:txBody>
            <a:bodyPr/>
            <a:lstStyle/>
            <a:p/>
          </p:txBody>
        </p:sp>
        <p:sp>
          <p:nvSpPr>
            <p:cNvPr id="56" name="rc56"/>
            <p:cNvSpPr/>
            <p:nvPr/>
          </p:nvSpPr>
          <p:spPr>
            <a:xfrm>
              <a:off x="5454988" y="3123306"/>
              <a:ext cx="249522" cy="293824"/>
            </a:xfrm>
            <a:prstGeom prst="rect">
              <a:avLst/>
            </a:prstGeom>
            <a:solidFill>
              <a:srgbClr val="E2231A">
                <a:alpha val="100000"/>
              </a:srgbClr>
            </a:solidFill>
          </p:spPr>
          <p:txBody>
            <a:bodyPr/>
            <a:lstStyle/>
            <a:p/>
          </p:txBody>
        </p:sp>
        <p:sp>
          <p:nvSpPr>
            <p:cNvPr id="57" name="rc57"/>
            <p:cNvSpPr/>
            <p:nvPr/>
          </p:nvSpPr>
          <p:spPr>
            <a:xfrm>
              <a:off x="5732236" y="3372732"/>
              <a:ext cx="249522" cy="729964"/>
            </a:xfrm>
            <a:prstGeom prst="rect">
              <a:avLst/>
            </a:prstGeom>
            <a:solidFill>
              <a:srgbClr val="80BD41">
                <a:alpha val="100000"/>
              </a:srgbClr>
            </a:solidFill>
          </p:spPr>
          <p:txBody>
            <a:bodyPr/>
            <a:lstStyle/>
            <a:p/>
          </p:txBody>
        </p:sp>
        <p:sp>
          <p:nvSpPr>
            <p:cNvPr id="58" name="rc58"/>
            <p:cNvSpPr/>
            <p:nvPr/>
          </p:nvSpPr>
          <p:spPr>
            <a:xfrm>
              <a:off x="5732236" y="3102763"/>
              <a:ext cx="249522" cy="269969"/>
            </a:xfrm>
            <a:prstGeom prst="rect">
              <a:avLst/>
            </a:prstGeom>
            <a:solidFill>
              <a:srgbClr val="E2231A">
                <a:alpha val="100000"/>
              </a:srgbClr>
            </a:solidFill>
          </p:spPr>
          <p:txBody>
            <a:bodyPr/>
            <a:lstStyle/>
            <a:p/>
          </p:txBody>
        </p:sp>
        <p:sp>
          <p:nvSpPr>
            <p:cNvPr id="59" name="rc59"/>
            <p:cNvSpPr/>
            <p:nvPr/>
          </p:nvSpPr>
          <p:spPr>
            <a:xfrm>
              <a:off x="6009484" y="3336781"/>
              <a:ext cx="249522" cy="765915"/>
            </a:xfrm>
            <a:prstGeom prst="rect">
              <a:avLst/>
            </a:prstGeom>
            <a:solidFill>
              <a:srgbClr val="80BD41">
                <a:alpha val="100000"/>
              </a:srgbClr>
            </a:solidFill>
          </p:spPr>
          <p:txBody>
            <a:bodyPr/>
            <a:lstStyle/>
            <a:p/>
          </p:txBody>
        </p:sp>
        <p:sp>
          <p:nvSpPr>
            <p:cNvPr id="60" name="rc60"/>
            <p:cNvSpPr/>
            <p:nvPr/>
          </p:nvSpPr>
          <p:spPr>
            <a:xfrm>
              <a:off x="6009484" y="3081476"/>
              <a:ext cx="249522" cy="255305"/>
            </a:xfrm>
            <a:prstGeom prst="rect">
              <a:avLst/>
            </a:prstGeom>
            <a:solidFill>
              <a:srgbClr val="E2231A">
                <a:alpha val="100000"/>
              </a:srgbClr>
            </a:solidFill>
          </p:spPr>
          <p:txBody>
            <a:bodyPr/>
            <a:lstStyle/>
            <a:p/>
          </p:txBody>
        </p:sp>
        <p:sp>
          <p:nvSpPr>
            <p:cNvPr id="61" name="rc61"/>
            <p:cNvSpPr/>
            <p:nvPr/>
          </p:nvSpPr>
          <p:spPr>
            <a:xfrm>
              <a:off x="6286731" y="3290829"/>
              <a:ext cx="249522" cy="811867"/>
            </a:xfrm>
            <a:prstGeom prst="rect">
              <a:avLst/>
            </a:prstGeom>
            <a:solidFill>
              <a:srgbClr val="80BD41">
                <a:alpha val="100000"/>
              </a:srgbClr>
            </a:solidFill>
          </p:spPr>
          <p:txBody>
            <a:bodyPr/>
            <a:lstStyle/>
            <a:p/>
          </p:txBody>
        </p:sp>
        <p:sp>
          <p:nvSpPr>
            <p:cNvPr id="62" name="rc62"/>
            <p:cNvSpPr/>
            <p:nvPr/>
          </p:nvSpPr>
          <p:spPr>
            <a:xfrm>
              <a:off x="6286731" y="3061811"/>
              <a:ext cx="249522" cy="229017"/>
            </a:xfrm>
            <a:prstGeom prst="rect">
              <a:avLst/>
            </a:prstGeom>
            <a:solidFill>
              <a:srgbClr val="E2231A">
                <a:alpha val="100000"/>
              </a:srgbClr>
            </a:solidFill>
          </p:spPr>
          <p:txBody>
            <a:bodyPr/>
            <a:lstStyle/>
            <a:p/>
          </p:txBody>
        </p:sp>
        <p:sp>
          <p:nvSpPr>
            <p:cNvPr id="63" name="rc63"/>
            <p:cNvSpPr/>
            <p:nvPr/>
          </p:nvSpPr>
          <p:spPr>
            <a:xfrm>
              <a:off x="6563979" y="3307047"/>
              <a:ext cx="249522" cy="795649"/>
            </a:xfrm>
            <a:prstGeom prst="rect">
              <a:avLst/>
            </a:prstGeom>
            <a:solidFill>
              <a:srgbClr val="80BD41">
                <a:alpha val="100000"/>
              </a:srgbClr>
            </a:solidFill>
          </p:spPr>
          <p:txBody>
            <a:bodyPr/>
            <a:lstStyle/>
            <a:p/>
          </p:txBody>
        </p:sp>
        <p:sp>
          <p:nvSpPr>
            <p:cNvPr id="64" name="rc64"/>
            <p:cNvSpPr/>
            <p:nvPr/>
          </p:nvSpPr>
          <p:spPr>
            <a:xfrm>
              <a:off x="6563979" y="3041808"/>
              <a:ext cx="249522" cy="265239"/>
            </a:xfrm>
            <a:prstGeom prst="rect">
              <a:avLst/>
            </a:prstGeom>
            <a:solidFill>
              <a:srgbClr val="E2231A">
                <a:alpha val="100000"/>
              </a:srgbClr>
            </a:solidFill>
          </p:spPr>
          <p:txBody>
            <a:bodyPr/>
            <a:lstStyle/>
            <a:p/>
          </p:txBody>
        </p:sp>
        <p:sp>
          <p:nvSpPr>
            <p:cNvPr id="65" name="rc65"/>
            <p:cNvSpPr/>
            <p:nvPr/>
          </p:nvSpPr>
          <p:spPr>
            <a:xfrm>
              <a:off x="6841227" y="3218116"/>
              <a:ext cx="249522" cy="884580"/>
            </a:xfrm>
            <a:prstGeom prst="rect">
              <a:avLst/>
            </a:prstGeom>
            <a:solidFill>
              <a:srgbClr val="80BD41">
                <a:alpha val="100000"/>
              </a:srgbClr>
            </a:solidFill>
          </p:spPr>
          <p:txBody>
            <a:bodyPr/>
            <a:lstStyle/>
            <a:p/>
          </p:txBody>
        </p:sp>
        <p:sp>
          <p:nvSpPr>
            <p:cNvPr id="66" name="rc66"/>
            <p:cNvSpPr/>
            <p:nvPr/>
          </p:nvSpPr>
          <p:spPr>
            <a:xfrm>
              <a:off x="6841227" y="3023900"/>
              <a:ext cx="249522" cy="194215"/>
            </a:xfrm>
            <a:prstGeom prst="rect">
              <a:avLst/>
            </a:prstGeom>
            <a:solidFill>
              <a:srgbClr val="E2231A">
                <a:alpha val="100000"/>
              </a:srgbClr>
            </a:solidFill>
          </p:spPr>
          <p:txBody>
            <a:bodyPr/>
            <a:lstStyle/>
            <a:p/>
          </p:txBody>
        </p:sp>
        <p:sp>
          <p:nvSpPr>
            <p:cNvPr id="67" name="rc67"/>
            <p:cNvSpPr/>
            <p:nvPr/>
          </p:nvSpPr>
          <p:spPr>
            <a:xfrm>
              <a:off x="7118474" y="3278462"/>
              <a:ext cx="249522" cy="824234"/>
            </a:xfrm>
            <a:prstGeom prst="rect">
              <a:avLst/>
            </a:prstGeom>
            <a:solidFill>
              <a:srgbClr val="80BD41">
                <a:alpha val="100000"/>
              </a:srgbClr>
            </a:solidFill>
          </p:spPr>
          <p:txBody>
            <a:bodyPr/>
            <a:lstStyle/>
            <a:p/>
          </p:txBody>
        </p:sp>
        <p:sp>
          <p:nvSpPr>
            <p:cNvPr id="68" name="rc68"/>
            <p:cNvSpPr/>
            <p:nvPr/>
          </p:nvSpPr>
          <p:spPr>
            <a:xfrm>
              <a:off x="7118474" y="3003695"/>
              <a:ext cx="249522" cy="274767"/>
            </a:xfrm>
            <a:prstGeom prst="rect">
              <a:avLst/>
            </a:prstGeom>
            <a:solidFill>
              <a:srgbClr val="E2231A">
                <a:alpha val="100000"/>
              </a:srgbClr>
            </a:solidFill>
          </p:spPr>
          <p:txBody>
            <a:bodyPr/>
            <a:lstStyle/>
            <a:p/>
          </p:txBody>
        </p:sp>
        <p:sp>
          <p:nvSpPr>
            <p:cNvPr id="69" name="rc69"/>
            <p:cNvSpPr/>
            <p:nvPr/>
          </p:nvSpPr>
          <p:spPr>
            <a:xfrm>
              <a:off x="7395722" y="3164798"/>
              <a:ext cx="249522" cy="937898"/>
            </a:xfrm>
            <a:prstGeom prst="rect">
              <a:avLst/>
            </a:prstGeom>
            <a:solidFill>
              <a:srgbClr val="80BD41">
                <a:alpha val="100000"/>
              </a:srgbClr>
            </a:solidFill>
          </p:spPr>
          <p:txBody>
            <a:bodyPr/>
            <a:lstStyle/>
            <a:p/>
          </p:txBody>
        </p:sp>
        <p:sp>
          <p:nvSpPr>
            <p:cNvPr id="70" name="rc70"/>
            <p:cNvSpPr/>
            <p:nvPr/>
          </p:nvSpPr>
          <p:spPr>
            <a:xfrm>
              <a:off x="7395722" y="2986125"/>
              <a:ext cx="249522" cy="178673"/>
            </a:xfrm>
            <a:prstGeom prst="rect">
              <a:avLst/>
            </a:prstGeom>
            <a:solidFill>
              <a:srgbClr val="E2231A">
                <a:alpha val="100000"/>
              </a:srgbClr>
            </a:solidFill>
          </p:spPr>
          <p:txBody>
            <a:bodyPr/>
            <a:lstStyle/>
            <a:p/>
          </p:txBody>
        </p:sp>
        <p:sp>
          <p:nvSpPr>
            <p:cNvPr id="71" name="rc71"/>
            <p:cNvSpPr/>
            <p:nvPr/>
          </p:nvSpPr>
          <p:spPr>
            <a:xfrm>
              <a:off x="7672970" y="3056608"/>
              <a:ext cx="249522" cy="1046089"/>
            </a:xfrm>
            <a:prstGeom prst="rect">
              <a:avLst/>
            </a:prstGeom>
            <a:solidFill>
              <a:srgbClr val="80BD41">
                <a:alpha val="100000"/>
              </a:srgbClr>
            </a:solidFill>
          </p:spPr>
          <p:txBody>
            <a:bodyPr/>
            <a:lstStyle/>
            <a:p/>
          </p:txBody>
        </p:sp>
        <p:sp>
          <p:nvSpPr>
            <p:cNvPr id="72" name="rc72"/>
            <p:cNvSpPr/>
            <p:nvPr/>
          </p:nvSpPr>
          <p:spPr>
            <a:xfrm>
              <a:off x="7672970" y="2965649"/>
              <a:ext cx="249522" cy="90958"/>
            </a:xfrm>
            <a:prstGeom prst="rect">
              <a:avLst/>
            </a:prstGeom>
            <a:solidFill>
              <a:srgbClr val="E2231A">
                <a:alpha val="100000"/>
              </a:srgbClr>
            </a:solidFill>
          </p:spPr>
          <p:txBody>
            <a:bodyPr/>
            <a:lstStyle/>
            <a:p/>
          </p:txBody>
        </p:sp>
        <p:sp>
          <p:nvSpPr>
            <p:cNvPr id="73" name="rc73"/>
            <p:cNvSpPr/>
            <p:nvPr/>
          </p:nvSpPr>
          <p:spPr>
            <a:xfrm>
              <a:off x="7950217" y="3025725"/>
              <a:ext cx="249522" cy="1076971"/>
            </a:xfrm>
            <a:prstGeom prst="rect">
              <a:avLst/>
            </a:prstGeom>
            <a:solidFill>
              <a:srgbClr val="80BD41">
                <a:alpha val="100000"/>
              </a:srgbClr>
            </a:solidFill>
          </p:spPr>
          <p:txBody>
            <a:bodyPr/>
            <a:lstStyle/>
            <a:p/>
          </p:txBody>
        </p:sp>
        <p:sp>
          <p:nvSpPr>
            <p:cNvPr id="74" name="rc74"/>
            <p:cNvSpPr/>
            <p:nvPr/>
          </p:nvSpPr>
          <p:spPr>
            <a:xfrm>
              <a:off x="7950217" y="2944633"/>
              <a:ext cx="249522" cy="81092"/>
            </a:xfrm>
            <a:prstGeom prst="rect">
              <a:avLst/>
            </a:prstGeom>
            <a:solidFill>
              <a:srgbClr val="E2231A">
                <a:alpha val="100000"/>
              </a:srgbClr>
            </a:solidFill>
          </p:spPr>
          <p:txBody>
            <a:bodyPr/>
            <a:lstStyle/>
            <a:p/>
          </p:txBody>
        </p:sp>
        <p:sp>
          <p:nvSpPr>
            <p:cNvPr id="75" name="pl75"/>
            <p:cNvSpPr/>
            <p:nvPr/>
          </p:nvSpPr>
          <p:spPr>
            <a:xfrm>
              <a:off x="1421035" y="1410261"/>
              <a:ext cx="6653943" cy="1360693"/>
            </a:xfrm>
            <a:custGeom>
              <a:avLst/>
              <a:pathLst>
                <a:path w="6653943" h="1360693">
                  <a:moveTo>
                    <a:pt x="0" y="1360693"/>
                  </a:moveTo>
                  <a:lnTo>
                    <a:pt x="277247" y="1013282"/>
                  </a:lnTo>
                  <a:lnTo>
                    <a:pt x="554495" y="173705"/>
                  </a:lnTo>
                  <a:lnTo>
                    <a:pt x="831742" y="260558"/>
                  </a:lnTo>
                  <a:lnTo>
                    <a:pt x="1108990" y="579018"/>
                  </a:lnTo>
                  <a:lnTo>
                    <a:pt x="1386238" y="810625"/>
                  </a:lnTo>
                  <a:lnTo>
                    <a:pt x="1663485" y="897478"/>
                  </a:lnTo>
                  <a:lnTo>
                    <a:pt x="1940733" y="752723"/>
                  </a:lnTo>
                  <a:lnTo>
                    <a:pt x="2217981" y="810625"/>
                  </a:lnTo>
                  <a:lnTo>
                    <a:pt x="2495228" y="984331"/>
                  </a:lnTo>
                  <a:lnTo>
                    <a:pt x="2772476" y="752723"/>
                  </a:lnTo>
                  <a:lnTo>
                    <a:pt x="3049724" y="752723"/>
                  </a:lnTo>
                  <a:lnTo>
                    <a:pt x="3326971" y="521116"/>
                  </a:lnTo>
                  <a:lnTo>
                    <a:pt x="3604219" y="376361"/>
                  </a:lnTo>
                  <a:lnTo>
                    <a:pt x="3881467" y="521116"/>
                  </a:lnTo>
                  <a:lnTo>
                    <a:pt x="4158714" y="665871"/>
                  </a:lnTo>
                  <a:lnTo>
                    <a:pt x="4435962" y="579018"/>
                  </a:lnTo>
                  <a:lnTo>
                    <a:pt x="4713210" y="521116"/>
                  </a:lnTo>
                  <a:lnTo>
                    <a:pt x="4990457" y="434263"/>
                  </a:lnTo>
                  <a:lnTo>
                    <a:pt x="5267705" y="521116"/>
                  </a:lnTo>
                  <a:lnTo>
                    <a:pt x="5544953" y="318460"/>
                  </a:lnTo>
                  <a:lnTo>
                    <a:pt x="5822200" y="521116"/>
                  </a:lnTo>
                  <a:lnTo>
                    <a:pt x="6099448" y="260558"/>
                  </a:lnTo>
                  <a:lnTo>
                    <a:pt x="6376696" y="28950"/>
                  </a:lnTo>
                  <a:lnTo>
                    <a:pt x="6653943" y="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662845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329607" y="33319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93.9</a:t>
              </a:r>
            </a:p>
          </p:txBody>
        </p:sp>
        <p:sp>
          <p:nvSpPr>
            <p:cNvPr id="87" name="tx87"/>
            <p:cNvSpPr/>
            <p:nvPr/>
          </p:nvSpPr>
          <p:spPr>
            <a:xfrm>
              <a:off x="2728897" y="323667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075958" y="310834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127.2</a:t>
              </a:r>
            </a:p>
          </p:txBody>
        </p:sp>
        <p:sp>
          <p:nvSpPr>
            <p:cNvPr id="89" name="tx89"/>
            <p:cNvSpPr/>
            <p:nvPr/>
          </p:nvSpPr>
          <p:spPr>
            <a:xfrm>
              <a:off x="5462196" y="2987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144.9</a:t>
              </a:r>
            </a:p>
          </p:txBody>
        </p:sp>
        <p:sp>
          <p:nvSpPr>
            <p:cNvPr id="90" name="tx90"/>
            <p:cNvSpPr/>
            <p:nvPr/>
          </p:nvSpPr>
          <p:spPr>
            <a:xfrm>
              <a:off x="6610364" y="29058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1" name="tx91"/>
            <p:cNvSpPr/>
            <p:nvPr/>
          </p:nvSpPr>
          <p:spPr>
            <a:xfrm>
              <a:off x="6848435" y="28879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159.6</a:t>
              </a:r>
            </a:p>
          </p:txBody>
        </p:sp>
        <p:sp>
          <p:nvSpPr>
            <p:cNvPr id="92" name="tx92"/>
            <p:cNvSpPr/>
            <p:nvPr/>
          </p:nvSpPr>
          <p:spPr>
            <a:xfrm>
              <a:off x="7125682" y="2867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3" name="tx93"/>
            <p:cNvSpPr/>
            <p:nvPr/>
          </p:nvSpPr>
          <p:spPr>
            <a:xfrm>
              <a:off x="7402930" y="2850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165.2</a:t>
              </a:r>
            </a:p>
          </p:txBody>
        </p:sp>
        <p:sp>
          <p:nvSpPr>
            <p:cNvPr id="94" name="tx94"/>
            <p:cNvSpPr/>
            <p:nvPr/>
          </p:nvSpPr>
          <p:spPr>
            <a:xfrm>
              <a:off x="7680178" y="2829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168.3</a:t>
              </a:r>
            </a:p>
          </p:txBody>
        </p:sp>
        <p:sp>
          <p:nvSpPr>
            <p:cNvPr id="95" name="tx95"/>
            <p:cNvSpPr/>
            <p:nvPr/>
          </p:nvSpPr>
          <p:spPr>
            <a:xfrm>
              <a:off x="7957425" y="28098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171.4</a:t>
              </a:r>
            </a:p>
          </p:txBody>
        </p:sp>
        <p:sp>
          <p:nvSpPr>
            <p:cNvPr id="96" name="pl96"/>
            <p:cNvSpPr/>
            <p:nvPr/>
          </p:nvSpPr>
          <p:spPr>
            <a:xfrm>
              <a:off x="1421035"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921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07" name="tx107"/>
            <p:cNvSpPr/>
            <p:nvPr/>
          </p:nvSpPr>
          <p:spPr>
            <a:xfrm>
              <a:off x="1329607" y="3604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08" name="tx108"/>
            <p:cNvSpPr/>
            <p:nvPr/>
          </p:nvSpPr>
          <p:spPr>
            <a:xfrm>
              <a:off x="2715845" y="3830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a:t>
              </a:r>
            </a:p>
          </p:txBody>
        </p:sp>
        <p:sp>
          <p:nvSpPr>
            <p:cNvPr id="109" name="tx109"/>
            <p:cNvSpPr/>
            <p:nvPr/>
          </p:nvSpPr>
          <p:spPr>
            <a:xfrm>
              <a:off x="2715845" y="34653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10" name="tx110"/>
            <p:cNvSpPr/>
            <p:nvPr/>
          </p:nvSpPr>
          <p:spPr>
            <a:xfrm>
              <a:off x="4102084" y="3779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85.2</a:t>
              </a:r>
            </a:p>
          </p:txBody>
        </p:sp>
        <p:sp>
          <p:nvSpPr>
            <p:cNvPr id="111" name="tx111"/>
            <p:cNvSpPr/>
            <p:nvPr/>
          </p:nvSpPr>
          <p:spPr>
            <a:xfrm>
              <a:off x="4141260" y="335106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2" name="tx112"/>
            <p:cNvSpPr/>
            <p:nvPr/>
          </p:nvSpPr>
          <p:spPr>
            <a:xfrm>
              <a:off x="5462196" y="37248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101.4</a:t>
              </a:r>
            </a:p>
          </p:txBody>
        </p:sp>
        <p:sp>
          <p:nvSpPr>
            <p:cNvPr id="113" name="tx113"/>
            <p:cNvSpPr/>
            <p:nvPr/>
          </p:nvSpPr>
          <p:spPr>
            <a:xfrm>
              <a:off x="5488322" y="32351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14" name="tx114"/>
            <p:cNvSpPr/>
            <p:nvPr/>
          </p:nvSpPr>
          <p:spPr>
            <a:xfrm>
              <a:off x="6571187" y="367097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117.7</a:t>
              </a:r>
            </a:p>
          </p:txBody>
        </p:sp>
        <p:sp>
          <p:nvSpPr>
            <p:cNvPr id="115" name="tx115"/>
            <p:cNvSpPr/>
            <p:nvPr/>
          </p:nvSpPr>
          <p:spPr>
            <a:xfrm>
              <a:off x="6597312" y="31393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16" name="tx116"/>
            <p:cNvSpPr/>
            <p:nvPr/>
          </p:nvSpPr>
          <p:spPr>
            <a:xfrm>
              <a:off x="6848435" y="36253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130.9</a:t>
              </a:r>
            </a:p>
          </p:txBody>
        </p:sp>
        <p:sp>
          <p:nvSpPr>
            <p:cNvPr id="117" name="tx117"/>
            <p:cNvSpPr/>
            <p:nvPr/>
          </p:nvSpPr>
          <p:spPr>
            <a:xfrm>
              <a:off x="6874560" y="3085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18" name="tx118"/>
            <p:cNvSpPr/>
            <p:nvPr/>
          </p:nvSpPr>
          <p:spPr>
            <a:xfrm>
              <a:off x="7164859" y="365667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9" name="tx119"/>
            <p:cNvSpPr/>
            <p:nvPr/>
          </p:nvSpPr>
          <p:spPr>
            <a:xfrm>
              <a:off x="7151808" y="31060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20" name="tx120"/>
            <p:cNvSpPr/>
            <p:nvPr/>
          </p:nvSpPr>
          <p:spPr>
            <a:xfrm>
              <a:off x="7402930" y="35986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138.8</a:t>
              </a:r>
            </a:p>
          </p:txBody>
        </p:sp>
        <p:sp>
          <p:nvSpPr>
            <p:cNvPr id="121" name="tx121"/>
            <p:cNvSpPr/>
            <p:nvPr/>
          </p:nvSpPr>
          <p:spPr>
            <a:xfrm>
              <a:off x="7429055" y="3040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22" name="tx122"/>
            <p:cNvSpPr/>
            <p:nvPr/>
          </p:nvSpPr>
          <p:spPr>
            <a:xfrm>
              <a:off x="7680178" y="35446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154.8</a:t>
              </a:r>
            </a:p>
          </p:txBody>
        </p:sp>
        <p:sp>
          <p:nvSpPr>
            <p:cNvPr id="123" name="tx123"/>
            <p:cNvSpPr/>
            <p:nvPr/>
          </p:nvSpPr>
          <p:spPr>
            <a:xfrm>
              <a:off x="7706303" y="29760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4" name="tx124"/>
            <p:cNvSpPr/>
            <p:nvPr/>
          </p:nvSpPr>
          <p:spPr>
            <a:xfrm>
              <a:off x="7957425" y="35291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159.4</a:t>
              </a:r>
            </a:p>
          </p:txBody>
        </p:sp>
        <p:sp>
          <p:nvSpPr>
            <p:cNvPr id="125" name="tx125"/>
            <p:cNvSpPr/>
            <p:nvPr/>
          </p:nvSpPr>
          <p:spPr>
            <a:xfrm>
              <a:off x="8022728" y="295127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748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990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202320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3475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7" name="tx147"/>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8" name="pl148"/>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50" name="rc150"/>
            <p:cNvSpPr/>
            <p:nvPr/>
          </p:nvSpPr>
          <p:spPr>
            <a:xfrm>
              <a:off x="4545960" y="5010059"/>
              <a:ext cx="201456" cy="201456"/>
            </a:xfrm>
            <a:prstGeom prst="rect">
              <a:avLst/>
            </a:prstGeom>
            <a:solidFill>
              <a:srgbClr val="E2231A">
                <a:alpha val="100000"/>
              </a:srgbClr>
            </a:solidFill>
          </p:spPr>
          <p:txBody>
            <a:bodyPr/>
            <a:lstStyle/>
            <a:p/>
          </p:txBody>
        </p:sp>
        <p:sp>
          <p:nvSpPr>
            <p:cNvPr id="151" name="rc151"/>
            <p:cNvSpPr/>
            <p:nvPr/>
          </p:nvSpPr>
          <p:spPr>
            <a:xfrm>
              <a:off x="5766533" y="5010059"/>
              <a:ext cx="201456" cy="201456"/>
            </a:xfrm>
            <a:prstGeom prst="rect">
              <a:avLst/>
            </a:prstGeom>
            <a:solidFill>
              <a:srgbClr val="80BD41">
                <a:alpha val="100000"/>
              </a:srgbClr>
            </a:solidFill>
          </p:spPr>
          <p:txBody>
            <a:bodyPr/>
            <a:lstStyle/>
            <a:p/>
          </p:txBody>
        </p:sp>
        <p:sp>
          <p:nvSpPr>
            <p:cNvPr id="152" name="tx152"/>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3" name="tx153"/>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4" name="tx154"/>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5" name="tx155"/>
            <p:cNvSpPr/>
            <p:nvPr/>
          </p:nvSpPr>
          <p:spPr>
            <a:xfrm>
              <a:off x="951100" y="66176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Mauritanie, 2000-2024</a:t>
              </a:r>
            </a:p>
          </p:txBody>
        </p:sp>
        <p:sp>
          <p:nvSpPr>
            <p:cNvPr id="156" name="pl156"/>
            <p:cNvSpPr/>
            <p:nvPr/>
          </p:nvSpPr>
          <p:spPr>
            <a:xfrm>
              <a:off x="22554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1737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0919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102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145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1328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051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4517177" cy="167191"/>
            </a:xfrm>
            <a:prstGeom prst="rect">
              <a:avLst/>
            </a:prstGeom>
            <a:solidFill>
              <a:srgbClr val="80BD41">
                <a:alpha val="100000"/>
              </a:srgbClr>
            </a:solidFill>
          </p:spPr>
          <p:txBody>
            <a:bodyPr/>
            <a:lstStyle/>
            <a:p/>
          </p:txBody>
        </p:sp>
        <p:sp>
          <p:nvSpPr>
            <p:cNvPr id="168" name="rc168"/>
            <p:cNvSpPr/>
            <p:nvPr/>
          </p:nvSpPr>
          <p:spPr>
            <a:xfrm>
              <a:off x="5813451" y="5889059"/>
              <a:ext cx="1505853" cy="167191"/>
            </a:xfrm>
            <a:prstGeom prst="rect">
              <a:avLst/>
            </a:prstGeom>
            <a:solidFill>
              <a:srgbClr val="E2231A">
                <a:alpha val="100000"/>
              </a:srgbClr>
            </a:solidFill>
          </p:spPr>
          <p:txBody>
            <a:bodyPr/>
            <a:lstStyle/>
            <a:p/>
          </p:txBody>
        </p:sp>
        <p:sp>
          <p:nvSpPr>
            <p:cNvPr id="169" name="rc169"/>
            <p:cNvSpPr/>
            <p:nvPr/>
          </p:nvSpPr>
          <p:spPr>
            <a:xfrm>
              <a:off x="1296273" y="5680069"/>
              <a:ext cx="5939010" cy="167191"/>
            </a:xfrm>
            <a:prstGeom prst="rect">
              <a:avLst/>
            </a:prstGeom>
            <a:solidFill>
              <a:srgbClr val="80BD41">
                <a:alpha val="100000"/>
              </a:srgbClr>
            </a:solidFill>
          </p:spPr>
          <p:txBody>
            <a:bodyPr/>
            <a:lstStyle/>
            <a:p/>
          </p:txBody>
        </p:sp>
        <p:sp>
          <p:nvSpPr>
            <p:cNvPr id="170" name="rc170"/>
            <p:cNvSpPr/>
            <p:nvPr/>
          </p:nvSpPr>
          <p:spPr>
            <a:xfrm>
              <a:off x="7235284" y="5680069"/>
              <a:ext cx="516402" cy="167191"/>
            </a:xfrm>
            <a:prstGeom prst="rect">
              <a:avLst/>
            </a:prstGeom>
            <a:solidFill>
              <a:srgbClr val="E2231A">
                <a:alpha val="100000"/>
              </a:srgbClr>
            </a:solidFill>
          </p:spPr>
          <p:txBody>
            <a:bodyPr/>
            <a:lstStyle/>
            <a:p/>
          </p:txBody>
        </p:sp>
        <p:sp>
          <p:nvSpPr>
            <p:cNvPr id="171" name="rc171"/>
            <p:cNvSpPr/>
            <p:nvPr/>
          </p:nvSpPr>
          <p:spPr>
            <a:xfrm>
              <a:off x="1296273" y="5471080"/>
              <a:ext cx="6114341" cy="167191"/>
            </a:xfrm>
            <a:prstGeom prst="rect">
              <a:avLst/>
            </a:prstGeom>
            <a:solidFill>
              <a:srgbClr val="80BD41">
                <a:alpha val="100000"/>
              </a:srgbClr>
            </a:solidFill>
          </p:spPr>
          <p:txBody>
            <a:bodyPr/>
            <a:lstStyle/>
            <a:p/>
          </p:txBody>
        </p:sp>
        <p:sp>
          <p:nvSpPr>
            <p:cNvPr id="172" name="rc172"/>
            <p:cNvSpPr/>
            <p:nvPr/>
          </p:nvSpPr>
          <p:spPr>
            <a:xfrm>
              <a:off x="7410615" y="5471080"/>
              <a:ext cx="460388" cy="167191"/>
            </a:xfrm>
            <a:prstGeom prst="rect">
              <a:avLst/>
            </a:prstGeom>
            <a:solidFill>
              <a:srgbClr val="E2231A">
                <a:alpha val="100000"/>
              </a:srgbClr>
            </a:solidFill>
          </p:spPr>
          <p:txBody>
            <a:bodyPr/>
            <a:lstStyle/>
            <a:p/>
          </p:txBody>
        </p:sp>
        <p:sp>
          <p:nvSpPr>
            <p:cNvPr id="173" name="tx173"/>
            <p:cNvSpPr/>
            <p:nvPr/>
          </p:nvSpPr>
          <p:spPr>
            <a:xfrm>
              <a:off x="7523993"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74" name="tx174"/>
            <p:cNvSpPr/>
            <p:nvPr/>
          </p:nvSpPr>
          <p:spPr>
            <a:xfrm>
              <a:off x="7929776"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168.3</a:t>
              </a:r>
            </a:p>
          </p:txBody>
        </p:sp>
        <p:sp>
          <p:nvSpPr>
            <p:cNvPr id="175" name="tx175"/>
            <p:cNvSpPr/>
            <p:nvPr/>
          </p:nvSpPr>
          <p:spPr>
            <a:xfrm>
              <a:off x="8055059"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76" name="tx176"/>
            <p:cNvSpPr/>
            <p:nvPr/>
          </p:nvSpPr>
          <p:spPr>
            <a:xfrm>
              <a:off x="3419224"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117.7</a:t>
              </a:r>
            </a:p>
          </p:txBody>
        </p:sp>
        <p:sp>
          <p:nvSpPr>
            <p:cNvPr id="177" name="tx177"/>
            <p:cNvSpPr/>
            <p:nvPr/>
          </p:nvSpPr>
          <p:spPr>
            <a:xfrm>
              <a:off x="6460884"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178" name="tx178"/>
            <p:cNvSpPr/>
            <p:nvPr/>
          </p:nvSpPr>
          <p:spPr>
            <a:xfrm>
              <a:off x="4130140"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154.8</a:t>
              </a:r>
            </a:p>
          </p:txBody>
        </p:sp>
        <p:sp>
          <p:nvSpPr>
            <p:cNvPr id="179" name="tx179"/>
            <p:cNvSpPr/>
            <p:nvPr/>
          </p:nvSpPr>
          <p:spPr>
            <a:xfrm>
              <a:off x="738799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80" name="tx180"/>
            <p:cNvSpPr/>
            <p:nvPr/>
          </p:nvSpPr>
          <p:spPr>
            <a:xfrm>
              <a:off x="421780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159.4</a:t>
              </a:r>
            </a:p>
          </p:txBody>
        </p:sp>
        <p:sp>
          <p:nvSpPr>
            <p:cNvPr id="181" name="tx181"/>
            <p:cNvSpPr/>
            <p:nvPr/>
          </p:nvSpPr>
          <p:spPr>
            <a:xfrm>
              <a:off x="7580520" y="5515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13686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0163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9345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0" name="tx190"/>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(93 %) était plus élevée qu'en 2019 (75 %).
Le nombre d'enfants vaccinés avec le MCV1 a augmenté de 35 % par rapport à 2019.
Le nombre de nourrissons survivants a augmenté d'environ 9 % par rapport à 2019.
En 2024, plus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4283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12300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70316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2527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3291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41308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9932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5238553"/>
              <a:ext cx="487582" cy="14198"/>
            </a:xfrm>
            <a:prstGeom prst="rect">
              <a:avLst/>
            </a:prstGeom>
            <a:solidFill>
              <a:srgbClr val="1CABE2">
                <a:alpha val="100000"/>
              </a:srgbClr>
            </a:solidFill>
          </p:spPr>
          <p:txBody>
            <a:bodyPr/>
            <a:lstStyle/>
            <a:p/>
          </p:txBody>
        </p:sp>
        <p:sp>
          <p:nvSpPr>
            <p:cNvPr id="25" name="rc25"/>
            <p:cNvSpPr/>
            <p:nvPr/>
          </p:nvSpPr>
          <p:spPr>
            <a:xfrm>
              <a:off x="1511566" y="5227904"/>
              <a:ext cx="487582" cy="24847"/>
            </a:xfrm>
            <a:prstGeom prst="rect">
              <a:avLst/>
            </a:prstGeom>
            <a:solidFill>
              <a:srgbClr val="1CABE2">
                <a:alpha val="100000"/>
              </a:srgbClr>
            </a:solidFill>
          </p:spPr>
          <p:txBody>
            <a:bodyPr/>
            <a:lstStyle/>
            <a:p/>
          </p:txBody>
        </p:sp>
        <p:sp>
          <p:nvSpPr>
            <p:cNvPr id="26" name="rc26"/>
            <p:cNvSpPr/>
            <p:nvPr/>
          </p:nvSpPr>
          <p:spPr>
            <a:xfrm>
              <a:off x="2053324" y="5203057"/>
              <a:ext cx="487582" cy="49694"/>
            </a:xfrm>
            <a:prstGeom prst="rect">
              <a:avLst/>
            </a:prstGeom>
            <a:solidFill>
              <a:srgbClr val="1CABE2">
                <a:alpha val="100000"/>
              </a:srgbClr>
            </a:solidFill>
          </p:spPr>
          <p:txBody>
            <a:bodyPr/>
            <a:lstStyle/>
            <a:p/>
          </p:txBody>
        </p:sp>
        <p:sp>
          <p:nvSpPr>
            <p:cNvPr id="27" name="rc27"/>
            <p:cNvSpPr/>
            <p:nvPr/>
          </p:nvSpPr>
          <p:spPr>
            <a:xfrm>
              <a:off x="2595083" y="5249201"/>
              <a:ext cx="487582" cy="3549"/>
            </a:xfrm>
            <a:prstGeom prst="rect">
              <a:avLst/>
            </a:prstGeom>
            <a:solidFill>
              <a:srgbClr val="1CABE2">
                <a:alpha val="100000"/>
              </a:srgbClr>
            </a:solidFill>
          </p:spPr>
          <p:txBody>
            <a:bodyPr/>
            <a:lstStyle/>
            <a:p/>
          </p:txBody>
        </p:sp>
        <p:sp>
          <p:nvSpPr>
            <p:cNvPr id="28" name="rc28"/>
            <p:cNvSpPr/>
            <p:nvPr/>
          </p:nvSpPr>
          <p:spPr>
            <a:xfrm>
              <a:off x="3136842" y="5192408"/>
              <a:ext cx="487582" cy="60342"/>
            </a:xfrm>
            <a:prstGeom prst="rect">
              <a:avLst/>
            </a:prstGeom>
            <a:solidFill>
              <a:srgbClr val="1CABE2">
                <a:alpha val="100000"/>
              </a:srgbClr>
            </a:solidFill>
          </p:spPr>
          <p:txBody>
            <a:bodyPr/>
            <a:lstStyle/>
            <a:p/>
          </p:txBody>
        </p:sp>
        <p:sp>
          <p:nvSpPr>
            <p:cNvPr id="29" name="rc29"/>
            <p:cNvSpPr/>
            <p:nvPr/>
          </p:nvSpPr>
          <p:spPr>
            <a:xfrm>
              <a:off x="3678600" y="5231453"/>
              <a:ext cx="487582" cy="21297"/>
            </a:xfrm>
            <a:prstGeom prst="rect">
              <a:avLst/>
            </a:prstGeom>
            <a:solidFill>
              <a:srgbClr val="1CABE2">
                <a:alpha val="100000"/>
              </a:srgbClr>
            </a:solidFill>
          </p:spPr>
          <p:txBody>
            <a:bodyPr/>
            <a:lstStyle/>
            <a:p/>
          </p:txBody>
        </p:sp>
        <p:sp>
          <p:nvSpPr>
            <p:cNvPr id="30" name="rc30"/>
            <p:cNvSpPr/>
            <p:nvPr/>
          </p:nvSpPr>
          <p:spPr>
            <a:xfrm>
              <a:off x="4220359" y="5199507"/>
              <a:ext cx="487582" cy="53243"/>
            </a:xfrm>
            <a:prstGeom prst="rect">
              <a:avLst/>
            </a:prstGeom>
            <a:solidFill>
              <a:srgbClr val="1CABE2">
                <a:alpha val="100000"/>
              </a:srgbClr>
            </a:solidFill>
          </p:spPr>
          <p:txBody>
            <a:bodyPr/>
            <a:lstStyle/>
            <a:p/>
          </p:txBody>
        </p:sp>
        <p:sp>
          <p:nvSpPr>
            <p:cNvPr id="31" name="rc31"/>
            <p:cNvSpPr/>
            <p:nvPr/>
          </p:nvSpPr>
          <p:spPr>
            <a:xfrm>
              <a:off x="4762118" y="4681268"/>
              <a:ext cx="487582" cy="571482"/>
            </a:xfrm>
            <a:prstGeom prst="rect">
              <a:avLst/>
            </a:prstGeom>
            <a:solidFill>
              <a:srgbClr val="1CABE2">
                <a:alpha val="100000"/>
              </a:srgbClr>
            </a:solidFill>
          </p:spPr>
          <p:txBody>
            <a:bodyPr/>
            <a:lstStyle/>
            <a:p/>
          </p:txBody>
        </p:sp>
        <p:sp>
          <p:nvSpPr>
            <p:cNvPr id="32" name="rc32"/>
            <p:cNvSpPr/>
            <p:nvPr/>
          </p:nvSpPr>
          <p:spPr>
            <a:xfrm>
              <a:off x="6387393" y="5224354"/>
              <a:ext cx="487582" cy="28396"/>
            </a:xfrm>
            <a:prstGeom prst="rect">
              <a:avLst/>
            </a:prstGeom>
            <a:solidFill>
              <a:srgbClr val="1CABE2">
                <a:alpha val="100000"/>
              </a:srgbClr>
            </a:solidFill>
          </p:spPr>
          <p:txBody>
            <a:bodyPr/>
            <a:lstStyle/>
            <a:p/>
          </p:txBody>
        </p:sp>
        <p:sp>
          <p:nvSpPr>
            <p:cNvPr id="33" name="rc33"/>
            <p:cNvSpPr/>
            <p:nvPr/>
          </p:nvSpPr>
          <p:spPr>
            <a:xfrm>
              <a:off x="6929152" y="4081388"/>
              <a:ext cx="487582" cy="1171362"/>
            </a:xfrm>
            <a:prstGeom prst="rect">
              <a:avLst/>
            </a:prstGeom>
            <a:solidFill>
              <a:srgbClr val="1CABE2">
                <a:alpha val="100000"/>
              </a:srgbClr>
            </a:solidFill>
          </p:spPr>
          <p:txBody>
            <a:bodyPr/>
            <a:lstStyle/>
            <a:p/>
          </p:txBody>
        </p:sp>
        <p:sp>
          <p:nvSpPr>
            <p:cNvPr id="34" name="rc34"/>
            <p:cNvSpPr/>
            <p:nvPr/>
          </p:nvSpPr>
          <p:spPr>
            <a:xfrm>
              <a:off x="7470911" y="3974901"/>
              <a:ext cx="487582" cy="1277850"/>
            </a:xfrm>
            <a:prstGeom prst="rect">
              <a:avLst/>
            </a:prstGeom>
            <a:solidFill>
              <a:srgbClr val="1CABE2">
                <a:alpha val="100000"/>
              </a:srgbClr>
            </a:solidFill>
          </p:spPr>
          <p:txBody>
            <a:bodyPr/>
            <a:lstStyle/>
            <a:p/>
          </p:txBody>
        </p:sp>
        <p:sp>
          <p:nvSpPr>
            <p:cNvPr id="35" name="pl35"/>
            <p:cNvSpPr/>
            <p:nvPr/>
          </p:nvSpPr>
          <p:spPr>
            <a:xfrm>
              <a:off x="1213598" y="1291415"/>
              <a:ext cx="6501103" cy="979685"/>
            </a:xfrm>
            <a:custGeom>
              <a:avLst/>
              <a:pathLst>
                <a:path w="6501103" h="979685">
                  <a:moveTo>
                    <a:pt x="0" y="766710"/>
                  </a:moveTo>
                  <a:lnTo>
                    <a:pt x="541758" y="553735"/>
                  </a:lnTo>
                  <a:lnTo>
                    <a:pt x="1083517" y="766710"/>
                  </a:lnTo>
                  <a:lnTo>
                    <a:pt x="1625275" y="979685"/>
                  </a:lnTo>
                  <a:lnTo>
                    <a:pt x="2167034" y="851900"/>
                  </a:lnTo>
                  <a:lnTo>
                    <a:pt x="2708793" y="766710"/>
                  </a:lnTo>
                  <a:lnTo>
                    <a:pt x="3250551" y="638925"/>
                  </a:lnTo>
                  <a:lnTo>
                    <a:pt x="3792310" y="766710"/>
                  </a:lnTo>
                  <a:lnTo>
                    <a:pt x="4334069" y="468545"/>
                  </a:lnTo>
                  <a:lnTo>
                    <a:pt x="4875827" y="766710"/>
                  </a:lnTo>
                  <a:lnTo>
                    <a:pt x="5417586" y="383355"/>
                  </a:lnTo>
                  <a:lnTo>
                    <a:pt x="5959345" y="42595"/>
                  </a:lnTo>
                  <a:lnTo>
                    <a:pt x="6501103" y="0"/>
                  </a:lnTo>
                </a:path>
              </a:pathLst>
            </a:custGeom>
            <a:ln w="27101" cap="flat">
              <a:solidFill>
                <a:srgbClr val="00833D">
                  <a:alpha val="100000"/>
                </a:srgbClr>
              </a:solidFill>
              <a:prstDash val="solid"/>
              <a:round/>
            </a:ln>
          </p:spPr>
          <p:txBody>
            <a:bodyPr/>
            <a:lstStyle/>
            <a:p/>
          </p:txBody>
        </p:sp>
        <p:sp>
          <p:nvSpPr>
            <p:cNvPr id="36" name="pl36"/>
            <p:cNvSpPr/>
            <p:nvPr/>
          </p:nvSpPr>
          <p:spPr>
            <a:xfrm>
              <a:off x="7172944" y="2739646"/>
              <a:ext cx="541758" cy="1490825"/>
            </a:xfrm>
            <a:custGeom>
              <a:avLst/>
              <a:pathLst>
                <a:path w="541758" h="1490825">
                  <a:moveTo>
                    <a:pt x="0" y="1490825"/>
                  </a:moveTo>
                  <a:lnTo>
                    <a:pt x="541758" y="0"/>
                  </a:lnTo>
                </a:path>
              </a:pathLst>
            </a:custGeom>
            <a:ln w="27101" cap="flat">
              <a:solidFill>
                <a:srgbClr val="002759">
                  <a:alpha val="100000"/>
                </a:srgbClr>
              </a:solidFill>
              <a:prstDash val="solid"/>
              <a:round/>
            </a:ln>
          </p:spPr>
          <p:txBody>
            <a:bodyPr/>
            <a:lstStyle/>
            <a:p/>
          </p:txBody>
        </p:sp>
        <p:sp>
          <p:nvSpPr>
            <p:cNvPr id="37" name="pt37"/>
            <p:cNvSpPr/>
            <p:nvPr/>
          </p:nvSpPr>
          <p:spPr>
            <a:xfrm>
              <a:off x="1181997"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723756" y="181354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265514"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807273" y="22394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349032" y="21117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890790"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432549" y="18987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974308"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516066" y="17283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057825" y="20265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599584" y="16431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7141342" y="13024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683101" y="1259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41988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7683101" y="27080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tx52"/>
            <p:cNvSpPr/>
            <p:nvPr/>
          </p:nvSpPr>
          <p:spPr>
            <a:xfrm>
              <a:off x="1180439" y="5110515"/>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53" name="tx53"/>
            <p:cNvSpPr/>
            <p:nvPr/>
          </p:nvSpPr>
          <p:spPr>
            <a:xfrm>
              <a:off x="1722198" y="5100973"/>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54" name="tx54"/>
            <p:cNvSpPr/>
            <p:nvPr/>
          </p:nvSpPr>
          <p:spPr>
            <a:xfrm>
              <a:off x="2230797" y="507467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55" name="tx55"/>
            <p:cNvSpPr/>
            <p:nvPr/>
          </p:nvSpPr>
          <p:spPr>
            <a:xfrm>
              <a:off x="2805715" y="512081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6" name="tx56"/>
            <p:cNvSpPr/>
            <p:nvPr/>
          </p:nvSpPr>
          <p:spPr>
            <a:xfrm>
              <a:off x="3314314" y="506402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57" name="tx57"/>
            <p:cNvSpPr/>
            <p:nvPr/>
          </p:nvSpPr>
          <p:spPr>
            <a:xfrm>
              <a:off x="3889232" y="510161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58" name="tx58"/>
            <p:cNvSpPr/>
            <p:nvPr/>
          </p:nvSpPr>
          <p:spPr>
            <a:xfrm>
              <a:off x="4397832" y="506966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59" name="tx59"/>
            <p:cNvSpPr/>
            <p:nvPr/>
          </p:nvSpPr>
          <p:spPr>
            <a:xfrm>
              <a:off x="4906431" y="455142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161</a:t>
              </a:r>
            </a:p>
          </p:txBody>
        </p:sp>
        <p:sp>
          <p:nvSpPr>
            <p:cNvPr id="60" name="tx60"/>
            <p:cNvSpPr/>
            <p:nvPr/>
          </p:nvSpPr>
          <p:spPr>
            <a:xfrm>
              <a:off x="6598026" y="5094512"/>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1" name="tx61"/>
            <p:cNvSpPr/>
            <p:nvPr/>
          </p:nvSpPr>
          <p:spPr>
            <a:xfrm>
              <a:off x="7073466" y="395148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330</a:t>
              </a:r>
            </a:p>
          </p:txBody>
        </p:sp>
        <p:sp>
          <p:nvSpPr>
            <p:cNvPr id="62" name="tx62"/>
            <p:cNvSpPr/>
            <p:nvPr/>
          </p:nvSpPr>
          <p:spPr>
            <a:xfrm>
              <a:off x="7615224" y="384500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360</a:t>
              </a:r>
            </a:p>
          </p:txBody>
        </p:sp>
        <p:sp>
          <p:nvSpPr>
            <p:cNvPr id="63" name="pl63"/>
            <p:cNvSpPr/>
            <p:nvPr/>
          </p:nvSpPr>
          <p:spPr>
            <a:xfrm>
              <a:off x="7732828" y="1292285"/>
              <a:ext cx="129476" cy="6211"/>
            </a:xfrm>
            <a:custGeom>
              <a:avLst/>
              <a:pathLst>
                <a:path w="129476" h="6211">
                  <a:moveTo>
                    <a:pt x="129476" y="6211"/>
                  </a:moveTo>
                  <a:lnTo>
                    <a:pt x="0" y="0"/>
                  </a:lnTo>
                </a:path>
              </a:pathLst>
            </a:custGeom>
          </p:spPr>
          <p:txBody>
            <a:bodyPr/>
            <a:lstStyle/>
            <a:p/>
          </p:txBody>
        </p:sp>
        <p:sp>
          <p:nvSpPr>
            <p:cNvPr id="64" name="pl64"/>
            <p:cNvSpPr/>
            <p:nvPr/>
          </p:nvSpPr>
          <p:spPr>
            <a:xfrm>
              <a:off x="7732770" y="2740898"/>
              <a:ext cx="129533" cy="8975"/>
            </a:xfrm>
            <a:custGeom>
              <a:avLst/>
              <a:pathLst>
                <a:path w="129533" h="8975">
                  <a:moveTo>
                    <a:pt x="129533" y="8975"/>
                  </a:moveTo>
                  <a:lnTo>
                    <a:pt x="0" y="0"/>
                  </a:lnTo>
                </a:path>
              </a:pathLst>
            </a:custGeom>
          </p:spPr>
          <p:txBody>
            <a:bodyPr/>
            <a:lstStyle/>
            <a:p/>
          </p:txBody>
        </p:sp>
        <p:sp>
          <p:nvSpPr>
            <p:cNvPr id="65" name="pg65"/>
            <p:cNvSpPr/>
            <p:nvPr/>
          </p:nvSpPr>
          <p:spPr>
            <a:xfrm>
              <a:off x="7793724" y="121011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6" name="tx66"/>
            <p:cNvSpPr/>
            <p:nvPr/>
          </p:nvSpPr>
          <p:spPr>
            <a:xfrm>
              <a:off x="7816584" y="125123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67" name="pg67"/>
            <p:cNvSpPr/>
            <p:nvPr/>
          </p:nvSpPr>
          <p:spPr>
            <a:xfrm>
              <a:off x="7793724" y="266153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8" name="tx68"/>
            <p:cNvSpPr/>
            <p:nvPr/>
          </p:nvSpPr>
          <p:spPr>
            <a:xfrm>
              <a:off x="7816584" y="270265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59%</a:t>
              </a:r>
            </a:p>
          </p:txBody>
        </p:sp>
        <p:sp>
          <p:nvSpPr>
            <p:cNvPr id="69" name="rc69"/>
            <p:cNvSpPr/>
            <p:nvPr/>
          </p:nvSpPr>
          <p:spPr>
            <a:xfrm>
              <a:off x="888543" y="646101"/>
              <a:ext cx="7747148" cy="4826014"/>
            </a:xfrm>
            <a:prstGeom prst="rect">
              <a:avLst/>
            </a:prstGeom>
            <a:ln w="13550" cap="rnd">
              <a:solidFill>
                <a:srgbClr val="BEBEBE">
                  <a:alpha val="100000"/>
                </a:srgbClr>
              </a:solidFill>
              <a:prstDash val="solid"/>
              <a:round/>
            </a:ln>
          </p:spPr>
          <p:txBody>
            <a:bodyPr/>
            <a:lstStyle/>
            <a:p/>
          </p:txBody>
        </p:sp>
        <p:sp>
          <p:nvSpPr>
            <p:cNvPr id="70" name="tx70"/>
            <p:cNvSpPr/>
            <p:nvPr/>
          </p:nvSpPr>
          <p:spPr>
            <a:xfrm>
              <a:off x="75528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1" name="tx71"/>
            <p:cNvSpPr/>
            <p:nvPr/>
          </p:nvSpPr>
          <p:spPr>
            <a:xfrm>
              <a:off x="614019" y="378554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2" name="tx72"/>
            <p:cNvSpPr/>
            <p:nvPr/>
          </p:nvSpPr>
          <p:spPr>
            <a:xfrm>
              <a:off x="614019" y="236570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a:t>
              </a:r>
            </a:p>
          </p:txBody>
        </p:sp>
        <p:sp>
          <p:nvSpPr>
            <p:cNvPr id="73" name="tx73"/>
            <p:cNvSpPr/>
            <p:nvPr/>
          </p:nvSpPr>
          <p:spPr>
            <a:xfrm>
              <a:off x="508103" y="92944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a:t>
              </a:r>
            </a:p>
          </p:txBody>
        </p:sp>
        <p:sp>
          <p:nvSpPr>
            <p:cNvPr id="74" name="tx74"/>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0" name="tx80"/>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2" name="tx82"/>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3" name="tx83"/>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4" name="tx84"/>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rot="-5400000">
              <a:off x="107137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6" name="tx86"/>
            <p:cNvSpPr/>
            <p:nvPr/>
          </p:nvSpPr>
          <p:spPr>
            <a:xfrm rot="-5400000">
              <a:off x="1613102"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7" name="tx87"/>
            <p:cNvSpPr/>
            <p:nvPr/>
          </p:nvSpPr>
          <p:spPr>
            <a:xfrm rot="-5400000">
              <a:off x="215489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8" name="tx88"/>
            <p:cNvSpPr/>
            <p:nvPr/>
          </p:nvSpPr>
          <p:spPr>
            <a:xfrm rot="-5400000">
              <a:off x="269665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323840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378016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4321926"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486368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540544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94720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6458575"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7030689"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7542093"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99" name="tx99"/>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00" name="tx100"/>
            <p:cNvSpPr/>
            <p:nvPr/>
          </p:nvSpPr>
          <p:spPr>
            <a:xfrm>
              <a:off x="1343759" y="401416"/>
              <a:ext cx="68367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Mauritanie, 2012-2024</a:t>
              </a:r>
            </a:p>
          </p:txBody>
        </p:sp>
        <p:sp>
          <p:nvSpPr>
            <p:cNvPr id="101" name="tx101"/>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2" name="tx102"/>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03" name="tx103"/>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04" name="tx104"/>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05" name="tx105"/>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360 cas confirmés de rougeole en Mauritanie. La même année, la couverture par le MCV1 était de 93% et la couverture par le MCV2 de 59%.
Le nombre de cas en 2024 était 9% plus élevé qu'en 2023 (n=330).
Le nombre le plus élevé de cas de rougeole a été signalé en 2024 (n=360). Cette année-là, la couverture par le MCV1 était de 93%.
Des activités/campagnes de vaccination supplémentaires avec un vaccin contenant la rougeole ont eu lieu en 2022 et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136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473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781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8149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967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304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2642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2980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3318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298081"/>
              <a:ext cx="3520101" cy="2802003"/>
            </a:xfrm>
            <a:custGeom>
              <a:avLst/>
              <a:pathLst>
                <a:path w="3520101" h="2802003">
                  <a:moveTo>
                    <a:pt x="0" y="0"/>
                  </a:moveTo>
                  <a:lnTo>
                    <a:pt x="146670" y="2802003"/>
                  </a:lnTo>
                  <a:lnTo>
                    <a:pt x="293341" y="2222278"/>
                  </a:lnTo>
                  <a:lnTo>
                    <a:pt x="440012" y="1352691"/>
                  </a:lnTo>
                  <a:lnTo>
                    <a:pt x="586683" y="1352691"/>
                  </a:lnTo>
                  <a:lnTo>
                    <a:pt x="733354" y="1352691"/>
                  </a:lnTo>
                  <a:lnTo>
                    <a:pt x="880025" y="966208"/>
                  </a:lnTo>
                  <a:lnTo>
                    <a:pt x="1026696" y="1159449"/>
                  </a:lnTo>
                  <a:lnTo>
                    <a:pt x="1173367" y="1352691"/>
                  </a:lnTo>
                  <a:lnTo>
                    <a:pt x="1320038" y="1062828"/>
                  </a:lnTo>
                  <a:lnTo>
                    <a:pt x="1466709" y="772966"/>
                  </a:lnTo>
                  <a:lnTo>
                    <a:pt x="1613379" y="1159449"/>
                  </a:lnTo>
                  <a:lnTo>
                    <a:pt x="1760050" y="1352691"/>
                  </a:lnTo>
                  <a:lnTo>
                    <a:pt x="1906721" y="1352691"/>
                  </a:lnTo>
                  <a:lnTo>
                    <a:pt x="2053392" y="1449312"/>
                  </a:lnTo>
                  <a:lnTo>
                    <a:pt x="2200063" y="1352691"/>
                  </a:lnTo>
                  <a:lnTo>
                    <a:pt x="2346734" y="1449312"/>
                  </a:lnTo>
                  <a:lnTo>
                    <a:pt x="2493405" y="1739174"/>
                  </a:lnTo>
                  <a:lnTo>
                    <a:pt x="2640076" y="1932416"/>
                  </a:lnTo>
                  <a:lnTo>
                    <a:pt x="2786747" y="2029036"/>
                  </a:lnTo>
                  <a:lnTo>
                    <a:pt x="2933418" y="1739174"/>
                  </a:lnTo>
                  <a:lnTo>
                    <a:pt x="3080089" y="1835795"/>
                  </a:lnTo>
                  <a:lnTo>
                    <a:pt x="3226759" y="1835795"/>
                  </a:lnTo>
                  <a:lnTo>
                    <a:pt x="3373430" y="2318899"/>
                  </a:lnTo>
                  <a:lnTo>
                    <a:pt x="3520101" y="2029036"/>
                  </a:lnTo>
                </a:path>
              </a:pathLst>
            </a:custGeom>
            <a:ln w="27101" cap="flat">
              <a:solidFill>
                <a:srgbClr val="0058AB">
                  <a:alpha val="80000"/>
                </a:srgbClr>
              </a:solidFill>
              <a:prstDash val="solid"/>
              <a:round/>
            </a:ln>
          </p:spPr>
          <p:txBody>
            <a:bodyPr/>
            <a:lstStyle/>
            <a:p/>
          </p:txBody>
        </p:sp>
        <p:sp>
          <p:nvSpPr>
            <p:cNvPr id="22" name="pl22"/>
            <p:cNvSpPr/>
            <p:nvPr/>
          </p:nvSpPr>
          <p:spPr>
            <a:xfrm>
              <a:off x="943464" y="3940635"/>
              <a:ext cx="3520101" cy="772966"/>
            </a:xfrm>
            <a:custGeom>
              <a:avLst/>
              <a:pathLst>
                <a:path w="3520101" h="772966">
                  <a:moveTo>
                    <a:pt x="0" y="0"/>
                  </a:moveTo>
                  <a:lnTo>
                    <a:pt x="146670" y="96620"/>
                  </a:lnTo>
                  <a:lnTo>
                    <a:pt x="293341" y="0"/>
                  </a:lnTo>
                  <a:lnTo>
                    <a:pt x="440012" y="193241"/>
                  </a:lnTo>
                  <a:lnTo>
                    <a:pt x="586683" y="289862"/>
                  </a:lnTo>
                  <a:lnTo>
                    <a:pt x="733354" y="193241"/>
                  </a:lnTo>
                  <a:lnTo>
                    <a:pt x="880025" y="289862"/>
                  </a:lnTo>
                  <a:lnTo>
                    <a:pt x="1026696" y="289862"/>
                  </a:lnTo>
                  <a:lnTo>
                    <a:pt x="1173367" y="483104"/>
                  </a:lnTo>
                  <a:lnTo>
                    <a:pt x="1320038" y="579724"/>
                  </a:lnTo>
                  <a:lnTo>
                    <a:pt x="1466709" y="676345"/>
                  </a:lnTo>
                  <a:lnTo>
                    <a:pt x="1613379" y="676345"/>
                  </a:lnTo>
                  <a:lnTo>
                    <a:pt x="1760050" y="676345"/>
                  </a:lnTo>
                  <a:lnTo>
                    <a:pt x="1906721" y="676345"/>
                  </a:lnTo>
                  <a:lnTo>
                    <a:pt x="2053392" y="772966"/>
                  </a:lnTo>
                  <a:lnTo>
                    <a:pt x="2200063" y="772966"/>
                  </a:lnTo>
                  <a:lnTo>
                    <a:pt x="2346734" y="772966"/>
                  </a:lnTo>
                  <a:lnTo>
                    <a:pt x="2493405" y="772966"/>
                  </a:lnTo>
                  <a:lnTo>
                    <a:pt x="2640076" y="772966"/>
                  </a:lnTo>
                  <a:lnTo>
                    <a:pt x="2786747" y="772966"/>
                  </a:lnTo>
                  <a:lnTo>
                    <a:pt x="2933418" y="772966"/>
                  </a:lnTo>
                  <a:lnTo>
                    <a:pt x="3080089" y="676345"/>
                  </a:lnTo>
                  <a:lnTo>
                    <a:pt x="3226759" y="772966"/>
                  </a:lnTo>
                  <a:lnTo>
                    <a:pt x="3373430" y="772966"/>
                  </a:lnTo>
                  <a:lnTo>
                    <a:pt x="3520101" y="772966"/>
                  </a:lnTo>
                </a:path>
              </a:pathLst>
            </a:custGeom>
            <a:ln w="27101" cap="flat">
              <a:solidFill>
                <a:srgbClr val="1CABE2">
                  <a:alpha val="80000"/>
                </a:srgbClr>
              </a:solidFill>
              <a:prstDash val="solid"/>
              <a:round/>
            </a:ln>
          </p:spPr>
          <p:txBody>
            <a:bodyPr/>
            <a:lstStyle/>
            <a:p/>
          </p:txBody>
        </p:sp>
        <p:sp>
          <p:nvSpPr>
            <p:cNvPr id="23" name="pl23"/>
            <p:cNvSpPr/>
            <p:nvPr/>
          </p:nvSpPr>
          <p:spPr>
            <a:xfrm>
              <a:off x="943464" y="2394702"/>
              <a:ext cx="3520101" cy="2029036"/>
            </a:xfrm>
            <a:custGeom>
              <a:avLst/>
              <a:pathLst>
                <a:path w="3520101" h="2029036">
                  <a:moveTo>
                    <a:pt x="0" y="96620"/>
                  </a:moveTo>
                  <a:lnTo>
                    <a:pt x="146670" y="0"/>
                  </a:lnTo>
                  <a:lnTo>
                    <a:pt x="293341" y="289862"/>
                  </a:lnTo>
                  <a:lnTo>
                    <a:pt x="440012" y="579724"/>
                  </a:lnTo>
                  <a:lnTo>
                    <a:pt x="586683" y="869587"/>
                  </a:lnTo>
                  <a:lnTo>
                    <a:pt x="733354" y="1256070"/>
                  </a:lnTo>
                  <a:lnTo>
                    <a:pt x="880025" y="1352691"/>
                  </a:lnTo>
                  <a:lnTo>
                    <a:pt x="1026696" y="1449312"/>
                  </a:lnTo>
                  <a:lnTo>
                    <a:pt x="1173367" y="1545932"/>
                  </a:lnTo>
                  <a:lnTo>
                    <a:pt x="1320038" y="1642553"/>
                  </a:lnTo>
                  <a:lnTo>
                    <a:pt x="1466709" y="1835795"/>
                  </a:lnTo>
                  <a:lnTo>
                    <a:pt x="1613379" y="2029036"/>
                  </a:lnTo>
                  <a:lnTo>
                    <a:pt x="1760050" y="1835795"/>
                  </a:lnTo>
                  <a:lnTo>
                    <a:pt x="1906721" y="1932416"/>
                  </a:lnTo>
                  <a:lnTo>
                    <a:pt x="2053392" y="1835795"/>
                  </a:lnTo>
                  <a:lnTo>
                    <a:pt x="2200063" y="1545932"/>
                  </a:lnTo>
                  <a:lnTo>
                    <a:pt x="2346734" y="1642553"/>
                  </a:lnTo>
                  <a:lnTo>
                    <a:pt x="2493405" y="1642553"/>
                  </a:lnTo>
                  <a:lnTo>
                    <a:pt x="2640076" y="1739174"/>
                  </a:lnTo>
                  <a:lnTo>
                    <a:pt x="2786747" y="1932416"/>
                  </a:lnTo>
                  <a:lnTo>
                    <a:pt x="2933418" y="1739174"/>
                  </a:lnTo>
                  <a:lnTo>
                    <a:pt x="3080089" y="1739174"/>
                  </a:lnTo>
                  <a:lnTo>
                    <a:pt x="3226759" y="1835795"/>
                  </a:lnTo>
                  <a:lnTo>
                    <a:pt x="3373430" y="1739174"/>
                  </a:lnTo>
                  <a:lnTo>
                    <a:pt x="3520101" y="1835795"/>
                  </a:lnTo>
                </a:path>
              </a:pathLst>
            </a:custGeom>
            <a:ln w="27101" cap="flat">
              <a:solidFill>
                <a:srgbClr val="00833D">
                  <a:alpha val="80000"/>
                </a:srgbClr>
              </a:solidFill>
              <a:prstDash val="solid"/>
              <a:round/>
            </a:ln>
          </p:spPr>
          <p:txBody>
            <a:bodyPr/>
            <a:lstStyle/>
            <a:p/>
          </p:txBody>
        </p:sp>
        <p:sp>
          <p:nvSpPr>
            <p:cNvPr id="24" name="pl24"/>
            <p:cNvSpPr/>
            <p:nvPr/>
          </p:nvSpPr>
          <p:spPr>
            <a:xfrm>
              <a:off x="943464" y="2298081"/>
              <a:ext cx="3520101" cy="2802003"/>
            </a:xfrm>
            <a:custGeom>
              <a:avLst/>
              <a:pathLst>
                <a:path w="3520101" h="2802003">
                  <a:moveTo>
                    <a:pt x="0" y="0"/>
                  </a:moveTo>
                  <a:lnTo>
                    <a:pt x="146670" y="2802003"/>
                  </a:lnTo>
                  <a:lnTo>
                    <a:pt x="293341" y="2222278"/>
                  </a:lnTo>
                  <a:lnTo>
                    <a:pt x="440012" y="1352691"/>
                  </a:lnTo>
                  <a:lnTo>
                    <a:pt x="586683" y="1352691"/>
                  </a:lnTo>
                  <a:lnTo>
                    <a:pt x="733354" y="1352691"/>
                  </a:lnTo>
                  <a:lnTo>
                    <a:pt x="880025" y="966208"/>
                  </a:lnTo>
                  <a:lnTo>
                    <a:pt x="1026696" y="1159449"/>
                  </a:lnTo>
                  <a:lnTo>
                    <a:pt x="1173367" y="1352691"/>
                  </a:lnTo>
                  <a:lnTo>
                    <a:pt x="1320038" y="1062828"/>
                  </a:lnTo>
                  <a:lnTo>
                    <a:pt x="1466709" y="772966"/>
                  </a:lnTo>
                  <a:lnTo>
                    <a:pt x="1613379" y="1159449"/>
                  </a:lnTo>
                  <a:lnTo>
                    <a:pt x="1760050" y="1352691"/>
                  </a:lnTo>
                  <a:lnTo>
                    <a:pt x="1906721" y="1352691"/>
                  </a:lnTo>
                  <a:lnTo>
                    <a:pt x="2053392" y="1449312"/>
                  </a:lnTo>
                  <a:lnTo>
                    <a:pt x="2200063" y="1352691"/>
                  </a:lnTo>
                  <a:lnTo>
                    <a:pt x="2346734" y="1449312"/>
                  </a:lnTo>
                  <a:lnTo>
                    <a:pt x="2493405" y="1739174"/>
                  </a:lnTo>
                  <a:lnTo>
                    <a:pt x="2640076" y="1932416"/>
                  </a:lnTo>
                  <a:lnTo>
                    <a:pt x="2786747" y="2029036"/>
                  </a:lnTo>
                  <a:lnTo>
                    <a:pt x="2933418" y="1739174"/>
                  </a:lnTo>
                  <a:lnTo>
                    <a:pt x="3080089" y="1835795"/>
                  </a:lnTo>
                  <a:lnTo>
                    <a:pt x="3226759" y="1835795"/>
                  </a:lnTo>
                  <a:lnTo>
                    <a:pt x="3373430" y="2318899"/>
                  </a:lnTo>
                  <a:lnTo>
                    <a:pt x="3520101" y="2029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2298081"/>
              <a:ext cx="3520101" cy="2802003"/>
            </a:xfrm>
            <a:custGeom>
              <a:avLst/>
              <a:pathLst>
                <a:path w="3520101" h="2802003">
                  <a:moveTo>
                    <a:pt x="0" y="0"/>
                  </a:moveTo>
                  <a:lnTo>
                    <a:pt x="146670" y="2802003"/>
                  </a:lnTo>
                  <a:lnTo>
                    <a:pt x="293341" y="2222278"/>
                  </a:lnTo>
                  <a:lnTo>
                    <a:pt x="440012" y="1352691"/>
                  </a:lnTo>
                  <a:lnTo>
                    <a:pt x="586683" y="1352691"/>
                  </a:lnTo>
                  <a:lnTo>
                    <a:pt x="733354" y="1352691"/>
                  </a:lnTo>
                  <a:lnTo>
                    <a:pt x="880025" y="966208"/>
                  </a:lnTo>
                  <a:lnTo>
                    <a:pt x="1026696" y="1159449"/>
                  </a:lnTo>
                  <a:lnTo>
                    <a:pt x="1173367" y="1352691"/>
                  </a:lnTo>
                  <a:lnTo>
                    <a:pt x="1320038" y="1062828"/>
                  </a:lnTo>
                  <a:lnTo>
                    <a:pt x="1466709" y="772966"/>
                  </a:lnTo>
                  <a:lnTo>
                    <a:pt x="1613379" y="1159449"/>
                  </a:lnTo>
                  <a:lnTo>
                    <a:pt x="1760050" y="1352691"/>
                  </a:lnTo>
                  <a:lnTo>
                    <a:pt x="1906721" y="1352691"/>
                  </a:lnTo>
                  <a:lnTo>
                    <a:pt x="2053392" y="1449312"/>
                  </a:lnTo>
                  <a:lnTo>
                    <a:pt x="2200063" y="1352691"/>
                  </a:lnTo>
                  <a:lnTo>
                    <a:pt x="2346734" y="1449312"/>
                  </a:lnTo>
                  <a:lnTo>
                    <a:pt x="2493405" y="1739174"/>
                  </a:lnTo>
                  <a:lnTo>
                    <a:pt x="2640076" y="1932416"/>
                  </a:lnTo>
                  <a:lnTo>
                    <a:pt x="2786747" y="2029036"/>
                  </a:lnTo>
                  <a:lnTo>
                    <a:pt x="2933418" y="1739174"/>
                  </a:lnTo>
                  <a:lnTo>
                    <a:pt x="3080089" y="1835795"/>
                  </a:lnTo>
                  <a:lnTo>
                    <a:pt x="3226759" y="1835795"/>
                  </a:lnTo>
                  <a:lnTo>
                    <a:pt x="3373430" y="2318899"/>
                  </a:lnTo>
                  <a:lnTo>
                    <a:pt x="3520101" y="2029036"/>
                  </a:lnTo>
                </a:path>
              </a:pathLst>
            </a:custGeom>
            <a:ln w="27101" cap="flat">
              <a:solidFill>
                <a:srgbClr val="0058AB">
                  <a:alpha val="100000"/>
                </a:srgbClr>
              </a:solidFill>
              <a:prstDash val="solid"/>
              <a:round/>
            </a:ln>
          </p:spPr>
          <p:txBody>
            <a:bodyPr/>
            <a:lstStyle/>
            <a:p/>
          </p:txBody>
        </p:sp>
        <p:sp>
          <p:nvSpPr>
            <p:cNvPr id="26" name="pl26"/>
            <p:cNvSpPr/>
            <p:nvPr/>
          </p:nvSpPr>
          <p:spPr>
            <a:xfrm>
              <a:off x="943464" y="2008219"/>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36091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2781185"/>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36091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37256"/>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327118"/>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037256"/>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19416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197042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590194" y="32943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332316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7" name="pg37"/>
            <p:cNvSpPr/>
            <p:nvPr/>
          </p:nvSpPr>
          <p:spPr>
            <a:xfrm>
              <a:off x="2323549" y="2714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53902" y="274467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9" name="pg39"/>
            <p:cNvSpPr/>
            <p:nvPr/>
          </p:nvSpPr>
          <p:spPr>
            <a:xfrm>
              <a:off x="3056903" y="32943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87257" y="332316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1" name="pg41"/>
            <p:cNvSpPr/>
            <p:nvPr/>
          </p:nvSpPr>
          <p:spPr>
            <a:xfrm>
              <a:off x="3671722" y="39706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9995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58406" y="42605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2893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405077" y="39706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9995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7" name="tx47"/>
            <p:cNvSpPr/>
            <p:nvPr/>
          </p:nvSpPr>
          <p:spPr>
            <a:xfrm>
              <a:off x="4523855" y="46745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1900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515406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1878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216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25538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1289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2" name="pl62"/>
            <p:cNvSpPr/>
            <p:nvPr/>
          </p:nvSpPr>
          <p:spPr>
            <a:xfrm>
              <a:off x="148086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48086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49174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25420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747963" y="610261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Mauritanie</a:t>
              </a:r>
            </a:p>
          </p:txBody>
        </p:sp>
        <p:sp>
          <p:nvSpPr>
            <p:cNvPr id="67" name="tx67"/>
            <p:cNvSpPr/>
            <p:nvPr/>
          </p:nvSpPr>
          <p:spPr>
            <a:xfrm>
              <a:off x="275884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521303"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9" name="tx69"/>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0" name="pl70"/>
            <p:cNvSpPr/>
            <p:nvPr/>
          </p:nvSpPr>
          <p:spPr>
            <a:xfrm>
              <a:off x="5132709" y="47136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7473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781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18149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51967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42304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2642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2980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3318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08715" y="1621736"/>
              <a:ext cx="3520101" cy="3381728"/>
            </a:xfrm>
            <a:custGeom>
              <a:avLst/>
              <a:pathLst>
                <a:path w="3520101" h="3381728">
                  <a:moveTo>
                    <a:pt x="0" y="0"/>
                  </a:moveTo>
                  <a:lnTo>
                    <a:pt x="146670" y="1256070"/>
                  </a:lnTo>
                  <a:lnTo>
                    <a:pt x="293341" y="2705382"/>
                  </a:lnTo>
                  <a:lnTo>
                    <a:pt x="440012" y="2802003"/>
                  </a:lnTo>
                  <a:lnTo>
                    <a:pt x="586683" y="2415520"/>
                  </a:lnTo>
                  <a:lnTo>
                    <a:pt x="733354" y="1256070"/>
                  </a:lnTo>
                  <a:lnTo>
                    <a:pt x="880025" y="966208"/>
                  </a:lnTo>
                  <a:lnTo>
                    <a:pt x="1026696" y="966208"/>
                  </a:lnTo>
                  <a:lnTo>
                    <a:pt x="1173367" y="1062828"/>
                  </a:lnTo>
                  <a:lnTo>
                    <a:pt x="1320038" y="1159449"/>
                  </a:lnTo>
                  <a:lnTo>
                    <a:pt x="1466709" y="1835795"/>
                  </a:lnTo>
                  <a:lnTo>
                    <a:pt x="1613379" y="1062828"/>
                  </a:lnTo>
                  <a:lnTo>
                    <a:pt x="1760050" y="1545932"/>
                  </a:lnTo>
                  <a:lnTo>
                    <a:pt x="1906721" y="2029036"/>
                  </a:lnTo>
                  <a:lnTo>
                    <a:pt x="2053392" y="1545932"/>
                  </a:lnTo>
                  <a:lnTo>
                    <a:pt x="2200063" y="1642553"/>
                  </a:lnTo>
                  <a:lnTo>
                    <a:pt x="2346734" y="2029036"/>
                  </a:lnTo>
                  <a:lnTo>
                    <a:pt x="2493405" y="2318899"/>
                  </a:lnTo>
                  <a:lnTo>
                    <a:pt x="2640076" y="2705382"/>
                  </a:lnTo>
                  <a:lnTo>
                    <a:pt x="2786747" y="2125657"/>
                  </a:lnTo>
                  <a:lnTo>
                    <a:pt x="2933418" y="2512140"/>
                  </a:lnTo>
                  <a:lnTo>
                    <a:pt x="3080089" y="2222278"/>
                  </a:lnTo>
                  <a:lnTo>
                    <a:pt x="3226759" y="2415520"/>
                  </a:lnTo>
                  <a:lnTo>
                    <a:pt x="3373430" y="3188486"/>
                  </a:lnTo>
                  <a:lnTo>
                    <a:pt x="3520101" y="3381728"/>
                  </a:lnTo>
                </a:path>
              </a:pathLst>
            </a:custGeom>
            <a:ln w="27101" cap="flat">
              <a:solidFill>
                <a:srgbClr val="0058AB">
                  <a:alpha val="80000"/>
                </a:srgbClr>
              </a:solidFill>
              <a:prstDash val="solid"/>
              <a:round/>
            </a:ln>
          </p:spPr>
          <p:txBody>
            <a:bodyPr/>
            <a:lstStyle/>
            <a:p/>
          </p:txBody>
        </p:sp>
        <p:sp>
          <p:nvSpPr>
            <p:cNvPr id="87" name="pl87"/>
            <p:cNvSpPr/>
            <p:nvPr/>
          </p:nvSpPr>
          <p:spPr>
            <a:xfrm>
              <a:off x="5308715" y="3844014"/>
              <a:ext cx="3520101" cy="869587"/>
            </a:xfrm>
            <a:custGeom>
              <a:avLst/>
              <a:pathLst>
                <a:path w="3520101" h="869587">
                  <a:moveTo>
                    <a:pt x="0" y="0"/>
                  </a:moveTo>
                  <a:lnTo>
                    <a:pt x="146670" y="96620"/>
                  </a:lnTo>
                  <a:lnTo>
                    <a:pt x="293341" y="96620"/>
                  </a:lnTo>
                  <a:lnTo>
                    <a:pt x="440012" y="193241"/>
                  </a:lnTo>
                  <a:lnTo>
                    <a:pt x="586683" y="289862"/>
                  </a:lnTo>
                  <a:lnTo>
                    <a:pt x="733354" y="289862"/>
                  </a:lnTo>
                  <a:lnTo>
                    <a:pt x="880025" y="386483"/>
                  </a:lnTo>
                  <a:lnTo>
                    <a:pt x="1026696" y="483104"/>
                  </a:lnTo>
                  <a:lnTo>
                    <a:pt x="1173367" y="579724"/>
                  </a:lnTo>
                  <a:lnTo>
                    <a:pt x="1320038" y="676345"/>
                  </a:lnTo>
                  <a:lnTo>
                    <a:pt x="1466709" y="772966"/>
                  </a:lnTo>
                  <a:lnTo>
                    <a:pt x="1613379" y="772966"/>
                  </a:lnTo>
                  <a:lnTo>
                    <a:pt x="1760050" y="772966"/>
                  </a:lnTo>
                  <a:lnTo>
                    <a:pt x="1906721" y="869587"/>
                  </a:lnTo>
                  <a:lnTo>
                    <a:pt x="2053392" y="772966"/>
                  </a:lnTo>
                  <a:lnTo>
                    <a:pt x="2200063" y="869587"/>
                  </a:lnTo>
                  <a:lnTo>
                    <a:pt x="2346734" y="772966"/>
                  </a:lnTo>
                  <a:lnTo>
                    <a:pt x="2493405" y="772966"/>
                  </a:lnTo>
                  <a:lnTo>
                    <a:pt x="2640076" y="869587"/>
                  </a:lnTo>
                  <a:lnTo>
                    <a:pt x="2786747" y="869587"/>
                  </a:lnTo>
                  <a:lnTo>
                    <a:pt x="2933418" y="869587"/>
                  </a:lnTo>
                  <a:lnTo>
                    <a:pt x="3080089" y="772966"/>
                  </a:lnTo>
                  <a:lnTo>
                    <a:pt x="3226759" y="676345"/>
                  </a:lnTo>
                  <a:lnTo>
                    <a:pt x="3373430" y="676345"/>
                  </a:lnTo>
                  <a:lnTo>
                    <a:pt x="3520101" y="772966"/>
                  </a:lnTo>
                </a:path>
              </a:pathLst>
            </a:custGeom>
            <a:ln w="27101" cap="flat">
              <a:solidFill>
                <a:srgbClr val="1CABE2">
                  <a:alpha val="80000"/>
                </a:srgbClr>
              </a:solidFill>
              <a:prstDash val="solid"/>
              <a:round/>
            </a:ln>
          </p:spPr>
          <p:txBody>
            <a:bodyPr/>
            <a:lstStyle/>
            <a:p/>
          </p:txBody>
        </p:sp>
        <p:sp>
          <p:nvSpPr>
            <p:cNvPr id="88" name="pl88"/>
            <p:cNvSpPr/>
            <p:nvPr/>
          </p:nvSpPr>
          <p:spPr>
            <a:xfrm>
              <a:off x="5308715" y="2587944"/>
              <a:ext cx="3520101" cy="1835795"/>
            </a:xfrm>
            <a:custGeom>
              <a:avLst/>
              <a:pathLst>
                <a:path w="3520101" h="1835795">
                  <a:moveTo>
                    <a:pt x="0" y="0"/>
                  </a:moveTo>
                  <a:lnTo>
                    <a:pt x="146670" y="193241"/>
                  </a:lnTo>
                  <a:lnTo>
                    <a:pt x="293341" y="289862"/>
                  </a:lnTo>
                  <a:lnTo>
                    <a:pt x="440012" y="676345"/>
                  </a:lnTo>
                  <a:lnTo>
                    <a:pt x="586683" y="869587"/>
                  </a:lnTo>
                  <a:lnTo>
                    <a:pt x="733354" y="1159449"/>
                  </a:lnTo>
                  <a:lnTo>
                    <a:pt x="880025" y="1256070"/>
                  </a:lnTo>
                  <a:lnTo>
                    <a:pt x="1026696" y="869587"/>
                  </a:lnTo>
                  <a:lnTo>
                    <a:pt x="1173367" y="966208"/>
                  </a:lnTo>
                  <a:lnTo>
                    <a:pt x="1320038" y="1159449"/>
                  </a:lnTo>
                  <a:lnTo>
                    <a:pt x="1466709" y="1545932"/>
                  </a:lnTo>
                  <a:lnTo>
                    <a:pt x="1613379" y="1642553"/>
                  </a:lnTo>
                  <a:lnTo>
                    <a:pt x="1760050" y="1835795"/>
                  </a:lnTo>
                  <a:lnTo>
                    <a:pt x="1906721" y="1739174"/>
                  </a:lnTo>
                  <a:lnTo>
                    <a:pt x="2053392" y="1159449"/>
                  </a:lnTo>
                  <a:lnTo>
                    <a:pt x="2200063" y="1062828"/>
                  </a:lnTo>
                  <a:lnTo>
                    <a:pt x="2346734" y="772966"/>
                  </a:lnTo>
                  <a:lnTo>
                    <a:pt x="2493405" y="966208"/>
                  </a:lnTo>
                  <a:lnTo>
                    <a:pt x="2640076" y="869587"/>
                  </a:lnTo>
                  <a:lnTo>
                    <a:pt x="2786747" y="869587"/>
                  </a:lnTo>
                  <a:lnTo>
                    <a:pt x="2933418" y="869587"/>
                  </a:lnTo>
                  <a:lnTo>
                    <a:pt x="3080089" y="772966"/>
                  </a:lnTo>
                  <a:lnTo>
                    <a:pt x="3226759" y="579724"/>
                  </a:lnTo>
                  <a:lnTo>
                    <a:pt x="3373430" y="483104"/>
                  </a:lnTo>
                  <a:lnTo>
                    <a:pt x="3520101" y="676345"/>
                  </a:lnTo>
                </a:path>
              </a:pathLst>
            </a:custGeom>
            <a:ln w="27101" cap="flat">
              <a:solidFill>
                <a:srgbClr val="00833D">
                  <a:alpha val="80000"/>
                </a:srgbClr>
              </a:solidFill>
              <a:prstDash val="solid"/>
              <a:round/>
            </a:ln>
          </p:spPr>
          <p:txBody>
            <a:bodyPr/>
            <a:lstStyle/>
            <a:p/>
          </p:txBody>
        </p:sp>
        <p:sp>
          <p:nvSpPr>
            <p:cNvPr id="89" name="pl89"/>
            <p:cNvSpPr/>
            <p:nvPr/>
          </p:nvSpPr>
          <p:spPr>
            <a:xfrm>
              <a:off x="5308715" y="1621736"/>
              <a:ext cx="3520101" cy="3381728"/>
            </a:xfrm>
            <a:custGeom>
              <a:avLst/>
              <a:pathLst>
                <a:path w="3520101" h="3381728">
                  <a:moveTo>
                    <a:pt x="0" y="0"/>
                  </a:moveTo>
                  <a:lnTo>
                    <a:pt x="146670" y="1256070"/>
                  </a:lnTo>
                  <a:lnTo>
                    <a:pt x="293341" y="2705382"/>
                  </a:lnTo>
                  <a:lnTo>
                    <a:pt x="440012" y="2802003"/>
                  </a:lnTo>
                  <a:lnTo>
                    <a:pt x="586683" y="2415520"/>
                  </a:lnTo>
                  <a:lnTo>
                    <a:pt x="733354" y="1256070"/>
                  </a:lnTo>
                  <a:lnTo>
                    <a:pt x="880025" y="966208"/>
                  </a:lnTo>
                  <a:lnTo>
                    <a:pt x="1026696" y="966208"/>
                  </a:lnTo>
                  <a:lnTo>
                    <a:pt x="1173367" y="1062828"/>
                  </a:lnTo>
                  <a:lnTo>
                    <a:pt x="1320038" y="1159449"/>
                  </a:lnTo>
                  <a:lnTo>
                    <a:pt x="1466709" y="1835795"/>
                  </a:lnTo>
                  <a:lnTo>
                    <a:pt x="1613379" y="1062828"/>
                  </a:lnTo>
                  <a:lnTo>
                    <a:pt x="1760050" y="1545932"/>
                  </a:lnTo>
                  <a:lnTo>
                    <a:pt x="1906721" y="2029036"/>
                  </a:lnTo>
                  <a:lnTo>
                    <a:pt x="2053392" y="1545932"/>
                  </a:lnTo>
                  <a:lnTo>
                    <a:pt x="2200063" y="1642553"/>
                  </a:lnTo>
                  <a:lnTo>
                    <a:pt x="2346734" y="2029036"/>
                  </a:lnTo>
                  <a:lnTo>
                    <a:pt x="2493405" y="2318899"/>
                  </a:lnTo>
                  <a:lnTo>
                    <a:pt x="2640076" y="2705382"/>
                  </a:lnTo>
                  <a:lnTo>
                    <a:pt x="2786747" y="2125657"/>
                  </a:lnTo>
                  <a:lnTo>
                    <a:pt x="2933418" y="2512140"/>
                  </a:lnTo>
                  <a:lnTo>
                    <a:pt x="3080089" y="2222278"/>
                  </a:lnTo>
                  <a:lnTo>
                    <a:pt x="3226759" y="2415520"/>
                  </a:lnTo>
                  <a:lnTo>
                    <a:pt x="3373430" y="3188486"/>
                  </a:lnTo>
                  <a:lnTo>
                    <a:pt x="3520101" y="3381728"/>
                  </a:lnTo>
                </a:path>
              </a:pathLst>
            </a:custGeom>
            <a:ln w="43362" cap="flat">
              <a:solidFill>
                <a:srgbClr val="000000">
                  <a:alpha val="100000"/>
                </a:srgbClr>
              </a:solidFill>
              <a:prstDash val="solid"/>
              <a:round/>
            </a:ln>
          </p:spPr>
          <p:txBody>
            <a:bodyPr/>
            <a:lstStyle/>
            <a:p/>
          </p:txBody>
        </p:sp>
        <p:sp>
          <p:nvSpPr>
            <p:cNvPr id="90" name="pl90"/>
            <p:cNvSpPr/>
            <p:nvPr/>
          </p:nvSpPr>
          <p:spPr>
            <a:xfrm>
              <a:off x="5308715" y="1621736"/>
              <a:ext cx="3520101" cy="3381728"/>
            </a:xfrm>
            <a:custGeom>
              <a:avLst/>
              <a:pathLst>
                <a:path w="3520101" h="3381728">
                  <a:moveTo>
                    <a:pt x="0" y="0"/>
                  </a:moveTo>
                  <a:lnTo>
                    <a:pt x="146670" y="1256070"/>
                  </a:lnTo>
                  <a:lnTo>
                    <a:pt x="293341" y="2705382"/>
                  </a:lnTo>
                  <a:lnTo>
                    <a:pt x="440012" y="2802003"/>
                  </a:lnTo>
                  <a:lnTo>
                    <a:pt x="586683" y="2415520"/>
                  </a:lnTo>
                  <a:lnTo>
                    <a:pt x="733354" y="1256070"/>
                  </a:lnTo>
                  <a:lnTo>
                    <a:pt x="880025" y="966208"/>
                  </a:lnTo>
                  <a:lnTo>
                    <a:pt x="1026696" y="966208"/>
                  </a:lnTo>
                  <a:lnTo>
                    <a:pt x="1173367" y="1062828"/>
                  </a:lnTo>
                  <a:lnTo>
                    <a:pt x="1320038" y="1159449"/>
                  </a:lnTo>
                  <a:lnTo>
                    <a:pt x="1466709" y="1835795"/>
                  </a:lnTo>
                  <a:lnTo>
                    <a:pt x="1613379" y="1062828"/>
                  </a:lnTo>
                  <a:lnTo>
                    <a:pt x="1760050" y="1545932"/>
                  </a:lnTo>
                  <a:lnTo>
                    <a:pt x="1906721" y="2029036"/>
                  </a:lnTo>
                  <a:lnTo>
                    <a:pt x="2053392" y="1545932"/>
                  </a:lnTo>
                  <a:lnTo>
                    <a:pt x="2200063" y="1642553"/>
                  </a:lnTo>
                  <a:lnTo>
                    <a:pt x="2346734" y="2029036"/>
                  </a:lnTo>
                  <a:lnTo>
                    <a:pt x="2493405" y="2318899"/>
                  </a:lnTo>
                  <a:lnTo>
                    <a:pt x="2640076" y="2705382"/>
                  </a:lnTo>
                  <a:lnTo>
                    <a:pt x="2786747" y="2125657"/>
                  </a:lnTo>
                  <a:lnTo>
                    <a:pt x="2933418" y="2512140"/>
                  </a:lnTo>
                  <a:lnTo>
                    <a:pt x="3080089" y="2222278"/>
                  </a:lnTo>
                  <a:lnTo>
                    <a:pt x="3226759" y="2415520"/>
                  </a:lnTo>
                  <a:lnTo>
                    <a:pt x="3373430" y="3188486"/>
                  </a:lnTo>
                  <a:lnTo>
                    <a:pt x="3520101" y="3381728"/>
                  </a:lnTo>
                </a:path>
              </a:pathLst>
            </a:custGeom>
            <a:ln w="27101" cap="flat">
              <a:solidFill>
                <a:srgbClr val="0058AB">
                  <a:alpha val="100000"/>
                </a:srgbClr>
              </a:solidFill>
              <a:prstDash val="solid"/>
              <a:round/>
            </a:ln>
          </p:spPr>
          <p:txBody>
            <a:bodyPr/>
            <a:lstStyle/>
            <a:p/>
          </p:txBody>
        </p:sp>
        <p:sp>
          <p:nvSpPr>
            <p:cNvPr id="91" name="pl91"/>
            <p:cNvSpPr/>
            <p:nvPr/>
          </p:nvSpPr>
          <p:spPr>
            <a:xfrm>
              <a:off x="5308715" y="1331873"/>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042069" y="2587944"/>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775424" y="3167668"/>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508778" y="2974427"/>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095462" y="3457531"/>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682145" y="452036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828816" y="4713601"/>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8" name="pg98"/>
            <p:cNvSpPr/>
            <p:nvPr/>
          </p:nvSpPr>
          <p:spPr>
            <a:xfrm>
              <a:off x="5222091" y="12653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5252444" y="129408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37</a:t>
              </a:r>
            </a:p>
          </p:txBody>
        </p:sp>
        <p:sp>
          <p:nvSpPr>
            <p:cNvPr id="100" name="pg100"/>
            <p:cNvSpPr/>
            <p:nvPr/>
          </p:nvSpPr>
          <p:spPr>
            <a:xfrm>
              <a:off x="5955445" y="25213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985799" y="25514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2" name="pg102"/>
            <p:cNvSpPr/>
            <p:nvPr/>
          </p:nvSpPr>
          <p:spPr>
            <a:xfrm>
              <a:off x="6688800" y="310110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719153" y="312992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4" name="pg104"/>
            <p:cNvSpPr/>
            <p:nvPr/>
          </p:nvSpPr>
          <p:spPr>
            <a:xfrm>
              <a:off x="7422154" y="29078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7452508" y="29366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6" name="pg106"/>
            <p:cNvSpPr/>
            <p:nvPr/>
          </p:nvSpPr>
          <p:spPr>
            <a:xfrm>
              <a:off x="8008838" y="33909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039191" y="341978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8" name="pg108"/>
            <p:cNvSpPr/>
            <p:nvPr/>
          </p:nvSpPr>
          <p:spPr>
            <a:xfrm>
              <a:off x="8623657" y="44537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654010" y="448414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770328" y="46470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800681" y="467709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tx112"/>
            <p:cNvSpPr/>
            <p:nvPr/>
          </p:nvSpPr>
          <p:spPr>
            <a:xfrm>
              <a:off x="8889106" y="45765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3" name="tx113"/>
            <p:cNvSpPr/>
            <p:nvPr/>
          </p:nvSpPr>
          <p:spPr>
            <a:xfrm>
              <a:off x="8949396" y="3223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4" name="tx114"/>
            <p:cNvSpPr/>
            <p:nvPr/>
          </p:nvSpPr>
          <p:spPr>
            <a:xfrm>
              <a:off x="5006511" y="515406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42943" y="41878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32216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a:off x="4942943" y="225538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8" name="tx118"/>
            <p:cNvSpPr/>
            <p:nvPr/>
          </p:nvSpPr>
          <p:spPr>
            <a:xfrm>
              <a:off x="4942943" y="1289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9" name="tx11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7" name="pl127"/>
            <p:cNvSpPr/>
            <p:nvPr/>
          </p:nvSpPr>
          <p:spPr>
            <a:xfrm>
              <a:off x="584611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84611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8570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6194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113214" y="610261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Mauritanie</a:t>
              </a:r>
            </a:p>
          </p:txBody>
        </p:sp>
        <p:sp>
          <p:nvSpPr>
            <p:cNvPr id="132" name="tx132"/>
            <p:cNvSpPr/>
            <p:nvPr/>
          </p:nvSpPr>
          <p:spPr>
            <a:xfrm>
              <a:off x="71241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88655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4" name="tx134"/>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5" name="tx135"/>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6" name="tx136"/>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7" name="tx137"/>
            <p:cNvSpPr/>
            <p:nvPr/>
          </p:nvSpPr>
          <p:spPr>
            <a:xfrm>
              <a:off x="2840522" y="411119"/>
              <a:ext cx="373727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Mauritanie, 2000-2024</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9 % des enfants ayant reçu le DTC1 n'ont pas reçu le DTC3 (à gauche) et 2 % des enfants ayant reçu le DTC1 n'ont pas reçu le MCV1 (à droite).
Les taux moyens d'abandon du DTC impliquent une capacité modérée à fournir une série complète de vaccins au début de la vie. Les faibles taux d'abandon du DTC-MCV impliquent une bonne rétention dans les programmes de vaccination et une capacité à fournir une série complète de vaccins pendant la petite enfance (jusqu'à un an).
En 2024, le taux d'abandon du DTC en Mauritanie était plus élevé et le taux d'abandon du DTC-MCV était plus élevé que le taux d'abandon mondial, respectivement.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59879"/>
            </a:xfrm>
            <a:custGeom>
              <a:avLst/>
              <a:pathLst>
                <a:path w="2123063" h="259879">
                  <a:moveTo>
                    <a:pt x="0" y="259879"/>
                  </a:moveTo>
                  <a:lnTo>
                    <a:pt x="88460" y="49500"/>
                  </a:lnTo>
                  <a:lnTo>
                    <a:pt x="176921" y="0"/>
                  </a:lnTo>
                  <a:lnTo>
                    <a:pt x="265382" y="37125"/>
                  </a:lnTo>
                  <a:lnTo>
                    <a:pt x="353843" y="61876"/>
                  </a:lnTo>
                  <a:lnTo>
                    <a:pt x="442304" y="99001"/>
                  </a:lnTo>
                  <a:lnTo>
                    <a:pt x="530765" y="160877"/>
                  </a:lnTo>
                  <a:lnTo>
                    <a:pt x="619226" y="86626"/>
                  </a:lnTo>
                  <a:lnTo>
                    <a:pt x="707687" y="123752"/>
                  </a:lnTo>
                  <a:lnTo>
                    <a:pt x="796148" y="222754"/>
                  </a:lnTo>
                  <a:lnTo>
                    <a:pt x="884609" y="173253"/>
                  </a:lnTo>
                  <a:lnTo>
                    <a:pt x="973070" y="160877"/>
                  </a:lnTo>
                  <a:lnTo>
                    <a:pt x="1061531" y="49500"/>
                  </a:lnTo>
                  <a:lnTo>
                    <a:pt x="1149992" y="49500"/>
                  </a:lnTo>
                  <a:lnTo>
                    <a:pt x="1238453" y="74251"/>
                  </a:lnTo>
                  <a:lnTo>
                    <a:pt x="1326914" y="173253"/>
                  </a:lnTo>
                  <a:lnTo>
                    <a:pt x="1415375" y="160877"/>
                  </a:lnTo>
                  <a:lnTo>
                    <a:pt x="1503836" y="136127"/>
                  </a:lnTo>
                  <a:lnTo>
                    <a:pt x="1592297" y="123752"/>
                  </a:lnTo>
                  <a:lnTo>
                    <a:pt x="1680758" y="111377"/>
                  </a:lnTo>
                  <a:lnTo>
                    <a:pt x="1769219" y="86626"/>
                  </a:lnTo>
                  <a:lnTo>
                    <a:pt x="1857680" y="123752"/>
                  </a:lnTo>
                  <a:lnTo>
                    <a:pt x="1946141" y="12375"/>
                  </a:lnTo>
                  <a:lnTo>
                    <a:pt x="2034602" y="24750"/>
                  </a:lnTo>
                  <a:lnTo>
                    <a:pt x="2123063" y="49500"/>
                  </a:lnTo>
                </a:path>
              </a:pathLst>
            </a:custGeom>
            <a:ln w="27101" cap="flat">
              <a:solidFill>
                <a:srgbClr val="1CABE2">
                  <a:alpha val="100000"/>
                </a:srgbClr>
              </a:solidFill>
              <a:prstDash val="solid"/>
              <a:round/>
            </a:ln>
          </p:spPr>
          <p:txBody>
            <a:bodyPr/>
            <a:lstStyle/>
            <a:p/>
          </p:txBody>
        </p:sp>
        <p:sp>
          <p:nvSpPr>
            <p:cNvPr id="24" name="tx24"/>
            <p:cNvSpPr/>
            <p:nvPr/>
          </p:nvSpPr>
          <p:spPr>
            <a:xfrm>
              <a:off x="910275"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5" name="tx25"/>
            <p:cNvSpPr/>
            <p:nvPr/>
          </p:nvSpPr>
          <p:spPr>
            <a:xfrm>
              <a:off x="321782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 name="tx26"/>
            <p:cNvSpPr/>
            <p:nvPr/>
          </p:nvSpPr>
          <p:spPr>
            <a:xfrm>
              <a:off x="268870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97252"/>
              <a:ext cx="796148" cy="1014768"/>
            </a:xfrm>
            <a:custGeom>
              <a:avLst/>
              <a:pathLst>
                <a:path w="796148" h="1014768">
                  <a:moveTo>
                    <a:pt x="0" y="1014768"/>
                  </a:moveTo>
                  <a:lnTo>
                    <a:pt x="88460" y="284630"/>
                  </a:lnTo>
                  <a:lnTo>
                    <a:pt x="176921" y="222754"/>
                  </a:lnTo>
                  <a:lnTo>
                    <a:pt x="265382" y="173253"/>
                  </a:lnTo>
                  <a:lnTo>
                    <a:pt x="353843" y="198003"/>
                  </a:lnTo>
                  <a:lnTo>
                    <a:pt x="442304" y="99001"/>
                  </a:lnTo>
                  <a:lnTo>
                    <a:pt x="530765" y="160877"/>
                  </a:lnTo>
                  <a:lnTo>
                    <a:pt x="619226" y="61876"/>
                  </a:lnTo>
                  <a:lnTo>
                    <a:pt x="707687" y="0"/>
                  </a:lnTo>
                  <a:lnTo>
                    <a:pt x="796148" y="4950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1975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49" name="tx49"/>
            <p:cNvSpPr/>
            <p:nvPr/>
          </p:nvSpPr>
          <p:spPr>
            <a:xfrm>
              <a:off x="3217825"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0" name="tx50"/>
            <p:cNvSpPr/>
            <p:nvPr/>
          </p:nvSpPr>
          <p:spPr>
            <a:xfrm>
              <a:off x="2688703"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1" name="tx51"/>
            <p:cNvSpPr/>
            <p:nvPr/>
          </p:nvSpPr>
          <p:spPr>
            <a:xfrm>
              <a:off x="3042547"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754356"/>
              <a:ext cx="973070" cy="1101395"/>
            </a:xfrm>
            <a:custGeom>
              <a:avLst/>
              <a:pathLst>
                <a:path w="973070" h="1101395">
                  <a:moveTo>
                    <a:pt x="0" y="1101395"/>
                  </a:moveTo>
                  <a:lnTo>
                    <a:pt x="88460" y="235129"/>
                  </a:lnTo>
                  <a:lnTo>
                    <a:pt x="176921" y="235129"/>
                  </a:lnTo>
                  <a:lnTo>
                    <a:pt x="265382" y="235129"/>
                  </a:lnTo>
                  <a:lnTo>
                    <a:pt x="353843" y="222754"/>
                  </a:lnTo>
                  <a:lnTo>
                    <a:pt x="442304" y="222754"/>
                  </a:lnTo>
                  <a:lnTo>
                    <a:pt x="530765" y="173253"/>
                  </a:lnTo>
                  <a:lnTo>
                    <a:pt x="619226" y="99001"/>
                  </a:lnTo>
                  <a:lnTo>
                    <a:pt x="707687" y="160877"/>
                  </a:lnTo>
                  <a:lnTo>
                    <a:pt x="796148" y="61876"/>
                  </a:lnTo>
                  <a:lnTo>
                    <a:pt x="884609" y="0"/>
                  </a:lnTo>
                  <a:lnTo>
                    <a:pt x="973070" y="61876"/>
                  </a:lnTo>
                </a:path>
              </a:pathLst>
            </a:custGeom>
            <a:ln w="27101" cap="flat">
              <a:solidFill>
                <a:srgbClr val="1CABE2">
                  <a:alpha val="100000"/>
                </a:srgbClr>
              </a:solidFill>
              <a:prstDash val="solid"/>
              <a:round/>
            </a:ln>
          </p:spPr>
          <p:txBody>
            <a:bodyPr/>
            <a:lstStyle/>
            <a:p/>
          </p:txBody>
        </p:sp>
        <p:sp>
          <p:nvSpPr>
            <p:cNvPr id="72" name="tx72"/>
            <p:cNvSpPr/>
            <p:nvPr/>
          </p:nvSpPr>
          <p:spPr>
            <a:xfrm>
              <a:off x="2136233" y="576467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73" name="tx73"/>
            <p:cNvSpPr/>
            <p:nvPr/>
          </p:nvSpPr>
          <p:spPr>
            <a:xfrm>
              <a:off x="3217825"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4" name="tx74"/>
            <p:cNvSpPr/>
            <p:nvPr/>
          </p:nvSpPr>
          <p:spPr>
            <a:xfrm>
              <a:off x="2688703" y="478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5" name="tx75"/>
            <p:cNvSpPr/>
            <p:nvPr/>
          </p:nvSpPr>
          <p:spPr>
            <a:xfrm>
              <a:off x="304254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16397"/>
              <a:ext cx="2123063" cy="284630"/>
            </a:xfrm>
            <a:custGeom>
              <a:avLst/>
              <a:pathLst>
                <a:path w="2123063" h="284630">
                  <a:moveTo>
                    <a:pt x="0" y="284630"/>
                  </a:moveTo>
                  <a:lnTo>
                    <a:pt x="88460" y="247504"/>
                  </a:lnTo>
                  <a:lnTo>
                    <a:pt x="176921" y="0"/>
                  </a:lnTo>
                  <a:lnTo>
                    <a:pt x="265382" y="61876"/>
                  </a:lnTo>
                  <a:lnTo>
                    <a:pt x="353843" y="160877"/>
                  </a:lnTo>
                  <a:lnTo>
                    <a:pt x="442304" y="136127"/>
                  </a:lnTo>
                  <a:lnTo>
                    <a:pt x="530765" y="136127"/>
                  </a:lnTo>
                  <a:lnTo>
                    <a:pt x="619226" y="49500"/>
                  </a:lnTo>
                  <a:lnTo>
                    <a:pt x="707687" y="99001"/>
                  </a:lnTo>
                  <a:lnTo>
                    <a:pt x="796148" y="210378"/>
                  </a:lnTo>
                  <a:lnTo>
                    <a:pt x="884609" y="173253"/>
                  </a:lnTo>
                  <a:lnTo>
                    <a:pt x="973070" y="61876"/>
                  </a:lnTo>
                  <a:lnTo>
                    <a:pt x="1061531" y="12375"/>
                  </a:lnTo>
                  <a:lnTo>
                    <a:pt x="1149992" y="12375"/>
                  </a:lnTo>
                  <a:lnTo>
                    <a:pt x="1238453" y="12375"/>
                  </a:lnTo>
                  <a:lnTo>
                    <a:pt x="1326914" y="111377"/>
                  </a:lnTo>
                  <a:lnTo>
                    <a:pt x="1415375" y="111377"/>
                  </a:lnTo>
                  <a:lnTo>
                    <a:pt x="1503836" y="123752"/>
                  </a:lnTo>
                  <a:lnTo>
                    <a:pt x="1592297" y="123752"/>
                  </a:lnTo>
                  <a:lnTo>
                    <a:pt x="1680758" y="99001"/>
                  </a:lnTo>
                  <a:lnTo>
                    <a:pt x="1769219" y="49500"/>
                  </a:lnTo>
                  <a:lnTo>
                    <a:pt x="1857680" y="111377"/>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7" name="tx97"/>
            <p:cNvSpPr/>
            <p:nvPr/>
          </p:nvSpPr>
          <p:spPr>
            <a:xfrm>
              <a:off x="601201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54828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35376"/>
              <a:ext cx="2123063" cy="581635"/>
            </a:xfrm>
            <a:custGeom>
              <a:avLst/>
              <a:pathLst>
                <a:path w="2123063" h="581635">
                  <a:moveTo>
                    <a:pt x="0" y="581635"/>
                  </a:moveTo>
                  <a:lnTo>
                    <a:pt x="88460" y="433132"/>
                  </a:lnTo>
                  <a:lnTo>
                    <a:pt x="176921" y="74251"/>
                  </a:lnTo>
                  <a:lnTo>
                    <a:pt x="265382" y="111377"/>
                  </a:lnTo>
                  <a:lnTo>
                    <a:pt x="353843" y="247504"/>
                  </a:lnTo>
                  <a:lnTo>
                    <a:pt x="442304" y="346506"/>
                  </a:lnTo>
                  <a:lnTo>
                    <a:pt x="530765" y="383632"/>
                  </a:lnTo>
                  <a:lnTo>
                    <a:pt x="619226" y="321755"/>
                  </a:lnTo>
                  <a:lnTo>
                    <a:pt x="707687" y="346506"/>
                  </a:lnTo>
                  <a:lnTo>
                    <a:pt x="796148" y="420757"/>
                  </a:lnTo>
                  <a:lnTo>
                    <a:pt x="884609" y="321755"/>
                  </a:lnTo>
                  <a:lnTo>
                    <a:pt x="973070" y="321755"/>
                  </a:lnTo>
                  <a:lnTo>
                    <a:pt x="1061531" y="222754"/>
                  </a:lnTo>
                  <a:lnTo>
                    <a:pt x="1149992" y="160877"/>
                  </a:lnTo>
                  <a:lnTo>
                    <a:pt x="1238453" y="222754"/>
                  </a:lnTo>
                  <a:lnTo>
                    <a:pt x="1326914" y="284630"/>
                  </a:lnTo>
                  <a:lnTo>
                    <a:pt x="1415375" y="247504"/>
                  </a:lnTo>
                  <a:lnTo>
                    <a:pt x="1503836" y="222754"/>
                  </a:lnTo>
                  <a:lnTo>
                    <a:pt x="1592297" y="185628"/>
                  </a:lnTo>
                  <a:lnTo>
                    <a:pt x="1680758" y="222754"/>
                  </a:lnTo>
                  <a:lnTo>
                    <a:pt x="1769219" y="136127"/>
                  </a:lnTo>
                  <a:lnTo>
                    <a:pt x="1857680" y="222754"/>
                  </a:lnTo>
                  <a:lnTo>
                    <a:pt x="1946141" y="111377"/>
                  </a:lnTo>
                  <a:lnTo>
                    <a:pt x="2034602" y="12375"/>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3" name="tx123"/>
            <p:cNvSpPr/>
            <p:nvPr/>
          </p:nvSpPr>
          <p:spPr>
            <a:xfrm>
              <a:off x="583673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41980"/>
              <a:ext cx="2123063" cy="482633"/>
            </a:xfrm>
            <a:custGeom>
              <a:avLst/>
              <a:pathLst>
                <a:path w="2123063" h="482633">
                  <a:moveTo>
                    <a:pt x="0" y="408382"/>
                  </a:moveTo>
                  <a:lnTo>
                    <a:pt x="88460" y="198003"/>
                  </a:lnTo>
                  <a:lnTo>
                    <a:pt x="176921" y="0"/>
                  </a:lnTo>
                  <a:lnTo>
                    <a:pt x="265382" y="198003"/>
                  </a:lnTo>
                  <a:lnTo>
                    <a:pt x="353843" y="284630"/>
                  </a:lnTo>
                  <a:lnTo>
                    <a:pt x="442304" y="247504"/>
                  </a:lnTo>
                  <a:lnTo>
                    <a:pt x="530765" y="284630"/>
                  </a:lnTo>
                  <a:lnTo>
                    <a:pt x="619226" y="198003"/>
                  </a:lnTo>
                  <a:lnTo>
                    <a:pt x="707687" y="222754"/>
                  </a:lnTo>
                  <a:lnTo>
                    <a:pt x="796148" y="346506"/>
                  </a:lnTo>
                  <a:lnTo>
                    <a:pt x="884609" y="482633"/>
                  </a:lnTo>
                  <a:lnTo>
                    <a:pt x="973070" y="222754"/>
                  </a:lnTo>
                  <a:lnTo>
                    <a:pt x="1061531" y="136127"/>
                  </a:lnTo>
                  <a:lnTo>
                    <a:pt x="1149992" y="136127"/>
                  </a:lnTo>
                  <a:lnTo>
                    <a:pt x="1238453" y="123752"/>
                  </a:lnTo>
                  <a:lnTo>
                    <a:pt x="1326914" y="297005"/>
                  </a:lnTo>
                  <a:lnTo>
                    <a:pt x="1415375" y="272254"/>
                  </a:lnTo>
                  <a:lnTo>
                    <a:pt x="1503836" y="259879"/>
                  </a:lnTo>
                  <a:lnTo>
                    <a:pt x="1592297" y="235129"/>
                  </a:lnTo>
                  <a:lnTo>
                    <a:pt x="1680758" y="198003"/>
                  </a:lnTo>
                  <a:lnTo>
                    <a:pt x="1769219" y="123752"/>
                  </a:lnTo>
                  <a:lnTo>
                    <a:pt x="1857680" y="185628"/>
                  </a:lnTo>
                  <a:lnTo>
                    <a:pt x="1946141" y="123752"/>
                  </a:lnTo>
                  <a:lnTo>
                    <a:pt x="2034602" y="12375"/>
                  </a:lnTo>
                  <a:lnTo>
                    <a:pt x="2123063" y="74251"/>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058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45" name="tx145"/>
            <p:cNvSpPr/>
            <p:nvPr/>
          </p:nvSpPr>
          <p:spPr>
            <a:xfrm>
              <a:off x="6012012"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6" name="tx146"/>
            <p:cNvSpPr/>
            <p:nvPr/>
          </p:nvSpPr>
          <p:spPr>
            <a:xfrm>
              <a:off x="5482890" y="48000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7" name="tx147"/>
            <p:cNvSpPr/>
            <p:nvPr/>
          </p:nvSpPr>
          <p:spPr>
            <a:xfrm>
              <a:off x="5836734"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90648"/>
              <a:ext cx="2123063" cy="482633"/>
            </a:xfrm>
            <a:custGeom>
              <a:avLst/>
              <a:pathLst>
                <a:path w="2123063" h="482633">
                  <a:moveTo>
                    <a:pt x="0" y="482633"/>
                  </a:moveTo>
                  <a:lnTo>
                    <a:pt x="88460" y="185628"/>
                  </a:lnTo>
                  <a:lnTo>
                    <a:pt x="176921" y="12375"/>
                  </a:lnTo>
                  <a:lnTo>
                    <a:pt x="265382" y="173253"/>
                  </a:lnTo>
                  <a:lnTo>
                    <a:pt x="353843" y="247504"/>
                  </a:lnTo>
                  <a:lnTo>
                    <a:pt x="442304" y="235129"/>
                  </a:lnTo>
                  <a:lnTo>
                    <a:pt x="530765" y="272254"/>
                  </a:lnTo>
                  <a:lnTo>
                    <a:pt x="619226" y="185628"/>
                  </a:lnTo>
                  <a:lnTo>
                    <a:pt x="707687" y="198003"/>
                  </a:lnTo>
                  <a:lnTo>
                    <a:pt x="796148" y="321755"/>
                  </a:lnTo>
                  <a:lnTo>
                    <a:pt x="884609" y="321755"/>
                  </a:lnTo>
                  <a:lnTo>
                    <a:pt x="973070" y="185628"/>
                  </a:lnTo>
                  <a:lnTo>
                    <a:pt x="1061531" y="123752"/>
                  </a:lnTo>
                  <a:lnTo>
                    <a:pt x="1149992" y="123752"/>
                  </a:lnTo>
                  <a:lnTo>
                    <a:pt x="1238453" y="111377"/>
                  </a:lnTo>
                  <a:lnTo>
                    <a:pt x="1326914" y="210378"/>
                  </a:lnTo>
                  <a:lnTo>
                    <a:pt x="1415375" y="198003"/>
                  </a:lnTo>
                  <a:lnTo>
                    <a:pt x="1503836" y="173253"/>
                  </a:lnTo>
                  <a:lnTo>
                    <a:pt x="1592297" y="160877"/>
                  </a:lnTo>
                  <a:lnTo>
                    <a:pt x="1680758" y="123752"/>
                  </a:lnTo>
                  <a:lnTo>
                    <a:pt x="1769219" y="111377"/>
                  </a:lnTo>
                  <a:lnTo>
                    <a:pt x="1857680" y="160877"/>
                  </a:lnTo>
                  <a:lnTo>
                    <a:pt x="1946141" y="61876"/>
                  </a:lnTo>
                  <a:lnTo>
                    <a:pt x="2034602" y="0"/>
                  </a:lnTo>
                  <a:lnTo>
                    <a:pt x="2123063" y="4950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581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69" name="tx169"/>
            <p:cNvSpPr/>
            <p:nvPr/>
          </p:nvSpPr>
          <p:spPr>
            <a:xfrm>
              <a:off x="880620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8277077"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1" name="tx171"/>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685182" y="3356134"/>
              <a:ext cx="88460" cy="433132"/>
            </a:xfrm>
            <a:custGeom>
              <a:avLst/>
              <a:pathLst>
                <a:path w="88460" h="433132">
                  <a:moveTo>
                    <a:pt x="0" y="433132"/>
                  </a:moveTo>
                  <a:lnTo>
                    <a:pt x="88460" y="0"/>
                  </a:lnTo>
                </a:path>
              </a:pathLst>
            </a:custGeom>
            <a:ln w="27101" cap="flat">
              <a:solidFill>
                <a:srgbClr val="1CABE2">
                  <a:alpha val="100000"/>
                </a:srgbClr>
              </a:solidFill>
              <a:prstDash val="solid"/>
              <a:round/>
            </a:ln>
          </p:spPr>
          <p:txBody>
            <a:bodyPr/>
            <a:lstStyle/>
            <a:p/>
          </p:txBody>
        </p:sp>
        <p:sp>
          <p:nvSpPr>
            <p:cNvPr id="192" name="tx192"/>
            <p:cNvSpPr/>
            <p:nvPr/>
          </p:nvSpPr>
          <p:spPr>
            <a:xfrm>
              <a:off x="8533252" y="369819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93" name="tx193"/>
            <p:cNvSpPr/>
            <p:nvPr/>
          </p:nvSpPr>
          <p:spPr>
            <a:xfrm>
              <a:off x="8806200"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94" name="tx194"/>
            <p:cNvSpPr/>
            <p:nvPr/>
          </p:nvSpPr>
          <p:spPr>
            <a:xfrm>
              <a:off x="8630921" y="364930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889033" y="4741980"/>
              <a:ext cx="884609" cy="1064269"/>
            </a:xfrm>
            <a:custGeom>
              <a:avLst/>
              <a:pathLst>
                <a:path w="884609" h="1064269">
                  <a:moveTo>
                    <a:pt x="0" y="1064269"/>
                  </a:moveTo>
                  <a:lnTo>
                    <a:pt x="88460" y="433132"/>
                  </a:lnTo>
                  <a:lnTo>
                    <a:pt x="176921" y="210378"/>
                  </a:lnTo>
                  <a:lnTo>
                    <a:pt x="265382" y="210378"/>
                  </a:lnTo>
                  <a:lnTo>
                    <a:pt x="353843" y="210378"/>
                  </a:lnTo>
                  <a:lnTo>
                    <a:pt x="442304" y="198003"/>
                  </a:lnTo>
                  <a:lnTo>
                    <a:pt x="530765" y="86626"/>
                  </a:lnTo>
                  <a:lnTo>
                    <a:pt x="619226" y="309380"/>
                  </a:lnTo>
                  <a:lnTo>
                    <a:pt x="707687" y="74251"/>
                  </a:lnTo>
                  <a:lnTo>
                    <a:pt x="796148" y="0"/>
                  </a:lnTo>
                  <a:lnTo>
                    <a:pt x="884609" y="61876"/>
                  </a:lnTo>
                </a:path>
              </a:pathLst>
            </a:custGeom>
            <a:ln w="27101" cap="flat">
              <a:solidFill>
                <a:srgbClr val="1CABE2">
                  <a:alpha val="100000"/>
                </a:srgbClr>
              </a:solidFill>
              <a:prstDash val="solid"/>
              <a:round/>
            </a:ln>
          </p:spPr>
          <p:txBody>
            <a:bodyPr/>
            <a:lstStyle/>
            <a:p/>
          </p:txBody>
        </p:sp>
        <p:sp>
          <p:nvSpPr>
            <p:cNvPr id="215" name="tx215"/>
            <p:cNvSpPr/>
            <p:nvPr/>
          </p:nvSpPr>
          <p:spPr>
            <a:xfrm>
              <a:off x="7813068" y="5715221"/>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16" name="tx216"/>
            <p:cNvSpPr/>
            <p:nvPr/>
          </p:nvSpPr>
          <p:spPr>
            <a:xfrm>
              <a:off x="8806200"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7" name="tx217"/>
            <p:cNvSpPr/>
            <p:nvPr/>
          </p:nvSpPr>
          <p:spPr>
            <a:xfrm>
              <a:off x="8277077" y="48000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8" name="tx218"/>
            <p:cNvSpPr/>
            <p:nvPr/>
          </p:nvSpPr>
          <p:spPr>
            <a:xfrm>
              <a:off x="8630921"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68" name="tx268"/>
            <p:cNvSpPr/>
            <p:nvPr/>
          </p:nvSpPr>
          <p:spPr>
            <a:xfrm>
              <a:off x="2066407" y="399987"/>
              <a:ext cx="570303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Mauritanie, 2000-2024</a:t>
              </a:r>
            </a:p>
          </p:txBody>
        </p:sp>
        <p:sp>
          <p:nvSpPr>
            <p:cNvPr id="269" name="tx269"/>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70" name="tx270"/>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MCV2 avait la couverture la plus faible (59%), suivi par le VPI1 (84%).
Par rapport à 2019, la couverture de 8 vaccins a augmenté (BCG, DTC1, DTC3, VPI1, MCV1, PCV3, POL3 et ROTAC).
Par rapport à 2023, la couverture de 7 vaccins a diminué (BCG, DTC1, DTC3, IPV1, PCV3, POL3 et ROTAC) et 2 vaccins ont augmenté (MCV1 et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57845"/>
              <a:ext cx="6480943" cy="1850534"/>
            </a:xfrm>
            <a:custGeom>
              <a:avLst/>
              <a:pathLst>
                <a:path w="6480943" h="1850534">
                  <a:moveTo>
                    <a:pt x="0" y="1850534"/>
                  </a:moveTo>
                  <a:lnTo>
                    <a:pt x="270039" y="711744"/>
                  </a:lnTo>
                  <a:lnTo>
                    <a:pt x="540078" y="47449"/>
                  </a:lnTo>
                  <a:lnTo>
                    <a:pt x="810117" y="664294"/>
                  </a:lnTo>
                  <a:lnTo>
                    <a:pt x="1080157" y="948992"/>
                  </a:lnTo>
                  <a:lnTo>
                    <a:pt x="1350196" y="901542"/>
                  </a:lnTo>
                  <a:lnTo>
                    <a:pt x="1620235" y="1043891"/>
                  </a:lnTo>
                  <a:lnTo>
                    <a:pt x="1890275" y="711744"/>
                  </a:lnTo>
                  <a:lnTo>
                    <a:pt x="2160314" y="759193"/>
                  </a:lnTo>
                  <a:lnTo>
                    <a:pt x="2430353" y="1233689"/>
                  </a:lnTo>
                  <a:lnTo>
                    <a:pt x="2700393" y="1233689"/>
                  </a:lnTo>
                  <a:lnTo>
                    <a:pt x="2970432" y="711744"/>
                  </a:lnTo>
                  <a:lnTo>
                    <a:pt x="3240471" y="474496"/>
                  </a:lnTo>
                  <a:lnTo>
                    <a:pt x="3510510" y="474496"/>
                  </a:lnTo>
                  <a:lnTo>
                    <a:pt x="3780550" y="427046"/>
                  </a:lnTo>
                  <a:lnTo>
                    <a:pt x="4050589" y="806643"/>
                  </a:lnTo>
                  <a:lnTo>
                    <a:pt x="4320628" y="759193"/>
                  </a:lnTo>
                  <a:lnTo>
                    <a:pt x="4590668" y="664294"/>
                  </a:lnTo>
                  <a:lnTo>
                    <a:pt x="4860707" y="616844"/>
                  </a:lnTo>
                  <a:lnTo>
                    <a:pt x="5130746" y="474496"/>
                  </a:lnTo>
                  <a:lnTo>
                    <a:pt x="5400786" y="427046"/>
                  </a:lnTo>
                  <a:lnTo>
                    <a:pt x="5670825" y="616844"/>
                  </a:lnTo>
                  <a:lnTo>
                    <a:pt x="5940864" y="237248"/>
                  </a:lnTo>
                  <a:lnTo>
                    <a:pt x="6210904" y="0"/>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2485451" y="1357845"/>
              <a:ext cx="5130746" cy="2277581"/>
            </a:xfrm>
            <a:custGeom>
              <a:avLst/>
              <a:pathLst>
                <a:path w="5130746" h="2277581">
                  <a:moveTo>
                    <a:pt x="0" y="2277581"/>
                  </a:moveTo>
                  <a:lnTo>
                    <a:pt x="270039" y="1043891"/>
                  </a:lnTo>
                  <a:lnTo>
                    <a:pt x="540078" y="759193"/>
                  </a:lnTo>
                  <a:lnTo>
                    <a:pt x="810117" y="759193"/>
                  </a:lnTo>
                  <a:lnTo>
                    <a:pt x="1080157" y="1233689"/>
                  </a:lnTo>
                  <a:lnTo>
                    <a:pt x="1350196" y="1233689"/>
                  </a:lnTo>
                  <a:lnTo>
                    <a:pt x="1620235" y="711744"/>
                  </a:lnTo>
                  <a:lnTo>
                    <a:pt x="1890275" y="474496"/>
                  </a:lnTo>
                  <a:lnTo>
                    <a:pt x="2160314" y="474496"/>
                  </a:lnTo>
                  <a:lnTo>
                    <a:pt x="2430353" y="427046"/>
                  </a:lnTo>
                  <a:lnTo>
                    <a:pt x="2700393" y="806643"/>
                  </a:lnTo>
                  <a:lnTo>
                    <a:pt x="2970432" y="759193"/>
                  </a:lnTo>
                  <a:lnTo>
                    <a:pt x="3240471" y="664294"/>
                  </a:lnTo>
                  <a:lnTo>
                    <a:pt x="3510510" y="616844"/>
                  </a:lnTo>
                  <a:lnTo>
                    <a:pt x="3780550" y="474496"/>
                  </a:lnTo>
                  <a:lnTo>
                    <a:pt x="4050589" y="427046"/>
                  </a:lnTo>
                  <a:lnTo>
                    <a:pt x="4320628" y="616844"/>
                  </a:lnTo>
                  <a:lnTo>
                    <a:pt x="4590668" y="237248"/>
                  </a:lnTo>
                  <a:lnTo>
                    <a:pt x="4860707" y="0"/>
                  </a:lnTo>
                  <a:lnTo>
                    <a:pt x="5130746" y="189798"/>
                  </a:lnTo>
                </a:path>
              </a:pathLst>
            </a:custGeom>
            <a:ln w="27101" cap="flat">
              <a:solidFill>
                <a:srgbClr val="80BD41">
                  <a:alpha val="100000"/>
                </a:srgbClr>
              </a:solidFill>
              <a:prstDash val="solid"/>
              <a:round/>
            </a:ln>
          </p:spPr>
          <p:txBody>
            <a:bodyPr/>
            <a:lstStyle/>
            <a:p/>
          </p:txBody>
        </p:sp>
        <p:sp>
          <p:nvSpPr>
            <p:cNvPr id="39" name="pl39"/>
            <p:cNvSpPr/>
            <p:nvPr/>
          </p:nvSpPr>
          <p:spPr>
            <a:xfrm>
              <a:off x="3565609" y="1357845"/>
              <a:ext cx="4050589" cy="1233689"/>
            </a:xfrm>
            <a:custGeom>
              <a:avLst/>
              <a:pathLst>
                <a:path w="4050589" h="1233689">
                  <a:moveTo>
                    <a:pt x="0" y="1233689"/>
                  </a:moveTo>
                  <a:lnTo>
                    <a:pt x="270039" y="1233689"/>
                  </a:lnTo>
                  <a:lnTo>
                    <a:pt x="540078" y="711744"/>
                  </a:lnTo>
                  <a:lnTo>
                    <a:pt x="810117" y="474496"/>
                  </a:lnTo>
                  <a:lnTo>
                    <a:pt x="1080157" y="474496"/>
                  </a:lnTo>
                  <a:lnTo>
                    <a:pt x="1350196" y="427046"/>
                  </a:lnTo>
                  <a:lnTo>
                    <a:pt x="1620235" y="806643"/>
                  </a:lnTo>
                  <a:lnTo>
                    <a:pt x="1890275" y="759193"/>
                  </a:lnTo>
                  <a:lnTo>
                    <a:pt x="2160314" y="664294"/>
                  </a:lnTo>
                  <a:lnTo>
                    <a:pt x="2430353" y="616844"/>
                  </a:lnTo>
                  <a:lnTo>
                    <a:pt x="2700393" y="474496"/>
                  </a:lnTo>
                  <a:lnTo>
                    <a:pt x="2970432" y="427046"/>
                  </a:lnTo>
                  <a:lnTo>
                    <a:pt x="3240471" y="616844"/>
                  </a:lnTo>
                  <a:lnTo>
                    <a:pt x="3510510" y="237248"/>
                  </a:lnTo>
                  <a:lnTo>
                    <a:pt x="3780550" y="0"/>
                  </a:lnTo>
                  <a:lnTo>
                    <a:pt x="4050589" y="189798"/>
                  </a:lnTo>
                </a:path>
              </a:pathLst>
            </a:custGeom>
            <a:ln w="27101" cap="flat">
              <a:solidFill>
                <a:srgbClr val="EE00EE">
                  <a:alpha val="100000"/>
                </a:srgbClr>
              </a:solidFill>
              <a:prstDash val="solid"/>
              <a:round/>
            </a:ln>
          </p:spPr>
          <p:txBody>
            <a:bodyPr/>
            <a:lstStyle/>
            <a:p/>
          </p:txBody>
        </p:sp>
        <p:sp>
          <p:nvSpPr>
            <p:cNvPr id="40" name="pl40"/>
            <p:cNvSpPr/>
            <p:nvPr/>
          </p:nvSpPr>
          <p:spPr>
            <a:xfrm>
              <a:off x="7076120" y="3208380"/>
              <a:ext cx="540078" cy="1803085"/>
            </a:xfrm>
            <a:custGeom>
              <a:avLst/>
              <a:pathLst>
                <a:path w="540078" h="1803085">
                  <a:moveTo>
                    <a:pt x="0" y="1281139"/>
                  </a:moveTo>
                  <a:lnTo>
                    <a:pt x="270039" y="1803085"/>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452744"/>
              <a:ext cx="2430353" cy="3890868"/>
            </a:xfrm>
            <a:custGeom>
              <a:avLst/>
              <a:pathLst>
                <a:path w="2430353" h="3890868">
                  <a:moveTo>
                    <a:pt x="0" y="3890868"/>
                  </a:moveTo>
                  <a:lnTo>
                    <a:pt x="270039" y="1091341"/>
                  </a:lnTo>
                  <a:lnTo>
                    <a:pt x="540078" y="854093"/>
                  </a:lnTo>
                  <a:lnTo>
                    <a:pt x="810117" y="664294"/>
                  </a:lnTo>
                  <a:lnTo>
                    <a:pt x="1080157" y="759193"/>
                  </a:lnTo>
                  <a:lnTo>
                    <a:pt x="1350196" y="379596"/>
                  </a:lnTo>
                  <a:lnTo>
                    <a:pt x="1620235" y="616844"/>
                  </a:lnTo>
                  <a:lnTo>
                    <a:pt x="1890275" y="237248"/>
                  </a:lnTo>
                  <a:lnTo>
                    <a:pt x="2160314" y="0"/>
                  </a:lnTo>
                  <a:lnTo>
                    <a:pt x="2430353" y="189798"/>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2230131"/>
            </a:xfrm>
            <a:custGeom>
              <a:avLst/>
              <a:pathLst>
                <a:path w="6480943" h="2230131">
                  <a:moveTo>
                    <a:pt x="0" y="2230131"/>
                  </a:moveTo>
                  <a:lnTo>
                    <a:pt x="270039" y="1660736"/>
                  </a:lnTo>
                  <a:lnTo>
                    <a:pt x="540078" y="284697"/>
                  </a:lnTo>
                  <a:lnTo>
                    <a:pt x="810117" y="427046"/>
                  </a:lnTo>
                  <a:lnTo>
                    <a:pt x="1080157" y="948992"/>
                  </a:lnTo>
                  <a:lnTo>
                    <a:pt x="1350196" y="1328589"/>
                  </a:lnTo>
                  <a:lnTo>
                    <a:pt x="1620235" y="1470937"/>
                  </a:lnTo>
                  <a:lnTo>
                    <a:pt x="1890275" y="1233689"/>
                  </a:lnTo>
                  <a:lnTo>
                    <a:pt x="2160314" y="1328589"/>
                  </a:lnTo>
                  <a:lnTo>
                    <a:pt x="2430353" y="1613286"/>
                  </a:lnTo>
                  <a:lnTo>
                    <a:pt x="2700393" y="1233689"/>
                  </a:lnTo>
                  <a:lnTo>
                    <a:pt x="2970432" y="1233689"/>
                  </a:lnTo>
                  <a:lnTo>
                    <a:pt x="3240471" y="854093"/>
                  </a:lnTo>
                  <a:lnTo>
                    <a:pt x="3510510" y="616844"/>
                  </a:lnTo>
                  <a:lnTo>
                    <a:pt x="3780550" y="854093"/>
                  </a:lnTo>
                  <a:lnTo>
                    <a:pt x="4050589" y="1091341"/>
                  </a:lnTo>
                  <a:lnTo>
                    <a:pt x="4320628" y="948992"/>
                  </a:lnTo>
                  <a:lnTo>
                    <a:pt x="4590668" y="854093"/>
                  </a:lnTo>
                  <a:lnTo>
                    <a:pt x="4860707" y="711744"/>
                  </a:lnTo>
                  <a:lnTo>
                    <a:pt x="5130746" y="854093"/>
                  </a:lnTo>
                  <a:lnTo>
                    <a:pt x="5400786" y="521945"/>
                  </a:lnTo>
                  <a:lnTo>
                    <a:pt x="5670825" y="854093"/>
                  </a:lnTo>
                  <a:lnTo>
                    <a:pt x="5940864" y="427046"/>
                  </a:lnTo>
                  <a:lnTo>
                    <a:pt x="6210904" y="47449"/>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7346159" y="2828783"/>
              <a:ext cx="270039" cy="1660736"/>
            </a:xfrm>
            <a:custGeom>
              <a:avLst/>
              <a:pathLst>
                <a:path w="270039" h="1660736">
                  <a:moveTo>
                    <a:pt x="0" y="1660736"/>
                  </a:moveTo>
                  <a:lnTo>
                    <a:pt x="270039" y="0"/>
                  </a:lnTo>
                </a:path>
              </a:pathLst>
            </a:custGeom>
            <a:ln w="27101" cap="flat">
              <a:solidFill>
                <a:srgbClr val="FFC20E">
                  <a:alpha val="100000"/>
                </a:srgbClr>
              </a:solidFill>
              <a:prstDash val="solid"/>
              <a:round/>
            </a:ln>
          </p:spPr>
          <p:txBody>
            <a:bodyPr/>
            <a:lstStyle/>
            <a:p/>
          </p:txBody>
        </p:sp>
        <p:sp>
          <p:nvSpPr>
            <p:cNvPr id="44" name="pl44"/>
            <p:cNvSpPr/>
            <p:nvPr/>
          </p:nvSpPr>
          <p:spPr>
            <a:xfrm>
              <a:off x="4645766" y="1357845"/>
              <a:ext cx="2970432" cy="4223015"/>
            </a:xfrm>
            <a:custGeom>
              <a:avLst/>
              <a:pathLst>
                <a:path w="2970432" h="4223015">
                  <a:moveTo>
                    <a:pt x="0" y="4223015"/>
                  </a:moveTo>
                  <a:lnTo>
                    <a:pt x="270039" y="901542"/>
                  </a:lnTo>
                  <a:lnTo>
                    <a:pt x="540078" y="901542"/>
                  </a:lnTo>
                  <a:lnTo>
                    <a:pt x="810117" y="901542"/>
                  </a:lnTo>
                  <a:lnTo>
                    <a:pt x="1080157" y="854093"/>
                  </a:lnTo>
                  <a:lnTo>
                    <a:pt x="1350196" y="854093"/>
                  </a:lnTo>
                  <a:lnTo>
                    <a:pt x="1620235" y="664294"/>
                  </a:lnTo>
                  <a:lnTo>
                    <a:pt x="1890275" y="379596"/>
                  </a:lnTo>
                  <a:lnTo>
                    <a:pt x="2160314" y="616844"/>
                  </a:lnTo>
                  <a:lnTo>
                    <a:pt x="2430353" y="237248"/>
                  </a:lnTo>
                  <a:lnTo>
                    <a:pt x="2700393" y="0"/>
                  </a:lnTo>
                  <a:lnTo>
                    <a:pt x="2970432"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310396"/>
              <a:ext cx="6480943" cy="1850534"/>
            </a:xfrm>
            <a:custGeom>
              <a:avLst/>
              <a:pathLst>
                <a:path w="6480943" h="1850534">
                  <a:moveTo>
                    <a:pt x="0" y="1565837"/>
                  </a:moveTo>
                  <a:lnTo>
                    <a:pt x="270039" y="759193"/>
                  </a:lnTo>
                  <a:lnTo>
                    <a:pt x="540078" y="0"/>
                  </a:lnTo>
                  <a:lnTo>
                    <a:pt x="810117" y="759193"/>
                  </a:lnTo>
                  <a:lnTo>
                    <a:pt x="1080157" y="1091341"/>
                  </a:lnTo>
                  <a:lnTo>
                    <a:pt x="1350196" y="948992"/>
                  </a:lnTo>
                  <a:lnTo>
                    <a:pt x="1620235" y="1091341"/>
                  </a:lnTo>
                  <a:lnTo>
                    <a:pt x="1890275" y="759193"/>
                  </a:lnTo>
                  <a:lnTo>
                    <a:pt x="2160314" y="854093"/>
                  </a:lnTo>
                  <a:lnTo>
                    <a:pt x="2430353" y="1328589"/>
                  </a:lnTo>
                  <a:lnTo>
                    <a:pt x="2700393" y="1850534"/>
                  </a:lnTo>
                  <a:lnTo>
                    <a:pt x="2970432" y="854093"/>
                  </a:lnTo>
                  <a:lnTo>
                    <a:pt x="3240471" y="521945"/>
                  </a:lnTo>
                  <a:lnTo>
                    <a:pt x="3510510" y="521945"/>
                  </a:lnTo>
                  <a:lnTo>
                    <a:pt x="3780550" y="474496"/>
                  </a:lnTo>
                  <a:lnTo>
                    <a:pt x="4050589" y="1138790"/>
                  </a:lnTo>
                  <a:lnTo>
                    <a:pt x="4320628" y="1043891"/>
                  </a:lnTo>
                  <a:lnTo>
                    <a:pt x="4590668" y="996441"/>
                  </a:lnTo>
                  <a:lnTo>
                    <a:pt x="4860707" y="901542"/>
                  </a:lnTo>
                  <a:lnTo>
                    <a:pt x="5130746" y="759193"/>
                  </a:lnTo>
                  <a:lnTo>
                    <a:pt x="5400786" y="474496"/>
                  </a:lnTo>
                  <a:lnTo>
                    <a:pt x="5670825" y="711744"/>
                  </a:lnTo>
                  <a:lnTo>
                    <a:pt x="5940864" y="474496"/>
                  </a:lnTo>
                  <a:lnTo>
                    <a:pt x="6210904" y="47449"/>
                  </a:lnTo>
                  <a:lnTo>
                    <a:pt x="6480943" y="284697"/>
                  </a:lnTo>
                </a:path>
              </a:pathLst>
            </a:custGeom>
            <a:ln w="27101" cap="flat">
              <a:solidFill>
                <a:srgbClr val="9A32CD">
                  <a:alpha val="100000"/>
                </a:srgbClr>
              </a:solidFill>
              <a:prstDash val="solid"/>
              <a:round/>
            </a:ln>
          </p:spPr>
          <p:txBody>
            <a:bodyPr/>
            <a:lstStyle/>
            <a:p/>
          </p:txBody>
        </p:sp>
        <p:sp>
          <p:nvSpPr>
            <p:cNvPr id="46" name="pl46"/>
            <p:cNvSpPr/>
            <p:nvPr/>
          </p:nvSpPr>
          <p:spPr>
            <a:xfrm>
              <a:off x="4915805" y="1310396"/>
              <a:ext cx="2700393" cy="4080666"/>
            </a:xfrm>
            <a:custGeom>
              <a:avLst/>
              <a:pathLst>
                <a:path w="2700393" h="4080666">
                  <a:moveTo>
                    <a:pt x="0" y="4080666"/>
                  </a:moveTo>
                  <a:lnTo>
                    <a:pt x="270039" y="1660736"/>
                  </a:lnTo>
                  <a:lnTo>
                    <a:pt x="540078" y="806643"/>
                  </a:lnTo>
                  <a:lnTo>
                    <a:pt x="810117" y="806643"/>
                  </a:lnTo>
                  <a:lnTo>
                    <a:pt x="1080157" y="806643"/>
                  </a:lnTo>
                  <a:lnTo>
                    <a:pt x="1350196" y="759193"/>
                  </a:lnTo>
                  <a:lnTo>
                    <a:pt x="1620235" y="332147"/>
                  </a:lnTo>
                  <a:lnTo>
                    <a:pt x="1890275" y="1186240"/>
                  </a:lnTo>
                  <a:lnTo>
                    <a:pt x="2160314" y="284697"/>
                  </a:lnTo>
                  <a:lnTo>
                    <a:pt x="2430353" y="0"/>
                  </a:lnTo>
                  <a:lnTo>
                    <a:pt x="2700393" y="237248"/>
                  </a:lnTo>
                </a:path>
              </a:pathLst>
            </a:custGeom>
            <a:ln w="27101" cap="flat">
              <a:solidFill>
                <a:srgbClr val="836FFF">
                  <a:alpha val="100000"/>
                </a:srgbClr>
              </a:solidFill>
              <a:prstDash val="solid"/>
              <a:round/>
            </a:ln>
          </p:spPr>
          <p:txBody>
            <a:bodyPr/>
            <a:lstStyle/>
            <a:p/>
          </p:txBody>
        </p:sp>
        <p:sp>
          <p:nvSpPr>
            <p:cNvPr id="47" name="pl47"/>
            <p:cNvSpPr/>
            <p:nvPr/>
          </p:nvSpPr>
          <p:spPr>
            <a:xfrm>
              <a:off x="5995962" y="1215496"/>
              <a:ext cx="1620235" cy="854093"/>
            </a:xfrm>
            <a:custGeom>
              <a:avLst/>
              <a:pathLst>
                <a:path w="1620235" h="854093">
                  <a:moveTo>
                    <a:pt x="0" y="711744"/>
                  </a:moveTo>
                  <a:lnTo>
                    <a:pt x="270039" y="854093"/>
                  </a:lnTo>
                  <a:lnTo>
                    <a:pt x="540078" y="521945"/>
                  </a:lnTo>
                  <a:lnTo>
                    <a:pt x="810117" y="854093"/>
                  </a:lnTo>
                  <a:lnTo>
                    <a:pt x="1080157" y="427046"/>
                  </a:lnTo>
                  <a:lnTo>
                    <a:pt x="1350196" y="47449"/>
                  </a:lnTo>
                  <a:lnTo>
                    <a:pt x="1620235" y="0"/>
                  </a:lnTo>
                </a:path>
              </a:pathLst>
            </a:custGeom>
            <a:ln w="27101" cap="flat">
              <a:solidFill>
                <a:srgbClr val="FB9A99">
                  <a:alpha val="100000"/>
                </a:srgbClr>
              </a:solidFill>
              <a:prstDash val="solid"/>
              <a:round/>
            </a:ln>
          </p:spPr>
          <p:txBody>
            <a:bodyPr/>
            <a:lstStyle/>
            <a:p/>
          </p:txBody>
        </p:sp>
        <p:sp>
          <p:nvSpPr>
            <p:cNvPr id="48" name="pl48"/>
            <p:cNvSpPr/>
            <p:nvPr/>
          </p:nvSpPr>
          <p:spPr>
            <a:xfrm>
              <a:off x="7633359" y="1055758"/>
              <a:ext cx="725502" cy="156047"/>
            </a:xfrm>
            <a:custGeom>
              <a:avLst/>
              <a:pathLst>
                <a:path w="725502" h="156047">
                  <a:moveTo>
                    <a:pt x="725502" y="0"/>
                  </a:moveTo>
                  <a:lnTo>
                    <a:pt x="0" y="156047"/>
                  </a:lnTo>
                </a:path>
              </a:pathLst>
            </a:custGeom>
          </p:spPr>
          <p:txBody>
            <a:bodyPr/>
            <a:lstStyle/>
            <a:p/>
          </p:txBody>
        </p:sp>
        <p:sp>
          <p:nvSpPr>
            <p:cNvPr id="49" name="pl49"/>
            <p:cNvSpPr/>
            <p:nvPr/>
          </p:nvSpPr>
          <p:spPr>
            <a:xfrm>
              <a:off x="7629122" y="797468"/>
              <a:ext cx="663309" cy="410039"/>
            </a:xfrm>
            <a:custGeom>
              <a:avLst/>
              <a:pathLst>
                <a:path w="663309" h="410039">
                  <a:moveTo>
                    <a:pt x="663309" y="0"/>
                  </a:moveTo>
                  <a:lnTo>
                    <a:pt x="0" y="410039"/>
                  </a:lnTo>
                </a:path>
              </a:pathLst>
            </a:custGeom>
          </p:spPr>
          <p:txBody>
            <a:bodyPr/>
            <a:lstStyle/>
            <a:p/>
          </p:txBody>
        </p:sp>
        <p:sp>
          <p:nvSpPr>
            <p:cNvPr id="50" name="pl50"/>
            <p:cNvSpPr/>
            <p:nvPr/>
          </p:nvSpPr>
          <p:spPr>
            <a:xfrm>
              <a:off x="7632634" y="1322898"/>
              <a:ext cx="750311" cy="219928"/>
            </a:xfrm>
            <a:custGeom>
              <a:avLst/>
              <a:pathLst>
                <a:path w="750311" h="219928">
                  <a:moveTo>
                    <a:pt x="750311" y="0"/>
                  </a:moveTo>
                  <a:lnTo>
                    <a:pt x="0" y="219928"/>
                  </a:lnTo>
                </a:path>
              </a:pathLst>
            </a:custGeom>
          </p:spPr>
          <p:txBody>
            <a:bodyPr/>
            <a:lstStyle/>
            <a:p/>
          </p:txBody>
        </p:sp>
        <p:sp>
          <p:nvSpPr>
            <p:cNvPr id="51" name="pl51"/>
            <p:cNvSpPr/>
            <p:nvPr/>
          </p:nvSpPr>
          <p:spPr>
            <a:xfrm>
              <a:off x="7634295" y="1548431"/>
              <a:ext cx="694288" cy="30201"/>
            </a:xfrm>
            <a:custGeom>
              <a:avLst/>
              <a:pathLst>
                <a:path w="694288" h="30201">
                  <a:moveTo>
                    <a:pt x="694288" y="30201"/>
                  </a:moveTo>
                  <a:lnTo>
                    <a:pt x="0" y="0"/>
                  </a:lnTo>
                </a:path>
              </a:pathLst>
            </a:custGeom>
          </p:spPr>
          <p:txBody>
            <a:bodyPr/>
            <a:lstStyle/>
            <a:p/>
          </p:txBody>
        </p:sp>
        <p:sp>
          <p:nvSpPr>
            <p:cNvPr id="52" name="pl52"/>
            <p:cNvSpPr/>
            <p:nvPr/>
          </p:nvSpPr>
          <p:spPr>
            <a:xfrm>
              <a:off x="7632066" y="1553160"/>
              <a:ext cx="805028" cy="279861"/>
            </a:xfrm>
            <a:custGeom>
              <a:avLst/>
              <a:pathLst>
                <a:path w="805028" h="279861">
                  <a:moveTo>
                    <a:pt x="805028" y="279861"/>
                  </a:moveTo>
                  <a:lnTo>
                    <a:pt x="0" y="0"/>
                  </a:lnTo>
                </a:path>
              </a:pathLst>
            </a:custGeom>
          </p:spPr>
          <p:txBody>
            <a:bodyPr/>
            <a:lstStyle/>
            <a:p/>
          </p:txBody>
        </p:sp>
        <p:sp>
          <p:nvSpPr>
            <p:cNvPr id="53" name="pl53"/>
            <p:cNvSpPr/>
            <p:nvPr/>
          </p:nvSpPr>
          <p:spPr>
            <a:xfrm>
              <a:off x="7627944" y="1556319"/>
              <a:ext cx="724829" cy="535362"/>
            </a:xfrm>
            <a:custGeom>
              <a:avLst/>
              <a:pathLst>
                <a:path w="724829" h="535362">
                  <a:moveTo>
                    <a:pt x="724829" y="535362"/>
                  </a:moveTo>
                  <a:lnTo>
                    <a:pt x="0" y="0"/>
                  </a:lnTo>
                </a:path>
              </a:pathLst>
            </a:custGeom>
          </p:spPr>
          <p:txBody>
            <a:bodyPr/>
            <a:lstStyle/>
            <a:p/>
          </p:txBody>
        </p:sp>
        <p:sp>
          <p:nvSpPr>
            <p:cNvPr id="54" name="pl54"/>
            <p:cNvSpPr/>
            <p:nvPr/>
          </p:nvSpPr>
          <p:spPr>
            <a:xfrm>
              <a:off x="7624059" y="1605353"/>
              <a:ext cx="776883" cy="1013991"/>
            </a:xfrm>
            <a:custGeom>
              <a:avLst/>
              <a:pathLst>
                <a:path w="776883" h="1013991">
                  <a:moveTo>
                    <a:pt x="776883" y="1013991"/>
                  </a:moveTo>
                  <a:lnTo>
                    <a:pt x="0" y="0"/>
                  </a:lnTo>
                </a:path>
              </a:pathLst>
            </a:custGeom>
          </p:spPr>
          <p:txBody>
            <a:bodyPr/>
            <a:lstStyle/>
            <a:p/>
          </p:txBody>
        </p:sp>
        <p:sp>
          <p:nvSpPr>
            <p:cNvPr id="55" name="pl55"/>
            <p:cNvSpPr/>
            <p:nvPr/>
          </p:nvSpPr>
          <p:spPr>
            <a:xfrm>
              <a:off x="7625711" y="1604786"/>
              <a:ext cx="732991" cy="746861"/>
            </a:xfrm>
            <a:custGeom>
              <a:avLst/>
              <a:pathLst>
                <a:path w="732991" h="746861">
                  <a:moveTo>
                    <a:pt x="732991" y="746861"/>
                  </a:moveTo>
                  <a:lnTo>
                    <a:pt x="0" y="0"/>
                  </a:lnTo>
                </a:path>
              </a:pathLst>
            </a:custGeom>
          </p:spPr>
          <p:txBody>
            <a:bodyPr/>
            <a:lstStyle/>
            <a:p/>
          </p:txBody>
        </p:sp>
        <p:sp>
          <p:nvSpPr>
            <p:cNvPr id="56" name="pl56"/>
            <p:cNvSpPr/>
            <p:nvPr/>
          </p:nvSpPr>
          <p:spPr>
            <a:xfrm>
              <a:off x="7623083" y="1653075"/>
              <a:ext cx="801943" cy="1226826"/>
            </a:xfrm>
            <a:custGeom>
              <a:avLst/>
              <a:pathLst>
                <a:path w="801943" h="1226826">
                  <a:moveTo>
                    <a:pt x="801943" y="1226826"/>
                  </a:moveTo>
                  <a:lnTo>
                    <a:pt x="0" y="0"/>
                  </a:lnTo>
                </a:path>
              </a:pathLst>
            </a:custGeom>
          </p:spPr>
          <p:txBody>
            <a:bodyPr/>
            <a:lstStyle/>
            <a:p/>
          </p:txBody>
        </p:sp>
        <p:sp>
          <p:nvSpPr>
            <p:cNvPr id="57" name="pl57"/>
            <p:cNvSpPr/>
            <p:nvPr/>
          </p:nvSpPr>
          <p:spPr>
            <a:xfrm>
              <a:off x="7631184" y="2835199"/>
              <a:ext cx="727677" cy="311536"/>
            </a:xfrm>
            <a:custGeom>
              <a:avLst/>
              <a:pathLst>
                <a:path w="727677" h="311536">
                  <a:moveTo>
                    <a:pt x="727677" y="311536"/>
                  </a:moveTo>
                  <a:lnTo>
                    <a:pt x="0" y="0"/>
                  </a:lnTo>
                </a:path>
              </a:pathLst>
            </a:custGeom>
          </p:spPr>
          <p:txBody>
            <a:bodyPr/>
            <a:lstStyle/>
            <a:p/>
          </p:txBody>
        </p:sp>
        <p:sp>
          <p:nvSpPr>
            <p:cNvPr id="58" name="pl58"/>
            <p:cNvSpPr/>
            <p:nvPr/>
          </p:nvSpPr>
          <p:spPr>
            <a:xfrm>
              <a:off x="7632899" y="3212825"/>
              <a:ext cx="750046" cy="199627"/>
            </a:xfrm>
            <a:custGeom>
              <a:avLst/>
              <a:pathLst>
                <a:path w="750046" h="199627">
                  <a:moveTo>
                    <a:pt x="750046" y="199627"/>
                  </a:moveTo>
                  <a:lnTo>
                    <a:pt x="0" y="0"/>
                  </a:lnTo>
                </a:path>
              </a:pathLst>
            </a:custGeom>
          </p:spPr>
          <p:txBody>
            <a:bodyPr/>
            <a:lstStyle/>
            <a:p/>
          </p:txBody>
        </p:sp>
        <p:sp>
          <p:nvSpPr>
            <p:cNvPr id="59" name="pg59"/>
            <p:cNvSpPr/>
            <p:nvPr/>
          </p:nvSpPr>
          <p:spPr>
            <a:xfrm>
              <a:off x="8290281" y="96761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100915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61" name="pg61"/>
            <p:cNvSpPr/>
            <p:nvPr/>
          </p:nvSpPr>
          <p:spPr>
            <a:xfrm>
              <a:off x="8223851" y="70499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46531"/>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14365" y="123353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27507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65" name="pg65"/>
            <p:cNvSpPr/>
            <p:nvPr/>
          </p:nvSpPr>
          <p:spPr>
            <a:xfrm>
              <a:off x="8260004" y="149418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51704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7" name="pg67"/>
            <p:cNvSpPr/>
            <p:nvPr/>
          </p:nvSpPr>
          <p:spPr>
            <a:xfrm>
              <a:off x="8368515" y="175373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79527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69" name="pg69"/>
            <p:cNvSpPr/>
            <p:nvPr/>
          </p:nvSpPr>
          <p:spPr>
            <a:xfrm>
              <a:off x="8284194" y="201450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307054" y="205604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1" name="pg71"/>
            <p:cNvSpPr/>
            <p:nvPr/>
          </p:nvSpPr>
          <p:spPr>
            <a:xfrm>
              <a:off x="8332362" y="254042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58196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85%</a:t>
              </a:r>
            </a:p>
          </p:txBody>
        </p:sp>
        <p:sp>
          <p:nvSpPr>
            <p:cNvPr id="73" name="pg73"/>
            <p:cNvSpPr/>
            <p:nvPr/>
          </p:nvSpPr>
          <p:spPr>
            <a:xfrm>
              <a:off x="8290122" y="227383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31537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85%</a:t>
              </a:r>
            </a:p>
          </p:txBody>
        </p:sp>
        <p:sp>
          <p:nvSpPr>
            <p:cNvPr id="75" name="pg75"/>
            <p:cNvSpPr/>
            <p:nvPr/>
          </p:nvSpPr>
          <p:spPr>
            <a:xfrm>
              <a:off x="8356446" y="280028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6" name="tx76"/>
            <p:cNvSpPr/>
            <p:nvPr/>
          </p:nvSpPr>
          <p:spPr>
            <a:xfrm>
              <a:off x="8379306" y="2841823"/>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84%</a:t>
              </a:r>
            </a:p>
          </p:txBody>
        </p:sp>
        <p:sp>
          <p:nvSpPr>
            <p:cNvPr id="77" name="pg77"/>
            <p:cNvSpPr/>
            <p:nvPr/>
          </p:nvSpPr>
          <p:spPr>
            <a:xfrm>
              <a:off x="8290281" y="30687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1102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59%</a:t>
              </a:r>
            </a:p>
          </p:txBody>
        </p:sp>
        <p:sp>
          <p:nvSpPr>
            <p:cNvPr id="79" name="pg79"/>
            <p:cNvSpPr/>
            <p:nvPr/>
          </p:nvSpPr>
          <p:spPr>
            <a:xfrm>
              <a:off x="8314365" y="333236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7390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05" name="tx105"/>
            <p:cNvSpPr/>
            <p:nvPr/>
          </p:nvSpPr>
          <p:spPr>
            <a:xfrm>
              <a:off x="3255479" y="401416"/>
              <a:ext cx="33206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Mauritanie, 2000-2024</a:t>
              </a:r>
            </a:p>
          </p:txBody>
        </p:sp>
        <p:sp>
          <p:nvSpPr>
            <p:cNvPr id="106" name="tx10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7" name="tx107"/>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9 vaccins (série complète).
En 2024, le MCV2 aura la couverture la plus faible de tous les vaccins (59%), suivi par le VPI1 (84%).
La couverture de 9 vaccins a augmenté (DTC3, HepB3, Hib3, VPI1, MCV1, PcV3, Polio3, RotaC et Rubéole) par rapport à la couverture respective en 2019.
La couverture de 7 vaccins a diminué (DTC3, HepB3, Hib3, IPV1, PcV3, Polio3 et RotaC) et 4 vaccins ont augmenté (HPVc, MCV1, MCV2 et Rubella) par rapport à la couverture respective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18948" y="907931"/>
              <a:ext cx="649947" cy="0"/>
            </a:xfrm>
            <a:custGeom>
              <a:avLst/>
              <a:pathLst>
                <a:path w="649947" h="0">
                  <a:moveTo>
                    <a:pt x="0" y="0"/>
                  </a:moveTo>
                  <a:lnTo>
                    <a:pt x="72216" y="0"/>
                  </a:lnTo>
                  <a:lnTo>
                    <a:pt x="216649"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7774515" y="1320786"/>
              <a:ext cx="649947" cy="0"/>
            </a:xfrm>
            <a:custGeom>
              <a:avLst/>
              <a:pathLst>
                <a:path w="649947" h="0">
                  <a:moveTo>
                    <a:pt x="0" y="0"/>
                  </a:moveTo>
                  <a:lnTo>
                    <a:pt x="72216"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1733641"/>
              <a:ext cx="938813" cy="0"/>
            </a:xfrm>
            <a:custGeom>
              <a:avLst/>
              <a:pathLst>
                <a:path w="938813" h="0">
                  <a:moveTo>
                    <a:pt x="0" y="0"/>
                  </a:moveTo>
                  <a:lnTo>
                    <a:pt x="216649" y="0"/>
                  </a:lnTo>
                  <a:lnTo>
                    <a:pt x="288865" y="0"/>
                  </a:lnTo>
                  <a:lnTo>
                    <a:pt x="577731" y="0"/>
                  </a:lnTo>
                  <a:lnTo>
                    <a:pt x="649947"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146496"/>
              <a:ext cx="938813" cy="0"/>
            </a:xfrm>
            <a:custGeom>
              <a:avLst/>
              <a:pathLst>
                <a:path w="938813" h="0">
                  <a:moveTo>
                    <a:pt x="0" y="0"/>
                  </a:moveTo>
                  <a:lnTo>
                    <a:pt x="216649" y="0"/>
                  </a:lnTo>
                  <a:lnTo>
                    <a:pt x="288865" y="0"/>
                  </a:lnTo>
                  <a:lnTo>
                    <a:pt x="577731" y="0"/>
                  </a:lnTo>
                  <a:lnTo>
                    <a:pt x="649947"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559351"/>
              <a:ext cx="938813" cy="0"/>
            </a:xfrm>
            <a:custGeom>
              <a:avLst/>
              <a:pathLst>
                <a:path w="938813" h="0">
                  <a:moveTo>
                    <a:pt x="0" y="0"/>
                  </a:moveTo>
                  <a:lnTo>
                    <a:pt x="216649" y="0"/>
                  </a:lnTo>
                  <a:lnTo>
                    <a:pt x="288865" y="0"/>
                  </a:lnTo>
                  <a:lnTo>
                    <a:pt x="577731" y="0"/>
                  </a:lnTo>
                  <a:lnTo>
                    <a:pt x="649947"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2972206"/>
              <a:ext cx="1155462" cy="0"/>
            </a:xfrm>
            <a:custGeom>
              <a:avLst/>
              <a:pathLst>
                <a:path w="1155462" h="0">
                  <a:moveTo>
                    <a:pt x="0" y="0"/>
                  </a:moveTo>
                  <a:lnTo>
                    <a:pt x="216649" y="0"/>
                  </a:lnTo>
                  <a:lnTo>
                    <a:pt x="577731" y="0"/>
                  </a:lnTo>
                  <a:lnTo>
                    <a:pt x="794380" y="0"/>
                  </a:lnTo>
                  <a:lnTo>
                    <a:pt x="866596"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907918" y="3385062"/>
              <a:ext cx="1299895" cy="0"/>
            </a:xfrm>
            <a:custGeom>
              <a:avLst/>
              <a:pathLst>
                <a:path w="1299895" h="0">
                  <a:moveTo>
                    <a:pt x="0" y="0"/>
                  </a:moveTo>
                  <a:lnTo>
                    <a:pt x="0" y="0"/>
                  </a:lnTo>
                  <a:lnTo>
                    <a:pt x="505514" y="0"/>
                  </a:lnTo>
                  <a:lnTo>
                    <a:pt x="649947" y="0"/>
                  </a:lnTo>
                  <a:lnTo>
                    <a:pt x="1227678" y="0"/>
                  </a:lnTo>
                  <a:lnTo>
                    <a:pt x="1299895" y="0"/>
                  </a:lnTo>
                </a:path>
              </a:pathLst>
            </a:custGeom>
            <a:ln w="116535" cap="flat">
              <a:solidFill>
                <a:srgbClr val="E8E8E8">
                  <a:alpha val="100000"/>
                </a:srgbClr>
              </a:solidFill>
              <a:prstDash val="solid"/>
              <a:round/>
            </a:ln>
          </p:spPr>
          <p:txBody>
            <a:bodyPr/>
            <a:lstStyle/>
            <a:p/>
          </p:txBody>
        </p:sp>
        <p:sp>
          <p:nvSpPr>
            <p:cNvPr id="27" name="pl27"/>
            <p:cNvSpPr/>
            <p:nvPr/>
          </p:nvSpPr>
          <p:spPr>
            <a:xfrm>
              <a:off x="6980135" y="3797917"/>
              <a:ext cx="1011029" cy="0"/>
            </a:xfrm>
            <a:custGeom>
              <a:avLst/>
              <a:pathLst>
                <a:path w="1011029" h="0">
                  <a:moveTo>
                    <a:pt x="0" y="0"/>
                  </a:moveTo>
                  <a:lnTo>
                    <a:pt x="72216" y="0"/>
                  </a:lnTo>
                  <a:lnTo>
                    <a:pt x="433298" y="0"/>
                  </a:lnTo>
                  <a:lnTo>
                    <a:pt x="649947" y="0"/>
                  </a:lnTo>
                  <a:lnTo>
                    <a:pt x="649947"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6907918" y="4210772"/>
              <a:ext cx="1083246" cy="0"/>
            </a:xfrm>
            <a:custGeom>
              <a:avLst/>
              <a:pathLst>
                <a:path w="1083246" h="0">
                  <a:moveTo>
                    <a:pt x="0" y="0"/>
                  </a:moveTo>
                  <a:lnTo>
                    <a:pt x="72216" y="0"/>
                  </a:lnTo>
                  <a:lnTo>
                    <a:pt x="433298" y="0"/>
                  </a:lnTo>
                  <a:lnTo>
                    <a:pt x="433298" y="0"/>
                  </a:lnTo>
                  <a:lnTo>
                    <a:pt x="722164"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6907918" y="4623627"/>
              <a:ext cx="1299895" cy="0"/>
            </a:xfrm>
            <a:custGeom>
              <a:avLst/>
              <a:pathLst>
                <a:path w="1299895" h="0">
                  <a:moveTo>
                    <a:pt x="0" y="0"/>
                  </a:moveTo>
                  <a:lnTo>
                    <a:pt x="0" y="0"/>
                  </a:lnTo>
                  <a:lnTo>
                    <a:pt x="505514" y="0"/>
                  </a:lnTo>
                  <a:lnTo>
                    <a:pt x="649947" y="0"/>
                  </a:lnTo>
                  <a:lnTo>
                    <a:pt x="1227678" y="0"/>
                  </a:lnTo>
                  <a:lnTo>
                    <a:pt x="1299895" y="0"/>
                  </a:lnTo>
                </a:path>
              </a:pathLst>
            </a:custGeom>
            <a:ln w="116535" cap="flat">
              <a:solidFill>
                <a:srgbClr val="E8E8E8">
                  <a:alpha val="100000"/>
                </a:srgbClr>
              </a:solidFill>
              <a:prstDash val="solid"/>
              <a:round/>
            </a:ln>
          </p:spPr>
          <p:txBody>
            <a:bodyPr/>
            <a:lstStyle/>
            <a:p/>
          </p:txBody>
        </p:sp>
        <p:sp>
          <p:nvSpPr>
            <p:cNvPr id="30" name="pl30"/>
            <p:cNvSpPr/>
            <p:nvPr/>
          </p:nvSpPr>
          <p:spPr>
            <a:xfrm>
              <a:off x="6257971" y="5036482"/>
              <a:ext cx="1805410" cy="0"/>
            </a:xfrm>
            <a:custGeom>
              <a:avLst/>
              <a:pathLst>
                <a:path w="1805410" h="0">
                  <a:moveTo>
                    <a:pt x="0" y="0"/>
                  </a:moveTo>
                  <a:lnTo>
                    <a:pt x="649947" y="0"/>
                  </a:lnTo>
                  <a:lnTo>
                    <a:pt x="1299895" y="0"/>
                  </a:lnTo>
                  <a:lnTo>
                    <a:pt x="1372111" y="0"/>
                  </a:lnTo>
                  <a:lnTo>
                    <a:pt x="1444328" y="0"/>
                  </a:lnTo>
                  <a:lnTo>
                    <a:pt x="1805410" y="0"/>
                  </a:lnTo>
                </a:path>
              </a:pathLst>
            </a:custGeom>
            <a:ln w="116535" cap="flat">
              <a:solidFill>
                <a:srgbClr val="E8E8E8">
                  <a:alpha val="100000"/>
                </a:srgbClr>
              </a:solidFill>
              <a:prstDash val="solid"/>
              <a:round/>
            </a:ln>
          </p:spPr>
          <p:txBody>
            <a:bodyPr/>
            <a:lstStyle/>
            <a:p/>
          </p:txBody>
        </p:sp>
        <p:sp>
          <p:nvSpPr>
            <p:cNvPr id="31" name="pt31"/>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4223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26450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26450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367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867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034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034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756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0478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0341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0341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2534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2839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43391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289479"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78396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36169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289479"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20623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928397"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639531"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20623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92839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639531"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20623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928397"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639531"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662850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49509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845151"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072830"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145046"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917367"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92839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56731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845151"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92839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56731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6845151"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7283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145046"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845151"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00061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639531"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652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Mauritanie, 2019-2024</a:t>
              </a:r>
            </a:p>
          </p:txBody>
        </p:sp>
        <p:sp>
          <p:nvSpPr>
            <p:cNvPr id="154" name="tx154"/>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5" name="tx155"/>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56" name="tx156"/>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57" name="tx157"/>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augmenté entre 2019 (88%) et 2023 (96%). La couverture par le DTC1 a diminué en 2024 (95 %) par rapport à 2023, mais elle était plus élevée qu'en 2019. Entre 2019 et 2024, la couverture par le DTC1 a atteint son niveau le plus bas en 2021 (87 %).
En 2023, 0 vaccin avait une couverture inférieure à celle de 2019.
En 2024, 0 vaccin avait une couverture inférieure à celle de 2019.
En 2024, 9 vaccins ont une couverture inférieure à celle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3128338"/>
              <a:ext cx="4536660" cy="1199357"/>
            </a:xfrm>
            <a:custGeom>
              <a:avLst/>
              <a:pathLst>
                <a:path w="4536660" h="1199357">
                  <a:moveTo>
                    <a:pt x="0" y="548277"/>
                  </a:moveTo>
                  <a:lnTo>
                    <a:pt x="1512220" y="1062288"/>
                  </a:lnTo>
                  <a:lnTo>
                    <a:pt x="3024440" y="1199357"/>
                  </a:lnTo>
                  <a:lnTo>
                    <a:pt x="4536660" y="0"/>
                  </a:lnTo>
                </a:path>
              </a:pathLst>
            </a:custGeom>
            <a:ln w="29811" cap="flat">
              <a:solidFill>
                <a:srgbClr val="FF0000">
                  <a:alpha val="100000"/>
                </a:srgbClr>
              </a:solidFill>
              <a:prstDash val="solid"/>
              <a:round/>
            </a:ln>
          </p:spPr>
          <p:txBody>
            <a:bodyPr/>
            <a:lstStyle/>
            <a:p/>
          </p:txBody>
        </p:sp>
        <p:sp>
          <p:nvSpPr>
            <p:cNvPr id="22" name="pl22"/>
            <p:cNvSpPr/>
            <p:nvPr/>
          </p:nvSpPr>
          <p:spPr>
            <a:xfrm>
              <a:off x="4159695" y="3128338"/>
              <a:ext cx="3024440" cy="1302159"/>
            </a:xfrm>
            <a:custGeom>
              <a:avLst/>
              <a:pathLst>
                <a:path w="3024440" h="1302159">
                  <a:moveTo>
                    <a:pt x="0" y="925218"/>
                  </a:moveTo>
                  <a:lnTo>
                    <a:pt x="1512220" y="1302159"/>
                  </a:lnTo>
                  <a:lnTo>
                    <a:pt x="3024440" y="0"/>
                  </a:lnTo>
                </a:path>
              </a:pathLst>
            </a:custGeom>
            <a:ln w="29811" cap="flat">
              <a:solidFill>
                <a:srgbClr val="0058AB">
                  <a:alpha val="100000"/>
                </a:srgbClr>
              </a:solidFill>
              <a:prstDash val="solid"/>
              <a:round/>
            </a:ln>
          </p:spPr>
          <p:txBody>
            <a:bodyPr/>
            <a:lstStyle/>
            <a:p/>
          </p:txBody>
        </p:sp>
        <p:sp>
          <p:nvSpPr>
            <p:cNvPr id="23" name="pt23"/>
            <p:cNvSpPr/>
            <p:nvPr/>
          </p:nvSpPr>
          <p:spPr>
            <a:xfrm>
              <a:off x="2622649"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13486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5647089"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715930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4159695"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1" name="tx31"/>
            <p:cNvSpPr/>
            <p:nvPr/>
          </p:nvSpPr>
          <p:spPr>
            <a:xfrm>
              <a:off x="5671915"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32" name="tx32"/>
            <p:cNvSpPr/>
            <p:nvPr/>
          </p:nvSpPr>
          <p:spPr>
            <a:xfrm>
              <a:off x="718413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33" name="tx33"/>
            <p:cNvSpPr/>
            <p:nvPr/>
          </p:nvSpPr>
          <p:spPr>
            <a:xfrm>
              <a:off x="2647475"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34" name="tx34"/>
            <p:cNvSpPr/>
            <p:nvPr/>
          </p:nvSpPr>
          <p:spPr>
            <a:xfrm>
              <a:off x="4159695"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35" name="tx35"/>
            <p:cNvSpPr/>
            <p:nvPr/>
          </p:nvSpPr>
          <p:spPr>
            <a:xfrm>
              <a:off x="5671915"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36" name="tx36"/>
            <p:cNvSpPr/>
            <p:nvPr/>
          </p:nvSpPr>
          <p:spPr>
            <a:xfrm>
              <a:off x="7184135"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37" name="pl3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8" name="rc3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9" name="tx39"/>
            <p:cNvSpPr/>
            <p:nvPr/>
          </p:nvSpPr>
          <p:spPr>
            <a:xfrm>
              <a:off x="4752810" y="728951"/>
              <a:ext cx="32598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Filles</a:t>
              </a:r>
            </a:p>
          </p:txBody>
        </p:sp>
        <p:sp>
          <p:nvSpPr>
            <p:cNvPr id="40" name="tx40"/>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1" name="tx41"/>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2" name="tx42"/>
            <p:cNvSpPr/>
            <p:nvPr/>
          </p:nvSpPr>
          <p:spPr>
            <a:xfrm rot="-5400000">
              <a:off x="554388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3" name="tx43"/>
            <p:cNvSpPr/>
            <p:nvPr/>
          </p:nvSpPr>
          <p:spPr>
            <a:xfrm rot="-5400000">
              <a:off x="705613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4" name="tx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5" name="tx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 name="tx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 name="tx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 name="tx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 name="tx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 name="tx50"/>
            <p:cNvSpPr/>
            <p:nvPr/>
          </p:nvSpPr>
          <p:spPr>
            <a:xfrm rot="-5400000">
              <a:off x="-95211" y="3097053"/>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1" name="pl5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2" name="pl5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3" name="tx5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4" name="tx5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5" name="tx55"/>
            <p:cNvSpPr/>
            <p:nvPr/>
          </p:nvSpPr>
          <p:spPr>
            <a:xfrm>
              <a:off x="757200" y="398022"/>
              <a:ext cx="65596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contre le papillomavirus humain (HPV) (%), Mauritanie, 2021-2024</a:t>
              </a:r>
            </a:p>
          </p:txBody>
        </p:sp>
        <p:sp>
          <p:nvSpPr>
            <p:cNvPr id="56" name="tx56"/>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57" name="tx57"/>
            <p:cNvSpPr/>
            <p:nvPr/>
          </p:nvSpPr>
          <p:spPr>
            <a:xfrm>
              <a:off x="-2924400" y="6568567"/>
              <a:ext cx="119988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Pour certains pays, si le vaccin anti-papillomavirus figure dans le calendrier, mais que le pays n'a pas communiqué de données pour une année donnée, les estimations de la couverture du programme anti-papillomavirus ne sont pas produites.</a:t>
              </a:r>
            </a:p>
          </p:txBody>
        </p:sp>
      </p:grpSp>
      <p:sp>
        <p:nvSpPr>
          <p:cNvPr id="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première année d'estimation de la couverture du programme HPV en Mauritanie était 2021.
En 2024, la couverture du programme de première dose (HPV1) chez les filles était de 51% et la couverture du programme de dernière dose (HPVc) était de 51%.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42056"/>
              <a:ext cx="6444618" cy="1562048"/>
            </a:xfrm>
            <a:custGeom>
              <a:avLst/>
              <a:pathLst>
                <a:path w="6444618" h="1562048">
                  <a:moveTo>
                    <a:pt x="0" y="1562048"/>
                  </a:moveTo>
                  <a:lnTo>
                    <a:pt x="268525" y="600787"/>
                  </a:lnTo>
                  <a:lnTo>
                    <a:pt x="537051" y="40052"/>
                  </a:lnTo>
                  <a:lnTo>
                    <a:pt x="805577" y="560735"/>
                  </a:lnTo>
                  <a:lnTo>
                    <a:pt x="1074103" y="801050"/>
                  </a:lnTo>
                  <a:lnTo>
                    <a:pt x="1342628" y="760997"/>
                  </a:lnTo>
                  <a:lnTo>
                    <a:pt x="1611154" y="881155"/>
                  </a:lnTo>
                  <a:lnTo>
                    <a:pt x="1879680" y="600787"/>
                  </a:lnTo>
                  <a:lnTo>
                    <a:pt x="2148206" y="640840"/>
                  </a:lnTo>
                  <a:lnTo>
                    <a:pt x="2416732" y="1041365"/>
                  </a:lnTo>
                  <a:lnTo>
                    <a:pt x="2685257" y="1041365"/>
                  </a:lnTo>
                  <a:lnTo>
                    <a:pt x="2953783" y="600787"/>
                  </a:lnTo>
                  <a:lnTo>
                    <a:pt x="3222309" y="400525"/>
                  </a:lnTo>
                  <a:lnTo>
                    <a:pt x="3490835" y="400525"/>
                  </a:lnTo>
                  <a:lnTo>
                    <a:pt x="3759360" y="360472"/>
                  </a:lnTo>
                  <a:lnTo>
                    <a:pt x="4027886" y="680892"/>
                  </a:lnTo>
                  <a:lnTo>
                    <a:pt x="4296412" y="640840"/>
                  </a:lnTo>
                  <a:lnTo>
                    <a:pt x="4564938" y="560735"/>
                  </a:lnTo>
                  <a:lnTo>
                    <a:pt x="4833464" y="520682"/>
                  </a:lnTo>
                  <a:lnTo>
                    <a:pt x="5101989" y="400525"/>
                  </a:lnTo>
                  <a:lnTo>
                    <a:pt x="5370515" y="360472"/>
                  </a:lnTo>
                  <a:lnTo>
                    <a:pt x="5639041" y="520682"/>
                  </a:lnTo>
                  <a:lnTo>
                    <a:pt x="5907567" y="200262"/>
                  </a:lnTo>
                  <a:lnTo>
                    <a:pt x="6176092" y="0"/>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7624371" y="2683684"/>
              <a:ext cx="268525" cy="1401838"/>
            </a:xfrm>
            <a:custGeom>
              <a:avLst/>
              <a:pathLst>
                <a:path w="268525" h="1401838">
                  <a:moveTo>
                    <a:pt x="0" y="1401838"/>
                  </a:moveTo>
                  <a:lnTo>
                    <a:pt x="268525" y="0"/>
                  </a:lnTo>
                </a:path>
              </a:pathLst>
            </a:custGeom>
            <a:ln w="27101" cap="flat">
              <a:solidFill>
                <a:srgbClr val="7CAE00">
                  <a:alpha val="100000"/>
                </a:srgbClr>
              </a:solidFill>
              <a:prstDash val="solid"/>
              <a:round/>
            </a:ln>
          </p:spPr>
          <p:txBody>
            <a:bodyPr/>
            <a:lstStyle/>
            <a:p/>
          </p:txBody>
        </p:sp>
        <p:sp>
          <p:nvSpPr>
            <p:cNvPr id="28" name="pl28"/>
            <p:cNvSpPr/>
            <p:nvPr/>
          </p:nvSpPr>
          <p:spPr>
            <a:xfrm>
              <a:off x="4939113" y="1442056"/>
              <a:ext cx="2953783" cy="3564673"/>
            </a:xfrm>
            <a:custGeom>
              <a:avLst/>
              <a:pathLst>
                <a:path w="2953783" h="3564673">
                  <a:moveTo>
                    <a:pt x="0" y="3564673"/>
                  </a:moveTo>
                  <a:lnTo>
                    <a:pt x="268525" y="760997"/>
                  </a:lnTo>
                  <a:lnTo>
                    <a:pt x="537051" y="760997"/>
                  </a:lnTo>
                  <a:lnTo>
                    <a:pt x="805577" y="760997"/>
                  </a:lnTo>
                  <a:lnTo>
                    <a:pt x="1074103" y="720945"/>
                  </a:lnTo>
                  <a:lnTo>
                    <a:pt x="1342628" y="720945"/>
                  </a:lnTo>
                  <a:lnTo>
                    <a:pt x="1611154" y="560735"/>
                  </a:lnTo>
                  <a:lnTo>
                    <a:pt x="1879680" y="320420"/>
                  </a:lnTo>
                  <a:lnTo>
                    <a:pt x="2148206" y="520682"/>
                  </a:lnTo>
                  <a:lnTo>
                    <a:pt x="2416732" y="200262"/>
                  </a:lnTo>
                  <a:lnTo>
                    <a:pt x="2685257" y="0"/>
                  </a:lnTo>
                  <a:lnTo>
                    <a:pt x="2953783" y="200262"/>
                  </a:lnTo>
                </a:path>
              </a:pathLst>
            </a:custGeom>
            <a:ln w="27101" cap="flat">
              <a:solidFill>
                <a:srgbClr val="00BFC4">
                  <a:alpha val="100000"/>
                </a:srgbClr>
              </a:solidFill>
              <a:prstDash val="solid"/>
              <a:round/>
            </a:ln>
          </p:spPr>
          <p:txBody>
            <a:bodyPr/>
            <a:lstStyle/>
            <a:p/>
          </p:txBody>
        </p:sp>
        <p:sp>
          <p:nvSpPr>
            <p:cNvPr id="29" name="pl29"/>
            <p:cNvSpPr/>
            <p:nvPr/>
          </p:nvSpPr>
          <p:spPr>
            <a:xfrm>
              <a:off x="7355845" y="3004104"/>
              <a:ext cx="537051" cy="1521995"/>
            </a:xfrm>
            <a:custGeom>
              <a:avLst/>
              <a:pathLst>
                <a:path w="537051" h="1521995">
                  <a:moveTo>
                    <a:pt x="0" y="1081417"/>
                  </a:moveTo>
                  <a:lnTo>
                    <a:pt x="268525" y="1521995"/>
                  </a:lnTo>
                  <a:lnTo>
                    <a:pt x="53705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64530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039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9657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9657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7585995" y="404714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496835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404714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244" y="1500525"/>
              <a:ext cx="253178" cy="95926"/>
            </a:xfrm>
            <a:custGeom>
              <a:avLst/>
              <a:pathLst>
                <a:path w="253178" h="95926">
                  <a:moveTo>
                    <a:pt x="253178" y="0"/>
                  </a:moveTo>
                  <a:lnTo>
                    <a:pt x="0" y="95926"/>
                  </a:lnTo>
                </a:path>
              </a:pathLst>
            </a:custGeom>
          </p:spPr>
          <p:txBody>
            <a:bodyPr/>
            <a:lstStyle/>
            <a:p/>
          </p:txBody>
        </p:sp>
        <p:sp>
          <p:nvSpPr>
            <p:cNvPr id="40" name="pl40"/>
            <p:cNvSpPr/>
            <p:nvPr/>
          </p:nvSpPr>
          <p:spPr>
            <a:xfrm>
              <a:off x="7908725" y="1647756"/>
              <a:ext cx="252697" cy="86801"/>
            </a:xfrm>
            <a:custGeom>
              <a:avLst/>
              <a:pathLst>
                <a:path w="252697" h="86801">
                  <a:moveTo>
                    <a:pt x="252697" y="86801"/>
                  </a:moveTo>
                  <a:lnTo>
                    <a:pt x="0" y="0"/>
                  </a:lnTo>
                </a:path>
              </a:pathLst>
            </a:custGeom>
          </p:spPr>
          <p:txBody>
            <a:bodyPr/>
            <a:lstStyle/>
            <a:p/>
          </p:txBody>
        </p:sp>
        <p:sp>
          <p:nvSpPr>
            <p:cNvPr id="41" name="pl41"/>
            <p:cNvSpPr/>
            <p:nvPr/>
          </p:nvSpPr>
          <p:spPr>
            <a:xfrm>
              <a:off x="7911730" y="2683684"/>
              <a:ext cx="249692" cy="0"/>
            </a:xfrm>
            <a:custGeom>
              <a:avLst/>
              <a:pathLst>
                <a:path w="249692" h="0">
                  <a:moveTo>
                    <a:pt x="249692" y="0"/>
                  </a:moveTo>
                  <a:lnTo>
                    <a:pt x="0" y="0"/>
                  </a:lnTo>
                </a:path>
              </a:pathLst>
            </a:custGeom>
          </p:spPr>
          <p:txBody>
            <a:bodyPr/>
            <a:lstStyle/>
            <a:p/>
          </p:txBody>
        </p:sp>
        <p:sp>
          <p:nvSpPr>
            <p:cNvPr id="42" name="pl42"/>
            <p:cNvSpPr/>
            <p:nvPr/>
          </p:nvSpPr>
          <p:spPr>
            <a:xfrm>
              <a:off x="7911730" y="3004105"/>
              <a:ext cx="249692" cy="3"/>
            </a:xfrm>
            <a:custGeom>
              <a:avLst/>
              <a:pathLst>
                <a:path w="249692" h="3">
                  <a:moveTo>
                    <a:pt x="249692" y="3"/>
                  </a:moveTo>
                  <a:lnTo>
                    <a:pt x="0" y="0"/>
                  </a:lnTo>
                </a:path>
              </a:pathLst>
            </a:custGeom>
          </p:spPr>
          <p:txBody>
            <a:bodyPr/>
            <a:lstStyle/>
            <a:p/>
          </p:txBody>
        </p:sp>
        <p:sp>
          <p:nvSpPr>
            <p:cNvPr id="43" name="pg43"/>
            <p:cNvSpPr/>
            <p:nvPr/>
          </p:nvSpPr>
          <p:spPr>
            <a:xfrm>
              <a:off x="8092843" y="13894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43024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5" name="pg45"/>
            <p:cNvSpPr/>
            <p:nvPr/>
          </p:nvSpPr>
          <p:spPr>
            <a:xfrm>
              <a:off x="8092843" y="166189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70273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85%</a:t>
              </a:r>
            </a:p>
          </p:txBody>
        </p:sp>
        <p:sp>
          <p:nvSpPr>
            <p:cNvPr id="47" name="pg47"/>
            <p:cNvSpPr/>
            <p:nvPr/>
          </p:nvSpPr>
          <p:spPr>
            <a:xfrm>
              <a:off x="8092843" y="259269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63354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59%</a:t>
              </a:r>
            </a:p>
          </p:txBody>
        </p:sp>
        <p:sp>
          <p:nvSpPr>
            <p:cNvPr id="49" name="pg49"/>
            <p:cNvSpPr/>
            <p:nvPr/>
          </p:nvSpPr>
          <p:spPr>
            <a:xfrm>
              <a:off x="8092843" y="291312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5396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1" name="pg51"/>
            <p:cNvSpPr/>
            <p:nvPr/>
          </p:nvSpPr>
          <p:spPr>
            <a:xfrm>
              <a:off x="1151668" y="30094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388" y="30532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51</a:t>
              </a:r>
            </a:p>
          </p:txBody>
        </p:sp>
        <p:sp>
          <p:nvSpPr>
            <p:cNvPr id="53" name="pg53"/>
            <p:cNvSpPr/>
            <p:nvPr/>
          </p:nvSpPr>
          <p:spPr>
            <a:xfrm>
              <a:off x="7688460" y="399401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7734180" y="403936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24</a:t>
              </a:r>
            </a:p>
          </p:txBody>
        </p:sp>
        <p:sp>
          <p:nvSpPr>
            <p:cNvPr id="55" name="pg55"/>
            <p:cNvSpPr/>
            <p:nvPr/>
          </p:nvSpPr>
          <p:spPr>
            <a:xfrm>
              <a:off x="5004446" y="4837838"/>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050166" y="4883187"/>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a:t>
              </a:r>
            </a:p>
          </p:txBody>
        </p:sp>
        <p:sp>
          <p:nvSpPr>
            <p:cNvPr id="57" name="pg57"/>
            <p:cNvSpPr/>
            <p:nvPr/>
          </p:nvSpPr>
          <p:spPr>
            <a:xfrm>
              <a:off x="7058609" y="39940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04329" y="403940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95211" y="29786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86" name="tx86"/>
            <p:cNvSpPr/>
            <p:nvPr/>
          </p:nvSpPr>
          <p:spPr>
            <a:xfrm>
              <a:off x="2940203" y="580629"/>
              <a:ext cx="399782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Mauritanie, 2000-2024</a:t>
              </a:r>
            </a:p>
          </p:txBody>
        </p:sp>
        <p:sp>
          <p:nvSpPr>
            <p:cNvPr id="87" name="tx8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88" name="tx88"/>
            <p:cNvSpPr/>
            <p:nvPr/>
          </p:nvSpPr>
          <p:spPr>
            <a:xfrm>
              <a:off x="1872111" y="6449121"/>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9" name="tx89"/>
            <p:cNvSpPr/>
            <p:nvPr/>
          </p:nvSpPr>
          <p:spPr>
            <a:xfrm>
              <a:off x="2161389" y="6568567"/>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 Mauritanie possède les 4 vaccins des ODD.
En 2024, la Mauritanie aura atteint une couverture d'au moins 90 % pour aucun des 4 vaccins.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par le DTC1 a baissé d'un point de pourcentage, passant de 96 % en 2023 à 95 % en 2024.
- La couverture du DTC3 a diminué de 4 points de pourcentage, passant de 90 % en 2023 à 86 % en 2024.
- Il y a eu 2 000 enfants supplémentaires ne recevant aucune dose en 2024. Cela laisse 9 000 enfants sans vaccination, vulnérables aux maladies évitables par la vaccination, et 15 000 autres avec une protection incomplète.
- La Mauritanie représentait 0,2 % des enfants n'ayant reçu aucune dose de vaccin en Afrique de l'Ouest et du Centre (WCAR) et 0,1 % des enfants n'ayant reçu aucune dose de vaccin dans le monde.
- La couverture par le MCV1 a augmenté d'un point de pourcentage, passant de 92 % en 2023 à 93 % en 2024. Douze mille enfants n'ont pas pu bénéficier de la première vaccination contre la rougeole.
- La couverture par le MCV2 a augmenté de 35 points de pourcentage, passant de 24 % en 2023 à 59 % en 2024.
- La couverture de la dernière dose de la vaccination contre le papillomavirus (HPVc) chez les filles est passée de 13 % à 51 % en 2024 grâce à l'amélioration des performances du programme.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Mauritanie,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Mauritanie.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4 vaccins sur 13 (31 %) du calendrier ont atteint une couverture de 90 % ou plus. La couverture vaccinale était comprise entre 59 % et 95 %.
Depuis 2005, des estimations ont été faites pour 8 nouveaux vaccins. Le MCV2 est le vaccin le plus récemment notifié (2023), qui a atteint une couverture de 59% en 2024.
En 2024, la Mauritanie n'a pas signalé de rupture de stock de vaccins ou de fournitures.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DAPMHHIV-502652578-1607615</_dlc_DocId>
    <_dlc_DocIdUrl xmlns="9e17fbd9-fb4c-4d20-9ec4-18aa77a91b0d">
      <Url>https://unicef.sharepoint.com/teams/DAPM-Health-HIV/_layouts/15/DocIdRedir.aspx?ID=DAPMHHIV-502652578-1607615</Url>
      <Description>DAPMHHIV-502652578-1607615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47127826-b623-4a03-8724-3c12a663e949</vt:lpwstr>
  </property>
  <property fmtid="{D5CDD505-2E9C-101B-9397-08002B2CF9AE}" pid="4" name="MediaServiceImageTags">
    <vt:lpwstr/>
  </property>
</Properties>
</file>